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84" r:id="rId9"/>
    <p:sldId id="264" r:id="rId10"/>
    <p:sldId id="265" r:id="rId11"/>
    <p:sldId id="266" r:id="rId12"/>
    <p:sldId id="269" r:id="rId13"/>
    <p:sldId id="268" r:id="rId14"/>
    <p:sldId id="278" r:id="rId15"/>
    <p:sldId id="271" r:id="rId16"/>
    <p:sldId id="267" r:id="rId17"/>
    <p:sldId id="283" r:id="rId18"/>
    <p:sldId id="275" r:id="rId19"/>
    <p:sldId id="274" r:id="rId20"/>
    <p:sldId id="272" r:id="rId21"/>
    <p:sldId id="273" r:id="rId22"/>
    <p:sldId id="260" r:id="rId23"/>
    <p:sldId id="276" r:id="rId24"/>
    <p:sldId id="280" r:id="rId25"/>
    <p:sldId id="281" r:id="rId26"/>
    <p:sldId id="285" r:id="rId27"/>
    <p:sldId id="279" r:id="rId28"/>
    <p:sldId id="286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14" autoAdjust="0"/>
  </p:normalViewPr>
  <p:slideViewPr>
    <p:cSldViewPr>
      <p:cViewPr varScale="1">
        <p:scale>
          <a:sx n="76" d="100"/>
          <a:sy n="76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2994-C3B0-42C4-B917-8090C6193CAB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18D1B-7FA7-4327-9908-BAB249FC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Семейство</a:t>
            </a:r>
            <a:r>
              <a:rPr lang="ru-RU" baseline="0" dirty="0" smtClean="0"/>
              <a:t> состоит из родственников. Значит, вопрос сводится к родству белков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Полные последовательности 1-3 </a:t>
            </a:r>
            <a:r>
              <a:rPr lang="ru-RU" dirty="0" err="1" smtClean="0"/>
              <a:t>гомологичны</a:t>
            </a:r>
            <a:r>
              <a:rPr lang="ru-RU" dirty="0" smtClean="0"/>
              <a:t>  </a:t>
            </a:r>
            <a:r>
              <a:rPr lang="en-US" dirty="0" smtClean="0"/>
              <a:t>N-</a:t>
            </a:r>
            <a:r>
              <a:rPr lang="ru-RU" dirty="0" smtClean="0"/>
              <a:t>концевым</a:t>
            </a:r>
            <a:r>
              <a:rPr lang="ru-RU" baseline="0" dirty="0" smtClean="0"/>
              <a:t> фрагментам последовательностей 4-6.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Полные последовательности 7-9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С-концевым</a:t>
            </a:r>
            <a:r>
              <a:rPr lang="ru-RU" baseline="0" dirty="0" smtClean="0"/>
              <a:t> фрагментам последовательностей 4-6.</a:t>
            </a:r>
          </a:p>
          <a:p>
            <a:r>
              <a:rPr lang="ru-RU" dirty="0" smtClean="0"/>
              <a:t>Последовательности 1 и 7,</a:t>
            </a:r>
            <a:r>
              <a:rPr lang="ru-RU" baseline="0" dirty="0" smtClean="0"/>
              <a:t> 2 и 8, 3 и 9 из одного организма.</a:t>
            </a:r>
          </a:p>
          <a:p>
            <a:r>
              <a:rPr lang="ru-RU" dirty="0" smtClean="0"/>
              <a:t>Слияние двух белков у общего предка в один в геномах 4-6?</a:t>
            </a:r>
          </a:p>
          <a:p>
            <a:r>
              <a:rPr lang="ru-RU" dirty="0" smtClean="0"/>
              <a:t>Следует</a:t>
            </a:r>
            <a:r>
              <a:rPr lang="ru-RU" baseline="0" dirty="0" smtClean="0"/>
              <a:t> ли говорить, что все 9 белков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 в другом порядке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Действительно, разве можно себе представить, что части произошли от общего предка, а целое – нет? Например, руки и уши </a:t>
            </a:r>
            <a:r>
              <a:rPr lang="ru-RU" dirty="0" err="1" smtClean="0"/>
              <a:t>гомологичны</a:t>
            </a:r>
            <a:r>
              <a:rPr lang="ru-RU" dirty="0" smtClean="0"/>
              <a:t> лапам и ушам, а туловища –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???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… у белков все сложнее!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Родство устанавливается по тому, кто чей родитель. Белки закодированы в генах, вернее,</a:t>
            </a:r>
            <a:r>
              <a:rPr lang="ru-RU" baseline="0" dirty="0" smtClean="0"/>
              <a:t> в кодирующих последовательностях генов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ДНК размножаются репликацией. </a:t>
            </a:r>
          </a:p>
          <a:p>
            <a:r>
              <a:rPr lang="ru-RU" dirty="0" smtClean="0"/>
              <a:t>     При репликации каждой </a:t>
            </a:r>
            <a:r>
              <a:rPr lang="ru-RU" dirty="0" err="1" smtClean="0"/>
              <a:t>комплементарной</a:t>
            </a:r>
            <a:r>
              <a:rPr lang="ru-RU" dirty="0" smtClean="0"/>
              <a:t> паре нуклеотидов предковой ДНК однозначно соответствует пара </a:t>
            </a:r>
            <a:r>
              <a:rPr lang="ru-RU" dirty="0" err="1" smtClean="0"/>
              <a:t>комплементарных</a:t>
            </a:r>
            <a:r>
              <a:rPr lang="ru-RU" dirty="0" smtClean="0"/>
              <a:t> нуклеотидов ДНК-потомка. Исключения бывают – ошибки репликации, неправильно </a:t>
            </a:r>
            <a:r>
              <a:rPr lang="ru-RU" dirty="0" err="1" smtClean="0"/>
              <a:t>репарированные</a:t>
            </a:r>
            <a:r>
              <a:rPr lang="ru-RU" dirty="0" smtClean="0"/>
              <a:t> повреждения ДНК и д.р. Но они редки. Поэтому ДНК-потомок похожа на ДНК-предка на почти 100%.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     То же верно для кодонов аминокислот, хотя здесь бывают свои сложности (например, двойной сдвиг рамки считывания). Поэтому родственные белки похожи по последовательности. После расхождения генов одного и того же белка, например, в силу расхождения видов, чем больше времени они существуют по отдельности, тем больше накапливается мутаций и сходство аминокислотных последовательностей уменьшается. </a:t>
            </a:r>
          </a:p>
          <a:p>
            <a:r>
              <a:rPr lang="ru-RU" baseline="0" dirty="0" smtClean="0"/>
              <a:t>     Итак, </a:t>
            </a:r>
            <a:r>
              <a:rPr lang="ru-RU" b="1" baseline="0" dirty="0" smtClean="0"/>
              <a:t>СХОДСТВО ПОСЛЕДОВАТЕЛЬНОСТЕЙ</a:t>
            </a:r>
            <a:r>
              <a:rPr lang="ru-RU" baseline="0" dirty="0" smtClean="0"/>
              <a:t> – критерий родства белков.</a:t>
            </a:r>
          </a:p>
          <a:p>
            <a:r>
              <a:rPr lang="ru-RU" baseline="0" dirty="0" smtClean="0"/>
              <a:t>     </a:t>
            </a:r>
            <a:r>
              <a:rPr lang="ru-RU" b="1" baseline="0" dirty="0" smtClean="0"/>
              <a:t>Структура.</a:t>
            </a:r>
            <a:r>
              <a:rPr lang="ru-RU" baseline="0" dirty="0" smtClean="0"/>
              <a:t> Изучение расшифрованных 3</a:t>
            </a:r>
            <a:r>
              <a:rPr lang="en-US" baseline="0" dirty="0" smtClean="0"/>
              <a:t>D </a:t>
            </a:r>
            <a:r>
              <a:rPr lang="ru-RU" baseline="0" dirty="0" smtClean="0"/>
              <a:t>структур показывает, что СТРУКТУРА КОНСЕРВАТИВНЕЕ ПОСЛЕДОВАТЕЛЬНОСТИ. Это значит, что по сходству структур можно догадываться о родстве белков даже если сходство последовательностей не позволяет установить родство. Но сравнение структур – дело тонкое …</a:t>
            </a:r>
          </a:p>
          <a:p>
            <a:r>
              <a:rPr lang="ru-RU" baseline="0" dirty="0" smtClean="0"/>
              <a:t>     </a:t>
            </a:r>
            <a:r>
              <a:rPr lang="ru-RU" b="1" baseline="0" dirty="0" smtClean="0"/>
              <a:t>Функция. </a:t>
            </a:r>
            <a:r>
              <a:rPr lang="ru-RU" b="0" baseline="0" dirty="0" smtClean="0"/>
              <a:t>Родственные (по последовательности) белки обычно имеют сходные функции. </a:t>
            </a:r>
            <a:r>
              <a:rPr lang="ru-RU" sz="1200" b="0" i="0" baseline="0" dirty="0" smtClean="0"/>
              <a:t>Но не обязательно! </a:t>
            </a:r>
            <a:r>
              <a:rPr lang="ru-RU" b="0" baseline="0" dirty="0" smtClean="0"/>
              <a:t>Белки, выполняющие одинаковую функцию, обычно родственны. </a:t>
            </a:r>
            <a:r>
              <a:rPr lang="ru-RU" b="0" i="0" baseline="0" dirty="0" smtClean="0"/>
              <a:t>Но не обязательно! </a:t>
            </a:r>
            <a:endParaRPr lang="ru-RU" b="0" i="0" baseline="0" dirty="0" smtClean="0"/>
          </a:p>
          <a:p>
            <a:r>
              <a:rPr lang="ru-RU" baseline="0" dirty="0" smtClean="0"/>
              <a:t>    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вы на защите курсовой в присутствии А.А.Миронова</a:t>
            </a:r>
            <a:r>
              <a:rPr lang="ru-RU" baseline="0" dirty="0" smtClean="0"/>
              <a:t> скажете </a:t>
            </a:r>
            <a:r>
              <a:rPr lang="en-US" baseline="0" dirty="0" smtClean="0"/>
              <a:t>“</a:t>
            </a:r>
            <a:r>
              <a:rPr lang="ru-RU" baseline="0" dirty="0" smtClean="0"/>
              <a:t>белки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 на 20%</a:t>
            </a:r>
            <a:r>
              <a:rPr lang="en-US" dirty="0" smtClean="0"/>
              <a:t>“</a:t>
            </a:r>
            <a:r>
              <a:rPr lang="ru-RU" dirty="0" smtClean="0"/>
              <a:t>,</a:t>
            </a:r>
            <a:r>
              <a:rPr lang="ru-RU" baseline="0" dirty="0" smtClean="0"/>
              <a:t> то вам не </a:t>
            </a:r>
            <a:r>
              <a:rPr lang="ru-RU" baseline="0" dirty="0" err="1" smtClean="0"/>
              <a:t>сдобровать</a:t>
            </a:r>
            <a:r>
              <a:rPr lang="ru-RU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</a:t>
            </a:r>
          </a:p>
          <a:p>
            <a:r>
              <a:rPr lang="ru-RU" baseline="0" dirty="0" smtClean="0">
                <a:sym typeface="Wingdings" pitchFamily="2" charset="2"/>
              </a:rPr>
              <a:t>Догадайтесь почему.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Трактовать здесь</a:t>
            </a:r>
            <a:r>
              <a:rPr lang="ru-RU" baseline="0" dirty="0" smtClean="0"/>
              <a:t> </a:t>
            </a:r>
            <a:r>
              <a:rPr lang="ru-RU" dirty="0" smtClean="0"/>
              <a:t>термин </a:t>
            </a:r>
            <a:r>
              <a:rPr lang="en-US" dirty="0" smtClean="0"/>
              <a:t>“</a:t>
            </a:r>
            <a:r>
              <a:rPr lang="ru-RU" dirty="0" smtClean="0"/>
              <a:t>множественное выравнивание</a:t>
            </a:r>
            <a:r>
              <a:rPr lang="en-US" dirty="0" smtClean="0"/>
              <a:t>”</a:t>
            </a:r>
            <a:r>
              <a:rPr lang="ru-RU" dirty="0" smtClean="0"/>
              <a:t> надо так: в выравнивании присутствуют не менее 3-5 существенно разных последовательностей. Формальное определение (в выравнивании 3 или более последовательностей) здесь не проходит, так</a:t>
            </a:r>
            <a:r>
              <a:rPr lang="ru-RU" baseline="0" dirty="0" smtClean="0"/>
              <a:t> как можно взять 100 совпадающих последовательностей и одну отличающуюся; построенное множественное выравнивание 101 последовательности, по существу, будет парным!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Подразумевается, конечно, что крайние позиции рассматриваемого участка – функционально консервативны!</a:t>
            </a:r>
          </a:p>
          <a:p>
            <a:r>
              <a:rPr lang="ru-RU" baseline="0" dirty="0" smtClean="0"/>
              <a:t>  </a:t>
            </a:r>
            <a:endParaRPr lang="ru-RU" dirty="0" smtClean="0"/>
          </a:p>
          <a:p>
            <a:r>
              <a:rPr lang="ru-RU" dirty="0" smtClean="0"/>
              <a:t>Для</a:t>
            </a:r>
            <a:r>
              <a:rPr lang="ru-RU" baseline="0" dirty="0" smtClean="0"/>
              <a:t> парных выравниваний критерии сходства последовательностей, убеждающего в гомологии, существенно строже, чем для множественного! Дело в том, что совпадение букв в 4-х идущих подряд колонках парного выравнивания может получиться случайно.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Посмотрим на участок поз.37</a:t>
            </a:r>
            <a:r>
              <a:rPr lang="ru-RU" baseline="0" dirty="0" smtClean="0"/>
              <a:t> – 60.</a:t>
            </a:r>
            <a:br>
              <a:rPr lang="ru-RU" baseline="0" dirty="0" smtClean="0"/>
            </a:br>
            <a:r>
              <a:rPr lang="ru-RU" baseline="0" dirty="0" smtClean="0"/>
              <a:t>Функционально консервативных позиций – 8 из 24 (</a:t>
            </a:r>
            <a:r>
              <a:rPr lang="en-US" baseline="0" dirty="0" smtClean="0"/>
              <a:t>&gt;30%)</a:t>
            </a:r>
            <a:r>
              <a:rPr lang="ru-RU" baseline="0" dirty="0" smtClean="0"/>
              <a:t>, еще 6 позиций ф. консервативны на 80% (4 из 5).</a:t>
            </a:r>
          </a:p>
          <a:p>
            <a:r>
              <a:rPr lang="ru-RU" baseline="0" dirty="0" smtClean="0"/>
              <a:t>Итого, 14 из 24 позиций (около 60%) - в пользу консервативности участка, что хорошо.  </a:t>
            </a:r>
            <a:endParaRPr lang="en-US" baseline="0" dirty="0" smtClean="0"/>
          </a:p>
          <a:p>
            <a:r>
              <a:rPr lang="ru-RU" dirty="0" smtClean="0"/>
              <a:t>Символов</a:t>
            </a:r>
            <a:r>
              <a:rPr lang="ru-RU" baseline="0" dirty="0" smtClean="0"/>
              <a:t> пропуска нет, что хорошо.</a:t>
            </a:r>
          </a:p>
          <a:p>
            <a:r>
              <a:rPr lang="ru-RU" dirty="0" smtClean="0"/>
              <a:t>Вывод:</a:t>
            </a:r>
            <a:r>
              <a:rPr lang="ru-RU" baseline="0" dirty="0" smtClean="0"/>
              <a:t> консервативный участок, предположительно, все остатки из одной колонки участка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Действительно, разве можно себе представить, что части произошли от общего предка, а целое – нет? Например, руки и уши </a:t>
            </a:r>
            <a:r>
              <a:rPr lang="ru-RU" dirty="0" err="1" smtClean="0"/>
              <a:t>гомологичны</a:t>
            </a:r>
            <a:r>
              <a:rPr lang="ru-RU" dirty="0" smtClean="0"/>
              <a:t> лапам и ушам, а туловища –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???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… у белков все сложнее!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несомненно консервативных участка у всех белков,</a:t>
            </a:r>
            <a:r>
              <a:rPr lang="ru-RU" baseline="0" dirty="0" smtClean="0"/>
              <a:t> они удовлетворяют с лихвой всем критериям.</a:t>
            </a:r>
            <a:br>
              <a:rPr lang="ru-RU" baseline="0" dirty="0" smtClean="0"/>
            </a:br>
            <a:r>
              <a:rPr lang="ru-RU" baseline="0" dirty="0" smtClean="0"/>
              <a:t>Значит, все эти белки </a:t>
            </a:r>
            <a:r>
              <a:rPr lang="ru-RU" baseline="0" dirty="0" err="1" smtClean="0"/>
              <a:t>гомологичны</a:t>
            </a:r>
            <a:r>
              <a:rPr lang="ru-RU" baseline="0" dirty="0" smtClean="0"/>
              <a:t>! </a:t>
            </a:r>
            <a:br>
              <a:rPr lang="ru-RU" baseline="0" dirty="0" smtClean="0"/>
            </a:br>
            <a:r>
              <a:rPr lang="ru-RU" baseline="0" dirty="0" smtClean="0"/>
              <a:t>Тогда откуда взялись совершенно непохожие длинные участки?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8D1B-7FA7-4327-9908-BAB249FC35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1FA8-AE49-4A4B-9181-8D6E20E1BB6A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2D72-C256-464E-A28B-C06578504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sanger.ac.uk/structure?id=1pi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pfam.sanger.ac.uk/structure?id=1qpz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fam.sanger.ac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347864" cy="1470025"/>
          </a:xfrm>
        </p:spPr>
        <p:txBody>
          <a:bodyPr/>
          <a:lstStyle/>
          <a:p>
            <a:pPr algn="l"/>
            <a:r>
              <a:rPr lang="ru-RU" dirty="0" smtClean="0"/>
              <a:t>Семейства</a:t>
            </a:r>
            <a:br>
              <a:rPr lang="ru-RU" dirty="0" smtClean="0"/>
            </a:br>
            <a:r>
              <a:rPr lang="ru-RU" dirty="0" smtClean="0"/>
              <a:t> 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1296144" cy="792088"/>
          </a:xfrm>
        </p:spPr>
        <p:txBody>
          <a:bodyPr/>
          <a:lstStyle/>
          <a:p>
            <a:r>
              <a:rPr lang="en-US" dirty="0" err="1" smtClean="0"/>
              <a:t>Pfam</a:t>
            </a:r>
            <a:endParaRPr lang="ru-RU" dirty="0"/>
          </a:p>
        </p:txBody>
      </p:sp>
      <p:pic>
        <p:nvPicPr>
          <p:cNvPr id="5" name="Рисунок 4" descr="rubens_holy_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2525" y="0"/>
            <a:ext cx="517147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6309320"/>
            <a:ext cx="371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Rubens: </a:t>
            </a:r>
            <a:r>
              <a:rPr lang="en-US" b="1" dirty="0" smtClean="0"/>
              <a:t>Holy Family</a:t>
            </a:r>
            <a:r>
              <a:rPr lang="en-US" dirty="0" smtClean="0"/>
              <a:t> with St Elizabeth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F:\Common\Education\FBB\Year_02\Term_6\Lectures\3Dcomparison\3Dclassification\HD_O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57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Пример 1</a:t>
            </a:r>
            <a:r>
              <a:rPr lang="en-US" sz="3200" dirty="0" smtClean="0"/>
              <a:t>: </a:t>
            </a:r>
            <a:r>
              <a:rPr lang="ru-RU" sz="3200" dirty="0" err="1" smtClean="0"/>
              <a:t>гомеобелки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303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или нет?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Пример 2: </a:t>
            </a:r>
            <a:r>
              <a:rPr lang="ru-RU" sz="3200" dirty="0" err="1" smtClean="0"/>
              <a:t>триптофансинтазы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553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Выравнивание продолжается на следующем слайде</a:t>
            </a:r>
            <a:endParaRPr lang="ru-RU" dirty="0"/>
          </a:p>
        </p:txBody>
      </p:sp>
      <p:pic>
        <p:nvPicPr>
          <p:cNvPr id="6" name="Рисунок 5" descr="trp_AB-A-B_out.p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5485"/>
            <a:ext cx="9144000" cy="574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Пример 2.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303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или нет?</a:t>
            </a:r>
            <a:endParaRPr lang="ru-RU" dirty="0"/>
          </a:p>
        </p:txBody>
      </p:sp>
      <p:pic>
        <p:nvPicPr>
          <p:cNvPr id="8" name="Рисунок 7" descr="trp_AB-A-B_out_2.p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55" y="0"/>
            <a:ext cx="87672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476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Пример 3</a:t>
            </a:r>
            <a:r>
              <a:rPr lang="en-US" sz="3200" dirty="0" smtClean="0"/>
              <a:t>: </a:t>
            </a:r>
            <a:r>
              <a:rPr lang="ru-RU" sz="3200" dirty="0" smtClean="0"/>
              <a:t>регуляторы транскрипции семейства </a:t>
            </a:r>
            <a:r>
              <a:rPr lang="en-US" sz="3200" dirty="0" err="1" smtClean="0"/>
              <a:t>Ars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303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или нет?</a:t>
            </a:r>
            <a:endParaRPr lang="ru-RU" dirty="0"/>
          </a:p>
        </p:txBody>
      </p:sp>
      <p:pic>
        <p:nvPicPr>
          <p:cNvPr id="5" name="Рисунок 4" descr="hth_5.pct"/>
          <p:cNvPicPr>
            <a:picLocks noChangeAspect="1"/>
          </p:cNvPicPr>
          <p:nvPr/>
        </p:nvPicPr>
        <p:blipFill>
          <a:blip r:embed="rId3" cstate="print"/>
          <a:srcRect t="4029" b="4029"/>
          <a:stretch>
            <a:fillRect/>
          </a:stretch>
        </p:blipFill>
        <p:spPr>
          <a:xfrm>
            <a:off x="52098" y="501798"/>
            <a:ext cx="8984398" cy="3791298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hth_5_N-C.pct"/>
          <p:cNvPicPr>
            <a:picLocks noChangeAspect="1"/>
          </p:cNvPicPr>
          <p:nvPr/>
        </p:nvPicPr>
        <p:blipFill>
          <a:blip r:embed="rId4" cstate="print"/>
          <a:srcRect t="5596" b="4476"/>
          <a:stretch>
            <a:fillRect/>
          </a:stretch>
        </p:blipFill>
        <p:spPr>
          <a:xfrm>
            <a:off x="179512" y="4725144"/>
            <a:ext cx="6840780" cy="1974961"/>
          </a:xfrm>
          <a:prstGeom prst="rect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43651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Выравнивание участков  1-111 и 279-394 (середина выкинута!)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043608" y="620688"/>
            <a:ext cx="144016" cy="28803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10800000">
            <a:off x="5940152" y="6309320"/>
            <a:ext cx="144016" cy="360040"/>
          </a:xfrm>
          <a:prstGeom prst="leftBrace">
            <a:avLst>
              <a:gd name="adj1" fmla="val 8333"/>
              <a:gd name="adj2" fmla="val 56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259632" y="4869160"/>
            <a:ext cx="144016" cy="360040"/>
          </a:xfrm>
          <a:prstGeom prst="leftBrace">
            <a:avLst>
              <a:gd name="adj1" fmla="val 8333"/>
              <a:gd name="adj2" fmla="val 56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8388424" y="3933056"/>
            <a:ext cx="144016" cy="360040"/>
          </a:xfrm>
          <a:prstGeom prst="leftBrace">
            <a:avLst>
              <a:gd name="adj1" fmla="val 8333"/>
              <a:gd name="adj2" fmla="val 56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60547" y="750388"/>
            <a:ext cx="600362" cy="4355059"/>
          </a:xfrm>
          <a:custGeom>
            <a:avLst/>
            <a:gdLst>
              <a:gd name="connsiteX0" fmla="*/ 359731 w 600362"/>
              <a:gd name="connsiteY0" fmla="*/ 10008 h 4355059"/>
              <a:gd name="connsiteX1" fmla="*/ 244228 w 600362"/>
              <a:gd name="connsiteY1" fmla="*/ 38884 h 4355059"/>
              <a:gd name="connsiteX2" fmla="*/ 186476 w 600362"/>
              <a:gd name="connsiteY2" fmla="*/ 58134 h 4355059"/>
              <a:gd name="connsiteX3" fmla="*/ 157600 w 600362"/>
              <a:gd name="connsiteY3" fmla="*/ 67759 h 4355059"/>
              <a:gd name="connsiteX4" fmla="*/ 128725 w 600362"/>
              <a:gd name="connsiteY4" fmla="*/ 212138 h 4355059"/>
              <a:gd name="connsiteX5" fmla="*/ 119099 w 600362"/>
              <a:gd name="connsiteY5" fmla="*/ 241014 h 4355059"/>
              <a:gd name="connsiteX6" fmla="*/ 99849 w 600362"/>
              <a:gd name="connsiteY6" fmla="*/ 269890 h 4355059"/>
              <a:gd name="connsiteX7" fmla="*/ 80598 w 600362"/>
              <a:gd name="connsiteY7" fmla="*/ 327641 h 4355059"/>
              <a:gd name="connsiteX8" fmla="*/ 61348 w 600362"/>
              <a:gd name="connsiteY8" fmla="*/ 395018 h 4355059"/>
              <a:gd name="connsiteX9" fmla="*/ 51722 w 600362"/>
              <a:gd name="connsiteY9" fmla="*/ 423894 h 4355059"/>
              <a:gd name="connsiteX10" fmla="*/ 42097 w 600362"/>
              <a:gd name="connsiteY10" fmla="*/ 472020 h 4355059"/>
              <a:gd name="connsiteX11" fmla="*/ 13221 w 600362"/>
              <a:gd name="connsiteY11" fmla="*/ 577898 h 4355059"/>
              <a:gd name="connsiteX12" fmla="*/ 13221 w 600362"/>
              <a:gd name="connsiteY12" fmla="*/ 2233444 h 4355059"/>
              <a:gd name="connsiteX13" fmla="*/ 22847 w 600362"/>
              <a:gd name="connsiteY13" fmla="*/ 2887961 h 4355059"/>
              <a:gd name="connsiteX14" fmla="*/ 42097 w 600362"/>
              <a:gd name="connsiteY14" fmla="*/ 3061216 h 4355059"/>
              <a:gd name="connsiteX15" fmla="*/ 51722 w 600362"/>
              <a:gd name="connsiteY15" fmla="*/ 3099717 h 4355059"/>
              <a:gd name="connsiteX16" fmla="*/ 61348 w 600362"/>
              <a:gd name="connsiteY16" fmla="*/ 3147844 h 4355059"/>
              <a:gd name="connsiteX17" fmla="*/ 80598 w 600362"/>
              <a:gd name="connsiteY17" fmla="*/ 3195970 h 4355059"/>
              <a:gd name="connsiteX18" fmla="*/ 99849 w 600362"/>
              <a:gd name="connsiteY18" fmla="*/ 3253721 h 4355059"/>
              <a:gd name="connsiteX19" fmla="*/ 109474 w 600362"/>
              <a:gd name="connsiteY19" fmla="*/ 3282597 h 4355059"/>
              <a:gd name="connsiteX20" fmla="*/ 128725 w 600362"/>
              <a:gd name="connsiteY20" fmla="*/ 3330724 h 4355059"/>
              <a:gd name="connsiteX21" fmla="*/ 138350 w 600362"/>
              <a:gd name="connsiteY21" fmla="*/ 3378850 h 4355059"/>
              <a:gd name="connsiteX22" fmla="*/ 147975 w 600362"/>
              <a:gd name="connsiteY22" fmla="*/ 3407726 h 4355059"/>
              <a:gd name="connsiteX23" fmla="*/ 157600 w 600362"/>
              <a:gd name="connsiteY23" fmla="*/ 3446227 h 4355059"/>
              <a:gd name="connsiteX24" fmla="*/ 186476 w 600362"/>
              <a:gd name="connsiteY24" fmla="*/ 3686858 h 4355059"/>
              <a:gd name="connsiteX25" fmla="*/ 215352 w 600362"/>
              <a:gd name="connsiteY25" fmla="*/ 3754235 h 4355059"/>
              <a:gd name="connsiteX26" fmla="*/ 234602 w 600362"/>
              <a:gd name="connsiteY26" fmla="*/ 3783111 h 4355059"/>
              <a:gd name="connsiteX27" fmla="*/ 253853 w 600362"/>
              <a:gd name="connsiteY27" fmla="*/ 3850488 h 4355059"/>
              <a:gd name="connsiteX28" fmla="*/ 292354 w 600362"/>
              <a:gd name="connsiteY28" fmla="*/ 3917865 h 4355059"/>
              <a:gd name="connsiteX29" fmla="*/ 301979 w 600362"/>
              <a:gd name="connsiteY29" fmla="*/ 3946740 h 4355059"/>
              <a:gd name="connsiteX30" fmla="*/ 340480 w 600362"/>
              <a:gd name="connsiteY30" fmla="*/ 4004492 h 4355059"/>
              <a:gd name="connsiteX31" fmla="*/ 359731 w 600362"/>
              <a:gd name="connsiteY31" fmla="*/ 4033368 h 4355059"/>
              <a:gd name="connsiteX32" fmla="*/ 398232 w 600362"/>
              <a:gd name="connsiteY32" fmla="*/ 4119995 h 4355059"/>
              <a:gd name="connsiteX33" fmla="*/ 436733 w 600362"/>
              <a:gd name="connsiteY33" fmla="*/ 4177747 h 4355059"/>
              <a:gd name="connsiteX34" fmla="*/ 475234 w 600362"/>
              <a:gd name="connsiteY34" fmla="*/ 4235498 h 4355059"/>
              <a:gd name="connsiteX35" fmla="*/ 494485 w 600362"/>
              <a:gd name="connsiteY35" fmla="*/ 4264374 h 4355059"/>
              <a:gd name="connsiteX36" fmla="*/ 523360 w 600362"/>
              <a:gd name="connsiteY36" fmla="*/ 4293250 h 4355059"/>
              <a:gd name="connsiteX37" fmla="*/ 532986 w 600362"/>
              <a:gd name="connsiteY37" fmla="*/ 4341376 h 4355059"/>
              <a:gd name="connsiteX38" fmla="*/ 600362 w 600362"/>
              <a:gd name="connsiteY38" fmla="*/ 4351001 h 43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0362" h="4355059">
                <a:moveTo>
                  <a:pt x="359731" y="10008"/>
                </a:moveTo>
                <a:cubicBezTo>
                  <a:pt x="202604" y="62382"/>
                  <a:pt x="399763" y="0"/>
                  <a:pt x="244228" y="38884"/>
                </a:cubicBezTo>
                <a:cubicBezTo>
                  <a:pt x="224542" y="43806"/>
                  <a:pt x="205727" y="51717"/>
                  <a:pt x="186476" y="58134"/>
                </a:cubicBezTo>
                <a:lnTo>
                  <a:pt x="157600" y="67759"/>
                </a:lnTo>
                <a:cubicBezTo>
                  <a:pt x="145735" y="174549"/>
                  <a:pt x="157162" y="126828"/>
                  <a:pt x="128725" y="212138"/>
                </a:cubicBezTo>
                <a:cubicBezTo>
                  <a:pt x="125516" y="221763"/>
                  <a:pt x="124727" y="232572"/>
                  <a:pt x="119099" y="241014"/>
                </a:cubicBezTo>
                <a:cubicBezTo>
                  <a:pt x="112682" y="250639"/>
                  <a:pt x="104547" y="259319"/>
                  <a:pt x="99849" y="269890"/>
                </a:cubicBezTo>
                <a:cubicBezTo>
                  <a:pt x="91608" y="288433"/>
                  <a:pt x="87015" y="308391"/>
                  <a:pt x="80598" y="327641"/>
                </a:cubicBezTo>
                <a:cubicBezTo>
                  <a:pt x="57520" y="396874"/>
                  <a:pt x="85520" y="310418"/>
                  <a:pt x="61348" y="395018"/>
                </a:cubicBezTo>
                <a:cubicBezTo>
                  <a:pt x="58561" y="404774"/>
                  <a:pt x="54183" y="414051"/>
                  <a:pt x="51722" y="423894"/>
                </a:cubicBezTo>
                <a:cubicBezTo>
                  <a:pt x="47754" y="439765"/>
                  <a:pt x="46401" y="456237"/>
                  <a:pt x="42097" y="472020"/>
                </a:cubicBezTo>
                <a:cubicBezTo>
                  <a:pt x="5457" y="606369"/>
                  <a:pt x="36676" y="460633"/>
                  <a:pt x="13221" y="577898"/>
                </a:cubicBezTo>
                <a:cubicBezTo>
                  <a:pt x="309" y="1546344"/>
                  <a:pt x="0" y="1142770"/>
                  <a:pt x="13221" y="2233444"/>
                </a:cubicBezTo>
                <a:cubicBezTo>
                  <a:pt x="15866" y="2451624"/>
                  <a:pt x="17325" y="2669835"/>
                  <a:pt x="22847" y="2887961"/>
                </a:cubicBezTo>
                <a:cubicBezTo>
                  <a:pt x="23728" y="2922745"/>
                  <a:pt x="34373" y="3018735"/>
                  <a:pt x="42097" y="3061216"/>
                </a:cubicBezTo>
                <a:cubicBezTo>
                  <a:pt x="44463" y="3074231"/>
                  <a:pt x="48852" y="3086803"/>
                  <a:pt x="51722" y="3099717"/>
                </a:cubicBezTo>
                <a:cubicBezTo>
                  <a:pt x="55271" y="3115687"/>
                  <a:pt x="56647" y="3132174"/>
                  <a:pt x="61348" y="3147844"/>
                </a:cubicBezTo>
                <a:cubicBezTo>
                  <a:pt x="66313" y="3164393"/>
                  <a:pt x="74693" y="3179733"/>
                  <a:pt x="80598" y="3195970"/>
                </a:cubicBezTo>
                <a:cubicBezTo>
                  <a:pt x="87533" y="3215040"/>
                  <a:pt x="93432" y="3234471"/>
                  <a:pt x="99849" y="3253721"/>
                </a:cubicBezTo>
                <a:cubicBezTo>
                  <a:pt x="103057" y="3263346"/>
                  <a:pt x="105706" y="3273177"/>
                  <a:pt x="109474" y="3282597"/>
                </a:cubicBezTo>
                <a:lnTo>
                  <a:pt x="128725" y="3330724"/>
                </a:lnTo>
                <a:cubicBezTo>
                  <a:pt x="131933" y="3346766"/>
                  <a:pt x="134382" y="3362979"/>
                  <a:pt x="138350" y="3378850"/>
                </a:cubicBezTo>
                <a:cubicBezTo>
                  <a:pt x="140811" y="3388693"/>
                  <a:pt x="145188" y="3397970"/>
                  <a:pt x="147975" y="3407726"/>
                </a:cubicBezTo>
                <a:cubicBezTo>
                  <a:pt x="151609" y="3420446"/>
                  <a:pt x="154392" y="3433393"/>
                  <a:pt x="157600" y="3446227"/>
                </a:cubicBezTo>
                <a:cubicBezTo>
                  <a:pt x="161858" y="3493067"/>
                  <a:pt x="174347" y="3650469"/>
                  <a:pt x="186476" y="3686858"/>
                </a:cubicBezTo>
                <a:cubicBezTo>
                  <a:pt x="197275" y="3719256"/>
                  <a:pt x="196320" y="3720928"/>
                  <a:pt x="215352" y="3754235"/>
                </a:cubicBezTo>
                <a:cubicBezTo>
                  <a:pt x="221091" y="3764279"/>
                  <a:pt x="229429" y="3772764"/>
                  <a:pt x="234602" y="3783111"/>
                </a:cubicBezTo>
                <a:cubicBezTo>
                  <a:pt x="246242" y="3806391"/>
                  <a:pt x="244596" y="3825802"/>
                  <a:pt x="253853" y="3850488"/>
                </a:cubicBezTo>
                <a:cubicBezTo>
                  <a:pt x="279163" y="3917980"/>
                  <a:pt x="264431" y="3862019"/>
                  <a:pt x="292354" y="3917865"/>
                </a:cubicBezTo>
                <a:cubicBezTo>
                  <a:pt x="296891" y="3926940"/>
                  <a:pt x="297052" y="3937871"/>
                  <a:pt x="301979" y="3946740"/>
                </a:cubicBezTo>
                <a:cubicBezTo>
                  <a:pt x="313215" y="3966965"/>
                  <a:pt x="327646" y="3985241"/>
                  <a:pt x="340480" y="4004492"/>
                </a:cubicBezTo>
                <a:lnTo>
                  <a:pt x="359731" y="4033368"/>
                </a:lnTo>
                <a:cubicBezTo>
                  <a:pt x="382639" y="4102094"/>
                  <a:pt x="367725" y="4074235"/>
                  <a:pt x="398232" y="4119995"/>
                </a:cubicBezTo>
                <a:cubicBezTo>
                  <a:pt x="416639" y="4175219"/>
                  <a:pt x="394675" y="4123673"/>
                  <a:pt x="436733" y="4177747"/>
                </a:cubicBezTo>
                <a:cubicBezTo>
                  <a:pt x="450937" y="4196009"/>
                  <a:pt x="462400" y="4216248"/>
                  <a:pt x="475234" y="4235498"/>
                </a:cubicBezTo>
                <a:cubicBezTo>
                  <a:pt x="481651" y="4245123"/>
                  <a:pt x="486305" y="4256194"/>
                  <a:pt x="494485" y="4264374"/>
                </a:cubicBezTo>
                <a:lnTo>
                  <a:pt x="523360" y="4293250"/>
                </a:lnTo>
                <a:cubicBezTo>
                  <a:pt x="526569" y="4309292"/>
                  <a:pt x="523911" y="4327764"/>
                  <a:pt x="532986" y="4341376"/>
                </a:cubicBezTo>
                <a:cubicBezTo>
                  <a:pt x="542108" y="4355059"/>
                  <a:pt x="592102" y="4351001"/>
                  <a:pt x="600362" y="4351001"/>
                </a:cubicBezTo>
              </a:path>
            </a:pathLst>
          </a:cu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102417" y="4109987"/>
            <a:ext cx="2562069" cy="2358190"/>
          </a:xfrm>
          <a:custGeom>
            <a:avLst/>
            <a:gdLst>
              <a:gd name="connsiteX0" fmla="*/ 2415941 w 2562069"/>
              <a:gd name="connsiteY0" fmla="*/ 0 h 2358190"/>
              <a:gd name="connsiteX1" fmla="*/ 2444817 w 2562069"/>
              <a:gd name="connsiteY1" fmla="*/ 19251 h 2358190"/>
              <a:gd name="connsiteX2" fmla="*/ 2492943 w 2562069"/>
              <a:gd name="connsiteY2" fmla="*/ 77002 h 2358190"/>
              <a:gd name="connsiteX3" fmla="*/ 2492943 w 2562069"/>
              <a:gd name="connsiteY3" fmla="*/ 673769 h 2358190"/>
              <a:gd name="connsiteX4" fmla="*/ 2473692 w 2562069"/>
              <a:gd name="connsiteY4" fmla="*/ 798897 h 2358190"/>
              <a:gd name="connsiteX5" fmla="*/ 2454442 w 2562069"/>
              <a:gd name="connsiteY5" fmla="*/ 856649 h 2358190"/>
              <a:gd name="connsiteX6" fmla="*/ 2444817 w 2562069"/>
              <a:gd name="connsiteY6" fmla="*/ 885525 h 2358190"/>
              <a:gd name="connsiteX7" fmla="*/ 2425566 w 2562069"/>
              <a:gd name="connsiteY7" fmla="*/ 943276 h 2358190"/>
              <a:gd name="connsiteX8" fmla="*/ 2415941 w 2562069"/>
              <a:gd name="connsiteY8" fmla="*/ 972152 h 2358190"/>
              <a:gd name="connsiteX9" fmla="*/ 2396690 w 2562069"/>
              <a:gd name="connsiteY9" fmla="*/ 1001028 h 2358190"/>
              <a:gd name="connsiteX10" fmla="*/ 2358189 w 2562069"/>
              <a:gd name="connsiteY10" fmla="*/ 1116531 h 2358190"/>
              <a:gd name="connsiteX11" fmla="*/ 2348564 w 2562069"/>
              <a:gd name="connsiteY11" fmla="*/ 1145407 h 2358190"/>
              <a:gd name="connsiteX12" fmla="*/ 2310063 w 2562069"/>
              <a:gd name="connsiteY12" fmla="*/ 1203158 h 2358190"/>
              <a:gd name="connsiteX13" fmla="*/ 2261937 w 2562069"/>
              <a:gd name="connsiteY13" fmla="*/ 1289786 h 2358190"/>
              <a:gd name="connsiteX14" fmla="*/ 2252311 w 2562069"/>
              <a:gd name="connsiteY14" fmla="*/ 1328287 h 2358190"/>
              <a:gd name="connsiteX15" fmla="*/ 2213810 w 2562069"/>
              <a:gd name="connsiteY15" fmla="*/ 1386038 h 2358190"/>
              <a:gd name="connsiteX16" fmla="*/ 2194560 w 2562069"/>
              <a:gd name="connsiteY16" fmla="*/ 1414914 h 2358190"/>
              <a:gd name="connsiteX17" fmla="*/ 2136808 w 2562069"/>
              <a:gd name="connsiteY17" fmla="*/ 1501541 h 2358190"/>
              <a:gd name="connsiteX18" fmla="*/ 2098307 w 2562069"/>
              <a:gd name="connsiteY18" fmla="*/ 1559293 h 2358190"/>
              <a:gd name="connsiteX19" fmla="*/ 2069431 w 2562069"/>
              <a:gd name="connsiteY19" fmla="*/ 1597794 h 2358190"/>
              <a:gd name="connsiteX20" fmla="*/ 2030930 w 2562069"/>
              <a:gd name="connsiteY20" fmla="*/ 1655546 h 2358190"/>
              <a:gd name="connsiteX21" fmla="*/ 1973179 w 2562069"/>
              <a:gd name="connsiteY21" fmla="*/ 1694047 h 2358190"/>
              <a:gd name="connsiteX22" fmla="*/ 1925052 w 2562069"/>
              <a:gd name="connsiteY22" fmla="*/ 1732548 h 2358190"/>
              <a:gd name="connsiteX23" fmla="*/ 1905802 w 2562069"/>
              <a:gd name="connsiteY23" fmla="*/ 1761424 h 2358190"/>
              <a:gd name="connsiteX24" fmla="*/ 1848050 w 2562069"/>
              <a:gd name="connsiteY24" fmla="*/ 1809550 h 2358190"/>
              <a:gd name="connsiteX25" fmla="*/ 1819175 w 2562069"/>
              <a:gd name="connsiteY25" fmla="*/ 1838426 h 2358190"/>
              <a:gd name="connsiteX26" fmla="*/ 1703671 w 2562069"/>
              <a:gd name="connsiteY26" fmla="*/ 1896177 h 2358190"/>
              <a:gd name="connsiteX27" fmla="*/ 1665170 w 2562069"/>
              <a:gd name="connsiteY27" fmla="*/ 1915428 h 2358190"/>
              <a:gd name="connsiteX28" fmla="*/ 1636295 w 2562069"/>
              <a:gd name="connsiteY28" fmla="*/ 1934678 h 2358190"/>
              <a:gd name="connsiteX29" fmla="*/ 1559292 w 2562069"/>
              <a:gd name="connsiteY29" fmla="*/ 1973179 h 2358190"/>
              <a:gd name="connsiteX30" fmla="*/ 1530417 w 2562069"/>
              <a:gd name="connsiteY30" fmla="*/ 2002055 h 2358190"/>
              <a:gd name="connsiteX31" fmla="*/ 1443789 w 2562069"/>
              <a:gd name="connsiteY31" fmla="*/ 2021306 h 2358190"/>
              <a:gd name="connsiteX32" fmla="*/ 1395663 w 2562069"/>
              <a:gd name="connsiteY32" fmla="*/ 2030931 h 2358190"/>
              <a:gd name="connsiteX33" fmla="*/ 1366787 w 2562069"/>
              <a:gd name="connsiteY33" fmla="*/ 2040556 h 2358190"/>
              <a:gd name="connsiteX34" fmla="*/ 1212783 w 2562069"/>
              <a:gd name="connsiteY34" fmla="*/ 2050181 h 2358190"/>
              <a:gd name="connsiteX35" fmla="*/ 1183907 w 2562069"/>
              <a:gd name="connsiteY35" fmla="*/ 2059807 h 2358190"/>
              <a:gd name="connsiteX36" fmla="*/ 1145406 w 2562069"/>
              <a:gd name="connsiteY36" fmla="*/ 2079057 h 2358190"/>
              <a:gd name="connsiteX37" fmla="*/ 1068404 w 2562069"/>
              <a:gd name="connsiteY37" fmla="*/ 2098308 h 2358190"/>
              <a:gd name="connsiteX38" fmla="*/ 981777 w 2562069"/>
              <a:gd name="connsiteY38" fmla="*/ 2127184 h 2358190"/>
              <a:gd name="connsiteX39" fmla="*/ 952901 w 2562069"/>
              <a:gd name="connsiteY39" fmla="*/ 2136809 h 2358190"/>
              <a:gd name="connsiteX40" fmla="*/ 856648 w 2562069"/>
              <a:gd name="connsiteY40" fmla="*/ 2156059 h 2358190"/>
              <a:gd name="connsiteX41" fmla="*/ 798897 w 2562069"/>
              <a:gd name="connsiteY41" fmla="*/ 2175310 h 2358190"/>
              <a:gd name="connsiteX42" fmla="*/ 673768 w 2562069"/>
              <a:gd name="connsiteY42" fmla="*/ 2184935 h 2358190"/>
              <a:gd name="connsiteX43" fmla="*/ 577516 w 2562069"/>
              <a:gd name="connsiteY43" fmla="*/ 2223436 h 2358190"/>
              <a:gd name="connsiteX44" fmla="*/ 558265 w 2562069"/>
              <a:gd name="connsiteY44" fmla="*/ 2252312 h 2358190"/>
              <a:gd name="connsiteX45" fmla="*/ 519764 w 2562069"/>
              <a:gd name="connsiteY45" fmla="*/ 2261937 h 2358190"/>
              <a:gd name="connsiteX46" fmla="*/ 462012 w 2562069"/>
              <a:gd name="connsiteY46" fmla="*/ 2281188 h 2358190"/>
              <a:gd name="connsiteX47" fmla="*/ 433137 w 2562069"/>
              <a:gd name="connsiteY47" fmla="*/ 2300438 h 2358190"/>
              <a:gd name="connsiteX48" fmla="*/ 385010 w 2562069"/>
              <a:gd name="connsiteY48" fmla="*/ 2310064 h 2358190"/>
              <a:gd name="connsiteX49" fmla="*/ 154004 w 2562069"/>
              <a:gd name="connsiteY49" fmla="*/ 2319689 h 2358190"/>
              <a:gd name="connsiteX50" fmla="*/ 28876 w 2562069"/>
              <a:gd name="connsiteY50" fmla="*/ 2348565 h 2358190"/>
              <a:gd name="connsiteX51" fmla="*/ 0 w 2562069"/>
              <a:gd name="connsiteY51" fmla="*/ 2358190 h 2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62069" h="2358190">
                <a:moveTo>
                  <a:pt x="2415941" y="0"/>
                </a:moveTo>
                <a:cubicBezTo>
                  <a:pt x="2425566" y="6417"/>
                  <a:pt x="2435930" y="11845"/>
                  <a:pt x="2444817" y="19251"/>
                </a:cubicBezTo>
                <a:cubicBezTo>
                  <a:pt x="2472606" y="42409"/>
                  <a:pt x="2474016" y="48612"/>
                  <a:pt x="2492943" y="77002"/>
                </a:cubicBezTo>
                <a:cubicBezTo>
                  <a:pt x="2562069" y="284387"/>
                  <a:pt x="2509584" y="116268"/>
                  <a:pt x="2492943" y="673769"/>
                </a:cubicBezTo>
                <a:cubicBezTo>
                  <a:pt x="2492289" y="695693"/>
                  <a:pt x="2481435" y="770508"/>
                  <a:pt x="2473692" y="798897"/>
                </a:cubicBezTo>
                <a:cubicBezTo>
                  <a:pt x="2468353" y="818474"/>
                  <a:pt x="2460859" y="837398"/>
                  <a:pt x="2454442" y="856649"/>
                </a:cubicBezTo>
                <a:lnTo>
                  <a:pt x="2444817" y="885525"/>
                </a:lnTo>
                <a:lnTo>
                  <a:pt x="2425566" y="943276"/>
                </a:lnTo>
                <a:cubicBezTo>
                  <a:pt x="2422358" y="952901"/>
                  <a:pt x="2421569" y="963710"/>
                  <a:pt x="2415941" y="972152"/>
                </a:cubicBezTo>
                <a:lnTo>
                  <a:pt x="2396690" y="1001028"/>
                </a:lnTo>
                <a:lnTo>
                  <a:pt x="2358189" y="1116531"/>
                </a:lnTo>
                <a:cubicBezTo>
                  <a:pt x="2354981" y="1126156"/>
                  <a:pt x="2354192" y="1136965"/>
                  <a:pt x="2348564" y="1145407"/>
                </a:cubicBezTo>
                <a:lnTo>
                  <a:pt x="2310063" y="1203158"/>
                </a:lnTo>
                <a:cubicBezTo>
                  <a:pt x="2286507" y="1273823"/>
                  <a:pt x="2305160" y="1246561"/>
                  <a:pt x="2261937" y="1289786"/>
                </a:cubicBezTo>
                <a:cubicBezTo>
                  <a:pt x="2258728" y="1302620"/>
                  <a:pt x="2258227" y="1316455"/>
                  <a:pt x="2252311" y="1328287"/>
                </a:cubicBezTo>
                <a:cubicBezTo>
                  <a:pt x="2241964" y="1348980"/>
                  <a:pt x="2226644" y="1366788"/>
                  <a:pt x="2213810" y="1386038"/>
                </a:cubicBezTo>
                <a:lnTo>
                  <a:pt x="2194560" y="1414914"/>
                </a:lnTo>
                <a:lnTo>
                  <a:pt x="2136808" y="1501541"/>
                </a:lnTo>
                <a:cubicBezTo>
                  <a:pt x="2136797" y="1501558"/>
                  <a:pt x="2098319" y="1559277"/>
                  <a:pt x="2098307" y="1559293"/>
                </a:cubicBezTo>
                <a:lnTo>
                  <a:pt x="2069431" y="1597794"/>
                </a:lnTo>
                <a:cubicBezTo>
                  <a:pt x="2058188" y="1631523"/>
                  <a:pt x="2063375" y="1630310"/>
                  <a:pt x="2030930" y="1655546"/>
                </a:cubicBezTo>
                <a:cubicBezTo>
                  <a:pt x="2012668" y="1669750"/>
                  <a:pt x="1973179" y="1694047"/>
                  <a:pt x="1973179" y="1694047"/>
                </a:cubicBezTo>
                <a:cubicBezTo>
                  <a:pt x="1918005" y="1776804"/>
                  <a:pt x="1991473" y="1679409"/>
                  <a:pt x="1925052" y="1732548"/>
                </a:cubicBezTo>
                <a:cubicBezTo>
                  <a:pt x="1916019" y="1739775"/>
                  <a:pt x="1913208" y="1752537"/>
                  <a:pt x="1905802" y="1761424"/>
                </a:cubicBezTo>
                <a:cubicBezTo>
                  <a:pt x="1867458" y="1807436"/>
                  <a:pt x="1889346" y="1775136"/>
                  <a:pt x="1848050" y="1809550"/>
                </a:cubicBezTo>
                <a:cubicBezTo>
                  <a:pt x="1837593" y="1818264"/>
                  <a:pt x="1829920" y="1830069"/>
                  <a:pt x="1819175" y="1838426"/>
                </a:cubicBezTo>
                <a:cubicBezTo>
                  <a:pt x="1719864" y="1915669"/>
                  <a:pt x="1805014" y="1845504"/>
                  <a:pt x="1703671" y="1896177"/>
                </a:cubicBezTo>
                <a:cubicBezTo>
                  <a:pt x="1690837" y="1902594"/>
                  <a:pt x="1677628" y="1908309"/>
                  <a:pt x="1665170" y="1915428"/>
                </a:cubicBezTo>
                <a:cubicBezTo>
                  <a:pt x="1655126" y="1921167"/>
                  <a:pt x="1646450" y="1929139"/>
                  <a:pt x="1636295" y="1934678"/>
                </a:cubicBezTo>
                <a:cubicBezTo>
                  <a:pt x="1611102" y="1948420"/>
                  <a:pt x="1559292" y="1973179"/>
                  <a:pt x="1559292" y="1973179"/>
                </a:cubicBezTo>
                <a:cubicBezTo>
                  <a:pt x="1549667" y="1982804"/>
                  <a:pt x="1541743" y="1994504"/>
                  <a:pt x="1530417" y="2002055"/>
                </a:cubicBezTo>
                <a:cubicBezTo>
                  <a:pt x="1514509" y="2012661"/>
                  <a:pt x="1450991" y="2019997"/>
                  <a:pt x="1443789" y="2021306"/>
                </a:cubicBezTo>
                <a:cubicBezTo>
                  <a:pt x="1427693" y="2024233"/>
                  <a:pt x="1411534" y="2026963"/>
                  <a:pt x="1395663" y="2030931"/>
                </a:cubicBezTo>
                <a:cubicBezTo>
                  <a:pt x="1385820" y="2033392"/>
                  <a:pt x="1376877" y="2039494"/>
                  <a:pt x="1366787" y="2040556"/>
                </a:cubicBezTo>
                <a:cubicBezTo>
                  <a:pt x="1315635" y="2045940"/>
                  <a:pt x="1264118" y="2046973"/>
                  <a:pt x="1212783" y="2050181"/>
                </a:cubicBezTo>
                <a:cubicBezTo>
                  <a:pt x="1203158" y="2053390"/>
                  <a:pt x="1193233" y="2055810"/>
                  <a:pt x="1183907" y="2059807"/>
                </a:cubicBezTo>
                <a:cubicBezTo>
                  <a:pt x="1170719" y="2065459"/>
                  <a:pt x="1159018" y="2074520"/>
                  <a:pt x="1145406" y="2079057"/>
                </a:cubicBezTo>
                <a:cubicBezTo>
                  <a:pt x="1120306" y="2087424"/>
                  <a:pt x="1093504" y="2089942"/>
                  <a:pt x="1068404" y="2098308"/>
                </a:cubicBezTo>
                <a:lnTo>
                  <a:pt x="981777" y="2127184"/>
                </a:lnTo>
                <a:cubicBezTo>
                  <a:pt x="972152" y="2130393"/>
                  <a:pt x="962850" y="2134819"/>
                  <a:pt x="952901" y="2136809"/>
                </a:cubicBezTo>
                <a:cubicBezTo>
                  <a:pt x="920817" y="2143226"/>
                  <a:pt x="887689" y="2145712"/>
                  <a:pt x="856648" y="2156059"/>
                </a:cubicBezTo>
                <a:cubicBezTo>
                  <a:pt x="837398" y="2162476"/>
                  <a:pt x="819129" y="2173754"/>
                  <a:pt x="798897" y="2175310"/>
                </a:cubicBezTo>
                <a:lnTo>
                  <a:pt x="673768" y="2184935"/>
                </a:lnTo>
                <a:cubicBezTo>
                  <a:pt x="619942" y="2193906"/>
                  <a:pt x="615396" y="2185556"/>
                  <a:pt x="577516" y="2223436"/>
                </a:cubicBezTo>
                <a:cubicBezTo>
                  <a:pt x="569336" y="2231616"/>
                  <a:pt x="567890" y="2245895"/>
                  <a:pt x="558265" y="2252312"/>
                </a:cubicBezTo>
                <a:cubicBezTo>
                  <a:pt x="547258" y="2259650"/>
                  <a:pt x="532435" y="2258136"/>
                  <a:pt x="519764" y="2261937"/>
                </a:cubicBezTo>
                <a:cubicBezTo>
                  <a:pt x="500328" y="2267768"/>
                  <a:pt x="478896" y="2269932"/>
                  <a:pt x="462012" y="2281188"/>
                </a:cubicBezTo>
                <a:cubicBezTo>
                  <a:pt x="452387" y="2287605"/>
                  <a:pt x="443968" y="2296376"/>
                  <a:pt x="433137" y="2300438"/>
                </a:cubicBezTo>
                <a:cubicBezTo>
                  <a:pt x="417819" y="2306182"/>
                  <a:pt x="401331" y="2308938"/>
                  <a:pt x="385010" y="2310064"/>
                </a:cubicBezTo>
                <a:cubicBezTo>
                  <a:pt x="308124" y="2315367"/>
                  <a:pt x="231006" y="2316481"/>
                  <a:pt x="154004" y="2319689"/>
                </a:cubicBezTo>
                <a:cubicBezTo>
                  <a:pt x="66536" y="2332184"/>
                  <a:pt x="108153" y="2322139"/>
                  <a:pt x="28876" y="2348565"/>
                </a:cubicBezTo>
                <a:lnTo>
                  <a:pt x="0" y="2358190"/>
                </a:lnTo>
              </a:path>
            </a:pathLst>
          </a:cu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7092280" y="2924944"/>
            <a:ext cx="144016" cy="360040"/>
          </a:xfrm>
          <a:prstGeom prst="leftBrace">
            <a:avLst>
              <a:gd name="adj1" fmla="val 8333"/>
              <a:gd name="adj2" fmla="val 56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10800000">
            <a:off x="2051720" y="1628800"/>
            <a:ext cx="144016" cy="288032"/>
          </a:xfrm>
          <a:prstGeom prst="leftBrace">
            <a:avLst>
              <a:gd name="adj1" fmla="val 8333"/>
              <a:gd name="adj2" fmla="val 56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164288" y="472514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или нет?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описать то, что обнаруживается в  трех примерах?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Эволюционный домен белка – это консервативный фрагмент его </a:t>
            </a:r>
            <a:r>
              <a:rPr lang="ru-RU" sz="3200" dirty="0"/>
              <a:t>последовательности. </a:t>
            </a:r>
            <a:r>
              <a:rPr lang="ru-RU" sz="3200" i="1" dirty="0"/>
              <a:t>Точнее – см. следующий слайд</a:t>
            </a:r>
            <a:r>
              <a:rPr lang="ru-RU" sz="3200" i="1" dirty="0" smtClean="0"/>
              <a:t>.</a:t>
            </a:r>
            <a:br>
              <a:rPr lang="ru-RU" sz="3200" i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Совокупность  фрагментов называется семейством доменов, или просто доменом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 каждым доменом (семейством) связаны:</a:t>
            </a:r>
            <a:br>
              <a:rPr lang="ru-RU" sz="2800" dirty="0" smtClean="0"/>
            </a:br>
            <a:r>
              <a:rPr lang="ru-RU" sz="2800" dirty="0" smtClean="0"/>
              <a:t>- название </a:t>
            </a:r>
            <a:br>
              <a:rPr lang="ru-RU" sz="2800" dirty="0" smtClean="0"/>
            </a:br>
            <a:r>
              <a:rPr lang="ru-RU" sz="2800" dirty="0" smtClean="0"/>
              <a:t>- идентификаторы </a:t>
            </a:r>
            <a:br>
              <a:rPr lang="ru-RU" sz="2800" dirty="0" smtClean="0"/>
            </a:br>
            <a:r>
              <a:rPr lang="ru-RU" sz="2800" dirty="0" smtClean="0"/>
              <a:t>- набор сходных фрагментов последовательностей белков и их выравнивание</a:t>
            </a:r>
            <a:br>
              <a:rPr lang="ru-RU" sz="2800" dirty="0" smtClean="0"/>
            </a:br>
            <a:r>
              <a:rPr lang="ru-RU" sz="2800" dirty="0" smtClean="0"/>
              <a:t>- аннотация домена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ru-RU" sz="2800" dirty="0" smtClean="0"/>
              <a:t>способ идентификации домена в последовательности (паттерн, профиль)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4076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Как найти домен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3"/>
            <a:ext cx="8136904" cy="403244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Для нахождения домена нужно собрать все последовательности, имеющие общий консервативный участок и построить выравнивание</a:t>
            </a:r>
          </a:p>
          <a:p>
            <a:pPr lvl="2"/>
            <a:r>
              <a:rPr lang="ru-RU" sz="1800" dirty="0" smtClean="0"/>
              <a:t>например, с помощью паттерна </a:t>
            </a:r>
          </a:p>
          <a:p>
            <a:pPr lvl="2"/>
            <a:r>
              <a:rPr lang="ru-RU" sz="1800" dirty="0" smtClean="0"/>
              <a:t>более прогрессивная технология – т.н. </a:t>
            </a:r>
            <a:r>
              <a:rPr lang="en-US" sz="1800" dirty="0" smtClean="0"/>
              <a:t>“</a:t>
            </a:r>
            <a:r>
              <a:rPr lang="ru-RU" sz="1800" dirty="0" smtClean="0"/>
              <a:t>профили</a:t>
            </a:r>
            <a:r>
              <a:rPr lang="en-US" sz="1800" dirty="0" smtClean="0"/>
              <a:t>”</a:t>
            </a:r>
            <a:endParaRPr lang="ru-RU" sz="1800" dirty="0" smtClean="0"/>
          </a:p>
          <a:p>
            <a:r>
              <a:rPr lang="ru-RU" sz="2400" dirty="0" smtClean="0"/>
              <a:t>Доменом называется достаточно длинный консервативный участок в выравнивании, выделяющийся на фоне неконсервативных участков</a:t>
            </a:r>
          </a:p>
          <a:p>
            <a:pPr lvl="2"/>
            <a:r>
              <a:rPr lang="ru-RU" sz="1600" dirty="0" smtClean="0"/>
              <a:t>достаточно длинный – например, более 20 остатков; строгой границы нет</a:t>
            </a:r>
          </a:p>
          <a:p>
            <a:r>
              <a:rPr lang="ru-RU" sz="2400" dirty="0" smtClean="0"/>
              <a:t>Подтверждением того, что домен выделен правильно, служит наблюдение явления перетасовки доменов.</a:t>
            </a:r>
            <a:endParaRPr lang="ru-RU" sz="24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39552" y="5949280"/>
            <a:ext cx="7543800" cy="698376"/>
            <a:chOff x="521" y="3521"/>
            <a:chExt cx="4752" cy="57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2736" y="3648"/>
              <a:ext cx="768" cy="14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21" y="3521"/>
              <a:ext cx="4752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000">
                <a:solidFill>
                  <a:srgbClr val="000000"/>
                </a:solidFill>
                <a:latin typeface="Courier New" pitchFamily="49" charset="0"/>
              </a:endParaRPr>
            </a:p>
            <a:p>
              <a:pPr algn="ctr"/>
              <a:endParaRPr lang="ru-RU" sz="1000">
                <a:solidFill>
                  <a:srgbClr val="000000"/>
                </a:solidFill>
                <a:latin typeface="Courier New" pitchFamily="49" charset="0"/>
              </a:endParaRPr>
            </a:p>
            <a:p>
              <a:pPr algn="ctr"/>
              <a:endParaRPr lang="ru-RU" sz="1000">
                <a:solidFill>
                  <a:srgbClr val="000000"/>
                </a:solidFill>
                <a:latin typeface="Courier New" pitchFamily="49" charset="0"/>
              </a:endParaRPr>
            </a:p>
            <a:p>
              <a:pPr algn="ctr"/>
              <a:r>
                <a:rPr lang="ru-RU" sz="1000">
                  <a:solidFill>
                    <a:srgbClr val="000000"/>
                  </a:solidFill>
                  <a:latin typeface="Courier New" pitchFamily="49" charset="0"/>
                </a:rPr>
                <a:t>                                                 nitrogen fixation positive activator protein</a:t>
              </a:r>
            </a:p>
          </p:txBody>
        </p:sp>
        <p:pic>
          <p:nvPicPr>
            <p:cNvPr id="7" name="Picture 5" descr="P72843_2535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3612"/>
              <a:ext cx="4226" cy="232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55576" y="5517232"/>
            <a:ext cx="688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Пример белка со сложной доменной архитектурой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4"/>
          <p:cNvSpPr txBox="1">
            <a:spLocks noChangeArrowheads="1"/>
          </p:cNvSpPr>
          <p:nvPr/>
        </p:nvSpPr>
        <p:spPr>
          <a:xfrm>
            <a:off x="533400" y="2286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Гомеодомены активно перемешивались в эволюции.</a:t>
            </a:r>
          </a:p>
        </p:txBody>
      </p:sp>
      <p:sp>
        <p:nvSpPr>
          <p:cNvPr id="3" name="Rectangle 3075"/>
          <p:cNvSpPr txBox="1">
            <a:spLocks noChangeArrowheads="1"/>
          </p:cNvSpPr>
          <p:nvPr/>
        </p:nvSpPr>
        <p:spPr>
          <a:xfrm>
            <a:off x="914400" y="1447800"/>
            <a:ext cx="73914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 этом можно судить по 125 различным доменным архитектурам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гомеобелков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представленным в банке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Pfam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076" descr="F:\Common\Education\FBB\Year_02\Term_6\Lectures\3Dcomparison\3Dclassification\PAX_hom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2479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77" descr="F:\Common\Education\FBB\Year_02\Term_6\Lectures\3Dcomparison\3Dclassification\Lim_lim_hom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24685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78" descr="F:\Common\Education\FBB\Year_02\Term_6\Lectures\3Dcomparison\3Dclassification\Homeo_hal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343400"/>
            <a:ext cx="1382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79" descr="F:\Common\Education\FBB\Year_02\Term_6\Lectures\3Dcomparison\3Dclassification\POU_hom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39084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80" descr="F:\Common\Education\FBB\Year_02\Term_6\Lectures\3Dcomparison\3Dclassification\home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971800"/>
            <a:ext cx="22399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81" descr="F:\Common\Education\FBB\Year_02\Term_6\Lectures\3Dcomparison\3Dclassification\homeo_hom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334000"/>
            <a:ext cx="44577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82" descr="F:\Common\Education\FBB\Year_02\Term_6\Lectures\3Dcomparison\3Dclassification\PBX_home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867400"/>
            <a:ext cx="2606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083"/>
          <p:cNvSpPr txBox="1">
            <a:spLocks noChangeArrowheads="1"/>
          </p:cNvSpPr>
          <p:nvPr/>
        </p:nvSpPr>
        <p:spPr bwMode="auto">
          <a:xfrm>
            <a:off x="5105400" y="29718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Гомеодомен </a:t>
            </a:r>
          </a:p>
        </p:txBody>
      </p:sp>
      <p:sp>
        <p:nvSpPr>
          <p:cNvPr id="12" name="Text Box 3084"/>
          <p:cNvSpPr txBox="1">
            <a:spLocks noChangeArrowheads="1"/>
          </p:cNvSpPr>
          <p:nvPr/>
        </p:nvSpPr>
        <p:spPr bwMode="auto">
          <a:xfrm>
            <a:off x="5105400" y="3429000"/>
            <a:ext cx="340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Парный домен и гомеодомен </a:t>
            </a:r>
          </a:p>
        </p:txBody>
      </p:sp>
      <p:sp>
        <p:nvSpPr>
          <p:cNvPr id="13" name="Text Box 3085"/>
          <p:cNvSpPr txBox="1">
            <a:spLocks noChangeArrowheads="1"/>
          </p:cNvSpPr>
          <p:nvPr/>
        </p:nvSpPr>
        <p:spPr bwMode="auto">
          <a:xfrm>
            <a:off x="5105400" y="3810000"/>
            <a:ext cx="313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Lim </a:t>
            </a:r>
            <a:r>
              <a:rPr lang="ru-RU" sz="2000">
                <a:solidFill>
                  <a:schemeClr val="accent2"/>
                </a:solidFill>
              </a:rPr>
              <a:t>домены и гомеодомен </a:t>
            </a:r>
          </a:p>
        </p:txBody>
      </p:sp>
      <p:sp>
        <p:nvSpPr>
          <p:cNvPr id="14" name="Text Box 3086"/>
          <p:cNvSpPr txBox="1">
            <a:spLocks noChangeArrowheads="1"/>
          </p:cNvSpPr>
          <p:nvPr/>
        </p:nvSpPr>
        <p:spPr bwMode="auto">
          <a:xfrm>
            <a:off x="5105400" y="41910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Гомеодомен, продолженный лейциновой молнией</a:t>
            </a:r>
          </a:p>
        </p:txBody>
      </p:sp>
      <p:sp>
        <p:nvSpPr>
          <p:cNvPr id="15" name="Text Box 3087"/>
          <p:cNvSpPr txBox="1">
            <a:spLocks noChangeArrowheads="1"/>
          </p:cNvSpPr>
          <p:nvPr/>
        </p:nvSpPr>
        <p:spPr bwMode="auto">
          <a:xfrm>
            <a:off x="5181600" y="4800600"/>
            <a:ext cx="304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POU </a:t>
            </a:r>
            <a:r>
              <a:rPr lang="ru-RU" sz="2000">
                <a:solidFill>
                  <a:schemeClr val="accent2"/>
                </a:solidFill>
              </a:rPr>
              <a:t>домен и гомеодомен </a:t>
            </a:r>
          </a:p>
        </p:txBody>
      </p:sp>
      <p:sp>
        <p:nvSpPr>
          <p:cNvPr id="16" name="Text Box 3088"/>
          <p:cNvSpPr txBox="1">
            <a:spLocks noChangeArrowheads="1"/>
          </p:cNvSpPr>
          <p:nvPr/>
        </p:nvSpPr>
        <p:spPr bwMode="auto">
          <a:xfrm>
            <a:off x="6629400" y="5257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Два гомеодомена </a:t>
            </a:r>
          </a:p>
        </p:txBody>
      </p:sp>
      <p:sp>
        <p:nvSpPr>
          <p:cNvPr id="17" name="Text Box 3089"/>
          <p:cNvSpPr txBox="1">
            <a:spLocks noChangeArrowheads="1"/>
          </p:cNvSpPr>
          <p:nvPr/>
        </p:nvSpPr>
        <p:spPr bwMode="auto">
          <a:xfrm>
            <a:off x="5181600" y="57912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PBX-</a:t>
            </a:r>
            <a:r>
              <a:rPr lang="ru-RU" sz="2000">
                <a:solidFill>
                  <a:schemeClr val="accent2"/>
                </a:solidFill>
              </a:rPr>
              <a:t>домен и гомеодомен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Примеры перетасовки доменов (</a:t>
            </a:r>
            <a:r>
              <a:rPr lang="en-US" sz="2800" dirty="0" smtClean="0"/>
              <a:t>domain shuffling)</a:t>
            </a:r>
            <a:endParaRPr lang="ru-RU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0063" y="928688"/>
            <a:ext cx="7696200" cy="5375275"/>
            <a:chOff x="533400" y="1289050"/>
            <a:chExt cx="7696200" cy="537527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33400" y="3429000"/>
              <a:ext cx="7696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150000"/>
                </a:lnSpc>
              </a:pPr>
              <a:endParaRPr lang="ru-RU" sz="3600" b="1">
                <a:solidFill>
                  <a:srgbClr val="000066"/>
                </a:solidFill>
                <a:latin typeface="Times New Roman" pitchFamily="18" charset="0"/>
              </a:endParaRPr>
            </a:p>
            <a:p>
              <a:pPr lvl="2">
                <a:lnSpc>
                  <a:spcPct val="150000"/>
                </a:lnSpc>
                <a:buFontTx/>
                <a:buChar char="•"/>
              </a:pPr>
              <a:r>
                <a:rPr lang="ru-RU" sz="2800" b="1">
                  <a:solidFill>
                    <a:srgbClr val="000066"/>
                  </a:solidFill>
                  <a:latin typeface="Times New Roman" pitchFamily="18" charset="0"/>
                </a:rPr>
                <a:t> 25 белков</a:t>
              </a:r>
            </a:p>
            <a:p>
              <a:pPr lvl="2">
                <a:lnSpc>
                  <a:spcPct val="150000"/>
                </a:lnSpc>
                <a:buFontTx/>
                <a:buChar char="•"/>
              </a:pPr>
              <a:r>
                <a:rPr lang="ru-RU" sz="2800" b="1">
                  <a:solidFill>
                    <a:srgbClr val="000066"/>
                  </a:solidFill>
                  <a:latin typeface="Times New Roman" pitchFamily="18" charset="0"/>
                </a:rPr>
                <a:t> 9 белков</a:t>
              </a:r>
            </a:p>
            <a:p>
              <a:pPr lvl="2">
                <a:lnSpc>
                  <a:spcPct val="150000"/>
                </a:lnSpc>
                <a:buFontTx/>
                <a:buChar char="•"/>
              </a:pPr>
              <a:r>
                <a:rPr lang="ru-RU" sz="2800" b="1">
                  <a:solidFill>
                    <a:srgbClr val="000066"/>
                  </a:solidFill>
                  <a:latin typeface="Times New Roman" pitchFamily="18" charset="0"/>
                </a:rPr>
                <a:t> 2 белка</a:t>
              </a:r>
            </a:p>
            <a:p>
              <a:pPr lvl="2">
                <a:lnSpc>
                  <a:spcPct val="150000"/>
                </a:lnSpc>
                <a:buFontTx/>
                <a:buChar char="•"/>
              </a:pPr>
              <a:r>
                <a:rPr lang="ru-RU" sz="2800" b="1">
                  <a:solidFill>
                    <a:srgbClr val="000066"/>
                  </a:solidFill>
                  <a:latin typeface="Times New Roman" pitchFamily="18" charset="0"/>
                </a:rPr>
                <a:t> 12 белков</a:t>
              </a: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625600" y="1289050"/>
              <a:ext cx="5953125" cy="5375275"/>
              <a:chOff x="1625600" y="1289050"/>
              <a:chExt cx="5953125" cy="5375275"/>
            </a:xfrm>
          </p:grpSpPr>
          <p:pic>
            <p:nvPicPr>
              <p:cNvPr id="6" name="Picture 5" descr="2D_bact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444"/>
              <a:stretch>
                <a:fillRect/>
              </a:stretch>
            </p:blipFill>
            <p:spPr bwMode="auto">
              <a:xfrm>
                <a:off x="4000500" y="2405063"/>
                <a:ext cx="952500" cy="32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2D_bact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5200" y="5105400"/>
                <a:ext cx="15430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1400" y="6400800"/>
                <a:ext cx="3921125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0400" y="5715000"/>
                <a:ext cx="4378325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" descr="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68674"/>
              <a:stretch>
                <a:fillRect/>
              </a:stretch>
            </p:blipFill>
            <p:spPr bwMode="auto">
              <a:xfrm>
                <a:off x="3810000" y="3352800"/>
                <a:ext cx="1185863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6" descr="Bacter_Fol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24288" y="1409700"/>
                <a:ext cx="10160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2130425" y="1289050"/>
                <a:ext cx="8382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003C2C"/>
                    </a:solidFill>
                    <a:latin typeface="Times New Roman" pitchFamily="18" charset="0"/>
                  </a:rPr>
                  <a:t>223 белка</a:t>
                </a: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625600" y="2225675"/>
                <a:ext cx="17272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 dirty="0">
                    <a:solidFill>
                      <a:srgbClr val="B00000"/>
                    </a:solidFill>
                    <a:latin typeface="Times New Roman" pitchFamily="18" charset="0"/>
                  </a:rPr>
                  <a:t>243 белка</a:t>
                </a: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1981200" y="3200400"/>
                <a:ext cx="8382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3600" b="1">
                    <a:latin typeface="Times New Roman" pitchFamily="18" charset="0"/>
                  </a:rPr>
                  <a:t>507</a:t>
                </a:r>
                <a:r>
                  <a:rPr lang="ru-RU" sz="3600" b="1">
                    <a:latin typeface="Times New Roman" pitchFamily="18" charset="0"/>
                  </a:rPr>
                  <a:t> белков</a:t>
                </a:r>
              </a:p>
            </p:txBody>
          </p:sp>
          <p:pic>
            <p:nvPicPr>
              <p:cNvPr id="15" name="Picture 20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979"/>
              <a:stretch>
                <a:fillRect/>
              </a:stretch>
            </p:blipFill>
            <p:spPr bwMode="auto">
              <a:xfrm>
                <a:off x="3505200" y="4495800"/>
                <a:ext cx="2549525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trike="sngStrike" dirty="0" smtClean="0"/>
              <a:t>Определение 1.</a:t>
            </a:r>
            <a:endParaRPr lang="ru-RU" strike="sngStrik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80727"/>
          </a:xfrm>
        </p:spPr>
        <p:txBody>
          <a:bodyPr/>
          <a:lstStyle/>
          <a:p>
            <a:r>
              <a:rPr lang="ru-RU" strike="sngStrike" dirty="0" smtClean="0"/>
              <a:t>Белки </a:t>
            </a:r>
            <a:r>
              <a:rPr lang="ru-RU" strike="sngStrike" dirty="0" err="1" smtClean="0"/>
              <a:t>гомологичны</a:t>
            </a:r>
            <a:r>
              <a:rPr lang="ru-RU" strike="sngStrike" dirty="0" smtClean="0"/>
              <a:t>, если содержат гомологичный участок</a:t>
            </a:r>
            <a:endParaRPr lang="ru-RU" strike="sngStrike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Определение 2.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357301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Фрагменты последовательностей белков, принадлежащие одному семейству доменов, </a:t>
            </a:r>
            <a:r>
              <a:rPr kumimoji="0" lang="ru-RU" sz="3000" b="0" i="0" u="non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гомологичны</a:t>
            </a:r>
            <a:endParaRPr kumimoji="0" lang="ru-RU" sz="3000" b="0" i="0" u="non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000" dirty="0" smtClean="0"/>
              <a:t>Белки, имеющие одинаковые домены идущие в одинаковом порядке, </a:t>
            </a:r>
            <a:r>
              <a:rPr lang="ru-RU" sz="3000" dirty="0" err="1" smtClean="0"/>
              <a:t>гомологичны</a:t>
            </a:r>
            <a:endParaRPr lang="ru-RU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782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Говорят также о </a:t>
            </a:r>
            <a:r>
              <a:rPr lang="ru-RU" dirty="0" err="1" smtClean="0"/>
              <a:t>гомологичности</a:t>
            </a:r>
            <a:r>
              <a:rPr lang="ru-RU" dirty="0" smtClean="0"/>
              <a:t> белков по основному – несущему основную </a:t>
            </a:r>
          </a:p>
          <a:p>
            <a:r>
              <a:rPr lang="ru-RU" dirty="0" smtClean="0"/>
              <a:t>функцию  белка - домену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“</a:t>
            </a:r>
            <a:r>
              <a:rPr lang="ru-RU" dirty="0" smtClean="0"/>
              <a:t>семейство</a:t>
            </a:r>
            <a:r>
              <a:rPr lang="en-US" dirty="0" smtClean="0"/>
              <a:t>”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t="7248" r="4218" b="4143"/>
          <a:stretch>
            <a:fillRect/>
          </a:stretch>
        </p:blipFill>
        <p:spPr bwMode="auto">
          <a:xfrm>
            <a:off x="5056188" y="2133600"/>
            <a:ext cx="40878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188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Эволюционные домены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часто, но не всегда совпадают со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структурными доменами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555625"/>
            <a:ext cx="4310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5" name="Picture 6" descr="http://pfam.sanger.ac.uk/structure/getimage?id=1qpz"/>
          <p:cNvPicPr>
            <a:picLocks noChangeAspect="1" noChangeArrowheads="1"/>
          </p:cNvPicPr>
          <p:nvPr/>
        </p:nvPicPr>
        <p:blipFill>
          <a:blip r:embed="rId4" cstate="print"/>
          <a:srcRect l="28937" r="22441" b="1772"/>
          <a:stretch>
            <a:fillRect/>
          </a:stretch>
        </p:blipFill>
        <p:spPr bwMode="auto">
          <a:xfrm>
            <a:off x="3132138" y="2667000"/>
            <a:ext cx="20748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4310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Picture 4" descr="http://pfam.sanger.ac.uk/structure/getimage?id=1pii"/>
          <p:cNvPicPr>
            <a:picLocks noChangeAspect="1" noChangeArrowheads="1"/>
          </p:cNvPicPr>
          <p:nvPr/>
        </p:nvPicPr>
        <p:blipFill>
          <a:blip r:embed="rId6" cstate="print"/>
          <a:srcRect l="11810" t="8858" r="1181" b="8858"/>
          <a:stretch>
            <a:fillRect/>
          </a:stretch>
        </p:blipFill>
        <p:spPr bwMode="auto">
          <a:xfrm>
            <a:off x="179388" y="1557338"/>
            <a:ext cx="3198812" cy="302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Домены часто, но не всегда, имеют одинаковую функцию.  Например: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3672408"/>
          </a:xfrm>
        </p:spPr>
        <p:txBody>
          <a:bodyPr/>
          <a:lstStyle/>
          <a:p>
            <a:pPr lvl="1"/>
            <a:r>
              <a:rPr lang="en-US" dirty="0" smtClean="0"/>
              <a:t>HTH_</a:t>
            </a:r>
            <a:r>
              <a:rPr lang="ru-RU" dirty="0" smtClean="0"/>
              <a:t>5</a:t>
            </a:r>
            <a:r>
              <a:rPr lang="en-US" dirty="0" smtClean="0"/>
              <a:t>  - </a:t>
            </a:r>
            <a:r>
              <a:rPr lang="ru-RU" dirty="0" smtClean="0"/>
              <a:t>ДНК- связывающий домен ряда транскрипционных факторов</a:t>
            </a:r>
          </a:p>
          <a:p>
            <a:pPr lvl="1"/>
            <a:r>
              <a:rPr lang="en-US" dirty="0" err="1" smtClean="0"/>
              <a:t>TrpA</a:t>
            </a:r>
            <a:r>
              <a:rPr lang="en-US" dirty="0" smtClean="0"/>
              <a:t> – </a:t>
            </a:r>
            <a:r>
              <a:rPr lang="ru-RU" dirty="0" smtClean="0"/>
              <a:t>цепочка А </a:t>
            </a:r>
            <a:r>
              <a:rPr lang="ru-RU" dirty="0" err="1" smtClean="0"/>
              <a:t>триптофансинтазы</a:t>
            </a:r>
            <a:endParaRPr lang="ru-RU" dirty="0" smtClean="0"/>
          </a:p>
          <a:p>
            <a:pPr lvl="1"/>
            <a:r>
              <a:rPr lang="en-US" dirty="0" err="1" smtClean="0"/>
              <a:t>Homeobox</a:t>
            </a:r>
            <a:r>
              <a:rPr lang="ru-RU" dirty="0" smtClean="0"/>
              <a:t>, он же </a:t>
            </a:r>
            <a:r>
              <a:rPr lang="ru-RU" dirty="0" err="1" smtClean="0"/>
              <a:t>гомеодомен</a:t>
            </a:r>
            <a:r>
              <a:rPr lang="ru-RU" dirty="0" smtClean="0"/>
              <a:t>, </a:t>
            </a:r>
            <a:r>
              <a:rPr lang="en-US" dirty="0" smtClean="0"/>
              <a:t> – </a:t>
            </a:r>
            <a:r>
              <a:rPr lang="ru-RU" dirty="0" err="1" smtClean="0"/>
              <a:t>ДНК-связывающий</a:t>
            </a:r>
            <a:r>
              <a:rPr lang="ru-RU" dirty="0" smtClean="0"/>
              <a:t> домен множества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транскрипционных факторов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Словарик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Сайт – чем-либо знаменитый набор остатков</a:t>
            </a:r>
          </a:p>
          <a:p>
            <a:pPr lvl="2"/>
            <a:r>
              <a:rPr lang="ru-RU" sz="2000" dirty="0" smtClean="0"/>
              <a:t>остатки сближены в структуре, но не обязаны идти подряд в последовательности</a:t>
            </a:r>
          </a:p>
          <a:p>
            <a:pPr lvl="2"/>
            <a:r>
              <a:rPr lang="ru-RU" sz="2000" dirty="0" smtClean="0"/>
              <a:t>например, сайт связывания ДНК</a:t>
            </a:r>
          </a:p>
          <a:p>
            <a:pPr lvl="2"/>
            <a:r>
              <a:rPr lang="ru-RU" sz="2000" dirty="0" smtClean="0"/>
              <a:t>например, сайт связывания иона кальция</a:t>
            </a:r>
          </a:p>
          <a:p>
            <a:r>
              <a:rPr lang="ru-RU" sz="2800" dirty="0" smtClean="0"/>
              <a:t>Мотив – короткий консервативный участок</a:t>
            </a:r>
          </a:p>
          <a:p>
            <a:pPr lvl="2"/>
            <a:r>
              <a:rPr lang="ru-RU" sz="2000" dirty="0" smtClean="0"/>
              <a:t>короткий – меньше 20 (это не мировая константа!)</a:t>
            </a:r>
          </a:p>
          <a:p>
            <a:r>
              <a:rPr lang="ru-RU" sz="2800" dirty="0" smtClean="0"/>
              <a:t>Домен (эволюционный)</a:t>
            </a:r>
          </a:p>
          <a:p>
            <a:r>
              <a:rPr lang="ru-RU" sz="2800" dirty="0" smtClean="0"/>
              <a:t>Повтор – повторяющийся в данной последовательности  мотив или домен</a:t>
            </a:r>
          </a:p>
          <a:p>
            <a:r>
              <a:rPr lang="ru-RU" sz="2800" dirty="0" smtClean="0"/>
              <a:t>Клан – набор семейств доменов, предположительно, родственных, но таких, что стандартными методами построения выравниваний родство доказать не удается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Базы семейств доменов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Pfam</a:t>
            </a:r>
            <a:endParaRPr lang="en-US" dirty="0" smtClean="0"/>
          </a:p>
          <a:p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Prosite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Prints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SMART</a:t>
            </a:r>
          </a:p>
          <a:p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Superfamilies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Prodom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TIGERFAM</a:t>
            </a:r>
          </a:p>
          <a:p>
            <a:r>
              <a:rPr lang="en-US" dirty="0" err="1" smtClean="0"/>
              <a:t>Interpro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2133600" cy="1143000"/>
          </a:xfrm>
        </p:spPr>
        <p:txBody>
          <a:bodyPr/>
          <a:lstStyle/>
          <a:p>
            <a:r>
              <a:rPr lang="en-US" sz="4000" b="1"/>
              <a:t>Pfam</a:t>
            </a:r>
            <a:endParaRPr lang="ru-RU" sz="40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143000"/>
            <a:ext cx="8153400" cy="449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/>
              <a:t> </a:t>
            </a:r>
            <a:r>
              <a:rPr lang="en-US" sz="2000">
                <a:hlinkClick r:id="rId2"/>
              </a:rPr>
              <a:t>http://pfam.sanger.ac.uk</a:t>
            </a:r>
            <a:endParaRPr lang="ru-RU" sz="2000"/>
          </a:p>
          <a:p>
            <a:pPr>
              <a:spcBef>
                <a:spcPct val="50000"/>
              </a:spcBef>
            </a:pPr>
            <a:r>
              <a:rPr lang="ru-RU" sz="2000"/>
              <a:t>Большая коллекция семейств доменов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ru-RU" sz="1600"/>
              <a:t>    Для каждого семейства есть множественное выравнивание  и профиль-</a:t>
            </a:r>
            <a:r>
              <a:rPr lang="en-US" sz="1600"/>
              <a:t>HMM </a:t>
            </a:r>
            <a:r>
              <a:rPr lang="ru-RU" sz="1600"/>
              <a:t>. </a:t>
            </a:r>
          </a:p>
          <a:p>
            <a:pPr>
              <a:spcBef>
                <a:spcPct val="50000"/>
              </a:spcBef>
            </a:pPr>
            <a:r>
              <a:rPr lang="ru-RU" sz="2000"/>
              <a:t>Состоит из 2-х частей</a:t>
            </a:r>
            <a:r>
              <a:rPr lang="en-US" sz="2000"/>
              <a:t>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PfamA –</a:t>
            </a:r>
            <a:r>
              <a:rPr lang="ru-RU" sz="2000"/>
              <a:t> курируемая часть, покрывает 7</a:t>
            </a:r>
            <a:r>
              <a:rPr lang="en-US" sz="2000"/>
              <a:t>6</a:t>
            </a:r>
            <a:r>
              <a:rPr lang="ru-RU" sz="2000"/>
              <a:t>% </a:t>
            </a:r>
            <a:r>
              <a:rPr lang="en-US" sz="2000"/>
              <a:t>UniProt</a:t>
            </a:r>
            <a:endParaRPr lang="ru-RU" sz="200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/>
              <a:t> </a:t>
            </a:r>
            <a:r>
              <a:rPr lang="en-US" sz="2000"/>
              <a:t>PfamB –</a:t>
            </a:r>
            <a:r>
              <a:rPr lang="ru-RU" sz="2000"/>
              <a:t> большое число маленьких семейств из автоматически сгенерированной базы доменов, не вошедших в </a:t>
            </a:r>
            <a:r>
              <a:rPr lang="en-US" sz="2000"/>
              <a:t>PfamA</a:t>
            </a:r>
            <a:r>
              <a:rPr lang="ru-RU" sz="2000"/>
              <a:t>  (раньше </a:t>
            </a:r>
            <a:r>
              <a:rPr lang="en-US" sz="2000"/>
              <a:t>–</a:t>
            </a:r>
            <a:r>
              <a:rPr lang="ru-RU" sz="2000"/>
              <a:t> </a:t>
            </a:r>
            <a:r>
              <a:rPr lang="en-US" sz="2000"/>
              <a:t>ProDom</a:t>
            </a:r>
            <a:r>
              <a:rPr lang="ru-RU" sz="2000"/>
              <a:t>, теперь </a:t>
            </a:r>
            <a:r>
              <a:rPr lang="en-US" sz="2000"/>
              <a:t>–</a:t>
            </a:r>
            <a:r>
              <a:rPr lang="ru-RU" sz="2000"/>
              <a:t>  </a:t>
            </a:r>
            <a:r>
              <a:rPr lang="en-US" sz="2000"/>
              <a:t>ADDA</a:t>
            </a:r>
            <a:r>
              <a:rPr lang="ru-RU" sz="2000"/>
              <a:t>) .</a:t>
            </a:r>
          </a:p>
          <a:p>
            <a:pPr>
              <a:spcBef>
                <a:spcPct val="50000"/>
              </a:spcBef>
            </a:pPr>
            <a:r>
              <a:rPr lang="ru-RU" sz="2000"/>
              <a:t>Удобна для анализа доменной структуры белков.</a:t>
            </a:r>
            <a:endParaRPr lang="en-US" sz="2000"/>
          </a:p>
        </p:txBody>
      </p:sp>
      <p:pic>
        <p:nvPicPr>
          <p:cNvPr id="25604" name="Picture 4" descr="pf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25336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928813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928813" y="728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7" name="Picture 7" descr="Typical domain organis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5357813"/>
            <a:ext cx="4949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42938" y="285750"/>
            <a:ext cx="8001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5E"/>
                </a:solidFill>
              </a:rPr>
              <a:t>Язык Pfam :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Семейство</a:t>
            </a:r>
            <a:r>
              <a:rPr lang="en-US" dirty="0">
                <a:latin typeface="Calibri" pitchFamily="34" charset="0"/>
              </a:rPr>
              <a:t> – </a:t>
            </a:r>
            <a:r>
              <a:rPr lang="ru-RU" dirty="0">
                <a:latin typeface="Calibri" pitchFamily="34" charset="0"/>
              </a:rPr>
              <a:t> коллекция гомологичных белков.</a:t>
            </a: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Домен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ru-RU" dirty="0">
                <a:latin typeface="Calibri" pitchFamily="34" charset="0"/>
              </a:rPr>
              <a:t>структурная единица, которую можно найти во множественном выравнивании.</a:t>
            </a: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Повтор </a:t>
            </a:r>
            <a:r>
              <a:rPr lang="en-US" dirty="0">
                <a:latin typeface="Calibri" pitchFamily="34" charset="0"/>
              </a:rPr>
              <a:t>–</a:t>
            </a:r>
            <a:r>
              <a:rPr lang="ru-RU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Мотив </a:t>
            </a:r>
            <a:r>
              <a:rPr lang="en-US" dirty="0">
                <a:latin typeface="Calibri" pitchFamily="34" charset="0"/>
              </a:rPr>
              <a:t>–</a:t>
            </a:r>
            <a:r>
              <a:rPr lang="ru-RU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Клан </a:t>
            </a:r>
            <a:r>
              <a:rPr lang="en-US" dirty="0">
                <a:latin typeface="Calibri" pitchFamily="34" charset="0"/>
              </a:rPr>
              <a:t>–</a:t>
            </a:r>
            <a:r>
              <a:rPr lang="ru-RU" dirty="0">
                <a:latin typeface="Calibri" pitchFamily="34" charset="0"/>
              </a:rPr>
              <a:t> группа родственных записей.</a:t>
            </a:r>
          </a:p>
          <a:p>
            <a:endParaRPr lang="ru-RU" sz="2000" dirty="0">
              <a:latin typeface="Calibri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716338"/>
            <a:ext cx="82296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Какая информация закодирована в картинке доменов белка</a:t>
            </a:r>
            <a:endParaRPr lang="ru-RU" sz="32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  <a:prstDash val="sysDot"/>
            <a:tailEnd type="triangle"/>
          </a:ln>
        </p:spPr>
        <p:txBody>
          <a:bodyPr/>
          <a:lstStyle/>
          <a:p>
            <a:r>
              <a:rPr lang="ru-RU" sz="2000" dirty="0" smtClean="0"/>
              <a:t>Прямоугольники с закругленными краями – найден домен целиком.</a:t>
            </a:r>
          </a:p>
          <a:p>
            <a:r>
              <a:rPr lang="ru-RU" sz="2000" dirty="0" smtClean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r>
              <a:rPr lang="ru-RU" sz="2000" dirty="0" smtClean="0"/>
              <a:t>Прямоугольник с острыми краями – мотив, </a:t>
            </a:r>
            <a:r>
              <a:rPr lang="ru-RU" sz="2000" dirty="0" err="1" smtClean="0"/>
              <a:t>трансмебранный</a:t>
            </a:r>
            <a:r>
              <a:rPr lang="ru-RU" sz="2000" dirty="0" smtClean="0"/>
              <a:t> участок, участок малой сложности (например, десять остатков </a:t>
            </a:r>
            <a:r>
              <a:rPr lang="en-US" sz="2000" dirty="0" smtClean="0"/>
              <a:t>A) </a:t>
            </a:r>
            <a:r>
              <a:rPr lang="ru-RU" sz="2000" dirty="0" smtClean="0"/>
              <a:t>и т.п. – </a:t>
            </a:r>
            <a:r>
              <a:rPr lang="ru-RU" sz="2000" i="1" u="sng" dirty="0" smtClean="0"/>
              <a:t>не является эволюционным доменом!</a:t>
            </a:r>
          </a:p>
          <a:p>
            <a:r>
              <a:rPr lang="ru-RU" sz="2000" dirty="0" smtClean="0"/>
              <a:t>Цветная полоска – домен из </a:t>
            </a:r>
            <a:r>
              <a:rPr lang="en-US" sz="2000" dirty="0" err="1" smtClean="0"/>
              <a:t>PfamB</a:t>
            </a:r>
            <a:r>
              <a:rPr lang="en-US" sz="2000" dirty="0" smtClean="0"/>
              <a:t>, </a:t>
            </a:r>
            <a:r>
              <a:rPr lang="ru-RU" sz="2000" dirty="0" smtClean="0"/>
              <a:t>т.е. найденные программой, автоматически выровненные, но не проанализированные экспертом, сходные по последовательности фрагменты разных белков.</a:t>
            </a:r>
          </a:p>
          <a:p>
            <a:r>
              <a:rPr lang="ru-RU" sz="2000" dirty="0" smtClean="0"/>
              <a:t>Домен, имеющий </a:t>
            </a:r>
            <a:r>
              <a:rPr lang="en-US" sz="2000" dirty="0" smtClean="0"/>
              <a:t>ID </a:t>
            </a:r>
            <a:r>
              <a:rPr lang="ru-RU" sz="2000" dirty="0" smtClean="0"/>
              <a:t>вида </a:t>
            </a:r>
            <a:r>
              <a:rPr lang="en-US" sz="2000" dirty="0" smtClean="0"/>
              <a:t>DUF… </a:t>
            </a:r>
            <a:r>
              <a:rPr lang="ru-RU" sz="2000" dirty="0" smtClean="0"/>
              <a:t>с номером </a:t>
            </a:r>
            <a:r>
              <a:rPr lang="en-US" sz="2000" dirty="0" smtClean="0"/>
              <a:t>- Domain of </a:t>
            </a:r>
            <a:r>
              <a:rPr lang="ru-RU" sz="2000" dirty="0" smtClean="0"/>
              <a:t> </a:t>
            </a:r>
            <a:r>
              <a:rPr lang="en-US" sz="2000" dirty="0" smtClean="0"/>
              <a:t>Unknown Function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5" name="Picture 24" descr="canv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949280"/>
            <a:ext cx="7911865" cy="541586"/>
          </a:xfrm>
          <a:prstGeom prst="rect">
            <a:avLst/>
          </a:prstGeom>
        </p:spPr>
      </p:pic>
      <p:pic>
        <p:nvPicPr>
          <p:cNvPr id="28" name="Picture 27" descr="canva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301208"/>
            <a:ext cx="7416824" cy="406425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115503" y="1799924"/>
            <a:ext cx="775937" cy="4198822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reeform 29"/>
          <p:cNvSpPr/>
          <p:nvPr/>
        </p:nvSpPr>
        <p:spPr>
          <a:xfrm rot="18154621">
            <a:off x="4333764" y="1783168"/>
            <a:ext cx="1196553" cy="4011741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 30"/>
          <p:cNvSpPr/>
          <p:nvPr/>
        </p:nvSpPr>
        <p:spPr>
          <a:xfrm rot="20807656">
            <a:off x="4152766" y="2774219"/>
            <a:ext cx="982484" cy="2747548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reeform 31"/>
          <p:cNvSpPr/>
          <p:nvPr/>
        </p:nvSpPr>
        <p:spPr>
          <a:xfrm rot="19688481">
            <a:off x="3856867" y="2780062"/>
            <a:ext cx="723152" cy="3347497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reeform 33"/>
          <p:cNvSpPr/>
          <p:nvPr/>
        </p:nvSpPr>
        <p:spPr>
          <a:xfrm>
            <a:off x="1907704" y="3933056"/>
            <a:ext cx="84725" cy="1447466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Freeform 34"/>
          <p:cNvSpPr/>
          <p:nvPr/>
        </p:nvSpPr>
        <p:spPr>
          <a:xfrm>
            <a:off x="2569945" y="1925053"/>
            <a:ext cx="763221" cy="3426593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Freeform 35"/>
          <p:cNvSpPr/>
          <p:nvPr/>
        </p:nvSpPr>
        <p:spPr>
          <a:xfrm>
            <a:off x="2088682" y="1905802"/>
            <a:ext cx="330164" cy="4090737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Freeform 36"/>
          <p:cNvSpPr/>
          <p:nvPr/>
        </p:nvSpPr>
        <p:spPr>
          <a:xfrm rot="19453381">
            <a:off x="6391121" y="1416141"/>
            <a:ext cx="172172" cy="4313752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reeform 37"/>
          <p:cNvSpPr/>
          <p:nvPr/>
        </p:nvSpPr>
        <p:spPr>
          <a:xfrm rot="19123448">
            <a:off x="5659519" y="1450895"/>
            <a:ext cx="471638" cy="5002890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150" y="1143000"/>
            <a:ext cx="8705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005E"/>
                </a:solidFill>
              </a:rPr>
              <a:t>Pfam</a:t>
            </a:r>
            <a:endParaRPr lang="en-US" sz="24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005E"/>
                </a:solidFill>
              </a:rPr>
              <a:t>Prosite</a:t>
            </a:r>
            <a:r>
              <a:rPr lang="en-US" sz="2400" b="1" dirty="0">
                <a:solidFill>
                  <a:srgbClr val="00005E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5E"/>
                </a:solidFill>
              </a:rPr>
              <a:t>Prints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5E"/>
                </a:solidFill>
              </a:rPr>
              <a:t>Blocks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5E"/>
                </a:solidFill>
              </a:rPr>
              <a:t>Smart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5E"/>
                </a:solidFill>
              </a:rPr>
              <a:t>(</a:t>
            </a:r>
            <a:r>
              <a:rPr lang="en-US" sz="2000" b="1" dirty="0" err="1">
                <a:solidFill>
                  <a:srgbClr val="00005E"/>
                </a:solidFill>
              </a:rPr>
              <a:t>ProDom</a:t>
            </a:r>
            <a:r>
              <a:rPr lang="en-US" sz="2000" b="1" dirty="0">
                <a:solidFill>
                  <a:srgbClr val="00005E"/>
                </a:solidFill>
              </a:rPr>
              <a:t>, </a:t>
            </a:r>
            <a:r>
              <a:rPr lang="en-US" sz="2000" b="1" dirty="0" err="1">
                <a:solidFill>
                  <a:srgbClr val="00005E"/>
                </a:solidFill>
              </a:rPr>
              <a:t>PIRaln</a:t>
            </a:r>
            <a:r>
              <a:rPr lang="en-US" sz="2000" b="1" dirty="0">
                <a:solidFill>
                  <a:srgbClr val="00005E"/>
                </a:solidFill>
              </a:rPr>
              <a:t>, </a:t>
            </a:r>
            <a:r>
              <a:rPr lang="en-US" sz="2000" b="1" dirty="0" err="1">
                <a:solidFill>
                  <a:srgbClr val="00005E"/>
                </a:solidFill>
              </a:rPr>
              <a:t>ProClass</a:t>
            </a:r>
            <a:r>
              <a:rPr lang="en-US" sz="2000" b="1" dirty="0">
                <a:solidFill>
                  <a:srgbClr val="00005E"/>
                </a:solidFill>
              </a:rPr>
              <a:t>, </a:t>
            </a:r>
            <a:r>
              <a:rPr lang="en-US" sz="2000" b="1" dirty="0" err="1">
                <a:solidFill>
                  <a:srgbClr val="00005E"/>
                </a:solidFill>
              </a:rPr>
              <a:t>Systers</a:t>
            </a:r>
            <a:r>
              <a:rPr lang="en-US" sz="2000" b="1" dirty="0">
                <a:solidFill>
                  <a:srgbClr val="00005E"/>
                </a:solidFill>
              </a:rPr>
              <a:t>, Picasso etc. not shown)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5E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3" name="Picture 3" descr="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7189788" cy="1576388"/>
          </a:xfrm>
          <a:prstGeom prst="rect">
            <a:avLst/>
          </a:prstGeom>
          <a:noFill/>
        </p:spPr>
      </p:pic>
      <p:pic>
        <p:nvPicPr>
          <p:cNvPr id="4" name="Picture 4" descr="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6967538" cy="4968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05200" y="6207125"/>
            <a:ext cx="49831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5E"/>
                </a:solidFill>
                <a:latin typeface="Times New Roman" pitchFamily="18" charset="0"/>
              </a:rPr>
              <a:t>Example: ENTK_HUMAN (Enteropeptidase precursor)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Сравнение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 внутри другого домена!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ru-RU" sz="2400" dirty="0" smtClean="0"/>
              <a:t>В нижней последовательности – всего 2 домена из </a:t>
            </a:r>
            <a:r>
              <a:rPr lang="en-US" sz="2400" dirty="0" err="1" smtClean="0"/>
              <a:t>PfamA</a:t>
            </a:r>
            <a:r>
              <a:rPr lang="en-US" sz="2400" dirty="0" smtClean="0"/>
              <a:t> </a:t>
            </a:r>
            <a:r>
              <a:rPr lang="ru-RU" sz="2400" dirty="0" smtClean="0"/>
              <a:t>плюс домен из </a:t>
            </a:r>
            <a:r>
              <a:rPr lang="en-US" sz="2400" dirty="0" err="1" smtClean="0"/>
              <a:t>PfamB</a:t>
            </a:r>
            <a:r>
              <a:rPr lang="en-US" sz="2400" dirty="0" smtClean="0"/>
              <a:t> (</a:t>
            </a:r>
            <a:r>
              <a:rPr lang="ru-RU" sz="2400" dirty="0" smtClean="0"/>
              <a:t>разноцветная полоска). Домен </a:t>
            </a:r>
            <a:r>
              <a:rPr lang="en-US" sz="2400" dirty="0" err="1" smtClean="0"/>
              <a:t>Hom_end</a:t>
            </a:r>
            <a:r>
              <a:rPr lang="en-US" sz="2400" dirty="0" smtClean="0"/>
              <a:t> </a:t>
            </a:r>
            <a:r>
              <a:rPr lang="ru-RU" sz="2400" dirty="0" smtClean="0"/>
              <a:t>встроен внутрь домена </a:t>
            </a:r>
            <a:r>
              <a:rPr lang="en-US" sz="2400" dirty="0" err="1" smtClean="0"/>
              <a:t>Hom_end_hint</a:t>
            </a:r>
            <a:r>
              <a:rPr lang="en-US" sz="2400" dirty="0" smtClean="0"/>
              <a:t>.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1800" dirty="0" smtClean="0"/>
              <a:t>Это значит, что если из нижней последовательности вырезать фрагмент от начала зеленого  до конца второго зеленого а потом удалить красный кусочек и склеить то, что осталось, то полученная последовательность целиком </a:t>
            </a:r>
            <a:r>
              <a:rPr lang="ru-RU" sz="1800" smtClean="0"/>
              <a:t>гомологична</a:t>
            </a:r>
            <a:r>
              <a:rPr lang="ru-RU" sz="1800" dirty="0" smtClean="0"/>
              <a:t>  зеленому фрагменту из верхней последовательности. </a:t>
            </a:r>
            <a:endParaRPr lang="ru-RU" sz="2400" dirty="0"/>
          </a:p>
        </p:txBody>
      </p:sp>
      <p:pic>
        <p:nvPicPr>
          <p:cNvPr id="3" name="Рисунок 2" descr="canv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01208"/>
            <a:ext cx="5544616" cy="654313"/>
          </a:xfrm>
          <a:prstGeom prst="rect">
            <a:avLst/>
          </a:prstGeom>
        </p:spPr>
      </p:pic>
      <p:pic>
        <p:nvPicPr>
          <p:cNvPr id="4" name="Рисунок 3" descr="canva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8348949" cy="397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152400"/>
            <a:ext cx="6145212" cy="1260475"/>
          </a:xfrm>
          <a:prstGeom prst="rect">
            <a:avLst/>
          </a:prstGeom>
          <a:noFill/>
          <a:ln/>
        </p:spPr>
        <p:txBody>
          <a:bodyPr lIns="80814" tIns="40408" rIns="80814" bIns="4040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интегрированной базы данных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InterPro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553200" y="1524000"/>
            <a:ext cx="2286000" cy="4572000"/>
          </a:xfrm>
          <a:prstGeom prst="rect">
            <a:avLst/>
          </a:prstGeom>
          <a:solidFill>
            <a:srgbClr val="FF6600"/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lIns="80257" tIns="40128" rIns="80257" bIns="40128" anchor="ctr">
            <a:flatTx/>
          </a:bodyPr>
          <a:lstStyle/>
          <a:p>
            <a:pPr algn="ctr" defTabSz="803275" eaLnBrk="0" hangingPunct="0"/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InterPro </a:t>
            </a:r>
          </a:p>
          <a:p>
            <a:pPr algn="ctr" defTabSz="803275" eaLnBrk="0" hangingPunct="0"/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entries</a:t>
            </a:r>
          </a:p>
          <a:p>
            <a:pPr algn="ctr" defTabSz="803275" eaLnBrk="0" hangingPunct="0"/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803275" eaLnBrk="0" hangingPunct="0"/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803275" eaLnBrk="0" hangingPunct="0"/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IPR000001-</a:t>
            </a:r>
          </a:p>
          <a:p>
            <a:pPr algn="ctr" defTabSz="803275" eaLnBrk="0" hangingPunct="0"/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803275" eaLnBrk="0" hangingPunct="0"/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IPR011000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51275" y="3068638"/>
            <a:ext cx="2209800" cy="145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80257" tIns="40128" rIns="80257" bIns="40128">
            <a:spAutoFit/>
          </a:bodyPr>
          <a:lstStyle/>
          <a:p>
            <a:pPr algn="ctr" defTabSz="803275" eaLnBrk="0" hangingPunct="0">
              <a:spcBef>
                <a:spcPct val="50000"/>
              </a:spcBef>
            </a:pPr>
            <a:r>
              <a:rPr lang="ru-RU" sz="2000" dirty="0">
                <a:solidFill>
                  <a:srgbClr val="00005E"/>
                </a:solidFill>
              </a:rPr>
              <a:t>Интегрирование</a:t>
            </a:r>
          </a:p>
          <a:p>
            <a:pPr algn="ctr" defTabSz="803275" eaLnBrk="0" hangingPunct="0">
              <a:spcBef>
                <a:spcPct val="50000"/>
              </a:spcBef>
            </a:pPr>
            <a:r>
              <a:rPr lang="ru-RU" sz="2000" dirty="0">
                <a:solidFill>
                  <a:srgbClr val="00005E"/>
                </a:solidFill>
              </a:rPr>
              <a:t>родственных подписей «вручную»</a:t>
            </a:r>
            <a:endParaRPr lang="en-GB" sz="2000" dirty="0">
              <a:solidFill>
                <a:srgbClr val="00005E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940425" y="3933825"/>
            <a:ext cx="762000" cy="0"/>
          </a:xfrm>
          <a:prstGeom prst="line">
            <a:avLst/>
          </a:prstGeom>
          <a:noFill/>
          <a:ln w="76200" cap="sq">
            <a:solidFill>
              <a:srgbClr val="33CCCC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23850" y="1773238"/>
            <a:ext cx="3581400" cy="4535487"/>
            <a:chOff x="240" y="935"/>
            <a:chExt cx="2256" cy="285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49" y="935"/>
              <a:ext cx="1056" cy="552"/>
            </a:xfrm>
            <a:prstGeom prst="rect">
              <a:avLst/>
            </a:prstGeom>
            <a:solidFill>
              <a:schemeClr val="accent2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000">
                  <a:solidFill>
                    <a:schemeClr val="bg1"/>
                  </a:solidFill>
                  <a:latin typeface="Times New Roman" pitchFamily="18" charset="0"/>
                </a:rPr>
                <a:t>PROSITE</a:t>
              </a:r>
            </a:p>
            <a:p>
              <a:pPr algn="ctr" defTabSz="803275" eaLnBrk="0" hangingPunct="0"/>
              <a:endParaRPr lang="en-GB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04" y="1296"/>
              <a:ext cx="1056" cy="384"/>
            </a:xfrm>
            <a:prstGeom prst="rect">
              <a:avLst/>
            </a:prstGeom>
            <a:solidFill>
              <a:schemeClr val="hlink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PFAM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36" y="1680"/>
              <a:ext cx="1056" cy="336"/>
            </a:xfrm>
            <a:prstGeom prst="rect">
              <a:avLst/>
            </a:prstGeom>
            <a:solidFill>
              <a:srgbClr val="9999FF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PRINTS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920" y="2196"/>
              <a:ext cx="384" cy="0"/>
            </a:xfrm>
            <a:prstGeom prst="line">
              <a:avLst/>
            </a:prstGeom>
            <a:noFill/>
            <a:ln w="82550" cap="sq">
              <a:solidFill>
                <a:srgbClr val="339966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64" y="2064"/>
              <a:ext cx="1056" cy="336"/>
            </a:xfrm>
            <a:prstGeom prst="rect">
              <a:avLst/>
            </a:prstGeom>
            <a:solidFill>
              <a:srgbClr val="33CCCC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ProDom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40" y="2544"/>
              <a:ext cx="1056" cy="336"/>
            </a:xfrm>
            <a:prstGeom prst="rect">
              <a:avLst/>
            </a:prstGeom>
            <a:solidFill>
              <a:srgbClr val="00CCFF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SMART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44" y="2736"/>
              <a:ext cx="1056" cy="336"/>
            </a:xfrm>
            <a:prstGeom prst="rect">
              <a:avLst/>
            </a:prstGeom>
            <a:solidFill>
              <a:srgbClr val="CCFFFF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TIGRFAMs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8" y="3120"/>
              <a:ext cx="1056" cy="336"/>
            </a:xfrm>
            <a:prstGeom prst="rect">
              <a:avLst/>
            </a:prstGeom>
            <a:solidFill>
              <a:srgbClr val="CCFFCC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2100">
                  <a:solidFill>
                    <a:schemeClr val="bg1"/>
                  </a:solidFill>
                  <a:latin typeface="Times New Roman" pitchFamily="18" charset="0"/>
                </a:rPr>
                <a:t>PIRSF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44" y="3456"/>
              <a:ext cx="1152" cy="336"/>
            </a:xfrm>
            <a:prstGeom prst="rect">
              <a:avLst/>
            </a:prstGeom>
            <a:solidFill>
              <a:srgbClr val="FFFF99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lIns="80257" tIns="40128" rIns="80257" bIns="40128" anchor="ctr">
              <a:flatTx/>
            </a:bodyPr>
            <a:lstStyle/>
            <a:p>
              <a:pPr algn="ctr" defTabSz="803275" eaLnBrk="0" hangingPunct="0"/>
              <a:r>
                <a:rPr lang="en-GB" sz="1900">
                  <a:solidFill>
                    <a:schemeClr val="bg1"/>
                  </a:solidFill>
                  <a:latin typeface="Times New Roman" pitchFamily="18" charset="0"/>
                </a:rPr>
                <a:t>SUPERFAMILY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7500" y="6172200"/>
            <a:ext cx="882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5E"/>
                </a:solidFill>
                <a:latin typeface="Times New Roman" pitchFamily="18" charset="0"/>
              </a:rPr>
              <a:t>InterPro-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005E"/>
                </a:solidFill>
                <a:latin typeface="Times New Roman" pitchFamily="18" charset="0"/>
              </a:rPr>
              <a:t>a</a:t>
            </a:r>
            <a:r>
              <a:rPr lang="en-GB" sz="2000">
                <a:solidFill>
                  <a:srgbClr val="00005E"/>
                </a:solidFill>
                <a:latin typeface="Times New Roman" pitchFamily="18" charset="0"/>
              </a:rPr>
              <a:t>n </a:t>
            </a:r>
            <a:r>
              <a:rPr lang="en-GB" sz="2400" b="1" u="sng">
                <a:solidFill>
                  <a:srgbClr val="00005E"/>
                </a:solidFill>
                <a:latin typeface="Times New Roman" pitchFamily="18" charset="0"/>
              </a:rPr>
              <a:t>inte</a:t>
            </a:r>
            <a:r>
              <a:rPr lang="en-GB" sz="2000">
                <a:solidFill>
                  <a:srgbClr val="00005E"/>
                </a:solidFill>
                <a:latin typeface="Times New Roman" pitchFamily="18" charset="0"/>
              </a:rPr>
              <a:t>grated </a:t>
            </a:r>
            <a:r>
              <a:rPr lang="en-GB" sz="2400" b="1" u="sng">
                <a:solidFill>
                  <a:srgbClr val="00005E"/>
                </a:solidFill>
                <a:latin typeface="Times New Roman" pitchFamily="18" charset="0"/>
              </a:rPr>
              <a:t>r</a:t>
            </a:r>
            <a:r>
              <a:rPr lang="en-GB" sz="2000">
                <a:solidFill>
                  <a:srgbClr val="00005E"/>
                </a:solidFill>
                <a:latin typeface="Times New Roman" pitchFamily="18" charset="0"/>
              </a:rPr>
              <a:t>esource of </a:t>
            </a:r>
            <a:r>
              <a:rPr lang="en-GB" sz="2400" b="1" u="sng">
                <a:solidFill>
                  <a:srgbClr val="00005E"/>
                </a:solidFill>
                <a:latin typeface="Times New Roman" pitchFamily="18" charset="0"/>
              </a:rPr>
              <a:t>pro</a:t>
            </a:r>
            <a:r>
              <a:rPr lang="en-GB" sz="2000">
                <a:solidFill>
                  <a:srgbClr val="00005E"/>
                </a:solidFill>
                <a:latin typeface="Times New Roman" pitchFamily="18" charset="0"/>
              </a:rPr>
              <a:t>tein families, domains and functional sites.</a:t>
            </a:r>
            <a:endParaRPr lang="ru-RU" sz="2000">
              <a:solidFill>
                <a:srgbClr val="00005E"/>
              </a:solidFill>
              <a:latin typeface="Times New Roman" pitchFamily="18" charset="0"/>
            </a:endParaRPr>
          </a:p>
        </p:txBody>
      </p:sp>
      <p:pic>
        <p:nvPicPr>
          <p:cNvPr id="17" name="Picture 16" descr="interpr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3" y="0"/>
            <a:ext cx="25161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Родство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ru-RU" dirty="0" smtClean="0"/>
              <a:t>Последовательность?</a:t>
            </a:r>
          </a:p>
          <a:p>
            <a:r>
              <a:rPr lang="ru-RU" dirty="0" smtClean="0"/>
              <a:t>Структура?</a:t>
            </a:r>
          </a:p>
          <a:p>
            <a:r>
              <a:rPr lang="ru-RU" dirty="0" smtClean="0"/>
              <a:t>Функция?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Гомология и аналогия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Гомология белков</a:t>
            </a:r>
          </a:p>
          <a:p>
            <a:pPr lvl="2"/>
            <a:r>
              <a:rPr lang="ru-RU" dirty="0" smtClean="0"/>
              <a:t>родство (общность происхождения) белков, которое можно установить по сходству последовательностей, иногда - структур </a:t>
            </a:r>
          </a:p>
          <a:p>
            <a:r>
              <a:rPr lang="ru-RU" dirty="0" smtClean="0"/>
              <a:t>Аналогия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аминокислотных остатков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Кодоны происходят из одного и того же кодона общего предка белков</a:t>
            </a:r>
          </a:p>
          <a:p>
            <a:pPr lvl="2"/>
            <a:r>
              <a:rPr lang="ru-RU" sz="2000" dirty="0" smtClean="0"/>
              <a:t>напрямую проверить нельзя!</a:t>
            </a:r>
          </a:p>
          <a:p>
            <a:pPr lvl="2"/>
            <a:r>
              <a:rPr lang="ru-RU" sz="2000" dirty="0" smtClean="0"/>
              <a:t>можно угадать по сходству последовательностей участков полипептидной цепи, содержащих остатки</a:t>
            </a:r>
          </a:p>
          <a:p>
            <a:r>
              <a:rPr lang="ru-RU" sz="2800" dirty="0" smtClean="0"/>
              <a:t>При совмещении структур </a:t>
            </a:r>
            <a:r>
              <a:rPr lang="en-US" sz="2800" dirty="0" err="1" smtClean="0"/>
              <a:t>C_alpha</a:t>
            </a:r>
            <a:r>
              <a:rPr lang="en-US" sz="2800" dirty="0" smtClean="0"/>
              <a:t> </a:t>
            </a:r>
            <a:r>
              <a:rPr lang="ru-RU" sz="2800" dirty="0" smtClean="0"/>
              <a:t>атомы расположены рядом</a:t>
            </a:r>
          </a:p>
          <a:p>
            <a:pPr lvl="2"/>
            <a:r>
              <a:rPr lang="ru-RU" sz="2000" dirty="0" smtClean="0"/>
              <a:t>нужны </a:t>
            </a:r>
            <a:r>
              <a:rPr lang="en-US" sz="2000" dirty="0" smtClean="0"/>
              <a:t>3D </a:t>
            </a:r>
            <a:r>
              <a:rPr lang="ru-RU" sz="2000" dirty="0" smtClean="0"/>
              <a:t>структуры, а их мало</a:t>
            </a:r>
          </a:p>
          <a:p>
            <a:pPr lvl="2"/>
            <a:r>
              <a:rPr lang="ru-RU" sz="2000" dirty="0" smtClean="0"/>
              <a:t>свои проблемы (подвижность частей белков, например) </a:t>
            </a:r>
          </a:p>
          <a:p>
            <a:r>
              <a:rPr lang="ru-RU" sz="2800" dirty="0" smtClean="0"/>
              <a:t>Одинаковая роль остатков в структуре и функции белка</a:t>
            </a:r>
          </a:p>
          <a:p>
            <a:pPr lvl="2"/>
            <a:r>
              <a:rPr lang="ru-RU" sz="2000" dirty="0" smtClean="0"/>
              <a:t>нужны эксперименты и/или структура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установить консервативность участка </a:t>
            </a:r>
            <a:r>
              <a:rPr lang="ru-RU" sz="3600" i="1" u="sng" dirty="0" smtClean="0">
                <a:solidFill>
                  <a:srgbClr val="C00000"/>
                </a:solidFill>
              </a:rPr>
              <a:t>множественного</a:t>
            </a:r>
            <a:r>
              <a:rPr lang="ru-RU" sz="3600" dirty="0" smtClean="0"/>
              <a:t> выравнивания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Критерии не являются законом природы или </a:t>
            </a:r>
            <a:r>
              <a:rPr lang="en-US" sz="2400" dirty="0"/>
              <a:t>“</a:t>
            </a:r>
            <a:r>
              <a:rPr lang="ru-RU" sz="2400" dirty="0"/>
              <a:t>юридическим</a:t>
            </a:r>
            <a:r>
              <a:rPr lang="en-US" sz="2400" dirty="0"/>
              <a:t>”</a:t>
            </a:r>
            <a:r>
              <a:rPr lang="ru-RU" sz="2400" dirty="0"/>
              <a:t> законом </a:t>
            </a:r>
            <a:r>
              <a:rPr lang="en-US" sz="2400" dirty="0">
                <a:sym typeface="Wingdings" pitchFamily="2" charset="2"/>
              </a:rPr>
              <a:t>  </a:t>
            </a:r>
            <a:r>
              <a:rPr lang="ru-RU" sz="2400" dirty="0" smtClean="0">
                <a:sym typeface="Wingdings" pitchFamily="2" charset="2"/>
              </a:rPr>
              <a:t>Приведены ориентиры из личного опыта</a:t>
            </a:r>
            <a:r>
              <a:rPr lang="ru-RU" dirty="0" smtClean="0">
                <a:sym typeface="Wingdings" pitchFamily="2" charset="2"/>
              </a:rPr>
              <a:t>. </a:t>
            </a:r>
          </a:p>
          <a:p>
            <a:r>
              <a:rPr lang="ru-RU" sz="2400" dirty="0" smtClean="0"/>
              <a:t>Можно говорить о консервативности и предположительной </a:t>
            </a:r>
            <a:r>
              <a:rPr lang="ru-RU" sz="2400" dirty="0" err="1" smtClean="0"/>
              <a:t>гомологичности</a:t>
            </a:r>
            <a:r>
              <a:rPr lang="ru-RU" sz="2400" dirty="0" smtClean="0"/>
              <a:t>, если длина участка во </a:t>
            </a:r>
            <a:r>
              <a:rPr lang="ru-RU" sz="2400" i="1" u="sng" dirty="0" smtClean="0">
                <a:solidFill>
                  <a:srgbClr val="C00000"/>
                </a:solidFill>
              </a:rPr>
              <a:t>множественном</a:t>
            </a:r>
            <a:r>
              <a:rPr lang="ru-RU" sz="2400" dirty="0" smtClean="0"/>
              <a:t> выравнивании </a:t>
            </a:r>
            <a:r>
              <a:rPr lang="ru-RU" sz="2400" i="1" u="sng" dirty="0" smtClean="0">
                <a:solidFill>
                  <a:srgbClr val="C00000"/>
                </a:solidFill>
              </a:rPr>
              <a:t>не менее 4-5 остатков</a:t>
            </a:r>
            <a:r>
              <a:rPr lang="ru-RU" sz="2400" dirty="0" smtClean="0"/>
              <a:t>!</a:t>
            </a:r>
            <a:r>
              <a:rPr lang="ru-RU" dirty="0" smtClean="0"/>
              <a:t> </a:t>
            </a:r>
          </a:p>
          <a:p>
            <a:r>
              <a:rPr lang="ru-RU" sz="2400" dirty="0">
                <a:sym typeface="Wingdings" pitchFamily="2" charset="2"/>
              </a:rPr>
              <a:t>Критерии сходства зависят от длины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ru-RU" sz="2400" dirty="0">
                <a:sym typeface="Wingdings" pitchFamily="2" charset="2"/>
              </a:rPr>
              <a:t>участка: </a:t>
            </a:r>
          </a:p>
          <a:p>
            <a:pPr lvl="1"/>
            <a:r>
              <a:rPr lang="ru-RU" sz="1900" dirty="0" smtClean="0">
                <a:sym typeface="Wingdings" pitchFamily="2" charset="2"/>
              </a:rPr>
              <a:t>длина 4 – все позиции функционально консервативны</a:t>
            </a:r>
          </a:p>
          <a:p>
            <a:pPr lvl="1"/>
            <a:r>
              <a:rPr lang="ru-RU" sz="1900" dirty="0" smtClean="0">
                <a:sym typeface="Wingdings" pitchFamily="2" charset="2"/>
              </a:rPr>
              <a:t>длина 5 – не менее 3х функционально консервативных позиций, нет символов пропуска </a:t>
            </a:r>
            <a:r>
              <a:rPr lang="en-US" sz="1900" dirty="0" smtClean="0">
                <a:sym typeface="Wingdings" pitchFamily="2" charset="2"/>
              </a:rPr>
              <a:t>“-”</a:t>
            </a:r>
            <a:endParaRPr lang="ru-RU" sz="1900" dirty="0" smtClean="0">
              <a:sym typeface="Wingdings" pitchFamily="2" charset="2"/>
            </a:endParaRPr>
          </a:p>
          <a:p>
            <a:pPr lvl="1"/>
            <a:r>
              <a:rPr lang="ru-RU" sz="1900" dirty="0" smtClean="0"/>
              <a:t>длина 10 – не менее 50% </a:t>
            </a:r>
            <a:r>
              <a:rPr lang="ru-RU" sz="1900" dirty="0" smtClean="0">
                <a:sym typeface="Wingdings" pitchFamily="2" charset="2"/>
              </a:rPr>
              <a:t>функционально консервативных позиций, нет символов пропуска </a:t>
            </a:r>
            <a:r>
              <a:rPr lang="en-US" sz="1900" dirty="0" smtClean="0">
                <a:sym typeface="Wingdings" pitchFamily="2" charset="2"/>
              </a:rPr>
              <a:t>“-”</a:t>
            </a:r>
            <a:r>
              <a:rPr lang="ru-RU" sz="1900" dirty="0" smtClean="0">
                <a:sym typeface="Wingdings" pitchFamily="2" charset="2"/>
              </a:rPr>
              <a:t> или есть не более, чем в одной колонке</a:t>
            </a:r>
          </a:p>
          <a:p>
            <a:pPr lvl="1"/>
            <a:r>
              <a:rPr lang="ru-RU" sz="1900" dirty="0" smtClean="0">
                <a:sym typeface="Wingdings" pitchFamily="2" charset="2"/>
              </a:rPr>
              <a:t>длина 100 – содержит, по крайней мере, несколько коротких консервативных участков </a:t>
            </a:r>
          </a:p>
          <a:p>
            <a:pPr>
              <a:buNone/>
            </a:pPr>
            <a:endParaRPr lang="ru-RU" sz="2300" dirty="0" smtClean="0">
              <a:sym typeface="Wingdings" pitchFamily="2" charset="2"/>
            </a:endParaRPr>
          </a:p>
          <a:p>
            <a:endParaRPr lang="ru-RU" sz="2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Выравнивание – способ выявления гомологичных остатков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64904"/>
            <a:ext cx="883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450912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/>
              <a:t>Красным выделены консервативные и функционально консервативные остатки</a:t>
            </a:r>
            <a:r>
              <a:rPr lang="ru-RU" i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Множественное выравнивание </a:t>
            </a:r>
            <a:r>
              <a:rPr lang="ru-RU" sz="2400" dirty="0" err="1" smtClean="0"/>
              <a:t>гомеодоменов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_aln.pct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8572528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5131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Пример выравнивания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r>
              <a:rPr lang="ru-RU" dirty="0" smtClean="0"/>
              <a:t>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, если содержат гомологичный участок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1540</Words>
  <Application>Microsoft Office PowerPoint</Application>
  <PresentationFormat>Экран (4:3)</PresentationFormat>
  <Paragraphs>220</Paragraphs>
  <Slides>29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Семейства  белков</vt:lpstr>
      <vt:lpstr>Что такое “семейство”?</vt:lpstr>
      <vt:lpstr>Родство белков</vt:lpstr>
      <vt:lpstr>Гомология и аналогия</vt:lpstr>
      <vt:lpstr>Гомология аминокислотных остатков</vt:lpstr>
      <vt:lpstr>Как установить консервативность участка множественного выравнивания</vt:lpstr>
      <vt:lpstr>Выравнивание – способ выявления гомологичных остатков</vt:lpstr>
      <vt:lpstr>Слайд 8</vt:lpstr>
      <vt:lpstr>Определение 1.</vt:lpstr>
      <vt:lpstr>  Пример 1: гомеобелки</vt:lpstr>
      <vt:lpstr>  Пример 2: триптофансинтазы</vt:lpstr>
      <vt:lpstr>  Пример 2.</vt:lpstr>
      <vt:lpstr>  Пример 3: регуляторы транскрипции семейства Ars</vt:lpstr>
      <vt:lpstr>Как описать то, что обнаруживается в  трех примерах?</vt:lpstr>
      <vt:lpstr>Эволюционный домен белка – это консервативный фрагмент его последовательности. Точнее – см. следующий слайд.  Совокупность  фрагментов называется семейством доменов, или просто доменом.  С каждым доменом (семейством) связаны: - название  - идентификаторы  - набор сходных фрагментов последовательностей белков и их выравнивание - аннотация домена - способ идентификации домена в последовательности (паттерн, профиль)</vt:lpstr>
      <vt:lpstr>Как найти домен</vt:lpstr>
      <vt:lpstr>Слайд 17</vt:lpstr>
      <vt:lpstr>Примеры перетасовки доменов (domain shuffling)</vt:lpstr>
      <vt:lpstr>Определение 1.</vt:lpstr>
      <vt:lpstr>Слайд 20</vt:lpstr>
      <vt:lpstr>Домены часто, но не всегда, имеют одинаковую функцию.  Например: </vt:lpstr>
      <vt:lpstr>Словарик</vt:lpstr>
      <vt:lpstr>Базы семейств доменов</vt:lpstr>
      <vt:lpstr>Pfam</vt:lpstr>
      <vt:lpstr>Слайд 25</vt:lpstr>
      <vt:lpstr>Какая информация закодирована в картинке доменов белка</vt:lpstr>
      <vt:lpstr>Слайд 27</vt:lpstr>
      <vt:lpstr>Домен внутри другого домена!</vt:lpstr>
      <vt:lpstr>Слайд 29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aba</cp:lastModifiedBy>
  <cp:revision>55</cp:revision>
  <dcterms:created xsi:type="dcterms:W3CDTF">2011-04-14T05:09:27Z</dcterms:created>
  <dcterms:modified xsi:type="dcterms:W3CDTF">2011-04-20T10:58:01Z</dcterms:modified>
</cp:coreProperties>
</file>