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9" r:id="rId3"/>
    <p:sldId id="309" r:id="rId4"/>
    <p:sldId id="310" r:id="rId5"/>
    <p:sldId id="293" r:id="rId6"/>
    <p:sldId id="294" r:id="rId7"/>
    <p:sldId id="290" r:id="rId8"/>
    <p:sldId id="281" r:id="rId9"/>
    <p:sldId id="283" r:id="rId10"/>
    <p:sldId id="299" r:id="rId11"/>
    <p:sldId id="295" r:id="rId12"/>
    <p:sldId id="296" r:id="rId13"/>
    <p:sldId id="297" r:id="rId14"/>
    <p:sldId id="298" r:id="rId15"/>
    <p:sldId id="292" r:id="rId16"/>
    <p:sldId id="280" r:id="rId17"/>
    <p:sldId id="302" r:id="rId18"/>
    <p:sldId id="300" r:id="rId19"/>
    <p:sldId id="308" r:id="rId20"/>
    <p:sldId id="288" r:id="rId21"/>
    <p:sldId id="306" r:id="rId22"/>
    <p:sldId id="307" r:id="rId23"/>
    <p:sldId id="284" r:id="rId24"/>
    <p:sldId id="285" r:id="rId25"/>
    <p:sldId id="303" r:id="rId26"/>
    <p:sldId id="304" r:id="rId27"/>
    <p:sldId id="305" r:id="rId28"/>
    <p:sldId id="291" r:id="rId29"/>
    <p:sldId id="301" r:id="rId30"/>
    <p:sldId id="311" r:id="rId31"/>
    <p:sldId id="312" r:id="rId32"/>
    <p:sldId id="313" r:id="rId33"/>
    <p:sldId id="27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32" autoAdjust="0"/>
  </p:normalViewPr>
  <p:slideViewPr>
    <p:cSldViewPr>
      <p:cViewPr varScale="1">
        <p:scale>
          <a:sx n="106" d="100"/>
          <a:sy n="106" d="100"/>
        </p:scale>
        <p:origin x="-11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ig\_dokladi\pereattestat_12\scop_and_ca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ig\_dokladi\pereattestat_12\scop_and_ca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269444444444446"/>
          <c:y val="0.1058202099737532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443285214348208"/>
          <c:y val="2.6814148231471071E-2"/>
          <c:w val="0.80778937007874008"/>
          <c:h val="0.785777402824646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Лист1!$E$1</c:f>
              <c:strCache>
                <c:ptCount val="1"/>
                <c:pt idx="0">
                  <c:v>SCOP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Лист1!$E$2:$E$7</c:f>
              <c:numCache>
                <c:formatCode>General</c:formatCode>
                <c:ptCount val="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</c:numCache>
            </c:numRef>
          </c:cat>
          <c:val>
            <c:numRef>
              <c:f>Лист1!$F$2:$F$7</c:f>
              <c:numCache>
                <c:formatCode>0</c:formatCode>
                <c:ptCount val="6"/>
                <c:pt idx="0">
                  <c:v>44327</c:v>
                </c:pt>
                <c:pt idx="1">
                  <c:v>54745</c:v>
                </c:pt>
                <c:pt idx="2">
                  <c:v>65122</c:v>
                </c:pt>
                <c:pt idx="3">
                  <c:v>75930</c:v>
                </c:pt>
                <c:pt idx="4">
                  <c:v>97178</c:v>
                </c:pt>
                <c:pt idx="5">
                  <c:v>110800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04768"/>
        <c:axId val="56197888"/>
      </c:barChart>
      <c:catAx>
        <c:axId val="5470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56197888"/>
        <c:crosses val="autoZero"/>
        <c:auto val="1"/>
        <c:lblAlgn val="ctr"/>
        <c:lblOffset val="100"/>
        <c:noMultiLvlLbl val="0"/>
      </c:catAx>
      <c:valAx>
        <c:axId val="56197888"/>
        <c:scaling>
          <c:orientation val="minMax"/>
          <c:max val="2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Число структурных доменов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54704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825"/>
          <c:y val="0.133597987751531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98840769903762"/>
          <c:y val="4.6655418072740908E-2"/>
          <c:w val="0.80778937007874008"/>
          <c:h val="0.785777402824646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Лист1!$A$1</c:f>
              <c:strCache>
                <c:ptCount val="1"/>
                <c:pt idx="0">
                  <c:v>CATH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43229</c:v>
                </c:pt>
                <c:pt idx="1">
                  <c:v>66349</c:v>
                </c:pt>
                <c:pt idx="2">
                  <c:v>76343</c:v>
                </c:pt>
                <c:pt idx="3">
                  <c:v>86151</c:v>
                </c:pt>
                <c:pt idx="4">
                  <c:v>173536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152256"/>
        <c:axId val="57154176"/>
      </c:barChart>
      <c:catAx>
        <c:axId val="57152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57154176"/>
        <c:crosses val="autoZero"/>
        <c:auto val="1"/>
        <c:lblAlgn val="ctr"/>
        <c:lblOffset val="100"/>
        <c:noMultiLvlLbl val="0"/>
      </c:catAx>
      <c:valAx>
        <c:axId val="5715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715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6CCC-84B2-4201-9A60-28D5D26A2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9231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5F27-789D-4F1C-BDBB-90BFE22C8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8902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t>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7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1bww_A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DA43B-ABDE-4A58-9563-6BC2629A07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7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DA43B-ABDE-4A58-9563-6BC2629A07C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2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4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1gmv</a:t>
            </a:r>
            <a:endParaRPr 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E0AB4-8925-4322-92FC-BBFD6F0F4F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en-US" dirty="0" err="1" smtClean="0"/>
              <a:t>pmh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DA43B-ABDE-4A58-9563-6BC2629A07C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t>28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7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9B599-ECF5-47B9-AA2B-14953855E0AF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48640" cy="396240"/>
          </a:xfrm>
        </p:spPr>
        <p:txBody>
          <a:bodyPr/>
          <a:lstStyle>
            <a:extLst/>
          </a:lstStyle>
          <a:p>
            <a:fld id="{C5BE0C82-1047-48C4-A6E3-CB06866D3F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22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2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9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се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 anchor="b"/>
          <a:lstStyle>
            <a:lvl1pPr>
              <a:defRPr sz="4000" u="sng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864" y="6345128"/>
            <a:ext cx="548640" cy="39624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5778229" y="2790124"/>
            <a:ext cx="607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Структурные</a:t>
            </a:r>
            <a:r>
              <a:rPr lang="ru-RU" sz="3200" baseline="0" dirty="0" smtClean="0">
                <a:solidFill>
                  <a:schemeClr val="bg1"/>
                </a:solidFill>
              </a:rPr>
              <a:t> классификации </a:t>
            </a:r>
            <a:r>
              <a:rPr lang="ru-RU" sz="3200" dirty="0" smtClean="0">
                <a:solidFill>
                  <a:schemeClr val="bg1"/>
                </a:solidFill>
              </a:rPr>
              <a:t>2012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2" y="2704"/>
            <a:ext cx="7620000" cy="545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6199584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50861A-FB08-42BE-8AE3-7B76ACB541A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687845" y="3312596"/>
            <a:ext cx="4104458" cy="448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47485" y="587367"/>
            <a:ext cx="130723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5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u="sng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6600" dirty="0" smtClean="0"/>
              <a:t>Классификации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трехмерных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структур</a:t>
            </a:r>
            <a:endParaRPr lang="ru-RU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Rossmann fold</a:t>
            </a:r>
            <a:endParaRPr lang="ru-RU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3810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403725" y="1412875"/>
            <a:ext cx="45116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Спирали расположены по обе стороны от бета-слоя</a:t>
            </a:r>
          </a:p>
          <a:p>
            <a:endParaRPr lang="ru-RU"/>
          </a:p>
          <a:p>
            <a:r>
              <a:rPr lang="ru-RU"/>
              <a:t>При этом не нарушается правило образования</a:t>
            </a:r>
            <a:br>
              <a:rPr lang="ru-RU"/>
            </a:br>
            <a:r>
              <a:rPr lang="en-US"/>
              <a:t>ß-a-ß </a:t>
            </a:r>
            <a:r>
              <a:rPr lang="ru-RU"/>
              <a:t>мтивов (в виде правой спирали)</a:t>
            </a:r>
          </a:p>
        </p:txBody>
      </p:sp>
    </p:spTree>
    <p:extLst>
      <p:ext uri="{BB962C8B-B14F-4D97-AF65-F5344CB8AC3E}">
        <p14:creationId xmlns:p14="http://schemas.microsoft.com/office/powerpoint/2010/main" val="12403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Leu zipper</a:t>
            </a:r>
            <a:endParaRPr lang="ru-RU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85800"/>
            <a:ext cx="3477247" cy="59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99678"/>
            <a:ext cx="3886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7984" y="144016"/>
            <a:ext cx="7507288" cy="548680"/>
          </a:xfrm>
        </p:spPr>
        <p:txBody>
          <a:bodyPr/>
          <a:lstStyle/>
          <a:p>
            <a:r>
              <a:rPr lang="en-US" dirty="0" smtClean="0"/>
              <a:t>Helix-turn-helix</a:t>
            </a:r>
            <a:endParaRPr lang="ru-RU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3672408" cy="416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984" y="1460784"/>
            <a:ext cx="3024336" cy="493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056" y="116632"/>
            <a:ext cx="7507288" cy="54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u="sng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Helix-loop-helix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1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24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Zn finger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0988"/>
            <a:ext cx="8610600" cy="65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EF-hand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223" y="304800"/>
            <a:ext cx="47720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5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SCOP </a:t>
            </a:r>
            <a:r>
              <a:rPr lang="ru-RU" dirty="0" smtClean="0"/>
              <a:t>и </a:t>
            </a:r>
            <a:r>
              <a:rPr lang="en-US" dirty="0" smtClean="0"/>
              <a:t>CATH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67649"/>
              </p:ext>
            </p:extLst>
          </p:nvPr>
        </p:nvGraphicFramePr>
        <p:xfrm>
          <a:off x="-19381" y="1298648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945916"/>
              </p:ext>
            </p:extLst>
          </p:nvPr>
        </p:nvGraphicFramePr>
        <p:xfrm>
          <a:off x="4355976" y="1224000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4499048"/>
            <a:ext cx="453906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SCOP (</a:t>
            </a:r>
            <a:r>
              <a:rPr lang="en-GB" dirty="0" err="1"/>
              <a:t>Murzin</a:t>
            </a:r>
            <a:r>
              <a:rPr lang="en-GB" dirty="0"/>
              <a:t>, Benner, Hubbard, </a:t>
            </a:r>
            <a:r>
              <a:rPr lang="en-GB" dirty="0" err="1"/>
              <a:t>Chotia</a:t>
            </a:r>
            <a:r>
              <a:rPr lang="en-GB" dirty="0"/>
              <a:t>, 1995)</a:t>
            </a:r>
            <a:endParaRPr lang="en-GB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499048"/>
            <a:ext cx="3244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CATH (</a:t>
            </a:r>
            <a:r>
              <a:rPr lang="en-GB" dirty="0" err="1"/>
              <a:t>Orengo</a:t>
            </a:r>
            <a:r>
              <a:rPr lang="en-GB" dirty="0"/>
              <a:t> et al., 1993, 1997)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4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95536" y="1340768"/>
            <a:ext cx="7543800" cy="248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800" b="1" u="sng" dirty="0" err="1"/>
              <a:t>Класс</a:t>
            </a:r>
            <a:endParaRPr lang="en-GB" sz="2800" b="1" u="sng" dirty="0"/>
          </a:p>
          <a:p>
            <a:pPr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800" b="1" u="sng" dirty="0">
                <a:solidFill>
                  <a:srgbClr val="000000"/>
                </a:solidFill>
              </a:rPr>
              <a:t>Архитектура</a:t>
            </a: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800" b="1" u="sng" dirty="0" smtClean="0">
                <a:solidFill>
                  <a:srgbClr val="000000"/>
                </a:solidFill>
              </a:rPr>
              <a:t>Топология</a:t>
            </a:r>
            <a:endParaRPr lang="ru-RU" sz="2800" b="1" u="sng" dirty="0">
              <a:solidFill>
                <a:srgbClr val="000000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800" b="1" u="sng" dirty="0" smtClean="0">
                <a:solidFill>
                  <a:srgbClr val="000000"/>
                </a:solidFill>
              </a:rPr>
              <a:t>Семейство</a:t>
            </a:r>
            <a:r>
              <a:rPr lang="en-GB" sz="2800" dirty="0" smtClean="0">
                <a:solidFill>
                  <a:srgbClr val="000000"/>
                </a:solidFill>
              </a:rPr>
              <a:t> –</a:t>
            </a:r>
            <a:r>
              <a:rPr lang="en-GB" sz="2800" dirty="0" err="1" smtClean="0">
                <a:solidFill>
                  <a:srgbClr val="000000"/>
                </a:solidFill>
              </a:rPr>
              <a:t>гомология</a:t>
            </a:r>
            <a:endParaRPr lang="en-GB" sz="2800" dirty="0">
              <a:solidFill>
                <a:srgbClr val="000000"/>
              </a:solidFill>
            </a:endParaRPr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684215" y="333376"/>
            <a:ext cx="7897814" cy="838201"/>
            <a:chOff x="431" y="210"/>
            <a:chExt cx="4975" cy="528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528" y="288"/>
              <a:ext cx="4878" cy="450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4" name="AutoShape 4"/>
            <p:cNvSpPr>
              <a:spLocks noChangeArrowheads="1"/>
            </p:cNvSpPr>
            <p:nvPr/>
          </p:nvSpPr>
          <p:spPr bwMode="auto">
            <a:xfrm>
              <a:off x="431" y="210"/>
              <a:ext cx="4721" cy="456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400" dirty="0" err="1">
                  <a:solidFill>
                    <a:srgbClr val="CC3300"/>
                  </a:solidFill>
                </a:rPr>
                <a:t>Уровни</a:t>
              </a:r>
              <a:r>
                <a:rPr lang="en-GB" sz="4400" dirty="0">
                  <a:solidFill>
                    <a:srgbClr val="CC3300"/>
                  </a:solidFill>
                </a:rPr>
                <a:t> </a:t>
              </a:r>
              <a:r>
                <a:rPr lang="en-GB" sz="4400" dirty="0" err="1">
                  <a:solidFill>
                    <a:srgbClr val="CC3300"/>
                  </a:solidFill>
                </a:rPr>
                <a:t>классификации</a:t>
              </a:r>
              <a:r>
                <a:rPr lang="en-GB" sz="4400" dirty="0">
                  <a:solidFill>
                    <a:srgbClr val="CC3300"/>
                  </a:solidFill>
                </a:rPr>
                <a:t> в </a:t>
              </a:r>
              <a:r>
                <a:rPr lang="en-GB" sz="4400" dirty="0" smtClean="0">
                  <a:solidFill>
                    <a:srgbClr val="CC3300"/>
                  </a:solidFill>
                </a:rPr>
                <a:t>CATH</a:t>
              </a:r>
              <a:endParaRPr lang="en-GB" sz="4400" dirty="0">
                <a:solidFill>
                  <a:srgbClr val="CC33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28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914400" y="1524000"/>
            <a:ext cx="754380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800" b="1" u="sng"/>
              <a:t>Класс</a:t>
            </a: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800" b="1" u="sng">
                <a:solidFill>
                  <a:srgbClr val="000000"/>
                </a:solidFill>
              </a:rPr>
              <a:t>Укладка</a:t>
            </a:r>
            <a:r>
              <a:rPr lang="en-GB" sz="2800">
                <a:solidFill>
                  <a:srgbClr val="000000"/>
                </a:solidFill>
              </a:rPr>
              <a:t> (fold) – сходная топология</a:t>
            </a: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800" b="1" u="sng">
                <a:solidFill>
                  <a:srgbClr val="000000"/>
                </a:solidFill>
              </a:rPr>
              <a:t>Суперсемейство</a:t>
            </a:r>
            <a:r>
              <a:rPr lang="en-GB" sz="2800">
                <a:solidFill>
                  <a:srgbClr val="000000"/>
                </a:solidFill>
              </a:rPr>
              <a:t> – структурная гомология (?)  </a:t>
            </a: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800" b="1" u="sng">
                <a:solidFill>
                  <a:srgbClr val="000000"/>
                </a:solidFill>
              </a:rPr>
              <a:t>Семейство</a:t>
            </a:r>
            <a:r>
              <a:rPr lang="en-GB" sz="2800">
                <a:solidFill>
                  <a:srgbClr val="000000"/>
                </a:solidFill>
              </a:rPr>
              <a:t> – сходство последовательностей и/или хорошее пространственной выравнивание цепей </a:t>
            </a: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800" b="1" u="sng">
                <a:solidFill>
                  <a:srgbClr val="000000"/>
                </a:solidFill>
              </a:rPr>
              <a:t>Белок</a:t>
            </a:r>
            <a:r>
              <a:rPr lang="en-GB" sz="2800">
                <a:solidFill>
                  <a:srgbClr val="000000"/>
                </a:solidFill>
              </a:rPr>
              <a:t> – </a:t>
            </a:r>
            <a:r>
              <a:rPr lang="ru-RU" sz="2800">
                <a:solidFill>
                  <a:srgbClr val="000000"/>
                </a:solidFill>
              </a:rPr>
              <a:t>б.м. </a:t>
            </a:r>
            <a:r>
              <a:rPr lang="en-GB" sz="2800">
                <a:solidFill>
                  <a:srgbClr val="000000"/>
                </a:solidFill>
              </a:rPr>
              <a:t>ортологичные белковые домены</a:t>
            </a: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800" b="1" u="sng">
                <a:solidFill>
                  <a:srgbClr val="000000"/>
                </a:solidFill>
              </a:rPr>
              <a:t>Вид</a:t>
            </a:r>
            <a:r>
              <a:rPr lang="en-GB" sz="2800">
                <a:solidFill>
                  <a:srgbClr val="000000"/>
                </a:solidFill>
              </a:rPr>
              <a:t> – конкретный белок</a:t>
            </a:r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836613" y="457200"/>
            <a:ext cx="7747000" cy="717550"/>
            <a:chOff x="527" y="288"/>
            <a:chExt cx="4880" cy="452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528" y="288"/>
              <a:ext cx="4878" cy="450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4" name="AutoShape 4"/>
            <p:cNvSpPr>
              <a:spLocks noChangeArrowheads="1"/>
            </p:cNvSpPr>
            <p:nvPr/>
          </p:nvSpPr>
          <p:spPr bwMode="auto">
            <a:xfrm>
              <a:off x="527" y="288"/>
              <a:ext cx="4880" cy="452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400" dirty="0" err="1">
                  <a:solidFill>
                    <a:srgbClr val="CC3300"/>
                  </a:solidFill>
                </a:rPr>
                <a:t>Уровни</a:t>
              </a:r>
              <a:r>
                <a:rPr lang="en-GB" sz="4400" dirty="0">
                  <a:solidFill>
                    <a:srgbClr val="CC3300"/>
                  </a:solidFill>
                </a:rPr>
                <a:t> </a:t>
              </a:r>
              <a:r>
                <a:rPr lang="en-GB" sz="4400" dirty="0" err="1">
                  <a:solidFill>
                    <a:srgbClr val="CC3300"/>
                  </a:solidFill>
                </a:rPr>
                <a:t>классификации</a:t>
              </a:r>
              <a:r>
                <a:rPr lang="en-GB" sz="4400" dirty="0">
                  <a:solidFill>
                    <a:srgbClr val="CC3300"/>
                  </a:solidFill>
                </a:rPr>
                <a:t> в SCOP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51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Разница между </a:t>
            </a:r>
            <a:r>
              <a:rPr lang="en-US" dirty="0"/>
              <a:t>a/b </a:t>
            </a:r>
            <a:r>
              <a:rPr lang="ru-RU" dirty="0"/>
              <a:t>и </a:t>
            </a:r>
            <a:r>
              <a:rPr lang="en-US" dirty="0" err="1"/>
              <a:t>a+b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4" name="Picture 4" descr="F:\Common\Education\FBB\Year_02\Term_6\Lectures\3Dcomparison\3Dclassification\1tpa_asb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23928" y="721659"/>
            <a:ext cx="34115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C3300"/>
                </a:solidFill>
              </a:rPr>
              <a:t>a/b</a:t>
            </a:r>
            <a:r>
              <a:rPr lang="ru-RU" sz="3600" dirty="0">
                <a:solidFill>
                  <a:srgbClr val="CC3300"/>
                </a:solidFill>
              </a:rPr>
              <a:t>:</a:t>
            </a:r>
            <a:r>
              <a:rPr lang="en-US" sz="3600" dirty="0">
                <a:solidFill>
                  <a:srgbClr val="CC3300"/>
                </a:solidFill>
              </a:rPr>
              <a:t>  </a:t>
            </a:r>
            <a:r>
              <a:rPr lang="ru-RU" sz="3600" dirty="0">
                <a:solidFill>
                  <a:srgbClr val="CC3300"/>
                </a:solidFill>
              </a:rPr>
              <a:t/>
            </a:r>
            <a:br>
              <a:rPr lang="ru-RU" sz="3600" dirty="0">
                <a:solidFill>
                  <a:srgbClr val="CC3300"/>
                </a:solidFill>
              </a:rPr>
            </a:br>
            <a:r>
              <a:rPr lang="ru-RU" dirty="0"/>
              <a:t>- Спирали и тяжи вместе</a:t>
            </a:r>
          </a:p>
          <a:p>
            <a:r>
              <a:rPr lang="ru-RU" dirty="0"/>
              <a:t>образуют глобулу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77208" y="3645024"/>
            <a:ext cx="4267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CC3300"/>
                </a:solidFill>
              </a:rPr>
              <a:t>a+b</a:t>
            </a:r>
            <a:r>
              <a:rPr lang="ru-RU" sz="3600" dirty="0">
                <a:solidFill>
                  <a:srgbClr val="CC3300"/>
                </a:solidFill>
              </a:rPr>
              <a:t>:</a:t>
            </a:r>
            <a:r>
              <a:rPr lang="en-US" dirty="0"/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Спирали и тяжи более или менее разобщены </a:t>
            </a:r>
          </a:p>
        </p:txBody>
      </p:sp>
      <p:pic>
        <p:nvPicPr>
          <p:cNvPr id="6" name="Picture 3" descr="F:\Common\Education\FBB\Year_02\Term_6\Lectures\3Dcomparison\3Dclassification\2act_apb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71" y="3476491"/>
            <a:ext cx="3381509" cy="33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Наука и реальность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 descr="http://paulbarsch.files.wordpress.com/2012/05/clou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3116"/>
            <a:ext cx="1008112" cy="8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951820" y="1265124"/>
            <a:ext cx="504056" cy="5040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first-ever.ru/images/2009/11/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977898"/>
            <a:ext cx="1221678" cy="12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paulbarsch.files.wordpress.com/2012/05/clou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088" y="1085344"/>
            <a:ext cx="1008112" cy="8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5364088" y="1265124"/>
            <a:ext cx="504056" cy="5040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1335846"/>
            <a:ext cx="633101" cy="4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paulbarsch.files.wordpress.com/2012/05/clou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438107"/>
            <a:ext cx="1008112" cy="8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2951820" y="4086179"/>
            <a:ext cx="504056" cy="5040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http://first-ever.ru/images/2009/11/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798953"/>
            <a:ext cx="1221678" cy="12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paulbarsch.files.wordpress.com/2012/05/clou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088" y="3906399"/>
            <a:ext cx="1008112" cy="8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5364088" y="4086179"/>
            <a:ext cx="504056" cy="5040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4156901"/>
            <a:ext cx="633101" cy="4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paulbarsch.files.wordpress.com/2012/05/clou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291209"/>
            <a:ext cx="1008112" cy="8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3161" y="4506350"/>
            <a:ext cx="633101" cy="4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7507288" cy="1080120"/>
          </a:xfrm>
        </p:spPr>
        <p:txBody>
          <a:bodyPr/>
          <a:lstStyle/>
          <a:p>
            <a:r>
              <a:rPr lang="ru-RU" dirty="0"/>
              <a:t>Зачем нужны </a:t>
            </a:r>
            <a:r>
              <a:rPr lang="ru-RU" dirty="0" smtClean="0"/>
              <a:t>структурные классификации?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124744"/>
            <a:ext cx="7498080" cy="432048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Поиск эволюционного </a:t>
            </a:r>
            <a:r>
              <a:rPr lang="ru-RU" dirty="0" smtClean="0"/>
              <a:t>сходства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700808"/>
            <a:ext cx="2016224" cy="223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78904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1   2  3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711062"/>
            <a:ext cx="1615471" cy="20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5273" y="1711062"/>
            <a:ext cx="1559858" cy="218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198620"/>
            <a:ext cx="1826849" cy="216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4183828"/>
            <a:ext cx="1712258" cy="215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5986" y="4076252"/>
            <a:ext cx="2124636" cy="227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3918098"/>
            <a:ext cx="2250093" cy="241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7507288" cy="1080120"/>
          </a:xfrm>
        </p:spPr>
        <p:txBody>
          <a:bodyPr/>
          <a:lstStyle/>
          <a:p>
            <a:r>
              <a:rPr lang="ru-RU" dirty="0"/>
              <a:t>Зачем нужны </a:t>
            </a:r>
            <a:r>
              <a:rPr lang="ru-RU" dirty="0" err="1"/>
              <a:t>струкурные</a:t>
            </a:r>
            <a:r>
              <a:rPr lang="ru-RU" dirty="0"/>
              <a:t> классификации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1268760"/>
            <a:ext cx="7498080" cy="50405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Голд</a:t>
            </a:r>
            <a:r>
              <a:rPr lang="ru-RU" dirty="0" smtClean="0"/>
              <a:t> </a:t>
            </a:r>
            <a:r>
              <a:rPr lang="ru-RU" dirty="0" smtClean="0"/>
              <a:t>стандарт для различных </a:t>
            </a:r>
            <a:r>
              <a:rPr lang="ru-RU" dirty="0" smtClean="0"/>
              <a:t>алгоритмов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6" y="1700808"/>
            <a:ext cx="3457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92662" y="2060858"/>
            <a:ext cx="12314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DSSP</a:t>
            </a:r>
            <a:endParaRPr lang="ru-RU" sz="3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8991" y="2708920"/>
            <a:ext cx="4800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99010" y="4351735"/>
            <a:ext cx="7989414" cy="2533649"/>
            <a:chOff x="355611" y="3670717"/>
            <a:chExt cx="7989414" cy="253364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5611" y="3670717"/>
              <a:ext cx="3457575" cy="253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08011" y="3823117"/>
              <a:ext cx="13372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 smtClean="0"/>
                <a:t>SheeP</a:t>
              </a:r>
              <a:endParaRPr lang="ru-RU" sz="3000" dirty="0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99012" y="3975517"/>
              <a:ext cx="3521064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25450" y="4813717"/>
              <a:ext cx="4219575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405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7507288" cy="1080120"/>
          </a:xfrm>
        </p:spPr>
        <p:txBody>
          <a:bodyPr/>
          <a:lstStyle/>
          <a:p>
            <a:r>
              <a:rPr lang="ru-RU" dirty="0"/>
              <a:t>Зачем нужны </a:t>
            </a:r>
            <a:r>
              <a:rPr lang="ru-RU" dirty="0" err="1"/>
              <a:t>струкурные</a:t>
            </a:r>
            <a:r>
              <a:rPr lang="ru-RU" dirty="0"/>
              <a:t> классификации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36512" y="1124744"/>
            <a:ext cx="7498080" cy="50405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Структурная биология будущего</a:t>
            </a:r>
            <a:endParaRPr lang="ru-RU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700808"/>
            <a:ext cx="2061396" cy="21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51720" y="1484784"/>
            <a:ext cx="654467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dirty="0"/>
              <a:t>Почему некоторые мотивы выполняют строго определенные функции?</a:t>
            </a:r>
          </a:p>
          <a:p>
            <a:r>
              <a:rPr lang="ru-RU" sz="2000" dirty="0"/>
              <a:t>Почему другие мотивы не связаны с функцией белка?</a:t>
            </a:r>
          </a:p>
          <a:p>
            <a:r>
              <a:rPr lang="ru-RU" sz="2000" dirty="0"/>
              <a:t>Почему некоторые укладки встречаются у белков со строго определенной функцией?</a:t>
            </a:r>
          </a:p>
          <a:p>
            <a:r>
              <a:rPr lang="ru-RU" sz="2000" dirty="0"/>
              <a:t>Почему некоторые мотивы специфичны для определенных укладок?</a:t>
            </a:r>
          </a:p>
          <a:p>
            <a:r>
              <a:rPr lang="ru-RU" sz="2000" dirty="0"/>
              <a:t>В то же время, другие мотивы встречаются в белках с разным типом укладки - почему?</a:t>
            </a:r>
          </a:p>
          <a:p>
            <a:r>
              <a:rPr lang="ru-RU" sz="2000" dirty="0"/>
              <a:t>Почему одни мотивы широко </a:t>
            </a:r>
            <a:r>
              <a:rPr lang="ru-RU" sz="2000" dirty="0" err="1"/>
              <a:t>распорстранены</a:t>
            </a:r>
            <a:r>
              <a:rPr lang="ru-RU" sz="2000" dirty="0"/>
              <a:t>, а другие похожие мотивы чрезвычайно редки?</a:t>
            </a:r>
          </a:p>
          <a:p>
            <a:r>
              <a:rPr lang="ru-RU" sz="2000" dirty="0"/>
              <a:t>Как формируется укладка белка в процессе </a:t>
            </a:r>
            <a:r>
              <a:rPr lang="ru-RU" sz="2000" dirty="0" err="1"/>
              <a:t>фолдинга</a:t>
            </a:r>
            <a:r>
              <a:rPr lang="ru-RU" sz="2000" dirty="0"/>
              <a:t>?</a:t>
            </a:r>
          </a:p>
          <a:p>
            <a:r>
              <a:rPr lang="ru-RU" sz="2000" dirty="0"/>
              <a:t>Как возникают новые </a:t>
            </a:r>
            <a:r>
              <a:rPr lang="ru-RU" sz="2000" dirty="0" err="1"/>
              <a:t>фолды</a:t>
            </a:r>
            <a:r>
              <a:rPr lang="ru-RU" sz="2000" dirty="0"/>
              <a:t> в процессе эволюции?</a:t>
            </a:r>
          </a:p>
          <a:p>
            <a:r>
              <a:rPr lang="ru-RU" sz="2000" dirty="0"/>
              <a:t>Какие типы укладок вообще могут существовать, и можно ли создать укладку </a:t>
            </a:r>
            <a:r>
              <a:rPr lang="en-US" sz="2000" i="1" dirty="0"/>
              <a:t>de novo</a:t>
            </a:r>
            <a:r>
              <a:rPr lang="ru-RU" sz="2000" dirty="0"/>
              <a:t>?</a:t>
            </a:r>
            <a:endParaRPr lang="en-US" sz="2000" dirty="0"/>
          </a:p>
          <a:p>
            <a:r>
              <a:rPr lang="ru-RU" sz="2000" dirty="0"/>
              <a:t>Почему одни типы укладок широко распространены, а другие редки?</a:t>
            </a:r>
          </a:p>
        </p:txBody>
      </p:sp>
    </p:spTree>
    <p:extLst>
      <p:ext uri="{BB962C8B-B14F-4D97-AF65-F5344CB8AC3E}">
        <p14:creationId xmlns:p14="http://schemas.microsoft.com/office/powerpoint/2010/main" val="38419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822766" y="548680"/>
            <a:ext cx="7507288" cy="54868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dirty="0" smtClean="0"/>
              <a:t>Неопределенность:</a:t>
            </a:r>
            <a:br>
              <a:rPr lang="ru-RU" dirty="0" smtClean="0"/>
            </a:br>
            <a:r>
              <a:rPr lang="ru-RU" dirty="0" smtClean="0"/>
              <a:t>сэндвич или баррель?</a:t>
            </a:r>
          </a:p>
        </p:txBody>
      </p:sp>
      <p:sp>
        <p:nvSpPr>
          <p:cNvPr id="10247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989E06-2786-4515-8585-9701BD5223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8644" y="5640388"/>
            <a:ext cx="77958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6410" y="5788264"/>
            <a:ext cx="26137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А или Д?</a:t>
            </a:r>
            <a:endParaRPr lang="ru-RU" sz="5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876800" y="1427553"/>
            <a:ext cx="3190875" cy="3688567"/>
            <a:chOff x="1143000" y="1981200"/>
            <a:chExt cx="3190875" cy="3688567"/>
          </a:xfrm>
        </p:grpSpPr>
        <p:sp>
          <p:nvSpPr>
            <p:cNvPr id="7172" name="TextBox 2"/>
            <p:cNvSpPr txBox="1">
              <a:spLocks noChangeArrowheads="1"/>
            </p:cNvSpPr>
            <p:nvPr/>
          </p:nvSpPr>
          <p:spPr bwMode="auto">
            <a:xfrm>
              <a:off x="1524000" y="5192713"/>
              <a:ext cx="241457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/>
                <a:t>SCOP: </a:t>
              </a:r>
              <a:r>
                <a:rPr lang="ru-RU" sz="2500" dirty="0" smtClean="0"/>
                <a:t>баррель</a:t>
              </a:r>
              <a:endParaRPr lang="ru-RU" sz="2500" dirty="0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00" y="1981200"/>
              <a:ext cx="3190875" cy="261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1066800" y="1427553"/>
            <a:ext cx="3238500" cy="3688567"/>
            <a:chOff x="5410200" y="1981200"/>
            <a:chExt cx="3238500" cy="368856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10200" y="1981200"/>
              <a:ext cx="3238500" cy="258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5892799" y="5192713"/>
              <a:ext cx="233788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 smtClean="0"/>
                <a:t>CATH: </a:t>
              </a:r>
              <a:r>
                <a:rPr lang="ru-RU" sz="2500" dirty="0" smtClean="0"/>
                <a:t>сэндвич</a:t>
              </a:r>
              <a:endParaRPr lang="ru-RU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7242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 и шум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464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2931136" y="5410200"/>
            <a:ext cx="4119927" cy="1131693"/>
          </a:xfrm>
          <a:custGeom>
            <a:avLst/>
            <a:gdLst>
              <a:gd name="connsiteX0" fmla="*/ 246185 w 4119927"/>
              <a:gd name="connsiteY0" fmla="*/ 23447 h 1131693"/>
              <a:gd name="connsiteX1" fmla="*/ 316523 w 4119927"/>
              <a:gd name="connsiteY1" fmla="*/ 82062 h 1131693"/>
              <a:gd name="connsiteX2" fmla="*/ 1441939 w 4119927"/>
              <a:gd name="connsiteY2" fmla="*/ 211016 h 1131693"/>
              <a:gd name="connsiteX3" fmla="*/ 1488831 w 4119927"/>
              <a:gd name="connsiteY3" fmla="*/ 257908 h 1131693"/>
              <a:gd name="connsiteX4" fmla="*/ 1430216 w 4119927"/>
              <a:gd name="connsiteY4" fmla="*/ 726831 h 1131693"/>
              <a:gd name="connsiteX5" fmla="*/ 1090246 w 4119927"/>
              <a:gd name="connsiteY5" fmla="*/ 890954 h 1131693"/>
              <a:gd name="connsiteX6" fmla="*/ 504093 w 4119927"/>
              <a:gd name="connsiteY6" fmla="*/ 679939 h 1131693"/>
              <a:gd name="connsiteX7" fmla="*/ 468923 w 4119927"/>
              <a:gd name="connsiteY7" fmla="*/ 550985 h 1131693"/>
              <a:gd name="connsiteX8" fmla="*/ 539262 w 4119927"/>
              <a:gd name="connsiteY8" fmla="*/ 46893 h 1131693"/>
              <a:gd name="connsiteX9" fmla="*/ 633046 w 4119927"/>
              <a:gd name="connsiteY9" fmla="*/ 0 h 1131693"/>
              <a:gd name="connsiteX10" fmla="*/ 1606062 w 4119927"/>
              <a:gd name="connsiteY10" fmla="*/ 457200 h 1131693"/>
              <a:gd name="connsiteX11" fmla="*/ 1664677 w 4119927"/>
              <a:gd name="connsiteY11" fmla="*/ 562708 h 1131693"/>
              <a:gd name="connsiteX12" fmla="*/ 1652954 w 4119927"/>
              <a:gd name="connsiteY12" fmla="*/ 773723 h 1131693"/>
              <a:gd name="connsiteX13" fmla="*/ 1676400 w 4119927"/>
              <a:gd name="connsiteY13" fmla="*/ 844062 h 1131693"/>
              <a:gd name="connsiteX14" fmla="*/ 1957754 w 4119927"/>
              <a:gd name="connsiteY14" fmla="*/ 762000 h 1131693"/>
              <a:gd name="connsiteX15" fmla="*/ 2684585 w 4119927"/>
              <a:gd name="connsiteY15" fmla="*/ 515816 h 1131693"/>
              <a:gd name="connsiteX16" fmla="*/ 3294185 w 4119927"/>
              <a:gd name="connsiteY16" fmla="*/ 375139 h 1131693"/>
              <a:gd name="connsiteX17" fmla="*/ 3282462 w 4119927"/>
              <a:gd name="connsiteY17" fmla="*/ 609600 h 1131693"/>
              <a:gd name="connsiteX18" fmla="*/ 3270739 w 4119927"/>
              <a:gd name="connsiteY18" fmla="*/ 750277 h 1131693"/>
              <a:gd name="connsiteX19" fmla="*/ 3329354 w 4119927"/>
              <a:gd name="connsiteY19" fmla="*/ 797170 h 1131693"/>
              <a:gd name="connsiteX20" fmla="*/ 3657600 w 4119927"/>
              <a:gd name="connsiteY20" fmla="*/ 504093 h 1131693"/>
              <a:gd name="connsiteX21" fmla="*/ 3493477 w 4119927"/>
              <a:gd name="connsiteY21" fmla="*/ 328247 h 1131693"/>
              <a:gd name="connsiteX22" fmla="*/ 2801816 w 4119927"/>
              <a:gd name="connsiteY22" fmla="*/ 199293 h 1131693"/>
              <a:gd name="connsiteX23" fmla="*/ 1910862 w 4119927"/>
              <a:gd name="connsiteY23" fmla="*/ 351693 h 1131693"/>
              <a:gd name="connsiteX24" fmla="*/ 1793631 w 4119927"/>
              <a:gd name="connsiteY24" fmla="*/ 433754 h 1131693"/>
              <a:gd name="connsiteX25" fmla="*/ 1781908 w 4119927"/>
              <a:gd name="connsiteY25" fmla="*/ 562708 h 1131693"/>
              <a:gd name="connsiteX26" fmla="*/ 1934308 w 4119927"/>
              <a:gd name="connsiteY26" fmla="*/ 762000 h 1131693"/>
              <a:gd name="connsiteX27" fmla="*/ 2731477 w 4119927"/>
              <a:gd name="connsiteY27" fmla="*/ 1113693 h 1131693"/>
              <a:gd name="connsiteX28" fmla="*/ 3235570 w 4119927"/>
              <a:gd name="connsiteY28" fmla="*/ 1125416 h 1131693"/>
              <a:gd name="connsiteX29" fmla="*/ 3786554 w 4119927"/>
              <a:gd name="connsiteY29" fmla="*/ 867508 h 1131693"/>
              <a:gd name="connsiteX30" fmla="*/ 3798277 w 4119927"/>
              <a:gd name="connsiteY30" fmla="*/ 738554 h 1131693"/>
              <a:gd name="connsiteX31" fmla="*/ 3669323 w 4119927"/>
              <a:gd name="connsiteY31" fmla="*/ 633047 h 1131693"/>
              <a:gd name="connsiteX32" fmla="*/ 3446585 w 4119927"/>
              <a:gd name="connsiteY32" fmla="*/ 574431 h 1131693"/>
              <a:gd name="connsiteX33" fmla="*/ 3669323 w 4119927"/>
              <a:gd name="connsiteY33" fmla="*/ 468923 h 1131693"/>
              <a:gd name="connsiteX34" fmla="*/ 4009293 w 4119927"/>
              <a:gd name="connsiteY34" fmla="*/ 328247 h 1131693"/>
              <a:gd name="connsiteX35" fmla="*/ 3938954 w 4119927"/>
              <a:gd name="connsiteY35" fmla="*/ 164123 h 1131693"/>
              <a:gd name="connsiteX36" fmla="*/ 2450123 w 4119927"/>
              <a:gd name="connsiteY36" fmla="*/ 269631 h 1131693"/>
              <a:gd name="connsiteX37" fmla="*/ 2227385 w 4119927"/>
              <a:gd name="connsiteY37" fmla="*/ 339970 h 1131693"/>
              <a:gd name="connsiteX38" fmla="*/ 2192216 w 4119927"/>
              <a:gd name="connsiteY38" fmla="*/ 363416 h 1131693"/>
              <a:gd name="connsiteX39" fmla="*/ 2074985 w 4119927"/>
              <a:gd name="connsiteY39" fmla="*/ 410308 h 1131693"/>
              <a:gd name="connsiteX40" fmla="*/ 1453662 w 4119927"/>
              <a:gd name="connsiteY40" fmla="*/ 398585 h 1131693"/>
              <a:gd name="connsiteX41" fmla="*/ 351693 w 4119927"/>
              <a:gd name="connsiteY41" fmla="*/ 164123 h 1131693"/>
              <a:gd name="connsiteX42" fmla="*/ 199293 w 4119927"/>
              <a:gd name="connsiteY42" fmla="*/ 128954 h 1131693"/>
              <a:gd name="connsiteX43" fmla="*/ 164123 w 4119927"/>
              <a:gd name="connsiteY43" fmla="*/ 105508 h 1131693"/>
              <a:gd name="connsiteX44" fmla="*/ 117231 w 4119927"/>
              <a:gd name="connsiteY44" fmla="*/ 140677 h 1131693"/>
              <a:gd name="connsiteX45" fmla="*/ 0 w 4119927"/>
              <a:gd name="connsiteY45" fmla="*/ 269631 h 1131693"/>
              <a:gd name="connsiteX46" fmla="*/ 35170 w 4119927"/>
              <a:gd name="connsiteY46" fmla="*/ 410308 h 1131693"/>
              <a:gd name="connsiteX47" fmla="*/ 152400 w 4119927"/>
              <a:gd name="connsiteY47" fmla="*/ 468923 h 1131693"/>
              <a:gd name="connsiteX48" fmla="*/ 504093 w 4119927"/>
              <a:gd name="connsiteY48" fmla="*/ 574431 h 1131693"/>
              <a:gd name="connsiteX49" fmla="*/ 422031 w 4119927"/>
              <a:gd name="connsiteY49" fmla="*/ 597877 h 1131693"/>
              <a:gd name="connsiteX50" fmla="*/ 375139 w 4119927"/>
              <a:gd name="connsiteY50" fmla="*/ 633047 h 1131693"/>
              <a:gd name="connsiteX51" fmla="*/ 316523 w 4119927"/>
              <a:gd name="connsiteY51" fmla="*/ 668216 h 1131693"/>
              <a:gd name="connsiteX52" fmla="*/ 316523 w 4119927"/>
              <a:gd name="connsiteY52" fmla="*/ 797170 h 1131693"/>
              <a:gd name="connsiteX53" fmla="*/ 339970 w 4119927"/>
              <a:gd name="connsiteY53" fmla="*/ 797170 h 113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119927" h="1131693">
                <a:moveTo>
                  <a:pt x="246185" y="23447"/>
                </a:moveTo>
                <a:cubicBezTo>
                  <a:pt x="269631" y="42985"/>
                  <a:pt x="286855" y="74901"/>
                  <a:pt x="316523" y="82062"/>
                </a:cubicBezTo>
                <a:cubicBezTo>
                  <a:pt x="824081" y="204576"/>
                  <a:pt x="946828" y="188511"/>
                  <a:pt x="1441939" y="211016"/>
                </a:cubicBezTo>
                <a:cubicBezTo>
                  <a:pt x="1457570" y="226647"/>
                  <a:pt x="1478246" y="238502"/>
                  <a:pt x="1488831" y="257908"/>
                </a:cubicBezTo>
                <a:cubicBezTo>
                  <a:pt x="1560911" y="390056"/>
                  <a:pt x="1460630" y="667386"/>
                  <a:pt x="1430216" y="726831"/>
                </a:cubicBezTo>
                <a:cubicBezTo>
                  <a:pt x="1379267" y="826412"/>
                  <a:pt x="1182996" y="864454"/>
                  <a:pt x="1090246" y="890954"/>
                </a:cubicBezTo>
                <a:cubicBezTo>
                  <a:pt x="621719" y="818073"/>
                  <a:pt x="608312" y="966542"/>
                  <a:pt x="504093" y="679939"/>
                </a:cubicBezTo>
                <a:cubicBezTo>
                  <a:pt x="488867" y="638067"/>
                  <a:pt x="480646" y="593970"/>
                  <a:pt x="468923" y="550985"/>
                </a:cubicBezTo>
                <a:cubicBezTo>
                  <a:pt x="442518" y="326542"/>
                  <a:pt x="410770" y="287817"/>
                  <a:pt x="539262" y="46893"/>
                </a:cubicBezTo>
                <a:cubicBezTo>
                  <a:pt x="555710" y="16054"/>
                  <a:pt x="601785" y="15631"/>
                  <a:pt x="633046" y="0"/>
                </a:cubicBezTo>
                <a:cubicBezTo>
                  <a:pt x="1240710" y="176776"/>
                  <a:pt x="1214335" y="77344"/>
                  <a:pt x="1606062" y="457200"/>
                </a:cubicBezTo>
                <a:cubicBezTo>
                  <a:pt x="1634945" y="485207"/>
                  <a:pt x="1645139" y="527539"/>
                  <a:pt x="1664677" y="562708"/>
                </a:cubicBezTo>
                <a:cubicBezTo>
                  <a:pt x="1660769" y="633046"/>
                  <a:pt x="1678625" y="708120"/>
                  <a:pt x="1652954" y="773723"/>
                </a:cubicBezTo>
                <a:cubicBezTo>
                  <a:pt x="1618258" y="862392"/>
                  <a:pt x="1424067" y="818829"/>
                  <a:pt x="1676400" y="844062"/>
                </a:cubicBezTo>
                <a:cubicBezTo>
                  <a:pt x="1770185" y="816708"/>
                  <a:pt x="1864861" y="792244"/>
                  <a:pt x="1957754" y="762000"/>
                </a:cubicBezTo>
                <a:cubicBezTo>
                  <a:pt x="2200984" y="682809"/>
                  <a:pt x="2438875" y="586942"/>
                  <a:pt x="2684585" y="515816"/>
                </a:cubicBezTo>
                <a:cubicBezTo>
                  <a:pt x="2884902" y="457830"/>
                  <a:pt x="3090985" y="422031"/>
                  <a:pt x="3294185" y="375139"/>
                </a:cubicBezTo>
                <a:cubicBezTo>
                  <a:pt x="3360683" y="508136"/>
                  <a:pt x="3323783" y="394728"/>
                  <a:pt x="3282462" y="609600"/>
                </a:cubicBezTo>
                <a:cubicBezTo>
                  <a:pt x="3273576" y="655808"/>
                  <a:pt x="3274647" y="703385"/>
                  <a:pt x="3270739" y="750277"/>
                </a:cubicBezTo>
                <a:cubicBezTo>
                  <a:pt x="3290277" y="765908"/>
                  <a:pt x="3304350" y="798096"/>
                  <a:pt x="3329354" y="797170"/>
                </a:cubicBezTo>
                <a:cubicBezTo>
                  <a:pt x="3647351" y="785392"/>
                  <a:pt x="3579955" y="762912"/>
                  <a:pt x="3657600" y="504093"/>
                </a:cubicBezTo>
                <a:cubicBezTo>
                  <a:pt x="3602892" y="445478"/>
                  <a:pt x="3561892" y="370056"/>
                  <a:pt x="3493477" y="328247"/>
                </a:cubicBezTo>
                <a:cubicBezTo>
                  <a:pt x="3327886" y="227052"/>
                  <a:pt x="2953059" y="215643"/>
                  <a:pt x="2801816" y="199293"/>
                </a:cubicBezTo>
                <a:cubicBezTo>
                  <a:pt x="2504831" y="250093"/>
                  <a:pt x="2204329" y="283445"/>
                  <a:pt x="1910862" y="351693"/>
                </a:cubicBezTo>
                <a:cubicBezTo>
                  <a:pt x="1864402" y="362498"/>
                  <a:pt x="1818504" y="393053"/>
                  <a:pt x="1793631" y="433754"/>
                </a:cubicBezTo>
                <a:cubicBezTo>
                  <a:pt x="1771124" y="470583"/>
                  <a:pt x="1785816" y="519723"/>
                  <a:pt x="1781908" y="562708"/>
                </a:cubicBezTo>
                <a:cubicBezTo>
                  <a:pt x="1832708" y="629139"/>
                  <a:pt x="1870681" y="707730"/>
                  <a:pt x="1934308" y="762000"/>
                </a:cubicBezTo>
                <a:cubicBezTo>
                  <a:pt x="2086112" y="891480"/>
                  <a:pt x="2643941" y="1095213"/>
                  <a:pt x="2731477" y="1113693"/>
                </a:cubicBezTo>
                <a:cubicBezTo>
                  <a:pt x="2895929" y="1148411"/>
                  <a:pt x="3067539" y="1121508"/>
                  <a:pt x="3235570" y="1125416"/>
                </a:cubicBezTo>
                <a:cubicBezTo>
                  <a:pt x="3546822" y="1082484"/>
                  <a:pt x="3605306" y="1144150"/>
                  <a:pt x="3786554" y="867508"/>
                </a:cubicBezTo>
                <a:cubicBezTo>
                  <a:pt x="3810208" y="831405"/>
                  <a:pt x="3794369" y="781539"/>
                  <a:pt x="3798277" y="738554"/>
                </a:cubicBezTo>
                <a:cubicBezTo>
                  <a:pt x="3755292" y="703385"/>
                  <a:pt x="3719651" y="656533"/>
                  <a:pt x="3669323" y="633047"/>
                </a:cubicBezTo>
                <a:cubicBezTo>
                  <a:pt x="3599752" y="600580"/>
                  <a:pt x="3446585" y="651205"/>
                  <a:pt x="3446585" y="574431"/>
                </a:cubicBezTo>
                <a:cubicBezTo>
                  <a:pt x="3446585" y="492277"/>
                  <a:pt x="3594057" y="501852"/>
                  <a:pt x="3669323" y="468923"/>
                </a:cubicBezTo>
                <a:cubicBezTo>
                  <a:pt x="3781682" y="419766"/>
                  <a:pt x="3895970" y="375139"/>
                  <a:pt x="4009293" y="328247"/>
                </a:cubicBezTo>
                <a:cubicBezTo>
                  <a:pt x="4067458" y="277352"/>
                  <a:pt x="4260457" y="159563"/>
                  <a:pt x="3938954" y="164123"/>
                </a:cubicBezTo>
                <a:cubicBezTo>
                  <a:pt x="3441482" y="171179"/>
                  <a:pt x="2946400" y="234462"/>
                  <a:pt x="2450123" y="269631"/>
                </a:cubicBezTo>
                <a:cubicBezTo>
                  <a:pt x="2375877" y="293077"/>
                  <a:pt x="2300557" y="313362"/>
                  <a:pt x="2227385" y="339970"/>
                </a:cubicBezTo>
                <a:cubicBezTo>
                  <a:pt x="2214144" y="344785"/>
                  <a:pt x="2205009" y="357512"/>
                  <a:pt x="2192216" y="363416"/>
                </a:cubicBezTo>
                <a:cubicBezTo>
                  <a:pt x="2154003" y="381053"/>
                  <a:pt x="2114062" y="394677"/>
                  <a:pt x="2074985" y="410308"/>
                </a:cubicBezTo>
                <a:cubicBezTo>
                  <a:pt x="1867877" y="406400"/>
                  <a:pt x="1658725" y="427880"/>
                  <a:pt x="1453662" y="398585"/>
                </a:cubicBezTo>
                <a:cubicBezTo>
                  <a:pt x="1081891" y="345475"/>
                  <a:pt x="718852" y="243045"/>
                  <a:pt x="351693" y="164123"/>
                </a:cubicBezTo>
                <a:cubicBezTo>
                  <a:pt x="300722" y="153167"/>
                  <a:pt x="199293" y="128954"/>
                  <a:pt x="199293" y="128954"/>
                </a:cubicBezTo>
                <a:cubicBezTo>
                  <a:pt x="187570" y="121139"/>
                  <a:pt x="178071" y="103515"/>
                  <a:pt x="164123" y="105508"/>
                </a:cubicBezTo>
                <a:cubicBezTo>
                  <a:pt x="144781" y="108271"/>
                  <a:pt x="131834" y="127696"/>
                  <a:pt x="117231" y="140677"/>
                </a:cubicBezTo>
                <a:cubicBezTo>
                  <a:pt x="65681" y="186499"/>
                  <a:pt x="44665" y="216034"/>
                  <a:pt x="0" y="269631"/>
                </a:cubicBezTo>
                <a:cubicBezTo>
                  <a:pt x="11723" y="316523"/>
                  <a:pt x="5809" y="371912"/>
                  <a:pt x="35170" y="410308"/>
                </a:cubicBezTo>
                <a:cubicBezTo>
                  <a:pt x="61709" y="445013"/>
                  <a:pt x="112243" y="451713"/>
                  <a:pt x="152400" y="468923"/>
                </a:cubicBezTo>
                <a:cubicBezTo>
                  <a:pt x="369038" y="561768"/>
                  <a:pt x="313340" y="542639"/>
                  <a:pt x="504093" y="574431"/>
                </a:cubicBezTo>
                <a:cubicBezTo>
                  <a:pt x="476739" y="582246"/>
                  <a:pt x="447930" y="586105"/>
                  <a:pt x="422031" y="597877"/>
                </a:cubicBezTo>
                <a:cubicBezTo>
                  <a:pt x="404244" y="605962"/>
                  <a:pt x="391396" y="622209"/>
                  <a:pt x="375139" y="633047"/>
                </a:cubicBezTo>
                <a:cubicBezTo>
                  <a:pt x="356180" y="645686"/>
                  <a:pt x="336062" y="656493"/>
                  <a:pt x="316523" y="668216"/>
                </a:cubicBezTo>
                <a:cubicBezTo>
                  <a:pt x="307323" y="714216"/>
                  <a:pt x="292953" y="750032"/>
                  <a:pt x="316523" y="797170"/>
                </a:cubicBezTo>
                <a:cubicBezTo>
                  <a:pt x="320018" y="804161"/>
                  <a:pt x="332154" y="797170"/>
                  <a:pt x="339970" y="79717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05200" y="1099735"/>
            <a:ext cx="25188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“</a:t>
            </a:r>
            <a:r>
              <a:rPr lang="ru-RU" sz="2500" dirty="0" smtClean="0"/>
              <a:t>Кор</a:t>
            </a:r>
            <a:r>
              <a:rPr lang="en-US" sz="2500" dirty="0" smtClean="0"/>
              <a:t>”: </a:t>
            </a:r>
            <a:r>
              <a:rPr lang="el-GR" sz="2500" dirty="0" smtClean="0"/>
              <a:t>β</a:t>
            </a:r>
            <a:r>
              <a:rPr lang="ru-RU" sz="2500" dirty="0" smtClean="0"/>
              <a:t>-сэндвич</a:t>
            </a:r>
            <a:endParaRPr lang="ru-RU" sz="25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6764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998" y="1338262"/>
            <a:ext cx="4111589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7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Велико ли разнообразие укладок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0528" y="548680"/>
            <a:ext cx="4464496" cy="40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6447" y="5075892"/>
            <a:ext cx="19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Orengo</a:t>
            </a:r>
            <a:r>
              <a:rPr lang="en-US" dirty="0" smtClean="0"/>
              <a:t> et al., 1997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548680"/>
            <a:ext cx="2952328" cy="273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3009873"/>
            <a:ext cx="2096362" cy="204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3749" y="3441540"/>
            <a:ext cx="2173404" cy="13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5056312"/>
            <a:ext cx="243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Andreeva</a:t>
            </a:r>
            <a:r>
              <a:rPr lang="en-US" dirty="0" smtClean="0"/>
              <a:t>, </a:t>
            </a:r>
            <a:r>
              <a:rPr lang="en-US" dirty="0" err="1" smtClean="0"/>
              <a:t>Murzin</a:t>
            </a:r>
            <a:r>
              <a:rPr lang="en-US" dirty="0" smtClean="0"/>
              <a:t>, 2010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7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7507288" cy="1124744"/>
          </a:xfrm>
        </p:spPr>
        <p:txBody>
          <a:bodyPr/>
          <a:lstStyle/>
          <a:p>
            <a:r>
              <a:rPr lang="ru-RU" dirty="0" smtClean="0"/>
              <a:t>Что важнее –</a:t>
            </a:r>
            <a:br>
              <a:rPr lang="ru-RU" dirty="0" smtClean="0"/>
            </a:br>
            <a:r>
              <a:rPr lang="ru-RU" dirty="0" smtClean="0"/>
              <a:t>архитектура или топология?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628800"/>
            <a:ext cx="2850777" cy="352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789040"/>
            <a:ext cx="1757082" cy="25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9" t="6172" r="9406" b="4638"/>
          <a:stretch/>
        </p:blipFill>
        <p:spPr bwMode="auto">
          <a:xfrm>
            <a:off x="5377372" y="4005064"/>
            <a:ext cx="2823883" cy="256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7507288" cy="1124744"/>
          </a:xfrm>
        </p:spPr>
        <p:txBody>
          <a:bodyPr/>
          <a:lstStyle/>
          <a:p>
            <a:r>
              <a:rPr lang="ru-RU" dirty="0" smtClean="0"/>
              <a:t>Что важнее –</a:t>
            </a:r>
            <a:br>
              <a:rPr lang="ru-RU" dirty="0" smtClean="0"/>
            </a:br>
            <a:r>
              <a:rPr lang="ru-RU" dirty="0" smtClean="0"/>
              <a:t>архитектура или топология?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1484784"/>
            <a:ext cx="330267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484784"/>
            <a:ext cx="3096344" cy="33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2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6600" dirty="0" smtClean="0"/>
              <a:t>Гибкое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совмещение</a:t>
            </a:r>
            <a:endParaRPr lang="ru-RU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92696"/>
            <a:ext cx="8460432" cy="488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661248"/>
            <a:ext cx="17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Ye, </a:t>
            </a:r>
            <a:r>
              <a:rPr lang="en-US" dirty="0" err="1" smtClean="0"/>
              <a:t>Godzik</a:t>
            </a:r>
            <a:r>
              <a:rPr lang="en-US" dirty="0" smtClean="0"/>
              <a:t>, 2003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7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Структурные элементы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045" y="1821871"/>
            <a:ext cx="3888432" cy="16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1446" y="2387721"/>
            <a:ext cx="1827170" cy="10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7540" y="4169479"/>
            <a:ext cx="191906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89" y="4011293"/>
            <a:ext cx="2448272" cy="19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347" y="3569953"/>
            <a:ext cx="318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Плоский </a:t>
            </a:r>
            <a:r>
              <a:rPr lang="ru-RU" dirty="0" smtClean="0"/>
              <a:t> (параллельный) лист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07" y="5874209"/>
            <a:ext cx="2694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Искривленный</a:t>
            </a:r>
            <a:br>
              <a:rPr lang="ru-RU" dirty="0" smtClean="0"/>
            </a:br>
            <a:r>
              <a:rPr lang="ru-RU" dirty="0" smtClean="0"/>
              <a:t>(антипараллельный) лист</a:t>
            </a:r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0411" y="4012543"/>
            <a:ext cx="1686072" cy="182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5713" y="4047024"/>
            <a:ext cx="1713533" cy="182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8104" y="5927010"/>
            <a:ext cx="99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Баррель</a:t>
            </a:r>
            <a:endParaRPr lang="ru-RU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258" y="476672"/>
            <a:ext cx="4464425" cy="70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1150" y="1196752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Альфа-спираль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4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7507288" cy="548680"/>
          </a:xfrm>
        </p:spPr>
        <p:txBody>
          <a:bodyPr/>
          <a:lstStyle/>
          <a:p>
            <a:r>
              <a:rPr lang="ru-RU" dirty="0" smtClean="0"/>
              <a:t>Задачи совмещения структур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6312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Rigid</a:t>
            </a:r>
            <a:r>
              <a:rPr lang="en-US" sz="2800" dirty="0" smtClean="0"/>
              <a:t>: </a:t>
            </a:r>
            <a:r>
              <a:rPr lang="ru-RU" sz="2800" dirty="0" smtClean="0"/>
              <a:t>Найти выравнивание А, такое, что</a:t>
            </a:r>
            <a:endParaRPr lang="en-US" sz="2800" dirty="0" smtClean="0"/>
          </a:p>
          <a:p>
            <a:r>
              <a:rPr lang="ru-RU" sz="2800" dirty="0" smtClean="0"/>
              <a:t>(1) его длина максимальна</a:t>
            </a:r>
            <a:br>
              <a:rPr lang="ru-RU" sz="2800" dirty="0" smtClean="0"/>
            </a:br>
            <a:r>
              <a:rPr lang="ru-RU" sz="2800" dirty="0" smtClean="0"/>
              <a:t>(2) построенное по нему совмещение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имеет минимальный </a:t>
            </a:r>
            <a:r>
              <a:rPr lang="en-US" sz="2800" dirty="0" smtClean="0"/>
              <a:t>RMSD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557334"/>
            <a:ext cx="79460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Flexible</a:t>
            </a:r>
            <a:r>
              <a:rPr lang="en-US" sz="2800" dirty="0" smtClean="0"/>
              <a:t>: </a:t>
            </a:r>
            <a:r>
              <a:rPr lang="ru-RU" sz="2800" dirty="0" smtClean="0"/>
              <a:t>Найти минимальное количество изломов,</a:t>
            </a:r>
            <a:br>
              <a:rPr lang="ru-RU" sz="2800" dirty="0" smtClean="0"/>
            </a:br>
            <a:r>
              <a:rPr lang="ru-RU" sz="2800" dirty="0" smtClean="0"/>
              <a:t>так чтобы полученные блоки давали </a:t>
            </a:r>
            <a:br>
              <a:rPr lang="ru-RU" sz="2800" dirty="0" smtClean="0"/>
            </a:br>
            <a:r>
              <a:rPr lang="ru-RU" sz="2800" dirty="0" smtClean="0"/>
              <a:t>наилучшее жесткое совмещение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77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8072"/>
            <a:ext cx="7507288" cy="548680"/>
          </a:xfrm>
        </p:spPr>
        <p:txBody>
          <a:bodyPr/>
          <a:lstStyle/>
          <a:p>
            <a:r>
              <a:rPr lang="ru-RU" dirty="0" smtClean="0"/>
              <a:t>Алгоритм гибкого совмещения</a:t>
            </a:r>
            <a:r>
              <a:rPr lang="en-US" dirty="0" smtClean="0"/>
              <a:t> (FATCAT)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342927"/>
            <a:ext cx="6404288" cy="33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431" y="4715852"/>
            <a:ext cx="17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Ye, </a:t>
            </a:r>
            <a:r>
              <a:rPr lang="en-US" dirty="0" err="1" smtClean="0"/>
              <a:t>Godzik</a:t>
            </a:r>
            <a:r>
              <a:rPr lang="en-US" dirty="0" smtClean="0"/>
              <a:t>, 2003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5085184"/>
            <a:ext cx="3358949" cy="115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1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Изломы внутри домена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190473"/>
            <a:ext cx="33123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Жесткое совмещение</a:t>
            </a:r>
            <a:r>
              <a:rPr lang="ru-RU" sz="2500" dirty="0"/>
              <a:t>:</a:t>
            </a:r>
            <a:r>
              <a:rPr lang="ru-RU" sz="2500" dirty="0" smtClean="0"/>
              <a:t> </a:t>
            </a:r>
            <a:r>
              <a:rPr lang="en-US" sz="2500" dirty="0" smtClean="0"/>
              <a:t>L=80, RMSD=2.98</a:t>
            </a:r>
            <a:endParaRPr lang="ru-RU" sz="25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13" t="5657" r="21755" b="6127"/>
          <a:stretch/>
        </p:blipFill>
        <p:spPr bwMode="auto">
          <a:xfrm>
            <a:off x="0" y="620688"/>
            <a:ext cx="3049901" cy="25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082" y="620688"/>
            <a:ext cx="3206197" cy="208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76" t="8632" r="3213" b="5326"/>
          <a:stretch/>
        </p:blipFill>
        <p:spPr bwMode="auto">
          <a:xfrm>
            <a:off x="143507" y="4005064"/>
            <a:ext cx="3816424" cy="236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3212976"/>
            <a:ext cx="33123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Гибкое совмещение:</a:t>
            </a:r>
            <a:r>
              <a:rPr lang="ru-RU" sz="2500" dirty="0" smtClean="0"/>
              <a:t> </a:t>
            </a:r>
            <a:r>
              <a:rPr lang="en-US" sz="2500" dirty="0" smtClean="0"/>
              <a:t>L=</a:t>
            </a:r>
            <a:r>
              <a:rPr lang="ru-RU" sz="2500" dirty="0" smtClean="0"/>
              <a:t>79</a:t>
            </a:r>
            <a:r>
              <a:rPr lang="en-US" sz="2500" dirty="0" smtClean="0"/>
              <a:t>, RMSD=2.</a:t>
            </a:r>
            <a:r>
              <a:rPr lang="ru-RU" sz="2500" dirty="0" smtClean="0"/>
              <a:t>76</a:t>
            </a:r>
            <a:endParaRPr lang="ru-RU" sz="25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8" t="14504" r="7001" b="5978"/>
          <a:stretch/>
        </p:blipFill>
        <p:spPr bwMode="auto">
          <a:xfrm>
            <a:off x="4139952" y="4074750"/>
            <a:ext cx="4055567" cy="229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Структурные элементы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124744"/>
            <a:ext cx="80484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Какими бывают</a:t>
            </a:r>
            <a:br>
              <a:rPr lang="ru-RU"/>
            </a:br>
            <a:r>
              <a:rPr lang="ru-RU"/>
              <a:t>структуры белков?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Фибриллярные     Глобулярные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7338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7338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657600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6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Coiled coil</a:t>
            </a:r>
            <a:endParaRPr lang="ru-RU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518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200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8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Архитектуры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49599" y="836712"/>
            <a:ext cx="2667001" cy="2181630"/>
            <a:chOff x="380999" y="1094970"/>
            <a:chExt cx="2667001" cy="2181630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746582" y="2907268"/>
              <a:ext cx="18098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-сэндвич</a:t>
              </a:r>
              <a:endParaRPr lang="ru-RU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0999" y="1094970"/>
              <a:ext cx="2667001" cy="1825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706" y="3735567"/>
            <a:ext cx="2160945" cy="2514651"/>
            <a:chOff x="174615" y="3036281"/>
            <a:chExt cx="2160945" cy="2514651"/>
          </a:xfrm>
        </p:grpSpPr>
        <p:sp>
          <p:nvSpPr>
            <p:cNvPr id="10" name="Прямоугольник 3"/>
            <p:cNvSpPr>
              <a:spLocks noChangeArrowheads="1"/>
            </p:cNvSpPr>
            <p:nvPr/>
          </p:nvSpPr>
          <p:spPr bwMode="auto">
            <a:xfrm>
              <a:off x="533400" y="5181600"/>
              <a:ext cx="18021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-баррель</a:t>
              </a:r>
              <a:endParaRPr lang="ru-RU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615" y="3036281"/>
              <a:ext cx="2126904" cy="2238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4481740" y="3735567"/>
            <a:ext cx="1998117" cy="2350562"/>
            <a:chOff x="5143373" y="4023005"/>
            <a:chExt cx="1998117" cy="235056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43373" y="4023005"/>
              <a:ext cx="1998117" cy="198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2"/>
            <p:cNvSpPr>
              <a:spLocks noChangeArrowheads="1"/>
            </p:cNvSpPr>
            <p:nvPr/>
          </p:nvSpPr>
          <p:spPr bwMode="auto">
            <a:xfrm>
              <a:off x="5479045" y="6004235"/>
              <a:ext cx="14912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-пропеллер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094188" y="3829942"/>
            <a:ext cx="2486832" cy="2406982"/>
            <a:chOff x="5635704" y="1113555"/>
            <a:chExt cx="2486832" cy="2406982"/>
          </a:xfrm>
        </p:grpSpPr>
        <p:sp>
          <p:nvSpPr>
            <p:cNvPr id="16" name="Прямоугольник 13"/>
            <p:cNvSpPr>
              <a:spLocks noChangeArrowheads="1"/>
            </p:cNvSpPr>
            <p:nvPr/>
          </p:nvSpPr>
          <p:spPr bwMode="auto">
            <a:xfrm>
              <a:off x="6189946" y="3151205"/>
              <a:ext cx="1378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-призма</a:t>
              </a:r>
              <a:endParaRPr lang="ru-RU" dirty="0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5704" y="1113555"/>
              <a:ext cx="2486832" cy="2115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1763688" y="3527228"/>
            <a:ext cx="2777559" cy="2523028"/>
            <a:chOff x="651441" y="3660850"/>
            <a:chExt cx="2777559" cy="2523028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222357" y="5814546"/>
              <a:ext cx="16357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TIM-</a:t>
              </a:r>
              <a:r>
                <a:rPr lang="ru-RU" dirty="0" smtClean="0"/>
                <a:t>баррель</a:t>
              </a:r>
              <a:endParaRPr lang="ru-RU" dirty="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1441" y="3660850"/>
              <a:ext cx="2777559" cy="2187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870590" y="759530"/>
            <a:ext cx="2882163" cy="2226717"/>
            <a:chOff x="3638639" y="3612253"/>
            <a:chExt cx="2882163" cy="2226717"/>
          </a:xfrm>
        </p:grpSpPr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4381548" y="5469638"/>
              <a:ext cx="13963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α</a:t>
              </a:r>
              <a:r>
                <a:rPr lang="en-US" dirty="0"/>
                <a:t>/</a:t>
              </a:r>
              <a:r>
                <a:rPr lang="el-GR" dirty="0" smtClean="0"/>
                <a:t>β</a:t>
              </a:r>
              <a:r>
                <a:rPr lang="ru-RU" dirty="0" smtClean="0"/>
                <a:t>-сэндвич</a:t>
              </a:r>
              <a:endParaRPr lang="ru-RU" dirty="0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 rotWithShape="1">
            <a:blip r:embed="rId7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38639" y="3612253"/>
              <a:ext cx="2882163" cy="2226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6154690" y="759530"/>
            <a:ext cx="2061396" cy="2493625"/>
            <a:chOff x="6549204" y="3398284"/>
            <a:chExt cx="2061396" cy="2493625"/>
          </a:xfrm>
        </p:grpSpPr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6665569" y="5522577"/>
              <a:ext cx="15903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α</a:t>
              </a:r>
              <a:r>
                <a:rPr lang="en-US" dirty="0"/>
                <a:t>/</a:t>
              </a:r>
              <a:r>
                <a:rPr lang="el-GR" dirty="0"/>
                <a:t>β</a:t>
              </a:r>
              <a:r>
                <a:rPr lang="en-US" dirty="0"/>
                <a:t>/</a:t>
              </a:r>
              <a:r>
                <a:rPr lang="el-GR" dirty="0" smtClean="0"/>
                <a:t>α</a:t>
              </a:r>
              <a:r>
                <a:rPr lang="en-US" dirty="0" smtClean="0"/>
                <a:t>-</a:t>
              </a:r>
              <a:r>
                <a:rPr lang="ru-RU" dirty="0" smtClean="0"/>
                <a:t>сэндвич</a:t>
              </a:r>
              <a:endParaRPr lang="ru-RU" dirty="0"/>
            </a:p>
          </p:txBody>
        </p:sp>
        <p:pic>
          <p:nvPicPr>
            <p:cNvPr id="26" name="Picture 7"/>
            <p:cNvPicPr>
              <a:picLocks noChangeAspect="1" noChangeArrowheads="1"/>
            </p:cNvPicPr>
            <p:nvPr/>
          </p:nvPicPr>
          <p:blipFill rotWithShape="1">
            <a:blip r:embed="rId8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49204" y="3398284"/>
              <a:ext cx="2061396" cy="2118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0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6388" y="2650904"/>
            <a:ext cx="26416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6124" y="2597962"/>
            <a:ext cx="2667000" cy="226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342" y="2596095"/>
            <a:ext cx="2882564" cy="226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2063" y="2520347"/>
            <a:ext cx="2898843" cy="23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5019" y="2718908"/>
            <a:ext cx="2752929" cy="216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483" y="2240046"/>
            <a:ext cx="2794001" cy="262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932" y="2287722"/>
            <a:ext cx="2988735" cy="25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Архитектура</a:t>
            </a:r>
            <a:r>
              <a:rPr lang="en-US" dirty="0"/>
              <a:t>,</a:t>
            </a:r>
            <a:r>
              <a:rPr lang="ru-RU" dirty="0" smtClean="0"/>
              <a:t> топология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ru-RU" dirty="0" smtClean="0"/>
              <a:t>структурные мотивы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573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Архитектура</a:t>
            </a:r>
            <a:r>
              <a:rPr lang="ru-RU" dirty="0" smtClean="0"/>
              <a:t> – взаимное расположение </a:t>
            </a:r>
            <a:r>
              <a:rPr lang="el-GR" dirty="0" smtClean="0"/>
              <a:t>β</a:t>
            </a:r>
            <a:r>
              <a:rPr lang="ru-RU" dirty="0" smtClean="0"/>
              <a:t>-листов</a:t>
            </a:r>
            <a:br>
              <a:rPr lang="ru-RU" dirty="0" smtClean="0"/>
            </a:br>
            <a:r>
              <a:rPr lang="ru-RU" dirty="0" smtClean="0"/>
              <a:t>и слоев прилегающих к ним </a:t>
            </a:r>
            <a:r>
              <a:rPr lang="el-GR" dirty="0"/>
              <a:t>α</a:t>
            </a:r>
            <a:r>
              <a:rPr lang="ru-RU" dirty="0" smtClean="0"/>
              <a:t>-спиралей в пространстве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075872"/>
            <a:ext cx="75064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Топология</a:t>
            </a:r>
            <a:r>
              <a:rPr lang="ru-RU" dirty="0" smtClean="0"/>
              <a:t> – расположение </a:t>
            </a:r>
            <a:r>
              <a:rPr lang="el-GR" dirty="0" smtClean="0"/>
              <a:t>β</a:t>
            </a:r>
            <a:r>
              <a:rPr lang="ru-RU" dirty="0" smtClean="0"/>
              <a:t>-тяжей и </a:t>
            </a:r>
            <a:r>
              <a:rPr lang="el-GR" dirty="0"/>
              <a:t>α</a:t>
            </a:r>
            <a:r>
              <a:rPr lang="ru-RU" dirty="0" smtClean="0"/>
              <a:t>-спиралей в пространстве</a:t>
            </a:r>
            <a:br>
              <a:rPr lang="ru-RU" dirty="0" smtClean="0"/>
            </a:br>
            <a:r>
              <a:rPr lang="ru-RU" dirty="0" smtClean="0"/>
              <a:t>и их порядок в полипептидной цепи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Структурный мотив</a:t>
            </a:r>
            <a:r>
              <a:rPr lang="ru-RU" dirty="0" smtClean="0"/>
              <a:t> – несколько тяжей и, возможно, спиралей,</a:t>
            </a:r>
            <a:br>
              <a:rPr lang="ru-RU" dirty="0" smtClean="0"/>
            </a:br>
            <a:r>
              <a:rPr lang="ru-RU" dirty="0" smtClean="0"/>
              <a:t>топология которых широко распространены среди известных структур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438400"/>
            <a:ext cx="31290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3370780"/>
            <a:ext cx="31290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143500" y="3352800"/>
            <a:ext cx="381000" cy="405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2438400"/>
            <a:ext cx="44114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867400" y="2438400"/>
            <a:ext cx="381000" cy="405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2438400"/>
            <a:ext cx="31290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315200" y="2438400"/>
            <a:ext cx="381000" cy="405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1000" y="2438400"/>
            <a:ext cx="31290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943600" y="3377092"/>
            <a:ext cx="31290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591300" y="3359112"/>
            <a:ext cx="381000" cy="405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3828871"/>
            <a:ext cx="470519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Архитектура: </a:t>
            </a:r>
            <a:r>
              <a:rPr lang="el-GR" dirty="0" smtClean="0"/>
              <a:t>β</a:t>
            </a:r>
            <a:r>
              <a:rPr lang="ru-RU" dirty="0" smtClean="0"/>
              <a:t>-сэндвич</a:t>
            </a:r>
            <a:br>
              <a:rPr lang="ru-RU" dirty="0" smtClean="0"/>
            </a:br>
            <a:r>
              <a:rPr lang="ru-RU" dirty="0" smtClean="0"/>
              <a:t>Топология: порядок тяжей в полипептидной цепи: 1-2-3-…,</a:t>
            </a:r>
            <a:br>
              <a:rPr lang="ru-RU" dirty="0" smtClean="0"/>
            </a:br>
            <a:r>
              <a:rPr lang="ru-RU" dirty="0" smtClean="0"/>
              <a:t>порядок в </a:t>
            </a:r>
            <a:r>
              <a:rPr lang="el-GR" dirty="0" smtClean="0"/>
              <a:t>β</a:t>
            </a:r>
            <a:r>
              <a:rPr lang="ru-RU" dirty="0" smtClean="0"/>
              <a:t>-листах: 2-10-9-4-5-6 и 1-3-8-7</a:t>
            </a:r>
            <a:endParaRPr lang="ru-RU" dirty="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 rotWithShape="1">
          <a:blip r:embed="rId10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9821" y="2544973"/>
            <a:ext cx="2700135" cy="229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Структурные мотивы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0C82-1047-48C4-A6E3-CB06866D3F0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533400"/>
            <a:ext cx="724328" cy="263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214" y="536073"/>
            <a:ext cx="1602769" cy="263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9569" y="748301"/>
            <a:ext cx="3133618" cy="215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9569" y="754294"/>
            <a:ext cx="3832261" cy="218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3375" y="3157591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ru-RU" dirty="0" smtClean="0"/>
              <a:t>шпилька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64750" y="608598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Jellyroll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66800" y="3135868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ru-RU" dirty="0" smtClean="0"/>
              <a:t>меандр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89592" y="3135868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βαβ</a:t>
            </a:r>
            <a:r>
              <a:rPr lang="en-US" dirty="0" smtClean="0"/>
              <a:t>-</a:t>
            </a:r>
            <a:r>
              <a:rPr lang="ru-RU" dirty="0" smtClean="0"/>
              <a:t>мотив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08642" y="3133601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βαβ</a:t>
            </a:r>
            <a:r>
              <a:rPr lang="en-US" dirty="0" smtClean="0"/>
              <a:t>-</a:t>
            </a:r>
            <a:r>
              <a:rPr lang="ru-RU" dirty="0" smtClean="0"/>
              <a:t>спираль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1290" y="4117848"/>
            <a:ext cx="3708400" cy="247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6530" y="4898136"/>
            <a:ext cx="3263900" cy="173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7490" y="4830925"/>
            <a:ext cx="3456447" cy="181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0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6530" y="4331367"/>
            <a:ext cx="3517900" cy="2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5200" y="3939129"/>
            <a:ext cx="3822986" cy="258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224451" y="6129862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ru-RU" dirty="0" smtClean="0"/>
              <a:t>спираль</a:t>
            </a:r>
            <a:endParaRPr lang="ru-RU" dirty="0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1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861" y="4035355"/>
            <a:ext cx="13970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261" y="4049548"/>
            <a:ext cx="1320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 rotWithShape="1">
          <a:blip r:embed="rId1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861" y="4043198"/>
            <a:ext cx="13462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 rotWithShape="1">
          <a:blip r:embed="rId1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9000" y="4022655"/>
            <a:ext cx="16891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 rotWithShape="1">
          <a:blip r:embed="rId1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100" y="4012918"/>
            <a:ext cx="2032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 rotWithShape="1">
          <a:blip r:embed="rId1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748301"/>
            <a:ext cx="2571750" cy="135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162800" y="1905000"/>
            <a:ext cx="115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Интерлок</a:t>
            </a:r>
            <a:endParaRPr lang="ru-RU" dirty="0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 rotWithShape="1">
          <a:blip r:embed="rId1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1830" y="2013857"/>
            <a:ext cx="2624859" cy="148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003720" y="3429000"/>
            <a:ext cx="1764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Греческий ключ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5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992</TotalTime>
  <Words>487</Words>
  <Application>Microsoft Office PowerPoint</Application>
  <PresentationFormat>Экран (4:3)</PresentationFormat>
  <Paragraphs>155</Paragraphs>
  <Slides>33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Соседство</vt:lpstr>
      <vt:lpstr>Классификации  трехмерных  структур</vt:lpstr>
      <vt:lpstr>Наука и реальность</vt:lpstr>
      <vt:lpstr>Структурные элементы</vt:lpstr>
      <vt:lpstr>Структурные элементы</vt:lpstr>
      <vt:lpstr>Какими бывают структуры белков?       Фибриллярные     Глобулярные</vt:lpstr>
      <vt:lpstr>Coiled coil</vt:lpstr>
      <vt:lpstr>Архитектуры</vt:lpstr>
      <vt:lpstr>Архитектура, топология, структурные мотивы</vt:lpstr>
      <vt:lpstr>Структурные мотивы</vt:lpstr>
      <vt:lpstr>Rossmann fold</vt:lpstr>
      <vt:lpstr>Leu zipper</vt:lpstr>
      <vt:lpstr>Helix-turn-helix</vt:lpstr>
      <vt:lpstr>Zn finger</vt:lpstr>
      <vt:lpstr>EF-hand</vt:lpstr>
      <vt:lpstr>Презентация PowerPoint</vt:lpstr>
      <vt:lpstr>SCOP и CATH</vt:lpstr>
      <vt:lpstr>Презентация PowerPoint</vt:lpstr>
      <vt:lpstr>Презентация PowerPoint</vt:lpstr>
      <vt:lpstr>Разница между a/b и a+b</vt:lpstr>
      <vt:lpstr>Зачем нужны структурные классификации?</vt:lpstr>
      <vt:lpstr>Зачем нужны струкурные классификации</vt:lpstr>
      <vt:lpstr>Зачем нужны струкурные классификации</vt:lpstr>
      <vt:lpstr>Неопределенность: сэндвич или баррель?</vt:lpstr>
      <vt:lpstr>Сигнал и шум</vt:lpstr>
      <vt:lpstr>Велико ли разнообразие укладок</vt:lpstr>
      <vt:lpstr>Что важнее – архитектура или топология?</vt:lpstr>
      <vt:lpstr>Что важнее – архитектура или топология?</vt:lpstr>
      <vt:lpstr>Гибкое  совмещение</vt:lpstr>
      <vt:lpstr>Презентация PowerPoint</vt:lpstr>
      <vt:lpstr>Задачи совмещения структур</vt:lpstr>
      <vt:lpstr>Алгоритм гибкого совмещения (FATCAT)</vt:lpstr>
      <vt:lpstr>Изломы внутри домена</vt:lpstr>
      <vt:lpstr>Все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</dc:creator>
  <cp:lastModifiedBy>evgeniy</cp:lastModifiedBy>
  <cp:revision>63</cp:revision>
  <dcterms:created xsi:type="dcterms:W3CDTF">2012-11-06T04:20:55Z</dcterms:created>
  <dcterms:modified xsi:type="dcterms:W3CDTF">2012-11-27T07:59:48Z</dcterms:modified>
</cp:coreProperties>
</file>