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7.xml" ContentType="application/vnd.openxmlformats-officedocument.presentationml.notesSlide+xml"/>
  <Override PartName="/ppt/notesSlides/_rels/notesSlide37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8.png" ContentType="image/png"/>
  <Override PartName="/ppt/media/image4.png" ContentType="image/png"/>
  <Override PartName="/ppt/media/image23.png" ContentType="image/png"/>
  <Override PartName="/ppt/media/image17.png" ContentType="image/png"/>
  <Override PartName="/ppt/media/image13.png" ContentType="image/png"/>
  <Override PartName="/ppt/media/image9.png" ContentType="image/png"/>
  <Override PartName="/ppt/media/image5.png" ContentType="image/png"/>
  <Override PartName="/ppt/media/image24.png" ContentType="image/png"/>
  <Override PartName="/ppt/media/image1.png" ContentType="image/png"/>
  <Override PartName="/ppt/media/image20.png" ContentType="image/png"/>
  <Override PartName="/ppt/media/image18.png" ContentType="image/png"/>
  <Override PartName="/ppt/media/image14.png" ContentType="image/png"/>
  <Override PartName="/ppt/media/image10.png" ContentType="image/png"/>
  <Override PartName="/ppt/media/image6.png" ContentType="image/png"/>
  <Override PartName="/ppt/media/image25.png" ContentType="image/png"/>
  <Override PartName="/ppt/media/image21.png" ContentType="image/png"/>
  <Override PartName="/ppt/media/image19.png" ContentType="image/png"/>
  <Override PartName="/ppt/media/image15.png" ContentType="image/png"/>
  <Override PartName="/ppt/media/image11.png" ContentType="image/png"/>
  <Override PartName="/ppt/media/image2.jpeg" ContentType="image/jpeg"/>
  <Override PartName="/ppt/media/image7.png" ContentType="image/png"/>
  <Override PartName="/ppt/media/image3.png" ContentType="image/png"/>
  <Override PartName="/ppt/media/image22.png" ContentType="image/png"/>
  <Override PartName="/ppt/media/image16.png" ContentType="image/png"/>
  <Override PartName="/ppt/media/image12.png" ContentType="image/png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_rels/slideLayout88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75.xml.rels" ContentType="application/vnd.openxmlformats-package.relationships+xml"/>
  <Override PartName="/ppt/slideLayouts/slideLayout4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37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36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32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12.xml" ContentType="application/vnd.openxmlformats-officedocument.theme+xml"/>
  <Override PartName="/ppt/theme/theme9.xml" ContentType="application/vnd.openxmlformats-officedocument.theme+xml"/>
  <Override PartName="/ppt/theme/theme4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3.xml" ContentType="application/vnd.openxmlformats-officedocument.theme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30" Type="http://schemas.openxmlformats.org/officeDocument/2006/relationships/slide" Target="slides/slide16.xml"/><Relationship Id="rId31" Type="http://schemas.openxmlformats.org/officeDocument/2006/relationships/slide" Target="slides/slide17.xml"/><Relationship Id="rId32" Type="http://schemas.openxmlformats.org/officeDocument/2006/relationships/slide" Target="slides/slide18.xml"/><Relationship Id="rId33" Type="http://schemas.openxmlformats.org/officeDocument/2006/relationships/slide" Target="slides/slide19.xml"/><Relationship Id="rId34" Type="http://schemas.openxmlformats.org/officeDocument/2006/relationships/slide" Target="slides/slide20.xml"/><Relationship Id="rId35" Type="http://schemas.openxmlformats.org/officeDocument/2006/relationships/slide" Target="slides/slide21.xml"/><Relationship Id="rId36" Type="http://schemas.openxmlformats.org/officeDocument/2006/relationships/slide" Target="slides/slide22.xml"/><Relationship Id="rId37" Type="http://schemas.openxmlformats.org/officeDocument/2006/relationships/slide" Target="slides/slide23.xml"/><Relationship Id="rId38" Type="http://schemas.openxmlformats.org/officeDocument/2006/relationships/slide" Target="slides/slide24.xml"/><Relationship Id="rId39" Type="http://schemas.openxmlformats.org/officeDocument/2006/relationships/slide" Target="slides/slide25.xml"/><Relationship Id="rId40" Type="http://schemas.openxmlformats.org/officeDocument/2006/relationships/slide" Target="slides/slide26.xml"/><Relationship Id="rId41" Type="http://schemas.openxmlformats.org/officeDocument/2006/relationships/slide" Target="slides/slide27.xml"/><Relationship Id="rId42" Type="http://schemas.openxmlformats.org/officeDocument/2006/relationships/slide" Target="slides/slide28.xml"/><Relationship Id="rId43" Type="http://schemas.openxmlformats.org/officeDocument/2006/relationships/slide" Target="slides/slide29.xml"/><Relationship Id="rId44" Type="http://schemas.openxmlformats.org/officeDocument/2006/relationships/slide" Target="slides/slide30.xml"/><Relationship Id="rId45" Type="http://schemas.openxmlformats.org/officeDocument/2006/relationships/slide" Target="slides/slide31.xml"/><Relationship Id="rId46" Type="http://schemas.openxmlformats.org/officeDocument/2006/relationships/slide" Target="slides/slide32.xml"/><Relationship Id="rId47" Type="http://schemas.openxmlformats.org/officeDocument/2006/relationships/slide" Target="slides/slide33.xml"/><Relationship Id="rId48" Type="http://schemas.openxmlformats.org/officeDocument/2006/relationships/slide" Target="slides/slide34.xml"/><Relationship Id="rId49" Type="http://schemas.openxmlformats.org/officeDocument/2006/relationships/slide" Target="slides/slide35.xml"/><Relationship Id="rId50" Type="http://schemas.openxmlformats.org/officeDocument/2006/relationships/slide" Target="slides/slide36.xml"/><Relationship Id="rId51" Type="http://schemas.openxmlformats.org/officeDocument/2006/relationships/slide" Target="slides/slide3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PlaceHolder 1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6040" cy="41144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49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495" name="PlaceHolder 3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496" name="PlaceHolder 4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497" name="PlaceHolder 5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C191A1B1-F141-4161-91F1-D1D171C1510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PlaceHolder 1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6040" cy="41144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7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216151-2191-41A1-B101-4161912181F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PlaceHolder 1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6040" cy="41144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76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21C121-1141-4191-A1A1-F101A1E141A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1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2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0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7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8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9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7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4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5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2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5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6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0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4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2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7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8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9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7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4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9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3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0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1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Изображение 8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2520"/>
            <a:ext cx="585720" cy="6936480"/>
          </a:xfrm>
          <a:prstGeom prst="rect">
            <a:avLst/>
          </a:prstGeom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20000" y="1882800"/>
            <a:ext cx="6408360" cy="1469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4400">
                <a:solidFill>
                  <a:srgbClr val="25333c"/>
                </a:solidFill>
                <a:latin typeface="Trebuchet MS"/>
              </a:rPr>
              <a:t>Click to edit the title text formatОбразец заголовка</a:t>
            </a:r>
            <a:endParaRPr/>
          </a:p>
        </p:txBody>
      </p:sp>
      <p:pic>
        <p:nvPicPr>
          <p:cNvPr descr="" id="2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931200" y="5257800"/>
            <a:ext cx="1030320" cy="1523520"/>
          </a:xfrm>
          <a:prstGeom prst="rect">
            <a:avLst/>
          </a:prstGeom>
        </p:spPr>
      </p:pic>
      <p:pic>
        <p:nvPicPr>
          <p:cNvPr descr="" id="3" name="Picture 1"/>
          <p:cNvPicPr/>
          <p:nvPr/>
        </p:nvPicPr>
        <p:blipFill>
          <a:blip r:embed="rId4"/>
          <a:stretch>
            <a:fillRect/>
          </a:stretch>
        </p:blipFill>
        <p:spPr>
          <a:xfrm>
            <a:off x="533520" y="5389200"/>
            <a:ext cx="1676160" cy="1468440"/>
          </a:xfrm>
          <a:prstGeom prst="rect">
            <a:avLst/>
          </a:prstGeom>
        </p:spPr>
      </p:pic>
      <p:pic>
        <p:nvPicPr>
          <p:cNvPr descr="" id="4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680" y="5105520"/>
            <a:ext cx="1676160" cy="1841040"/>
          </a:xfrm>
          <a:prstGeom prst="rect">
            <a:avLst/>
          </a:prstGeom>
        </p:spPr>
      </p:pic>
      <p:pic>
        <p:nvPicPr>
          <p:cNvPr descr="" id="5" name="Picture 3"/>
          <p:cNvPicPr/>
          <p:nvPr/>
        </p:nvPicPr>
        <p:blipFill>
          <a:blip r:embed="rId6"/>
          <a:stretch>
            <a:fillRect/>
          </a:stretch>
        </p:blipFill>
        <p:spPr>
          <a:xfrm>
            <a:off x="7250400" y="5105520"/>
            <a:ext cx="1893240" cy="1447560"/>
          </a:xfrm>
          <a:prstGeom prst="rect">
            <a:avLst/>
          </a:prstGeom>
        </p:spPr>
      </p:pic>
      <p:pic>
        <p:nvPicPr>
          <p:cNvPr descr="" id="6" name="Picture 4"/>
          <p:cNvPicPr/>
          <p:nvPr/>
        </p:nvPicPr>
        <p:blipFill>
          <a:blip r:embed="rId7"/>
          <a:stretch>
            <a:fillRect/>
          </a:stretch>
        </p:blipFill>
        <p:spPr>
          <a:xfrm>
            <a:off x="5105520" y="5781600"/>
            <a:ext cx="1980720" cy="771120"/>
          </a:xfrm>
          <a:prstGeom prst="rect">
            <a:avLst/>
          </a:prstGeom>
        </p:spPr>
      </p:pic>
      <p:pic>
        <p:nvPicPr>
          <p:cNvPr descr="" id="7" name="Изображение 10"/>
          <p:cNvPicPr/>
          <p:nvPr/>
        </p:nvPicPr>
        <p:blipFill>
          <a:blip r:embed="rId8"/>
          <a:stretch>
            <a:fillRect/>
          </a:stretch>
        </p:blipFill>
        <p:spPr>
          <a:xfrm>
            <a:off x="-6480" y="0"/>
            <a:ext cx="9161280" cy="1070280"/>
          </a:xfrm>
          <a:prstGeom prst="rect">
            <a:avLst/>
          </a:prstGeom>
        </p:spPr>
      </p:pic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84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85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386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D101E1D1-11F1-4111-A1C1-E1E151D101D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21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422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23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D1E161A1-F121-41E1-8161-D191C111012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58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459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60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81118171-7191-41D1-9121-7151816111B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285480" cy="533160"/>
          </a:xfrm>
          <a:prstGeom prst="rect">
            <a:avLst/>
          </a:prstGeom>
          <a:gradFill>
            <a:gsLst>
              <a:gs pos="0">
                <a:srgbClr val="cccce6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42" name="CustomShape 2"/>
          <p:cNvSpPr/>
          <p:nvPr/>
        </p:nvSpPr>
        <p:spPr>
          <a:xfrm>
            <a:off x="412920" y="135000"/>
            <a:ext cx="8730720" cy="274320"/>
          </a:xfrm>
          <a:prstGeom prst="rect">
            <a:avLst/>
          </a:prstGeom>
          <a:gradFill>
            <a:gsLst>
              <a:gs pos="0">
                <a:srgbClr val="00007d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43" name="CustomShape 3"/>
          <p:cNvSpPr/>
          <p:nvPr/>
        </p:nvSpPr>
        <p:spPr>
          <a:xfrm>
            <a:off x="409680" y="135000"/>
            <a:ext cx="137880" cy="14076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44" name="CustomShape 4"/>
          <p:cNvSpPr/>
          <p:nvPr/>
        </p:nvSpPr>
        <p:spPr>
          <a:xfrm>
            <a:off x="547560" y="0"/>
            <a:ext cx="13932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45" name="CustomShape 5"/>
          <p:cNvSpPr/>
          <p:nvPr/>
        </p:nvSpPr>
        <p:spPr>
          <a:xfrm>
            <a:off x="547560" y="135000"/>
            <a:ext cx="139320" cy="14076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46" name="CustomShape 6"/>
          <p:cNvSpPr/>
          <p:nvPr/>
        </p:nvSpPr>
        <p:spPr>
          <a:xfrm>
            <a:off x="274680" y="274680"/>
            <a:ext cx="13608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47" name="CustomShape 7"/>
          <p:cNvSpPr/>
          <p:nvPr/>
        </p:nvSpPr>
        <p:spPr>
          <a:xfrm>
            <a:off x="131760" y="136440"/>
            <a:ext cx="140760" cy="137880"/>
          </a:xfrm>
          <a:prstGeom prst="rect">
            <a:avLst/>
          </a:prstGeom>
          <a:solidFill>
            <a:srgbClr val="00007d"/>
          </a:solidFill>
        </p:spPr>
      </p:sp>
      <p:sp>
        <p:nvSpPr>
          <p:cNvPr id="48" name="CustomShape 8"/>
          <p:cNvSpPr/>
          <p:nvPr/>
        </p:nvSpPr>
        <p:spPr>
          <a:xfrm>
            <a:off x="409680" y="271440"/>
            <a:ext cx="137880" cy="1378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49" name="CustomShape 9"/>
          <p:cNvSpPr/>
          <p:nvPr/>
        </p:nvSpPr>
        <p:spPr>
          <a:xfrm>
            <a:off x="274680" y="409680"/>
            <a:ext cx="136080" cy="1360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50" name="PlaceHolder 10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ru-RU" sz="40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51" name="PlaceHolder 11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/>
          <a:p>
            <a:pPr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</p:txBody>
      </p:sp>
      <p:sp>
        <p:nvSpPr>
          <p:cNvPr id="52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3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812141-C121-41E1-81E1-4101D1D1A1B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54" name="PlaceHolder 1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0"/>
            <a:ext cx="285480" cy="533160"/>
          </a:xfrm>
          <a:prstGeom prst="rect">
            <a:avLst/>
          </a:prstGeom>
          <a:gradFill>
            <a:gsLst>
              <a:gs pos="0">
                <a:srgbClr val="cccce6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88" name="CustomShape 2"/>
          <p:cNvSpPr/>
          <p:nvPr/>
        </p:nvSpPr>
        <p:spPr>
          <a:xfrm>
            <a:off x="412920" y="135000"/>
            <a:ext cx="8730720" cy="274320"/>
          </a:xfrm>
          <a:prstGeom prst="rect">
            <a:avLst/>
          </a:prstGeom>
          <a:gradFill>
            <a:gsLst>
              <a:gs pos="0">
                <a:srgbClr val="00007d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89" name="CustomShape 3"/>
          <p:cNvSpPr/>
          <p:nvPr/>
        </p:nvSpPr>
        <p:spPr>
          <a:xfrm>
            <a:off x="409680" y="135000"/>
            <a:ext cx="137880" cy="14076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90" name="CustomShape 4"/>
          <p:cNvSpPr/>
          <p:nvPr/>
        </p:nvSpPr>
        <p:spPr>
          <a:xfrm>
            <a:off x="547560" y="0"/>
            <a:ext cx="13932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91" name="CustomShape 5"/>
          <p:cNvSpPr/>
          <p:nvPr/>
        </p:nvSpPr>
        <p:spPr>
          <a:xfrm>
            <a:off x="547560" y="135000"/>
            <a:ext cx="139320" cy="14076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92" name="CustomShape 6"/>
          <p:cNvSpPr/>
          <p:nvPr/>
        </p:nvSpPr>
        <p:spPr>
          <a:xfrm>
            <a:off x="274680" y="274680"/>
            <a:ext cx="13608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93" name="CustomShape 7"/>
          <p:cNvSpPr/>
          <p:nvPr/>
        </p:nvSpPr>
        <p:spPr>
          <a:xfrm>
            <a:off x="131760" y="136440"/>
            <a:ext cx="140760" cy="137880"/>
          </a:xfrm>
          <a:prstGeom prst="rect">
            <a:avLst/>
          </a:prstGeom>
          <a:solidFill>
            <a:srgbClr val="00007d"/>
          </a:solidFill>
        </p:spPr>
      </p:sp>
      <p:sp>
        <p:nvSpPr>
          <p:cNvPr id="94" name="CustomShape 8"/>
          <p:cNvSpPr/>
          <p:nvPr/>
        </p:nvSpPr>
        <p:spPr>
          <a:xfrm>
            <a:off x="409680" y="271440"/>
            <a:ext cx="137880" cy="1378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95" name="CustomShape 9"/>
          <p:cNvSpPr/>
          <p:nvPr/>
        </p:nvSpPr>
        <p:spPr>
          <a:xfrm>
            <a:off x="274680" y="409680"/>
            <a:ext cx="136080" cy="1360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96" name="PlaceHolder 10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97" name="PlaceHolder 11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  <a:p>
            <a:pPr lvl="1">
              <a:lnSpc>
                <a:spcPct val="100000"/>
              </a:lnSpc>
              <a:buSzPct val="80000"/>
              <a:buFont charset="2" typeface="Wingdings"/>
              <a:buChar char="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SzPct val="80000"/>
              <a:buFont charset="2" typeface="Wingdings"/>
              <a:buChar char="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SzPct val="65000"/>
              <a:buFont charset="2" typeface="Wingdings"/>
              <a:buChar char="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SzPct val="70000"/>
              <a:buFont charset="2" typeface="Wingdings"/>
              <a:buChar char="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98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9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C1A141-A111-4101-A171-91E1D151115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00" name="PlaceHolder 1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0" y="0"/>
            <a:ext cx="285480" cy="533160"/>
          </a:xfrm>
          <a:prstGeom prst="rect">
            <a:avLst/>
          </a:prstGeom>
          <a:gradFill>
            <a:gsLst>
              <a:gs pos="0">
                <a:srgbClr val="cccce6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134" name="CustomShape 2"/>
          <p:cNvSpPr/>
          <p:nvPr/>
        </p:nvSpPr>
        <p:spPr>
          <a:xfrm>
            <a:off x="412920" y="135000"/>
            <a:ext cx="8730720" cy="274320"/>
          </a:xfrm>
          <a:prstGeom prst="rect">
            <a:avLst/>
          </a:prstGeom>
          <a:gradFill>
            <a:gsLst>
              <a:gs pos="0">
                <a:srgbClr val="00007d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135" name="CustomShape 3"/>
          <p:cNvSpPr/>
          <p:nvPr/>
        </p:nvSpPr>
        <p:spPr>
          <a:xfrm>
            <a:off x="409680" y="135000"/>
            <a:ext cx="137880" cy="14076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136" name="CustomShape 4"/>
          <p:cNvSpPr/>
          <p:nvPr/>
        </p:nvSpPr>
        <p:spPr>
          <a:xfrm>
            <a:off x="547560" y="0"/>
            <a:ext cx="13932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137" name="CustomShape 5"/>
          <p:cNvSpPr/>
          <p:nvPr/>
        </p:nvSpPr>
        <p:spPr>
          <a:xfrm>
            <a:off x="547560" y="135000"/>
            <a:ext cx="139320" cy="14076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138" name="CustomShape 6"/>
          <p:cNvSpPr/>
          <p:nvPr/>
        </p:nvSpPr>
        <p:spPr>
          <a:xfrm>
            <a:off x="274680" y="274680"/>
            <a:ext cx="13608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139" name="CustomShape 7"/>
          <p:cNvSpPr/>
          <p:nvPr/>
        </p:nvSpPr>
        <p:spPr>
          <a:xfrm>
            <a:off x="131760" y="136440"/>
            <a:ext cx="140760" cy="137880"/>
          </a:xfrm>
          <a:prstGeom prst="rect">
            <a:avLst/>
          </a:prstGeom>
          <a:solidFill>
            <a:srgbClr val="00007d"/>
          </a:solidFill>
        </p:spPr>
      </p:sp>
      <p:sp>
        <p:nvSpPr>
          <p:cNvPr id="140" name="CustomShape 8"/>
          <p:cNvSpPr/>
          <p:nvPr/>
        </p:nvSpPr>
        <p:spPr>
          <a:xfrm>
            <a:off x="409680" y="271440"/>
            <a:ext cx="137880" cy="1378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141" name="CustomShape 9"/>
          <p:cNvSpPr/>
          <p:nvPr/>
        </p:nvSpPr>
        <p:spPr>
          <a:xfrm>
            <a:off x="274680" y="409680"/>
            <a:ext cx="136080" cy="1360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142" name="PlaceHolder 10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143" name="PlaceHolder 11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  <a:p>
            <a:pPr lvl="1">
              <a:lnSpc>
                <a:spcPct val="100000"/>
              </a:lnSpc>
              <a:buSzPct val="80000"/>
              <a:buFont charset="2" typeface="Wingdings"/>
              <a:buChar char="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SzPct val="80000"/>
              <a:buFont charset="2" typeface="Wingdings"/>
              <a:buChar char="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SzPct val="65000"/>
              <a:buFont charset="2" typeface="Wingdings"/>
              <a:buChar char="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SzPct val="70000"/>
              <a:buFont charset="2" typeface="Wingdings"/>
              <a:buChar char="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144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45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41D12131-91D1-41A1-81B1-41F1E12141E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46" name="PlaceHolder 1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0" y="0"/>
            <a:ext cx="285480" cy="533160"/>
          </a:xfrm>
          <a:prstGeom prst="rect">
            <a:avLst/>
          </a:prstGeom>
          <a:gradFill>
            <a:gsLst>
              <a:gs pos="0">
                <a:srgbClr val="cccce6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180" name="CustomShape 2"/>
          <p:cNvSpPr/>
          <p:nvPr/>
        </p:nvSpPr>
        <p:spPr>
          <a:xfrm>
            <a:off x="412920" y="135000"/>
            <a:ext cx="8730720" cy="274320"/>
          </a:xfrm>
          <a:prstGeom prst="rect">
            <a:avLst/>
          </a:prstGeom>
          <a:gradFill>
            <a:gsLst>
              <a:gs pos="0">
                <a:srgbClr val="00007d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181" name="CustomShape 3"/>
          <p:cNvSpPr/>
          <p:nvPr/>
        </p:nvSpPr>
        <p:spPr>
          <a:xfrm>
            <a:off x="409680" y="135000"/>
            <a:ext cx="137880" cy="14076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182" name="CustomShape 4"/>
          <p:cNvSpPr/>
          <p:nvPr/>
        </p:nvSpPr>
        <p:spPr>
          <a:xfrm>
            <a:off x="547560" y="0"/>
            <a:ext cx="13932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183" name="CustomShape 5"/>
          <p:cNvSpPr/>
          <p:nvPr/>
        </p:nvSpPr>
        <p:spPr>
          <a:xfrm>
            <a:off x="547560" y="135000"/>
            <a:ext cx="139320" cy="14076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184" name="CustomShape 6"/>
          <p:cNvSpPr/>
          <p:nvPr/>
        </p:nvSpPr>
        <p:spPr>
          <a:xfrm>
            <a:off x="274680" y="274680"/>
            <a:ext cx="13608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185" name="CustomShape 7"/>
          <p:cNvSpPr/>
          <p:nvPr/>
        </p:nvSpPr>
        <p:spPr>
          <a:xfrm>
            <a:off x="131760" y="136440"/>
            <a:ext cx="140760" cy="137880"/>
          </a:xfrm>
          <a:prstGeom prst="rect">
            <a:avLst/>
          </a:prstGeom>
          <a:solidFill>
            <a:srgbClr val="00007d"/>
          </a:solidFill>
        </p:spPr>
      </p:sp>
      <p:sp>
        <p:nvSpPr>
          <p:cNvPr id="186" name="CustomShape 8"/>
          <p:cNvSpPr/>
          <p:nvPr/>
        </p:nvSpPr>
        <p:spPr>
          <a:xfrm>
            <a:off x="409680" y="271440"/>
            <a:ext cx="137880" cy="1378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187" name="CustomShape 9"/>
          <p:cNvSpPr/>
          <p:nvPr/>
        </p:nvSpPr>
        <p:spPr>
          <a:xfrm>
            <a:off x="274680" y="409680"/>
            <a:ext cx="136080" cy="1360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188" name="PlaceHolder 10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89" name="PlaceHolder 11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511161-2151-4171-B191-D1A19181812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190" name="PlaceHolder 1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91" name="PlaceHolder 1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Click to edit the title text format</a:t>
            </a:r>
            <a:endParaRPr/>
          </a:p>
        </p:txBody>
      </p:sp>
      <p:sp>
        <p:nvSpPr>
          <p:cNvPr id="192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0" y="0"/>
            <a:ext cx="285480" cy="533160"/>
          </a:xfrm>
          <a:prstGeom prst="rect">
            <a:avLst/>
          </a:prstGeom>
          <a:gradFill>
            <a:gsLst>
              <a:gs pos="0">
                <a:srgbClr val="cccce6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226" name="CustomShape 2"/>
          <p:cNvSpPr/>
          <p:nvPr/>
        </p:nvSpPr>
        <p:spPr>
          <a:xfrm>
            <a:off x="412920" y="135000"/>
            <a:ext cx="8730720" cy="274320"/>
          </a:xfrm>
          <a:prstGeom prst="rect">
            <a:avLst/>
          </a:prstGeom>
          <a:gradFill>
            <a:gsLst>
              <a:gs pos="0">
                <a:srgbClr val="00007d"/>
              </a:gs>
              <a:gs pos="100000">
                <a:srgbClr val="ffffff"/>
              </a:gs>
            </a:gsLst>
            <a:lin ang="0"/>
          </a:gradFill>
        </p:spPr>
      </p:sp>
      <p:sp>
        <p:nvSpPr>
          <p:cNvPr id="227" name="CustomShape 3"/>
          <p:cNvSpPr/>
          <p:nvPr/>
        </p:nvSpPr>
        <p:spPr>
          <a:xfrm>
            <a:off x="409680" y="135000"/>
            <a:ext cx="137880" cy="14076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228" name="CustomShape 4"/>
          <p:cNvSpPr/>
          <p:nvPr/>
        </p:nvSpPr>
        <p:spPr>
          <a:xfrm>
            <a:off x="547560" y="0"/>
            <a:ext cx="13932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229" name="CustomShape 5"/>
          <p:cNvSpPr/>
          <p:nvPr/>
        </p:nvSpPr>
        <p:spPr>
          <a:xfrm>
            <a:off x="547560" y="135000"/>
            <a:ext cx="139320" cy="14076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230" name="CustomShape 6"/>
          <p:cNvSpPr/>
          <p:nvPr/>
        </p:nvSpPr>
        <p:spPr>
          <a:xfrm>
            <a:off x="274680" y="274680"/>
            <a:ext cx="136080" cy="137880"/>
          </a:xfrm>
          <a:prstGeom prst="rect">
            <a:avLst/>
          </a:prstGeom>
          <a:solidFill>
            <a:srgbClr val="cccce6"/>
          </a:solidFill>
        </p:spPr>
      </p:sp>
      <p:sp>
        <p:nvSpPr>
          <p:cNvPr id="231" name="CustomShape 7"/>
          <p:cNvSpPr/>
          <p:nvPr/>
        </p:nvSpPr>
        <p:spPr>
          <a:xfrm>
            <a:off x="131760" y="136440"/>
            <a:ext cx="140760" cy="137880"/>
          </a:xfrm>
          <a:prstGeom prst="rect">
            <a:avLst/>
          </a:prstGeom>
          <a:solidFill>
            <a:srgbClr val="00007d"/>
          </a:solidFill>
        </p:spPr>
      </p:sp>
      <p:sp>
        <p:nvSpPr>
          <p:cNvPr id="232" name="CustomShape 8"/>
          <p:cNvSpPr/>
          <p:nvPr/>
        </p:nvSpPr>
        <p:spPr>
          <a:xfrm>
            <a:off x="409680" y="271440"/>
            <a:ext cx="137880" cy="1378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233" name="CustomShape 9"/>
          <p:cNvSpPr/>
          <p:nvPr/>
        </p:nvSpPr>
        <p:spPr>
          <a:xfrm>
            <a:off x="274680" y="409680"/>
            <a:ext cx="136080" cy="136080"/>
          </a:xfrm>
          <a:prstGeom prst="rect">
            <a:avLst/>
          </a:prstGeom>
          <a:solidFill>
            <a:srgbClr val="9999cc"/>
          </a:solidFill>
        </p:spPr>
      </p:sp>
      <p:sp>
        <p:nvSpPr>
          <p:cNvPr id="234" name="PlaceHolder 10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Click to edit the title text formatОбразец заголовка</a:t>
            </a:r>
            <a:endParaRPr/>
          </a:p>
        </p:txBody>
      </p:sp>
      <p:sp>
        <p:nvSpPr>
          <p:cNvPr id="235" name="PlaceHolder 11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Seventh Outline LevelОбразец текста</a:t>
            </a:r>
            <a:endParaRPr/>
          </a:p>
          <a:p>
            <a:pPr lvl="1">
              <a:lnSpc>
                <a:spcPct val="100000"/>
              </a:lnSpc>
              <a:buSzPct val="80000"/>
              <a:buFont charset="2" typeface="Wingdings"/>
              <a:buChar char="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1">
              <a:buSzPct val="80000"/>
              <a:buFont charset="2" typeface="Wingdings"/>
              <a:buChar char="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2">
              <a:buSzPct val="65000"/>
              <a:buFont charset="2" typeface="Wingdings"/>
              <a:buChar char="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3">
              <a:buSzPct val="70000"/>
              <a:buFont charset="2" typeface="Wingdings"/>
              <a:buChar char="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236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37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812161-2141-41C1-B121-4191917181D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238" name="PlaceHolder 1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73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274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275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3171B161-0111-4191-B1B1-21D1C181310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10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11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312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C1712191-D1B1-4141-A1E1-6111E111616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47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48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349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B1C121F1-D161-41C1-8111-21716141213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3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3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3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hyperlink" Target="http://cran.r-project.org/web/packages/gclus/index.html" TargetMode="External"/><Relationship Id="rId3" Type="http://schemas.openxmlformats.org/officeDocument/2006/relationships/slideLayout" Target="../slideLayouts/slideLayout13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3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7.xml"/><Relationship Id="rId2" Type="http://schemas.openxmlformats.org/officeDocument/2006/relationships/notesSlide" Target="../notesSlides/notesSlide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TextShape 1"/>
          <p:cNvSpPr txBox="1"/>
          <p:nvPr/>
        </p:nvSpPr>
        <p:spPr>
          <a:xfrm>
            <a:off x="677880" y="1882800"/>
            <a:ext cx="6408360" cy="1469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4400">
                <a:solidFill>
                  <a:srgbClr val="25333c"/>
                </a:solidFill>
                <a:latin typeface="Trebuchet MS"/>
              </a:rPr>
              <a:t>Язык R</a:t>
            </a:r>
            <a:r>
              <a:rPr b="1" lang="en-US" sz="4400">
                <a:solidFill>
                  <a:srgbClr val="25333c"/>
                </a:solidFill>
                <a:latin typeface="Trebuchet MS"/>
              </a:rPr>
              <a:t>
</a:t>
            </a:r>
            <a:r>
              <a:rPr b="1" lang="en-US" sz="4400">
                <a:solidFill>
                  <a:srgbClr val="25333c"/>
                </a:solidFill>
                <a:latin typeface="Trebuchet MS"/>
              </a:rPr>
              <a:t>лекция 2</a:t>
            </a:r>
            <a:endParaRPr/>
          </a:p>
        </p:txBody>
      </p:sp>
      <p:sp>
        <p:nvSpPr>
          <p:cNvPr id="499" name="TextShape 2"/>
          <p:cNvSpPr txBox="1"/>
          <p:nvPr/>
        </p:nvSpPr>
        <p:spPr>
          <a:xfrm>
            <a:off x="710280" y="3629880"/>
            <a:ext cx="8004960" cy="990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Trebuchet MS"/>
              </a:rPr>
              <a:t>Елена Ставровская, Анастасия Жарикова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Trebuchet MS"/>
              </a:rPr>
              <a:t>16 сентября 2015</a:t>
            </a:r>
            <a:endParaRPr/>
          </a:p>
        </p:txBody>
      </p:sp>
      <p:sp>
        <p:nvSpPr>
          <p:cNvPr id="500" name="CustomShape 3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71F11101-51E1-4181-A1E1-E191B151516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3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387960" y="2811600"/>
            <a:ext cx="5115960" cy="3772080"/>
          </a:xfrm>
          <a:prstGeom prst="rect">
            <a:avLst/>
          </a:prstGeom>
        </p:spPr>
      </p:pic>
      <p:sp>
        <p:nvSpPr>
          <p:cNvPr id="532" name="CustomShape 1"/>
          <p:cNvSpPr/>
          <p:nvPr/>
        </p:nvSpPr>
        <p:spPr>
          <a:xfrm>
            <a:off x="731520" y="914400"/>
            <a:ext cx="4023360" cy="256284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par(mfrow=c(2,2))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plot(mtcars$wt,mtcars$mpg, main="Scatterplot of wt vs. mpg")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plot(mtcars$wt,mtcars$disp, main="Scatterplot of wt vs disp")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hist(mtcars$wt, main="Histogram of wt")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boxplot(mtcars$wt, main="Boxplot of wt")</a:t>
            </a:r>
            <a:endParaRPr/>
          </a:p>
        </p:txBody>
      </p:sp>
      <p:sp>
        <p:nvSpPr>
          <p:cNvPr id="533" name="CustomShape 2"/>
          <p:cNvSpPr/>
          <p:nvPr/>
        </p:nvSpPr>
        <p:spPr>
          <a:xfrm>
            <a:off x="488880" y="20844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Комбинация графиков</a:t>
            </a:r>
            <a:endParaRPr/>
          </a:p>
        </p:txBody>
      </p:sp>
      <p:sp>
        <p:nvSpPr>
          <p:cNvPr id="534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61D12151-51C1-4181-B1B1-C14121F1F18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CustomShape 1"/>
          <p:cNvSpPr/>
          <p:nvPr/>
        </p:nvSpPr>
        <p:spPr>
          <a:xfrm>
            <a:off x="380880" y="56844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Размер текста и символов</a:t>
            </a:r>
            <a:endParaRPr/>
          </a:p>
        </p:txBody>
      </p:sp>
      <p:graphicFrame>
        <p:nvGraphicFramePr>
          <p:cNvPr id="536" name="Table 2"/>
          <p:cNvGraphicFramePr/>
          <p:nvPr/>
        </p:nvGraphicFramePr>
        <p:xfrm>
          <a:off x="228600" y="1400040"/>
          <a:ext cx="8839080" cy="2222640"/>
        </p:xfrm>
        <a:graphic>
          <a:graphicData uri="http://schemas.openxmlformats.org/drawingml/2006/table">
            <a:tbl>
              <a:tblPr/>
              <a:tblGrid>
                <a:gridCol w="2209680"/>
                <a:gridCol w="6629400"/>
              </a:tblGrid>
              <a:tr h="42300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 sz="2400">
                          <a:solidFill>
                            <a:srgbClr val="ffffff"/>
                          </a:solidFill>
                          <a:latin typeface="Calibri"/>
                        </a:rPr>
                        <a:t>опция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 sz="2400">
                          <a:solidFill>
                            <a:srgbClr val="ffffff"/>
                          </a:solidFill>
                          <a:latin typeface="Calibri"/>
                        </a:rPr>
                        <a:t>описание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cex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Размер  текста и символов относительно размера по умолчанию</a:t>
                      </a:r>
                      <a:endParaRPr/>
                    </a:p>
                  </a:txBody>
                  <a:tcPr/>
                </a:tc>
              </a:tr>
              <a:tr h="42300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cex.axis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Увеличение текста по осям</a:t>
                      </a:r>
                      <a:endParaRPr/>
                    </a:p>
                  </a:txBody>
                  <a:tcPr/>
                </a:tc>
              </a:tr>
              <a:tr h="42300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cex.lab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Увеличение подписей к осям</a:t>
                      </a:r>
                      <a:endParaRPr/>
                    </a:p>
                  </a:txBody>
                  <a:tcPr/>
                </a:tc>
              </a:tr>
              <a:tr h="42300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cex.main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Увеличение заголовков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descr="" id="537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380880" y="3733920"/>
            <a:ext cx="4267440" cy="3124080"/>
          </a:xfrm>
          <a:prstGeom prst="rect">
            <a:avLst/>
          </a:prstGeom>
        </p:spPr>
      </p:pic>
      <p:sp>
        <p:nvSpPr>
          <p:cNvPr id="538" name="CustomShape 3"/>
          <p:cNvSpPr/>
          <p:nvPr/>
        </p:nvSpPr>
        <p:spPr>
          <a:xfrm>
            <a:off x="4952880" y="4648320"/>
            <a:ext cx="4114800" cy="146556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/>
              <a:t>&gt; par(mfrow=c(1,2))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&gt; plot(mtcars$mpg ~ mtcars$wt, main="Normal title")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&gt; plot(mtcars$mpg ~ mtcars$wt, main="Huge title", </a:t>
            </a:r>
            <a:r>
              <a:rPr lang="en-US">
                <a:solidFill>
                  <a:srgbClr val="ff0000"/>
                </a:solidFill>
              </a:rPr>
              <a:t>cex.main</a:t>
            </a:r>
            <a:r>
              <a:rPr lang="en-US"/>
              <a:t>=3)</a:t>
            </a:r>
            <a:endParaRPr/>
          </a:p>
        </p:txBody>
      </p:sp>
      <p:sp>
        <p:nvSpPr>
          <p:cNvPr id="539" name="CustomShape 4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4121C131-7141-4141-9141-01C1A111D1A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CustomShape 1"/>
          <p:cNvSpPr/>
          <p:nvPr/>
        </p:nvSpPr>
        <p:spPr>
          <a:xfrm>
            <a:off x="380880" y="56844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Цвета 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1/2</a:t>
            </a:r>
            <a:endParaRPr/>
          </a:p>
        </p:txBody>
      </p:sp>
      <p:graphicFrame>
        <p:nvGraphicFramePr>
          <p:cNvPr id="541" name="Table 2"/>
          <p:cNvGraphicFramePr/>
          <p:nvPr/>
        </p:nvGraphicFramePr>
        <p:xfrm>
          <a:off x="228600" y="1400040"/>
          <a:ext cx="8839080" cy="2222640"/>
        </p:xfrm>
        <a:graphic>
          <a:graphicData uri="http://schemas.openxmlformats.org/drawingml/2006/table">
            <a:tbl>
              <a:tblPr/>
              <a:tblGrid>
                <a:gridCol w="2209680"/>
                <a:gridCol w="6629400"/>
              </a:tblGrid>
              <a:tr h="42408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 sz="2400">
                          <a:solidFill>
                            <a:srgbClr val="ffffff"/>
                          </a:solidFill>
                          <a:latin typeface="Calibri"/>
                        </a:rPr>
                        <a:t>опция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 sz="2400">
                          <a:solidFill>
                            <a:srgbClr val="ffffff"/>
                          </a:solidFill>
                          <a:latin typeface="Calibri"/>
                        </a:rPr>
                        <a:t>описание</a:t>
                      </a:r>
                      <a:endParaRPr/>
                    </a:p>
                  </a:txBody>
                  <a:tcPr/>
                </a:tc>
              </a:tr>
              <a:tr h="46188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col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Цвет по умолчанию (может быть вектором)</a:t>
                      </a:r>
                      <a:endParaRPr/>
                    </a:p>
                  </a:txBody>
                  <a:tcPr/>
                </a:tc>
              </a:tr>
              <a:tr h="45720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col.axis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Цвет текста по осям</a:t>
                      </a:r>
                      <a:endParaRPr/>
                    </a:p>
                  </a:txBody>
                  <a:tcPr/>
                </a:tc>
              </a:tr>
              <a:tr h="45720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col.lab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Цвет подписей к осям</a:t>
                      </a:r>
                      <a:endParaRPr/>
                    </a:p>
                  </a:txBody>
                  <a:tcPr/>
                </a:tc>
              </a:tr>
              <a:tr h="423000">
                <a:tc>
                  <a:txBody>
                    <a:bodyPr bIns="28440" lIns="28440" rIns="28440" tIns="28440" wrap="none"/>
                    <a:p>
                      <a:pPr algn="ctr"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Calibri"/>
                        </a:rPr>
                        <a:t>col.main</a:t>
                      </a:r>
                      <a:endParaRPr/>
                    </a:p>
                  </a:txBody>
                  <a:tcPr/>
                </a:tc>
                <a:tc>
                  <a:txBody>
                    <a:bodyPr bIns="28440" lIns="28440" rIns="28440" tIns="2844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ru-RU">
                          <a:solidFill>
                            <a:srgbClr val="000000"/>
                          </a:solidFill>
                          <a:latin typeface="Calibri"/>
                        </a:rPr>
                        <a:t>Цвет заголовков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2" name="CustomShape 3"/>
          <p:cNvSpPr/>
          <p:nvPr/>
        </p:nvSpPr>
        <p:spPr>
          <a:xfrm>
            <a:off x="349200" y="4183200"/>
            <a:ext cx="8489880" cy="19234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2000">
                <a:latin typeface="Calibri"/>
              </a:rPr>
              <a:t>Можно использовать функции 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b="1" lang="en-US" sz="2000">
                <a:latin typeface="Calibri"/>
              </a:rPr>
              <a:t>rainbow(</a:t>
            </a:r>
            <a:r>
              <a:rPr i="1" lang="en-US" sz="2000">
                <a:latin typeface="Calibri"/>
              </a:rPr>
              <a:t>n</a:t>
            </a:r>
            <a:r>
              <a:rPr b="1" lang="en-US" sz="2000">
                <a:latin typeface="Calibri"/>
              </a:rPr>
              <a:t>)</a:t>
            </a:r>
            <a:r>
              <a:rPr lang="en-US" sz="2000">
                <a:latin typeface="Calibri"/>
              </a:rPr>
              <a:t>, </a:t>
            </a:r>
            <a:r>
              <a:rPr b="1" lang="en-US" sz="2000">
                <a:latin typeface="Calibri"/>
              </a:rPr>
              <a:t>heat.colors(</a:t>
            </a:r>
            <a:r>
              <a:rPr i="1" lang="en-US" sz="2000">
                <a:latin typeface="Calibri"/>
              </a:rPr>
              <a:t>n</a:t>
            </a:r>
            <a:r>
              <a:rPr b="1" lang="en-US" sz="2000">
                <a:latin typeface="Calibri"/>
              </a:rPr>
              <a:t>)</a:t>
            </a:r>
            <a:r>
              <a:rPr lang="en-US" sz="2000">
                <a:latin typeface="Calibri"/>
              </a:rPr>
              <a:t>,</a:t>
            </a:r>
            <a:r>
              <a:rPr lang="ru-RU" sz="2000">
                <a:latin typeface="Calibri"/>
              </a:rPr>
              <a:t> </a:t>
            </a:r>
            <a:r>
              <a:rPr b="1" lang="en-US" sz="2000">
                <a:latin typeface="Calibri"/>
              </a:rPr>
              <a:t>terrain.colors(</a:t>
            </a:r>
            <a:r>
              <a:rPr i="1" lang="en-US" sz="2000">
                <a:latin typeface="Calibri"/>
              </a:rPr>
              <a:t>n</a:t>
            </a:r>
            <a:r>
              <a:rPr b="1" lang="en-US" sz="2000">
                <a:latin typeface="Calibri"/>
              </a:rPr>
              <a:t>)</a:t>
            </a:r>
            <a:r>
              <a:rPr lang="en-US" sz="2000">
                <a:latin typeface="Calibri"/>
              </a:rPr>
              <a:t>, </a:t>
            </a:r>
            <a:r>
              <a:rPr b="1" lang="en-US" sz="2000">
                <a:latin typeface="Calibri"/>
              </a:rPr>
              <a:t>topo.colors(</a:t>
            </a:r>
            <a:r>
              <a:rPr i="1" lang="en-US" sz="2000">
                <a:latin typeface="Calibri"/>
              </a:rPr>
              <a:t>n</a:t>
            </a:r>
            <a:r>
              <a:rPr b="1" lang="en-US" sz="2000">
                <a:latin typeface="Calibri"/>
              </a:rPr>
              <a:t>)</a:t>
            </a:r>
            <a:r>
              <a:rPr lang="ru-RU" sz="2000">
                <a:latin typeface="Calibri"/>
              </a:rPr>
              <a:t> и </a:t>
            </a:r>
            <a:r>
              <a:rPr b="1" lang="en-US" sz="2000">
                <a:latin typeface="Calibri"/>
              </a:rPr>
              <a:t>cm.colors(</a:t>
            </a:r>
            <a:r>
              <a:rPr i="1" lang="en-US" sz="2000">
                <a:latin typeface="Calibri"/>
              </a:rPr>
              <a:t>n</a:t>
            </a:r>
            <a:r>
              <a:rPr b="1" lang="en-US" sz="2000">
                <a:latin typeface="Calibri"/>
              </a:rPr>
              <a:t>)</a:t>
            </a:r>
            <a:r>
              <a:rPr lang="ru-RU" sz="2000"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2000">
                <a:latin typeface="Calibri"/>
              </a:rPr>
              <a:t>для создания вектора цветов</a:t>
            </a:r>
            <a:endParaRPr/>
          </a:p>
        </p:txBody>
      </p:sp>
      <p:sp>
        <p:nvSpPr>
          <p:cNvPr id="543" name="CustomShape 4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31F16131-C1A1-4191-8141-01F13191918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4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395360" y="1005840"/>
            <a:ext cx="5462640" cy="3944880"/>
          </a:xfrm>
          <a:prstGeom prst="rect">
            <a:avLst/>
          </a:prstGeom>
        </p:spPr>
      </p:pic>
      <p:sp>
        <p:nvSpPr>
          <p:cNvPr id="545" name="CustomShape 1"/>
          <p:cNvSpPr/>
          <p:nvPr/>
        </p:nvSpPr>
        <p:spPr>
          <a:xfrm>
            <a:off x="380880" y="25920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Цвета 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r>
              <a:rPr lang="ru-RU" sz="4400">
                <a:latin typeface="Calibri"/>
              </a:rPr>
              <a:t>	</a:t>
            </a:r>
            <a:endParaRPr/>
          </a:p>
        </p:txBody>
      </p:sp>
      <p:sp>
        <p:nvSpPr>
          <p:cNvPr id="546" name="CustomShape 2"/>
          <p:cNvSpPr/>
          <p:nvPr/>
        </p:nvSpPr>
        <p:spPr>
          <a:xfrm>
            <a:off x="152280" y="4502160"/>
            <a:ext cx="8686800" cy="22885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>
                <a:latin typeface="Calibri"/>
              </a:rPr>
              <a:t>&gt; x1 &lt;- rnorm(100) ; x2 &lt;- x1+1</a:t>
            </a:r>
            <a:r>
              <a:rPr lang="ru-RU">
                <a:latin typeface="Calibri"/>
              </a:rPr>
              <a:t> </a:t>
            </a:r>
            <a:r>
              <a:rPr lang="en-US">
                <a:latin typeface="Calibri"/>
              </a:rPr>
              <a:t>; x3 &lt;- x2+1 ; x4 &lt;- x3+1 ; x5 &lt;- x4+1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>
                <a:latin typeface="Calibri"/>
              </a:rPr>
              <a:t>&gt; ourCol &lt;- heat.colors(5)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>
                <a:latin typeface="Calibri"/>
              </a:rPr>
              <a:t>&gt; plot(density(x1), col=ourCol[1], xlim=c(-5,8), main="Rainbow colors", xlab="")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>
                <a:latin typeface="Calibri"/>
              </a:rPr>
              <a:t>&gt; lines(density(x2), col=ourCol[2])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>
                <a:latin typeface="Calibri"/>
              </a:rPr>
              <a:t>&gt; lines(density(x3), col=ourCol[3])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>
                <a:latin typeface="Calibri"/>
              </a:rPr>
              <a:t>&gt; lines(density(x4), col=ourCol[4])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>
                <a:latin typeface="Calibri"/>
              </a:rPr>
              <a:t>&gt; lines(density(x5), col=ourCol[5])</a:t>
            </a:r>
            <a:endParaRPr/>
          </a:p>
        </p:txBody>
      </p:sp>
      <p:sp>
        <p:nvSpPr>
          <p:cNvPr id="547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D1412121-A181-4151-B141-71E181F1816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CustomShape 1"/>
          <p:cNvSpPr/>
          <p:nvPr/>
        </p:nvSpPr>
        <p:spPr>
          <a:xfrm>
            <a:off x="380880" y="56844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4400">
                <a:latin typeface="Calibri"/>
              </a:rPr>
              <a:t>Scatterplots</a:t>
            </a:r>
            <a:endParaRPr/>
          </a:p>
        </p:txBody>
      </p:sp>
      <p:pic>
        <p:nvPicPr>
          <p:cNvPr descr="" id="54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05120" y="1219320"/>
            <a:ext cx="6095880" cy="4419360"/>
          </a:xfrm>
          <a:prstGeom prst="rect">
            <a:avLst/>
          </a:prstGeom>
        </p:spPr>
      </p:pic>
      <p:sp>
        <p:nvSpPr>
          <p:cNvPr id="550" name="CustomShape 2"/>
          <p:cNvSpPr/>
          <p:nvPr/>
        </p:nvSpPr>
        <p:spPr>
          <a:xfrm>
            <a:off x="95400" y="5638680"/>
            <a:ext cx="9048600" cy="119124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2000"/>
              <a:t>&gt; </a:t>
            </a:r>
            <a:r>
              <a:rPr lang="en-US" sz="2000">
                <a:latin typeface="Calibri"/>
              </a:rPr>
              <a:t>plot(mtcars$wt, mtcars$mpg, main="Scatterplot Example",    xlab="Car Weight ", ylab="Miles Per Gallon ", pch=19)</a:t>
            </a:r>
            <a:endParaRPr/>
          </a:p>
        </p:txBody>
      </p:sp>
      <p:sp>
        <p:nvSpPr>
          <p:cNvPr id="551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11D1C181-F1A1-41E1-91D1-F1713191116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CustomShape 1"/>
          <p:cNvSpPr/>
          <p:nvPr/>
        </p:nvSpPr>
        <p:spPr>
          <a:xfrm>
            <a:off x="452880" y="18288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en-US" sz="4400">
                <a:latin typeface="Calibri"/>
              </a:rPr>
              <a:t>Scatterplots: </a:t>
            </a:r>
            <a:r>
              <a:rPr lang="ru-RU" sz="4400">
                <a:latin typeface="Calibri"/>
              </a:rPr>
              <a:t>добавим линии</a:t>
            </a:r>
            <a:endParaRPr/>
          </a:p>
        </p:txBody>
      </p:sp>
      <p:pic>
        <p:nvPicPr>
          <p:cNvPr descr="" id="55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676520" y="1463040"/>
            <a:ext cx="5913000" cy="4094640"/>
          </a:xfrm>
          <a:prstGeom prst="rect">
            <a:avLst/>
          </a:prstGeom>
        </p:spPr>
      </p:pic>
      <p:sp>
        <p:nvSpPr>
          <p:cNvPr id="554" name="CustomShape 2"/>
          <p:cNvSpPr/>
          <p:nvPr/>
        </p:nvSpPr>
        <p:spPr>
          <a:xfrm>
            <a:off x="190440" y="5541840"/>
            <a:ext cx="8763120" cy="82548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2400"/>
              <a:t>&gt; </a:t>
            </a:r>
            <a:r>
              <a:rPr lang="en-US" sz="2400">
                <a:latin typeface="Calibri"/>
              </a:rPr>
              <a:t>abline(lm(mtcars$mpg~mtcars$wt), col="red")  </a:t>
            </a:r>
            <a:r>
              <a:rPr lang="en-US" sz="2400">
                <a:latin typeface="Calibri"/>
              </a:rPr>
              <a:t>
</a:t>
            </a:r>
            <a:r>
              <a:rPr lang="en-US" sz="2400"/>
              <a:t>&gt; </a:t>
            </a:r>
            <a:r>
              <a:rPr lang="en-US" sz="2400">
                <a:latin typeface="Calibri"/>
              </a:rPr>
              <a:t>lines(lowess(mtcars$wt, mtcars$mpg), col="blue")</a:t>
            </a:r>
            <a:endParaRPr/>
          </a:p>
        </p:txBody>
      </p:sp>
      <p:sp>
        <p:nvSpPr>
          <p:cNvPr id="555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F1A1B1C1-91B1-4151-A1A1-214191C1618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CustomShape 1"/>
          <p:cNvSpPr/>
          <p:nvPr/>
        </p:nvSpPr>
        <p:spPr>
          <a:xfrm>
            <a:off x="380880" y="31644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4400">
                <a:latin typeface="Calibri"/>
              </a:rPr>
              <a:t>Scatterplot: </a:t>
            </a:r>
            <a:r>
              <a:rPr lang="ru-RU" sz="4400">
                <a:latin typeface="Calibri"/>
              </a:rPr>
              <a:t>матрицы</a:t>
            </a:r>
            <a:endParaRPr/>
          </a:p>
        </p:txBody>
      </p:sp>
      <p:pic>
        <p:nvPicPr>
          <p:cNvPr descr="" id="557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752480" y="959040"/>
            <a:ext cx="6186600" cy="4484880"/>
          </a:xfrm>
          <a:prstGeom prst="rect">
            <a:avLst/>
          </a:prstGeom>
        </p:spPr>
      </p:pic>
      <p:sp>
        <p:nvSpPr>
          <p:cNvPr id="558" name="CustomShape 2"/>
          <p:cNvSpPr/>
          <p:nvPr/>
        </p:nvSpPr>
        <p:spPr>
          <a:xfrm>
            <a:off x="0" y="5234400"/>
            <a:ext cx="9144000" cy="155700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400">
                <a:latin typeface="Calibri"/>
              </a:rPr>
              <a:t>&gt; pairs(mtcars[,c(1,3,5,6)]) </a:t>
            </a:r>
            <a:r>
              <a:rPr lang="en-US" sz="2400">
                <a:latin typeface="Calibri"/>
              </a:rPr>
              <a:t>	</a:t>
            </a:r>
            <a:r>
              <a:rPr lang="en-US" sz="2400">
                <a:latin typeface="Calibri"/>
              </a:rPr>
              <a:t>	</a:t>
            </a:r>
            <a:r>
              <a:rPr lang="en-US" sz="2400">
                <a:solidFill>
                  <a:srgbClr val="ff0000"/>
                </a:solidFill>
                <a:latin typeface="Calibri"/>
              </a:rPr>
              <a:t>#</a:t>
            </a:r>
            <a:r>
              <a:rPr lang="ru-RU" sz="2400">
                <a:solidFill>
                  <a:srgbClr val="ff0000"/>
                </a:solidFill>
                <a:latin typeface="Calibri"/>
              </a:rPr>
              <a:t>или то же самое: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400">
                <a:latin typeface="Calibri"/>
              </a:rPr>
              <a:t>&gt; pairs(~mpg+disp+drat+wt, data=mtcars, main="Simple Scatterplot Matrix")</a:t>
            </a:r>
            <a:endParaRPr/>
          </a:p>
        </p:txBody>
      </p:sp>
      <p:sp>
        <p:nvSpPr>
          <p:cNvPr id="559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01116171-F101-41E1-A1E1-6111B1C1516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TextShape 1"/>
          <p:cNvSpPr txBox="1"/>
          <p:nvPr/>
        </p:nvSpPr>
        <p:spPr>
          <a:xfrm>
            <a:off x="380880" y="152280"/>
            <a:ext cx="8229600" cy="1371960"/>
          </a:xfrm>
          <a:prstGeom prst="rect">
            <a:avLst/>
          </a:prstGeom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ru-RU"/>
              <a:t>Другие</a:t>
            </a:r>
            <a:r>
              <a:rPr lang="en-US"/>
              <a:t> scatterplots</a:t>
            </a:r>
            <a:endParaRPr/>
          </a:p>
        </p:txBody>
      </p:sp>
      <p:pic>
        <p:nvPicPr>
          <p:cNvPr descr="" id="561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3324240" y="1808280"/>
            <a:ext cx="5819760" cy="4219560"/>
          </a:xfrm>
          <a:prstGeom prst="rect">
            <a:avLst/>
          </a:prstGeom>
        </p:spPr>
      </p:pic>
      <p:sp>
        <p:nvSpPr>
          <p:cNvPr id="562" name="CustomShape 2"/>
          <p:cNvSpPr/>
          <p:nvPr/>
        </p:nvSpPr>
        <p:spPr>
          <a:xfrm>
            <a:off x="208080" y="1143000"/>
            <a:ext cx="8715240" cy="9169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b="1" lang="en-US" u="sng">
                <a:solidFill>
                  <a:srgbClr val="666699"/>
                </a:solidFill>
                <a:latin typeface="Calibri"/>
                <a:hlinkClick r:id="rId2"/>
              </a:rPr>
              <a:t>gclus</a:t>
            </a:r>
            <a:r>
              <a:rPr lang="en-US">
                <a:latin typeface="Calibri"/>
              </a:rPr>
              <a:t> package </a:t>
            </a:r>
            <a:r>
              <a:rPr lang="ru-RU">
                <a:latin typeface="Calibri"/>
              </a:rPr>
              <a:t>позволяет группировать переменные таким образом, чтобы переменные с большими корреляциями были ближе к диагонали. Цвета соответствуют коэффициенту корреляции.</a:t>
            </a:r>
            <a:endParaRPr/>
          </a:p>
        </p:txBody>
      </p:sp>
      <p:sp>
        <p:nvSpPr>
          <p:cNvPr id="563" name="CustomShape 3"/>
          <p:cNvSpPr/>
          <p:nvPr/>
        </p:nvSpPr>
        <p:spPr>
          <a:xfrm>
            <a:off x="208080" y="4495680"/>
            <a:ext cx="9013680" cy="222840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2000"/>
              <a:t>&gt; library(gclus)</a:t>
            </a:r>
            <a:r>
              <a:rPr lang="en-US" sz="2000"/>
              <a:t>
</a:t>
            </a:r>
            <a:r>
              <a:rPr lang="en-US" sz="2000"/>
              <a:t>&gt; dta &lt;- mtcars[,c(1,3,5,6)]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/>
              <a:t>&gt; dta.r &lt;- abs(cor(dta))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/>
              <a:t>&gt; dta.col &lt;- dmat.color(dta.r)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/>
              <a:t>&gt; dta.o &lt;- order.single(dta.r) </a:t>
            </a:r>
            <a:r>
              <a:rPr lang="en-US" sz="2000"/>
              <a:t>
</a:t>
            </a:r>
            <a:r>
              <a:rPr lang="en-US" sz="2000"/>
              <a:t>&gt; cpairs(dta, dta.o, panel.colors=dta.col, gap=.5,</a:t>
            </a:r>
            <a:r>
              <a:rPr lang="en-US" sz="2000"/>
              <a:t>
</a:t>
            </a:r>
            <a:r>
              <a:rPr lang="en-US" sz="2000"/>
              <a:t>main="Variables Ordered and Colored by Correlation" )</a:t>
            </a:r>
            <a:endParaRPr/>
          </a:p>
        </p:txBody>
      </p:sp>
      <p:sp>
        <p:nvSpPr>
          <p:cNvPr id="564" name="CustomShape 4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01C1C1A1-7181-4101-B1E1-71A1F111B12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CustomShape 1"/>
          <p:cNvSpPr/>
          <p:nvPr/>
        </p:nvSpPr>
        <p:spPr>
          <a:xfrm>
            <a:off x="152280" y="838080"/>
            <a:ext cx="7696440" cy="173988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/>
              <a:t>&gt; dta.r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>
                <a:solidFill>
                  <a:srgbClr val="00007d"/>
                </a:solidFill>
                <a:latin typeface="Courier New"/>
                <a:ea typeface="Courier New"/>
              </a:rPr>
              <a:t>           </a:t>
            </a:r>
            <a:r>
              <a:rPr lang="en-US">
                <a:solidFill>
                  <a:srgbClr val="00007d"/>
                </a:solidFill>
                <a:latin typeface="Courier New"/>
                <a:ea typeface="Courier New"/>
              </a:rPr>
              <a:t>mpg      disp      drat        wt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>
                <a:solidFill>
                  <a:srgbClr val="00007d"/>
                </a:solidFill>
                <a:latin typeface="Courier New"/>
                <a:ea typeface="Courier New"/>
              </a:rPr>
              <a:t>mpg  1.0000000 0.8475514 0.6811719 0.8676594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>
                <a:solidFill>
                  <a:srgbClr val="00007d"/>
                </a:solidFill>
                <a:latin typeface="Courier New"/>
                <a:ea typeface="Courier New"/>
              </a:rPr>
              <a:t>disp 0.8475514 1.0000000 0.7102139 0.8879799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>
                <a:solidFill>
                  <a:srgbClr val="00007d"/>
                </a:solidFill>
                <a:latin typeface="Courier New"/>
                <a:ea typeface="Courier New"/>
              </a:rPr>
              <a:t>drat 0.6811719 0.7102139 1.0000000 0.7124406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>
                <a:solidFill>
                  <a:srgbClr val="00007d"/>
                </a:solidFill>
                <a:latin typeface="Courier New"/>
                <a:ea typeface="Courier New"/>
              </a:rPr>
              <a:t>wt   0.8676594 0.8879799 0.7124406 1.0000000</a:t>
            </a:r>
            <a:endParaRPr/>
          </a:p>
        </p:txBody>
      </p:sp>
      <p:sp>
        <p:nvSpPr>
          <p:cNvPr id="566" name="CustomShape 2"/>
          <p:cNvSpPr/>
          <p:nvPr/>
        </p:nvSpPr>
        <p:spPr>
          <a:xfrm>
            <a:off x="152280" y="2630520"/>
            <a:ext cx="8534520" cy="302076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2400"/>
              <a:t>dmat.color</a:t>
            </a:r>
            <a:r>
              <a:rPr lang="en-US" sz="2400">
                <a:latin typeface="Calibri"/>
              </a:rPr>
              <a:t>: </a:t>
            </a:r>
            <a:r>
              <a:rPr lang="ru-RU" sz="2400">
                <a:latin typeface="Calibri"/>
              </a:rPr>
              <a:t>метод, который берет на вход матрицу с корреляциями, возвращает матрицу цветов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dta.col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2000">
                <a:solidFill>
                  <a:srgbClr val="00007d"/>
                </a:solidFill>
                <a:latin typeface="Courier New"/>
                <a:ea typeface="Courier New"/>
              </a:rPr>
              <a:t>     </a:t>
            </a:r>
            <a:r>
              <a:rPr lang="en-US" sz="2000">
                <a:solidFill>
                  <a:srgbClr val="00007d"/>
                </a:solidFill>
                <a:latin typeface="Courier New"/>
                <a:ea typeface="Courier New"/>
              </a:rPr>
              <a:t>mpg       disp      drat      wt       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2000">
                <a:solidFill>
                  <a:srgbClr val="00007d"/>
                </a:solidFill>
                <a:latin typeface="Courier New"/>
                <a:ea typeface="Courier New"/>
              </a:rPr>
              <a:t>mpg  NA        "#D2F4F2" "#FDFFDA" "#F4BBDD"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2000">
                <a:solidFill>
                  <a:srgbClr val="00007d"/>
                </a:solidFill>
                <a:latin typeface="Courier New"/>
                <a:ea typeface="Courier New"/>
              </a:rPr>
              <a:t>disp "#D2F4F2" NA        "#FDFFDA" "#F4BBDD"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2000">
                <a:solidFill>
                  <a:srgbClr val="00007d"/>
                </a:solidFill>
                <a:latin typeface="Courier New"/>
                <a:ea typeface="Courier New"/>
              </a:rPr>
              <a:t>drat "#FDFFDA" "#FDFFDA" NA        "#D2F4F2"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2000">
                <a:solidFill>
                  <a:srgbClr val="00007d"/>
                </a:solidFill>
                <a:latin typeface="Courier New"/>
                <a:ea typeface="Courier New"/>
              </a:rPr>
              <a:t>wt   "#F4BBDD" "#F4BBDD" "#D2F4F2" NA </a:t>
            </a:r>
            <a:endParaRPr/>
          </a:p>
        </p:txBody>
      </p:sp>
      <p:sp>
        <p:nvSpPr>
          <p:cNvPr id="567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91213161-F101-41D1-B161-31D1A191013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CustomShape 1"/>
          <p:cNvSpPr/>
          <p:nvPr/>
        </p:nvSpPr>
        <p:spPr>
          <a:xfrm>
            <a:off x="385920" y="20520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Гистограммы</a:t>
            </a:r>
            <a:endParaRPr/>
          </a:p>
        </p:txBody>
      </p:sp>
      <p:sp>
        <p:nvSpPr>
          <p:cNvPr id="569" name="CustomShape 2"/>
          <p:cNvSpPr/>
          <p:nvPr/>
        </p:nvSpPr>
        <p:spPr>
          <a:xfrm>
            <a:off x="157320" y="5200200"/>
            <a:ext cx="8686800" cy="146556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/>
              <a:t>&gt; </a:t>
            </a:r>
            <a:r>
              <a:rPr lang="en-US">
                <a:latin typeface="Calibri"/>
              </a:rPr>
              <a:t>par(mfrow=c(2,2))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&gt; </a:t>
            </a:r>
            <a:r>
              <a:rPr lang="en-US">
                <a:latin typeface="Calibri"/>
              </a:rPr>
              <a:t>hist(mtcars$drat, breaks=3)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&gt; </a:t>
            </a:r>
            <a:r>
              <a:rPr lang="en-US">
                <a:latin typeface="Calibri"/>
              </a:rPr>
              <a:t>hist(mtcars$drat, breaks=5)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&gt; </a:t>
            </a:r>
            <a:r>
              <a:rPr lang="en-US">
                <a:latin typeface="Calibri"/>
              </a:rPr>
              <a:t>hist(mtcars$drat, breaks=1</a:t>
            </a:r>
            <a:r>
              <a:rPr lang="ru-RU">
                <a:latin typeface="Calibri"/>
              </a:rPr>
              <a:t>2</a:t>
            </a:r>
            <a:r>
              <a:rPr lang="en-US">
                <a:latin typeface="Calibri"/>
              </a:rPr>
              <a:t>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&gt; </a:t>
            </a:r>
            <a:r>
              <a:rPr lang="en-US">
                <a:latin typeface="Calibri"/>
              </a:rPr>
              <a:t>plot(density(mtcars$drat))</a:t>
            </a:r>
            <a:endParaRPr/>
          </a:p>
        </p:txBody>
      </p:sp>
      <p:pic>
        <p:nvPicPr>
          <p:cNvPr descr="" id="570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662120" y="980640"/>
            <a:ext cx="5819760" cy="4219560"/>
          </a:xfrm>
          <a:prstGeom prst="rect">
            <a:avLst/>
          </a:prstGeom>
        </p:spPr>
      </p:pic>
      <p:sp>
        <p:nvSpPr>
          <p:cNvPr id="571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A1F1C1C1-91A1-4161-91D1-51B1E13171C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extShape 1"/>
          <p:cNvSpPr txBox="1"/>
          <p:nvPr/>
        </p:nvSpPr>
        <p:spPr>
          <a:xfrm>
            <a:off x="640080" y="1737360"/>
            <a:ext cx="7772040" cy="32918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Простая графика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Работа с отсутствующими данными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Структуры данных (Контейнеры)</a:t>
            </a:r>
            <a:endParaRPr/>
          </a:p>
        </p:txBody>
      </p:sp>
      <p:sp>
        <p:nvSpPr>
          <p:cNvPr id="502" name="TextShape 2"/>
          <p:cNvSpPr txBox="1"/>
          <p:nvPr/>
        </p:nvSpPr>
        <p:spPr>
          <a:xfrm>
            <a:off x="722160" y="2906640"/>
            <a:ext cx="7772040" cy="149976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03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51B131-F111-41D1-8131-6161D1D191C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504" name="CustomShape 4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A11141C1-81A1-4191-A1E1-21614161D1D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 standalone="yes"?>
<p:sld xmlns:a="http://schemas.openxmlformats.org/drawingml/2006/main" xmlns:p="http://schemas.openxmlformats.org/presentationml/2006/main" xmlns:r="http://schemas.openxmlformats.org/officeDocument/2006/relationships"><p:cSld><p:spTree><p:nvGrpSpPr>        <p:cNvPr id="1" name=""/>        <p:cNvGrpSpPr/>        <p:nvPr/>      </p:nvGrpSpPr>      <p:grpSpPr>        <a:xfrm>          <a:off x="0" y="0"/>          <a:ext cx="0" cy="0"/>          <a:chOff x="0" y="0"/>          <a:chExt cx="0" cy="0"/>        </a:xfrm>      </p:grpSpPr><p:sp><p:nvSpPr><p:cNvPr id="572" name="CustomShape 1"/><p:cNvSpPr/><p:nvPr/></p:nvSpPr><p:spPr><a:xfrm><a:off x="228600" y="6056280"/><a:ext cx="8686800" cy="642600"/></a:xfrm><a:prstGeom prst="rect"><a:avLst></a:avLst></a:prstGeom></p:spPr><p:txBody><a:bodyPr bIns="46800" lIns="90000" rIns="90000" tIns="46800"/><a:p><a:pPr><a:buSzPct val="45000"/><a:buFont typeface="StarSymbol"/><a:buChar char=""/></a:pPr><a:r><a:rPr lang="en-US"></a:rPr><a:t>&gt; </a:t></a:r><a:r><a:rPr lang="en-US"><a:latin typeface="Calibri"/></a:rPr><a:t>boxplot(mpg~cyl,data=mtcars, main=&quot;Car Milage Data&quot;,    xlab=&quot;Number of Cylinders&quot;, ylab=&quot;Miles Per Gallon&quot;)</a:t></a:r><a:endParaRPr/></a:p></p:txBody></p:sp><p:sp><p:nvSpPr><p:cNvPr id="573" name="CustomShape 2"/><p:cNvSpPr/><p:nvPr/></p:nvSpPr><p:spPr><a:xfrm><a:off x="385920" y="457200"/><a:ext cx="8229600" cy="838080"/></a:xfrm><a:prstGeom prst="rect"><a:avLst></a:avLst></a:prstGeom></p:spPr><p:txBody><a:bodyPr bIns="46800" lIns="90000" rIns="90000" tIns="46800"/><a:p><a:pPr><a:lnSpc><a:spcPct val="100000"/></a:lnSpc><a:buFont typeface="Calibri"/><a:buChar char="•"/></a:pPr><a:r><a:rPr lang="en-US" sz="4400"><a:latin typeface="Calibri"/></a:rPr><a:t>Boxplots</a:t></a:r><a:endParaRPr/></a:p></p:txBody></p:sp><p:pic><p:nvPicPr><p:cNvPr descr="" id="574" name="Picture 2"/><p:cNvPicPr/><p:nvPr/></p:nvPicPr><p:blipFill><a:blip r:embed="rId1"></a:blip><a:stretch><a:fillRect/></a:stretch></p:blipFill><p:spPr><a:xfrm><a:off x="1662120" y="1319040"/><a:ext cx="5819760" cy="4219920"/></a:xfrm><a:prstGeom prst="rect"><a:avLst/></a:prstGeom></p:spPr></p:pic><p:sp><p:nvSpPr><p:cNvPr id="575" name="CustomShape 3"/><p:cNvSpPr/><p:nvPr/></p:nvSpPr><p:spPr><a:xfrm><a:off x="990720" y="2057400"/><a:ext cx="1066680" cy="642600"/></a:xfrm><a:prstGeom prst="rect"><a:avLst></a:avLst></a:prstGeom></p:spPr><p:txBody><a:bodyPr bIns="46800" lIns="90000" rIns="90000" tIns="46800"/><a:p><a:pPr algn="ctr"><a:lnSpc><a:spcPct val="100000"/></a:lnSpc><a:buFont typeface="Calibri"/><a:buChar char="•"/></a:pPr><a:r><a:rPr lang="ru-RU"><a:solidFill><a:srgbClr val="ff0000"/></a:solidFill><a:latin typeface="Calibri"/></a:rPr><a:t>медиана</a:t></a:r><a:endParaRPr/></a:p></p:txBody></p:sp><p:cxnSp><p:nvCxnSpPr><p:cNvPr id="576" name="Line 4"/><p:cNvCxnSpPr><a:stCxn id="575" idx="3"/></p:cNvCxnSpPr><p:nvPr/></p:nvCxnSpPr><p:spPr><xfrm><a:off x="2057400" y="2378520"/><a:ext cx="838440" cy="517680"/></xfrm><a:prstGeom prst="straightConnector1"><a:avLst/></a:prstGeom><a:ln w="9360"><a:solidFill><a:srgbClr val="ff0000"/></a:solidFill><a:miter/><a:tailEnd len="med" type="triangle" w="med"/></a:ln></p:spPr></p:cxnSp><p:sp><p:nvSpPr><p:cNvPr id="577" name="CustomShape 5"/><p:cNvSpPr/><p:nvPr/></p:nvSpPr><p:spPr><a:xfrm><a:off x="4191120" y="2427120"/><a:ext cx="2071440" cy="642600"/></a:xfrm><a:prstGeom prst="rect"><a:avLst></a:avLst></a:prstGeom></p:spPr><p:txBody><a:bodyPr bIns="46800" lIns="90000" rIns="90000" tIns="46800"/><a:p><a:pPr algn="ctr"><a:buFont typeface="Arial"/><a:buChar char="•"/></a:pPr><a:r><a:rPr lang="ru-RU"><a:solidFill><a:srgbClr val="ff0000"/></a:solidFill></a:rPr><a:t>квантиль 75%</a:t></a:r><a:endParaRPr/></a:p><a:p><a:pPr algn="ctr"><a:buFont typeface="Arial"/><a:buChar char="•"/></a:pPr><a:endParaRPr/></a:p></p:txBody></p:sp><p:cxnSp><p:nvCxnSpPr><p:cNvPr id="578" name="Line 6"/><p:cNvCxnSpPr></p:cNvCxnSpPr><p:nvPr/></p:nvCxnSpPr><p:spPr><xfrm><a:off x="5227200" y="2749320"/><a:ext cx="720" cy="679680"/></xfrm><a:prstGeom prst="straightConnector1"><a:avLst/></a:prstGeom><a:ln w="9360"><a:solidFill><a:srgbClr val="ff0000"/></a:solidFill><a:miter/><a:tailEnd len="med" type="triangle" w="med"/></a:ln></p:spPr></p:cxnSp><p:sp><p:nvSpPr><p:cNvPr id="579" name="CustomShape 7"/><p:cNvSpPr/><p:nvPr/></p:nvSpPr><p:spPr><a:xfrm><a:off x="3544920" y="4044960"/><a:ext cx="1606680" cy="642600"/></a:xfrm><a:prstGeom prst="rect"><a:avLst></a:avLst></a:prstGeom></p:spPr><p:txBody><a:bodyPr bIns="46800" lIns="90000" rIns="90000" tIns="46800"/><a:p><a:pPr algn="ctr"><a:lnSpc><a:spcPct val="100000"/></a:lnSpc><a:buFont typeface="Calibri"/><a:buChar char="•"/></a:pPr><a:r><a:rPr lang="ru-RU"><a:solidFill><a:srgbClr val="ff0000"/></a:solidFill><a:latin typeface="Calibri"/></a:rPr><a:t>квантиль 25%</a:t></a:r><a:endParaRPr/></a:p></p:txBody></p:sp><p:cxnSp><p:nvCxnSpPr><p:cNvPr id="580" name="Line 8"/><p:cNvCxnSpPr></p:cNvCxnSpPr><p:nvPr/></p:nvCxnSpPr><p:spPr><xfrm flipH="1"><a:off x="4347720" y="3733560"/><a:ext cx="720" cy="282960"/></xfrm><a:prstGeom prst="straightConnector1"><a:avLst/></a:prstGeom><a:ln w="9360"><a:solidFill><a:srgbClr val="ff0000"/></a:solidFill><a:miter/><a:tailEnd len="med" type="triangle" w="med"/></a:ln></p:spPr></p:cxnSp><p:sp><p:nvSpPr><p:cNvPr id="581" name="CustomShape 9"/><p:cNvSpPr/><p:nvPr/></p:nvSpPr><p:spPr><a:xfrm><a:off x="6751800" y="4811760"/><a:ext cx="1461960" cy="368280"/></a:xfrm><a:prstGeom prst="rect"><a:avLst></a:avLst></a:prstGeom></p:spPr><p:txBody><a:bodyPr bIns="46800" lIns="90000" rIns="90000" tIns="46800"/><a:p><a:pPr><a:lnSpc><a:spcPct val="100000"/></a:lnSpc><a:buFont typeface="Calibri"/><a:buChar char="•"/></a:pPr><a:r><a:rPr lang="ru-RU"><a:solidFill><a:srgbClr val="ff0000"/></a:solidFill><a:latin typeface="Calibri"/></a:rPr><a:t>выброс</a:t></a:r><a:endParaRPr/></a:p></p:txBody></p:sp><p:cxnSp><p:nvCxnSpPr><p:cNvPr id="582" name="Line 10"/><p:cNvCxnSpPr></p:cNvCxnSpPr><p:nvPr/></p:nvCxnSpPr><p:spPr><1pic:xfrm flipH="1"><a:off x="6262560" y="4571280"/><a:ext cx="672120" cy="291240"/></1pic:xfrm><a:prstGeom prst="straightConnector1"><a:avLst/></a:prstGeom><a:ln w="9360"><a:solidFill><a:srgbClr val="ff0000"/></a:solidFill><a:miter/><a:tailEnd len="med" type="triangle" w="med"/></a:ln></p:spPr></p:cxnSp><p:sp><p:nvSpPr><p:cNvPr id="583" name="CustomShape 11"/><p:cNvSpPr/><p:nvPr/></p:nvSpPr><p:spPr><a:xfrm><a:off x="76320" y="4071960"/><a:ext cx="2071440" cy="368280"/></a:xfrm><a:prstGeom prst="rect"><a:avLst></a:avLst></a:prstGeom></p:spPr><p:txBody><a:bodyPr bIns="46800" lIns="90000" rIns="90000" tIns="46800"/><a:p><a:pPr algn="ctr"><a:buFont typeface="Arial"/><a:buChar char="•"/></a:pPr><a:r><a:rPr lang="ru-RU"><a:solidFill><a:srgbClr val="ff0000"/></a:solidFill></a:rPr><a:t>минимум</a:t></a:r><a:endParaRPr/></a:p></p:txBody></p:sp><p:cxnSp><p:nvCxnSpPr><p:cNvPr id="584" name="Line 12"/><p:cNvCxnSpPr></p:cNvCxnSpPr><p:nvPr/></p:nvCxnSpPr><p:spPr><xfrm flipH="1"><a:off x="1661760" y="3428280"/><a:ext cx="1615320" cy="827640"/></xfrm><a:prstGeom prst="straightConnector1"><a:avLst/></a:prstGeom><a:ln w="9360"><a:solidFill><a:srgbClr val="ff0000"/></a:solidFill><a:miter/><a:tailEnd len="med" type="triangle" w="med"/></a:ln></p:spPr></p:cxnSp><p:sp><p:nvSpPr><p:cNvPr id="585" name="CustomShape 13"/><p:cNvSpPr/><p:nvPr/></p:nvSpPr><p:spPr><a:xfrm><a:off x="1020600" y="1295280"/><a:ext cx="2073600" cy="368280"/></a:xfrm><a:prstGeom prst="rect"><a:avLst></a:avLst></a:prstGeom></p:spPr><p:txBody><a:bodyPr bIns="46800" lIns="90000" rIns="90000" tIns="46800"/><a:p><a:pPr algn="ctr"><a:buFont typeface="Arial"/><a:buChar char="•"/></a:pPr><a:r><a:rPr lang="ru-RU"><a:solidFill><a:srgbClr val="ff0000"/></a:solidFill></a:rPr><a:t>максимум</a:t></a:r><a:endParaRPr/></a:p></p:txBody></p:sp><p:cxnSp><p:nvCxnSpPr><p:cNvPr id="586" name="Line 14"/><p:cNvCxnSpPr></p:cNvCxnSpPr><p:nvPr/></p:nvCxnSpPr><p:spPr><xfrm><a:off x="2607840" y="1555560"/><a:ext cx="669240" cy="578160"/></xfrm><a:prstGeom prst="straightConnector1"><a:avLst/></a:prstGeom><a:ln w="9360"><a:solidFill><a:srgbClr val="ff0000"/></a:solidFill><a:miter/><a:tailEnd len="med" type="triangle" w="med"/></a:ln></p:spPr></p:cxnSp><p:sp><p:nvSpPr><p:cNvPr id="587" name="CustomShape 15"/><p:cNvSpPr/><p:nvPr/></p:nvSpPr><p:spPr><a:xfrm><a:off x="7924680" y="6400800"/><a:ext cx="1219320" cy="457200"/></a:xfrm><a:prstGeom prst="rect"><a:avLst></a:avLst></a:prstGeom></p:spPr><p:txBody><a:bodyPr anchor="b" bIns="46800" lIns="90000" rIns="90000" tIns="46800"/><a:p><a:pPr algn="r"><a:lnSpc><a:spcPct val="100000"/></a:lnSpc><a:buFont typeface="Courier New"/><a:buChar char="•"/></a:pPr><a:fld id="{C111F1E1-3131-4121-A121-E141C1A1B191}" type="slidenum"><a:rPr b="1" lang="en-US" sz="2400"><a:latin typeface="Courier New"/><a:ea typeface="Courier New"/></a:rPr><a:t>&lt;number&gt;</a:t></a:fld><a:r><a:rPr b="1" lang="en-US" sz="2400"><a:latin typeface="Courier New"/><a:ea typeface="Courier New"/></a:rPr><a:t>/</a:t></a:r><a:r><a:rPr b="1" lang="ru-RU" sz="2400"><a:latin typeface="Courier New"/><a:ea typeface="Courier New"/></a:rPr><a:t>33</a:t></a:r><a:endParaRPr/></a:p></p:txBody></p:sp></p:spTree></p:cSld><p:timing><p:tnLst><p:par><p:cTn dur="indefinite" id="39" nodeType="tmRoot" restart="never"><p:childTnLst><p:seq><p:cTn id="40" nodeType="mainSeq"><p:childTnLst></p:childTnLst></p:cTn><p:prevCondLst><p:cond delay="0" evt="onPrev"><p:tgtEl><p:sldTgt/></p:tgtEl></p:cond></p:prevCondLst><p:nextCondLst><p:cond delay="0" evt="onNext"><p:tgtEl><p:sldTgt/></p:tgtEl></p:cond></p:nextCondLst></p:seq></p:childTnLst></p:cTn></p:par></p:tnLst></p:timing>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8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971800" y="1523880"/>
            <a:ext cx="5897880" cy="4053960"/>
          </a:xfrm>
          <a:prstGeom prst="rect">
            <a:avLst/>
          </a:prstGeom>
        </p:spPr>
      </p:pic>
      <p:sp>
        <p:nvSpPr>
          <p:cNvPr id="589" name="CustomShape 1"/>
          <p:cNvSpPr/>
          <p:nvPr/>
        </p:nvSpPr>
        <p:spPr>
          <a:xfrm>
            <a:off x="152280" y="457200"/>
            <a:ext cx="8991720" cy="12193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4000">
                <a:latin typeface="Calibri"/>
              </a:rPr>
              <a:t>Violin Plot</a:t>
            </a:r>
            <a:r>
              <a:rPr lang="ru-RU" sz="4000">
                <a:latin typeface="Calibri"/>
              </a:rPr>
              <a:t>: </a:t>
            </a:r>
            <a:r>
              <a:rPr lang="ru-RU" sz="3600">
                <a:latin typeface="Calibri"/>
              </a:rPr>
              <a:t>комбинация </a:t>
            </a:r>
            <a:r>
              <a:rPr lang="en-US" sz="3600">
                <a:latin typeface="Calibri"/>
              </a:rPr>
              <a:t>boxplot </a:t>
            </a:r>
            <a:r>
              <a:rPr lang="ru-RU" sz="3600">
                <a:latin typeface="Calibri"/>
              </a:rPr>
              <a:t>и графика плотности распределения</a:t>
            </a:r>
            <a:endParaRPr/>
          </a:p>
        </p:txBody>
      </p:sp>
      <p:sp>
        <p:nvSpPr>
          <p:cNvPr id="590" name="CustomShape 2"/>
          <p:cNvSpPr/>
          <p:nvPr/>
        </p:nvSpPr>
        <p:spPr>
          <a:xfrm>
            <a:off x="-27720" y="4608360"/>
            <a:ext cx="8240760" cy="222840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2000"/>
              <a:t>&gt; </a:t>
            </a:r>
            <a:r>
              <a:rPr lang="en-US" sz="2000">
                <a:latin typeface="Calibri"/>
              </a:rPr>
              <a:t>library(vioplot)</a:t>
            </a:r>
            <a:r>
              <a:rPr lang="en-US" sz="2000">
                <a:latin typeface="Calibri"/>
              </a:rPr>
              <a:t>
</a:t>
            </a:r>
            <a:r>
              <a:rPr lang="en-US" sz="2000"/>
              <a:t>&gt; </a:t>
            </a:r>
            <a:r>
              <a:rPr lang="en-US" sz="2000">
                <a:latin typeface="Calibri"/>
              </a:rPr>
              <a:t>x1 &lt;- mtcars[mtcars$cyl==4,]$mpg</a:t>
            </a:r>
            <a:r>
              <a:rPr lang="en-US" sz="2000">
                <a:latin typeface="Calibri"/>
              </a:rPr>
              <a:t>
</a:t>
            </a:r>
            <a:r>
              <a:rPr lang="en-US" sz="2000"/>
              <a:t>&gt; </a:t>
            </a:r>
            <a:r>
              <a:rPr lang="en-US" sz="2000">
                <a:latin typeface="Calibri"/>
              </a:rPr>
              <a:t>x2 &lt;- mtcars[mtcars$cyl==6,]$mpg</a:t>
            </a:r>
            <a:r>
              <a:rPr lang="en-US" sz="2000">
                <a:latin typeface="Calibri"/>
              </a:rPr>
              <a:t>
</a:t>
            </a:r>
            <a:r>
              <a:rPr lang="en-US" sz="2000"/>
              <a:t>&gt; </a:t>
            </a:r>
            <a:r>
              <a:rPr lang="en-US" sz="2000">
                <a:latin typeface="Calibri"/>
              </a:rPr>
              <a:t>x3 &lt;- mtcars[mtcars$cyl==8,]$mpg</a:t>
            </a:r>
            <a:r>
              <a:rPr lang="en-US" sz="2000">
                <a:latin typeface="Calibri"/>
              </a:rPr>
              <a:t>
</a:t>
            </a:r>
            <a:r>
              <a:rPr lang="en-US" sz="2000"/>
              <a:t>&gt; </a:t>
            </a:r>
            <a:r>
              <a:rPr lang="en-US" sz="2000">
                <a:latin typeface="Calibri"/>
              </a:rPr>
              <a:t>vioplot(x1, x2, x3, names=c("4 cyl", "6 cyl", "8 cyl"), col="gold")</a:t>
            </a:r>
            <a:r>
              <a:rPr lang="en-US" sz="2000">
                <a:latin typeface="Calibri"/>
              </a:rPr>
              <a:t>
</a:t>
            </a:r>
            <a:r>
              <a:rPr lang="en-US" sz="2000">
                <a:latin typeface="Calibri"/>
              </a:rPr>
              <a:t>title("Violin Plots of Miles Per Gallon")</a:t>
            </a:r>
            <a:endParaRPr/>
          </a:p>
        </p:txBody>
      </p:sp>
      <p:sp>
        <p:nvSpPr>
          <p:cNvPr id="591" name="CustomShape 3"/>
          <p:cNvSpPr/>
          <p:nvPr/>
        </p:nvSpPr>
        <p:spPr>
          <a:xfrm>
            <a:off x="224280" y="1794600"/>
            <a:ext cx="2819520" cy="26542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Arabic Typesetting"/>
              <a:buChar char="•"/>
            </a:pPr>
            <a:r>
              <a:rPr i="1" lang="ru-RU" sz="2400">
                <a:latin typeface="Arabic Typesetting"/>
                <a:ea typeface="Arabic Typesetting"/>
              </a:rPr>
              <a:t>«</a:t>
            </a:r>
            <a:r>
              <a:rPr i="1" lang="en-US" sz="2400">
                <a:latin typeface="Arabic Typesetting"/>
                <a:ea typeface="Arabic Typesetting"/>
              </a:rPr>
              <a:t>The violin plot is like the lovechild between a density plot and a box-and-whisker plot.</a:t>
            </a:r>
            <a:r>
              <a:rPr i="1" lang="ru-RU" sz="2400">
                <a:latin typeface="Arabic Typesetting"/>
                <a:ea typeface="Arabic Typesetting"/>
              </a:rPr>
              <a:t>»</a:t>
            </a:r>
            <a:endParaRPr/>
          </a:p>
        </p:txBody>
      </p:sp>
      <p:sp>
        <p:nvSpPr>
          <p:cNvPr id="592" name="CustomShape 4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C1717121-91C1-41E1-9161-A1F1C1A1819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41" nodeType="tmRoot" restart="never">
          <p:childTnLst>
            <p:seq>
              <p:cTn id="4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CustomShape 1"/>
          <p:cNvSpPr/>
          <p:nvPr/>
        </p:nvSpPr>
        <p:spPr>
          <a:xfrm>
            <a:off x="96840" y="5266080"/>
            <a:ext cx="8839080" cy="146556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/>
              <a:t>&gt; </a:t>
            </a:r>
            <a:r>
              <a:rPr lang="en-US">
                <a:latin typeface="Calibri"/>
              </a:rPr>
              <a:t>library(lattice)</a:t>
            </a:r>
            <a:r>
              <a:rPr lang="en-US">
                <a:latin typeface="Calibri"/>
              </a:rPr>
              <a:t>
</a:t>
            </a:r>
            <a:r>
              <a:rPr lang="en-US"/>
              <a:t>&gt; </a:t>
            </a:r>
            <a:r>
              <a:rPr lang="en-US">
                <a:latin typeface="Calibri"/>
              </a:rPr>
              <a:t>hp &lt;- cut(mtcars$hp,3) # divide horse power into three bands </a:t>
            </a:r>
            <a:r>
              <a:rPr lang="en-US">
                <a:latin typeface="Calibri"/>
              </a:rPr>
              <a:t>
</a:t>
            </a:r>
            <a:r>
              <a:rPr lang="en-US"/>
              <a:t>&gt; </a:t>
            </a:r>
            <a:r>
              <a:rPr lang="en-US">
                <a:latin typeface="Calibri"/>
              </a:rPr>
              <a:t>xyplot(mtcars$mpg~mtcars$wt|hp, scales=list(cex=.8, col="red"), xlab="Weight", ylab="Miles per Gallon", main="MGP vs Weight by Horse Power")</a:t>
            </a:r>
            <a:endParaRPr/>
          </a:p>
        </p:txBody>
      </p:sp>
      <p:sp>
        <p:nvSpPr>
          <p:cNvPr id="594" name="CustomShape 2"/>
          <p:cNvSpPr/>
          <p:nvPr/>
        </p:nvSpPr>
        <p:spPr>
          <a:xfrm>
            <a:off x="457200" y="133200"/>
            <a:ext cx="8229600" cy="137160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en-US" sz="4400">
                <a:latin typeface="Calibri"/>
              </a:rPr>
              <a:t> </a:t>
            </a:r>
            <a:r>
              <a:rPr lang="ru-RU" sz="4400">
                <a:latin typeface="Calibri"/>
              </a:rPr>
              <a:t>Возможности </a:t>
            </a:r>
            <a:r>
              <a:rPr lang="en-US" sz="4400">
                <a:latin typeface="Calibri"/>
              </a:rPr>
              <a:t>lattice</a:t>
            </a:r>
            <a:endParaRPr/>
          </a:p>
        </p:txBody>
      </p:sp>
      <p:pic>
        <p:nvPicPr>
          <p:cNvPr descr="" id="595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1752480" y="977760"/>
            <a:ext cx="5932440" cy="4343400"/>
          </a:xfrm>
          <a:prstGeom prst="rect">
            <a:avLst/>
          </a:prstGeom>
        </p:spPr>
      </p:pic>
      <p:sp>
        <p:nvSpPr>
          <p:cNvPr id="596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21611181-6171-41E1-A161-31A151A1C12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43" nodeType="tmRoot" restart="never">
          <p:childTnLst>
            <p:seq>
              <p:cTn id="4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TextShape 1"/>
          <p:cNvSpPr txBox="1"/>
          <p:nvPr/>
        </p:nvSpPr>
        <p:spPr>
          <a:xfrm>
            <a:off x="425520" y="152280"/>
            <a:ext cx="8229600" cy="1371960"/>
          </a:xfrm>
          <a:prstGeom prst="rect">
            <a:avLst/>
          </a:prstGeom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en-US"/>
              <a:t> </a:t>
            </a:r>
            <a:r>
              <a:rPr lang="ru-RU"/>
              <a:t>Возможности </a:t>
            </a:r>
            <a:r>
              <a:rPr lang="en-US"/>
              <a:t>ggplot2</a:t>
            </a:r>
            <a:endParaRPr/>
          </a:p>
        </p:txBody>
      </p:sp>
      <p:pic>
        <p:nvPicPr>
          <p:cNvPr descr="" id="59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362320" y="1187280"/>
            <a:ext cx="5257800" cy="4143600"/>
          </a:xfrm>
          <a:prstGeom prst="rect">
            <a:avLst/>
          </a:prstGeom>
        </p:spPr>
      </p:pic>
      <p:sp>
        <p:nvSpPr>
          <p:cNvPr id="599" name="CustomShape 2"/>
          <p:cNvSpPr/>
          <p:nvPr/>
        </p:nvSpPr>
        <p:spPr>
          <a:xfrm>
            <a:off x="0" y="5635800"/>
            <a:ext cx="9296280" cy="10087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qplot(wt, mpg, data=mtcars, geom=c("point", </a:t>
            </a:r>
            <a:r>
              <a:rPr lang="en-US" sz="2000"/>
              <a:t>"</a:t>
            </a:r>
            <a:r>
              <a:rPr lang="en-US" sz="2000">
                <a:latin typeface="Calibri"/>
              </a:rPr>
              <a:t>smooth"),</a:t>
            </a:r>
            <a:r>
              <a:rPr lang="ru-RU" sz="2000">
                <a:latin typeface="Calibri"/>
              </a:rPr>
              <a:t> </a:t>
            </a:r>
            <a:r>
              <a:rPr lang="en-US" sz="2000">
                <a:latin typeface="Calibri"/>
              </a:rPr>
              <a:t>method="lm", formula=y~x,</a:t>
            </a:r>
            <a:r>
              <a:rPr lang="ru-RU" sz="2000">
                <a:latin typeface="Calibri"/>
              </a:rPr>
              <a:t> </a:t>
            </a:r>
            <a:r>
              <a:rPr lang="en-US" sz="2000">
                <a:latin typeface="Calibri"/>
              </a:rPr>
              <a:t>color=cyl,</a:t>
            </a:r>
            <a:r>
              <a:rPr lang="ru-RU" sz="2000">
                <a:latin typeface="Calibri"/>
              </a:rPr>
              <a:t> </a:t>
            </a:r>
            <a:r>
              <a:rPr lang="en-US" sz="2000">
                <a:latin typeface="Calibri"/>
              </a:rPr>
              <a:t>main="Regression of MPG on Weight",</a:t>
            </a:r>
            <a:r>
              <a:rPr lang="ru-RU" sz="2000">
                <a:latin typeface="Calibri"/>
              </a:rPr>
              <a:t> </a:t>
            </a:r>
            <a:r>
              <a:rPr lang="en-US" sz="2000">
                <a:latin typeface="Calibri"/>
              </a:rPr>
              <a:t>xlab="Weight", ylab="Miles per Gallon")</a:t>
            </a:r>
            <a:endParaRPr/>
          </a:p>
        </p:txBody>
      </p:sp>
      <p:sp>
        <p:nvSpPr>
          <p:cNvPr id="600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51D1E111-01F1-41F1-8181-41614171B13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CustomShape 1"/>
          <p:cNvSpPr/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Больше графиков по ссылкам</a:t>
            </a:r>
            <a:endParaRPr/>
          </a:p>
        </p:txBody>
      </p:sp>
      <p:sp>
        <p:nvSpPr>
          <p:cNvPr id="602" name="CustomShape 2"/>
          <p:cNvSpPr/>
          <p:nvPr/>
        </p:nvSpPr>
        <p:spPr>
          <a:xfrm>
            <a:off x="304920" y="1863720"/>
            <a:ext cx="8229600" cy="388620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SzPct val="75000"/>
              <a:buFont charset="2" typeface="Wingdings"/>
              <a:buChar char=""/>
            </a:pPr>
            <a:r>
              <a:rPr lang="en-US" sz="3200">
                <a:latin typeface="Calibri"/>
              </a:rPr>
              <a:t>http://www.statmethods.net/advgraphs/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"/>
            </a:pPr>
            <a:r>
              <a:rPr lang="en-US" sz="3200">
                <a:latin typeface="Calibri"/>
              </a:rPr>
              <a:t>http://gallery.r-enthusiasts.com/thumbs.php</a:t>
            </a:r>
            <a:endParaRPr/>
          </a:p>
        </p:txBody>
      </p:sp>
      <p:sp>
        <p:nvSpPr>
          <p:cNvPr id="603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519151B1-0111-41A1-B131-B101C161A15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extShape 1"/>
          <p:cNvSpPr txBox="1"/>
          <p:nvPr/>
        </p:nvSpPr>
        <p:spPr>
          <a:xfrm>
            <a:off x="380880" y="-180000"/>
            <a:ext cx="8229600" cy="1371960"/>
          </a:xfrm>
          <a:prstGeom prst="rect">
            <a:avLst/>
          </a:prstGeom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ru-RU"/>
              <a:t>Работа с </a:t>
            </a:r>
            <a:r>
              <a:rPr lang="en-US"/>
              <a:t>missing data 1</a:t>
            </a:r>
            <a:r>
              <a:rPr lang="ru-RU"/>
              <a:t>/2</a:t>
            </a:r>
            <a:endParaRPr/>
          </a:p>
        </p:txBody>
      </p:sp>
      <p:sp>
        <p:nvSpPr>
          <p:cNvPr id="605" name="CustomShape 2"/>
          <p:cNvSpPr/>
          <p:nvPr/>
        </p:nvSpPr>
        <p:spPr>
          <a:xfrm>
            <a:off x="228600" y="917640"/>
            <a:ext cx="8534520" cy="58845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newRow &lt;- mtcars[1,]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rownames(newRow) &lt;- "Lada"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newRow[4] &lt;- NA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mtcarsNew &lt;- rbind(mtcars, newRow)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mtcarsNew[30:33,]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1600">
                <a:solidFill>
                  <a:srgbClr val="00007d"/>
                </a:solidFill>
                <a:latin typeface="Courier New"/>
                <a:ea typeface="Courier New"/>
              </a:rPr>
              <a:t>               </a:t>
            </a:r>
            <a:r>
              <a:rPr lang="en-US" sz="1600">
                <a:solidFill>
                  <a:srgbClr val="00007d"/>
                </a:solidFill>
                <a:latin typeface="Courier New"/>
                <a:ea typeface="Courier New"/>
              </a:rPr>
              <a:t>mpg cyl disp  hp drat   wt  qsec vs am gear carb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1600">
                <a:solidFill>
                  <a:srgbClr val="00007d"/>
                </a:solidFill>
                <a:latin typeface="Courier New"/>
                <a:ea typeface="Courier New"/>
              </a:rPr>
              <a:t>Ferrari Dino  19.7   6  145 175 3.62 2.77 15.50  0  1    5    6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1600">
                <a:solidFill>
                  <a:srgbClr val="00007d"/>
                </a:solidFill>
                <a:latin typeface="Courier New"/>
                <a:ea typeface="Courier New"/>
              </a:rPr>
              <a:t>Maserati Bora 15.0   8  301 335 3.54 3.57 14.60  0  1    5    8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1600">
                <a:solidFill>
                  <a:srgbClr val="00007d"/>
                </a:solidFill>
                <a:latin typeface="Courier New"/>
                <a:ea typeface="Courier New"/>
              </a:rPr>
              <a:t>Volvo 142E    21.4   4  121 109 4.11 2.78 18.60  1  1    4    2</a:t>
            </a:r>
            <a:endParaRPr/>
          </a:p>
          <a:p>
            <a:pPr>
              <a:lnSpc>
                <a:spcPct val="100000"/>
              </a:lnSpc>
              <a:buFont typeface="Courier New"/>
              <a:buChar char="•"/>
            </a:pPr>
            <a:r>
              <a:rPr lang="en-US" sz="1600">
                <a:solidFill>
                  <a:srgbClr val="00007d"/>
                </a:solidFill>
                <a:latin typeface="Courier New"/>
                <a:ea typeface="Courier New"/>
              </a:rPr>
              <a:t>Lada          21.0   6  160  NA 3.90 2.62 16.46  0  1    4    4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mean(mtcarsNew$hp)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solidFill>
                  <a:srgbClr val="00007d"/>
                </a:solidFill>
                <a:latin typeface="Calibri"/>
              </a:rPr>
              <a:t>[1] NA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  <a:ea typeface="Courier New"/>
              </a:rPr>
              <a:t>&gt; any(is.na(mtcarsNew$hp))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solidFill>
                  <a:srgbClr val="00007d"/>
                </a:solidFill>
                <a:latin typeface="Calibri"/>
                <a:ea typeface="Courier New"/>
              </a:rPr>
              <a:t>[1] TRUE</a:t>
            </a:r>
            <a:endParaRPr/>
          </a:p>
        </p:txBody>
      </p:sp>
      <p:sp>
        <p:nvSpPr>
          <p:cNvPr id="606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C111F1A1-D1C1-4181-B1B1-51015181C1C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CustomShape 1"/>
          <p:cNvSpPr/>
          <p:nvPr/>
        </p:nvSpPr>
        <p:spPr>
          <a:xfrm>
            <a:off x="284040" y="1371600"/>
            <a:ext cx="8783640" cy="49726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mean(mtcarsNew$hp, na.rm=TRUE)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solidFill>
                  <a:srgbClr val="00007d"/>
                </a:solidFill>
                <a:latin typeface="Calibri"/>
              </a:rPr>
              <a:t>[1] 146.6875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which(is.na(mtcarsNew$hp))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solidFill>
                  <a:srgbClr val="00007d"/>
                </a:solidFill>
                <a:latin typeface="Calibri"/>
              </a:rPr>
              <a:t>[1] 33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which(c(FALSE, TRUE, FALSE, TRUE))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solidFill>
                  <a:srgbClr val="00007d"/>
                </a:solidFill>
                <a:latin typeface="Calibri"/>
              </a:rPr>
              <a:t>[1] 2 4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mtcarsA &lt;- na.omit(mtcarsNew)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dim(mtcarsNew)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solidFill>
                  <a:srgbClr val="00007d"/>
                </a:solidFill>
                <a:latin typeface="Calibri"/>
              </a:rPr>
              <a:t>[1] 33 11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 dim(mtcarsA)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solidFill>
                  <a:srgbClr val="00007d"/>
                </a:solidFill>
                <a:latin typeface="Calibri"/>
              </a:rPr>
              <a:t>[1] 32 11</a:t>
            </a:r>
            <a:endParaRPr/>
          </a:p>
        </p:txBody>
      </p:sp>
      <p:sp>
        <p:nvSpPr>
          <p:cNvPr id="608" name="CustomShape 2"/>
          <p:cNvSpPr/>
          <p:nvPr/>
        </p:nvSpPr>
        <p:spPr>
          <a:xfrm>
            <a:off x="438120" y="317520"/>
            <a:ext cx="8229600" cy="137160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Работа с </a:t>
            </a:r>
            <a:r>
              <a:rPr lang="en-US" sz="4400">
                <a:latin typeface="Calibri"/>
              </a:rPr>
              <a:t>missing data </a:t>
            </a:r>
            <a:r>
              <a:rPr lang="ru-RU" sz="4400">
                <a:latin typeface="Calibri"/>
              </a:rPr>
              <a:t>2/2</a:t>
            </a:r>
            <a:endParaRPr/>
          </a:p>
        </p:txBody>
      </p:sp>
      <p:sp>
        <p:nvSpPr>
          <p:cNvPr id="609" name="CustomShape 3"/>
          <p:cNvSpPr/>
          <p:nvPr/>
        </p:nvSpPr>
        <p:spPr>
          <a:xfrm>
            <a:off x="4444920" y="4056120"/>
            <a:ext cx="4699080" cy="64260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  <a:buFont typeface="Calibri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</a:rPr>
              <a:t>#</a:t>
            </a:r>
            <a:r>
              <a:rPr lang="ru-RU">
                <a:solidFill>
                  <a:srgbClr val="ff0000"/>
                </a:solidFill>
                <a:latin typeface="Calibri"/>
              </a:rPr>
              <a:t>или просто уберем все строки, содержащие </a:t>
            </a:r>
            <a:r>
              <a:rPr lang="en-US">
                <a:solidFill>
                  <a:srgbClr val="ff0000"/>
                </a:solidFill>
                <a:latin typeface="Calibri"/>
              </a:rPr>
              <a:t>NA</a:t>
            </a:r>
            <a:endParaRPr/>
          </a:p>
        </p:txBody>
      </p:sp>
      <p:sp>
        <p:nvSpPr>
          <p:cNvPr id="610" name="CustomShape 4"/>
          <p:cNvSpPr/>
          <p:nvPr/>
        </p:nvSpPr>
        <p:spPr>
          <a:xfrm>
            <a:off x="12600" y="3295800"/>
            <a:ext cx="177840" cy="58140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3200">
                <a:solidFill>
                  <a:srgbClr val="ff0000"/>
                </a:solidFill>
                <a:latin typeface="Calibri"/>
              </a:rPr>
              <a:t>!</a:t>
            </a:r>
            <a:endParaRPr/>
          </a:p>
        </p:txBody>
      </p:sp>
      <p:sp>
        <p:nvSpPr>
          <p:cNvPr id="611" name="CustomShape 5"/>
          <p:cNvSpPr/>
          <p:nvPr/>
        </p:nvSpPr>
        <p:spPr>
          <a:xfrm>
            <a:off x="4444920" y="3124080"/>
            <a:ext cx="4699080" cy="36828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  <a:buFont typeface="Calibri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</a:rPr>
              <a:t>#</a:t>
            </a:r>
            <a:r>
              <a:rPr lang="ru-RU">
                <a:solidFill>
                  <a:srgbClr val="ff0000"/>
                </a:solidFill>
                <a:latin typeface="Calibri"/>
              </a:rPr>
              <a:t>как работает команда </a:t>
            </a:r>
            <a:r>
              <a:rPr lang="en-US">
                <a:solidFill>
                  <a:srgbClr val="ff0000"/>
                </a:solidFill>
                <a:latin typeface="Calibri"/>
              </a:rPr>
              <a:t>which</a:t>
            </a:r>
            <a:endParaRPr/>
          </a:p>
        </p:txBody>
      </p:sp>
      <p:sp>
        <p:nvSpPr>
          <p:cNvPr id="612" name="CustomShape 6"/>
          <p:cNvSpPr/>
          <p:nvPr/>
        </p:nvSpPr>
        <p:spPr>
          <a:xfrm>
            <a:off x="4368960" y="5334120"/>
            <a:ext cx="4698720" cy="642600"/>
          </a:xfrm>
          <a:prstGeom prst="rect">
            <a:avLst/>
          </a:prstGeom>
        </p:spPr>
        <p:txBody>
          <a:bodyPr bIns="46800" lIns="90000" rIns="90000" tIns="46800"/>
          <a:p>
            <a:pPr algn="r">
              <a:lnSpc>
                <a:spcPct val="100000"/>
              </a:lnSpc>
              <a:buFont typeface="Calibri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</a:rPr>
              <a:t>#</a:t>
            </a:r>
            <a:r>
              <a:rPr lang="ru-RU">
                <a:solidFill>
                  <a:srgbClr val="ff0000"/>
                </a:solidFill>
                <a:latin typeface="Calibri"/>
              </a:rPr>
              <a:t>проверим, изменилось ли число строк</a:t>
            </a:r>
            <a:endParaRPr/>
          </a:p>
        </p:txBody>
      </p:sp>
      <p:sp>
        <p:nvSpPr>
          <p:cNvPr id="613" name="CustomShape 7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E1217121-B1D1-41E1-A1D1-D191A111210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id="5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TextShape 1"/>
          <p:cNvSpPr txBox="1"/>
          <p:nvPr/>
        </p:nvSpPr>
        <p:spPr>
          <a:xfrm>
            <a:off x="380880" y="88920"/>
            <a:ext cx="8229600" cy="1371960"/>
          </a:xfrm>
          <a:prstGeom prst="rect">
            <a:avLst/>
          </a:prstGeom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ru-RU" sz="4000"/>
              <a:t>Что еще можно добавить на график</a:t>
            </a:r>
            <a:endParaRPr/>
          </a:p>
        </p:txBody>
      </p:sp>
      <p:graphicFrame>
        <p:nvGraphicFramePr>
          <p:cNvPr id="615" name="Table 2"/>
          <p:cNvGraphicFramePr/>
          <p:nvPr/>
        </p:nvGraphicFramePr>
        <p:xfrm>
          <a:off x="380880" y="1536840"/>
          <a:ext cx="8382240" cy="4805280"/>
        </p:xfrm>
        <a:graphic>
          <a:graphicData uri="http://schemas.openxmlformats.org/drawingml/2006/table">
            <a:tbl>
              <a:tblPr/>
              <a:tblGrid>
                <a:gridCol w="3124440"/>
                <a:gridCol w="5257800"/>
              </a:tblGrid>
              <a:tr h="52056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grid(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nx, ny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grid lines to current plot.  NA stop grid in corresponding direction</a:t>
                      </a:r>
                      <a:endParaRPr/>
                    </a:p>
                  </a:txBody>
                  <a:tcPr/>
                </a:tc>
              </a:tr>
              <a:tr h="45720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axis(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side n,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axis at side n to current plot </a:t>
                      </a:r>
                      <a:endParaRPr/>
                    </a:p>
                  </a:txBody>
                  <a:tcPr/>
                </a:tc>
              </a:tr>
              <a:tr h="61884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box(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which=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, )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box around current plot, figure or outer margin area depending on which specified</a:t>
                      </a:r>
                      <a:endParaRPr/>
                    </a:p>
                  </a:txBody>
                  <a:tcPr/>
                </a:tc>
              </a:tr>
              <a:tr h="39996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legend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legend to current plot</a:t>
                      </a:r>
                      <a:endParaRPr/>
                    </a:p>
                  </a:txBody>
                  <a:tcPr/>
                </a:tc>
              </a:tr>
              <a:tr h="92340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arrows(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x,y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lines(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x, y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points(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x,y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 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arrow line, line or points to current plot.    type = can be used to specify style ("p","b", "l", etc)</a:t>
                      </a:r>
                      <a:endParaRPr/>
                    </a:p>
                  </a:txBody>
                  <a:tcPr/>
                </a:tc>
              </a:tr>
              <a:tr h="67752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abline(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a,b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abline(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h= or  v=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 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line to current plot. a is intercept, b is slope.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 </a:t>
                      </a:r>
                      <a:r>
                        <a:rPr lang="en-US" sz="1400">
                          <a:latin typeface="Calibri"/>
                        </a:rPr>
                        <a:t>h/v for horizontal/ vertical  line </a:t>
                      </a:r>
                      <a:endParaRPr/>
                    </a:p>
                  </a:txBody>
                  <a:tcPr/>
                </a:tc>
              </a:tr>
              <a:tr h="41256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segments(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x0,x1,y0, y1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line segment(s) between pairs of points</a:t>
                      </a:r>
                      <a:endParaRPr/>
                    </a:p>
                  </a:txBody>
                  <a:tcPr/>
                </a:tc>
              </a:tr>
              <a:tr h="43488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polygon(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x,y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polygon defined by vectors x and y</a:t>
                      </a:r>
                      <a:endParaRPr/>
                    </a:p>
                  </a:txBody>
                  <a:tcPr/>
                </a:tc>
              </a:tr>
              <a:tr h="360360"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ourier New"/>
                        <a:buChar char="•"/>
                      </a:pPr>
                      <a:r>
                        <a:rPr b="1" lang="en-US" sz="1600">
                          <a:latin typeface="Courier New"/>
                          <a:ea typeface="Courier New"/>
                        </a:rPr>
                        <a:t> 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text(</a:t>
                      </a:r>
                      <a:r>
                        <a:rPr lang="en-US" sz="1600">
                          <a:latin typeface="Courier New"/>
                          <a:ea typeface="Courier New"/>
                        </a:rPr>
                        <a:t>x,y, "note"</a:t>
                      </a:r>
                      <a:r>
                        <a:rPr b="1" lang="en-US" sz="1600">
                          <a:latin typeface="Courier New"/>
                          <a:ea typeface="Courier New"/>
                        </a:rPr>
                        <a:t>)</a:t>
                      </a:r>
                      <a:endParaRPr/>
                    </a:p>
                  </a:txBody>
                  <a:tcPr/>
                </a:tc>
                <a:tc>
                  <a:txBody>
                    <a:bodyPr anchor="ctr" lIns="90000" rIns="90000" wrap="none"/>
                    <a:p>
                      <a:pPr>
                        <a:lnSpc>
                          <a:spcPct val="100000"/>
                        </a:lnSpc>
                        <a:buFont typeface="Calibri"/>
                        <a:buChar char="•"/>
                      </a:pPr>
                      <a:r>
                        <a:rPr lang="en-US" sz="1400">
                          <a:latin typeface="Calibri"/>
                        </a:rPr>
                        <a:t>Add text to current plot at x &amp; y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6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F10171C1-2181-4171-B131-61E1B17151C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53" nodeType="tmRoot" restart="never">
          <p:childTnLst>
            <p:seq>
              <p:cTn id="5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TextShape 1"/>
          <p:cNvSpPr txBox="1"/>
          <p:nvPr/>
        </p:nvSpPr>
        <p:spPr>
          <a:xfrm>
            <a:off x="457200" y="-59400"/>
            <a:ext cx="8229240" cy="13712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Матрицы</a:t>
            </a:r>
            <a:endParaRPr/>
          </a:p>
        </p:txBody>
      </p:sp>
      <p:sp>
        <p:nvSpPr>
          <p:cNvPr id="618" name="TextShape 2"/>
          <p:cNvSpPr txBox="1"/>
          <p:nvPr/>
        </p:nvSpPr>
        <p:spPr>
          <a:xfrm>
            <a:off x="457200" y="1083600"/>
            <a:ext cx="8229240" cy="54860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800">
                <a:solidFill>
                  <a:srgbClr val="000000"/>
                </a:solidFill>
                <a:latin typeface="Courier 10 Pitch"/>
              </a:rPr>
              <a:t>На вид трудно отличить от data frame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800">
                <a:solidFill>
                  <a:srgbClr val="000000"/>
                </a:solidFill>
                <a:latin typeface="Courier 10 Pitch"/>
              </a:rPr>
              <a:t>«Двумерный вектор»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800">
                <a:solidFill>
                  <a:srgbClr val="000000"/>
                </a:solidFill>
                <a:latin typeface="Courier 10 Pitch"/>
              </a:rPr>
              <a:t>Все элементы одного типа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400">
                <a:solidFill>
                  <a:srgbClr val="000000"/>
                </a:solidFill>
                <a:latin typeface="Courier 10 Pitch"/>
              </a:rPr>
              <a:t>Матрицы заполняются по колонкам: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Courier 10 Pitch"/>
              </a:rPr>
              <a:t>&gt; m &lt;- matrix(c(1:6), nrow=2, ncol=3)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Courier 10 Pitch"/>
              </a:rPr>
              <a:t>&gt; m</a:t>
            </a:r>
            <a:endParaRPr/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rgbClr val="000000"/>
                </a:solidFill>
                <a:latin typeface="Courier 10 Pitch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ourier 10 Pitch"/>
              </a:rPr>
              <a:t>[,1] [,2] [,3] </a:t>
            </a:r>
            <a:endParaRPr/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rgbClr val="000000"/>
                </a:solidFill>
                <a:latin typeface="Courier 10 Pitch"/>
              </a:rPr>
              <a:t>[1,]   1    3    5 </a:t>
            </a:r>
            <a:endParaRPr/>
          </a:p>
          <a:p>
            <a:pPr>
              <a:lnSpc>
                <a:spcPct val="110000"/>
              </a:lnSpc>
            </a:pPr>
            <a:r>
              <a:rPr lang="en-US" sz="3200">
                <a:solidFill>
                  <a:srgbClr val="000000"/>
                </a:solidFill>
                <a:latin typeface="Courier 10 Pitch"/>
              </a:rPr>
              <a:t>[2,]   2    4    6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ourier 10 Pitch"/>
              </a:rPr>
              <a:t>Или по рядам (аргумент </a:t>
            </a:r>
            <a:r>
              <a:rPr b="1" lang="en-US" sz="3200">
                <a:solidFill>
                  <a:srgbClr val="000000"/>
                </a:solidFill>
                <a:latin typeface="Courier 10 Pitch"/>
              </a:rPr>
              <a:t>byrow=T</a:t>
            </a:r>
            <a:r>
              <a:rPr lang="en-US" sz="3200">
                <a:solidFill>
                  <a:srgbClr val="000000"/>
                </a:solidFill>
                <a:latin typeface="Courier 10 Pitch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Courier 10 Pitch"/>
              </a:rPr>
              <a:t>&gt; m &lt;- matrix(c(1:6), nrow=2, ncol=3, </a:t>
            </a:r>
            <a:r>
              <a:rPr b="1" lang="en-US" sz="3200">
                <a:solidFill>
                  <a:srgbClr val="0000ff"/>
                </a:solidFill>
                <a:latin typeface="Courier 10 Pitch"/>
              </a:rPr>
              <a:t>byrow=T</a:t>
            </a:r>
            <a:r>
              <a:rPr lang="en-US" sz="3200">
                <a:solidFill>
                  <a:srgbClr val="0000ff"/>
                </a:solidFill>
                <a:latin typeface="Courier 10 Pitch"/>
              </a:rPr>
              <a:t>)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Courier 10 Pitch"/>
              </a:rPr>
              <a:t>&gt; m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ourier 10 Pitch"/>
              </a:rPr>
              <a:t>     </a:t>
            </a:r>
            <a:r>
              <a:rPr lang="en-US" sz="3200">
                <a:solidFill>
                  <a:srgbClr val="000000"/>
                </a:solidFill>
                <a:latin typeface="Courier 10 Pitch"/>
              </a:rPr>
              <a:t>[,1] [,2] [,3]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ourier 10 Pitch"/>
              </a:rPr>
              <a:t>[1,]    1    2    3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ourier 10 Pitch"/>
              </a:rPr>
              <a:t>[2,]    4    5    6</a:t>
            </a:r>
            <a:endParaRPr/>
          </a:p>
          <a:p>
            <a:pPr>
              <a:lnSpc>
                <a:spcPct val="110000"/>
              </a:lnSpc>
            </a:pPr>
            <a:endParaRPr/>
          </a:p>
          <a:p>
            <a:pPr>
              <a:lnSpc>
                <a:spcPct val="11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19" name="CustomShape 3"/>
          <p:cNvSpPr/>
          <p:nvPr/>
        </p:nvSpPr>
        <p:spPr>
          <a:xfrm>
            <a:off x="6422760" y="3505320"/>
            <a:ext cx="2511360" cy="17362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>
                <a:solidFill>
                  <a:srgbClr val="0000ff"/>
                </a:solidFill>
                <a:latin typeface="Courier 10 Pitch"/>
              </a:rPr>
              <a:t>&gt; as.matrix(1:3) </a:t>
            </a:r>
            <a:r>
              <a:rPr lang="en-US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>
                <a:solidFill>
                  <a:srgbClr val="0000ff"/>
                </a:solidFill>
                <a:latin typeface="Courier 10 Pitch"/>
              </a:rPr>
              <a:t>     </a:t>
            </a:r>
            <a:r>
              <a:rPr lang="en-US">
                <a:solidFill>
                  <a:srgbClr val="000000"/>
                </a:solidFill>
                <a:latin typeface="Courier 10 Pitch"/>
              </a:rPr>
              <a:t>[,1] </a:t>
            </a:r>
            <a:r>
              <a:rPr lang="en-US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>
                <a:solidFill>
                  <a:srgbClr val="000000"/>
                </a:solidFill>
                <a:latin typeface="Courier 10 Pitch"/>
              </a:rPr>
              <a:t>[1,]    1 </a:t>
            </a:r>
            <a:r>
              <a:rPr lang="en-US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>
                <a:solidFill>
                  <a:srgbClr val="000000"/>
                </a:solidFill>
                <a:latin typeface="Courier 10 Pitch"/>
              </a:rPr>
              <a:t>[2,]    2</a:t>
            </a:r>
            <a:r>
              <a:rPr lang="en-US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>
                <a:solidFill>
                  <a:srgbClr val="000000"/>
                </a:solidFill>
                <a:latin typeface="Courier 10 Pitch"/>
              </a:rPr>
              <a:t>[3,]    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20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81D111-11E1-4101-9161-317121C161C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621" name="CustomShape 5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81719111-1101-41E1-8171-7181001191B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55" nodeType="tmRoot" restart="never">
          <p:childTnLst>
            <p:seq>
              <p:cTn id="5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extShape 1"/>
          <p:cNvSpPr txBox="1"/>
          <p:nvPr/>
        </p:nvSpPr>
        <p:spPr>
          <a:xfrm>
            <a:off x="457200" y="25200"/>
            <a:ext cx="8229240" cy="13712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Матрицы</a:t>
            </a:r>
            <a:endParaRPr/>
          </a:p>
        </p:txBody>
      </p:sp>
      <p:sp>
        <p:nvSpPr>
          <p:cNvPr id="623" name="TextShape 2"/>
          <p:cNvSpPr txBox="1"/>
          <p:nvPr/>
        </p:nvSpPr>
        <p:spPr>
          <a:xfrm>
            <a:off x="457200" y="1981080"/>
            <a:ext cx="8229240" cy="45716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Обращение к элементам – как в data frame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Lucida Console"/>
              </a:rPr>
              <a:t>&gt; m[2,3]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[1] 6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Lucida Console"/>
              </a:rPr>
              <a:t>&gt; m[2,]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[1] 2 4 6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Lucida Console"/>
              </a:rPr>
              <a:t>&gt; m[,3]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[1] 5 6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ff"/>
                </a:solidFill>
                <a:latin typeface="Lucida Console"/>
              </a:rPr>
              <a:t>&gt; m[2,3] = 1 </a:t>
            </a:r>
            <a:endParaRPr/>
          </a:p>
        </p:txBody>
      </p:sp>
      <p:sp>
        <p:nvSpPr>
          <p:cNvPr id="624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A10181-01B1-41F1-9181-91414171413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625" name="CustomShape 4"/>
          <p:cNvSpPr/>
          <p:nvPr/>
        </p:nvSpPr>
        <p:spPr>
          <a:xfrm>
            <a:off x="5962320" y="2971800"/>
            <a:ext cx="2460960" cy="21654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ff"/>
                </a:solidFill>
                <a:latin typeface="Lucida Console"/>
              </a:rPr>
              <a:t>&gt; m</a:t>
            </a:r>
            <a:endParaRPr/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Lucida Console"/>
              </a:rPr>
              <a:t>    </a:t>
            </a:r>
            <a:r>
              <a:rPr lang="en-US" sz="2400">
                <a:solidFill>
                  <a:srgbClr val="000000"/>
                </a:solidFill>
                <a:latin typeface="Lucida Console"/>
              </a:rPr>
              <a:t>[,1] [,2] [,3] </a:t>
            </a:r>
            <a:endParaRPr/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Lucida Console"/>
              </a:rPr>
              <a:t>[1,]   1    3    5 </a:t>
            </a:r>
            <a:endParaRPr/>
          </a:p>
          <a:p>
            <a:pPr>
              <a:lnSpc>
                <a:spcPct val="110000"/>
              </a:lnSpc>
            </a:pPr>
            <a:r>
              <a:rPr lang="en-US" sz="2400">
                <a:solidFill>
                  <a:srgbClr val="000000"/>
                </a:solidFill>
                <a:latin typeface="Lucida Console"/>
              </a:rPr>
              <a:t>[2,]   2    4    6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26" name="CustomShape 5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91E17181-A181-4181-9191-01611171316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57" nodeType="tmRoot" restart="never">
          <p:childTnLst>
            <p:seq>
              <p:cTn id="5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TextShape 1"/>
          <p:cNvSpPr txBox="1"/>
          <p:nvPr/>
        </p:nvSpPr>
        <p:spPr>
          <a:xfrm>
            <a:off x="685800" y="2133360"/>
            <a:ext cx="7772400" cy="1362240"/>
          </a:xfrm>
          <a:prstGeom prst="rect">
            <a:avLst/>
          </a:prstGeom>
        </p:spPr>
        <p:txBody>
          <a:bodyPr/>
          <a:p>
            <a:pPr algn="ctr">
              <a:buSzPct val="45000"/>
              <a:buFont typeface="StarSymbol"/>
              <a:buChar char=""/>
            </a:pPr>
            <a:r>
              <a:rPr b="1" lang="ru-RU" sz="5400"/>
              <a:t>ГРАФИКА</a:t>
            </a:r>
            <a:endParaRPr/>
          </a:p>
        </p:txBody>
      </p:sp>
      <p:sp>
        <p:nvSpPr>
          <p:cNvPr id="506" name="CustomShape 2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210131C1-9161-41F1-9141-D1C1E191E18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TextShape 1"/>
          <p:cNvSpPr txBox="1"/>
          <p:nvPr/>
        </p:nvSpPr>
        <p:spPr>
          <a:xfrm>
            <a:off x="467640" y="282960"/>
            <a:ext cx="8229240" cy="935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Матрицы</a:t>
            </a:r>
            <a:endParaRPr/>
          </a:p>
        </p:txBody>
      </p:sp>
      <p:sp>
        <p:nvSpPr>
          <p:cNvPr id="628" name="TextShape 2"/>
          <p:cNvSpPr txBox="1"/>
          <p:nvPr/>
        </p:nvSpPr>
        <p:spPr>
          <a:xfrm>
            <a:off x="323640" y="1052640"/>
            <a:ext cx="8640720" cy="5688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m &lt;- matrix(nrow=2, ncol=3) 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&gt; m 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    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[,1] [,2] [,3]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[1,]   NA   NA   NA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[2,]   NA   NA   NA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dim(m)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ourier 10 Pitch"/>
              </a:rPr>
              <a:t>[1] 2 3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attributes(m)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ourier 10 Pitch"/>
              </a:rPr>
              <a:t>$dim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ourier 10 Pitch"/>
              </a:rPr>
              <a:t>[1] 2 3</a:t>
            </a:r>
            <a:endParaRPr/>
          </a:p>
        </p:txBody>
      </p:sp>
      <p:sp>
        <p:nvSpPr>
          <p:cNvPr id="629" name="CustomShape 3"/>
          <p:cNvSpPr/>
          <p:nvPr/>
        </p:nvSpPr>
        <p:spPr>
          <a:xfrm>
            <a:off x="3659760" y="4039200"/>
            <a:ext cx="537516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</a:rPr>
              <a:t>Атрибут </a:t>
            </a:r>
            <a:r>
              <a:rPr b="1" i="1" lang="en-US" sz="2800">
                <a:solidFill>
                  <a:srgbClr val="ff0000"/>
                </a:solidFill>
                <a:latin typeface="Arial"/>
              </a:rPr>
              <a:t>dim</a:t>
            </a:r>
            <a:r>
              <a:rPr lang="en-US" sz="2800">
                <a:solidFill>
                  <a:srgbClr val="000000"/>
                </a:solidFill>
                <a:latin typeface="Arial"/>
              </a:rPr>
              <a:t> – размер матрицы</a:t>
            </a:r>
            <a:endParaRPr/>
          </a:p>
        </p:txBody>
      </p:sp>
      <p:sp>
        <p:nvSpPr>
          <p:cNvPr id="630" name="CustomShape 4"/>
          <p:cNvSpPr/>
          <p:nvPr/>
        </p:nvSpPr>
        <p:spPr>
          <a:xfrm>
            <a:off x="2503440" y="4300920"/>
            <a:ext cx="1082880" cy="360"/>
          </a:xfrm>
          <a:prstGeom prst="straightConnector1">
            <a:avLst/>
          </a:prstGeom>
          <a:ln w="3816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631" name="CustomShape 5"/>
          <p:cNvSpPr/>
          <p:nvPr/>
        </p:nvSpPr>
        <p:spPr>
          <a:xfrm>
            <a:off x="3879000" y="4419720"/>
            <a:ext cx="354888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</a:rPr>
              <a:t>См. также </a:t>
            </a:r>
            <a:r>
              <a:rPr lang="en-US" sz="2800">
                <a:solidFill>
                  <a:srgbClr val="0000e5"/>
                </a:solidFill>
                <a:latin typeface="Arial"/>
              </a:rPr>
              <a:t>nrow</a:t>
            </a:r>
            <a:r>
              <a:rPr lang="en-US" sz="280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>
                <a:solidFill>
                  <a:srgbClr val="0000e5"/>
                </a:solidFill>
                <a:latin typeface="Arial"/>
              </a:rPr>
              <a:t>ncol</a:t>
            </a:r>
            <a:endParaRPr/>
          </a:p>
        </p:txBody>
      </p:sp>
      <p:sp>
        <p:nvSpPr>
          <p:cNvPr id="632" name="TextShape 6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A12131-3121-4161-8141-8171B1F1E16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633" name="CustomShape 7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2141B161-0171-41F1-8141-11B18161B1F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59" nodeType="tmRoot" restart="never">
          <p:childTnLst>
            <p:seq>
              <p:cTn id="6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TextShape 1"/>
          <p:cNvSpPr txBox="1"/>
          <p:nvPr/>
        </p:nvSpPr>
        <p:spPr>
          <a:xfrm>
            <a:off x="359640" y="102960"/>
            <a:ext cx="8229240" cy="935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Матрицы</a:t>
            </a:r>
            <a:endParaRPr/>
          </a:p>
        </p:txBody>
      </p:sp>
      <p:sp>
        <p:nvSpPr>
          <p:cNvPr id="635" name="TextShape 2"/>
          <p:cNvSpPr txBox="1"/>
          <p:nvPr/>
        </p:nvSpPr>
        <p:spPr>
          <a:xfrm>
            <a:off x="323640" y="1124640"/>
            <a:ext cx="8640720" cy="5688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500">
                <a:solidFill>
                  <a:srgbClr val="000000"/>
                </a:solidFill>
                <a:latin typeface="Calibri"/>
              </a:rPr>
              <a:t>Матрица – это вектор c атрибутом </a:t>
            </a:r>
            <a:r>
              <a:rPr b="1" i="1" lang="en-US" sz="3500">
                <a:solidFill>
                  <a:srgbClr val="ff0000"/>
                </a:solidFill>
                <a:latin typeface="Calibri"/>
              </a:rPr>
              <a:t>dim</a:t>
            </a:r>
            <a:r>
              <a:rPr lang="en-US" sz="35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&gt; v &lt;- 1:6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dim(v) 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NULL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dim(v) &lt;- c(2,3)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v 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    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[,1] [,2] [,3]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[1,]    1    3    5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[2,]    2    4    6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is.matrix(v) 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[1] TRUE</a:t>
            </a:r>
            <a:endParaRPr/>
          </a:p>
        </p:txBody>
      </p:sp>
      <p:sp>
        <p:nvSpPr>
          <p:cNvPr id="636" name="CustomShape 3"/>
          <p:cNvSpPr/>
          <p:nvPr/>
        </p:nvSpPr>
        <p:spPr>
          <a:xfrm>
            <a:off x="2716200" y="2453400"/>
            <a:ext cx="303408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</a:rPr>
              <a:t>количество строк</a:t>
            </a:r>
            <a:endParaRPr/>
          </a:p>
        </p:txBody>
      </p:sp>
      <p:sp>
        <p:nvSpPr>
          <p:cNvPr id="637" name="CustomShape 4"/>
          <p:cNvSpPr/>
          <p:nvPr/>
        </p:nvSpPr>
        <p:spPr>
          <a:xfrm>
            <a:off x="3635280" y="2976480"/>
            <a:ext cx="597240" cy="452160"/>
          </a:xfrm>
          <a:prstGeom prst="straightConnector1">
            <a:avLst/>
          </a:prstGeom>
          <a:ln w="2844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638" name="CustomShape 5"/>
          <p:cNvSpPr/>
          <p:nvPr/>
        </p:nvSpPr>
        <p:spPr>
          <a:xfrm>
            <a:off x="4704120" y="2905920"/>
            <a:ext cx="3663360" cy="516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</a:rPr>
              <a:t>количество столбцов</a:t>
            </a:r>
            <a:endParaRPr/>
          </a:p>
        </p:txBody>
      </p:sp>
      <p:sp>
        <p:nvSpPr>
          <p:cNvPr id="639" name="CustomShape 6"/>
          <p:cNvSpPr/>
          <p:nvPr/>
        </p:nvSpPr>
        <p:spPr>
          <a:xfrm>
            <a:off x="3934080" y="3167280"/>
            <a:ext cx="910440" cy="261360"/>
          </a:xfrm>
          <a:prstGeom prst="straightConnector1">
            <a:avLst/>
          </a:prstGeom>
          <a:ln w="2844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640" name="TextShape 7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51B171-6191-41C1-B1A1-915151F1F12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641" name="CustomShape 8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7121F161-6171-4181-91A1-C1A1A131D18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61" nodeType="tmRoot" restart="never">
          <p:childTnLst>
            <p:seq>
              <p:cTn id="6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TextShape 1"/>
          <p:cNvSpPr txBox="1"/>
          <p:nvPr/>
        </p:nvSpPr>
        <p:spPr>
          <a:xfrm>
            <a:off x="323640" y="30960"/>
            <a:ext cx="8229240" cy="935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Матрицы</a:t>
            </a:r>
            <a:endParaRPr/>
          </a:p>
        </p:txBody>
      </p:sp>
      <p:sp>
        <p:nvSpPr>
          <p:cNvPr id="643" name="TextShape 2"/>
          <p:cNvSpPr txBox="1"/>
          <p:nvPr/>
        </p:nvSpPr>
        <p:spPr>
          <a:xfrm>
            <a:off x="323640" y="1124640"/>
            <a:ext cx="8640720" cy="56883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a &lt;- c(1:3)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b &lt;- c(11:13)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cbind(a, b) </a:t>
            </a:r>
            <a:r>
              <a:rPr lang="en-US" sz="2800">
                <a:solidFill>
                  <a:srgbClr val="ff0000"/>
                </a:solidFill>
                <a:latin typeface="Courier 10 Pitch"/>
              </a:rPr>
              <a:t> # “column bind”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    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a  b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[1,] 1 11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[2,] 2 12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[3,] 3 13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rbind(a, b)  </a:t>
            </a:r>
            <a:r>
              <a:rPr lang="en-US" sz="2800">
                <a:solidFill>
                  <a:srgbClr val="ff0000"/>
                </a:solidFill>
                <a:latin typeface="Courier 10 Pitch"/>
              </a:rPr>
              <a:t># “row bind”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 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[,1] [,2] [,3]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a    1    2    3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b   11   12   13</a:t>
            </a:r>
            <a:endParaRPr/>
          </a:p>
        </p:txBody>
      </p:sp>
      <p:sp>
        <p:nvSpPr>
          <p:cNvPr id="644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51312151-31D1-4171-B1B1-3171314141B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645" name="CustomShape 4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C1616111-3131-41B1-81B1-2101F1A1A1A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63" nodeType="tmRoot" restart="never">
          <p:childTnLst>
            <p:seq>
              <p:cTn id="6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TextShape 1"/>
          <p:cNvSpPr txBox="1"/>
          <p:nvPr/>
        </p:nvSpPr>
        <p:spPr>
          <a:xfrm>
            <a:off x="467640" y="138960"/>
            <a:ext cx="8229240" cy="935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Матрицы</a:t>
            </a:r>
            <a:endParaRPr/>
          </a:p>
        </p:txBody>
      </p:sp>
      <p:sp>
        <p:nvSpPr>
          <p:cNvPr id="647" name="TextShape 2"/>
          <p:cNvSpPr txBox="1"/>
          <p:nvPr/>
        </p:nvSpPr>
        <p:spPr>
          <a:xfrm>
            <a:off x="323640" y="1188720"/>
            <a:ext cx="8640720" cy="54082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500">
                <a:solidFill>
                  <a:srgbClr val="000000"/>
                </a:solidFill>
                <a:latin typeface="Courier 10 Pitch"/>
              </a:rPr>
              <a:t>Присваивание имен столбцам и колонкам: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&gt; m &lt;- matrix(c(1:6), nrow=2, ncol=3)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m</a:t>
            </a:r>
            <a:endParaRPr/>
          </a:p>
          <a:p>
            <a:pPr>
              <a:lnSpc>
                <a:spcPct val="110000"/>
              </a:lnSpc>
            </a:pPr>
            <a:r>
              <a:rPr lang="en-US" sz="2800">
                <a:solidFill>
                  <a:srgbClr val="000000"/>
                </a:solidFill>
                <a:latin typeface="Courier 10 Pitch"/>
              </a:rPr>
              <a:t>   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[,1] [,2] [,3] </a:t>
            </a:r>
            <a:endParaRPr/>
          </a:p>
          <a:p>
            <a:pPr>
              <a:lnSpc>
                <a:spcPct val="110000"/>
              </a:lnSpc>
            </a:pPr>
            <a:r>
              <a:rPr lang="en-US" sz="2800">
                <a:solidFill>
                  <a:srgbClr val="000000"/>
                </a:solidFill>
                <a:latin typeface="Courier 10 Pitch"/>
              </a:rPr>
              <a:t>[1,]   1    3    5 </a:t>
            </a:r>
            <a:endParaRPr/>
          </a:p>
          <a:p>
            <a:pPr>
              <a:lnSpc>
                <a:spcPct val="110000"/>
              </a:lnSpc>
            </a:pPr>
            <a:r>
              <a:rPr lang="en-US" sz="2800">
                <a:solidFill>
                  <a:srgbClr val="000000"/>
                </a:solidFill>
                <a:latin typeface="Courier 10 Pitch"/>
              </a:rPr>
              <a:t>[2,]   2    4    6</a:t>
            </a:r>
            <a:endParaRPr/>
          </a:p>
          <a:p>
            <a:pPr>
              <a:lnSpc>
                <a:spcPct val="11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rownames(m) &lt;- c("r1","r2") </a:t>
            </a:r>
            <a:endParaRPr/>
          </a:p>
          <a:p>
            <a:pPr>
              <a:lnSpc>
                <a:spcPct val="11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colnames(m) &lt;- c("c1","c2","c3") </a:t>
            </a:r>
            <a:endParaRPr/>
          </a:p>
          <a:p>
            <a:pPr>
              <a:lnSpc>
                <a:spcPct val="110000"/>
              </a:lnSpc>
            </a:pPr>
            <a:r>
              <a:rPr lang="en-US" sz="2800">
                <a:solidFill>
                  <a:srgbClr val="0000ff"/>
                </a:solidFill>
                <a:latin typeface="Courier 10 Pitch"/>
              </a:rPr>
              <a:t>&gt; m 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0000ff"/>
                </a:solidFill>
                <a:latin typeface="Courier 10 Pitch"/>
              </a:rPr>
              <a:t>    </a:t>
            </a:r>
            <a:r>
              <a:rPr lang="en-US" sz="2800">
                <a:solidFill>
                  <a:srgbClr val="ff0000"/>
                </a:solidFill>
                <a:latin typeface="Courier 10 Pitch"/>
              </a:rPr>
              <a:t>c1 c2 c3 </a:t>
            </a:r>
            <a:r>
              <a:rPr lang="en-US" sz="2800">
                <a:solidFill>
                  <a:srgbClr val="ff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ff0000"/>
                </a:solidFill>
                <a:latin typeface="Courier 10 Pitch"/>
              </a:rPr>
              <a:t>r1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   1  3  5 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
</a:t>
            </a:r>
            <a:r>
              <a:rPr lang="en-US" sz="2800">
                <a:solidFill>
                  <a:srgbClr val="ff0000"/>
                </a:solidFill>
                <a:latin typeface="Courier 10 Pitch"/>
              </a:rPr>
              <a:t>r2</a:t>
            </a:r>
            <a:r>
              <a:rPr lang="en-US" sz="2800">
                <a:solidFill>
                  <a:srgbClr val="000000"/>
                </a:solidFill>
                <a:latin typeface="Courier 10 Pitch"/>
              </a:rPr>
              <a:t>   2  4  6</a:t>
            </a:r>
            <a:endParaRPr/>
          </a:p>
        </p:txBody>
      </p:sp>
      <p:sp>
        <p:nvSpPr>
          <p:cNvPr id="648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914181-61A1-4151-9121-5141413121B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649" name="CustomShape 4"/>
          <p:cNvSpPr/>
          <p:nvPr/>
        </p:nvSpPr>
        <p:spPr>
          <a:xfrm>
            <a:off x="792504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9111E1B1-4141-4191-B141-F1A1B1B1017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65" nodeType="tmRoot" restart="never">
          <p:childTnLst>
            <p:seq>
              <p:cTn id="6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CustomShape 1"/>
          <p:cNvSpPr/>
          <p:nvPr/>
        </p:nvSpPr>
        <p:spPr>
          <a:xfrm>
            <a:off x="5867280" y="5105520"/>
            <a:ext cx="1294920" cy="456840"/>
          </a:xfrm>
          <a:prstGeom prst="rect">
            <a:avLst/>
          </a:prstGeom>
          <a:solidFill>
            <a:srgbClr val="ffffff"/>
          </a:solidFill>
          <a:ln w="25560">
            <a:solidFill>
              <a:srgbClr val="ff0000"/>
            </a:solidFill>
            <a:round/>
          </a:ln>
        </p:spPr>
      </p:sp>
      <p:sp>
        <p:nvSpPr>
          <p:cNvPr id="651" name="TextShape 2"/>
          <p:cNvSpPr txBox="1"/>
          <p:nvPr/>
        </p:nvSpPr>
        <p:spPr>
          <a:xfrm>
            <a:off x="457200" y="76320"/>
            <a:ext cx="8229240" cy="13712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Списки</a:t>
            </a:r>
            <a:endParaRPr/>
          </a:p>
        </p:txBody>
      </p:sp>
      <p:sp>
        <p:nvSpPr>
          <p:cNvPr id="652" name="TextShape 3"/>
          <p:cNvSpPr txBox="1"/>
          <p:nvPr/>
        </p:nvSpPr>
        <p:spPr>
          <a:xfrm>
            <a:off x="228600" y="1219320"/>
            <a:ext cx="8229240" cy="43430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Список, в отличие от вектора, может хранить элементы разного типа</a:t>
            </a:r>
            <a:endParaRPr/>
          </a:p>
          <a:p>
            <a:pPr lvl="1">
              <a:lnSpc>
                <a:spcPct val="100000"/>
              </a:lnSpc>
              <a:buSzPct val="80000"/>
              <a:buFont charset="2" typeface="Wingdings"/>
              <a:buChar char="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В частности, элементом может быть список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e5"/>
                </a:solidFill>
                <a:latin typeface="Courier New"/>
              </a:rPr>
              <a:t>&gt; L =</a:t>
            </a:r>
            <a:r>
              <a:rPr b="1" lang="en-US" sz="2400">
                <a:solidFill>
                  <a:srgbClr val="0000ff"/>
                </a:solidFill>
                <a:latin typeface="Courier New"/>
              </a:rPr>
              <a:t> list("A", c(1,2), 30)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b050"/>
                </a:solidFill>
                <a:latin typeface="Courier New"/>
              </a:rPr>
              <a:t>Сравните:</a:t>
            </a:r>
            <a:r>
              <a:rPr b="1" lang="en-US" sz="2400">
                <a:solidFill>
                  <a:srgbClr val="0000e5"/>
                </a:solidFill>
                <a:latin typeface="Courier New"/>
              </a:rPr>
              <a:t> &gt; v=c(v, 4)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e5"/>
                </a:solidFill>
                <a:latin typeface="Courier New"/>
              </a:rPr>
              <a:t>&gt; L1 = list(L, 40)  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ff0000"/>
                </a:solidFill>
                <a:latin typeface="Courier New"/>
              </a:rPr>
              <a:t>#-&gt;list(list(“A”,c(1,2),30),40)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e5"/>
                </a:solidFill>
                <a:latin typeface="Courier New"/>
              </a:rPr>
              <a:t>&gt; L [[ 4 ]] = 4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e5"/>
                </a:solidFill>
                <a:latin typeface="Courier New"/>
              </a:rPr>
              <a:t>&gt; L [[ length( L ) + 1 ]] = 4</a:t>
            </a:r>
            <a:endParaRPr/>
          </a:p>
        </p:txBody>
      </p:sp>
      <p:sp>
        <p:nvSpPr>
          <p:cNvPr id="653" name="CustomShape 4"/>
          <p:cNvSpPr/>
          <p:nvPr/>
        </p:nvSpPr>
        <p:spPr>
          <a:xfrm>
            <a:off x="5874840" y="2895480"/>
            <a:ext cx="1644120" cy="2650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ff"/>
                </a:solidFill>
                <a:latin typeface="Courier New"/>
              </a:rPr>
              <a:t>&gt; L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ourier New"/>
              </a:rPr>
              <a:t>[[1]]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ourier New"/>
              </a:rPr>
              <a:t>[1] "A"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ourier New"/>
              </a:rPr>
              <a:t>[[2]]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ourier New"/>
              </a:rPr>
              <a:t>[1] 1 2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ourier New"/>
              </a:rPr>
              <a:t>[[3]]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0000"/>
                </a:solidFill>
                <a:latin typeface="Courier New"/>
              </a:rPr>
              <a:t>[1] 30</a:t>
            </a:r>
            <a:endParaRPr/>
          </a:p>
        </p:txBody>
      </p:sp>
      <p:sp>
        <p:nvSpPr>
          <p:cNvPr id="654" name="CustomShape 5"/>
          <p:cNvSpPr/>
          <p:nvPr/>
        </p:nvSpPr>
        <p:spPr>
          <a:xfrm>
            <a:off x="7821360" y="3809880"/>
            <a:ext cx="1315080" cy="9133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список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из 3 </a:t>
            </a:r>
            <a:r>
              <a:rPr lang="en-US">
                <a:solidFill>
                  <a:srgbClr val="000000"/>
                </a:solidFill>
                <a:latin typeface="Arial"/>
              </a:rPr>
              <a:t>
</a:t>
            </a:r>
            <a:r>
              <a:rPr lang="en-US">
                <a:solidFill>
                  <a:srgbClr val="000000"/>
                </a:solidFill>
                <a:latin typeface="Arial"/>
              </a:rPr>
              <a:t>элементов</a:t>
            </a:r>
            <a:endParaRPr/>
          </a:p>
        </p:txBody>
      </p:sp>
      <p:sp>
        <p:nvSpPr>
          <p:cNvPr id="655" name="CustomShape 6"/>
          <p:cNvSpPr/>
          <p:nvPr/>
        </p:nvSpPr>
        <p:spPr>
          <a:xfrm>
            <a:off x="7814520" y="4271760"/>
            <a:ext cx="803520" cy="842400"/>
          </a:xfrm>
          <a:prstGeom prst="straightConnector1">
            <a:avLst/>
          </a:prstGeom>
          <a:solidFill>
            <a:srgbClr val="9999ff"/>
          </a:solidFill>
          <a:ln w="28440">
            <a:solidFill>
              <a:srgbClr val="00b050"/>
            </a:solidFill>
            <a:round/>
            <a:tailEnd len="med" type="triangle" w="med"/>
          </a:ln>
        </p:spPr>
      </p:sp>
      <p:sp>
        <p:nvSpPr>
          <p:cNvPr id="656" name="CustomShape 7"/>
          <p:cNvSpPr/>
          <p:nvPr/>
        </p:nvSpPr>
        <p:spPr>
          <a:xfrm>
            <a:off x="7814520" y="4271760"/>
            <a:ext cx="727560" cy="3960"/>
          </a:xfrm>
          <a:prstGeom prst="straightConnector1">
            <a:avLst/>
          </a:prstGeom>
          <a:solidFill>
            <a:srgbClr val="9999ff"/>
          </a:solidFill>
          <a:ln w="28440">
            <a:solidFill>
              <a:srgbClr val="00b050"/>
            </a:solidFill>
            <a:round/>
            <a:tailEnd len="med" type="triangle" w="med"/>
          </a:ln>
        </p:spPr>
      </p:sp>
      <p:sp>
        <p:nvSpPr>
          <p:cNvPr id="657" name="CustomShape 8"/>
          <p:cNvSpPr/>
          <p:nvPr/>
        </p:nvSpPr>
        <p:spPr>
          <a:xfrm>
            <a:off x="7814520" y="4952880"/>
            <a:ext cx="727560" cy="681120"/>
          </a:xfrm>
          <a:prstGeom prst="straightConnector1">
            <a:avLst/>
          </a:prstGeom>
          <a:solidFill>
            <a:srgbClr val="9999ff"/>
          </a:solidFill>
          <a:ln w="28440">
            <a:solidFill>
              <a:srgbClr val="00b050"/>
            </a:solidFill>
            <a:round/>
            <a:tailEnd len="med" type="triangle" w="med"/>
          </a:ln>
        </p:spPr>
      </p:sp>
      <p:sp>
        <p:nvSpPr>
          <p:cNvPr id="658" name="CustomShape 9"/>
          <p:cNvSpPr/>
          <p:nvPr/>
        </p:nvSpPr>
        <p:spPr>
          <a:xfrm>
            <a:off x="5958000" y="5630040"/>
            <a:ext cx="2794680" cy="9133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</a:rPr>
              <a:t>Каждый элемент – </a:t>
            </a:r>
            <a:r>
              <a:rPr lang="en-US">
                <a:solidFill>
                  <a:srgbClr val="000000"/>
                </a:solidFill>
                <a:latin typeface="Arial"/>
              </a:rPr>
              <a:t>
</a:t>
            </a:r>
            <a:r>
              <a:rPr lang="en-US">
                <a:solidFill>
                  <a:srgbClr val="000000"/>
                </a:solidFill>
                <a:latin typeface="Arial"/>
              </a:rPr>
              <a:t>вектор (в R 1 элемент </a:t>
            </a:r>
            <a:r>
              <a:rPr lang="en-US">
                <a:solidFill>
                  <a:srgbClr val="000000"/>
                </a:solidFill>
                <a:latin typeface="Arial"/>
              </a:rPr>
              <a:t>
</a:t>
            </a:r>
            <a:r>
              <a:rPr lang="en-US">
                <a:solidFill>
                  <a:srgbClr val="000000"/>
                </a:solidFill>
                <a:latin typeface="Arial"/>
              </a:rPr>
              <a:t>– вектор из самого себя)</a:t>
            </a:r>
            <a:endParaRPr/>
          </a:p>
        </p:txBody>
      </p:sp>
      <p:sp>
        <p:nvSpPr>
          <p:cNvPr id="659" name="CustomShape 10"/>
          <p:cNvSpPr/>
          <p:nvPr/>
        </p:nvSpPr>
        <p:spPr>
          <a:xfrm>
            <a:off x="7620120" y="5638680"/>
            <a:ext cx="456840" cy="380520"/>
          </a:xfrm>
          <a:prstGeom prst="straightConnector1">
            <a:avLst/>
          </a:prstGeom>
          <a:solidFill>
            <a:srgbClr val="9999ff"/>
          </a:solidFill>
          <a:ln w="28440">
            <a:solidFill>
              <a:srgbClr val="ff0000"/>
            </a:solidFill>
            <a:round/>
            <a:tailEnd len="med" type="triangle" w="med"/>
          </a:ln>
        </p:spPr>
      </p:sp>
      <p:sp>
        <p:nvSpPr>
          <p:cNvPr id="660" name="TextShape 1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0131A1-7191-41D1-8121-A16141A1F11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67" nodeType="tmRoot" restart="never">
          <p:childTnLst>
            <p:seq>
              <p:cTn id="6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TextShape 1"/>
          <p:cNvSpPr txBox="1"/>
          <p:nvPr/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Списки</a:t>
            </a:r>
            <a:endParaRPr/>
          </a:p>
        </p:txBody>
      </p:sp>
      <p:sp>
        <p:nvSpPr>
          <p:cNvPr id="662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900">
                <a:solidFill>
                  <a:srgbClr val="000000"/>
                </a:solidFill>
                <a:latin typeface="Calibri"/>
              </a:rPr>
              <a:t>Как достать элемент списка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e5"/>
                </a:solidFill>
                <a:latin typeface="Courier New"/>
              </a:rPr>
              <a:t>&gt; L [ 3 ] </a:t>
            </a:r>
            <a:r>
              <a:rPr b="1" lang="en-US" sz="3400">
                <a:solidFill>
                  <a:srgbClr val="ff0000"/>
                </a:solidFill>
                <a:latin typeface="Courier New"/>
              </a:rPr>
              <a:t>#-&gt; список (из 1 элемента)</a:t>
            </a:r>
            <a:r>
              <a:rPr b="1" lang="en-US" sz="3400">
                <a:solidFill>
                  <a:srgbClr val="0000e5"/>
                </a:solidFill>
                <a:latin typeface="Courier New"/>
              </a:rPr>
              <a:t>   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00"/>
                </a:solidFill>
                <a:latin typeface="Courier New"/>
              </a:rPr>
              <a:t>[[1]]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00"/>
                </a:solidFill>
                <a:latin typeface="Courier New"/>
              </a:rPr>
              <a:t>[1] 30</a:t>
            </a:r>
            <a:r>
              <a:rPr b="1" lang="en-US" sz="34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e5"/>
                </a:solidFill>
                <a:latin typeface="Courier New"/>
              </a:rPr>
              <a:t>&gt; L [[ 3 ]]  </a:t>
            </a:r>
            <a:r>
              <a:rPr b="1" lang="en-US" sz="3400">
                <a:solidFill>
                  <a:srgbClr val="0000e5"/>
                </a:solidFill>
                <a:latin typeface="Courier New"/>
              </a:rPr>
              <a:t>
</a:t>
            </a:r>
            <a:r>
              <a:rPr b="1" lang="en-US" sz="3400">
                <a:solidFill>
                  <a:srgbClr val="ff0000"/>
                </a:solidFill>
                <a:latin typeface="Courier New"/>
              </a:rPr>
              <a:t>#элемент (= вектор из 1 элемента)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00"/>
                </a:solidFill>
                <a:latin typeface="Courier New"/>
              </a:rPr>
              <a:t>[1] 30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900">
                <a:solidFill>
                  <a:srgbClr val="000000"/>
                </a:solidFill>
                <a:latin typeface="Calibri"/>
              </a:rPr>
              <a:t>Как достать элемент из списка списков?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ff"/>
                </a:solidFill>
                <a:latin typeface="Courier New"/>
              </a:rPr>
              <a:t>&gt; L=list(10,list(11,12,13), 20, list(30))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ff0000"/>
                </a:solidFill>
                <a:latin typeface="Courier New"/>
              </a:rPr>
              <a:t>#L[[2]] – тоже список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e5"/>
                </a:solidFill>
                <a:latin typeface="Courier New"/>
              </a:rPr>
              <a:t>&gt; L[[2]][[3]]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400">
                <a:solidFill>
                  <a:srgbClr val="000000"/>
                </a:solidFill>
                <a:latin typeface="Courier New"/>
              </a:rPr>
              <a:t>[1] 13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63" name="CustomShape 3"/>
          <p:cNvSpPr/>
          <p:nvPr/>
        </p:nvSpPr>
        <p:spPr>
          <a:xfrm>
            <a:off x="3532680" y="2286000"/>
            <a:ext cx="5535000" cy="15534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en-US" sz="2400">
                <a:solidFill>
                  <a:srgbClr val="00b050"/>
                </a:solidFill>
                <a:latin typeface="Arial"/>
              </a:rPr>
              <a:t>Правило: одинарные скобки </a:t>
            </a:r>
            <a:r>
              <a:rPr b="1" lang="en-US" sz="2400">
                <a:solidFill>
                  <a:srgbClr val="00b050"/>
                </a:solidFill>
                <a:latin typeface="Courier New"/>
              </a:rPr>
              <a:t>[]</a:t>
            </a:r>
            <a:r>
              <a:rPr b="1" lang="en-US" sz="2400">
                <a:solidFill>
                  <a:srgbClr val="00b050"/>
                </a:solidFill>
                <a:latin typeface="Arial"/>
              </a:rPr>
              <a:t>
</a:t>
            </a:r>
            <a:r>
              <a:rPr b="1" lang="en-US" sz="2400">
                <a:solidFill>
                  <a:srgbClr val="00b050"/>
                </a:solidFill>
                <a:latin typeface="Arial"/>
              </a:rPr>
              <a:t>возвращают элемент того же типа, </a:t>
            </a:r>
            <a:r>
              <a:rPr b="1" lang="en-US" sz="2400">
                <a:solidFill>
                  <a:srgbClr val="00b050"/>
                </a:solidFill>
                <a:latin typeface="Arial"/>
              </a:rPr>
              <a:t>
</a:t>
            </a:r>
            <a:r>
              <a:rPr b="1" lang="en-US" sz="2400">
                <a:solidFill>
                  <a:srgbClr val="00b050"/>
                </a:solidFill>
                <a:latin typeface="Arial"/>
              </a:rPr>
              <a:t>что и контейнер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64" name="TextShape 4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21110171-E1E1-4151-B1E1-31C1616181B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TextShape 1"/>
          <p:cNvSpPr txBox="1"/>
          <p:nvPr/>
        </p:nvSpPr>
        <p:spPr>
          <a:xfrm>
            <a:off x="457200" y="228600"/>
            <a:ext cx="8229240" cy="13712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Списки</a:t>
            </a:r>
            <a:endParaRPr/>
          </a:p>
        </p:txBody>
      </p:sp>
      <p:sp>
        <p:nvSpPr>
          <p:cNvPr id="666" name="TextShape 2"/>
          <p:cNvSpPr txBox="1"/>
          <p:nvPr/>
        </p:nvSpPr>
        <p:spPr>
          <a:xfrm>
            <a:off x="457200" y="1447920"/>
            <a:ext cx="8686440" cy="54097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Именованные элементы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ff"/>
                </a:solidFill>
                <a:latin typeface="Courier New"/>
              </a:rPr>
              <a:t>&gt; L=list(10,20)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ff"/>
                </a:solidFill>
                <a:latin typeface="Courier New"/>
              </a:rPr>
              <a:t>&gt; L$abc=123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3200">
                <a:solidFill>
                  <a:srgbClr val="0000ff"/>
                </a:solidFill>
                <a:latin typeface="Courier New"/>
              </a:rPr>
              <a:t>&gt; L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[[1]]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[1] 10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[[2]]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[1] 20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$abc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Lucida Console"/>
              </a:rPr>
              <a:t>[1] 123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67" name="CustomShape 3"/>
          <p:cNvSpPr/>
          <p:nvPr/>
        </p:nvSpPr>
        <p:spPr>
          <a:xfrm>
            <a:off x="4572000" y="1905120"/>
            <a:ext cx="3814920" cy="4782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ff"/>
                </a:solidFill>
                <a:latin typeface="Courier New"/>
              </a:rPr>
              <a:t>&gt; names(L)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Lucida Console"/>
              </a:rPr>
              <a:t>[1] "" "" "abc"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e5"/>
                </a:solidFill>
                <a:latin typeface="Courier New"/>
              </a:rPr>
              <a:t>&gt; L[[3]]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Lucida Console"/>
              </a:rPr>
              <a:t>[1] 123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ff"/>
                </a:solidFill>
                <a:latin typeface="Courier New"/>
              </a:rPr>
              <a:t>&gt; L$abc=123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Lucida Console"/>
              </a:rPr>
              <a:t>[1] 123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ff"/>
                </a:solidFill>
                <a:latin typeface="Courier New"/>
              </a:rPr>
              <a:t>&gt; L$abc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Lucida Console"/>
              </a:rPr>
              <a:t>[1] 123 </a:t>
            </a:r>
            <a:endParaRPr/>
          </a:p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0000ff"/>
                </a:solidFill>
                <a:latin typeface="Courier New"/>
              </a:rPr>
              <a:t>&gt; L[["abc"]]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Lucida Console"/>
              </a:rPr>
              <a:t>[1] 123</a:t>
            </a:r>
            <a:endParaRPr/>
          </a:p>
        </p:txBody>
      </p:sp>
      <p:sp>
        <p:nvSpPr>
          <p:cNvPr id="668" name="CustomShape 4"/>
          <p:cNvSpPr/>
          <p:nvPr/>
        </p:nvSpPr>
        <p:spPr>
          <a:xfrm>
            <a:off x="4863240" y="533520"/>
            <a:ext cx="4285080" cy="8218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Arial"/>
              </a:rPr>
              <a:t>Сравните с выдачей любого </a:t>
            </a:r>
            <a:r>
              <a:rPr lang="en-US" sz="2400">
                <a:solidFill>
                  <a:srgbClr val="000000"/>
                </a:solidFill>
                <a:latin typeface="Arial"/>
              </a:rPr>
              <a:t>
</a:t>
            </a:r>
            <a:r>
              <a:rPr lang="en-US" sz="2400">
                <a:solidFill>
                  <a:srgbClr val="000000"/>
                </a:solidFill>
                <a:latin typeface="Arial"/>
              </a:rPr>
              <a:t>теста, например t.test</a:t>
            </a:r>
            <a:endParaRPr/>
          </a:p>
        </p:txBody>
      </p:sp>
      <p:sp>
        <p:nvSpPr>
          <p:cNvPr id="669" name="TextShape 5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F131D1-B1A1-41F1-9191-01E111E161A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TextShape 1"/>
          <p:cNvSpPr txBox="1"/>
          <p:nvPr/>
        </p:nvSpPr>
        <p:spPr>
          <a:xfrm>
            <a:off x="457200" y="61200"/>
            <a:ext cx="8229240" cy="13712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"/>
              </a:rPr>
              <a:t>Повторение: векторы, списки, матрицы и data frames</a:t>
            </a:r>
            <a:endParaRPr/>
          </a:p>
        </p:txBody>
      </p:sp>
      <p:graphicFrame>
        <p:nvGraphicFramePr>
          <p:cNvPr id="671" name="Table 2"/>
          <p:cNvGraphicFramePr/>
          <p:nvPr/>
        </p:nvGraphicFramePr>
        <p:xfrm>
          <a:off x="228600" y="1513080"/>
          <a:ext cx="8686080" cy="4602600"/>
        </p:xfrm>
        <a:graphic>
          <a:graphicData uri="http://schemas.openxmlformats.org/drawingml/2006/table">
            <a:tbl>
              <a:tblPr/>
              <a:tblGrid>
                <a:gridCol w="643320"/>
                <a:gridCol w="3377880"/>
                <a:gridCol w="4665240"/>
              </a:tblGrid>
              <a:tr h="50112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</a:rPr>
                        <a:t>элементы одного типа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</a:rPr>
                        <a:t>элементы  разных типов</a:t>
                      </a:r>
                      <a:endParaRPr/>
                    </a:p>
                  </a:txBody>
                  <a:tcPr/>
                </a:tc>
              </a:tr>
              <a:tr h="1727280">
                <a:tc>
                  <a:txBody>
                    <a:bodyPr anchor="ctr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1D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000000"/>
                          </a:solidFill>
                          <a:latin typeface="Calibri"/>
                        </a:rPr>
                        <a:t>Вектор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&gt;v = c(1,2,3)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&gt;v = c(v, 4)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&gt;v [2]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#-&gt; вектор (из 1 элемента)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000000"/>
                          </a:solidFill>
                          <a:latin typeface="Calibri"/>
                        </a:rPr>
                        <a:t>Список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 L = list(1,2,3)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 L1 = list(L, 4)  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#-&gt; list(list(1,2,3), 4)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 L [[ length( L ) + 1 ]] = 4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 L [ 2 ]   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#-&gt; список (из 1 элемента)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 L [[ 2 ]] 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#элемент (=вектор из 1 элемента)</a:t>
                      </a:r>
                      <a:endParaRPr/>
                    </a:p>
                  </a:txBody>
                  <a:tcPr/>
                </a:tc>
              </a:tr>
              <a:tr h="1904400">
                <a:tc>
                  <a:txBody>
                    <a:bodyPr anchor="ctr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2D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000000"/>
                          </a:solidFill>
                          <a:latin typeface="Calibri"/>
                        </a:rPr>
                        <a:t>Матрица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</a:rPr>
                        <a:t>“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</a:rPr>
                        <a:t>2D вектор”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&gt;m=matrix(c(1,2,3,4), nrow=2)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&gt;m[,1]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#колонка матрицы - вектор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&gt;m[2,]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#ряд матрицы – вектор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000000"/>
                          </a:solidFill>
                          <a:latin typeface="Calibri"/>
                        </a:rPr>
                        <a:t>data frame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</a:rPr>
                        <a:t>“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</a:rPr>
                        <a:t>список векторов (разных типов)”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&gt;df=data.frame(name=c(“A”, “B”, “C”), grade=c(5,5,4))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&gt;df[,1]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#колонка d.f- вектор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e5"/>
                          </a:solidFill>
                          <a:latin typeface="Calibri"/>
                        </a:rPr>
                        <a:t>&gt;df[1,] 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latin typeface="Calibri"/>
                        </a:rPr>
                        <a:t>#ряд d.f- тоже data frame (как и d.f, является списком). Почему не вектор?</a:t>
                      </a:r>
                      <a:endParaRPr/>
                    </a:p>
                  </a:txBody>
                  <a:tcPr/>
                </a:tc>
              </a:tr>
              <a:tr h="9176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solidFill>
                            <a:srgbClr val="000000"/>
                          </a:solidFill>
                          <a:latin typeface="Calibri"/>
                        </a:rPr>
                        <a:t>nD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000000"/>
                          </a:solidFill>
                          <a:latin typeface="Calibri"/>
                        </a:rPr>
                        <a:t>array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</a:rPr>
                        <a:t>“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</a:rPr>
                        <a:t>n-мерный вектор”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2" name="TextShape 3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E18111-61B1-4121-B141-F1213101A101}" type="slidenum">
              <a:rPr lang="en-US">
                <a:solidFill>
                  <a:srgbClr val="000000"/>
                </a:solidFill>
                <a:latin typeface="Calibri"/>
              </a:rPr>
              <a:t>&lt;number&gt;</a:t>
            </a:fld>
            <a:endParaRPr/>
          </a:p>
        </p:txBody>
      </p:sp>
    </p:spTree>
  </p:cSld>
  <p:timing>
    <p:tnLst>
      <p:par>
        <p:cTn dur="indefinite" id="69" nodeType="tmRoot" restart="never">
          <p:childTnLst>
            <p:seq>
              <p:cTn id="7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TextShape 1"/>
          <p:cNvSpPr txBox="1"/>
          <p:nvPr/>
        </p:nvSpPr>
        <p:spPr>
          <a:xfrm>
            <a:off x="457200" y="457200"/>
            <a:ext cx="8229600" cy="1371960"/>
          </a:xfrm>
          <a:prstGeom prst="rect">
            <a:avLst/>
          </a:prstGeom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ru-RU"/>
              <a:t>Самый простой график</a:t>
            </a:r>
            <a:endParaRPr/>
          </a:p>
        </p:txBody>
      </p:sp>
      <p:sp>
        <p:nvSpPr>
          <p:cNvPr id="508" name="CustomShape 2"/>
          <p:cNvSpPr/>
          <p:nvPr/>
        </p:nvSpPr>
        <p:spPr>
          <a:xfrm>
            <a:off x="152280" y="1523880"/>
            <a:ext cx="8610840" cy="13136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&gt;x_data &lt;- c(0:10)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&gt;y_data &lt;- x_data +5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000">
                <a:latin typeface="Calibri"/>
              </a:rPr>
              <a:t>&gt;plot(x_data, y_data,  main = "My Chart Title", xlab ="X", ylab = "Y", pch=16, col = "red")</a:t>
            </a:r>
            <a:endParaRPr/>
          </a:p>
        </p:txBody>
      </p:sp>
      <p:pic>
        <p:nvPicPr>
          <p:cNvPr descr="" id="509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2070000" y="3108960"/>
            <a:ext cx="4605120" cy="3749040"/>
          </a:xfrm>
          <a:prstGeom prst="rect">
            <a:avLst/>
          </a:prstGeom>
        </p:spPr>
      </p:pic>
      <p:sp>
        <p:nvSpPr>
          <p:cNvPr id="510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D1819171-D151-4131-A151-71F14141010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TextShape 1"/>
          <p:cNvSpPr txBox="1"/>
          <p:nvPr/>
        </p:nvSpPr>
        <p:spPr>
          <a:xfrm>
            <a:off x="457200" y="457200"/>
            <a:ext cx="8229600" cy="1371960"/>
          </a:xfrm>
          <a:prstGeom prst="rect">
            <a:avLst/>
          </a:prstGeom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ru-RU"/>
              <a:t>Параметры </a:t>
            </a:r>
            <a:r>
              <a:rPr lang="en-US"/>
              <a:t>xlim, ylim</a:t>
            </a:r>
            <a:endParaRPr/>
          </a:p>
        </p:txBody>
      </p:sp>
      <p:pic>
        <p:nvPicPr>
          <p:cNvPr descr="" id="512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1523880" y="1600200"/>
            <a:ext cx="5819760" cy="4219560"/>
          </a:xfrm>
          <a:prstGeom prst="rect">
            <a:avLst/>
          </a:prstGeom>
        </p:spPr>
      </p:pic>
      <p:sp>
        <p:nvSpPr>
          <p:cNvPr id="513" name="CustomShape 2"/>
          <p:cNvSpPr/>
          <p:nvPr/>
        </p:nvSpPr>
        <p:spPr>
          <a:xfrm>
            <a:off x="264960" y="5567760"/>
            <a:ext cx="8534520" cy="119124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2400">
                <a:latin typeface="Calibri"/>
              </a:rPr>
              <a:t>&gt;plot(x_data, y_data,  main = "My Chart Title", xlab ="X", ylab = "Y", pch=16, col = "red", </a:t>
            </a:r>
            <a:r>
              <a:rPr lang="en-US" sz="2400">
                <a:solidFill>
                  <a:srgbClr val="ff0000"/>
                </a:solidFill>
                <a:latin typeface="Calibri"/>
              </a:rPr>
              <a:t>xlim=c(1,7), ylim=c(0, 20)</a:t>
            </a:r>
            <a:r>
              <a:rPr lang="en-US" sz="2400">
                <a:latin typeface="Calibri"/>
              </a:rPr>
              <a:t>)</a:t>
            </a:r>
            <a:endParaRPr/>
          </a:p>
        </p:txBody>
      </p:sp>
      <p:sp>
        <p:nvSpPr>
          <p:cNvPr id="514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716141A1-3111-4191-B101-41F1311121D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152280" y="1981080"/>
            <a:ext cx="4343400" cy="411480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ru-RU" sz="2400">
                <a:latin typeface="Calibri"/>
              </a:rPr>
              <a:t>В </a:t>
            </a:r>
            <a:r>
              <a:rPr lang="en-US" sz="2400">
                <a:latin typeface="Calibri"/>
              </a:rPr>
              <a:t>R </a:t>
            </a:r>
            <a:r>
              <a:rPr lang="ru-RU" sz="2400">
                <a:latin typeface="Calibri"/>
              </a:rPr>
              <a:t>существует </a:t>
            </a:r>
            <a:r>
              <a:rPr lang="en-US" sz="2400">
                <a:latin typeface="Calibri"/>
              </a:rPr>
              <a:t> 25  </a:t>
            </a:r>
            <a:r>
              <a:rPr lang="ru-RU" sz="2400">
                <a:latin typeface="Calibri"/>
              </a:rPr>
              <a:t>символов для графиков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ru-RU" sz="2400">
                <a:latin typeface="Calibri"/>
              </a:rPr>
              <a:t>Символы </a:t>
            </a:r>
            <a:r>
              <a:rPr lang="en-US" sz="2400">
                <a:latin typeface="Calibri"/>
              </a:rPr>
              <a:t>19 – 20 </a:t>
            </a:r>
            <a:r>
              <a:rPr lang="ru-RU" sz="2400">
                <a:latin typeface="Calibri"/>
              </a:rPr>
              <a:t>могут быть залиты выбранным цветом</a:t>
            </a:r>
            <a:endParaRPr/>
          </a:p>
          <a:p>
            <a:pPr>
              <a:lnSpc>
                <a:spcPct val="100000"/>
              </a:lnSpc>
              <a:buSzPct val="75000"/>
              <a:buFont charset="2" typeface="Wingdings"/>
              <a:buChar char=""/>
            </a:pPr>
            <a:r>
              <a:rPr lang="ru-RU" sz="2400">
                <a:latin typeface="Calibri"/>
              </a:rPr>
              <a:t>Символы</a:t>
            </a:r>
            <a:r>
              <a:rPr lang="en-US" sz="2400">
                <a:latin typeface="Calibri"/>
              </a:rPr>
              <a:t> 21: 25 </a:t>
            </a:r>
            <a:r>
              <a:rPr lang="ru-RU" sz="2400">
                <a:latin typeface="Calibri"/>
              </a:rPr>
              <a:t>могут быть залиты выбранным цветом </a:t>
            </a:r>
            <a:r>
              <a:rPr lang="en-US" sz="2400">
                <a:latin typeface="Calibri"/>
              </a:rPr>
              <a:t>(col)  </a:t>
            </a:r>
            <a:r>
              <a:rPr lang="ru-RU" sz="2400">
                <a:latin typeface="Calibri"/>
              </a:rPr>
              <a:t>и обведены рамкой (</a:t>
            </a:r>
            <a:r>
              <a:rPr lang="en-US" sz="2400">
                <a:latin typeface="Calibri"/>
              </a:rPr>
              <a:t>bg)</a:t>
            </a:r>
            <a:endParaRPr/>
          </a:p>
        </p:txBody>
      </p:sp>
      <p:sp>
        <p:nvSpPr>
          <p:cNvPr id="516" name="CustomShape 2"/>
          <p:cNvSpPr/>
          <p:nvPr/>
        </p:nvSpPr>
        <p:spPr>
          <a:xfrm>
            <a:off x="380880" y="609480"/>
            <a:ext cx="8229600" cy="137160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ru-RU" sz="4000">
                <a:latin typeface="Calibri"/>
              </a:rPr>
              <a:t>Параметр </a:t>
            </a:r>
            <a:r>
              <a:rPr lang="en-US" sz="4000">
                <a:latin typeface="Calibri"/>
              </a:rPr>
              <a:t>pch</a:t>
            </a:r>
            <a:endParaRPr/>
          </a:p>
        </p:txBody>
      </p:sp>
      <p:pic>
        <p:nvPicPr>
          <p:cNvPr descr="" id="517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4782960" y="1523880"/>
            <a:ext cx="3832560" cy="3886200"/>
          </a:xfrm>
          <a:prstGeom prst="rect">
            <a:avLst/>
          </a:prstGeom>
        </p:spPr>
      </p:pic>
      <p:sp>
        <p:nvSpPr>
          <p:cNvPr id="518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5101C1A1-01C1-4161-9111-01012171611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TextShape 1"/>
          <p:cNvSpPr txBox="1"/>
          <p:nvPr/>
        </p:nvSpPr>
        <p:spPr>
          <a:xfrm>
            <a:off x="457200" y="457200"/>
            <a:ext cx="8229600" cy="1371960"/>
          </a:xfrm>
          <a:prstGeom prst="rect">
            <a:avLst/>
          </a:prstGeom>
        </p:spPr>
        <p:txBody>
          <a:bodyPr anchor="ctr"/>
          <a:p>
            <a:pPr algn="ctr">
              <a:buSzPct val="45000"/>
              <a:buFont typeface="StarSymbol"/>
              <a:buChar char=""/>
            </a:pPr>
            <a:r>
              <a:rPr lang="ru-RU"/>
              <a:t>Параметр </a:t>
            </a:r>
            <a:r>
              <a:rPr lang="en-US"/>
              <a:t>lty</a:t>
            </a:r>
            <a:endParaRPr/>
          </a:p>
        </p:txBody>
      </p:sp>
      <p:sp>
        <p:nvSpPr>
          <p:cNvPr id="520" name="CustomShape 2"/>
          <p:cNvSpPr/>
          <p:nvPr/>
        </p:nvSpPr>
        <p:spPr>
          <a:xfrm>
            <a:off x="233280" y="1523880"/>
            <a:ext cx="3810240" cy="44197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2400">
                <a:latin typeface="Calibri"/>
                <a:ea typeface="Arial"/>
              </a:rPr>
              <a:t>В </a:t>
            </a:r>
            <a:r>
              <a:rPr lang="en-US" sz="2400">
                <a:latin typeface="Calibri"/>
                <a:ea typeface="Arial"/>
              </a:rPr>
              <a:t>R </a:t>
            </a:r>
            <a:r>
              <a:rPr lang="ru-RU" sz="2400">
                <a:latin typeface="Calibri"/>
                <a:ea typeface="Arial"/>
              </a:rPr>
              <a:t>существует </a:t>
            </a:r>
            <a:r>
              <a:rPr lang="en-US" sz="2400">
                <a:latin typeface="Calibri"/>
                <a:ea typeface="Arial"/>
              </a:rPr>
              <a:t>7</a:t>
            </a:r>
            <a:r>
              <a:rPr lang="ru-RU" sz="2400">
                <a:latin typeface="Calibri"/>
                <a:ea typeface="Arial"/>
              </a:rPr>
              <a:t> типов линий</a:t>
            </a: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endParaRPr/>
          </a:p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2400">
                <a:latin typeface="Calibri"/>
                <a:ea typeface="Arial"/>
              </a:rPr>
              <a:t>  </a:t>
            </a:r>
            <a:r>
              <a:rPr lang="en-US" sz="2400">
                <a:latin typeface="Calibri"/>
                <a:ea typeface="Arial"/>
              </a:rPr>
              <a:t>0 – </a:t>
            </a:r>
            <a:r>
              <a:rPr lang="ru-RU" sz="2400">
                <a:latin typeface="Calibri"/>
                <a:ea typeface="Arial"/>
              </a:rPr>
              <a:t>«прозрачная линия»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</a:rPr>
              <a:t>1 – «</a:t>
            </a:r>
            <a:r>
              <a:rPr lang="ru-RU" sz="2400">
                <a:solidFill>
                  <a:srgbClr val="000000"/>
                </a:solidFill>
                <a:latin typeface="Calibri"/>
                <a:ea typeface="Arial"/>
              </a:rPr>
              <a:t>сплошная»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</a:rPr>
              <a:t>2 – «</a:t>
            </a:r>
            <a:r>
              <a:rPr lang="ru-RU" sz="2400">
                <a:solidFill>
                  <a:srgbClr val="000000"/>
                </a:solidFill>
                <a:latin typeface="Calibri"/>
                <a:ea typeface="Arial"/>
              </a:rPr>
              <a:t>пунктирная»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</a:rPr>
              <a:t>3 – «</a:t>
            </a:r>
            <a:r>
              <a:rPr lang="ru-RU" sz="2400">
                <a:solidFill>
                  <a:srgbClr val="000000"/>
                </a:solidFill>
                <a:latin typeface="Calibri"/>
                <a:ea typeface="Arial"/>
              </a:rPr>
              <a:t>точками»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</a:rPr>
              <a:t>4 – «</a:t>
            </a:r>
            <a:r>
              <a:rPr lang="ru-RU" sz="2400">
                <a:solidFill>
                  <a:srgbClr val="000000"/>
                </a:solidFill>
                <a:latin typeface="Calibri"/>
                <a:ea typeface="Arial"/>
              </a:rPr>
              <a:t>точка-тире»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</a:rPr>
              <a:t>5 – «</a:t>
            </a:r>
            <a:r>
              <a:rPr lang="ru-RU" sz="2400">
                <a:solidFill>
                  <a:srgbClr val="000000"/>
                </a:solidFill>
                <a:latin typeface="Calibri"/>
                <a:ea typeface="Arial"/>
              </a:rPr>
              <a:t>длинное тире»</a:t>
            </a:r>
            <a:endParaRPr/>
          </a:p>
          <a:p>
            <a:pPr lvl="1">
              <a:lnSpc>
                <a:spcPct val="100000"/>
              </a:lnSpc>
              <a:buFont typeface="Calibri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</a:rPr>
              <a:t>6 – «</a:t>
            </a:r>
            <a:r>
              <a:rPr lang="ru-RU" sz="2400">
                <a:solidFill>
                  <a:srgbClr val="000000"/>
                </a:solidFill>
                <a:latin typeface="Calibri"/>
                <a:ea typeface="Arial"/>
              </a:rPr>
              <a:t>двойное тире»</a:t>
            </a:r>
            <a:r>
              <a:rPr lang="en-US" sz="240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/>
          </a:p>
        </p:txBody>
      </p:sp>
      <p:pic>
        <p:nvPicPr>
          <p:cNvPr descr="" id="521" name="Picture 9"/>
          <p:cNvPicPr/>
          <p:nvPr/>
        </p:nvPicPr>
        <p:blipFill>
          <a:blip r:embed="rId1"/>
          <a:stretch>
            <a:fillRect/>
          </a:stretch>
        </p:blipFill>
        <p:spPr>
          <a:xfrm>
            <a:off x="4187880" y="1600200"/>
            <a:ext cx="4771800" cy="4616280"/>
          </a:xfrm>
          <a:prstGeom prst="rect">
            <a:avLst/>
          </a:prstGeom>
          <a:ln w="9360">
            <a:solidFill>
              <a:srgbClr val="9999ff"/>
            </a:solidFill>
            <a:miter/>
          </a:ln>
        </p:spPr>
      </p:pic>
      <p:sp>
        <p:nvSpPr>
          <p:cNvPr id="522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01E1F161-21C1-4131-8171-4191416141A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CustomShape 1"/>
          <p:cNvSpPr/>
          <p:nvPr/>
        </p:nvSpPr>
        <p:spPr>
          <a:xfrm>
            <a:off x="155520" y="5146560"/>
            <a:ext cx="8836200" cy="161856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2000"/>
              <a:t>&gt; </a:t>
            </a:r>
            <a:r>
              <a:rPr lang="en-US" sz="2000">
                <a:latin typeface="Calibri"/>
              </a:rPr>
              <a:t>boxplot(mtcars$mpg~mtcars$cyl, main="Milage by Car Weight", yaxt="n", xlab="Milage", col=terrain.colors(3), varwidth=T)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000"/>
              <a:t>&gt; </a:t>
            </a:r>
            <a:r>
              <a:rPr lang="en-US" sz="2000">
                <a:latin typeface="Calibri"/>
              </a:rPr>
              <a:t>legend("topright", inset=.05, title="Number of Cylinders", c("4","6","8"), fill=terrain.colors(3), horiz=TRUE)</a:t>
            </a:r>
            <a:endParaRPr/>
          </a:p>
        </p:txBody>
      </p:sp>
      <p:sp>
        <p:nvSpPr>
          <p:cNvPr id="524" name="CustomShape 2"/>
          <p:cNvSpPr/>
          <p:nvPr/>
        </p:nvSpPr>
        <p:spPr>
          <a:xfrm>
            <a:off x="457200" y="304920"/>
            <a:ext cx="8229600" cy="137160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ru-RU" sz="4400">
                <a:latin typeface="Calibri"/>
              </a:rPr>
              <a:t>Параметр </a:t>
            </a:r>
            <a:r>
              <a:rPr lang="en-US" sz="4400">
                <a:latin typeface="Calibri"/>
              </a:rPr>
              <a:t>legend</a:t>
            </a:r>
            <a:endParaRPr/>
          </a:p>
        </p:txBody>
      </p:sp>
      <p:pic>
        <p:nvPicPr>
          <p:cNvPr descr="" id="525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1560600" y="1026720"/>
            <a:ext cx="5480280" cy="4038480"/>
          </a:xfrm>
          <a:prstGeom prst="rect">
            <a:avLst/>
          </a:prstGeom>
        </p:spPr>
      </p:pic>
      <p:sp>
        <p:nvSpPr>
          <p:cNvPr id="526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81915181-5171-4151-B1B1-01E13121716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CustomShape 1"/>
          <p:cNvSpPr/>
          <p:nvPr/>
        </p:nvSpPr>
        <p:spPr>
          <a:xfrm>
            <a:off x="380880" y="1406520"/>
            <a:ext cx="8382240" cy="1923480"/>
          </a:xfrm>
          <a:prstGeom prst="rect">
            <a:avLst/>
          </a:prstGeom>
        </p:spPr>
        <p:txBody>
          <a:bodyPr bIns="46800" lIns="90000" rIns="90000" tIns="46800"/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par()              </a:t>
            </a:r>
            <a:r>
              <a:rPr lang="ru-RU" sz="1600">
                <a:latin typeface="Calibri"/>
              </a:rPr>
              <a:t>	</a:t>
            </a:r>
            <a:r>
              <a:rPr lang="ru-RU" sz="1600">
                <a:latin typeface="Calibri"/>
              </a:rPr>
              <a:t>	</a:t>
            </a:r>
            <a:r>
              <a:rPr lang="ru-RU" sz="1600">
                <a:latin typeface="Calibri"/>
              </a:rPr>
              <a:t>     </a:t>
            </a:r>
            <a:r>
              <a:rPr lang="ru-RU" sz="1600">
                <a:latin typeface="Calibri"/>
              </a:rPr>
              <a:t>	</a:t>
            </a:r>
            <a:r>
              <a:rPr lang="ru-RU" sz="1600">
                <a:solidFill>
                  <a:srgbClr val="ff0000"/>
                </a:solidFill>
                <a:latin typeface="Calibri"/>
              </a:rPr>
              <a:t>             </a:t>
            </a:r>
            <a:r>
              <a:rPr lang="en-US" sz="1600">
                <a:solidFill>
                  <a:srgbClr val="ff0000"/>
                </a:solidFill>
                <a:latin typeface="Calibri"/>
              </a:rPr>
              <a:t># </a:t>
            </a:r>
            <a:r>
              <a:rPr lang="ru-RU" sz="1600">
                <a:solidFill>
                  <a:srgbClr val="ff0000"/>
                </a:solidFill>
                <a:latin typeface="Calibri"/>
              </a:rPr>
              <a:t>просмотреть текущие настройки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par(col.lab="red") </a:t>
            </a:r>
            <a:r>
              <a:rPr lang="ru-RU" sz="1600">
                <a:latin typeface="Calibri"/>
              </a:rPr>
              <a:t>	</a:t>
            </a:r>
            <a:r>
              <a:rPr lang="ru-RU" sz="1600">
                <a:latin typeface="Calibri"/>
              </a:rPr>
              <a:t>	</a:t>
            </a:r>
            <a:r>
              <a:rPr lang="ru-RU" sz="1600">
                <a:latin typeface="Calibri"/>
              </a:rPr>
              <a:t>          </a:t>
            </a:r>
            <a:r>
              <a:rPr lang="en-US" sz="1600">
                <a:solidFill>
                  <a:srgbClr val="ff0000"/>
                </a:solidFill>
                <a:latin typeface="Calibri"/>
              </a:rPr>
              <a:t># </a:t>
            </a:r>
            <a:r>
              <a:rPr lang="ru-RU" sz="1600">
                <a:solidFill>
                  <a:srgbClr val="ff0000"/>
                </a:solidFill>
                <a:latin typeface="Calibri"/>
              </a:rPr>
              <a:t>сделать красными подписи к осям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1600"/>
              <a:t>&gt; </a:t>
            </a:r>
            <a:r>
              <a:rPr lang="en-US" sz="1600">
                <a:latin typeface="Calibri"/>
              </a:rPr>
              <a:t>hist(mtcars$mpg)   </a:t>
            </a:r>
            <a:r>
              <a:rPr lang="ru-RU" sz="1600">
                <a:latin typeface="Calibri"/>
              </a:rPr>
              <a:t>	</a:t>
            </a:r>
            <a:r>
              <a:rPr lang="ru-RU" sz="1600">
                <a:latin typeface="Calibri"/>
              </a:rPr>
              <a:t>           </a:t>
            </a:r>
            <a:r>
              <a:rPr lang="en-US" sz="1600">
                <a:solidFill>
                  <a:srgbClr val="ff0000"/>
                </a:solidFill>
                <a:latin typeface="Calibri"/>
              </a:rPr>
              <a:t># </a:t>
            </a:r>
            <a:r>
              <a:rPr lang="ru-RU" sz="1600">
                <a:solidFill>
                  <a:srgbClr val="ff0000"/>
                </a:solidFill>
                <a:latin typeface="Calibri"/>
              </a:rPr>
              <a:t>нарисовать график с новыми настройками</a:t>
            </a:r>
            <a:endParaRPr/>
          </a:p>
        </p:txBody>
      </p:sp>
      <p:sp>
        <p:nvSpPr>
          <p:cNvPr id="528" name="CustomShape 2"/>
          <p:cNvSpPr/>
          <p:nvPr/>
        </p:nvSpPr>
        <p:spPr>
          <a:xfrm>
            <a:off x="380880" y="568440"/>
            <a:ext cx="8229600" cy="8380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ru-RU" sz="4000">
                <a:latin typeface="Calibri"/>
              </a:rPr>
              <a:t>Графический параметр </a:t>
            </a:r>
            <a:r>
              <a:rPr lang="en-US" sz="4000">
                <a:latin typeface="Calibri"/>
              </a:rPr>
              <a:t>par()</a:t>
            </a:r>
            <a:endParaRPr/>
          </a:p>
        </p:txBody>
      </p:sp>
      <p:pic>
        <p:nvPicPr>
          <p:cNvPr descr="" id="529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773360" y="3017520"/>
            <a:ext cx="5649840" cy="3840480"/>
          </a:xfrm>
          <a:prstGeom prst="rect">
            <a:avLst/>
          </a:prstGeom>
        </p:spPr>
      </p:pic>
      <p:sp>
        <p:nvSpPr>
          <p:cNvPr id="530" name="CustomShape 3"/>
          <p:cNvSpPr/>
          <p:nvPr/>
        </p:nvSpPr>
        <p:spPr>
          <a:xfrm>
            <a:off x="7924680" y="6400800"/>
            <a:ext cx="1219320" cy="45720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Courier New"/>
              <a:buChar char="•"/>
            </a:pPr>
            <a:fld id="{31111171-91D1-4141-8181-21C131511141}" type="slidenum">
              <a:rPr b="1" lang="en-US" sz="2400">
                <a:latin typeface="Courier New"/>
                <a:ea typeface="Courier New"/>
              </a:rPr>
              <a:t>&lt;number&gt;</a:t>
            </a:fld>
            <a:r>
              <a:rPr b="1" lang="en-US" sz="2400">
                <a:latin typeface="Courier New"/>
                <a:ea typeface="Courier New"/>
              </a:rPr>
              <a:t>/</a:t>
            </a:r>
            <a:r>
              <a:rPr b="1" lang="ru-RU" sz="2400">
                <a:latin typeface="Courier New"/>
                <a:ea typeface="Courier New"/>
              </a:rPr>
              <a:t>33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