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sldIdLst>
    <p:sldId id="256" r:id="rId2"/>
    <p:sldId id="335" r:id="rId3"/>
    <p:sldId id="336" r:id="rId4"/>
    <p:sldId id="347" r:id="rId5"/>
    <p:sldId id="262" r:id="rId6"/>
    <p:sldId id="358" r:id="rId7"/>
    <p:sldId id="311" r:id="rId8"/>
    <p:sldId id="337" r:id="rId9"/>
    <p:sldId id="356" r:id="rId10"/>
    <p:sldId id="357" r:id="rId11"/>
    <p:sldId id="338" r:id="rId12"/>
    <p:sldId id="339" r:id="rId13"/>
    <p:sldId id="360" r:id="rId14"/>
    <p:sldId id="346" r:id="rId15"/>
    <p:sldId id="312" r:id="rId16"/>
    <p:sldId id="317" r:id="rId17"/>
    <p:sldId id="341" r:id="rId18"/>
    <p:sldId id="342" r:id="rId19"/>
    <p:sldId id="343" r:id="rId20"/>
    <p:sldId id="352" r:id="rId21"/>
    <p:sldId id="353" r:id="rId22"/>
    <p:sldId id="332" r:id="rId23"/>
    <p:sldId id="361" r:id="rId24"/>
    <p:sldId id="314" r:id="rId25"/>
    <p:sldId id="318" r:id="rId26"/>
    <p:sldId id="309" r:id="rId27"/>
    <p:sldId id="320" r:id="rId28"/>
    <p:sldId id="321" r:id="rId29"/>
    <p:sldId id="322" r:id="rId30"/>
    <p:sldId id="354" r:id="rId31"/>
    <p:sldId id="35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6929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19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FA1744B-CE7C-4568-80A3-5CB971BEA172}" type="datetimeFigureOut">
              <a:rPr lang="ru-RU"/>
              <a:pPr>
                <a:defRPr/>
              </a:pPr>
              <a:t>06.10.2015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9A3C8F-42D0-42D3-9A83-D75ECDA3D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9A3C8F-42D0-42D3-9A83-D75ECDA3D8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AE69DB-12E3-4B52-AD01-99C994A89031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D155-2F5B-41B1-AFF4-E74707655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B86D9-23C8-43B0-A22E-2681C2C5F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9840-5CDB-488C-AB43-43D7A90DD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40F80-B840-4DB2-B570-243D7F579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93625-206D-48F2-833C-4B85B8EF7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4E26-3854-47E9-B2AC-692016ED8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054B1-D1B6-4BBB-BD7F-59EA687FE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4C17-FADB-4F6C-96BC-7FB7D4BD4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E053-BBEC-4875-9205-803DCBEAE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0A79C-FA3B-4B12-B89A-1015C0086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B57D-515F-4328-84FE-D7E4408D7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6663920-4B5A-44DE-B2A0-5C238CB11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400" dirty="0" smtClean="0">
                <a:solidFill>
                  <a:schemeClr val="tx1"/>
                </a:solidFill>
              </a:rPr>
              <a:t>Занятие </a:t>
            </a:r>
            <a:r>
              <a:rPr lang="en-US" sz="4400" dirty="0" smtClean="0">
                <a:solidFill>
                  <a:schemeClr val="tx1"/>
                </a:solidFill>
              </a:rPr>
              <a:t>4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en-US" sz="4400" i="1" dirty="0" smtClean="0">
                <a:solidFill>
                  <a:schemeClr val="tx1"/>
                </a:solidFill>
              </a:rPr>
              <a:t>if, for, apply, merge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тесты ассоциации</a:t>
            </a:r>
            <a:endParaRPr lang="en-US" sz="44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30 сентября</a:t>
            </a:r>
            <a:r>
              <a:rPr lang="ru-RU" smtClean="0"/>
              <a:t>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Фишера и </a:t>
            </a:r>
            <a:r>
              <a:rPr lang="ru-RU" dirty="0" err="1" smtClean="0"/>
              <a:t>Хи</a:t>
            </a:r>
            <a:r>
              <a:rPr lang="en-US" dirty="0" smtClean="0"/>
              <a:t>^2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Другой (иногда более удобный) способ – передавать не четырехпольные таблицы, а два логических вектора, соответствующие двум свойствам, между которыми ищем ассоциацию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people=</a:t>
            </a:r>
            <a:r>
              <a:rPr lang="en-US" dirty="0" err="1" smtClean="0">
                <a:solidFill>
                  <a:srgbClr val="0000FF"/>
                </a:solidFill>
              </a:rPr>
              <a:t>data.frame</a:t>
            </a:r>
            <a:r>
              <a:rPr lang="en-US" dirty="0" smtClean="0">
                <a:solidFill>
                  <a:srgbClr val="0000FF"/>
                </a:solidFill>
              </a:rPr>
              <a:t>(mutant=c(T,F,F,F,T,T,F,T), diseased=c(T,F,F,F,F,T,T,T))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fisher.test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 err="1" smtClean="0">
                <a:solidFill>
                  <a:srgbClr val="0000FF"/>
                </a:solidFill>
              </a:rPr>
              <a:t>people$mutant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people$diseased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ru-RU" dirty="0" smtClean="0"/>
              <a:t>Удобный способ получить 4-польную таблицу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xtabs</a:t>
            </a:r>
            <a:r>
              <a:rPr lang="en-US" dirty="0" smtClean="0">
                <a:solidFill>
                  <a:srgbClr val="0000FF"/>
                </a:solidFill>
              </a:rPr>
              <a:t>(~ mutant + diseased, data=people)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    diseased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Mutant FALSE TRUE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FALSE     3    1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TRUE     1    3</a:t>
            </a:r>
            <a:endParaRPr lang="ru-RU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Точный тест Фишера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1600200" y="1219200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мутант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мутант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здоровый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a+b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больной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c+d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b+d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51816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Точный тест Фишера</a:t>
            </a:r>
            <a:r>
              <a:rPr lang="en-US" sz="2400" b="1" dirty="0" smtClean="0"/>
              <a:t> (Fisher exact test)</a:t>
            </a:r>
            <a:r>
              <a:rPr lang="ru-RU" sz="2400" b="1" dirty="0" smtClean="0"/>
              <a:t>:</a:t>
            </a:r>
          </a:p>
          <a:p>
            <a:r>
              <a:rPr lang="ru-RU" sz="2400" dirty="0" smtClean="0"/>
              <a:t>Сколько способов разложить </a:t>
            </a:r>
            <a:r>
              <a:rPr lang="en-US" sz="2400" dirty="0" smtClean="0"/>
              <a:t>n </a:t>
            </a:r>
            <a:r>
              <a:rPr lang="ru-RU" sz="2400" dirty="0" smtClean="0"/>
              <a:t>независимых элементов  по  4 ячейкам с данным количеством элементов? </a:t>
            </a:r>
            <a:r>
              <a:rPr lang="en-US" sz="2400" dirty="0" smtClean="0"/>
              <a:t>p-value – </a:t>
            </a:r>
            <a:r>
              <a:rPr lang="ru-RU" sz="2400" dirty="0" smtClean="0"/>
              <a:t>сумма вероятностей таблиц с не меньшим </a:t>
            </a:r>
            <a:r>
              <a:rPr lang="en-US" sz="2400" dirty="0" smtClean="0"/>
              <a:t>OR.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3276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Отношение рисков (</a:t>
            </a:r>
            <a:r>
              <a:rPr lang="en-US" sz="2400" b="1" dirty="0" smtClean="0"/>
              <a:t>odds ratio</a:t>
            </a:r>
            <a:r>
              <a:rPr lang="ru-RU" sz="2400" b="1" dirty="0" smtClean="0"/>
              <a:t>)</a:t>
            </a:r>
            <a:endParaRPr lang="en-US" sz="2400" dirty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" y="3733800"/>
            <a:ext cx="8782050" cy="2019300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r>
              <a:rPr lang="ru-RU" dirty="0" err="1" smtClean="0"/>
              <a:t>Хи</a:t>
            </a:r>
            <a:r>
              <a:rPr lang="en-US" dirty="0" smtClean="0"/>
              <a:t>^2 (Chi-squared)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Не рекомендуется использовать, если хотя бы в одной ячейке меньше 5-7 образцов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smtClean="0"/>
              <a:t>H0</a:t>
            </a:r>
            <a:r>
              <a:rPr lang="en-US" sz="2800" dirty="0" smtClean="0"/>
              <a:t>: </a:t>
            </a:r>
            <a:r>
              <a:rPr lang="ru-RU" sz="2800" dirty="0" smtClean="0"/>
              <a:t>Предположение независимости. Например, </a:t>
            </a:r>
          </a:p>
          <a:p>
            <a:pPr>
              <a:buNone/>
            </a:pPr>
            <a:r>
              <a:rPr lang="en-US" sz="2800" dirty="0" smtClean="0"/>
              <a:t>p(</a:t>
            </a:r>
            <a:r>
              <a:rPr lang="ru-RU" sz="2800" dirty="0" smtClean="0"/>
              <a:t>больной </a:t>
            </a:r>
            <a:r>
              <a:rPr lang="en-US" sz="2800" dirty="0" smtClean="0"/>
              <a:t>&amp;</a:t>
            </a:r>
            <a:r>
              <a:rPr lang="ru-RU" sz="2800" dirty="0" smtClean="0"/>
              <a:t> мутант</a:t>
            </a:r>
            <a:r>
              <a:rPr lang="en-US" sz="2800" dirty="0" smtClean="0"/>
              <a:t>)</a:t>
            </a:r>
            <a:r>
              <a:rPr lang="ru-RU" sz="2800" dirty="0" smtClean="0"/>
              <a:t> = </a:t>
            </a:r>
            <a:r>
              <a:rPr lang="en-US" sz="2800" dirty="0" smtClean="0"/>
              <a:t>p(</a:t>
            </a:r>
            <a:r>
              <a:rPr lang="ru-RU" sz="2800" dirty="0" smtClean="0"/>
              <a:t>больной</a:t>
            </a:r>
            <a:r>
              <a:rPr lang="en-US" sz="2800" dirty="0" smtClean="0"/>
              <a:t>)</a:t>
            </a:r>
            <a:r>
              <a:rPr lang="ru-RU" sz="2800" dirty="0" smtClean="0"/>
              <a:t>*</a:t>
            </a:r>
            <a:r>
              <a:rPr lang="en-US" sz="2800" dirty="0" smtClean="0"/>
              <a:t>p(</a:t>
            </a:r>
            <a:r>
              <a:rPr lang="ru-RU" sz="2800" dirty="0" smtClean="0"/>
              <a:t>мутант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ru-RU" sz="2800" dirty="0" smtClean="0"/>
              <a:t>Тест </a:t>
            </a:r>
            <a:r>
              <a:rPr lang="ru-RU" sz="2800" dirty="0" err="1" smtClean="0"/>
              <a:t>Хи</a:t>
            </a:r>
            <a:r>
              <a:rPr lang="en-US" sz="2800" dirty="0" smtClean="0"/>
              <a:t>^2</a:t>
            </a:r>
            <a:r>
              <a:rPr lang="ru-RU" sz="2800" dirty="0" smtClean="0"/>
              <a:t>: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Посчитаем значение в каждой ячейке в предположении независимости, это будет ожидаемое значение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Далее по всем ячейкам суммируем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772150"/>
            <a:ext cx="2867025" cy="78105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5000" y="6183868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d.f</a:t>
            </a:r>
            <a:r>
              <a:rPr lang="en-US" dirty="0" smtClean="0"/>
              <a:t>.=(nrow-1)(ncol-1)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«Программирование»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Условия и циклы</a:t>
            </a:r>
          </a:p>
          <a:p>
            <a:r>
              <a:rPr lang="ru-RU" sz="2800" dirty="0" smtClean="0"/>
              <a:t>Функции и </a:t>
            </a:r>
            <a:r>
              <a:rPr lang="en-US" sz="2800" dirty="0" smtClean="0"/>
              <a:t>apply</a:t>
            </a:r>
            <a:endParaRPr lang="en-US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</a:t>
            </a:r>
            <a:r>
              <a:rPr lang="ru-RU" i="1" dirty="0" smtClean="0"/>
              <a:t> </a:t>
            </a:r>
            <a:r>
              <a:rPr lang="en-US" i="1" dirty="0" smtClean="0"/>
              <a:t>for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Пример из домашнего задания.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N_iter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=20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y=rep(NA,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N_iter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for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 in 1:N_iter){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	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rands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=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rnorm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(2^i)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	y[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]=max(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rands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}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 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plot(2^(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1:N_iter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), y, type="l")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0">
              <a:buClr>
                <a:srgbClr val="00007D"/>
              </a:buClr>
            </a:pPr>
            <a:r>
              <a:rPr lang="ru-RU" dirty="0" smtClean="0">
                <a:solidFill>
                  <a:srgbClr val="000000"/>
                </a:solidFill>
              </a:rPr>
              <a:t>Совет: многострочные исходные коды удобно сохранять в файл, читать и выполнять из </a:t>
            </a:r>
            <a:r>
              <a:rPr lang="en-US" dirty="0" smtClean="0">
                <a:solidFill>
                  <a:srgbClr val="000000"/>
                </a:solidFill>
              </a:rPr>
              <a:t>R</a:t>
            </a:r>
            <a:r>
              <a:rPr lang="ru-RU" dirty="0" smtClean="0">
                <a:solidFill>
                  <a:srgbClr val="000000"/>
                </a:solidFill>
              </a:rPr>
              <a:t>:</a:t>
            </a:r>
          </a:p>
          <a:p>
            <a:pPr lvl="0">
              <a:buClr>
                <a:srgbClr val="00007D"/>
              </a:buCl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&gt; source(“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my_program.R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")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Lucida Console" pitchFamily="49" charset="0"/>
            </a:endParaRP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362200" y="2895600"/>
            <a:ext cx="16764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flipH="1">
            <a:off x="4038600" y="2438400"/>
            <a:ext cx="8382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724400" y="2209800"/>
            <a:ext cx="44403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Вектор (в данном случае от </a:t>
            </a:r>
            <a:r>
              <a:rPr lang="ru-RU" b="1" dirty="0" smtClean="0"/>
              <a:t>1</a:t>
            </a:r>
            <a:r>
              <a:rPr lang="ru-RU" dirty="0" smtClean="0"/>
              <a:t> до </a:t>
            </a:r>
            <a:r>
              <a:rPr lang="en-US" b="1" dirty="0" err="1" smtClean="0"/>
              <a:t>N_iter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en-US" b="1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проходит все элементы вектора</a:t>
            </a:r>
          </a:p>
          <a:p>
            <a:r>
              <a:rPr lang="ru-RU" dirty="0" smtClean="0"/>
              <a:t>Для каждого </a:t>
            </a:r>
            <a:r>
              <a:rPr lang="en-US" b="1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выполняется код в </a:t>
            </a:r>
            <a:r>
              <a:rPr lang="en-US" b="1" dirty="0" smtClean="0"/>
              <a:t>{ }</a:t>
            </a:r>
            <a:endParaRPr lang="ru-RU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</a:t>
            </a:r>
            <a:r>
              <a:rPr lang="en-US" dirty="0" smtClean="0"/>
              <a:t>. </a:t>
            </a:r>
            <a:r>
              <a:rPr lang="ru-RU" dirty="0" smtClean="0"/>
              <a:t>Пример для таблицы</a:t>
            </a:r>
            <a:endParaRPr lang="en-US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>
              <a:spcBef>
                <a:spcPct val="0"/>
              </a:spcBef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  <a:cs typeface="Times New Roman" pitchFamily="18" charset="0"/>
              </a:rPr>
              <a:t>&gt; head(grades)</a:t>
            </a:r>
            <a:endParaRPr lang="en-US" sz="2000" dirty="0" smtClean="0">
              <a:ea typeface="Calibri" pitchFamily="34" charset="0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Times New Roman" pitchFamily="18" charset="0"/>
              </a:rPr>
              <a:t>   id write math science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Times New Roman" pitchFamily="18" charset="0"/>
              </a:rPr>
              <a:t>socst</a:t>
            </a: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marL="0">
              <a:spcBef>
                <a:spcPct val="0"/>
              </a:spcBef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onsolas" pitchFamily="49" charset="0"/>
                <a:cs typeface="Times New Roman" pitchFamily="18" charset="0"/>
              </a:rPr>
              <a:t>1  70    52   41      47    57</a:t>
            </a: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marL="0">
              <a:spcBef>
                <a:spcPct val="0"/>
              </a:spcBef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onsolas" pitchFamily="49" charset="0"/>
                <a:cs typeface="Times New Roman" pitchFamily="18" charset="0"/>
              </a:rPr>
              <a:t>2 121    59   53      63    61</a:t>
            </a: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marL="0">
              <a:spcBef>
                <a:spcPct val="0"/>
              </a:spcBef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onsolas" pitchFamily="49" charset="0"/>
                <a:cs typeface="Times New Roman" pitchFamily="18" charset="0"/>
              </a:rPr>
              <a:t>3  86    33   54      58    31</a:t>
            </a: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marL="0">
              <a:spcBef>
                <a:spcPct val="0"/>
              </a:spcBef>
              <a:spcAft>
                <a:spcPts val="1000"/>
              </a:spcAft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#посчитаем средний балл каждого студента и средний балл за каждый экзамен</a:t>
            </a:r>
            <a:endParaRPr lang="en-US" sz="2000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marL="0">
              <a:spcBef>
                <a:spcPct val="0"/>
              </a:spcBef>
              <a:spcAft>
                <a:spcPts val="1000"/>
              </a:spcAft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matrix_grades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=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as.matrix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(grades[,2:ncol(grades)])</a:t>
            </a:r>
            <a:endParaRPr lang="ru-RU" sz="2000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pPr marL="0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&gt; 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meangrades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=c()</a:t>
            </a:r>
            <a:endParaRPr lang="ru-RU" sz="2000" dirty="0" smtClean="0">
              <a:solidFill>
                <a:srgbClr val="0000FF"/>
              </a:solidFill>
              <a:latin typeface="Consolas" pitchFamily="49" charset="0"/>
            </a:endParaRPr>
          </a:p>
          <a:p>
            <a:pPr marL="0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&gt; for(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 in 1:nrow(grades)){</a:t>
            </a:r>
            <a:endParaRPr lang="ru-RU" sz="2000" dirty="0" smtClean="0">
              <a:solidFill>
                <a:srgbClr val="0000FF"/>
              </a:solidFill>
              <a:latin typeface="Consolas" pitchFamily="49" charset="0"/>
            </a:endParaRPr>
          </a:p>
          <a:p>
            <a:pPr marL="0">
              <a:spcBef>
                <a:spcPct val="0"/>
              </a:spcBef>
              <a:spcAft>
                <a:spcPts val="0"/>
              </a:spcAft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+     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meangrades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=c(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meangrades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, mean(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matrix_grades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onsolas" pitchFamily="49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onsolas" pitchFamily="49" charset="0"/>
              </a:rPr>
              <a:t>,]))</a:t>
            </a:r>
            <a:endParaRPr lang="ru-RU" sz="2000" dirty="0" smtClean="0">
              <a:solidFill>
                <a:srgbClr val="0000FF"/>
              </a:solidFill>
              <a:latin typeface="Consolas" pitchFamily="49" charset="0"/>
            </a:endParaRPr>
          </a:p>
          <a:p>
            <a:pPr marL="0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0000FF"/>
                </a:solidFill>
                <a:latin typeface="Consolas" pitchFamily="49" charset="0"/>
              </a:rPr>
              <a:t>+ }</a:t>
            </a:r>
          </a:p>
          <a:p>
            <a:pPr marL="0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0000FF"/>
                </a:solidFill>
                <a:latin typeface="Consolas" pitchFamily="49" charset="0"/>
              </a:rPr>
              <a:t>&gt; </a:t>
            </a:r>
            <a:r>
              <a:rPr lang="ru-RU" sz="2000" dirty="0" err="1" smtClean="0">
                <a:solidFill>
                  <a:srgbClr val="0000FF"/>
                </a:solidFill>
                <a:latin typeface="Consolas" pitchFamily="49" charset="0"/>
              </a:rPr>
              <a:t>head</a:t>
            </a:r>
            <a:r>
              <a:rPr lang="ru-RU" sz="2000" dirty="0" smtClean="0">
                <a:solidFill>
                  <a:srgbClr val="0000FF"/>
                </a:solidFill>
                <a:latin typeface="Consolas" pitchFamily="49" charset="0"/>
              </a:rPr>
              <a:t>(</a:t>
            </a:r>
            <a:r>
              <a:rPr lang="ru-RU" sz="2000" dirty="0" err="1" smtClean="0">
                <a:solidFill>
                  <a:srgbClr val="0000FF"/>
                </a:solidFill>
                <a:latin typeface="Consolas" pitchFamily="49" charset="0"/>
              </a:rPr>
              <a:t>meangrades</a:t>
            </a:r>
            <a:r>
              <a:rPr lang="ru-RU" sz="2000" dirty="0" smtClean="0">
                <a:solidFill>
                  <a:srgbClr val="0000FF"/>
                </a:solidFill>
                <a:latin typeface="Consolas" pitchFamily="49" charset="0"/>
              </a:rPr>
              <a:t>)</a:t>
            </a:r>
          </a:p>
          <a:p>
            <a:pPr marL="0">
              <a:spcBef>
                <a:spcPct val="0"/>
              </a:spcBef>
              <a:spcAft>
                <a:spcPts val="1000"/>
              </a:spcAft>
              <a:buFont typeface="Wingdings" pitchFamily="2" charset="2"/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onsolas" pitchFamily="49" charset="0"/>
              </a:rPr>
              <a:t>[1] 49.25 59.00 44.00 50.00 55.75 56.75</a:t>
            </a:r>
            <a:r>
              <a:rPr lang="en-US" sz="2000" dirty="0" smtClean="0"/>
              <a:t> </a:t>
            </a:r>
            <a:r>
              <a:rPr lang="ru-RU" sz="2000" dirty="0" smtClean="0">
                <a:ea typeface="Calibri" pitchFamily="34" charset="0"/>
                <a:cs typeface="Calibri" pitchFamily="34" charset="0"/>
              </a:rPr>
              <a:t> </a:t>
            </a:r>
            <a:endParaRPr lang="en-US" sz="20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apply</a:t>
            </a:r>
            <a:r>
              <a:rPr lang="en-US" dirty="0" smtClean="0"/>
              <a:t>. </a:t>
            </a:r>
            <a:r>
              <a:rPr lang="ru-RU" dirty="0" smtClean="0"/>
              <a:t>Пример для таблицы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590800"/>
          </a:xfrm>
        </p:spPr>
        <p:txBody>
          <a:bodyPr>
            <a:normAutofit fontScale="47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smtClean="0">
                <a:solidFill>
                  <a:srgbClr val="FF0000"/>
                </a:solidFill>
                <a:ea typeface="Calibri"/>
                <a:cs typeface="Times New Roman"/>
              </a:rPr>
              <a:t>#</a:t>
            </a:r>
            <a:r>
              <a:rPr lang="ru-RU" sz="4200" dirty="0" smtClean="0">
                <a:solidFill>
                  <a:srgbClr val="FF0000"/>
                </a:solidFill>
                <a:ea typeface="Calibri"/>
                <a:cs typeface="Times New Roman"/>
              </a:rPr>
              <a:t>средний балл каждого студента</a:t>
            </a:r>
            <a:endParaRPr lang="en-US" sz="42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4200" dirty="0" err="1" smtClean="0">
                <a:solidFill>
                  <a:srgbClr val="0000FF"/>
                </a:solidFill>
                <a:latin typeface="Consolas"/>
              </a:rPr>
              <a:t>meangrades</a:t>
            </a: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=apply(grades[,2:ncol(grades)], </a:t>
            </a:r>
            <a:r>
              <a:rPr lang="en-US" sz="4200" b="1" dirty="0" smtClean="0">
                <a:solidFill>
                  <a:srgbClr val="0000FF"/>
                </a:solidFill>
                <a:latin typeface="Consolas"/>
              </a:rPr>
              <a:t>1</a:t>
            </a: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, mean)</a:t>
            </a:r>
            <a:endParaRPr lang="ru-RU" sz="4200" dirty="0" smtClean="0">
              <a:solidFill>
                <a:srgbClr val="0000FF"/>
              </a:solidFill>
              <a:latin typeface="Consola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ru-RU" sz="4200" dirty="0" err="1" smtClean="0">
                <a:solidFill>
                  <a:srgbClr val="0000FF"/>
                </a:solidFill>
                <a:latin typeface="Consolas"/>
              </a:rPr>
              <a:t>head</a:t>
            </a:r>
            <a:r>
              <a:rPr lang="ru-RU" sz="4200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ru-RU" sz="4200" dirty="0" err="1" smtClean="0">
                <a:solidFill>
                  <a:srgbClr val="0000FF"/>
                </a:solidFill>
                <a:latin typeface="Consolas"/>
              </a:rPr>
              <a:t>meangrades</a:t>
            </a:r>
            <a:r>
              <a:rPr lang="ru-RU" sz="4200" dirty="0" smtClean="0">
                <a:solidFill>
                  <a:srgbClr val="0000FF"/>
                </a:solidFill>
                <a:latin typeface="Consolas"/>
              </a:rPr>
              <a:t>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[1] 49.25 59.00 44.00 50.00 55.75 56.75</a:t>
            </a:r>
            <a:r>
              <a:rPr lang="en-US" dirty="0" smtClean="0"/>
              <a:t> </a:t>
            </a:r>
            <a:r>
              <a:rPr lang="ru-RU" sz="3600" dirty="0" smtClean="0">
                <a:ea typeface="Calibri"/>
                <a:cs typeface="Times New Roman"/>
              </a:rPr>
              <a:t> </a:t>
            </a:r>
            <a:endParaRPr lang="en-US" sz="3600" dirty="0" smtClean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dirty="0" smtClean="0">
                <a:solidFill>
                  <a:srgbClr val="FF0000"/>
                </a:solidFill>
                <a:ea typeface="Calibri"/>
                <a:cs typeface="Times New Roman"/>
              </a:rPr>
              <a:t>#средний балл по каждому экзамену</a:t>
            </a:r>
            <a:endParaRPr lang="en-US" sz="42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4200" dirty="0" err="1" smtClean="0">
                <a:solidFill>
                  <a:srgbClr val="0000FF"/>
                </a:solidFill>
                <a:latin typeface="Consolas"/>
              </a:rPr>
              <a:t>examgrades</a:t>
            </a: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=apply(grades[,2:ncol(grades)], </a:t>
            </a:r>
            <a:r>
              <a:rPr lang="en-US" sz="4200" b="1" dirty="0" smtClean="0">
                <a:solidFill>
                  <a:srgbClr val="0000FF"/>
                </a:solidFill>
                <a:latin typeface="Consolas"/>
              </a:rPr>
              <a:t>2</a:t>
            </a: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, mean)</a:t>
            </a:r>
            <a:endParaRPr lang="ru-RU" sz="4200" dirty="0" smtClean="0">
              <a:solidFill>
                <a:srgbClr val="0000FF"/>
              </a:solidFill>
              <a:latin typeface="Consola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&gt; head(</a:t>
            </a:r>
            <a:r>
              <a:rPr lang="en-US" sz="4200" dirty="0" err="1" smtClean="0">
                <a:solidFill>
                  <a:srgbClr val="0000FF"/>
                </a:solidFill>
                <a:latin typeface="Consolas"/>
              </a:rPr>
              <a:t>examgrades</a:t>
            </a:r>
            <a:r>
              <a:rPr lang="en-US" sz="4200" dirty="0" smtClean="0">
                <a:solidFill>
                  <a:srgbClr val="0000FF"/>
                </a:solidFill>
                <a:latin typeface="Consolas"/>
              </a:rPr>
              <a:t>)</a:t>
            </a:r>
            <a:endParaRPr lang="ru-RU" sz="4200" dirty="0" smtClean="0">
              <a:solidFill>
                <a:srgbClr val="0000FF"/>
              </a:solidFill>
              <a:latin typeface="Consola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write    math science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socst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 52.775  52.645  51.850  52.405</a:t>
            </a:r>
            <a:r>
              <a:rPr lang="en-US" dirty="0" smtClean="0"/>
              <a:t> </a:t>
            </a:r>
            <a:r>
              <a:rPr lang="ru-RU" sz="3600" dirty="0" smtClean="0">
                <a:ea typeface="Calibri"/>
                <a:cs typeface="Times New Roman"/>
              </a:rPr>
              <a:t> </a:t>
            </a:r>
            <a:endParaRPr lang="en-US" sz="3600" dirty="0" smtClean="0">
              <a:ea typeface="Calibri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609600" y="160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-342900" algn="l" defTabSz="914400" rtl="0" eaLnBrk="0" fontAlgn="base" latin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Применить</a:t>
            </a:r>
            <a:r>
              <a:rPr kumimoji="0" lang="ru-RU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 функцию к каждому ряду или колонке 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data frame </a:t>
            </a:r>
            <a:r>
              <a:rPr kumimoji="0" lang="ru-RU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или элементу вектора.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 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2438400"/>
          <a:ext cx="2819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/>
                <a:gridCol w="704850"/>
                <a:gridCol w="704850"/>
                <a:gridCol w="7048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57600" y="2438400"/>
          <a:ext cx="3352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mean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 c(52,41,47,57) )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mean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 c(59,53,63,61) )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mean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 c(33,54,58,31) )</a:t>
                      </a:r>
                      <a:endParaRPr lang="en-US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620000" y="2438400"/>
          <a:ext cx="114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49.25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44.00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 bwMode="auto">
          <a:xfrm>
            <a:off x="3124200" y="3200400"/>
            <a:ext cx="533400" cy="1588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>
            <a:off x="7010400" y="3201988"/>
            <a:ext cx="609600" cy="1588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38600" y="4038600"/>
            <a:ext cx="2746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Матрица или </a:t>
            </a:r>
            <a:r>
              <a:rPr lang="en-US" dirty="0" smtClean="0">
                <a:solidFill>
                  <a:srgbClr val="00B050"/>
                </a:solidFill>
              </a:rPr>
              <a:t>data frame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5181600"/>
            <a:ext cx="427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Измерение (1-строки или 2-столбцы)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39624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Функция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6" name="Прямая со стрелкой 15"/>
          <p:cNvCxnSpPr>
            <a:stCxn id="12" idx="2"/>
          </p:cNvCxnSpPr>
          <p:nvPr/>
        </p:nvCxnSpPr>
        <p:spPr bwMode="auto">
          <a:xfrm>
            <a:off x="5412085" y="4407932"/>
            <a:ext cx="226715" cy="2402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>
            <a:stCxn id="14" idx="2"/>
          </p:cNvCxnSpPr>
          <p:nvPr/>
        </p:nvCxnSpPr>
        <p:spPr bwMode="auto">
          <a:xfrm flipH="1">
            <a:off x="7489560" y="4331732"/>
            <a:ext cx="674820" cy="3164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/>
          <p:nvPr/>
        </p:nvCxnSpPr>
        <p:spPr bwMode="auto">
          <a:xfrm flipV="1">
            <a:off x="6781800" y="4876800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– использование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Имя функции со скобками – её вызов, в скобках аргументы. Функция может возвращать значение.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tt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t.test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(a, b, paired=T)</a:t>
            </a:r>
            <a:endParaRPr lang="ru-RU" dirty="0" smtClean="0"/>
          </a:p>
          <a:p>
            <a:r>
              <a:rPr lang="ru-RU" dirty="0" smtClean="0"/>
              <a:t>Имя функции без скобок можно использовать как имя переменной – посмотреть содержимое или передать как аргумент другой функции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&gt; apply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function (X, MARGIN, FUN, ...) {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…</a:t>
            </a:r>
            <a:endParaRPr lang="ru-RU" dirty="0" smtClean="0"/>
          </a:p>
          <a:p>
            <a:pPr lvl="0">
              <a:buClr>
                <a:srgbClr val="00007D"/>
              </a:buClr>
            </a:pPr>
            <a:r>
              <a:rPr lang="ru-RU" dirty="0" smtClean="0">
                <a:solidFill>
                  <a:srgbClr val="000000"/>
                </a:solidFill>
              </a:rPr>
              <a:t>Помимо стандартных функций (например, </a:t>
            </a:r>
            <a:r>
              <a:rPr lang="en-US" i="1" dirty="0" smtClean="0">
                <a:solidFill>
                  <a:srgbClr val="000000"/>
                </a:solidFill>
              </a:rPr>
              <a:t>mean, all, any</a:t>
            </a:r>
            <a:r>
              <a:rPr lang="ru-RU" dirty="0" smtClean="0">
                <a:solidFill>
                  <a:srgbClr val="000000"/>
                </a:solidFill>
              </a:rPr>
              <a:t>) можно передать </a:t>
            </a:r>
            <a:r>
              <a:rPr lang="en-US" i="1" dirty="0" smtClean="0">
                <a:solidFill>
                  <a:srgbClr val="000000"/>
                </a:solidFill>
              </a:rPr>
              <a:t>apply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свою функцию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dirty="0" smtClean="0"/>
          </a:p>
        </p:txBody>
      </p:sp>
      <p:cxnSp>
        <p:nvCxnSpPr>
          <p:cNvPr id="5" name="Прямая со стрелкой 4"/>
          <p:cNvCxnSpPr>
            <a:stCxn id="6" idx="1"/>
          </p:cNvCxnSpPr>
          <p:nvPr/>
        </p:nvCxnSpPr>
        <p:spPr bwMode="auto">
          <a:xfrm flipH="1">
            <a:off x="4267200" y="2623066"/>
            <a:ext cx="1075277" cy="1846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5342477" y="2438400"/>
            <a:ext cx="273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Именованный аргумент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– создание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Создадим функцию, которая берет на вход вектор из 4 чисел, создает четырехпольную таблицу, выполняет тест Фишера или </a:t>
            </a:r>
            <a:r>
              <a:rPr lang="ru-RU" dirty="0" err="1" smtClean="0"/>
              <a:t>Хи</a:t>
            </a:r>
            <a:r>
              <a:rPr lang="en-US" dirty="0" smtClean="0"/>
              <a:t>^2</a:t>
            </a: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association.test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&lt;- function(v){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m=matrix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nrow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=2,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ncol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=2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#</a:t>
            </a:r>
            <a:r>
              <a:rPr lang="ru-RU" sz="2000" dirty="0" smtClean="0">
                <a:solidFill>
                  <a:srgbClr val="FF0000"/>
                </a:solidFill>
              </a:rPr>
              <a:t>создаем матрицу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res=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fisher.test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(m)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return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res$p.value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i="1" dirty="0" smtClean="0">
                <a:solidFill>
                  <a:srgbClr val="FF0000"/>
                </a:solidFill>
              </a:rPr>
              <a:t>ИЛИ</a:t>
            </a:r>
            <a:r>
              <a:rPr lang="ru-RU" dirty="0" smtClean="0"/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res$p.value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}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dirty="0" smtClean="0"/>
          </a:p>
        </p:txBody>
      </p:sp>
      <p:cxnSp>
        <p:nvCxnSpPr>
          <p:cNvPr id="8" name="Прямая со стрелкой 7"/>
          <p:cNvCxnSpPr>
            <a:stCxn id="9" idx="1"/>
          </p:cNvCxnSpPr>
          <p:nvPr/>
        </p:nvCxnSpPr>
        <p:spPr bwMode="auto">
          <a:xfrm flipH="1">
            <a:off x="3374036" y="3385066"/>
            <a:ext cx="207364" cy="4249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581400" y="3200400"/>
            <a:ext cx="2688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обычное присваивание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flipV="1">
            <a:off x="5715000" y="5638800"/>
            <a:ext cx="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3657600" y="6019800"/>
            <a:ext cx="5181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Всегда возвращается последнее вычисленное значение, даже если не писать </a:t>
            </a:r>
            <a:r>
              <a:rPr lang="en-US" dirty="0" smtClean="0"/>
              <a:t>return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– создание</a:t>
            </a:r>
            <a:r>
              <a:rPr lang="en-US" dirty="0" smtClean="0"/>
              <a:t>. </a:t>
            </a:r>
            <a:r>
              <a:rPr lang="en-US" i="1" dirty="0" smtClean="0"/>
              <a:t>if </a:t>
            </a:r>
            <a:r>
              <a:rPr lang="ru-RU" dirty="0" smtClean="0"/>
              <a:t>и аргумент по умолчанию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association.test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&lt;- function(v, test="fisher"){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m=matrix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nrow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=2,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ncol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=2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#</a:t>
            </a:r>
            <a:r>
              <a:rPr lang="ru-RU" sz="2000" dirty="0" smtClean="0">
                <a:solidFill>
                  <a:srgbClr val="FF0000"/>
                </a:solidFill>
              </a:rPr>
              <a:t>создаем матрицу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( test=="fisher" ){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	res=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fisher.test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(m)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}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else if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 test== "chi2" ) 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	res=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chisq.test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(m)		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}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else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{ return (NA) 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return(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res$p.value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ru-RU" i="1" dirty="0" smtClean="0">
                <a:solidFill>
                  <a:srgbClr val="FF0000"/>
                </a:solidFill>
              </a:rPr>
              <a:t>ИЛИ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res$p.value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}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dirty="0" smtClean="0"/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>
            <a:off x="6960976" y="1969532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351376" y="1676400"/>
            <a:ext cx="279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Значение по умолчанию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371600" y="3048000"/>
            <a:ext cx="23622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15" idx="1"/>
            <a:endCxn id="10" idx="3"/>
          </p:cNvCxnSpPr>
          <p:nvPr/>
        </p:nvCxnSpPr>
        <p:spPr bwMode="auto">
          <a:xfrm flipH="1">
            <a:off x="3733800" y="3232666"/>
            <a:ext cx="1447800" cy="58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5181600" y="30480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условие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2209800" y="3886200"/>
            <a:ext cx="2209800" cy="381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stCxn id="15" idx="1"/>
            <a:endCxn id="19" idx="3"/>
          </p:cNvCxnSpPr>
          <p:nvPr/>
        </p:nvCxnSpPr>
        <p:spPr bwMode="auto">
          <a:xfrm flipH="1">
            <a:off x="4419600" y="3232666"/>
            <a:ext cx="762000" cy="8440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задача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Найти аллельные варианты, которые отличают популяцию европейцев и африканцев</a:t>
            </a:r>
          </a:p>
          <a:p>
            <a:r>
              <a:rPr lang="ru-RU" dirty="0" smtClean="0"/>
              <a:t>Для каждого человека можем узнать:</a:t>
            </a:r>
          </a:p>
          <a:p>
            <a:pPr lvl="1"/>
            <a:r>
              <a:rPr lang="ru-RU" dirty="0" smtClean="0"/>
              <a:t>К какой расе принадлежит?</a:t>
            </a:r>
          </a:p>
          <a:p>
            <a:pPr lvl="1"/>
            <a:r>
              <a:rPr lang="ru-RU" dirty="0" smtClean="0"/>
              <a:t>Присутствует ли данный аллельный вариант* в данном месте последовательности ДНК?</a:t>
            </a:r>
            <a:endParaRPr lang="en-US" dirty="0"/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304800" y="4719935"/>
            <a:ext cx="853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965137" y="4338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304800" y="5715000"/>
            <a:ext cx="853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965137" y="53340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3287" y="4338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79937" y="4338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32137" y="53340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8787" y="5334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6096000"/>
            <a:ext cx="3860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присутствие аллельного варианта</a:t>
            </a:r>
          </a:p>
          <a:p>
            <a:r>
              <a:rPr lang="ru-RU" dirty="0" smtClean="0"/>
              <a:t>(«мутация»)</a:t>
            </a:r>
            <a:endParaRPr lang="en-US" dirty="0"/>
          </a:p>
        </p:txBody>
      </p:sp>
      <p:cxnSp>
        <p:nvCxnSpPr>
          <p:cNvPr id="14" name="Прямая со стрелкой 13"/>
          <p:cNvCxnSpPr>
            <a:endCxn id="7" idx="2"/>
          </p:cNvCxnSpPr>
          <p:nvPr/>
        </p:nvCxnSpPr>
        <p:spPr bwMode="auto">
          <a:xfrm rot="10800000">
            <a:off x="1176895" y="5795666"/>
            <a:ext cx="321645" cy="3003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endCxn id="10" idx="2"/>
          </p:cNvCxnSpPr>
          <p:nvPr/>
        </p:nvCxnSpPr>
        <p:spPr bwMode="auto">
          <a:xfrm flipV="1">
            <a:off x="3479737" y="5795665"/>
            <a:ext cx="338509" cy="3003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5257800" y="6488668"/>
            <a:ext cx="3916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*в гетеро- или гомозиготном состоянии</a:t>
            </a:r>
            <a:endParaRPr lang="en-US" sz="160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разновидности </a:t>
            </a:r>
            <a:r>
              <a:rPr lang="en-US" i="1" dirty="0" smtClean="0"/>
              <a:t>apply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на входе список (</a:t>
            </a:r>
            <a:r>
              <a:rPr lang="en-US" dirty="0" smtClean="0"/>
              <a:t>list), </a:t>
            </a:r>
            <a:r>
              <a:rPr lang="ru-RU" dirty="0" smtClean="0"/>
              <a:t>то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atin typeface="Lucida Console" pitchFamily="49" charset="0"/>
              </a:rPr>
              <a:t>l</a:t>
            </a:r>
            <a:r>
              <a:rPr lang="en-US" dirty="0" err="1" smtClean="0">
                <a:latin typeface="Lucida Console" pitchFamily="49" charset="0"/>
              </a:rPr>
              <a:t>apply</a:t>
            </a:r>
            <a:r>
              <a:rPr lang="en-US" dirty="0" smtClean="0">
                <a:latin typeface="Lucida Console" pitchFamily="49" charset="0"/>
              </a:rPr>
              <a:t>, </a:t>
            </a:r>
            <a:r>
              <a:rPr lang="en-US" b="1" dirty="0" err="1" smtClean="0">
                <a:latin typeface="Lucida Console" pitchFamily="49" charset="0"/>
              </a:rPr>
              <a:t>s</a:t>
            </a:r>
            <a:r>
              <a:rPr lang="en-US" dirty="0" err="1" smtClean="0">
                <a:latin typeface="Lucida Console" pitchFamily="49" charset="0"/>
              </a:rPr>
              <a:t>apply</a:t>
            </a:r>
            <a:endParaRPr lang="ru-RU" dirty="0" smtClean="0">
              <a:latin typeface="Lucida Console" pitchFamily="49" charset="0"/>
            </a:endParaRPr>
          </a:p>
          <a:p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l=list(1, c(1,2,3), c(2,1))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lapply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(l, sum)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[[1]]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1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[[2]]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6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[[3]]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3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sapply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(l, sum)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1 6 3 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581400"/>
            <a:ext cx="605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список, каждый элемент – результат работы функции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5943600"/>
            <a:ext cx="709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Пытается «упростить» список. В данном случае свёл к вектору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39213" y="5024735"/>
            <a:ext cx="2810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См. также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Lucida Console" pitchFamily="49" charset="0"/>
              </a:rPr>
              <a:t>unlist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разновидности </a:t>
            </a:r>
            <a:r>
              <a:rPr lang="en-US" i="1" dirty="0" smtClean="0"/>
              <a:t>apply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Более содержательные пример – а пусть функция выдает не один элемент, а вектор из двух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lapply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(l, function(x){return(c(min(x), max(x)))})</a:t>
            </a:r>
            <a:endParaRPr lang="ru-RU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[[1]]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1 1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[[2]]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1 3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[[3]]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[1] 1 2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sapply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(l, function(x){return(c(min(x), max(x)))}) </a:t>
            </a:r>
            <a:endParaRPr lang="ru-RU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>
              <a:buNone/>
            </a:pPr>
            <a:r>
              <a:rPr lang="ru-RU" dirty="0" smtClean="0">
                <a:latin typeface="Lucida Console" pitchFamily="49" charset="0"/>
              </a:rPr>
              <a:t>    </a:t>
            </a:r>
            <a:r>
              <a:rPr lang="en-US" dirty="0" smtClean="0">
                <a:latin typeface="Lucida Console" pitchFamily="49" charset="0"/>
              </a:rPr>
              <a:t>[,1] [,2] [,3]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[1,]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 1</a:t>
            </a:r>
            <a:r>
              <a:rPr lang="ru-RU" dirty="0" smtClean="0">
                <a:latin typeface="Lucida Console" pitchFamily="49" charset="0"/>
              </a:rPr>
              <a:t>   </a:t>
            </a:r>
            <a:r>
              <a:rPr lang="en-US" dirty="0" smtClean="0">
                <a:latin typeface="Lucida Console" pitchFamily="49" charset="0"/>
              </a:rPr>
              <a:t> 1</a:t>
            </a:r>
            <a:r>
              <a:rPr lang="ru-RU" dirty="0" smtClean="0">
                <a:latin typeface="Lucida Console" pitchFamily="49" charset="0"/>
              </a:rPr>
              <a:t>   </a:t>
            </a:r>
            <a:r>
              <a:rPr lang="en-US" dirty="0" smtClean="0">
                <a:latin typeface="Lucida Console" pitchFamily="49" charset="0"/>
              </a:rPr>
              <a:t> 1 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[2,] </a:t>
            </a:r>
            <a:r>
              <a:rPr lang="ru-RU" dirty="0" smtClean="0">
                <a:latin typeface="Lucida Console" pitchFamily="49" charset="0"/>
              </a:rPr>
              <a:t>  </a:t>
            </a:r>
            <a:r>
              <a:rPr lang="en-US" dirty="0" smtClean="0">
                <a:latin typeface="Lucida Console" pitchFamily="49" charset="0"/>
              </a:rPr>
              <a:t>1</a:t>
            </a:r>
            <a:r>
              <a:rPr lang="ru-RU" dirty="0" smtClean="0">
                <a:latin typeface="Lucida Console" pitchFamily="49" charset="0"/>
              </a:rPr>
              <a:t>   </a:t>
            </a:r>
            <a:r>
              <a:rPr lang="en-US" dirty="0" smtClean="0">
                <a:latin typeface="Lucida Console" pitchFamily="49" charset="0"/>
              </a:rPr>
              <a:t> 3</a:t>
            </a:r>
            <a:r>
              <a:rPr lang="ru-RU" dirty="0" smtClean="0">
                <a:latin typeface="Lucida Console" pitchFamily="49" charset="0"/>
              </a:rPr>
              <a:t>   </a:t>
            </a:r>
            <a:r>
              <a:rPr lang="en-US" dirty="0" smtClean="0">
                <a:latin typeface="Lucida Console" pitchFamily="49" charset="0"/>
              </a:rPr>
              <a:t> 2</a:t>
            </a:r>
            <a:endParaRPr lang="ru-RU" dirty="0">
              <a:latin typeface="Lucida Console" pitchFamily="49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 flipH="1">
            <a:off x="1371600" y="2971800"/>
            <a:ext cx="1219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Прямая со стрелкой 6"/>
          <p:cNvCxnSpPr/>
          <p:nvPr/>
        </p:nvCxnSpPr>
        <p:spPr bwMode="auto">
          <a:xfrm flipH="1">
            <a:off x="1752600" y="3276600"/>
            <a:ext cx="160020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590800" y="27548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min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9637" y="3059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max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163" y="534566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min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56388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max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2" name="Прямая со стрелкой 11"/>
          <p:cNvCxnSpPr>
            <a:stCxn id="10" idx="1"/>
          </p:cNvCxnSpPr>
          <p:nvPr/>
        </p:nvCxnSpPr>
        <p:spPr bwMode="auto">
          <a:xfrm flipH="1" flipV="1">
            <a:off x="3657600" y="5486400"/>
            <a:ext cx="556563" cy="439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 стрелкой 16"/>
          <p:cNvCxnSpPr/>
          <p:nvPr/>
        </p:nvCxnSpPr>
        <p:spPr bwMode="auto">
          <a:xfrm flipH="1">
            <a:off x="3657600" y="5835134"/>
            <a:ext cx="556564" cy="322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486400" y="5257800"/>
            <a:ext cx="3445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ru-RU" dirty="0" smtClean="0">
                <a:solidFill>
                  <a:srgbClr val="FF0000"/>
                </a:solidFill>
              </a:rPr>
              <a:t>В данном случае «упростил»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 матрицы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Вернемся к мутациям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Уже можем посчитать для каждой позиции (строки в таблице) </a:t>
            </a:r>
            <a:r>
              <a:rPr lang="en-US" dirty="0" smtClean="0"/>
              <a:t>p-value </a:t>
            </a:r>
            <a:r>
              <a:rPr lang="ru-RU" dirty="0" smtClean="0"/>
              <a:t>ассоциации соответствующего варианта с расой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apply(___, ___,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association.test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00B050"/>
                </a:solidFill>
              </a:rPr>
              <a:t>test="fisher"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r>
              <a:rPr lang="ru-RU" dirty="0" smtClean="0"/>
              <a:t>Подсказка: все </a:t>
            </a:r>
            <a:r>
              <a:rPr lang="ru-RU" dirty="0" smtClean="0">
                <a:solidFill>
                  <a:srgbClr val="00B050"/>
                </a:solidFill>
              </a:rPr>
              <a:t>аргументы</a:t>
            </a:r>
            <a:r>
              <a:rPr lang="ru-RU" dirty="0" smtClean="0"/>
              <a:t>, которые </a:t>
            </a:r>
            <a:r>
              <a:rPr lang="en-US" dirty="0" smtClean="0"/>
              <a:t>apply </a:t>
            </a:r>
            <a:r>
              <a:rPr lang="ru-RU" dirty="0" smtClean="0"/>
              <a:t>не распознала как свои, передаются вызываемой функции</a:t>
            </a:r>
          </a:p>
          <a:p>
            <a:r>
              <a:rPr lang="ru-RU" dirty="0" smtClean="0"/>
              <a:t>Осталось понять, каким генам соответствуют мутации (сделать из двух таблиц одну)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SQL-</a:t>
            </a:r>
            <a:r>
              <a:rPr lang="ru-RU" dirty="0" smtClean="0"/>
              <a:t>подобные Операции с таблицами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merge</a:t>
            </a:r>
          </a:p>
          <a:p>
            <a:r>
              <a:rPr lang="en-US" sz="2800" dirty="0" smtClean="0"/>
              <a:t>aggregate, </a:t>
            </a:r>
            <a:r>
              <a:rPr lang="en-US" sz="2800" dirty="0" err="1" smtClean="0"/>
              <a:t>tapply</a:t>
            </a:r>
            <a:endParaRPr lang="en-US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merge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33800" y="1295400"/>
          <a:ext cx="5029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Студент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Факультет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Курс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Иванов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733800" y="3124200"/>
          <a:ext cx="5029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Студент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КР1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КР2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КР3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Сидоров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 bwMode="auto">
          <a:xfrm rot="5400000">
            <a:off x="3960813" y="2743200"/>
            <a:ext cx="611188" cy="1587"/>
          </a:xfrm>
          <a:prstGeom prst="straightConnector1">
            <a:avLst/>
          </a:prstGeom>
          <a:ln>
            <a:headEnd type="arrow"/>
            <a:tailEnd type="arrow"/>
          </a:ln>
          <a:extLst>
            <a:ext uri="{AF507438-7753-43E0-B8FC-AC1667EBCBE1}"/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 bwMode="auto">
          <a:xfrm>
            <a:off x="2673350" y="1855788"/>
            <a:ext cx="1052513" cy="1801812"/>
          </a:xfrm>
          <a:custGeom>
            <a:avLst/>
            <a:gdLst>
              <a:gd name="connsiteX0" fmla="*/ 1039505 w 1053153"/>
              <a:gd name="connsiteY0" fmla="*/ 1801504 h 1801504"/>
              <a:gd name="connsiteX1" fmla="*/ 2275 w 1053153"/>
              <a:gd name="connsiteY1" fmla="*/ 846161 h 1801504"/>
              <a:gd name="connsiteX2" fmla="*/ 1053153 w 1053153"/>
              <a:gd name="connsiteY2" fmla="*/ 0 h 1801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3153" h="1801504">
                <a:moveTo>
                  <a:pt x="1039505" y="1801504"/>
                </a:moveTo>
                <a:cubicBezTo>
                  <a:pt x="519752" y="1473958"/>
                  <a:pt x="0" y="1146412"/>
                  <a:pt x="2275" y="846161"/>
                </a:cubicBezTo>
                <a:cubicBezTo>
                  <a:pt x="4550" y="545910"/>
                  <a:pt x="925774" y="84161"/>
                  <a:pt x="1053153" y="0"/>
                </a:cubicBezTo>
              </a:path>
            </a:pathLst>
          </a:custGeom>
          <a:ln>
            <a:headEnd type="triangle" w="med" len="med"/>
            <a:tailEnd type="triangle" w="med" len="med"/>
          </a:ln>
          <a:extLst>
            <a:ext uri="{AF507438-7753-43E0-B8FC-AC1667EBCBE1}"/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33400" y="5029200"/>
          <a:ext cx="81533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426029"/>
                <a:gridCol w="903513"/>
                <a:gridCol w="1164771"/>
                <a:gridCol w="1164771"/>
                <a:gridCol w="1164771"/>
                <a:gridCol w="11647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Студент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Факультет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Курс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Пол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i="1" dirty="0" smtClean="0"/>
              <a:t>merge</a:t>
            </a:r>
            <a:endParaRPr lang="en-US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828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Пример: 2 таблицы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-&gt; оценки,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-&gt; метаданные студента</a:t>
            </a:r>
          </a:p>
          <a:p>
            <a:r>
              <a:rPr lang="ru-RU" dirty="0" smtClean="0"/>
              <a:t>Объединить таблицы в одну по идентификатору  студента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6200" y="3505200"/>
            <a:ext cx="4876800" cy="297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head(grades)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id write math science 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socst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1  70    52   41      47    57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2 121    59   53      63    61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3  86    33   54      58    31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4 141    44   47      53    56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5 172    52   57      53    61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6 113    52   51      63    61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3505200"/>
            <a:ext cx="4044697" cy="29731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b="1" kern="0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 head(metadata)</a:t>
            </a: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 id female race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schtyp</a:t>
            </a:r>
            <a:r>
              <a:rPr lang="en-US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kern="0" dirty="0" err="1" smtClean="0">
                <a:latin typeface="Courier New" pitchFamily="49" charset="0"/>
                <a:cs typeface="Courier New" pitchFamily="49" charset="0"/>
              </a:rPr>
              <a:t>prog</a:t>
            </a:r>
            <a:endParaRPr lang="en-US" b="1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1  1      1    1      1    3</a:t>
            </a: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2  2      1    1      1    3</a:t>
            </a: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3  3      0    1      1    2</a:t>
            </a: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4  4      1    1      1    2</a:t>
            </a: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5  5      0    1      1    2</a:t>
            </a:r>
          </a:p>
          <a:p>
            <a:pPr marL="342900" lvl="0" indent="-342900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6  6      1    1      1    2</a:t>
            </a:r>
            <a:endParaRPr lang="en-US" kern="0" dirty="0" smtClean="0"/>
          </a:p>
          <a:p>
            <a:endParaRPr lang="ru-RU" dirty="0"/>
          </a:p>
        </p:txBody>
      </p:sp>
      <p:sp>
        <p:nvSpPr>
          <p:cNvPr id="9" name="Полилиния 8"/>
          <p:cNvSpPr/>
          <p:nvPr/>
        </p:nvSpPr>
        <p:spPr bwMode="auto">
          <a:xfrm>
            <a:off x="657225" y="6143625"/>
            <a:ext cx="4991100" cy="609600"/>
          </a:xfrm>
          <a:custGeom>
            <a:avLst/>
            <a:gdLst>
              <a:gd name="connsiteX0" fmla="*/ 0 w 4991100"/>
              <a:gd name="connsiteY0" fmla="*/ 0 h 609600"/>
              <a:gd name="connsiteX1" fmla="*/ 0 w 4991100"/>
              <a:gd name="connsiteY1" fmla="*/ 609600 h 609600"/>
              <a:gd name="connsiteX2" fmla="*/ 4991100 w 4991100"/>
              <a:gd name="connsiteY2" fmla="*/ 609600 h 609600"/>
              <a:gd name="connsiteX3" fmla="*/ 4991100 w 4991100"/>
              <a:gd name="connsiteY3" fmla="*/ 85725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1100" h="609600">
                <a:moveTo>
                  <a:pt x="0" y="0"/>
                </a:moveTo>
                <a:lnTo>
                  <a:pt x="0" y="609600"/>
                </a:lnTo>
                <a:lnTo>
                  <a:pt x="4991100" y="609600"/>
                </a:lnTo>
                <a:lnTo>
                  <a:pt x="4991100" y="8572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i="1" dirty="0" smtClean="0"/>
              <a:t>merge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562600" y="2362200"/>
            <a:ext cx="3352800" cy="3352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head(grades)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id write math science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socst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1  70    52   41      47    57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2 121    59   53      63    61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3  86    33   54      58    31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4 141    44   47      53    56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5 172    52   57      53    61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6 113    52   51      63    61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head(metadata)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id female race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schtyp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prog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1  1      1    1      1    3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2  2      1    1      1    3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3  3      0    1      1    2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4  4      1    1      1    2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5  5      0    1      1    2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6  6      1    1      1    2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=merge(metadata, grades,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by.x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=c(1),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by.y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=c(1))</a:t>
            </a:r>
          </a:p>
          <a:p>
            <a:pPr>
              <a:buNone/>
            </a:pP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&gt; head(</a:t>
            </a:r>
            <a:r>
              <a:rPr lang="en-US" sz="38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id female race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schtyp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prog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write math science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socst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1  1      1    1      1    3    44   40      39    41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2  2      1    1      1    3    41   33      42    41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3  3      0    1      1    2    65   48      63    56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4  4      1    1      1    2    50   41      39    51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5  5      0    1      1    2    40   43      45    31</a:t>
            </a:r>
            <a:endParaRPr lang="ru-RU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6  6      1    1      1    2    41   46      40    41</a:t>
            </a:r>
            <a:endParaRPr lang="ru-RU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=merge(metadata, </a:t>
            </a:r>
            <a:r>
              <a:rPr lang="ru-RU" sz="6000" dirty="0" smtClean="0">
                <a:solidFill>
                  <a:srgbClr val="0000FF"/>
                </a:solidFill>
                <a:latin typeface="Consolas"/>
              </a:rPr>
              <a:t/>
            </a:r>
            <a:br>
              <a:rPr lang="ru-RU" sz="6000" dirty="0" smtClean="0">
                <a:solidFill>
                  <a:srgbClr val="0000FF"/>
                </a:solidFill>
                <a:latin typeface="Consolas"/>
              </a:rPr>
            </a:b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grades, by=c("id"))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head(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id female race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schtyp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prog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write math science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socst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1  1      1    1      1    3    44   40      39    41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2  2      1    1      1    3    41   33      42    41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3  3      0    1      1    2    65   48      63    56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4  4      1    1      1    2    50   41      39    51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5  5      0    1      1    2    40   43      45    31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6  6      1    1      1    2    41   46      40    41</a:t>
            </a:r>
          </a:p>
          <a:p>
            <a:pPr>
              <a:buNone/>
            </a:pP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=merge(metadata, grades, by=c("id"),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all.x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=F, </a:t>
            </a:r>
            <a:r>
              <a:rPr lang="en-US" sz="6000" dirty="0" err="1" smtClean="0">
                <a:solidFill>
                  <a:srgbClr val="0000FF"/>
                </a:solidFill>
                <a:latin typeface="Consolas"/>
              </a:rPr>
              <a:t>all.y</a:t>
            </a:r>
            <a:r>
              <a:rPr lang="en-US" sz="6000" dirty="0" smtClean="0">
                <a:solidFill>
                  <a:srgbClr val="0000FF"/>
                </a:solidFill>
                <a:latin typeface="Consolas"/>
              </a:rPr>
              <a:t>=T)</a:t>
            </a:r>
            <a:endParaRPr lang="en-US" sz="6000" dirty="0" smtClean="0"/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flipH="1" flipV="1">
            <a:off x="4648200" y="6324600"/>
            <a:ext cx="2286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0" y="6488668"/>
            <a:ext cx="8706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 итоговой </a:t>
            </a:r>
            <a:r>
              <a:rPr lang="ru-RU" sz="1600" dirty="0" err="1" smtClean="0"/>
              <a:t>табл</a:t>
            </a:r>
            <a:r>
              <a:rPr lang="ru-RU" sz="1600" dirty="0" smtClean="0"/>
              <a:t> – все </a:t>
            </a:r>
            <a:r>
              <a:rPr lang="ru-RU" sz="1600" dirty="0" err="1" smtClean="0"/>
              <a:t>эл-ты</a:t>
            </a:r>
            <a:r>
              <a:rPr lang="ru-RU" sz="1600" dirty="0" smtClean="0"/>
              <a:t> второй таблицы. Там, где не нашлось пары, заполняется </a:t>
            </a:r>
            <a:r>
              <a:rPr lang="en-US" sz="1600" dirty="0" smtClean="0"/>
              <a:t>NA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1600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by</a:t>
            </a:r>
            <a:r>
              <a:rPr lang="en-US" dirty="0" smtClean="0"/>
              <a:t> </a:t>
            </a:r>
            <a:r>
              <a:rPr lang="ru-RU" dirty="0" smtClean="0"/>
              <a:t>может содержать несколько элементов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aggregate</a:t>
            </a:r>
            <a:endParaRPr lang="en-US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Объединение рядов с одинаковыми значениями определенных столбцов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2590800"/>
          <a:ext cx="4343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студента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Факультет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ФББ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ФББ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ВМК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ВМК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ВМК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Биофак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Биофак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77000" y="3241040"/>
          <a:ext cx="2362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ФББ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ВМК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Биофак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 bwMode="auto">
          <a:xfrm>
            <a:off x="5791200" y="4038600"/>
            <a:ext cx="609600" cy="1588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 bwMode="auto">
          <a:xfrm rot="5400000">
            <a:off x="4800600" y="31242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Прямая со стрелкой 11"/>
          <p:cNvCxnSpPr/>
          <p:nvPr/>
        </p:nvCxnSpPr>
        <p:spPr bwMode="auto">
          <a:xfrm rot="5400000" flipH="1" flipV="1">
            <a:off x="4801791" y="3505597"/>
            <a:ext cx="30400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 стрелкой 13"/>
          <p:cNvCxnSpPr/>
          <p:nvPr/>
        </p:nvCxnSpPr>
        <p:spPr bwMode="auto">
          <a:xfrm rot="5400000">
            <a:off x="4799012" y="49522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/>
          <p:nvPr/>
        </p:nvCxnSpPr>
        <p:spPr bwMode="auto">
          <a:xfrm rot="5400000" flipH="1" flipV="1">
            <a:off x="4800203" y="5333603"/>
            <a:ext cx="30400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/>
          <p:nvPr/>
        </p:nvCxnSpPr>
        <p:spPr bwMode="auto">
          <a:xfrm rot="5400000">
            <a:off x="4723606" y="3962400"/>
            <a:ext cx="457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 стрелкой 16"/>
          <p:cNvCxnSpPr/>
          <p:nvPr/>
        </p:nvCxnSpPr>
        <p:spPr bwMode="auto">
          <a:xfrm rot="5400000" flipH="1" flipV="1">
            <a:off x="4722812" y="4419600"/>
            <a:ext cx="457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 rot="16200000">
            <a:off x="4517316" y="3940884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mean(c(5,5,4))</a:t>
            </a:r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aggregate</a:t>
            </a:r>
            <a:endParaRPr lang="en-US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3400" dirty="0" err="1" smtClean="0">
                <a:solidFill>
                  <a:srgbClr val="0000FF"/>
                </a:solidFill>
                <a:latin typeface="Consolas"/>
              </a:rPr>
              <a:t>mean_race</a:t>
            </a: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=aggregate(</a:t>
            </a:r>
            <a:r>
              <a:rPr lang="en-US" sz="34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[,6:9], by=list(</a:t>
            </a:r>
            <a:r>
              <a:rPr lang="en-US" sz="3400" dirty="0" err="1" smtClean="0">
                <a:solidFill>
                  <a:srgbClr val="0000FF"/>
                </a:solidFill>
                <a:latin typeface="Consolas"/>
              </a:rPr>
              <a:t>meta_grades$race</a:t>
            </a: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), FUN=mean)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mean_race</a:t>
            </a: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Group.1    write     math  science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socst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1       1 46.45833 47.41667 45.37500 47.79167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2       2 58.00000 57.27273 51.45455 51.00000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3       3 48.20000 46.75000 42.80000 49.45000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4       4 54.05517 53.97241 54.20000 53.68276</a:t>
            </a:r>
          </a:p>
          <a:p>
            <a:pPr>
              <a:buNone/>
            </a:pP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3400" dirty="0" err="1" smtClean="0">
                <a:solidFill>
                  <a:srgbClr val="0000FF"/>
                </a:solidFill>
                <a:latin typeface="Consolas"/>
              </a:rPr>
              <a:t>mean_</a:t>
            </a:r>
            <a:r>
              <a:rPr lang="en-US" sz="3600" dirty="0" err="1" smtClean="0">
                <a:solidFill>
                  <a:srgbClr val="0000FF"/>
                </a:solidFill>
                <a:latin typeface="Consolas"/>
              </a:rPr>
              <a:t>gender</a:t>
            </a: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=aggregate(</a:t>
            </a:r>
            <a:r>
              <a:rPr lang="en-US" sz="34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[,6:9], by=list(</a:t>
            </a:r>
            <a:r>
              <a:rPr lang="en-US" sz="3400" dirty="0" err="1" smtClean="0">
                <a:solidFill>
                  <a:srgbClr val="0000FF"/>
                </a:solidFill>
                <a:latin typeface="Consolas"/>
              </a:rPr>
              <a:t>meta_grades$female</a:t>
            </a:r>
            <a:r>
              <a:rPr lang="en-US" sz="3400" dirty="0" smtClean="0">
                <a:solidFill>
                  <a:srgbClr val="0000FF"/>
                </a:solidFill>
                <a:latin typeface="Consolas"/>
              </a:rPr>
              <a:t>), FUN=mean)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mean_gender</a:t>
            </a: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Group.1    write     math  science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socst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1       0 50.12088 52.94505 53.23077 51.79121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2       1 54.99083 52.39450 50.69725 52.91743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aggregate</a:t>
            </a:r>
            <a:endParaRPr lang="en-US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3800" dirty="0" err="1" smtClean="0">
                <a:solidFill>
                  <a:srgbClr val="0000FF"/>
                </a:solidFill>
                <a:latin typeface="Consolas"/>
              </a:rPr>
              <a:t>mean_gender_race</a:t>
            </a: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=aggregate(</a:t>
            </a:r>
            <a:r>
              <a:rPr lang="en-US" sz="3800" dirty="0" err="1" smtClean="0">
                <a:solidFill>
                  <a:srgbClr val="0000FF"/>
                </a:solidFill>
                <a:latin typeface="Consolas"/>
              </a:rPr>
              <a:t>meta_grades</a:t>
            </a: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[,6:9], by=list(</a:t>
            </a:r>
            <a:r>
              <a:rPr lang="en-US" sz="3800" dirty="0" err="1" smtClean="0">
                <a:solidFill>
                  <a:srgbClr val="0000FF"/>
                </a:solidFill>
                <a:latin typeface="Consolas"/>
              </a:rPr>
              <a:t>meta_grades$female</a:t>
            </a: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, </a:t>
            </a:r>
            <a:r>
              <a:rPr lang="en-US" sz="3800" dirty="0" err="1" smtClean="0">
                <a:solidFill>
                  <a:srgbClr val="0000FF"/>
                </a:solidFill>
                <a:latin typeface="Consolas"/>
              </a:rPr>
              <a:t>meta_grades$race</a:t>
            </a:r>
            <a:r>
              <a:rPr lang="en-US" sz="3800" dirty="0" smtClean="0">
                <a:solidFill>
                  <a:srgbClr val="0000FF"/>
                </a:solidFill>
                <a:latin typeface="Consolas"/>
              </a:rPr>
              <a:t>), FUN=mean)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mean_gender_race</a:t>
            </a: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Group.1 Group.2    write     math  science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socst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1       0       1 44.38462 49.23077 45.53846 45.69231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2       1       1 48.90909 45.27273 45.18182 50.27273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3       0       2 55.66667 58.66667 53.00000 47.66667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4       1       2 58.87500 56.75000 50.87500 52.25000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5       0       3 47.00000 45.28571 46.71429 49.00000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6       1       3 48.84615 47.53846 40.69231 49.69231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7       0       4 51.29412 54.19118 55.38235 53.42647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Consolas"/>
              </a:rPr>
              <a:t>8       1       4 56.49351 53.77922 53.15584 53.90909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задача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Задача: какие генетические варианты (мутации) отличают популяцию европейцев и африканцев</a:t>
            </a:r>
          </a:p>
          <a:p>
            <a:r>
              <a:rPr lang="ru-RU" dirty="0" smtClean="0"/>
              <a:t>Исходные данные: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&gt; </a:t>
            </a:r>
            <a:r>
              <a:rPr lang="en-US" dirty="0" err="1" smtClean="0">
                <a:solidFill>
                  <a:srgbClr val="0000FF"/>
                </a:solidFill>
              </a:rPr>
              <a:t>variant_counts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ru-RU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2" y="5181600"/>
          <a:ext cx="87629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91"/>
                <a:gridCol w="1803541"/>
                <a:gridCol w="1391891"/>
                <a:gridCol w="1391891"/>
                <a:gridCol w="1391891"/>
                <a:gridCol w="13918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EA_ref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EA_alt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AA_ref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AA_alt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292452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4028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2089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chr6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292461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2117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269" y="4800600"/>
            <a:ext cx="141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Хромосома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32102" y="4800600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Координата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6248400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Европейцы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21958" y="6248400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Африканцы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3962400"/>
            <a:ext cx="2173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Кол-во людей </a:t>
            </a:r>
            <a:br>
              <a:rPr lang="ru-RU" dirty="0" smtClean="0"/>
            </a:br>
            <a:r>
              <a:rPr lang="ru-RU" i="1" dirty="0" smtClean="0">
                <a:solidFill>
                  <a:srgbClr val="00B050"/>
                </a:solidFill>
              </a:rPr>
              <a:t>без</a:t>
            </a:r>
            <a:r>
              <a:rPr lang="ru-RU" dirty="0" smtClean="0"/>
              <a:t> альт. варианта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22065" y="3657600"/>
            <a:ext cx="2036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Кол-во людей </a:t>
            </a:r>
            <a:r>
              <a:rPr lang="ru-RU" i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альтернативным </a:t>
            </a:r>
          </a:p>
          <a:p>
            <a:r>
              <a:rPr lang="ru-RU" dirty="0" smtClean="0"/>
              <a:t>вариантом</a:t>
            </a:r>
            <a:endParaRPr lang="en-US" dirty="0"/>
          </a:p>
        </p:txBody>
      </p:sp>
      <p:cxnSp>
        <p:nvCxnSpPr>
          <p:cNvPr id="15" name="Прямая со стрелкой 14"/>
          <p:cNvCxnSpPr>
            <a:stCxn id="11" idx="2"/>
          </p:cNvCxnSpPr>
          <p:nvPr/>
        </p:nvCxnSpPr>
        <p:spPr bwMode="auto">
          <a:xfrm flipH="1">
            <a:off x="4038600" y="4608731"/>
            <a:ext cx="934469" cy="5728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 стрелкой 16"/>
          <p:cNvCxnSpPr/>
          <p:nvPr/>
        </p:nvCxnSpPr>
        <p:spPr bwMode="auto">
          <a:xfrm flipH="1">
            <a:off x="5562600" y="4572000"/>
            <a:ext cx="1524001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7086600" y="4572000"/>
            <a:ext cx="1219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 стрелкой 20"/>
          <p:cNvCxnSpPr>
            <a:stCxn id="11" idx="2"/>
          </p:cNvCxnSpPr>
          <p:nvPr/>
        </p:nvCxnSpPr>
        <p:spPr bwMode="auto">
          <a:xfrm>
            <a:off x="4973069" y="4608731"/>
            <a:ext cx="1961131" cy="57286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33400" y="6248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cxnSp>
        <p:nvCxnSpPr>
          <p:cNvPr id="23" name="Прямая соединительная линия 22"/>
          <p:cNvCxnSpPr>
            <a:endCxn id="9" idx="1"/>
          </p:cNvCxnSpPr>
          <p:nvPr/>
        </p:nvCxnSpPr>
        <p:spPr bwMode="auto">
          <a:xfrm>
            <a:off x="3429000" y="6324600"/>
            <a:ext cx="609600" cy="1084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единительная линия 24"/>
          <p:cNvCxnSpPr>
            <a:stCxn id="9" idx="3"/>
          </p:cNvCxnSpPr>
          <p:nvPr/>
        </p:nvCxnSpPr>
        <p:spPr bwMode="auto">
          <a:xfrm flipV="1">
            <a:off x="5552156" y="6324600"/>
            <a:ext cx="620044" cy="1084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единительная линия 27"/>
          <p:cNvCxnSpPr>
            <a:endCxn id="10" idx="1"/>
          </p:cNvCxnSpPr>
          <p:nvPr/>
        </p:nvCxnSpPr>
        <p:spPr bwMode="auto">
          <a:xfrm>
            <a:off x="6324600" y="6324600"/>
            <a:ext cx="497358" cy="1084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>
            <a:stCxn id="10" idx="3"/>
          </p:cNvCxnSpPr>
          <p:nvPr/>
        </p:nvCxnSpPr>
        <p:spPr bwMode="auto">
          <a:xfrm flipV="1">
            <a:off x="8382000" y="6324600"/>
            <a:ext cx="533400" cy="1084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1524000" y="6400800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variant_counts.csv</a:t>
            </a:r>
            <a:endParaRPr lang="ru-RU" i="1" dirty="0"/>
          </a:p>
        </p:txBody>
      </p:sp>
      <p:sp>
        <p:nvSpPr>
          <p:cNvPr id="39" name="Номер слайда 3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i="1" dirty="0" err="1" smtClean="0"/>
              <a:t>tapply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371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Похожая идея, но для векторов</a:t>
            </a:r>
          </a:p>
          <a:p>
            <a:r>
              <a:rPr lang="ru-RU" dirty="0" smtClean="0"/>
              <a:t>На входе – </a:t>
            </a:r>
            <a:r>
              <a:rPr lang="ru-RU" b="1" dirty="0" smtClean="0"/>
              <a:t>вектор </a:t>
            </a:r>
            <a:r>
              <a:rPr lang="ru-RU" dirty="0" smtClean="0"/>
              <a:t>(а не таблица) и список (длины </a:t>
            </a:r>
            <a:r>
              <a:rPr lang="en-US" dirty="0" smtClean="0"/>
              <a:t>N</a:t>
            </a:r>
            <a:r>
              <a:rPr lang="ru-RU" dirty="0" smtClean="0"/>
              <a:t>) из векторов </a:t>
            </a:r>
            <a:r>
              <a:rPr lang="ru-RU" dirty="0" err="1" smtClean="0"/>
              <a:t>факторовов</a:t>
            </a:r>
            <a:r>
              <a:rPr lang="ru-RU" dirty="0" smtClean="0"/>
              <a:t> той же длины</a:t>
            </a:r>
          </a:p>
          <a:p>
            <a:r>
              <a:rPr lang="ru-RU" dirty="0" smtClean="0"/>
              <a:t>На выходе – </a:t>
            </a:r>
            <a:r>
              <a:rPr lang="en-US" dirty="0" smtClean="0"/>
              <a:t>N-</a:t>
            </a:r>
            <a:r>
              <a:rPr lang="ru-RU" dirty="0" smtClean="0"/>
              <a:t>мерный вектор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8305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mean_race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=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tapply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meta_grades$math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, list(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meta_grades$race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), FUN=mean) </a:t>
            </a:r>
            <a:endParaRPr lang="ru-RU" sz="24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mean_race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endParaRPr lang="ru-RU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       1        2        3        4 </a:t>
            </a:r>
            <a:endParaRPr lang="ru-RU" dirty="0" smtClean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47.41667 57.27273 46.75000 53.97241 </a:t>
            </a:r>
            <a:endParaRPr lang="ru-RU" dirty="0" smtClean="0">
              <a:latin typeface="Lucida Console" pitchFamily="49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mean_race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=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tapply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(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meta_grades$math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, list(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meta_grades$race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meta_grades$female</a:t>
            </a: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), FUN=mean) </a:t>
            </a:r>
            <a:endParaRPr lang="ru-RU" sz="24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Lucida Console" pitchFamily="49" charset="0"/>
              </a:rPr>
              <a:t>mean_race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endParaRPr lang="ru-RU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         0        1 </a:t>
            </a:r>
            <a:endParaRPr lang="ru-RU" dirty="0" smtClean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1 49.23077 45.27273 </a:t>
            </a:r>
            <a:endParaRPr lang="ru-RU" dirty="0" smtClean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2 58.66667 56.75000 </a:t>
            </a:r>
            <a:endParaRPr lang="ru-RU" dirty="0" smtClean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3 45.28571 47.53846 </a:t>
            </a:r>
            <a:endParaRPr lang="ru-RU" dirty="0" smtClean="0">
              <a:latin typeface="Lucida Console" pitchFamily="49" charset="0"/>
            </a:endParaRPr>
          </a:p>
          <a:p>
            <a:r>
              <a:rPr lang="en-US" dirty="0" smtClean="0">
                <a:latin typeface="Lucida Console" pitchFamily="49" charset="0"/>
              </a:rPr>
              <a:t>4 54.19118 53.77922</a:t>
            </a:r>
            <a:endParaRPr lang="ru-RU" dirty="0">
              <a:latin typeface="Lucida Console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335280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раса</a:t>
            </a: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1"/>
          </p:cNvCxnSpPr>
          <p:nvPr/>
        </p:nvCxnSpPr>
        <p:spPr bwMode="auto">
          <a:xfrm flipH="1" flipV="1">
            <a:off x="5410200" y="3581400"/>
            <a:ext cx="4572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4876800" y="5181600"/>
            <a:ext cx="0" cy="1143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4724400" y="5257800"/>
            <a:ext cx="12192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876800" y="6248400"/>
            <a:ext cx="70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Раса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5029200"/>
            <a:ext cx="60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Пол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ru-RU" dirty="0" smtClean="0"/>
              <a:t>Ещё раз про домашнее задание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943600" y="2109931"/>
          <a:ext cx="53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096000"/>
            <a:ext cx="2133600" cy="457200"/>
          </a:xfrm>
        </p:spPr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2109931"/>
          <a:ext cx="51815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36"/>
                <a:gridCol w="1005385"/>
                <a:gridCol w="850710"/>
                <a:gridCol w="928048"/>
                <a:gridCol w="850710"/>
                <a:gridCol w="850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EA_ref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EA_alt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AA_ref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AA_alt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292452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4028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2089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chr6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292461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4100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2117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2529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555" y="172893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variant_counts.csv</a:t>
            </a:r>
            <a:endParaRPr lang="ru-RU" i="1" dirty="0"/>
          </a:p>
        </p:txBody>
      </p:sp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6705600" y="2109931"/>
          <a:ext cx="53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7"/>
          <p:cNvGraphicFramePr>
            <a:graphicFrameLocks/>
          </p:cNvGraphicFramePr>
          <p:nvPr/>
        </p:nvGraphicFramePr>
        <p:xfrm>
          <a:off x="7467600" y="2109931"/>
          <a:ext cx="53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67965" y="226233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ru-RU" sz="3200" dirty="0"/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>
            <a:off x="5486400" y="2643331"/>
            <a:ext cx="685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 стрелкой 13"/>
          <p:cNvCxnSpPr/>
          <p:nvPr/>
        </p:nvCxnSpPr>
        <p:spPr bwMode="auto">
          <a:xfrm>
            <a:off x="5486400" y="2795731"/>
            <a:ext cx="1447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/>
          <p:nvPr/>
        </p:nvCxnSpPr>
        <p:spPr bwMode="auto">
          <a:xfrm>
            <a:off x="5486400" y="2948131"/>
            <a:ext cx="2209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 rot="16200000">
            <a:off x="5746569" y="13795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</a:t>
            </a:r>
            <a:br>
              <a:rPr lang="en-US" dirty="0" smtClean="0"/>
            </a:br>
            <a:r>
              <a:rPr lang="en-US" b="1" dirty="0" smtClean="0"/>
              <a:t>Fisher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6469100" y="13795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</a:t>
            </a:r>
            <a:br>
              <a:rPr lang="en-US" dirty="0" smtClean="0"/>
            </a:br>
            <a:r>
              <a:rPr lang="el-GR" b="1" dirty="0" smtClean="0"/>
              <a:t>χ</a:t>
            </a:r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7346516" y="1494916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Odds</a:t>
            </a:r>
            <a:br>
              <a:rPr lang="en-US" dirty="0" smtClean="0"/>
            </a:br>
            <a:r>
              <a:rPr lang="en-US" dirty="0" smtClean="0"/>
              <a:t>ratio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438400" y="1500331"/>
            <a:ext cx="3478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Для каждой строки посчитать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ru-RU" sz="1600" dirty="0" smtClean="0"/>
              <a:t>добавить как столбцы к </a:t>
            </a:r>
            <a:r>
              <a:rPr lang="en-US" sz="1600" dirty="0" smtClean="0"/>
              <a:t>data frame</a:t>
            </a:r>
            <a:endParaRPr lang="ru-RU" sz="1600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28600" y="4319731"/>
          <a:ext cx="32003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721"/>
                <a:gridCol w="915721"/>
                <a:gridCol w="13689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292452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DUSP22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chr6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292461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DUSP22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1000" y="53748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cxnSp>
        <p:nvCxnSpPr>
          <p:cNvPr id="25" name="Скругленная соединительная линия 24"/>
          <p:cNvCxnSpPr/>
          <p:nvPr/>
        </p:nvCxnSpPr>
        <p:spPr bwMode="auto">
          <a:xfrm rot="16200000" flipH="1">
            <a:off x="0" y="3633931"/>
            <a:ext cx="11430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Скругленная соединительная линия 26"/>
          <p:cNvCxnSpPr/>
          <p:nvPr/>
        </p:nvCxnSpPr>
        <p:spPr bwMode="auto">
          <a:xfrm rot="16200000" flipH="1">
            <a:off x="838200" y="3633931"/>
            <a:ext cx="11430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Скругленная соединительная линия 28"/>
          <p:cNvCxnSpPr/>
          <p:nvPr/>
        </p:nvCxnSpPr>
        <p:spPr bwMode="auto">
          <a:xfrm>
            <a:off x="1752600" y="3710131"/>
            <a:ext cx="3505200" cy="457200"/>
          </a:xfrm>
          <a:prstGeom prst="curvedConnector3">
            <a:avLst>
              <a:gd name="adj1" fmla="val 49457"/>
            </a:avLst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3429000" y="332913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Объединить таблицы по 2 общим полям</a:t>
            </a:r>
            <a:endParaRPr lang="ru-RU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867400" y="3329131"/>
          <a:ext cx="3124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219200"/>
                <a:gridCol w="381000"/>
                <a:gridCol w="1066800"/>
              </a:tblGrid>
              <a:tr h="332691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ru-RU" dirty="0"/>
                    </a:p>
                  </a:txBody>
                  <a:tcPr/>
                </a:tc>
              </a:tr>
              <a:tr h="3326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DUSP22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1e-10</a:t>
                      </a:r>
                      <a:endParaRPr lang="ru-RU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DUSP22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1e-5</a:t>
                      </a:r>
                      <a:endParaRPr lang="ru-RU" dirty="0"/>
                    </a:p>
                  </a:txBody>
                  <a:tcPr/>
                </a:tc>
              </a:tr>
              <a:tr h="3326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HLA-A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1e-13</a:t>
                      </a:r>
                      <a:endParaRPr lang="ru-RU" dirty="0"/>
                    </a:p>
                  </a:txBody>
                  <a:tcPr/>
                </a:tc>
              </a:tr>
              <a:tr h="3326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HLA-A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505200" y="5562600"/>
          <a:ext cx="31242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219200"/>
                <a:gridCol w="381000"/>
                <a:gridCol w="1066800"/>
              </a:tblGrid>
              <a:tr h="332691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P-value</a:t>
                      </a:r>
                      <a:endParaRPr lang="ru-RU" dirty="0"/>
                    </a:p>
                  </a:txBody>
                  <a:tcPr/>
                </a:tc>
              </a:tr>
              <a:tr h="3326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DUSP22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1e-10</a:t>
                      </a:r>
                      <a:endParaRPr lang="ru-RU" dirty="0"/>
                    </a:p>
                  </a:txBody>
                  <a:tcPr/>
                </a:tc>
              </a:tr>
              <a:tr h="3326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HLA-A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1e-13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Полилиния 41"/>
          <p:cNvSpPr/>
          <p:nvPr/>
        </p:nvSpPr>
        <p:spPr bwMode="auto">
          <a:xfrm>
            <a:off x="6629400" y="5176981"/>
            <a:ext cx="609600" cy="919019"/>
          </a:xfrm>
          <a:custGeom>
            <a:avLst/>
            <a:gdLst>
              <a:gd name="connsiteX0" fmla="*/ 609600 w 609600"/>
              <a:gd name="connsiteY0" fmla="*/ 0 h 682625"/>
              <a:gd name="connsiteX1" fmla="*/ 409575 w 609600"/>
              <a:gd name="connsiteY1" fmla="*/ 485775 h 682625"/>
              <a:gd name="connsiteX2" fmla="*/ 0 w 609600"/>
              <a:gd name="connsiteY2" fmla="*/ 676275 h 682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682625">
                <a:moveTo>
                  <a:pt x="609600" y="0"/>
                </a:moveTo>
                <a:cubicBezTo>
                  <a:pt x="560387" y="186531"/>
                  <a:pt x="511175" y="373063"/>
                  <a:pt x="409575" y="485775"/>
                </a:cubicBezTo>
                <a:cubicBezTo>
                  <a:pt x="307975" y="598487"/>
                  <a:pt x="38100" y="682625"/>
                  <a:pt x="0" y="67627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39000" y="5334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Группировать </a:t>
            </a:r>
            <a:br>
              <a:rPr lang="ru-RU" dirty="0" smtClean="0"/>
            </a:br>
            <a:r>
              <a:rPr lang="ru-RU" dirty="0" smtClean="0"/>
              <a:t>по генам, взяв </a:t>
            </a:r>
            <a:endParaRPr lang="en-US" dirty="0" smtClean="0"/>
          </a:p>
          <a:p>
            <a:r>
              <a:rPr lang="en-US" b="1" dirty="0" smtClean="0"/>
              <a:t>min</a:t>
            </a:r>
            <a:r>
              <a:rPr lang="en-US" dirty="0" smtClean="0"/>
              <a:t> </a:t>
            </a:r>
            <a:r>
              <a:rPr lang="en-US" i="1" dirty="0" smtClean="0"/>
              <a:t>p-value</a:t>
            </a:r>
            <a:endParaRPr lang="ru-RU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0" y="54102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variant_genes.csv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Биологическая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ru-RU" sz="2800" dirty="0" smtClean="0"/>
              <a:t>Второй шаг – понять, в каких генах эти  расположены наиболее значимые мутации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475135" y="3962400"/>
            <a:ext cx="2057400" cy="6858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475135" y="2895600"/>
            <a:ext cx="2057400" cy="68580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74735" y="3348335"/>
            <a:ext cx="853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935072" y="2967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 bwMode="auto">
          <a:xfrm>
            <a:off x="274735" y="4343400"/>
            <a:ext cx="853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935072" y="39624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3222" y="2967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9872" y="2967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602072" y="3962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58722" y="3962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84735" y="2590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84735" y="36692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gene1</a:t>
            </a:r>
            <a:endParaRPr lang="en-US" dirty="0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371600" y="526946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31"/>
                <a:gridCol w="1744231"/>
                <a:gridCol w="26075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292452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DUSP22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chr6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292461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DUSP22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24000" y="4964668"/>
            <a:ext cx="141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Хромосома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24200" y="4964668"/>
            <a:ext cx="144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Координата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78560" y="4964668"/>
            <a:ext cx="7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Гены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371600" y="63362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81000" y="4567535"/>
            <a:ext cx="2300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&gt;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variant_genes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4600" y="64770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variant_genes.csv</a:t>
            </a:r>
            <a:endParaRPr lang="ru-RU" i="1" dirty="0"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Что нужно для решения такой задачи?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45720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Какая нужна статистика?</a:t>
            </a:r>
          </a:p>
          <a:p>
            <a:pPr lvl="1" eaLnBrk="1" hangingPunct="1"/>
            <a:r>
              <a:rPr lang="ru-RU" sz="2400" dirty="0" smtClean="0"/>
              <a:t>Проверка гипотезы об ассоциации. Точный тест Фишера, </a:t>
            </a:r>
            <a:r>
              <a:rPr lang="ru-RU" sz="2400" dirty="0" err="1" smtClean="0"/>
              <a:t>Хи</a:t>
            </a:r>
            <a:r>
              <a:rPr lang="en-US" sz="2400" dirty="0" smtClean="0"/>
              <a:t>^2</a:t>
            </a:r>
            <a:endParaRPr lang="ru-RU" sz="2400" dirty="0" smtClean="0"/>
          </a:p>
          <a:p>
            <a:pPr eaLnBrk="1" hangingPunct="1"/>
            <a:r>
              <a:rPr lang="ru-RU" dirty="0" smtClean="0"/>
              <a:t>Как посчитать что-то для всех строк таблицы?</a:t>
            </a:r>
          </a:p>
          <a:p>
            <a:pPr lvl="1" eaLnBrk="1" hangingPunct="1"/>
            <a:r>
              <a:rPr lang="ru-RU" sz="2400" dirty="0" smtClean="0"/>
              <a:t>Условия и циклы (</a:t>
            </a:r>
            <a:r>
              <a:rPr lang="en-US" sz="2400" i="1" dirty="0" smtClean="0"/>
              <a:t>if</a:t>
            </a:r>
            <a:r>
              <a:rPr lang="en-US" sz="2400" dirty="0" smtClean="0"/>
              <a:t>, </a:t>
            </a:r>
            <a:r>
              <a:rPr lang="en-US" sz="2400" i="1" dirty="0" smtClean="0"/>
              <a:t>for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ru-RU" sz="2400" dirty="0" smtClean="0"/>
              <a:t>Функции, применение  их к элементам вектора, рядам и колонкам матрицы</a:t>
            </a:r>
            <a:endParaRPr lang="en-US" sz="2400" dirty="0" smtClean="0"/>
          </a:p>
          <a:p>
            <a:pPr eaLnBrk="1" hangingPunct="1"/>
            <a:r>
              <a:rPr lang="ru-RU" dirty="0" smtClean="0"/>
              <a:t>Как объединить две таблицы?</a:t>
            </a:r>
            <a:endParaRPr lang="en-US" dirty="0" smtClean="0"/>
          </a:p>
          <a:p>
            <a:pPr lvl="1" eaLnBrk="1" hangingPunct="1"/>
            <a:r>
              <a:rPr lang="en-US" sz="2400" dirty="0" smtClean="0"/>
              <a:t>SQL-</a:t>
            </a:r>
            <a:r>
              <a:rPr lang="ru-RU" sz="2400" dirty="0" smtClean="0"/>
              <a:t>подобные операции с таблицами</a:t>
            </a:r>
            <a:r>
              <a:rPr lang="en-US" sz="2400" dirty="0" smtClean="0"/>
              <a:t>: merge, aggregate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гипотезы об ассоциации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Точный тест Фишера</a:t>
            </a:r>
            <a:endParaRPr lang="en-US" sz="2800" dirty="0" smtClean="0"/>
          </a:p>
          <a:p>
            <a:r>
              <a:rPr lang="ru-RU" sz="2800" dirty="0" err="1" smtClean="0"/>
              <a:t>Хи</a:t>
            </a:r>
            <a:r>
              <a:rPr lang="en-US" sz="2800" dirty="0" smtClean="0"/>
              <a:t>^2</a:t>
            </a:r>
            <a:endParaRPr lang="en-US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Тесты ассоциации</a:t>
            </a:r>
            <a:endParaRPr lang="en-US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У некоторых объектов есть два свойства, про которые, в простейшем случае, можно сказать «да» или «нет», например, больной – здоровый, носитель мутации – не носитель, курит – не курит. Связаны ли эти свойства?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Примеры задач:</a:t>
            </a:r>
          </a:p>
          <a:p>
            <a:r>
              <a:rPr lang="ru-RU" dirty="0" smtClean="0"/>
              <a:t>Ассоциирована ли определенная мутация с болезнью</a:t>
            </a:r>
          </a:p>
          <a:p>
            <a:r>
              <a:rPr lang="ru-RU" dirty="0" smtClean="0"/>
              <a:t>Верно ли, что на биофаке значимо большая доля девушек, чем на ВМК?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Тесты ассоциации. Мутация, ассоциированная с болезнью</a:t>
            </a:r>
            <a:endParaRPr lang="en-US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gwas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=matrix(c(3324,1896,2676,2104),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nrow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=2,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ncol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=2)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gwas</a:t>
            </a: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[,1] [,2]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[1,] 3324 2676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[2,] 1896 2104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colnames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gwas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)=c("reference", "mutant")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rownames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gwas</a:t>
            </a:r>
            <a:r>
              <a:rPr lang="en-US" dirty="0" smtClean="0">
                <a:solidFill>
                  <a:srgbClr val="0000FF"/>
                </a:solidFill>
                <a:latin typeface="Consolas"/>
              </a:rPr>
              <a:t>)=c("Healthy", "Diseased")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00FF"/>
                </a:solidFill>
                <a:latin typeface="Consolas"/>
              </a:rPr>
              <a:t>gwas</a:t>
            </a:r>
            <a:endParaRPr lang="en-US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reference mutant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Healthy       3324   2676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Diseased      1896   2104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07353" y="3581400"/>
            <a:ext cx="27366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Таблица </a:t>
            </a:r>
            <a:br>
              <a:rPr lang="ru-RU" sz="2800" dirty="0" smtClean="0"/>
            </a:br>
            <a:r>
              <a:rPr lang="ru-RU" sz="2800" dirty="0" smtClean="0"/>
              <a:t>сопряженности</a:t>
            </a:r>
            <a:endParaRPr lang="en-US" sz="2800" dirty="0"/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rot="10800000" flipV="1">
            <a:off x="4343402" y="4114800"/>
            <a:ext cx="2057398" cy="533400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 bwMode="auto">
          <a:xfrm rot="5400000" flipH="1" flipV="1">
            <a:off x="2212182" y="5868194"/>
            <a:ext cx="91281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Прямая со стрелкой 8"/>
          <p:cNvCxnSpPr/>
          <p:nvPr/>
        </p:nvCxnSpPr>
        <p:spPr bwMode="auto">
          <a:xfrm rot="5400000" flipH="1" flipV="1">
            <a:off x="3582988" y="5638800"/>
            <a:ext cx="457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3171870" y="5791200"/>
            <a:ext cx="225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Носитель мутации*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6845" y="6248400"/>
            <a:ext cx="249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Не-носитель</a:t>
            </a:r>
            <a:r>
              <a:rPr lang="ru-RU" dirty="0" smtClean="0"/>
              <a:t> мутации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6119336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* Пояснение «для биологов»:</a:t>
            </a:r>
          </a:p>
          <a:p>
            <a:r>
              <a:rPr lang="ru-RU" sz="1050" dirty="0" smtClean="0"/>
              <a:t>подразумеваем, например, что носитель мутации = носитель болезни</a:t>
            </a:r>
          </a:p>
          <a:p>
            <a:r>
              <a:rPr lang="ru-RU" sz="1050" dirty="0" smtClean="0"/>
              <a:t>(т.е. мутантный аллель - доминантный)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600" y="4659868"/>
            <a:ext cx="2452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Здоровый (контроль)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00600" y="4953000"/>
            <a:ext cx="109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Больной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 rot="10800000">
            <a:off x="4191000" y="48768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/>
          <p:cNvCxnSpPr/>
          <p:nvPr/>
        </p:nvCxnSpPr>
        <p:spPr bwMode="auto">
          <a:xfrm rot="10800000">
            <a:off x="4191001" y="5180011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Фишера и </a:t>
            </a:r>
            <a:r>
              <a:rPr lang="ru-RU" dirty="0" err="1" smtClean="0"/>
              <a:t>Хи</a:t>
            </a:r>
            <a:r>
              <a:rPr lang="en-US" dirty="0" smtClean="0"/>
              <a:t>^2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2000" b="1" dirty="0" err="1" smtClean="0">
                <a:solidFill>
                  <a:srgbClr val="0000FF"/>
                </a:solidFill>
                <a:latin typeface="Consolas"/>
              </a:rPr>
              <a:t>fisher.test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nsolas"/>
              </a:rPr>
              <a:t>gwas</a:t>
            </a:r>
            <a:r>
              <a:rPr lang="en-US" sz="1800" b="1" dirty="0" smtClean="0">
                <a:solidFill>
                  <a:srgbClr val="0000FF"/>
                </a:solidFill>
                <a:latin typeface="Consolas"/>
              </a:rPr>
              <a:t>)</a:t>
            </a:r>
            <a:endParaRPr lang="ru-RU" sz="1800" b="1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 	Fisher's Exact Test for Count Data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data: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gwas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p-value = 4.874e-15</a:t>
            </a:r>
            <a:endParaRPr lang="ru-RU" sz="1800" b="1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alternative hypothesis: true odds ratio is not equal to 1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95 percent confidence interval: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1.271049 1.494857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sample estimates: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odds ratio</a:t>
            </a:r>
            <a:endParaRPr lang="ru-RU" sz="1800" b="1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   1.378354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 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</a:rPr>
              <a:t>&gt; </a:t>
            </a:r>
            <a:r>
              <a:rPr lang="en-US" sz="2000" b="1" dirty="0" err="1" smtClean="0">
                <a:solidFill>
                  <a:srgbClr val="0000FF"/>
                </a:solidFill>
                <a:latin typeface="Consolas"/>
              </a:rPr>
              <a:t>chisq.test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nsolas"/>
              </a:rPr>
              <a:t>gwas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</a:rPr>
              <a:t>)</a:t>
            </a:r>
            <a:endParaRPr lang="ru-RU" sz="2000" b="1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 	Pearson's Chi-squared test with Yates' continuity correction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data: 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gwas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endParaRPr lang="ru-RU" sz="1800" dirty="0" smtClean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X-squared = 61.239,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df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= 1, 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p-value = 5.055e-15</a:t>
            </a:r>
            <a:endParaRPr lang="en-US" sz="1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440F80-B840-4DB2-B570-243D7F5798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7750</TotalTime>
  <Words>1847</Words>
  <Application>Microsoft Office PowerPoint</Application>
  <PresentationFormat>Экран (4:3)</PresentationFormat>
  <Paragraphs>555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Pixel</vt:lpstr>
      <vt:lpstr>Занятие 4 if, for, apply, merge тесты ассоциации</vt:lpstr>
      <vt:lpstr>Биологическая задача</vt:lpstr>
      <vt:lpstr>Биологическая задача</vt:lpstr>
      <vt:lpstr>Биологическая задача</vt:lpstr>
      <vt:lpstr>Что нужно для решения такой задачи?</vt:lpstr>
      <vt:lpstr>Проверка гипотезы об ассоциации</vt:lpstr>
      <vt:lpstr>Тесты ассоциации</vt:lpstr>
      <vt:lpstr>Тесты ассоциации. Мутация, ассоциированная с болезнью</vt:lpstr>
      <vt:lpstr>Тест Фишера и Хи^2</vt:lpstr>
      <vt:lpstr>Тест Фишера и Хи^2</vt:lpstr>
      <vt:lpstr>Точный тест Фишера </vt:lpstr>
      <vt:lpstr>Тест Хи^2 (Chi-squared)</vt:lpstr>
      <vt:lpstr>«Программирование» </vt:lpstr>
      <vt:lpstr>Цикл for</vt:lpstr>
      <vt:lpstr>for. Пример для таблицы</vt:lpstr>
      <vt:lpstr>apply. Пример для таблицы</vt:lpstr>
      <vt:lpstr>Функции – использование</vt:lpstr>
      <vt:lpstr>Функции – создание</vt:lpstr>
      <vt:lpstr>Функции – создание. if и аргумент по умолчанию</vt:lpstr>
      <vt:lpstr>Другие разновидности apply</vt:lpstr>
      <vt:lpstr>Другие разновидности apply</vt:lpstr>
      <vt:lpstr>Вернемся к мутациям</vt:lpstr>
      <vt:lpstr>SQL-подобные Операции с таблицами</vt:lpstr>
      <vt:lpstr>merge</vt:lpstr>
      <vt:lpstr>merge</vt:lpstr>
      <vt:lpstr>merge</vt:lpstr>
      <vt:lpstr>aggregate</vt:lpstr>
      <vt:lpstr>aggregate</vt:lpstr>
      <vt:lpstr>aggregate</vt:lpstr>
      <vt:lpstr>tapply</vt:lpstr>
      <vt:lpstr>Ещё раз про домашнее задание</vt:lpstr>
    </vt:vector>
  </TitlesOfParts>
  <Company>JHSPH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Data Manipulation</dc:title>
  <dc:creator>Andrew Jaffe</dc:creator>
  <cp:lastModifiedBy>Elena</cp:lastModifiedBy>
  <cp:revision>460</cp:revision>
  <dcterms:created xsi:type="dcterms:W3CDTF">2010-09-16T20:58:51Z</dcterms:created>
  <dcterms:modified xsi:type="dcterms:W3CDTF">2015-10-06T19:45:56Z</dcterms:modified>
</cp:coreProperties>
</file>