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90" r:id="rId4"/>
    <p:sldId id="257" r:id="rId5"/>
    <p:sldId id="258" r:id="rId6"/>
    <p:sldId id="259" r:id="rId7"/>
    <p:sldId id="260" r:id="rId8"/>
    <p:sldId id="261" r:id="rId9"/>
    <p:sldId id="263" r:id="rId10"/>
    <p:sldId id="264" r:id="rId11"/>
    <p:sldId id="266" r:id="rId12"/>
    <p:sldId id="265" r:id="rId13"/>
    <p:sldId id="268" r:id="rId14"/>
    <p:sldId id="294" r:id="rId15"/>
    <p:sldId id="272" r:id="rId16"/>
    <p:sldId id="271" r:id="rId17"/>
    <p:sldId id="293" r:id="rId18"/>
    <p:sldId id="273" r:id="rId19"/>
    <p:sldId id="274" r:id="rId20"/>
    <p:sldId id="275" r:id="rId21"/>
    <p:sldId id="292" r:id="rId22"/>
    <p:sldId id="276" r:id="rId23"/>
    <p:sldId id="270" r:id="rId24"/>
    <p:sldId id="280" r:id="rId25"/>
    <p:sldId id="282" r:id="rId26"/>
    <p:sldId id="287" r:id="rId27"/>
    <p:sldId id="279" r:id="rId28"/>
    <p:sldId id="283" r:id="rId29"/>
    <p:sldId id="281" r:id="rId30"/>
    <p:sldId id="284" r:id="rId31"/>
    <p:sldId id="285" r:id="rId32"/>
    <p:sldId id="277" r:id="rId33"/>
    <p:sldId id="286" r:id="rId34"/>
    <p:sldId id="288" r:id="rId35"/>
    <p:sldId id="295" r:id="rId36"/>
    <p:sldId id="296" r:id="rId37"/>
    <p:sldId id="262" r:id="rId38"/>
    <p:sldId id="291" r:id="rId39"/>
  </p:sldIdLst>
  <p:sldSz cx="10287000" cy="6858000" type="35mm"/>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guide id="3" pos="3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showGuides="1">
      <p:cViewPr>
        <p:scale>
          <a:sx n="75" d="100"/>
          <a:sy n="75" d="100"/>
        </p:scale>
        <p:origin x="-588" y="-444"/>
      </p:cViewPr>
      <p:guideLst>
        <p:guide orient="horz" pos="2160"/>
        <p:guide pos="3840"/>
        <p:guide pos="32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85875" y="1122363"/>
            <a:ext cx="771525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285875" y="3602038"/>
            <a:ext cx="771525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E399003-D93F-4AA5-A437-451BF47D29C7}" type="datetimeFigureOut">
              <a:rPr lang="ru-RU" smtClean="0"/>
              <a:pPr/>
              <a:t>06.10.2015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BC5EB4-8534-45E3-B6B4-88675E8162AF}" type="slidenum">
              <a:rPr lang="ru-RU" smtClean="0"/>
              <a:pPr/>
              <a:t>‹#›</a:t>
            </a:fld>
            <a:endParaRPr lang="ru-RU"/>
          </a:p>
        </p:txBody>
      </p:sp>
    </p:spTree>
    <p:extLst>
      <p:ext uri="{BB962C8B-B14F-4D97-AF65-F5344CB8AC3E}">
        <p14:creationId xmlns:p14="http://schemas.microsoft.com/office/powerpoint/2010/main" xmlns="" val="9848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E399003-D93F-4AA5-A437-451BF47D29C7}" type="datetimeFigureOut">
              <a:rPr lang="ru-RU" smtClean="0"/>
              <a:pPr/>
              <a:t>06.10.2015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BC5EB4-8534-45E3-B6B4-88675E8162AF}" type="slidenum">
              <a:rPr lang="ru-RU" smtClean="0"/>
              <a:pPr/>
              <a:t>‹#›</a:t>
            </a:fld>
            <a:endParaRPr lang="ru-RU"/>
          </a:p>
        </p:txBody>
      </p:sp>
    </p:spTree>
    <p:extLst>
      <p:ext uri="{BB962C8B-B14F-4D97-AF65-F5344CB8AC3E}">
        <p14:creationId xmlns:p14="http://schemas.microsoft.com/office/powerpoint/2010/main" xmlns="" val="98318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61635" y="365125"/>
            <a:ext cx="2218134"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707231" y="365125"/>
            <a:ext cx="6525816"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E399003-D93F-4AA5-A437-451BF47D29C7}" type="datetimeFigureOut">
              <a:rPr lang="ru-RU" smtClean="0"/>
              <a:pPr/>
              <a:t>06.10.2015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BC5EB4-8534-45E3-B6B4-88675E8162AF}" type="slidenum">
              <a:rPr lang="ru-RU" smtClean="0"/>
              <a:pPr/>
              <a:t>‹#›</a:t>
            </a:fld>
            <a:endParaRPr lang="ru-RU"/>
          </a:p>
        </p:txBody>
      </p:sp>
    </p:spTree>
    <p:extLst>
      <p:ext uri="{BB962C8B-B14F-4D97-AF65-F5344CB8AC3E}">
        <p14:creationId xmlns:p14="http://schemas.microsoft.com/office/powerpoint/2010/main" xmlns="" val="1723198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E399003-D93F-4AA5-A437-451BF47D29C7}" type="datetimeFigureOut">
              <a:rPr lang="ru-RU" smtClean="0"/>
              <a:pPr/>
              <a:t>06.10.2015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BC5EB4-8534-45E3-B6B4-88675E8162AF}" type="slidenum">
              <a:rPr lang="ru-RU" smtClean="0"/>
              <a:pPr/>
              <a:t>‹#›</a:t>
            </a:fld>
            <a:endParaRPr lang="ru-RU"/>
          </a:p>
        </p:txBody>
      </p:sp>
    </p:spTree>
    <p:extLst>
      <p:ext uri="{BB962C8B-B14F-4D97-AF65-F5344CB8AC3E}">
        <p14:creationId xmlns:p14="http://schemas.microsoft.com/office/powerpoint/2010/main" xmlns="" val="4191153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1873" y="1709739"/>
            <a:ext cx="8872538"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701873" y="4589464"/>
            <a:ext cx="887253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E399003-D93F-4AA5-A437-451BF47D29C7}" type="datetimeFigureOut">
              <a:rPr lang="ru-RU" smtClean="0"/>
              <a:pPr/>
              <a:t>06.10.2015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BC5EB4-8534-45E3-B6B4-88675E8162AF}" type="slidenum">
              <a:rPr lang="ru-RU" smtClean="0"/>
              <a:pPr/>
              <a:t>‹#›</a:t>
            </a:fld>
            <a:endParaRPr lang="ru-RU"/>
          </a:p>
        </p:txBody>
      </p:sp>
    </p:spTree>
    <p:extLst>
      <p:ext uri="{BB962C8B-B14F-4D97-AF65-F5344CB8AC3E}">
        <p14:creationId xmlns:p14="http://schemas.microsoft.com/office/powerpoint/2010/main" xmlns="" val="769751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707231" y="1825625"/>
            <a:ext cx="4371975"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207794" y="1825625"/>
            <a:ext cx="4371975"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E399003-D93F-4AA5-A437-451BF47D29C7}" type="datetimeFigureOut">
              <a:rPr lang="ru-RU" smtClean="0"/>
              <a:pPr/>
              <a:t>06.10.2015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DBC5EB4-8534-45E3-B6B4-88675E8162AF}" type="slidenum">
              <a:rPr lang="ru-RU" smtClean="0"/>
              <a:pPr/>
              <a:t>‹#›</a:t>
            </a:fld>
            <a:endParaRPr lang="ru-RU"/>
          </a:p>
        </p:txBody>
      </p:sp>
    </p:spTree>
    <p:extLst>
      <p:ext uri="{BB962C8B-B14F-4D97-AF65-F5344CB8AC3E}">
        <p14:creationId xmlns:p14="http://schemas.microsoft.com/office/powerpoint/2010/main" xmlns="" val="44787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8571" y="365126"/>
            <a:ext cx="8872538"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708571" y="1681163"/>
            <a:ext cx="435188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708571" y="2505075"/>
            <a:ext cx="4351883"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207794" y="1681163"/>
            <a:ext cx="437331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207794" y="2505075"/>
            <a:ext cx="4373315"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E399003-D93F-4AA5-A437-451BF47D29C7}" type="datetimeFigureOut">
              <a:rPr lang="ru-RU" smtClean="0"/>
              <a:pPr/>
              <a:t>06.10.2015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DBC5EB4-8534-45E3-B6B4-88675E8162AF}" type="slidenum">
              <a:rPr lang="ru-RU" smtClean="0"/>
              <a:pPr/>
              <a:t>‹#›</a:t>
            </a:fld>
            <a:endParaRPr lang="ru-RU"/>
          </a:p>
        </p:txBody>
      </p:sp>
    </p:spTree>
    <p:extLst>
      <p:ext uri="{BB962C8B-B14F-4D97-AF65-F5344CB8AC3E}">
        <p14:creationId xmlns:p14="http://schemas.microsoft.com/office/powerpoint/2010/main" xmlns="" val="2312167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E399003-D93F-4AA5-A437-451BF47D29C7}" type="datetimeFigureOut">
              <a:rPr lang="ru-RU" smtClean="0"/>
              <a:pPr/>
              <a:t>06.10.2015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DBC5EB4-8534-45E3-B6B4-88675E8162AF}" type="slidenum">
              <a:rPr lang="ru-RU" smtClean="0"/>
              <a:pPr/>
              <a:t>‹#›</a:t>
            </a:fld>
            <a:endParaRPr lang="ru-RU"/>
          </a:p>
        </p:txBody>
      </p:sp>
    </p:spTree>
    <p:extLst>
      <p:ext uri="{BB962C8B-B14F-4D97-AF65-F5344CB8AC3E}">
        <p14:creationId xmlns:p14="http://schemas.microsoft.com/office/powerpoint/2010/main" xmlns="" val="3317246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E399003-D93F-4AA5-A437-451BF47D29C7}" type="datetimeFigureOut">
              <a:rPr lang="ru-RU" smtClean="0"/>
              <a:pPr/>
              <a:t>06.10.2015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DBC5EB4-8534-45E3-B6B4-88675E8162AF}" type="slidenum">
              <a:rPr lang="ru-RU" smtClean="0"/>
              <a:pPr/>
              <a:t>‹#›</a:t>
            </a:fld>
            <a:endParaRPr lang="ru-RU"/>
          </a:p>
        </p:txBody>
      </p:sp>
    </p:spTree>
    <p:extLst>
      <p:ext uri="{BB962C8B-B14F-4D97-AF65-F5344CB8AC3E}">
        <p14:creationId xmlns:p14="http://schemas.microsoft.com/office/powerpoint/2010/main" xmlns="" val="3739801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8572" y="457200"/>
            <a:ext cx="331782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4373315" y="987426"/>
            <a:ext cx="520779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708572" y="2057400"/>
            <a:ext cx="3317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E399003-D93F-4AA5-A437-451BF47D29C7}" type="datetimeFigureOut">
              <a:rPr lang="ru-RU" smtClean="0"/>
              <a:pPr/>
              <a:t>06.10.2015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DBC5EB4-8534-45E3-B6B4-88675E8162AF}" type="slidenum">
              <a:rPr lang="ru-RU" smtClean="0"/>
              <a:pPr/>
              <a:t>‹#›</a:t>
            </a:fld>
            <a:endParaRPr lang="ru-RU"/>
          </a:p>
        </p:txBody>
      </p:sp>
    </p:spTree>
    <p:extLst>
      <p:ext uri="{BB962C8B-B14F-4D97-AF65-F5344CB8AC3E}">
        <p14:creationId xmlns:p14="http://schemas.microsoft.com/office/powerpoint/2010/main" xmlns="" val="2136510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8572" y="457200"/>
            <a:ext cx="331782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4373315" y="987426"/>
            <a:ext cx="520779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708572" y="2057400"/>
            <a:ext cx="3317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E399003-D93F-4AA5-A437-451BF47D29C7}" type="datetimeFigureOut">
              <a:rPr lang="ru-RU" smtClean="0"/>
              <a:pPr/>
              <a:t>06.10.2015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DBC5EB4-8534-45E3-B6B4-88675E8162AF}" type="slidenum">
              <a:rPr lang="ru-RU" smtClean="0"/>
              <a:pPr/>
              <a:t>‹#›</a:t>
            </a:fld>
            <a:endParaRPr lang="ru-RU"/>
          </a:p>
        </p:txBody>
      </p:sp>
    </p:spTree>
    <p:extLst>
      <p:ext uri="{BB962C8B-B14F-4D97-AF65-F5344CB8AC3E}">
        <p14:creationId xmlns:p14="http://schemas.microsoft.com/office/powerpoint/2010/main" xmlns="" val="814759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7231" y="365126"/>
            <a:ext cx="8872538"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707231" y="1825625"/>
            <a:ext cx="8872538"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707231" y="6356351"/>
            <a:ext cx="23145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99003-D93F-4AA5-A437-451BF47D29C7}" type="datetimeFigureOut">
              <a:rPr lang="ru-RU" smtClean="0"/>
              <a:pPr/>
              <a:t>06.10.2015</a:t>
            </a:fld>
            <a:endParaRPr lang="ru-RU"/>
          </a:p>
        </p:txBody>
      </p:sp>
      <p:sp>
        <p:nvSpPr>
          <p:cNvPr id="5" name="Нижний колонтитул 4"/>
          <p:cNvSpPr>
            <a:spLocks noGrp="1"/>
          </p:cNvSpPr>
          <p:nvPr>
            <p:ph type="ftr" sz="quarter" idx="3"/>
          </p:nvPr>
        </p:nvSpPr>
        <p:spPr>
          <a:xfrm>
            <a:off x="3407569" y="6356351"/>
            <a:ext cx="347186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265194" y="6356351"/>
            <a:ext cx="23145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BC5EB4-8534-45E3-B6B4-88675E8162AF}" type="slidenum">
              <a:rPr lang="ru-RU" smtClean="0"/>
              <a:pPr/>
              <a:t>‹#›</a:t>
            </a:fld>
            <a:endParaRPr lang="ru-RU"/>
          </a:p>
        </p:txBody>
      </p:sp>
    </p:spTree>
    <p:extLst>
      <p:ext uri="{BB962C8B-B14F-4D97-AF65-F5344CB8AC3E}">
        <p14:creationId xmlns:p14="http://schemas.microsoft.com/office/powerpoint/2010/main" xmlns="" val="1066047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err="1" smtClean="0"/>
              <a:t>Секвенирование</a:t>
            </a:r>
            <a:endParaRPr lang="ru-RU" dirty="0"/>
          </a:p>
        </p:txBody>
      </p:sp>
      <p:sp>
        <p:nvSpPr>
          <p:cNvPr id="3" name="Подзаголовок 2"/>
          <p:cNvSpPr>
            <a:spLocks noGrp="1"/>
          </p:cNvSpPr>
          <p:nvPr>
            <p:ph type="subTitle" idx="1"/>
          </p:nvPr>
        </p:nvSpPr>
        <p:spPr/>
        <p:txBody>
          <a:bodyPr>
            <a:normAutofit/>
          </a:bodyPr>
          <a:lstStyle/>
          <a:p>
            <a:r>
              <a:rPr lang="ru-RU" sz="3600" dirty="0" smtClean="0">
                <a:solidFill>
                  <a:schemeClr val="bg2">
                    <a:lumMod val="50000"/>
                  </a:schemeClr>
                </a:solidFill>
              </a:rPr>
              <a:t>ДНК</a:t>
            </a:r>
            <a:r>
              <a:rPr lang="en-US" sz="3600" dirty="0" smtClean="0">
                <a:solidFill>
                  <a:schemeClr val="bg2">
                    <a:lumMod val="50000"/>
                  </a:schemeClr>
                </a:solidFill>
              </a:rPr>
              <a:t> </a:t>
            </a:r>
            <a:r>
              <a:rPr lang="ru-RU" sz="3600" dirty="0" smtClean="0">
                <a:solidFill>
                  <a:schemeClr val="bg2">
                    <a:lumMod val="50000"/>
                  </a:schemeClr>
                </a:solidFill>
              </a:rPr>
              <a:t>по </a:t>
            </a:r>
            <a:r>
              <a:rPr lang="ru-RU" sz="3600" dirty="0" err="1" smtClean="0">
                <a:solidFill>
                  <a:schemeClr val="bg2">
                    <a:lumMod val="50000"/>
                  </a:schemeClr>
                </a:solidFill>
              </a:rPr>
              <a:t>Сэнгеру</a:t>
            </a:r>
            <a:endParaRPr lang="ru-RU" sz="3600" dirty="0">
              <a:solidFill>
                <a:schemeClr val="bg2">
                  <a:lumMod val="50000"/>
                </a:schemeClr>
              </a:solidFill>
            </a:endParaRPr>
          </a:p>
        </p:txBody>
      </p:sp>
    </p:spTree>
    <p:extLst>
      <p:ext uri="{BB962C8B-B14F-4D97-AF65-F5344CB8AC3E}">
        <p14:creationId xmlns:p14="http://schemas.microsoft.com/office/powerpoint/2010/main" xmlns="" val="1056478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4531" y="304801"/>
            <a:ext cx="8872538" cy="779929"/>
          </a:xfrm>
        </p:spPr>
        <p:txBody>
          <a:bodyPr>
            <a:normAutofit fontScale="90000"/>
          </a:bodyPr>
          <a:lstStyle/>
          <a:p>
            <a:r>
              <a:rPr lang="ru-RU" dirty="0" smtClean="0"/>
              <a:t>Схема электрофореза в капилляре</a:t>
            </a:r>
            <a:endParaRPr lang="ru-RU" dirty="0"/>
          </a:p>
        </p:txBody>
      </p:sp>
      <p:pic>
        <p:nvPicPr>
          <p:cNvPr id="3074" name="Picture 2" descr="http://oregonstate.edu/instruct/bb331/lecture05/FigG4.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1460" y="1237129"/>
            <a:ext cx="7444081" cy="54223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62758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7231" y="235586"/>
            <a:ext cx="8872538" cy="1325563"/>
          </a:xfrm>
        </p:spPr>
        <p:txBody>
          <a:bodyPr/>
          <a:lstStyle/>
          <a:p>
            <a:r>
              <a:rPr lang="ru-RU" dirty="0" smtClean="0"/>
              <a:t>Этот слайд вставил из-за картинки справа</a:t>
            </a:r>
            <a:endParaRPr lang="ru-RU" dirty="0"/>
          </a:p>
        </p:txBody>
      </p:sp>
      <p:pic>
        <p:nvPicPr>
          <p:cNvPr id="5122" name="Picture 2" descr="https://encrypted-tbn0.gstatic.com/images?q=tbn:ANd9GcQERuf0y9m3GOoUnwWpkr8AjcqaGAf5XgEeXj6qKZartxRMCn8k"/>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8186" y="1561149"/>
            <a:ext cx="2548011" cy="3360132"/>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http://www.mdpi.com/medsci/medsci-02-00098/article_deploy/html/images/medsci-02-00098-g001-102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30730" y="1561149"/>
            <a:ext cx="2212770" cy="3360132"/>
          </a:xfrm>
          <a:prstGeom prst="rect">
            <a:avLst/>
          </a:prstGeom>
          <a:noFill/>
          <a:extLst>
            <a:ext uri="{909E8E84-426E-40DD-AFC4-6F175D3DCCD1}">
              <a14:hiddenFill xmlns:a14="http://schemas.microsoft.com/office/drawing/2010/main" xmlns="">
                <a:solidFill>
                  <a:srgbClr val="FFFFFF"/>
                </a:solidFill>
              </a14:hiddenFill>
            </a:ext>
          </a:extLst>
        </p:spPr>
      </p:pic>
      <p:pic>
        <p:nvPicPr>
          <p:cNvPr id="5126" name="Picture 6" descr="https://encrypted-tbn0.gstatic.com/images?q=tbn:ANd9GcRzOU8MsAX5y28U-hp4Wec2UuNODq2wjWoTk_G_WT8hq5YoGShh"/>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54634" y="1561149"/>
            <a:ext cx="3022651" cy="301214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321968" y="5036532"/>
            <a:ext cx="9831682" cy="1569660"/>
          </a:xfrm>
          <a:prstGeom prst="rect">
            <a:avLst/>
          </a:prstGeom>
        </p:spPr>
        <p:txBody>
          <a:bodyPr wrap="square">
            <a:spAutoFit/>
          </a:bodyPr>
          <a:lstStyle/>
          <a:p>
            <a:r>
              <a:rPr lang="ru-RU" sz="2400" dirty="0" smtClean="0"/>
              <a:t>Электрофорез в капилляре следует держать в голове, читая </a:t>
            </a:r>
            <a:r>
              <a:rPr lang="ru-RU" sz="2400" dirty="0" err="1" smtClean="0"/>
              <a:t>хроматограмму</a:t>
            </a:r>
            <a:r>
              <a:rPr lang="ru-RU" sz="2400" dirty="0" smtClean="0"/>
              <a:t> .</a:t>
            </a:r>
            <a:r>
              <a:rPr lang="en-US" sz="2400" dirty="0" smtClean="0"/>
              <a:t> </a:t>
            </a:r>
            <a:r>
              <a:rPr lang="ru-RU" sz="2400" dirty="0" smtClean="0"/>
              <a:t>Полоски могут быть размазанными и наезжать друг на друга.</a:t>
            </a:r>
            <a:r>
              <a:rPr lang="en-US" sz="2400" dirty="0" smtClean="0"/>
              <a:t> </a:t>
            </a:r>
            <a:r>
              <a:rPr lang="ru-RU" sz="2400" dirty="0" smtClean="0"/>
              <a:t>Помните: различие между полосками определяется единственным нуклеотидом!</a:t>
            </a:r>
            <a:endParaRPr lang="ru-RU" sz="2400" dirty="0"/>
          </a:p>
        </p:txBody>
      </p:sp>
    </p:spTree>
    <p:extLst>
      <p:ext uri="{BB962C8B-B14F-4D97-AF65-F5344CB8AC3E}">
        <p14:creationId xmlns:p14="http://schemas.microsoft.com/office/powerpoint/2010/main" xmlns="" val="1283496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7231" y="114765"/>
            <a:ext cx="8872538" cy="1325563"/>
          </a:xfrm>
        </p:spPr>
        <p:txBody>
          <a:bodyPr/>
          <a:lstStyle/>
          <a:p>
            <a:r>
              <a:rPr lang="ru-RU" dirty="0" smtClean="0"/>
              <a:t>Так выглядит современный капиллярный </a:t>
            </a:r>
            <a:r>
              <a:rPr lang="ru-RU" dirty="0" err="1" smtClean="0"/>
              <a:t>секвенатор</a:t>
            </a:r>
            <a:r>
              <a:rPr lang="ru-RU" dirty="0" smtClean="0"/>
              <a:t> </a:t>
            </a:r>
            <a:endParaRPr lang="ru-RU" dirty="0"/>
          </a:p>
        </p:txBody>
      </p:sp>
      <p:pic>
        <p:nvPicPr>
          <p:cNvPr id="4098" name="Picture 2" descr="https://www.med.upenn.edu/genetics/dnaseq/images/3730x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7125" y="1364128"/>
            <a:ext cx="5858875" cy="5207889"/>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4" descr="Картинки по запросу capillars for sanger sequenci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66081" y="1440328"/>
            <a:ext cx="3482769" cy="412772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6168437" y="5568055"/>
            <a:ext cx="4118563" cy="1200329"/>
          </a:xfrm>
          <a:prstGeom prst="rect">
            <a:avLst/>
          </a:prstGeom>
          <a:noFill/>
        </p:spPr>
        <p:txBody>
          <a:bodyPr wrap="none" rtlCol="0">
            <a:spAutoFit/>
          </a:bodyPr>
          <a:lstStyle/>
          <a:p>
            <a:r>
              <a:rPr lang="ru-RU" sz="2400" dirty="0" smtClean="0"/>
              <a:t>Много капилляров позволяют</a:t>
            </a:r>
          </a:p>
          <a:p>
            <a:r>
              <a:rPr lang="ru-RU" sz="2400" dirty="0" err="1" smtClean="0"/>
              <a:t>секвенировать</a:t>
            </a:r>
            <a:r>
              <a:rPr lang="ru-RU" sz="2400" dirty="0" smtClean="0"/>
              <a:t> много разных</a:t>
            </a:r>
          </a:p>
          <a:p>
            <a:r>
              <a:rPr lang="ru-RU" sz="2400" dirty="0" smtClean="0"/>
              <a:t>ДНК одновременно</a:t>
            </a:r>
            <a:endParaRPr lang="ru-RU" sz="2400" dirty="0"/>
          </a:p>
        </p:txBody>
      </p:sp>
    </p:spTree>
    <p:extLst>
      <p:ext uri="{BB962C8B-B14F-4D97-AF65-F5344CB8AC3E}">
        <p14:creationId xmlns:p14="http://schemas.microsoft.com/office/powerpoint/2010/main" xmlns="" val="1332279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07231" y="222251"/>
            <a:ext cx="8872538" cy="1325563"/>
          </a:xfrm>
        </p:spPr>
        <p:txBody>
          <a:bodyPr/>
          <a:lstStyle/>
          <a:p>
            <a:pPr algn="ctr"/>
            <a:r>
              <a:rPr lang="ru-RU" dirty="0" smtClean="0"/>
              <a:t>Результат автоматического  </a:t>
            </a:r>
            <a:r>
              <a:rPr lang="ru-RU" dirty="0" err="1" smtClean="0"/>
              <a:t>секвенирования</a:t>
            </a:r>
            <a:r>
              <a:rPr lang="ru-RU" dirty="0" smtClean="0"/>
              <a:t> по </a:t>
            </a:r>
            <a:r>
              <a:rPr lang="ru-RU" dirty="0" err="1" smtClean="0"/>
              <a:t>Сэнгеру</a:t>
            </a:r>
            <a:endParaRPr lang="ru-RU" dirty="0"/>
          </a:p>
        </p:txBody>
      </p:sp>
      <p:pic>
        <p:nvPicPr>
          <p:cNvPr id="5" name="Рисунок 4"/>
          <p:cNvPicPr>
            <a:picLocks noChangeAspect="1"/>
          </p:cNvPicPr>
          <p:nvPr/>
        </p:nvPicPr>
        <p:blipFill>
          <a:blip r:embed="rId2" cstate="print"/>
          <a:stretch>
            <a:fillRect/>
          </a:stretch>
        </p:blipFill>
        <p:spPr>
          <a:xfrm>
            <a:off x="1431238" y="1547814"/>
            <a:ext cx="7424524" cy="5186745"/>
          </a:xfrm>
          <a:prstGeom prst="rect">
            <a:avLst/>
          </a:prstGeom>
        </p:spPr>
      </p:pic>
    </p:spTree>
    <p:extLst>
      <p:ext uri="{BB962C8B-B14F-4D97-AF65-F5344CB8AC3E}">
        <p14:creationId xmlns:p14="http://schemas.microsoft.com/office/powerpoint/2010/main" xmlns="" val="1906467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9575" y="2355851"/>
            <a:ext cx="9467850" cy="2901949"/>
          </a:xfrm>
        </p:spPr>
        <p:txBody>
          <a:bodyPr>
            <a:normAutofit fontScale="90000"/>
          </a:bodyPr>
          <a:lstStyle/>
          <a:p>
            <a:r>
              <a:rPr lang="ru-RU" dirty="0" smtClean="0"/>
              <a:t>Капиллярный </a:t>
            </a:r>
            <a:r>
              <a:rPr lang="ru-RU" dirty="0" err="1" smtClean="0"/>
              <a:t>секвенатор</a:t>
            </a:r>
            <a:r>
              <a:rPr lang="ru-RU" dirty="0" smtClean="0"/>
              <a:t> позволяет </a:t>
            </a:r>
            <a:r>
              <a:rPr lang="ru-RU" dirty="0" err="1" smtClean="0"/>
              <a:t>секвенировать</a:t>
            </a:r>
            <a:r>
              <a:rPr lang="ru-RU" dirty="0" smtClean="0"/>
              <a:t> ДНК до 600-1000 пар нуклеотидов.</a:t>
            </a:r>
            <a:br>
              <a:rPr lang="ru-RU" dirty="0" smtClean="0"/>
            </a:br>
            <a:r>
              <a:rPr lang="ru-RU" dirty="0"/>
              <a:t/>
            </a:r>
            <a:br>
              <a:rPr lang="ru-RU" dirty="0"/>
            </a:br>
            <a:r>
              <a:rPr lang="ru-RU" dirty="0" smtClean="0"/>
              <a:t>Длина зависит от марки прибора, чистоты препарата, </a:t>
            </a:r>
            <a:r>
              <a:rPr lang="ru-RU" dirty="0" smtClean="0"/>
              <a:t>реактивов</a:t>
            </a:r>
            <a:r>
              <a:rPr lang="en-US" dirty="0" smtClean="0"/>
              <a:t> </a:t>
            </a:r>
            <a:r>
              <a:rPr lang="ru-RU" dirty="0" smtClean="0"/>
              <a:t>и др.</a:t>
            </a:r>
            <a:endParaRPr lang="ru-RU" dirty="0"/>
          </a:p>
        </p:txBody>
      </p:sp>
    </p:spTree>
    <p:extLst>
      <p:ext uri="{BB962C8B-B14F-4D97-AF65-F5344CB8AC3E}">
        <p14:creationId xmlns:p14="http://schemas.microsoft.com/office/powerpoint/2010/main" xmlns="" val="2749322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3875" y="187326"/>
            <a:ext cx="9258300" cy="1325563"/>
          </a:xfrm>
        </p:spPr>
        <p:txBody>
          <a:bodyPr/>
          <a:lstStyle/>
          <a:p>
            <a:pPr algn="ctr"/>
            <a:r>
              <a:rPr lang="ru-RU" dirty="0" smtClean="0"/>
              <a:t>Задачи интерпретации </a:t>
            </a:r>
            <a:r>
              <a:rPr lang="ru-RU" dirty="0" err="1" smtClean="0"/>
              <a:t>хроматограмм</a:t>
            </a:r>
            <a:r>
              <a:rPr lang="ru-RU" dirty="0" smtClean="0"/>
              <a:t> </a:t>
            </a:r>
            <a:endParaRPr lang="ru-RU" dirty="0"/>
          </a:p>
        </p:txBody>
      </p:sp>
      <p:sp>
        <p:nvSpPr>
          <p:cNvPr id="3" name="Объект 2"/>
          <p:cNvSpPr>
            <a:spLocks noGrp="1"/>
          </p:cNvSpPr>
          <p:nvPr>
            <p:ph idx="1"/>
          </p:nvPr>
        </p:nvSpPr>
        <p:spPr>
          <a:xfrm>
            <a:off x="457201" y="1501774"/>
            <a:ext cx="9467850" cy="4803775"/>
          </a:xfrm>
        </p:spPr>
        <p:txBody>
          <a:bodyPr>
            <a:normAutofit fontScale="92500" lnSpcReduction="10000"/>
          </a:bodyPr>
          <a:lstStyle/>
          <a:p>
            <a:r>
              <a:rPr lang="ru-RU" dirty="0" smtClean="0"/>
              <a:t>Софт </a:t>
            </a:r>
            <a:r>
              <a:rPr lang="ru-RU" dirty="0" err="1" smtClean="0"/>
              <a:t>секвенатора</a:t>
            </a:r>
            <a:r>
              <a:rPr lang="ru-RU" dirty="0" smtClean="0"/>
              <a:t> выдает последовательность (процедура называется </a:t>
            </a:r>
            <a:r>
              <a:rPr lang="en-US" dirty="0" smtClean="0"/>
              <a:t>“base calling”; </a:t>
            </a:r>
            <a:r>
              <a:rPr lang="ru-RU" dirty="0" smtClean="0"/>
              <a:t>не знаю как перевести)</a:t>
            </a:r>
          </a:p>
          <a:p>
            <a:r>
              <a:rPr lang="ru-RU" dirty="0" smtClean="0"/>
              <a:t>Программы не всегда выдают правильный ответ – человек должен проверить результат</a:t>
            </a:r>
          </a:p>
          <a:p>
            <a:pPr lvl="1"/>
            <a:r>
              <a:rPr lang="ru-RU" dirty="0" smtClean="0"/>
              <a:t>Оценить качество </a:t>
            </a:r>
            <a:r>
              <a:rPr lang="ru-RU" dirty="0" err="1" smtClean="0"/>
              <a:t>хроматограммы</a:t>
            </a:r>
            <a:r>
              <a:rPr lang="ru-RU" dirty="0" smtClean="0"/>
              <a:t> в целом, соответствует ли качество РЕШАЕМОЙ ЗАДАЧЕ</a:t>
            </a:r>
          </a:p>
          <a:p>
            <a:pPr lvl="2"/>
            <a:r>
              <a:rPr lang="ru-RU" dirty="0" smtClean="0"/>
              <a:t>Задача 1:  проверить есть ли определенный ген; процент ошибок </a:t>
            </a:r>
            <a:r>
              <a:rPr lang="ru-RU" dirty="0" err="1" smtClean="0"/>
              <a:t>секвенирования</a:t>
            </a:r>
            <a:r>
              <a:rPr lang="ru-RU" dirty="0" smtClean="0"/>
              <a:t> не так важен</a:t>
            </a:r>
          </a:p>
          <a:p>
            <a:pPr lvl="2"/>
            <a:r>
              <a:rPr lang="ru-RU" dirty="0" smtClean="0"/>
              <a:t>Задача 2:  проверить принадлежность организма виду – ДНК штрих-кодирование (</a:t>
            </a:r>
            <a:r>
              <a:rPr lang="en-US" dirty="0" smtClean="0"/>
              <a:t>barcoding) – </a:t>
            </a:r>
            <a:r>
              <a:rPr lang="ru-RU" dirty="0" smtClean="0"/>
              <a:t>требуется отсутствие ошибок </a:t>
            </a:r>
          </a:p>
          <a:p>
            <a:pPr lvl="1"/>
            <a:r>
              <a:rPr lang="ru-RU" dirty="0" smtClean="0"/>
              <a:t>Проверить все места возможных ошибок автоматического определения нуклеотидов</a:t>
            </a:r>
          </a:p>
          <a:p>
            <a:pPr lvl="1"/>
            <a:r>
              <a:rPr lang="ru-RU" dirty="0" smtClean="0"/>
              <a:t>Прервать чтение там, где ошибок становится слишком много</a:t>
            </a:r>
          </a:p>
          <a:p>
            <a:r>
              <a:rPr lang="ru-RU" dirty="0" smtClean="0"/>
              <a:t>Существуют разные алгоритмы </a:t>
            </a:r>
            <a:r>
              <a:rPr lang="en-US" dirty="0" smtClean="0"/>
              <a:t>base calling</a:t>
            </a:r>
            <a:endParaRPr lang="ru-RU" dirty="0"/>
          </a:p>
        </p:txBody>
      </p:sp>
    </p:spTree>
    <p:extLst>
      <p:ext uri="{BB962C8B-B14F-4D97-AF65-F5344CB8AC3E}">
        <p14:creationId xmlns:p14="http://schemas.microsoft.com/office/powerpoint/2010/main" xmlns="" val="4216940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0556" y="1458430"/>
            <a:ext cx="8864152" cy="1970570"/>
          </a:xfrm>
        </p:spPr>
        <p:txBody>
          <a:bodyPr>
            <a:noAutofit/>
          </a:bodyPr>
          <a:lstStyle/>
          <a:p>
            <a:r>
              <a:rPr lang="en-US" sz="2800" b="1" dirty="0"/>
              <a:t>In order to obtain good sequencing results, you </a:t>
            </a:r>
            <a:r>
              <a:rPr lang="en-US" sz="2800" b="1" i="1" dirty="0"/>
              <a:t>MUST</a:t>
            </a:r>
            <a:r>
              <a:rPr lang="en-US" sz="2800" b="1" dirty="0"/>
              <a:t> download and examine your sequencing chromatogram. If you are using just the text data, you could be publishing data that is completely invalid</a:t>
            </a:r>
            <a:r>
              <a:rPr lang="en-US" sz="2800" b="1" dirty="0" smtClean="0"/>
              <a:t>!</a:t>
            </a:r>
            <a:endParaRPr lang="ru-RU" sz="2800" dirty="0"/>
          </a:p>
        </p:txBody>
      </p:sp>
      <p:pic>
        <p:nvPicPr>
          <p:cNvPr id="3" name="Рисунок 2"/>
          <p:cNvPicPr>
            <a:picLocks noChangeAspect="1"/>
          </p:cNvPicPr>
          <p:nvPr/>
        </p:nvPicPr>
        <p:blipFill>
          <a:blip r:embed="rId2" cstate="print"/>
          <a:stretch>
            <a:fillRect/>
          </a:stretch>
        </p:blipFill>
        <p:spPr>
          <a:xfrm>
            <a:off x="3155700" y="3624823"/>
            <a:ext cx="6349008" cy="2809875"/>
          </a:xfrm>
          <a:prstGeom prst="rect">
            <a:avLst/>
          </a:prstGeom>
        </p:spPr>
      </p:pic>
      <p:sp>
        <p:nvSpPr>
          <p:cNvPr id="4" name="Заголовок 1"/>
          <p:cNvSpPr txBox="1">
            <a:spLocks/>
          </p:cNvSpPr>
          <p:nvPr/>
        </p:nvSpPr>
        <p:spPr>
          <a:xfrm>
            <a:off x="707231" y="19050"/>
            <a:ext cx="8872538"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dirty="0" smtClean="0"/>
              <a:t>Сошлюсь на людей, зарабатывающих </a:t>
            </a:r>
            <a:r>
              <a:rPr lang="ru-RU" dirty="0" err="1" smtClean="0"/>
              <a:t>секвенированием</a:t>
            </a:r>
            <a:r>
              <a:rPr lang="ru-RU" dirty="0" smtClean="0"/>
              <a:t> по </a:t>
            </a:r>
            <a:r>
              <a:rPr lang="ru-RU" dirty="0" err="1" smtClean="0"/>
              <a:t>Сэнгеру</a:t>
            </a:r>
            <a:endParaRPr lang="ru-RU" dirty="0"/>
          </a:p>
        </p:txBody>
      </p:sp>
    </p:spTree>
    <p:extLst>
      <p:ext uri="{BB962C8B-B14F-4D97-AF65-F5344CB8AC3E}">
        <p14:creationId xmlns:p14="http://schemas.microsoft.com/office/powerpoint/2010/main" xmlns="" val="3203367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Исправление ошибок автомата</a:t>
            </a:r>
            <a:endParaRPr lang="ru-RU" dirty="0"/>
          </a:p>
        </p:txBody>
      </p:sp>
      <p:sp>
        <p:nvSpPr>
          <p:cNvPr id="3" name="Объект 2"/>
          <p:cNvSpPr>
            <a:spLocks noGrp="1"/>
          </p:cNvSpPr>
          <p:nvPr>
            <p:ph idx="1"/>
          </p:nvPr>
        </p:nvSpPr>
        <p:spPr/>
        <p:txBody>
          <a:bodyPr/>
          <a:lstStyle/>
          <a:p>
            <a:r>
              <a:rPr lang="en-US" b="1" dirty="0"/>
              <a:t>Sometimes the computer will </a:t>
            </a:r>
            <a:r>
              <a:rPr lang="en-US" b="1" dirty="0" err="1"/>
              <a:t>mis</a:t>
            </a:r>
            <a:r>
              <a:rPr lang="en-US" b="1" dirty="0"/>
              <a:t>-call a nucleotide when a human could do better</a:t>
            </a:r>
            <a:r>
              <a:rPr lang="en-US" b="1" dirty="0" smtClean="0"/>
              <a:t>.</a:t>
            </a:r>
            <a:endParaRPr lang="ru-RU" b="1" dirty="0" smtClean="0"/>
          </a:p>
          <a:p>
            <a:r>
              <a:rPr lang="en-US" b="1" dirty="0"/>
              <a:t>Quickly scan the gel for extremely small peaks, 'N' calls, and any </a:t>
            </a:r>
            <a:r>
              <a:rPr lang="en-US" b="1" dirty="0" err="1"/>
              <a:t>mis</a:t>
            </a:r>
            <a:r>
              <a:rPr lang="en-US" b="1" dirty="0"/>
              <a:t>-spaced peaks or nucleotides.</a:t>
            </a:r>
            <a:endParaRPr lang="ru-RU" dirty="0"/>
          </a:p>
        </p:txBody>
      </p:sp>
    </p:spTree>
    <p:extLst>
      <p:ext uri="{BB962C8B-B14F-4D97-AF65-F5344CB8AC3E}">
        <p14:creationId xmlns:p14="http://schemas.microsoft.com/office/powerpoint/2010/main" xmlns="" val="2181625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4283" y="105150"/>
            <a:ext cx="8872538" cy="1325563"/>
          </a:xfrm>
        </p:spPr>
        <p:txBody>
          <a:bodyPr/>
          <a:lstStyle/>
          <a:p>
            <a:pPr algn="ctr"/>
            <a:r>
              <a:rPr lang="ru-RU" dirty="0" smtClean="0"/>
              <a:t>Идеальная </a:t>
            </a:r>
            <a:r>
              <a:rPr lang="ru-RU" dirty="0" err="1" smtClean="0"/>
              <a:t>хроматограмма</a:t>
            </a:r>
            <a:endParaRPr lang="ru-RU" dirty="0"/>
          </a:p>
        </p:txBody>
      </p:sp>
      <p:pic>
        <p:nvPicPr>
          <p:cNvPr id="6" name="Рисунок 5"/>
          <p:cNvPicPr>
            <a:picLocks noChangeAspect="1"/>
          </p:cNvPicPr>
          <p:nvPr/>
        </p:nvPicPr>
        <p:blipFill>
          <a:blip r:embed="rId2" cstate="print"/>
          <a:stretch>
            <a:fillRect/>
          </a:stretch>
        </p:blipFill>
        <p:spPr>
          <a:xfrm>
            <a:off x="241101" y="1557338"/>
            <a:ext cx="9804797" cy="3228975"/>
          </a:xfrm>
          <a:prstGeom prst="rect">
            <a:avLst/>
          </a:prstGeom>
        </p:spPr>
      </p:pic>
      <p:sp>
        <p:nvSpPr>
          <p:cNvPr id="4" name="TextBox 3"/>
          <p:cNvSpPr txBox="1"/>
          <p:nvPr/>
        </p:nvSpPr>
        <p:spPr>
          <a:xfrm>
            <a:off x="1068730" y="5056654"/>
            <a:ext cx="8149539" cy="461665"/>
          </a:xfrm>
          <a:prstGeom prst="rect">
            <a:avLst/>
          </a:prstGeom>
          <a:noFill/>
        </p:spPr>
        <p:txBody>
          <a:bodyPr wrap="none" rtlCol="0">
            <a:spAutoFit/>
          </a:bodyPr>
          <a:lstStyle/>
          <a:p>
            <a:r>
              <a:rPr lang="ru-RU" sz="2400" dirty="0" smtClean="0"/>
              <a:t>Оцените разброс силы сигнала от нуклеотида к нуклеотиду! </a:t>
            </a:r>
            <a:endParaRPr lang="ru-RU" sz="2400" dirty="0"/>
          </a:p>
        </p:txBody>
      </p:sp>
    </p:spTree>
    <p:extLst>
      <p:ext uri="{BB962C8B-B14F-4D97-AF65-F5344CB8AC3E}">
        <p14:creationId xmlns:p14="http://schemas.microsoft.com/office/powerpoint/2010/main" xmlns="" val="40152395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Есть шум, но читается однозначно, т.к. шум в разы ниже сигнала</a:t>
            </a:r>
            <a:endParaRPr lang="ru-RU" dirty="0"/>
          </a:p>
        </p:txBody>
      </p:sp>
      <p:pic>
        <p:nvPicPr>
          <p:cNvPr id="3" name="Рисунок 2"/>
          <p:cNvPicPr>
            <a:picLocks noChangeAspect="1"/>
          </p:cNvPicPr>
          <p:nvPr/>
        </p:nvPicPr>
        <p:blipFill>
          <a:blip r:embed="rId2" cstate="print"/>
          <a:stretch>
            <a:fillRect/>
          </a:stretch>
        </p:blipFill>
        <p:spPr>
          <a:xfrm>
            <a:off x="285304" y="1909763"/>
            <a:ext cx="9716393" cy="3038475"/>
          </a:xfrm>
          <a:prstGeom prst="rect">
            <a:avLst/>
          </a:prstGeom>
        </p:spPr>
      </p:pic>
    </p:spTree>
    <p:extLst>
      <p:ext uri="{BB962C8B-B14F-4D97-AF65-F5344CB8AC3E}">
        <p14:creationId xmlns:p14="http://schemas.microsoft.com/office/powerpoint/2010/main" xmlns="" val="2772820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7231" y="2766218"/>
            <a:ext cx="8872538" cy="1325563"/>
          </a:xfrm>
        </p:spPr>
        <p:txBody>
          <a:bodyPr/>
          <a:lstStyle/>
          <a:p>
            <a:pPr algn="ctr"/>
            <a:r>
              <a:rPr lang="ru-RU" dirty="0" smtClean="0"/>
              <a:t>Предыстория: практикум по </a:t>
            </a:r>
            <a:r>
              <a:rPr lang="ru-RU" dirty="0" err="1" smtClean="0"/>
              <a:t>мол.биологии</a:t>
            </a:r>
            <a:r>
              <a:rPr lang="ru-RU" dirty="0" smtClean="0"/>
              <a:t> на ББС</a:t>
            </a:r>
            <a:endParaRPr lang="ru-RU" dirty="0"/>
          </a:p>
        </p:txBody>
      </p:sp>
    </p:spTree>
    <p:extLst>
      <p:ext uri="{BB962C8B-B14F-4D97-AF65-F5344CB8AC3E}">
        <p14:creationId xmlns:p14="http://schemas.microsoft.com/office/powerpoint/2010/main" xmlns="" val="40946418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7231" y="142360"/>
            <a:ext cx="8872538" cy="1325563"/>
          </a:xfrm>
        </p:spPr>
        <p:txBody>
          <a:bodyPr/>
          <a:lstStyle/>
          <a:p>
            <a:r>
              <a:rPr lang="ru-RU" dirty="0" smtClean="0"/>
              <a:t>Шум иногда выходит на уровень сигнала</a:t>
            </a:r>
            <a:endParaRPr lang="ru-RU" dirty="0"/>
          </a:p>
        </p:txBody>
      </p:sp>
      <p:pic>
        <p:nvPicPr>
          <p:cNvPr id="3" name="Рисунок 2"/>
          <p:cNvPicPr>
            <a:picLocks noChangeAspect="1"/>
          </p:cNvPicPr>
          <p:nvPr/>
        </p:nvPicPr>
        <p:blipFill>
          <a:blip r:embed="rId2" cstate="print"/>
          <a:stretch>
            <a:fillRect/>
          </a:stretch>
        </p:blipFill>
        <p:spPr>
          <a:xfrm>
            <a:off x="83558" y="2111468"/>
            <a:ext cx="10119884" cy="3205953"/>
          </a:xfrm>
          <a:prstGeom prst="rect">
            <a:avLst/>
          </a:prstGeom>
        </p:spPr>
      </p:pic>
      <p:sp>
        <p:nvSpPr>
          <p:cNvPr id="4" name="TextBox 3"/>
          <p:cNvSpPr txBox="1"/>
          <p:nvPr/>
        </p:nvSpPr>
        <p:spPr>
          <a:xfrm>
            <a:off x="295275" y="1321357"/>
            <a:ext cx="9793329" cy="830997"/>
          </a:xfrm>
          <a:prstGeom prst="rect">
            <a:avLst/>
          </a:prstGeom>
          <a:noFill/>
        </p:spPr>
        <p:txBody>
          <a:bodyPr wrap="square" rtlCol="0">
            <a:spAutoFit/>
          </a:bodyPr>
          <a:lstStyle/>
          <a:p>
            <a:r>
              <a:rPr lang="ru-RU" sz="2400" dirty="0" smtClean="0"/>
              <a:t>Сигналы сравнимой силы: 279 – С, 285 – </a:t>
            </a:r>
            <a:r>
              <a:rPr lang="en-US" sz="2400" dirty="0" smtClean="0"/>
              <a:t>A, 321 – C; </a:t>
            </a:r>
            <a:r>
              <a:rPr lang="ru-RU" sz="2400" dirty="0" smtClean="0"/>
              <a:t/>
            </a:r>
            <a:br>
              <a:rPr lang="ru-RU" sz="2400" dirty="0" smtClean="0"/>
            </a:br>
            <a:r>
              <a:rPr lang="en-US" sz="2400" dirty="0" smtClean="0"/>
              <a:t>“</a:t>
            </a:r>
            <a:r>
              <a:rPr lang="ru-RU" sz="2400" dirty="0" smtClean="0"/>
              <a:t>втиснувшиеся</a:t>
            </a:r>
            <a:r>
              <a:rPr lang="en-US" sz="2400" dirty="0" smtClean="0"/>
              <a:t>”</a:t>
            </a:r>
            <a:r>
              <a:rPr lang="ru-RU" sz="2400" dirty="0" smtClean="0"/>
              <a:t> пики: между 291</a:t>
            </a:r>
            <a:r>
              <a:rPr lang="en-US" sz="2400" dirty="0" smtClean="0"/>
              <a:t>-G</a:t>
            </a:r>
            <a:r>
              <a:rPr lang="ru-RU" sz="2400" dirty="0" smtClean="0"/>
              <a:t> и 292</a:t>
            </a:r>
            <a:r>
              <a:rPr lang="en-US" sz="2400" dirty="0" smtClean="0"/>
              <a:t>-G, 301-G </a:t>
            </a:r>
            <a:r>
              <a:rPr lang="ru-RU" sz="2400" dirty="0" smtClean="0"/>
              <a:t>и 302-</a:t>
            </a:r>
            <a:r>
              <a:rPr lang="en-US" sz="2400" dirty="0" smtClean="0"/>
              <a:t>G,</a:t>
            </a:r>
            <a:r>
              <a:rPr lang="ru-RU" sz="2400" dirty="0" smtClean="0"/>
              <a:t> </a:t>
            </a:r>
            <a:r>
              <a:rPr lang="en-US" sz="2400" dirty="0" smtClean="0"/>
              <a:t>309-T </a:t>
            </a:r>
            <a:r>
              <a:rPr lang="ru-RU" sz="2400" dirty="0" smtClean="0"/>
              <a:t>и </a:t>
            </a:r>
            <a:r>
              <a:rPr lang="en-US" sz="2400" dirty="0" smtClean="0"/>
              <a:t>310-C</a:t>
            </a:r>
            <a:r>
              <a:rPr lang="ru-RU" sz="2400" dirty="0" smtClean="0"/>
              <a:t> </a:t>
            </a:r>
            <a:endParaRPr lang="ru-RU" sz="2400" dirty="0"/>
          </a:p>
        </p:txBody>
      </p:sp>
      <p:sp>
        <p:nvSpPr>
          <p:cNvPr id="5" name="TextBox 4"/>
          <p:cNvSpPr txBox="1"/>
          <p:nvPr/>
        </p:nvSpPr>
        <p:spPr>
          <a:xfrm>
            <a:off x="198396" y="5580529"/>
            <a:ext cx="9890208" cy="830997"/>
          </a:xfrm>
          <a:prstGeom prst="rect">
            <a:avLst/>
          </a:prstGeom>
          <a:noFill/>
        </p:spPr>
        <p:txBody>
          <a:bodyPr wrap="none" rtlCol="0">
            <a:spAutoFit/>
          </a:bodyPr>
          <a:lstStyle/>
          <a:p>
            <a:r>
              <a:rPr lang="ru-RU" sz="2400" dirty="0" smtClean="0"/>
              <a:t>Шум обычно связан с загрязнением препарата. Напр. </a:t>
            </a:r>
            <a:r>
              <a:rPr lang="ru-RU" sz="2400" dirty="0" err="1"/>
              <a:t>п</a:t>
            </a:r>
            <a:r>
              <a:rPr lang="ru-RU" sz="2400" dirty="0" err="1" smtClean="0"/>
              <a:t>раймеры</a:t>
            </a:r>
            <a:r>
              <a:rPr lang="ru-RU" sz="2400" dirty="0" smtClean="0"/>
              <a:t> при ПЦР </a:t>
            </a:r>
          </a:p>
          <a:p>
            <a:r>
              <a:rPr lang="ru-RU" sz="2400" dirty="0" smtClean="0"/>
              <a:t>отжигались и на другой фрагмент ДНК. </a:t>
            </a:r>
            <a:endParaRPr lang="ru-RU" sz="2400" dirty="0"/>
          </a:p>
        </p:txBody>
      </p:sp>
    </p:spTree>
    <p:extLst>
      <p:ext uri="{BB962C8B-B14F-4D97-AF65-F5344CB8AC3E}">
        <p14:creationId xmlns:p14="http://schemas.microsoft.com/office/powerpoint/2010/main" xmlns="" val="2652515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7231" y="2679701"/>
            <a:ext cx="8872538" cy="1325563"/>
          </a:xfrm>
        </p:spPr>
        <p:txBody>
          <a:bodyPr/>
          <a:lstStyle/>
          <a:p>
            <a:pPr algn="ctr"/>
            <a:r>
              <a:rPr lang="ru-RU" dirty="0" smtClean="0"/>
              <a:t>Сила сигнала и шума</a:t>
            </a:r>
            <a:endParaRPr lang="ru-RU" dirty="0"/>
          </a:p>
        </p:txBody>
      </p:sp>
    </p:spTree>
    <p:extLst>
      <p:ext uri="{BB962C8B-B14F-4D97-AF65-F5344CB8AC3E}">
        <p14:creationId xmlns:p14="http://schemas.microsoft.com/office/powerpoint/2010/main" xmlns="" val="2767424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Современные </a:t>
            </a:r>
            <a:r>
              <a:rPr lang="ru-RU" dirty="0" err="1" smtClean="0"/>
              <a:t>секвенаторы</a:t>
            </a:r>
            <a:r>
              <a:rPr lang="ru-RU" dirty="0" smtClean="0"/>
              <a:t> приписывают качество каждому сигналу</a:t>
            </a:r>
            <a:endParaRPr lang="ru-RU" dirty="0"/>
          </a:p>
        </p:txBody>
      </p:sp>
      <p:sp>
        <p:nvSpPr>
          <p:cNvPr id="3" name="Объект 2"/>
          <p:cNvSpPr>
            <a:spLocks noGrp="1"/>
          </p:cNvSpPr>
          <p:nvPr>
            <p:ph idx="1"/>
          </p:nvPr>
        </p:nvSpPr>
        <p:spPr/>
        <p:txBody>
          <a:bodyPr/>
          <a:lstStyle/>
          <a:p>
            <a:r>
              <a:rPr lang="en-US" dirty="0" smtClean="0"/>
              <a:t> </a:t>
            </a:r>
            <a:r>
              <a:rPr lang="en-US" dirty="0" err="1" smtClean="0"/>
              <a:t>Phred</a:t>
            </a:r>
            <a:r>
              <a:rPr lang="en-US" dirty="0" smtClean="0"/>
              <a:t> quality score:</a:t>
            </a:r>
          </a:p>
          <a:p>
            <a:pPr lvl="1"/>
            <a:endParaRPr lang="en-US" dirty="0" smtClean="0"/>
          </a:p>
          <a:p>
            <a:pPr lvl="1"/>
            <a:endParaRPr lang="en-US" dirty="0"/>
          </a:p>
          <a:p>
            <a:pPr lvl="1"/>
            <a:endParaRPr lang="en-US" dirty="0" smtClean="0"/>
          </a:p>
          <a:p>
            <a:pPr lvl="1"/>
            <a:r>
              <a:rPr lang="en-US" dirty="0" smtClean="0"/>
              <a:t>Q = 10  - </a:t>
            </a:r>
            <a:r>
              <a:rPr lang="ru-RU" dirty="0" smtClean="0"/>
              <a:t>вероятность ошибки 1</a:t>
            </a:r>
            <a:r>
              <a:rPr lang="en-US" dirty="0" smtClean="0"/>
              <a:t>/10</a:t>
            </a:r>
          </a:p>
          <a:p>
            <a:pPr lvl="1"/>
            <a:r>
              <a:rPr lang="en-US" dirty="0" smtClean="0"/>
              <a:t>Q =20   - </a:t>
            </a:r>
            <a:r>
              <a:rPr lang="ru-RU" dirty="0" smtClean="0"/>
              <a:t>вероятность ошибки 1</a:t>
            </a:r>
            <a:r>
              <a:rPr lang="en-US" dirty="0" smtClean="0"/>
              <a:t>/100</a:t>
            </a:r>
          </a:p>
          <a:p>
            <a:pPr lvl="1"/>
            <a:r>
              <a:rPr lang="en-US" dirty="0" smtClean="0"/>
              <a:t>Q =30   - </a:t>
            </a:r>
            <a:r>
              <a:rPr lang="ru-RU" dirty="0" smtClean="0"/>
              <a:t>вероятность ошибки 1</a:t>
            </a:r>
            <a:r>
              <a:rPr lang="en-US" dirty="0" smtClean="0"/>
              <a:t>/1000</a:t>
            </a:r>
          </a:p>
          <a:p>
            <a:r>
              <a:rPr lang="ru-RU" dirty="0" smtClean="0"/>
              <a:t>В редакторе </a:t>
            </a:r>
            <a:r>
              <a:rPr lang="en-US" dirty="0" err="1" smtClean="0"/>
              <a:t>Chromas</a:t>
            </a:r>
            <a:r>
              <a:rPr lang="en-US" dirty="0" smtClean="0"/>
              <a:t> (lite) </a:t>
            </a:r>
            <a:r>
              <a:rPr lang="ru-RU" dirty="0" smtClean="0"/>
              <a:t>качество изображается уровнем окраски в квадратике; полностью закрашенный квадратик соответствует </a:t>
            </a:r>
            <a:r>
              <a:rPr lang="en-US" dirty="0" smtClean="0"/>
              <a:t>Q = 30</a:t>
            </a:r>
          </a:p>
        </p:txBody>
      </p:sp>
      <p:pic>
        <p:nvPicPr>
          <p:cNvPr id="4" name="Рисунок 3"/>
          <p:cNvPicPr>
            <a:picLocks noChangeAspect="1"/>
          </p:cNvPicPr>
          <p:nvPr/>
        </p:nvPicPr>
        <p:blipFill>
          <a:blip r:embed="rId2" cstate="print"/>
          <a:stretch>
            <a:fillRect/>
          </a:stretch>
        </p:blipFill>
        <p:spPr>
          <a:xfrm>
            <a:off x="2897001" y="2267230"/>
            <a:ext cx="4492999" cy="888347"/>
          </a:xfrm>
          <a:prstGeom prst="rect">
            <a:avLst/>
          </a:prstGeom>
        </p:spPr>
      </p:pic>
    </p:spTree>
    <p:extLst>
      <p:ext uri="{BB962C8B-B14F-4D97-AF65-F5344CB8AC3E}">
        <p14:creationId xmlns:p14="http://schemas.microsoft.com/office/powerpoint/2010/main" xmlns="" val="22368798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7231" y="28575"/>
            <a:ext cx="8872538" cy="1325563"/>
          </a:xfrm>
        </p:spPr>
        <p:txBody>
          <a:bodyPr/>
          <a:lstStyle/>
          <a:p>
            <a:pPr algn="ctr"/>
            <a:r>
              <a:rPr lang="ru-RU" dirty="0" smtClean="0"/>
              <a:t>Полиморфизм</a:t>
            </a:r>
            <a:endParaRPr lang="ru-RU" dirty="0"/>
          </a:p>
        </p:txBody>
      </p:sp>
      <p:pic>
        <p:nvPicPr>
          <p:cNvPr id="4" name="Рисунок 3"/>
          <p:cNvPicPr>
            <a:picLocks noChangeAspect="1"/>
          </p:cNvPicPr>
          <p:nvPr/>
        </p:nvPicPr>
        <p:blipFill>
          <a:blip r:embed="rId2" cstate="print"/>
          <a:stretch>
            <a:fillRect/>
          </a:stretch>
        </p:blipFill>
        <p:spPr>
          <a:xfrm>
            <a:off x="248666" y="971887"/>
            <a:ext cx="5136882" cy="3386355"/>
          </a:xfrm>
          <a:prstGeom prst="rect">
            <a:avLst/>
          </a:prstGeom>
        </p:spPr>
      </p:pic>
      <p:pic>
        <p:nvPicPr>
          <p:cNvPr id="5" name="Рисунок 4"/>
          <p:cNvPicPr>
            <a:picLocks noChangeAspect="1"/>
          </p:cNvPicPr>
          <p:nvPr/>
        </p:nvPicPr>
        <p:blipFill>
          <a:blip r:embed="rId3" cstate="print"/>
          <a:stretch>
            <a:fillRect/>
          </a:stretch>
        </p:blipFill>
        <p:spPr>
          <a:xfrm>
            <a:off x="4771565" y="3264044"/>
            <a:ext cx="5346546" cy="3457720"/>
          </a:xfrm>
          <a:prstGeom prst="rect">
            <a:avLst/>
          </a:prstGeom>
        </p:spPr>
      </p:pic>
    </p:spTree>
    <p:extLst>
      <p:ext uri="{BB962C8B-B14F-4D97-AF65-F5344CB8AC3E}">
        <p14:creationId xmlns:p14="http://schemas.microsoft.com/office/powerpoint/2010/main" xmlns="" val="7915442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Полиморфизм дает два пика сравнимой высоты</a:t>
            </a:r>
            <a:endParaRPr lang="ru-RU" dirty="0"/>
          </a:p>
        </p:txBody>
      </p:sp>
      <p:pic>
        <p:nvPicPr>
          <p:cNvPr id="6" name="Рисунок 5"/>
          <p:cNvPicPr>
            <a:picLocks noChangeAspect="1"/>
          </p:cNvPicPr>
          <p:nvPr/>
        </p:nvPicPr>
        <p:blipFill>
          <a:blip r:embed="rId2" cstate="print"/>
          <a:stretch>
            <a:fillRect/>
          </a:stretch>
        </p:blipFill>
        <p:spPr>
          <a:xfrm>
            <a:off x="1027713" y="1611192"/>
            <a:ext cx="3238798" cy="3429000"/>
          </a:xfrm>
          <a:prstGeom prst="rect">
            <a:avLst/>
          </a:prstGeom>
        </p:spPr>
      </p:pic>
      <p:pic>
        <p:nvPicPr>
          <p:cNvPr id="7" name="Рисунок 6"/>
          <p:cNvPicPr>
            <a:picLocks noChangeAspect="1"/>
          </p:cNvPicPr>
          <p:nvPr/>
        </p:nvPicPr>
        <p:blipFill>
          <a:blip r:embed="rId3" cstate="print"/>
          <a:stretch>
            <a:fillRect/>
          </a:stretch>
        </p:blipFill>
        <p:spPr>
          <a:xfrm>
            <a:off x="5698494" y="1611192"/>
            <a:ext cx="2997696" cy="3400425"/>
          </a:xfrm>
          <a:prstGeom prst="rect">
            <a:avLst/>
          </a:prstGeom>
        </p:spPr>
      </p:pic>
      <p:sp>
        <p:nvSpPr>
          <p:cNvPr id="8" name="TextBox 7"/>
          <p:cNvSpPr txBox="1"/>
          <p:nvPr/>
        </p:nvSpPr>
        <p:spPr>
          <a:xfrm>
            <a:off x="341821" y="5103674"/>
            <a:ext cx="4801679" cy="1477328"/>
          </a:xfrm>
          <a:prstGeom prst="rect">
            <a:avLst/>
          </a:prstGeom>
          <a:noFill/>
        </p:spPr>
        <p:txBody>
          <a:bodyPr wrap="square" rtlCol="0">
            <a:spAutoFit/>
          </a:bodyPr>
          <a:lstStyle/>
          <a:p>
            <a:r>
              <a:rPr lang="ru-RU" dirty="0" smtClean="0"/>
              <a:t>Очевидный полиморфизм в позиции 66-</a:t>
            </a:r>
            <a:r>
              <a:rPr lang="en-US" dirty="0" smtClean="0"/>
              <a:t>N. </a:t>
            </a:r>
            <a:r>
              <a:rPr lang="ru-RU" dirty="0" smtClean="0"/>
              <a:t>Два пика одинаковой высоты, равной половине др. сигналов. </a:t>
            </a:r>
          </a:p>
          <a:p>
            <a:endParaRPr lang="en-US" dirty="0" smtClean="0"/>
          </a:p>
          <a:p>
            <a:r>
              <a:rPr lang="ru-RU" dirty="0" smtClean="0"/>
              <a:t>Правильный ответ:  66</a:t>
            </a:r>
            <a:r>
              <a:rPr lang="en-US" dirty="0" smtClean="0"/>
              <a:t>-Y.</a:t>
            </a:r>
            <a:endParaRPr lang="ru-RU" dirty="0" smtClean="0"/>
          </a:p>
        </p:txBody>
      </p:sp>
      <p:sp>
        <p:nvSpPr>
          <p:cNvPr id="9" name="TextBox 8"/>
          <p:cNvSpPr txBox="1"/>
          <p:nvPr/>
        </p:nvSpPr>
        <p:spPr>
          <a:xfrm>
            <a:off x="5143500" y="5103674"/>
            <a:ext cx="4981575" cy="1477328"/>
          </a:xfrm>
          <a:prstGeom prst="rect">
            <a:avLst/>
          </a:prstGeom>
          <a:noFill/>
        </p:spPr>
        <p:txBody>
          <a:bodyPr wrap="square" rtlCol="0">
            <a:spAutoFit/>
          </a:bodyPr>
          <a:lstStyle/>
          <a:p>
            <a:r>
              <a:rPr lang="ru-RU" dirty="0" smtClean="0"/>
              <a:t>Полиморфизм в позиции 192-С</a:t>
            </a:r>
            <a:r>
              <a:rPr lang="en-US" dirty="0" smtClean="0"/>
              <a:t>. </a:t>
            </a:r>
            <a:r>
              <a:rPr lang="ru-RU" dirty="0" smtClean="0"/>
              <a:t>Два пика. Хотя один выше другого, отсутствие шума в </a:t>
            </a:r>
            <a:r>
              <a:rPr lang="ru-RU" dirty="0" err="1" smtClean="0"/>
              <a:t>хроматограмме</a:t>
            </a:r>
            <a:r>
              <a:rPr lang="ru-RU" dirty="0" smtClean="0"/>
              <a:t> позволяет утверждать, что  оба пика – сигналы. </a:t>
            </a:r>
          </a:p>
          <a:p>
            <a:r>
              <a:rPr lang="ru-RU" dirty="0" smtClean="0"/>
              <a:t>Правильный ответ:  192-</a:t>
            </a:r>
            <a:r>
              <a:rPr lang="en-US" dirty="0" smtClean="0"/>
              <a:t>S.</a:t>
            </a:r>
            <a:endParaRPr lang="ru-RU" dirty="0"/>
          </a:p>
        </p:txBody>
      </p:sp>
    </p:spTree>
    <p:extLst>
      <p:ext uri="{BB962C8B-B14F-4D97-AF65-F5344CB8AC3E}">
        <p14:creationId xmlns:p14="http://schemas.microsoft.com/office/powerpoint/2010/main" xmlns="" val="33637718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7231" y="395682"/>
            <a:ext cx="8872538" cy="683288"/>
          </a:xfrm>
        </p:spPr>
        <p:txBody>
          <a:bodyPr>
            <a:normAutofit fontScale="90000"/>
          </a:bodyPr>
          <a:lstStyle/>
          <a:p>
            <a:pPr algn="ctr"/>
            <a:r>
              <a:rPr lang="ru-RU" dirty="0" smtClean="0"/>
              <a:t>Две </a:t>
            </a:r>
            <a:r>
              <a:rPr lang="ru-RU" dirty="0" smtClean="0"/>
              <a:t>разных ДНК </a:t>
            </a:r>
            <a:r>
              <a:rPr lang="ru-RU" dirty="0" smtClean="0"/>
              <a:t>в препарате</a:t>
            </a:r>
            <a:endParaRPr lang="ru-RU" dirty="0"/>
          </a:p>
        </p:txBody>
      </p:sp>
      <p:pic>
        <p:nvPicPr>
          <p:cNvPr id="3" name="Рисунок 2"/>
          <p:cNvPicPr>
            <a:picLocks noChangeAspect="1"/>
          </p:cNvPicPr>
          <p:nvPr/>
        </p:nvPicPr>
        <p:blipFill>
          <a:blip r:embed="rId2" cstate="print"/>
          <a:stretch>
            <a:fillRect/>
          </a:stretch>
        </p:blipFill>
        <p:spPr>
          <a:xfrm>
            <a:off x="246199" y="1530474"/>
            <a:ext cx="9794603" cy="2836148"/>
          </a:xfrm>
          <a:prstGeom prst="rect">
            <a:avLst/>
          </a:prstGeom>
        </p:spPr>
      </p:pic>
      <p:sp>
        <p:nvSpPr>
          <p:cNvPr id="5" name="TextBox 4"/>
          <p:cNvSpPr txBox="1"/>
          <p:nvPr/>
        </p:nvSpPr>
        <p:spPr>
          <a:xfrm>
            <a:off x="169999" y="4532377"/>
            <a:ext cx="9706440" cy="1938992"/>
          </a:xfrm>
          <a:prstGeom prst="rect">
            <a:avLst/>
          </a:prstGeom>
          <a:noFill/>
        </p:spPr>
        <p:txBody>
          <a:bodyPr wrap="none" rtlCol="0">
            <a:spAutoFit/>
          </a:bodyPr>
          <a:lstStyle/>
          <a:p>
            <a:r>
              <a:rPr lang="ru-RU" sz="2400" dirty="0" smtClean="0"/>
              <a:t>В препарате читаются одновременно два разных фрагмента. </a:t>
            </a:r>
          </a:p>
          <a:p>
            <a:r>
              <a:rPr lang="ru-RU" sz="2400" dirty="0" smtClean="0"/>
              <a:t>Либо </a:t>
            </a:r>
            <a:r>
              <a:rPr lang="ru-RU" sz="2400" dirty="0" err="1" smtClean="0"/>
              <a:t>праймер</a:t>
            </a:r>
            <a:r>
              <a:rPr lang="ru-RU" sz="2400" dirty="0" smtClean="0"/>
              <a:t> для </a:t>
            </a:r>
            <a:r>
              <a:rPr lang="ru-RU" sz="2400" dirty="0" err="1" smtClean="0"/>
              <a:t>секвенирования</a:t>
            </a:r>
            <a:r>
              <a:rPr lang="ru-RU" sz="2400" dirty="0" smtClean="0"/>
              <a:t> отжегся на два разных участка.</a:t>
            </a:r>
          </a:p>
          <a:p>
            <a:r>
              <a:rPr lang="ru-RU" sz="2400" dirty="0" smtClean="0"/>
              <a:t>Либо при ПЦР поднялись два фрагмента из исходной ДНК.</a:t>
            </a:r>
          </a:p>
          <a:p>
            <a:endParaRPr lang="ru-RU" sz="2400" dirty="0"/>
          </a:p>
          <a:p>
            <a:r>
              <a:rPr lang="ru-RU" sz="2400" dirty="0" smtClean="0"/>
              <a:t>Последовательность прочесть невозможно. Автомат полностью ошибся.</a:t>
            </a:r>
          </a:p>
        </p:txBody>
      </p:sp>
    </p:spTree>
    <p:extLst>
      <p:ext uri="{BB962C8B-B14F-4D97-AF65-F5344CB8AC3E}">
        <p14:creationId xmlns:p14="http://schemas.microsoft.com/office/powerpoint/2010/main" xmlns="" val="35148809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Внезапное появление вторых пиков</a:t>
            </a:r>
            <a:endParaRPr lang="ru-RU" dirty="0"/>
          </a:p>
        </p:txBody>
      </p:sp>
      <p:pic>
        <p:nvPicPr>
          <p:cNvPr id="3" name="Рисунок 2"/>
          <p:cNvPicPr>
            <a:picLocks noChangeAspect="1"/>
          </p:cNvPicPr>
          <p:nvPr/>
        </p:nvPicPr>
        <p:blipFill>
          <a:blip r:embed="rId2" cstate="print"/>
          <a:stretch>
            <a:fillRect/>
          </a:stretch>
        </p:blipFill>
        <p:spPr>
          <a:xfrm>
            <a:off x="1338114" y="2119313"/>
            <a:ext cx="7610773" cy="2619375"/>
          </a:xfrm>
          <a:prstGeom prst="rect">
            <a:avLst/>
          </a:prstGeom>
        </p:spPr>
      </p:pic>
      <p:sp>
        <p:nvSpPr>
          <p:cNvPr id="4" name="TextBox 3"/>
          <p:cNvSpPr txBox="1"/>
          <p:nvPr/>
        </p:nvSpPr>
        <p:spPr>
          <a:xfrm>
            <a:off x="2567282" y="5256335"/>
            <a:ext cx="5152436" cy="461665"/>
          </a:xfrm>
          <a:prstGeom prst="rect">
            <a:avLst/>
          </a:prstGeom>
          <a:noFill/>
        </p:spPr>
        <p:txBody>
          <a:bodyPr wrap="none" rtlCol="0">
            <a:spAutoFit/>
          </a:bodyPr>
          <a:lstStyle/>
          <a:p>
            <a:r>
              <a:rPr lang="ru-RU" sz="2400" dirty="0" smtClean="0"/>
              <a:t>Полиморфизм – </a:t>
            </a:r>
            <a:r>
              <a:rPr lang="ru-RU" sz="2400" dirty="0" err="1" smtClean="0"/>
              <a:t>делеция</a:t>
            </a:r>
            <a:r>
              <a:rPr lang="ru-RU" sz="2400" dirty="0" smtClean="0"/>
              <a:t> нуклеотида.</a:t>
            </a:r>
            <a:endParaRPr lang="ru-RU" sz="2400" dirty="0"/>
          </a:p>
        </p:txBody>
      </p:sp>
    </p:spTree>
    <p:extLst>
      <p:ext uri="{BB962C8B-B14F-4D97-AF65-F5344CB8AC3E}">
        <p14:creationId xmlns:p14="http://schemas.microsoft.com/office/powerpoint/2010/main" xmlns="" val="32600923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Разное расстояние между сигналами</a:t>
            </a:r>
            <a:endParaRPr lang="ru-RU" dirty="0"/>
          </a:p>
        </p:txBody>
      </p:sp>
      <p:sp>
        <p:nvSpPr>
          <p:cNvPr id="9" name="Объект 8"/>
          <p:cNvSpPr>
            <a:spLocks noGrp="1"/>
          </p:cNvSpPr>
          <p:nvPr>
            <p:ph idx="1"/>
          </p:nvPr>
        </p:nvSpPr>
        <p:spPr/>
        <p:txBody>
          <a:bodyPr/>
          <a:lstStyle/>
          <a:p>
            <a:endParaRPr lang="ru-RU" dirty="0"/>
          </a:p>
        </p:txBody>
      </p:sp>
      <p:pic>
        <p:nvPicPr>
          <p:cNvPr id="3" name="Рисунок 2"/>
          <p:cNvPicPr>
            <a:picLocks noChangeAspect="1"/>
          </p:cNvPicPr>
          <p:nvPr/>
        </p:nvPicPr>
        <p:blipFill rotWithShape="1">
          <a:blip r:embed="rId2" cstate="print"/>
          <a:srcRect l="5163" t="8642" r="27185" b="9940"/>
          <a:stretch/>
        </p:blipFill>
        <p:spPr>
          <a:xfrm>
            <a:off x="516375" y="1728000"/>
            <a:ext cx="2855250" cy="3312000"/>
          </a:xfrm>
          <a:prstGeom prst="rect">
            <a:avLst/>
          </a:prstGeom>
          <a:ln w="25400">
            <a:solidFill>
              <a:schemeClr val="accent4">
                <a:lumMod val="60000"/>
                <a:lumOff val="40000"/>
              </a:schemeClr>
            </a:solidFill>
          </a:ln>
        </p:spPr>
      </p:pic>
      <p:pic>
        <p:nvPicPr>
          <p:cNvPr id="4" name="Рисунок 3"/>
          <p:cNvPicPr>
            <a:picLocks noChangeAspect="1"/>
          </p:cNvPicPr>
          <p:nvPr/>
        </p:nvPicPr>
        <p:blipFill rotWithShape="1">
          <a:blip r:embed="rId3" cstate="print"/>
          <a:srcRect l="5048" t="8016" r="18648" b="10240"/>
          <a:stretch/>
        </p:blipFill>
        <p:spPr>
          <a:xfrm>
            <a:off x="3527739" y="1728000"/>
            <a:ext cx="3219750" cy="3312000"/>
          </a:xfrm>
          <a:prstGeom prst="rect">
            <a:avLst/>
          </a:prstGeom>
          <a:ln w="25400">
            <a:solidFill>
              <a:schemeClr val="accent4">
                <a:lumMod val="60000"/>
                <a:lumOff val="40000"/>
              </a:schemeClr>
            </a:solidFill>
          </a:ln>
        </p:spPr>
      </p:pic>
      <p:pic>
        <p:nvPicPr>
          <p:cNvPr id="5" name="Рисунок 4"/>
          <p:cNvPicPr>
            <a:picLocks noChangeAspect="1"/>
          </p:cNvPicPr>
          <p:nvPr/>
        </p:nvPicPr>
        <p:blipFill rotWithShape="1">
          <a:blip r:embed="rId4" cstate="print"/>
          <a:srcRect l="2891" t="3120" r="2621" b="2393"/>
          <a:stretch/>
        </p:blipFill>
        <p:spPr>
          <a:xfrm>
            <a:off x="6903604" y="1728000"/>
            <a:ext cx="2976750" cy="3312000"/>
          </a:xfrm>
          <a:prstGeom prst="rect">
            <a:avLst/>
          </a:prstGeom>
          <a:ln w="25400">
            <a:solidFill>
              <a:schemeClr val="accent4">
                <a:lumMod val="60000"/>
                <a:lumOff val="40000"/>
              </a:schemeClr>
            </a:solidFill>
          </a:ln>
        </p:spPr>
      </p:pic>
      <p:sp>
        <p:nvSpPr>
          <p:cNvPr id="6" name="TextBox 5"/>
          <p:cNvSpPr txBox="1"/>
          <p:nvPr/>
        </p:nvSpPr>
        <p:spPr>
          <a:xfrm>
            <a:off x="292490" y="5151869"/>
            <a:ext cx="3303020" cy="830997"/>
          </a:xfrm>
          <a:prstGeom prst="rect">
            <a:avLst/>
          </a:prstGeom>
          <a:noFill/>
        </p:spPr>
        <p:txBody>
          <a:bodyPr wrap="none" rtlCol="0">
            <a:spAutoFit/>
          </a:bodyPr>
          <a:lstStyle/>
          <a:p>
            <a:r>
              <a:rPr lang="ru-RU" sz="2400" dirty="0" smtClean="0"/>
              <a:t>Правильное прочтение </a:t>
            </a:r>
            <a:br>
              <a:rPr lang="ru-RU" sz="2400" dirty="0" smtClean="0"/>
            </a:br>
            <a:r>
              <a:rPr lang="ru-RU" sz="2400" dirty="0" smtClean="0"/>
              <a:t>автоматом</a:t>
            </a:r>
            <a:endParaRPr lang="ru-RU" sz="2400" dirty="0"/>
          </a:p>
        </p:txBody>
      </p:sp>
      <p:sp>
        <p:nvSpPr>
          <p:cNvPr id="7" name="TextBox 6"/>
          <p:cNvSpPr txBox="1"/>
          <p:nvPr/>
        </p:nvSpPr>
        <p:spPr>
          <a:xfrm>
            <a:off x="3516608" y="5159536"/>
            <a:ext cx="2641236" cy="1200329"/>
          </a:xfrm>
          <a:prstGeom prst="rect">
            <a:avLst/>
          </a:prstGeom>
          <a:noFill/>
        </p:spPr>
        <p:txBody>
          <a:bodyPr wrap="none" rtlCol="0">
            <a:spAutoFit/>
          </a:bodyPr>
          <a:lstStyle/>
          <a:p>
            <a:r>
              <a:rPr lang="ru-RU" sz="2400" dirty="0" smtClean="0"/>
              <a:t>Ошибка автомата: </a:t>
            </a:r>
            <a:endParaRPr lang="en-US" sz="2400" dirty="0" smtClean="0"/>
          </a:p>
          <a:p>
            <a:r>
              <a:rPr lang="ru-RU" sz="2400" dirty="0" smtClean="0"/>
              <a:t>лишняя буква </a:t>
            </a:r>
            <a:r>
              <a:rPr lang="en-US" sz="2400" dirty="0" smtClean="0"/>
              <a:t>N </a:t>
            </a:r>
            <a:r>
              <a:rPr lang="ru-RU" sz="2400" dirty="0" smtClean="0"/>
              <a:t/>
            </a:r>
            <a:br>
              <a:rPr lang="ru-RU" sz="2400" dirty="0" smtClean="0"/>
            </a:br>
            <a:r>
              <a:rPr lang="ru-RU" sz="2400" dirty="0" smtClean="0"/>
              <a:t>за 65-</a:t>
            </a:r>
            <a:r>
              <a:rPr lang="en-US" sz="2400" dirty="0" smtClean="0"/>
              <a:t>G!</a:t>
            </a:r>
            <a:endParaRPr lang="ru-RU" sz="2400" dirty="0"/>
          </a:p>
        </p:txBody>
      </p:sp>
      <p:sp>
        <p:nvSpPr>
          <p:cNvPr id="8" name="TextBox 7"/>
          <p:cNvSpPr txBox="1"/>
          <p:nvPr/>
        </p:nvSpPr>
        <p:spPr>
          <a:xfrm>
            <a:off x="6747489" y="5162397"/>
            <a:ext cx="2641236" cy="1200329"/>
          </a:xfrm>
          <a:prstGeom prst="rect">
            <a:avLst/>
          </a:prstGeom>
          <a:noFill/>
        </p:spPr>
        <p:txBody>
          <a:bodyPr wrap="none" rtlCol="0">
            <a:spAutoFit/>
          </a:bodyPr>
          <a:lstStyle/>
          <a:p>
            <a:r>
              <a:rPr lang="ru-RU" sz="2400" dirty="0" smtClean="0"/>
              <a:t>Ошибка автомата: </a:t>
            </a:r>
            <a:endParaRPr lang="en-US" sz="2400" dirty="0" smtClean="0"/>
          </a:p>
          <a:p>
            <a:r>
              <a:rPr lang="ru-RU" sz="2400" dirty="0" smtClean="0"/>
              <a:t>лишняя буква </a:t>
            </a:r>
            <a:r>
              <a:rPr lang="en-US" sz="2400" dirty="0" smtClean="0"/>
              <a:t>G </a:t>
            </a:r>
            <a:r>
              <a:rPr lang="ru-RU" sz="2400" dirty="0" smtClean="0"/>
              <a:t/>
            </a:r>
            <a:br>
              <a:rPr lang="ru-RU" sz="2400" dirty="0" smtClean="0"/>
            </a:br>
            <a:r>
              <a:rPr lang="ru-RU" sz="2400" dirty="0" smtClean="0"/>
              <a:t>за </a:t>
            </a:r>
            <a:r>
              <a:rPr lang="en-US" sz="2400" dirty="0" smtClean="0"/>
              <a:t>58-T!</a:t>
            </a:r>
            <a:endParaRPr lang="ru-RU" sz="2400" dirty="0"/>
          </a:p>
        </p:txBody>
      </p:sp>
    </p:spTree>
    <p:extLst>
      <p:ext uri="{BB962C8B-B14F-4D97-AF65-F5344CB8AC3E}">
        <p14:creationId xmlns:p14="http://schemas.microsoft.com/office/powerpoint/2010/main" xmlns="" val="42659514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Пятно краски</a:t>
            </a:r>
            <a:endParaRPr lang="ru-RU" dirty="0"/>
          </a:p>
        </p:txBody>
      </p:sp>
      <p:pic>
        <p:nvPicPr>
          <p:cNvPr id="3" name="Рисунок 2"/>
          <p:cNvPicPr>
            <a:picLocks noChangeAspect="1"/>
          </p:cNvPicPr>
          <p:nvPr/>
        </p:nvPicPr>
        <p:blipFill>
          <a:blip r:embed="rId2" cstate="print"/>
          <a:stretch>
            <a:fillRect/>
          </a:stretch>
        </p:blipFill>
        <p:spPr>
          <a:xfrm>
            <a:off x="1137196" y="2176463"/>
            <a:ext cx="8012609" cy="2505075"/>
          </a:xfrm>
          <a:prstGeom prst="rect">
            <a:avLst/>
          </a:prstGeom>
        </p:spPr>
      </p:pic>
    </p:spTree>
    <p:extLst>
      <p:ext uri="{BB962C8B-B14F-4D97-AF65-F5344CB8AC3E}">
        <p14:creationId xmlns:p14="http://schemas.microsoft.com/office/powerpoint/2010/main" xmlns="" val="11674947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1247" y="165100"/>
            <a:ext cx="9385600" cy="931112"/>
          </a:xfrm>
        </p:spPr>
        <p:txBody>
          <a:bodyPr>
            <a:normAutofit fontScale="90000"/>
          </a:bodyPr>
          <a:lstStyle/>
          <a:p>
            <a:pPr algn="ctr"/>
            <a:r>
              <a:rPr lang="ru-RU" dirty="0" smtClean="0"/>
              <a:t>Падение качества в конце </a:t>
            </a:r>
            <a:r>
              <a:rPr lang="ru-RU" dirty="0" err="1" smtClean="0"/>
              <a:t>хроматограммы</a:t>
            </a:r>
            <a:endParaRPr lang="ru-RU" dirty="0"/>
          </a:p>
        </p:txBody>
      </p:sp>
      <p:pic>
        <p:nvPicPr>
          <p:cNvPr id="3" name="Рисунок 2"/>
          <p:cNvPicPr>
            <a:picLocks noChangeAspect="1"/>
          </p:cNvPicPr>
          <p:nvPr/>
        </p:nvPicPr>
        <p:blipFill>
          <a:blip r:embed="rId2" cstate="print"/>
          <a:stretch>
            <a:fillRect/>
          </a:stretch>
        </p:blipFill>
        <p:spPr>
          <a:xfrm>
            <a:off x="292009" y="1180909"/>
            <a:ext cx="3977773" cy="2578292"/>
          </a:xfrm>
          <a:prstGeom prst="rect">
            <a:avLst/>
          </a:prstGeom>
        </p:spPr>
      </p:pic>
      <p:pic>
        <p:nvPicPr>
          <p:cNvPr id="4" name="Рисунок 3"/>
          <p:cNvPicPr>
            <a:picLocks noChangeAspect="1"/>
          </p:cNvPicPr>
          <p:nvPr/>
        </p:nvPicPr>
        <p:blipFill>
          <a:blip r:embed="rId3" cstate="print"/>
          <a:stretch>
            <a:fillRect/>
          </a:stretch>
        </p:blipFill>
        <p:spPr>
          <a:xfrm>
            <a:off x="5270500" y="1130107"/>
            <a:ext cx="3907370" cy="2899560"/>
          </a:xfrm>
          <a:prstGeom prst="rect">
            <a:avLst/>
          </a:prstGeom>
        </p:spPr>
      </p:pic>
      <p:pic>
        <p:nvPicPr>
          <p:cNvPr id="5" name="Рисунок 4"/>
          <p:cNvPicPr>
            <a:picLocks noChangeAspect="1"/>
          </p:cNvPicPr>
          <p:nvPr/>
        </p:nvPicPr>
        <p:blipFill>
          <a:blip r:embed="rId4" cstate="print"/>
          <a:stretch>
            <a:fillRect/>
          </a:stretch>
        </p:blipFill>
        <p:spPr>
          <a:xfrm>
            <a:off x="335787" y="3708305"/>
            <a:ext cx="3962953" cy="2870295"/>
          </a:xfrm>
          <a:prstGeom prst="rect">
            <a:avLst/>
          </a:prstGeom>
        </p:spPr>
      </p:pic>
      <p:sp>
        <p:nvSpPr>
          <p:cNvPr id="6" name="TextBox 5"/>
          <p:cNvSpPr txBox="1"/>
          <p:nvPr/>
        </p:nvSpPr>
        <p:spPr>
          <a:xfrm>
            <a:off x="5250055" y="3976505"/>
            <a:ext cx="4875020" cy="1200329"/>
          </a:xfrm>
          <a:prstGeom prst="rect">
            <a:avLst/>
          </a:prstGeom>
          <a:noFill/>
        </p:spPr>
        <p:txBody>
          <a:bodyPr wrap="square" rtlCol="0">
            <a:spAutoFit/>
          </a:bodyPr>
          <a:lstStyle/>
          <a:p>
            <a:r>
              <a:rPr lang="ru-RU" sz="2400" dirty="0" smtClean="0"/>
              <a:t>Качество падает, но </a:t>
            </a:r>
            <a:r>
              <a:rPr lang="ru-RU" sz="2400" dirty="0" err="1" smtClean="0"/>
              <a:t>хроматограмма</a:t>
            </a:r>
            <a:r>
              <a:rPr lang="ru-RU" sz="2400" dirty="0" smtClean="0"/>
              <a:t> остается читаемой. Ошибок не видно.</a:t>
            </a:r>
            <a:endParaRPr lang="ru-RU" sz="2400" dirty="0"/>
          </a:p>
        </p:txBody>
      </p:sp>
      <p:sp>
        <p:nvSpPr>
          <p:cNvPr id="7" name="TextBox 6"/>
          <p:cNvSpPr txBox="1"/>
          <p:nvPr/>
        </p:nvSpPr>
        <p:spPr>
          <a:xfrm>
            <a:off x="4235241" y="5054629"/>
            <a:ext cx="5539989" cy="1569660"/>
          </a:xfrm>
          <a:prstGeom prst="rect">
            <a:avLst/>
          </a:prstGeom>
          <a:noFill/>
        </p:spPr>
        <p:txBody>
          <a:bodyPr wrap="square" rtlCol="0">
            <a:spAutoFit/>
          </a:bodyPr>
          <a:lstStyle/>
          <a:p>
            <a:r>
              <a:rPr lang="ru-RU" sz="2400" dirty="0" smtClean="0"/>
              <a:t>Такая хроматограмма бесполезна для прочтения </a:t>
            </a:r>
            <a:r>
              <a:rPr lang="ru-RU" sz="2400" dirty="0" smtClean="0"/>
              <a:t>последовательности (но </a:t>
            </a:r>
            <a:r>
              <a:rPr lang="ru-RU" sz="2400" dirty="0" smtClean="0"/>
              <a:t>может пригодится для подтверждения комплементарной </a:t>
            </a:r>
            <a:r>
              <a:rPr lang="ru-RU" sz="2400" dirty="0" smtClean="0"/>
              <a:t>цепочки).</a:t>
            </a:r>
            <a:endParaRPr lang="ru-RU" sz="2400" dirty="0"/>
          </a:p>
        </p:txBody>
      </p:sp>
    </p:spTree>
    <p:extLst>
      <p:ext uri="{BB962C8B-B14F-4D97-AF65-F5344CB8AC3E}">
        <p14:creationId xmlns:p14="http://schemas.microsoft.com/office/powerpoint/2010/main" xmlns="" val="2631992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7231" y="2766218"/>
            <a:ext cx="8872538" cy="1325563"/>
          </a:xfrm>
        </p:spPr>
        <p:txBody>
          <a:bodyPr>
            <a:normAutofit fontScale="90000"/>
          </a:bodyPr>
          <a:lstStyle/>
          <a:p>
            <a:r>
              <a:rPr lang="ru-RU" dirty="0" smtClean="0"/>
              <a:t>Цель занятия: источники ошибок в последовательностях из банков </a:t>
            </a:r>
            <a:r>
              <a:rPr lang="ru-RU" dirty="0"/>
              <a:t>данных</a:t>
            </a:r>
          </a:p>
        </p:txBody>
      </p:sp>
    </p:spTree>
    <p:extLst>
      <p:ext uri="{BB962C8B-B14F-4D97-AF65-F5344CB8AC3E}">
        <p14:creationId xmlns:p14="http://schemas.microsoft.com/office/powerpoint/2010/main" xmlns="" val="18282757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Резкое падение силы сигнала</a:t>
            </a:r>
            <a:endParaRPr lang="ru-RU" dirty="0"/>
          </a:p>
        </p:txBody>
      </p:sp>
      <p:pic>
        <p:nvPicPr>
          <p:cNvPr id="3" name="Рисунок 2"/>
          <p:cNvPicPr>
            <a:picLocks noChangeAspect="1"/>
          </p:cNvPicPr>
          <p:nvPr/>
        </p:nvPicPr>
        <p:blipFill>
          <a:blip r:embed="rId2" cstate="print"/>
          <a:stretch>
            <a:fillRect/>
          </a:stretch>
        </p:blipFill>
        <p:spPr>
          <a:xfrm>
            <a:off x="1080939" y="2114550"/>
            <a:ext cx="8125123" cy="2628900"/>
          </a:xfrm>
          <a:prstGeom prst="rect">
            <a:avLst/>
          </a:prstGeom>
        </p:spPr>
      </p:pic>
      <p:sp>
        <p:nvSpPr>
          <p:cNvPr id="5" name="TextBox 4"/>
          <p:cNvSpPr txBox="1"/>
          <p:nvPr/>
        </p:nvSpPr>
        <p:spPr>
          <a:xfrm>
            <a:off x="1080938" y="4982646"/>
            <a:ext cx="5123518" cy="461665"/>
          </a:xfrm>
          <a:prstGeom prst="rect">
            <a:avLst/>
          </a:prstGeom>
          <a:noFill/>
        </p:spPr>
        <p:txBody>
          <a:bodyPr wrap="none" rtlCol="0">
            <a:spAutoFit/>
          </a:bodyPr>
          <a:lstStyle/>
          <a:p>
            <a:r>
              <a:rPr lang="ru-RU" sz="2400" dirty="0" smtClean="0"/>
              <a:t>Возможно, сложная структура в ДНК?</a:t>
            </a:r>
          </a:p>
        </p:txBody>
      </p:sp>
    </p:spTree>
    <p:extLst>
      <p:ext uri="{BB962C8B-B14F-4D97-AF65-F5344CB8AC3E}">
        <p14:creationId xmlns:p14="http://schemas.microsoft.com/office/powerpoint/2010/main" xmlns="" val="7003697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Преждевременное падение качества </a:t>
            </a:r>
            <a:endParaRPr lang="ru-RU" dirty="0"/>
          </a:p>
        </p:txBody>
      </p:sp>
      <p:pic>
        <p:nvPicPr>
          <p:cNvPr id="3" name="Рисунок 2"/>
          <p:cNvPicPr>
            <a:picLocks noChangeAspect="1"/>
          </p:cNvPicPr>
          <p:nvPr/>
        </p:nvPicPr>
        <p:blipFill>
          <a:blip r:embed="rId2" cstate="print"/>
          <a:stretch>
            <a:fillRect/>
          </a:stretch>
        </p:blipFill>
        <p:spPr>
          <a:xfrm>
            <a:off x="192925" y="1765109"/>
            <a:ext cx="3576340" cy="2162175"/>
          </a:xfrm>
          <a:prstGeom prst="rect">
            <a:avLst/>
          </a:prstGeom>
        </p:spPr>
      </p:pic>
      <p:pic>
        <p:nvPicPr>
          <p:cNvPr id="4" name="Рисунок 3"/>
          <p:cNvPicPr>
            <a:picLocks noChangeAspect="1"/>
          </p:cNvPicPr>
          <p:nvPr/>
        </p:nvPicPr>
        <p:blipFill>
          <a:blip r:embed="rId3" cstate="print"/>
          <a:stretch>
            <a:fillRect/>
          </a:stretch>
        </p:blipFill>
        <p:spPr>
          <a:xfrm>
            <a:off x="2751163" y="3231644"/>
            <a:ext cx="3495973" cy="2152650"/>
          </a:xfrm>
          <a:prstGeom prst="rect">
            <a:avLst/>
          </a:prstGeom>
        </p:spPr>
      </p:pic>
      <p:pic>
        <p:nvPicPr>
          <p:cNvPr id="5" name="Рисунок 4"/>
          <p:cNvPicPr>
            <a:picLocks noChangeAspect="1"/>
          </p:cNvPicPr>
          <p:nvPr/>
        </p:nvPicPr>
        <p:blipFill>
          <a:blip r:embed="rId4" cstate="print"/>
          <a:stretch>
            <a:fillRect/>
          </a:stretch>
        </p:blipFill>
        <p:spPr>
          <a:xfrm>
            <a:off x="5839516" y="4307969"/>
            <a:ext cx="3423642" cy="2209800"/>
          </a:xfrm>
          <a:prstGeom prst="rect">
            <a:avLst/>
          </a:prstGeom>
        </p:spPr>
      </p:pic>
      <p:sp>
        <p:nvSpPr>
          <p:cNvPr id="6" name="TextBox 5"/>
          <p:cNvSpPr txBox="1"/>
          <p:nvPr/>
        </p:nvSpPr>
        <p:spPr>
          <a:xfrm>
            <a:off x="4499149" y="1752833"/>
            <a:ext cx="5549726" cy="830997"/>
          </a:xfrm>
          <a:prstGeom prst="rect">
            <a:avLst/>
          </a:prstGeom>
          <a:noFill/>
        </p:spPr>
        <p:txBody>
          <a:bodyPr wrap="square" rtlCol="0">
            <a:spAutoFit/>
          </a:bodyPr>
          <a:lstStyle/>
          <a:p>
            <a:r>
              <a:rPr lang="ru-RU" sz="2400" dirty="0" smtClean="0"/>
              <a:t>Загрязнение ДНК? Препарат содержит примеси солей? ….</a:t>
            </a:r>
            <a:endParaRPr lang="ru-RU" sz="2400" dirty="0"/>
          </a:p>
        </p:txBody>
      </p:sp>
    </p:spTree>
    <p:extLst>
      <p:ext uri="{BB962C8B-B14F-4D97-AF65-F5344CB8AC3E}">
        <p14:creationId xmlns:p14="http://schemas.microsoft.com/office/powerpoint/2010/main" xmlns="" val="10700389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Начало и конец </a:t>
            </a:r>
            <a:r>
              <a:rPr lang="ru-RU" dirty="0" err="1" smtClean="0"/>
              <a:t>хроматограммы</a:t>
            </a:r>
            <a:r>
              <a:rPr lang="ru-RU" dirty="0" smtClean="0"/>
              <a:t> обычно не читаемы!</a:t>
            </a:r>
            <a:endParaRPr lang="ru-RU" dirty="0"/>
          </a:p>
        </p:txBody>
      </p:sp>
      <p:sp>
        <p:nvSpPr>
          <p:cNvPr id="3" name="Объект 2"/>
          <p:cNvSpPr>
            <a:spLocks noGrp="1"/>
          </p:cNvSpPr>
          <p:nvPr>
            <p:ph idx="1"/>
          </p:nvPr>
        </p:nvSpPr>
        <p:spPr>
          <a:xfrm>
            <a:off x="694531" y="2092325"/>
            <a:ext cx="8872538" cy="3089275"/>
          </a:xfrm>
        </p:spPr>
        <p:txBody>
          <a:bodyPr>
            <a:normAutofit/>
          </a:bodyPr>
          <a:lstStyle/>
          <a:p>
            <a:r>
              <a:rPr lang="en-US" sz="3600" dirty="0"/>
              <a:t>Don't try to read baseline noise for usable data! </a:t>
            </a:r>
            <a:endParaRPr lang="ru-RU" sz="3600" dirty="0"/>
          </a:p>
        </p:txBody>
      </p:sp>
    </p:spTree>
    <p:extLst>
      <p:ext uri="{BB962C8B-B14F-4D97-AF65-F5344CB8AC3E}">
        <p14:creationId xmlns:p14="http://schemas.microsoft.com/office/powerpoint/2010/main" xmlns="" val="37854453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Первые десятки нуклеотидов часто не читаемы … </a:t>
            </a:r>
            <a:endParaRPr lang="ru-RU" dirty="0"/>
          </a:p>
        </p:txBody>
      </p:sp>
      <p:sp>
        <p:nvSpPr>
          <p:cNvPr id="3" name="TextBox 2"/>
          <p:cNvSpPr txBox="1"/>
          <p:nvPr/>
        </p:nvSpPr>
        <p:spPr>
          <a:xfrm>
            <a:off x="261266" y="4963572"/>
            <a:ext cx="9764468" cy="830997"/>
          </a:xfrm>
          <a:prstGeom prst="rect">
            <a:avLst/>
          </a:prstGeom>
          <a:noFill/>
        </p:spPr>
        <p:txBody>
          <a:bodyPr wrap="none" rtlCol="0">
            <a:spAutoFit/>
          </a:bodyPr>
          <a:lstStyle/>
          <a:p>
            <a:r>
              <a:rPr lang="ru-RU" sz="2400" dirty="0" smtClean="0"/>
              <a:t>… из-за  наличия коротких фрагментов, на которые отжигается </a:t>
            </a:r>
            <a:r>
              <a:rPr lang="ru-RU" sz="2400" dirty="0" err="1" smtClean="0"/>
              <a:t>праймер</a:t>
            </a:r>
            <a:r>
              <a:rPr lang="ru-RU" sz="2400" dirty="0" smtClean="0"/>
              <a:t>. </a:t>
            </a:r>
          </a:p>
          <a:p>
            <a:r>
              <a:rPr lang="ru-RU" sz="2400" dirty="0" smtClean="0"/>
              <a:t>Например, в праймере есть комплементарный </a:t>
            </a:r>
            <a:r>
              <a:rPr lang="ru-RU" sz="2400" dirty="0" smtClean="0"/>
              <a:t> участок</a:t>
            </a:r>
            <a:r>
              <a:rPr lang="ru-RU" sz="2400" dirty="0" smtClean="0"/>
              <a:t>.</a:t>
            </a:r>
            <a:endParaRPr lang="ru-RU" sz="2400" dirty="0"/>
          </a:p>
        </p:txBody>
      </p:sp>
      <p:pic>
        <p:nvPicPr>
          <p:cNvPr id="1026" name="Picture 2"/>
          <p:cNvPicPr>
            <a:picLocks noChangeAspect="1" noChangeArrowheads="1"/>
          </p:cNvPicPr>
          <p:nvPr/>
        </p:nvPicPr>
        <p:blipFill>
          <a:blip r:embed="rId2" cstate="print"/>
          <a:srcRect/>
          <a:stretch>
            <a:fillRect/>
          </a:stretch>
        </p:blipFill>
        <p:spPr bwMode="auto">
          <a:xfrm>
            <a:off x="217488" y="2223082"/>
            <a:ext cx="9621838" cy="2411835"/>
          </a:xfrm>
          <a:prstGeom prst="rect">
            <a:avLst/>
          </a:prstGeom>
          <a:noFill/>
          <a:ln w="9525">
            <a:noFill/>
            <a:miter lim="800000"/>
            <a:headEnd/>
            <a:tailEnd/>
          </a:ln>
          <a:effectLst/>
        </p:spPr>
      </p:pic>
    </p:spTree>
    <p:extLst>
      <p:ext uri="{BB962C8B-B14F-4D97-AF65-F5344CB8AC3E}">
        <p14:creationId xmlns:p14="http://schemas.microsoft.com/office/powerpoint/2010/main" xmlns="" val="38044916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Проскальзывание полимеразы (</a:t>
            </a:r>
            <a:r>
              <a:rPr lang="en-US" dirty="0" smtClean="0"/>
              <a:t>slippage)</a:t>
            </a:r>
            <a:endParaRPr lang="ru-RU" dirty="0"/>
          </a:p>
        </p:txBody>
      </p:sp>
      <p:pic>
        <p:nvPicPr>
          <p:cNvPr id="3" name="Рисунок 2"/>
          <p:cNvPicPr>
            <a:picLocks noChangeAspect="1"/>
          </p:cNvPicPr>
          <p:nvPr/>
        </p:nvPicPr>
        <p:blipFill>
          <a:blip r:embed="rId2" cstate="print"/>
          <a:stretch>
            <a:fillRect/>
          </a:stretch>
        </p:blipFill>
        <p:spPr>
          <a:xfrm>
            <a:off x="1217563" y="2143125"/>
            <a:ext cx="7851874" cy="2571750"/>
          </a:xfrm>
          <a:prstGeom prst="rect">
            <a:avLst/>
          </a:prstGeom>
        </p:spPr>
      </p:pic>
      <p:sp>
        <p:nvSpPr>
          <p:cNvPr id="4" name="TextBox 3"/>
          <p:cNvSpPr txBox="1"/>
          <p:nvPr/>
        </p:nvSpPr>
        <p:spPr>
          <a:xfrm>
            <a:off x="1547323" y="5162547"/>
            <a:ext cx="7192354" cy="830997"/>
          </a:xfrm>
          <a:prstGeom prst="rect">
            <a:avLst/>
          </a:prstGeom>
          <a:noFill/>
        </p:spPr>
        <p:txBody>
          <a:bodyPr wrap="none" rtlCol="0">
            <a:spAutoFit/>
          </a:bodyPr>
          <a:lstStyle/>
          <a:p>
            <a:r>
              <a:rPr lang="ru-RU" sz="2400" dirty="0" smtClean="0"/>
              <a:t>Часто бывает на </a:t>
            </a:r>
            <a:r>
              <a:rPr lang="ru-RU" sz="2400" dirty="0" err="1" smtClean="0"/>
              <a:t>гомополимерных</a:t>
            </a:r>
            <a:r>
              <a:rPr lang="ru-RU" sz="2400" dirty="0" smtClean="0"/>
              <a:t> трактах</a:t>
            </a:r>
            <a:r>
              <a:rPr lang="en-US" sz="2400" dirty="0" smtClean="0"/>
              <a:t> </a:t>
            </a:r>
            <a:r>
              <a:rPr lang="ru-RU" sz="2400" dirty="0" smtClean="0"/>
              <a:t>и коротких</a:t>
            </a:r>
          </a:p>
          <a:p>
            <a:r>
              <a:rPr lang="ru-RU" sz="2400" dirty="0"/>
              <a:t>п</a:t>
            </a:r>
            <a:r>
              <a:rPr lang="ru-RU" sz="2400" dirty="0" smtClean="0"/>
              <a:t>рямых повторах </a:t>
            </a:r>
            <a:endParaRPr lang="ru-RU" sz="2400" dirty="0"/>
          </a:p>
        </p:txBody>
      </p:sp>
    </p:spTree>
    <p:extLst>
      <p:ext uri="{BB962C8B-B14F-4D97-AF65-F5344CB8AC3E}">
        <p14:creationId xmlns:p14="http://schemas.microsoft.com/office/powerpoint/2010/main" xmlns="" val="22754031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Др. примеры проблем </a:t>
            </a:r>
            <a:r>
              <a:rPr lang="ru-RU" dirty="0" err="1" smtClean="0"/>
              <a:t>секвенирования</a:t>
            </a:r>
            <a:r>
              <a:rPr lang="ru-RU" dirty="0" smtClean="0"/>
              <a:t> по </a:t>
            </a:r>
            <a:r>
              <a:rPr lang="ru-RU" dirty="0" err="1" smtClean="0"/>
              <a:t>Сэнгеру</a:t>
            </a:r>
            <a:r>
              <a:rPr lang="ru-RU" dirty="0" smtClean="0"/>
              <a:t> см.</a:t>
            </a:r>
            <a:endParaRPr lang="ru-RU" dirty="0"/>
          </a:p>
        </p:txBody>
      </p:sp>
      <p:sp>
        <p:nvSpPr>
          <p:cNvPr id="3" name="Прямоугольник 2"/>
          <p:cNvSpPr/>
          <p:nvPr/>
        </p:nvSpPr>
        <p:spPr>
          <a:xfrm>
            <a:off x="707231" y="2032779"/>
            <a:ext cx="8872538" cy="1077218"/>
          </a:xfrm>
          <a:prstGeom prst="rect">
            <a:avLst/>
          </a:prstGeom>
        </p:spPr>
        <p:txBody>
          <a:bodyPr wrap="square">
            <a:spAutoFit/>
          </a:bodyPr>
          <a:lstStyle/>
          <a:p>
            <a:r>
              <a:rPr lang="ru-RU" sz="3200" dirty="0"/>
              <a:t>http://www.lsbfg.uwa.edu.au/procedures/causes-of-poor-sequencing-and-failures</a:t>
            </a:r>
          </a:p>
        </p:txBody>
      </p:sp>
    </p:spTree>
    <p:extLst>
      <p:ext uri="{BB962C8B-B14F-4D97-AF65-F5344CB8AC3E}">
        <p14:creationId xmlns:p14="http://schemas.microsoft.com/office/powerpoint/2010/main" xmlns="" val="1783410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КОНЕЦ</a:t>
            </a:r>
            <a:endParaRPr lang="ru-RU" dirty="0"/>
          </a:p>
        </p:txBody>
      </p:sp>
    </p:spTree>
    <p:extLst>
      <p:ext uri="{BB962C8B-B14F-4D97-AF65-F5344CB8AC3E}">
        <p14:creationId xmlns:p14="http://schemas.microsoft.com/office/powerpoint/2010/main" xmlns="" val="33013519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7516" y="358169"/>
            <a:ext cx="4626010" cy="369332"/>
          </a:xfrm>
          <a:prstGeom prst="rect">
            <a:avLst/>
          </a:prstGeom>
        </p:spPr>
        <p:txBody>
          <a:bodyPr wrap="none">
            <a:spAutoFit/>
          </a:bodyPr>
          <a:lstStyle/>
          <a:p>
            <a:r>
              <a:rPr lang="ru-RU" dirty="0" smtClean="0"/>
              <a:t>http://www.youtube.com/watch?v=ZoJKZor7lfs</a:t>
            </a:r>
            <a:endParaRPr lang="ru-RU" dirty="0"/>
          </a:p>
        </p:txBody>
      </p:sp>
      <p:sp>
        <p:nvSpPr>
          <p:cNvPr id="3" name="Прямоугольник 2"/>
          <p:cNvSpPr/>
          <p:nvPr/>
        </p:nvSpPr>
        <p:spPr>
          <a:xfrm>
            <a:off x="983316" y="2146612"/>
            <a:ext cx="5143500" cy="646331"/>
          </a:xfrm>
          <a:prstGeom prst="rect">
            <a:avLst/>
          </a:prstGeom>
        </p:spPr>
        <p:txBody>
          <a:bodyPr>
            <a:spAutoFit/>
          </a:bodyPr>
          <a:lstStyle/>
          <a:p>
            <a:r>
              <a:rPr lang="ru-RU" dirty="0" smtClean="0"/>
              <a:t>https://seqcore.brcf.med.umich.edu/doc/dnaseq/interpret.html#miscalls</a:t>
            </a:r>
            <a:endParaRPr lang="ru-RU" dirty="0"/>
          </a:p>
        </p:txBody>
      </p:sp>
      <p:pic>
        <p:nvPicPr>
          <p:cNvPr id="4" name="Рисунок 3"/>
          <p:cNvPicPr>
            <a:picLocks noChangeAspect="1"/>
          </p:cNvPicPr>
          <p:nvPr/>
        </p:nvPicPr>
        <p:blipFill>
          <a:blip r:embed="rId2" cstate="print"/>
          <a:stretch>
            <a:fillRect/>
          </a:stretch>
        </p:blipFill>
        <p:spPr>
          <a:xfrm>
            <a:off x="756512" y="3429001"/>
            <a:ext cx="8773977" cy="2744943"/>
          </a:xfrm>
          <a:prstGeom prst="rect">
            <a:avLst/>
          </a:prstGeom>
        </p:spPr>
      </p:pic>
      <p:sp>
        <p:nvSpPr>
          <p:cNvPr id="5" name="Прямоугольник 4"/>
          <p:cNvSpPr/>
          <p:nvPr/>
        </p:nvSpPr>
        <p:spPr>
          <a:xfrm>
            <a:off x="5143500" y="609510"/>
            <a:ext cx="5143500" cy="1200329"/>
          </a:xfrm>
          <a:prstGeom prst="rect">
            <a:avLst/>
          </a:prstGeom>
        </p:spPr>
        <p:txBody>
          <a:bodyPr>
            <a:spAutoFit/>
          </a:bodyPr>
          <a:lstStyle/>
          <a:p>
            <a:r>
              <a:rPr lang="ru-RU" sz="2400" dirty="0"/>
              <a:t>http://www.lsbfg.uwa.edu.au/procedures/causes-of-poor-sequencing-and-failures</a:t>
            </a:r>
          </a:p>
        </p:txBody>
      </p:sp>
    </p:spTree>
    <p:extLst>
      <p:ext uri="{BB962C8B-B14F-4D97-AF65-F5344CB8AC3E}">
        <p14:creationId xmlns:p14="http://schemas.microsoft.com/office/powerpoint/2010/main" xmlns="" val="27766623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p:cNvPicPr>
            <a:picLocks noChangeAspect="1"/>
          </p:cNvPicPr>
          <p:nvPr/>
        </p:nvPicPr>
        <p:blipFill>
          <a:blip r:embed="rId2" cstate="print"/>
          <a:stretch>
            <a:fillRect/>
          </a:stretch>
        </p:blipFill>
        <p:spPr>
          <a:xfrm>
            <a:off x="1280995" y="1180682"/>
            <a:ext cx="7399642" cy="5988282"/>
          </a:xfrm>
          <a:prstGeom prst="rect">
            <a:avLst/>
          </a:prstGeom>
        </p:spPr>
      </p:pic>
    </p:spTree>
    <p:extLst>
      <p:ext uri="{BB962C8B-B14F-4D97-AF65-F5344CB8AC3E}">
        <p14:creationId xmlns:p14="http://schemas.microsoft.com/office/powerpoint/2010/main" xmlns="" val="644176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Три технологических изобретения, изменившие молекулярную биологию и породившие </a:t>
            </a:r>
            <a:r>
              <a:rPr lang="ru-RU" dirty="0" err="1" smtClean="0"/>
              <a:t>биоинформатику</a:t>
            </a:r>
            <a:endParaRPr lang="ru-RU" dirty="0"/>
          </a:p>
        </p:txBody>
      </p:sp>
      <p:sp>
        <p:nvSpPr>
          <p:cNvPr id="3" name="Объект 2"/>
          <p:cNvSpPr>
            <a:spLocks noGrp="1"/>
          </p:cNvSpPr>
          <p:nvPr>
            <p:ph idx="1"/>
          </p:nvPr>
        </p:nvSpPr>
        <p:spPr>
          <a:xfrm>
            <a:off x="921414" y="2245754"/>
            <a:ext cx="8872538" cy="4351338"/>
          </a:xfrm>
        </p:spPr>
        <p:txBody>
          <a:bodyPr>
            <a:normAutofit fontScale="92500" lnSpcReduction="10000"/>
          </a:bodyPr>
          <a:lstStyle/>
          <a:p>
            <a:r>
              <a:rPr lang="ru-RU" sz="3600" dirty="0" smtClean="0">
                <a:solidFill>
                  <a:schemeClr val="bg1">
                    <a:lumMod val="75000"/>
                  </a:schemeClr>
                </a:solidFill>
              </a:rPr>
              <a:t>Полимеразная цепная реакция 1985-86</a:t>
            </a:r>
          </a:p>
          <a:p>
            <a:pPr lvl="1"/>
            <a:r>
              <a:rPr lang="ru-RU" sz="3200" dirty="0" err="1" smtClean="0">
                <a:solidFill>
                  <a:schemeClr val="bg1">
                    <a:lumMod val="75000"/>
                  </a:schemeClr>
                </a:solidFill>
              </a:rPr>
              <a:t>Кзрри</a:t>
            </a:r>
            <a:r>
              <a:rPr lang="ru-RU" sz="3200" dirty="0" smtClean="0">
                <a:solidFill>
                  <a:schemeClr val="bg1">
                    <a:lumMod val="75000"/>
                  </a:schemeClr>
                </a:solidFill>
              </a:rPr>
              <a:t> </a:t>
            </a:r>
            <a:r>
              <a:rPr lang="ru-RU" sz="3200" dirty="0" err="1" smtClean="0">
                <a:solidFill>
                  <a:schemeClr val="bg1">
                    <a:lumMod val="75000"/>
                  </a:schemeClr>
                </a:solidFill>
              </a:rPr>
              <a:t>Муллис</a:t>
            </a:r>
            <a:r>
              <a:rPr lang="ru-RU" sz="3200" dirty="0" smtClean="0">
                <a:solidFill>
                  <a:schemeClr val="bg1">
                    <a:lumMod val="75000"/>
                  </a:schemeClr>
                </a:solidFill>
              </a:rPr>
              <a:t>, нобелевская премия 1993 </a:t>
            </a:r>
            <a:br>
              <a:rPr lang="ru-RU" sz="3200" dirty="0" smtClean="0">
                <a:solidFill>
                  <a:schemeClr val="bg1">
                    <a:lumMod val="75000"/>
                  </a:schemeClr>
                </a:solidFill>
              </a:rPr>
            </a:br>
            <a:r>
              <a:rPr lang="ru-RU" sz="3200" dirty="0" smtClean="0">
                <a:solidFill>
                  <a:schemeClr val="bg1">
                    <a:lumMod val="75000"/>
                  </a:schemeClr>
                </a:solidFill>
              </a:rPr>
              <a:t>(совместно с Майклом Смитом)</a:t>
            </a:r>
          </a:p>
          <a:p>
            <a:r>
              <a:rPr lang="ru-RU" sz="3600" dirty="0" err="1" smtClean="0"/>
              <a:t>Секвенирование</a:t>
            </a:r>
            <a:r>
              <a:rPr lang="ru-RU" sz="3600" dirty="0" smtClean="0"/>
              <a:t> по </a:t>
            </a:r>
            <a:r>
              <a:rPr lang="ru-RU" sz="3600" dirty="0" err="1" smtClean="0"/>
              <a:t>Сэнгеру</a:t>
            </a:r>
            <a:r>
              <a:rPr lang="ru-RU" sz="3600" dirty="0" smtClean="0"/>
              <a:t> </a:t>
            </a:r>
            <a:r>
              <a:rPr lang="ru-RU" sz="3600" dirty="0" smtClean="0">
                <a:solidFill>
                  <a:schemeClr val="bg1">
                    <a:lumMod val="75000"/>
                  </a:schemeClr>
                </a:solidFill>
              </a:rPr>
              <a:t>1975-77</a:t>
            </a:r>
          </a:p>
          <a:p>
            <a:pPr lvl="1"/>
            <a:r>
              <a:rPr lang="ru-RU" sz="3200" dirty="0" smtClean="0">
                <a:solidFill>
                  <a:schemeClr val="bg1">
                    <a:lumMod val="75000"/>
                  </a:schemeClr>
                </a:solidFill>
              </a:rPr>
              <a:t>Фредерик </a:t>
            </a:r>
            <a:r>
              <a:rPr lang="ru-RU" sz="3200" dirty="0" err="1" smtClean="0">
                <a:solidFill>
                  <a:schemeClr val="bg1">
                    <a:lumMod val="75000"/>
                  </a:schemeClr>
                </a:solidFill>
              </a:rPr>
              <a:t>Сэнгер</a:t>
            </a:r>
            <a:r>
              <a:rPr lang="ru-RU" sz="3200" dirty="0" smtClean="0">
                <a:solidFill>
                  <a:schemeClr val="bg1">
                    <a:lumMod val="75000"/>
                  </a:schemeClr>
                </a:solidFill>
              </a:rPr>
              <a:t>, нобелевская премия </a:t>
            </a:r>
            <a:br>
              <a:rPr lang="ru-RU" sz="3200" dirty="0" smtClean="0">
                <a:solidFill>
                  <a:schemeClr val="bg1">
                    <a:lumMod val="75000"/>
                  </a:schemeClr>
                </a:solidFill>
              </a:rPr>
            </a:br>
            <a:r>
              <a:rPr lang="ru-RU" sz="3200" dirty="0" smtClean="0">
                <a:solidFill>
                  <a:schemeClr val="bg1">
                    <a:lumMod val="75000"/>
                  </a:schemeClr>
                </a:solidFill>
              </a:rPr>
              <a:t>1980 (2-я) (с </a:t>
            </a:r>
            <a:r>
              <a:rPr lang="ru-RU" sz="3200" dirty="0" err="1" smtClean="0">
                <a:solidFill>
                  <a:schemeClr val="bg1">
                    <a:lumMod val="75000"/>
                  </a:schemeClr>
                </a:solidFill>
              </a:rPr>
              <a:t>Уолтером</a:t>
            </a:r>
            <a:r>
              <a:rPr lang="ru-RU" sz="3200" dirty="0" smtClean="0">
                <a:solidFill>
                  <a:schemeClr val="bg1">
                    <a:lumMod val="75000"/>
                  </a:schemeClr>
                </a:solidFill>
              </a:rPr>
              <a:t> Гильбертом и Полем Бергом)</a:t>
            </a:r>
          </a:p>
          <a:p>
            <a:r>
              <a:rPr lang="ru-RU" sz="3600" dirty="0" err="1" smtClean="0">
                <a:solidFill>
                  <a:schemeClr val="bg1">
                    <a:lumMod val="75000"/>
                  </a:schemeClr>
                </a:solidFill>
              </a:rPr>
              <a:t>Секвенаторы</a:t>
            </a:r>
            <a:r>
              <a:rPr lang="ru-RU" sz="3600" dirty="0" smtClean="0">
                <a:solidFill>
                  <a:schemeClr val="bg1">
                    <a:lumMod val="75000"/>
                  </a:schemeClr>
                </a:solidFill>
              </a:rPr>
              <a:t> нового поколения – высокопроизводительные </a:t>
            </a:r>
            <a:r>
              <a:rPr lang="ru-RU" sz="3600" dirty="0" err="1" smtClean="0">
                <a:solidFill>
                  <a:schemeClr val="bg1">
                    <a:lumMod val="75000"/>
                  </a:schemeClr>
                </a:solidFill>
              </a:rPr>
              <a:t>секвенаторы</a:t>
            </a:r>
            <a:endParaRPr lang="en-US" sz="3600" dirty="0" smtClean="0">
              <a:solidFill>
                <a:schemeClr val="bg1">
                  <a:lumMod val="75000"/>
                </a:schemeClr>
              </a:solidFill>
            </a:endParaRPr>
          </a:p>
          <a:p>
            <a:pPr lvl="1"/>
            <a:r>
              <a:rPr lang="en-US" sz="3200" dirty="0" smtClean="0">
                <a:solidFill>
                  <a:schemeClr val="bg1">
                    <a:lumMod val="75000"/>
                  </a:schemeClr>
                </a:solidFill>
              </a:rPr>
              <a:t>2005 – </a:t>
            </a:r>
            <a:r>
              <a:rPr lang="ru-RU" sz="3200" dirty="0" smtClean="0">
                <a:solidFill>
                  <a:schemeClr val="bg1">
                    <a:lumMod val="75000"/>
                  </a:schemeClr>
                </a:solidFill>
              </a:rPr>
              <a:t>и поныне</a:t>
            </a:r>
            <a:endParaRPr lang="ru-RU" sz="3200" dirty="0">
              <a:solidFill>
                <a:schemeClr val="bg1">
                  <a:lumMod val="75000"/>
                </a:schemeClr>
              </a:solidFill>
            </a:endParaRPr>
          </a:p>
        </p:txBody>
      </p:sp>
      <p:pic>
        <p:nvPicPr>
          <p:cNvPr id="1026" name="Picture 2" descr="Kary Mulli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3767" y="1690689"/>
            <a:ext cx="1006131" cy="1745637"/>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Frederick Sanger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3767" y="3575220"/>
            <a:ext cx="1023044" cy="12603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87942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ПЦР (спросить студентов)</a:t>
            </a:r>
            <a:endParaRPr lang="ru-RU" dirty="0"/>
          </a:p>
        </p:txBody>
      </p:sp>
      <p:sp>
        <p:nvSpPr>
          <p:cNvPr id="3" name="Объект 2"/>
          <p:cNvSpPr>
            <a:spLocks noGrp="1"/>
          </p:cNvSpPr>
          <p:nvPr>
            <p:ph idx="1"/>
          </p:nvPr>
        </p:nvSpPr>
        <p:spPr/>
        <p:txBody>
          <a:bodyPr/>
          <a:lstStyle/>
          <a:p>
            <a:r>
              <a:rPr lang="ru-RU" dirty="0" smtClean="0"/>
              <a:t>Что на вход</a:t>
            </a:r>
          </a:p>
          <a:p>
            <a:r>
              <a:rPr lang="ru-RU" dirty="0" smtClean="0"/>
              <a:t>Результат</a:t>
            </a:r>
            <a:endParaRPr lang="ru-RU" dirty="0"/>
          </a:p>
        </p:txBody>
      </p:sp>
    </p:spTree>
    <p:extLst>
      <p:ext uri="{BB962C8B-B14F-4D97-AF65-F5344CB8AC3E}">
        <p14:creationId xmlns:p14="http://schemas.microsoft.com/office/powerpoint/2010/main" xmlns="" val="752503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7231" y="175556"/>
            <a:ext cx="8872538" cy="788271"/>
          </a:xfrm>
        </p:spPr>
        <p:txBody>
          <a:bodyPr>
            <a:normAutofit fontScale="90000"/>
          </a:bodyPr>
          <a:lstStyle/>
          <a:p>
            <a:pPr algn="ctr"/>
            <a:r>
              <a:rPr lang="ru-RU" dirty="0" smtClean="0"/>
              <a:t>Современный капиллярный </a:t>
            </a:r>
            <a:r>
              <a:rPr lang="ru-RU" dirty="0" err="1" smtClean="0"/>
              <a:t>секвенатор</a:t>
            </a:r>
            <a:r>
              <a:rPr lang="ru-RU" dirty="0" smtClean="0"/>
              <a:t> (какой на ББС). Этапы.</a:t>
            </a:r>
            <a:endParaRPr lang="ru-RU" dirty="0"/>
          </a:p>
        </p:txBody>
      </p:sp>
      <p:sp>
        <p:nvSpPr>
          <p:cNvPr id="3" name="Объект 2"/>
          <p:cNvSpPr>
            <a:spLocks noGrp="1"/>
          </p:cNvSpPr>
          <p:nvPr>
            <p:ph idx="1"/>
          </p:nvPr>
        </p:nvSpPr>
        <p:spPr>
          <a:xfrm>
            <a:off x="293243" y="1366278"/>
            <a:ext cx="9700514" cy="5207517"/>
          </a:xfrm>
        </p:spPr>
        <p:txBody>
          <a:bodyPr>
            <a:noAutofit/>
          </a:bodyPr>
          <a:lstStyle/>
          <a:p>
            <a:pPr marL="514350" indent="-514350">
              <a:buFont typeface="+mj-lt"/>
              <a:buAutoNum type="arabicPeriod"/>
            </a:pPr>
            <a:r>
              <a:rPr lang="ru-RU" dirty="0" smtClean="0"/>
              <a:t>Подготовка препарата ДНК</a:t>
            </a:r>
          </a:p>
          <a:p>
            <a:pPr lvl="1"/>
            <a:r>
              <a:rPr lang="ru-RU" dirty="0" smtClean="0"/>
              <a:t>Обогащен </a:t>
            </a:r>
            <a:r>
              <a:rPr lang="ru-RU" dirty="0" err="1" smtClean="0"/>
              <a:t>секвенируемыми</a:t>
            </a:r>
            <a:r>
              <a:rPr lang="ru-RU" dirty="0" smtClean="0"/>
              <a:t> фрагментами ДНК (ПЦР)</a:t>
            </a:r>
          </a:p>
          <a:p>
            <a:pPr lvl="1"/>
            <a:r>
              <a:rPr lang="ru-RU" dirty="0" err="1" smtClean="0"/>
              <a:t>Праймеры</a:t>
            </a:r>
            <a:r>
              <a:rPr lang="ru-RU" dirty="0" smtClean="0"/>
              <a:t> ПЦР </a:t>
            </a:r>
            <a:r>
              <a:rPr lang="ru-RU" dirty="0" err="1" smtClean="0"/>
              <a:t>высокоспецифичны</a:t>
            </a:r>
            <a:r>
              <a:rPr lang="ru-RU" dirty="0" smtClean="0"/>
              <a:t> – нет сопоставимых количеств фракций разных ДНК с теми же </a:t>
            </a:r>
            <a:r>
              <a:rPr lang="ru-RU" dirty="0" err="1" smtClean="0"/>
              <a:t>праймерами</a:t>
            </a:r>
            <a:endParaRPr lang="ru-RU" dirty="0" smtClean="0"/>
          </a:p>
          <a:p>
            <a:pPr lvl="1"/>
            <a:r>
              <a:rPr lang="ru-RU" dirty="0" smtClean="0"/>
              <a:t>Очистка ДНК</a:t>
            </a:r>
          </a:p>
          <a:p>
            <a:pPr marL="514350" indent="-514350">
              <a:buFont typeface="+mj-lt"/>
              <a:buAutoNum type="arabicPeriod"/>
            </a:pPr>
            <a:r>
              <a:rPr lang="ru-RU" dirty="0" smtClean="0"/>
              <a:t>Основная реакция.  Раствор для терминирующей реакции</a:t>
            </a:r>
            <a:r>
              <a:rPr lang="en-US" dirty="0" smtClean="0"/>
              <a:t>:</a:t>
            </a:r>
            <a:endParaRPr lang="ru-RU" dirty="0" smtClean="0"/>
          </a:p>
          <a:p>
            <a:pPr lvl="1"/>
            <a:r>
              <a:rPr lang="ru-RU" dirty="0" smtClean="0"/>
              <a:t>ДНК</a:t>
            </a:r>
          </a:p>
          <a:p>
            <a:pPr lvl="1"/>
            <a:r>
              <a:rPr lang="ru-RU" dirty="0" smtClean="0"/>
              <a:t>Нуклеотиды </a:t>
            </a:r>
            <a:r>
              <a:rPr lang="en-US" dirty="0" err="1" smtClean="0"/>
              <a:t>dATP</a:t>
            </a:r>
            <a:r>
              <a:rPr lang="en-US" dirty="0" smtClean="0"/>
              <a:t>, </a:t>
            </a:r>
            <a:r>
              <a:rPr lang="en-US" dirty="0" err="1" smtClean="0"/>
              <a:t>dGTP</a:t>
            </a:r>
            <a:r>
              <a:rPr lang="en-US" dirty="0" smtClean="0"/>
              <a:t>, </a:t>
            </a:r>
            <a:r>
              <a:rPr lang="en-US" dirty="0" err="1" smtClean="0"/>
              <a:t>dCTP</a:t>
            </a:r>
            <a:r>
              <a:rPr lang="en-US" dirty="0" smtClean="0"/>
              <a:t>, </a:t>
            </a:r>
            <a:r>
              <a:rPr lang="en-US" dirty="0" err="1" smtClean="0"/>
              <a:t>dTTP</a:t>
            </a:r>
            <a:r>
              <a:rPr lang="en-US" dirty="0" smtClean="0"/>
              <a:t> </a:t>
            </a:r>
            <a:r>
              <a:rPr lang="ru-RU" dirty="0" smtClean="0"/>
              <a:t>для синтеза ДНК</a:t>
            </a:r>
            <a:r>
              <a:rPr lang="en-US" dirty="0" smtClean="0"/>
              <a:t> </a:t>
            </a:r>
            <a:r>
              <a:rPr lang="ru-RU" dirty="0" smtClean="0"/>
              <a:t>в достаточной концентрации</a:t>
            </a:r>
          </a:p>
          <a:p>
            <a:pPr lvl="1"/>
            <a:r>
              <a:rPr lang="ru-RU" dirty="0" smtClean="0"/>
              <a:t>Терминаторы синтеза ДНК </a:t>
            </a:r>
            <a:r>
              <a:rPr lang="en-US" dirty="0" err="1" smtClean="0"/>
              <a:t>ddATP</a:t>
            </a:r>
            <a:r>
              <a:rPr lang="en-US" dirty="0" smtClean="0"/>
              <a:t>, </a:t>
            </a:r>
            <a:r>
              <a:rPr lang="en-US" dirty="0" err="1" smtClean="0"/>
              <a:t>ddTTP</a:t>
            </a:r>
            <a:r>
              <a:rPr lang="en-US" dirty="0" smtClean="0"/>
              <a:t>, </a:t>
            </a:r>
            <a:r>
              <a:rPr lang="en-US" dirty="0" err="1" smtClean="0"/>
              <a:t>ddGTP</a:t>
            </a:r>
            <a:r>
              <a:rPr lang="en-US" dirty="0" smtClean="0"/>
              <a:t>, </a:t>
            </a:r>
            <a:r>
              <a:rPr lang="en-US" dirty="0" err="1" smtClean="0"/>
              <a:t>ddCTP</a:t>
            </a:r>
            <a:r>
              <a:rPr lang="ru-RU" dirty="0"/>
              <a:t> </a:t>
            </a:r>
            <a:r>
              <a:rPr lang="ru-RU" dirty="0" smtClean="0"/>
              <a:t>в </a:t>
            </a:r>
            <a:r>
              <a:rPr lang="ru-RU" u="sng" dirty="0" smtClean="0"/>
              <a:t>малой концентрации </a:t>
            </a:r>
            <a:r>
              <a:rPr lang="ru-RU" dirty="0" smtClean="0"/>
              <a:t>(2</a:t>
            </a:r>
            <a:r>
              <a:rPr lang="ru-RU" dirty="0"/>
              <a:t>',3'-</a:t>
            </a:r>
            <a:r>
              <a:rPr lang="ru-RU" dirty="0" smtClean="0"/>
              <a:t>дидезоксинуклеозидтрифосфаты) </a:t>
            </a:r>
            <a:r>
              <a:rPr lang="ru-RU" sz="2000" dirty="0" smtClean="0"/>
              <a:t>Каждый тип помечен </a:t>
            </a:r>
            <a:r>
              <a:rPr lang="ru-RU" sz="2000" dirty="0" err="1" smtClean="0"/>
              <a:t>флюорофором</a:t>
            </a:r>
            <a:r>
              <a:rPr lang="ru-RU" sz="2000" dirty="0" smtClean="0"/>
              <a:t> своего цвета</a:t>
            </a:r>
          </a:p>
          <a:p>
            <a:pPr lvl="1"/>
            <a:r>
              <a:rPr lang="ru-RU" dirty="0" err="1" smtClean="0"/>
              <a:t>Праймер</a:t>
            </a:r>
            <a:r>
              <a:rPr lang="ru-RU" dirty="0" smtClean="0"/>
              <a:t> </a:t>
            </a:r>
            <a:r>
              <a:rPr lang="ru-RU" u="sng" dirty="0" smtClean="0"/>
              <a:t>одного типа. </a:t>
            </a:r>
            <a:r>
              <a:rPr lang="ru-RU" sz="2000" dirty="0" smtClean="0"/>
              <a:t>На ББС, если не ошибаюсь, при </a:t>
            </a:r>
            <a:r>
              <a:rPr lang="ru-RU" sz="2000" dirty="0" err="1" smtClean="0"/>
              <a:t>секвенировании</a:t>
            </a:r>
            <a:r>
              <a:rPr lang="ru-RU" sz="2000" dirty="0" smtClean="0"/>
              <a:t> берут те же </a:t>
            </a:r>
            <a:r>
              <a:rPr lang="ru-RU" sz="2000" dirty="0" err="1" smtClean="0"/>
              <a:t>праймеры</a:t>
            </a:r>
            <a:r>
              <a:rPr lang="ru-RU" sz="2000" dirty="0" smtClean="0"/>
              <a:t>, что и при ПЦР</a:t>
            </a:r>
          </a:p>
        </p:txBody>
      </p:sp>
    </p:spTree>
    <p:extLst>
      <p:ext uri="{BB962C8B-B14F-4D97-AF65-F5344CB8AC3E}">
        <p14:creationId xmlns:p14="http://schemas.microsoft.com/office/powerpoint/2010/main" xmlns="" val="1953385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4529" y="164403"/>
            <a:ext cx="9183028" cy="1017626"/>
          </a:xfrm>
        </p:spPr>
        <p:txBody>
          <a:bodyPr>
            <a:normAutofit fontScale="90000"/>
          </a:bodyPr>
          <a:lstStyle/>
          <a:p>
            <a:pPr algn="ctr"/>
            <a:r>
              <a:rPr lang="ru-RU" dirty="0" smtClean="0"/>
              <a:t>Терминирующий и обычный </a:t>
            </a:r>
            <a:r>
              <a:rPr lang="ru-RU" dirty="0" err="1" smtClean="0"/>
              <a:t>нуклеозидтрифосфаты</a:t>
            </a:r>
            <a:endParaRPr lang="ru-RU" dirty="0"/>
          </a:p>
        </p:txBody>
      </p:sp>
      <p:pic>
        <p:nvPicPr>
          <p:cNvPr id="1026" name="Picture 2" descr="https://upload.wikimedia.org/wikipedia/commons/thumb/b/b5/Dideoxyadenosine_triphosphate.svg/220px-Dideoxyadenosine_triphosphate.sv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4326" y="2035097"/>
            <a:ext cx="4118325" cy="212988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985265" y="4438185"/>
            <a:ext cx="1205195" cy="523220"/>
          </a:xfrm>
          <a:prstGeom prst="rect">
            <a:avLst/>
          </a:prstGeom>
          <a:noFill/>
        </p:spPr>
        <p:txBody>
          <a:bodyPr wrap="square" rtlCol="0">
            <a:spAutoFit/>
          </a:bodyPr>
          <a:lstStyle/>
          <a:p>
            <a:r>
              <a:rPr lang="en-US" sz="2800" dirty="0" err="1" smtClean="0"/>
              <a:t>ddATP</a:t>
            </a:r>
            <a:endParaRPr lang="ru-RU" sz="2800" dirty="0"/>
          </a:p>
        </p:txBody>
      </p:sp>
      <p:pic>
        <p:nvPicPr>
          <p:cNvPr id="1028" name="Picture 4" descr="Skeletal formula of deoxyadenosine triphospha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21449" y="2035098"/>
            <a:ext cx="4321947" cy="25201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6601871" y="4438185"/>
            <a:ext cx="978520" cy="523220"/>
          </a:xfrm>
          <a:prstGeom prst="rect">
            <a:avLst/>
          </a:prstGeom>
          <a:noFill/>
        </p:spPr>
        <p:txBody>
          <a:bodyPr wrap="square" rtlCol="0">
            <a:spAutoFit/>
          </a:bodyPr>
          <a:lstStyle/>
          <a:p>
            <a:r>
              <a:rPr lang="en-US" sz="2800" dirty="0" err="1" smtClean="0"/>
              <a:t>dATP</a:t>
            </a:r>
            <a:endParaRPr lang="ru-RU" sz="2800" dirty="0"/>
          </a:p>
        </p:txBody>
      </p:sp>
    </p:spTree>
    <p:extLst>
      <p:ext uri="{BB962C8B-B14F-4D97-AF65-F5344CB8AC3E}">
        <p14:creationId xmlns:p14="http://schemas.microsoft.com/office/powerpoint/2010/main" xmlns="" val="2019145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4524" y="215355"/>
            <a:ext cx="8872538" cy="1025999"/>
          </a:xfrm>
        </p:spPr>
        <p:txBody>
          <a:bodyPr/>
          <a:lstStyle/>
          <a:p>
            <a:pPr algn="ctr"/>
            <a:r>
              <a:rPr lang="ru-RU" sz="4000" dirty="0" smtClean="0"/>
              <a:t>Результат основной реакции</a:t>
            </a:r>
            <a:endParaRPr lang="ru-RU" sz="4000" dirty="0"/>
          </a:p>
        </p:txBody>
      </p:sp>
      <p:sp>
        <p:nvSpPr>
          <p:cNvPr id="3" name="TextBox 2"/>
          <p:cNvSpPr txBox="1"/>
          <p:nvPr/>
        </p:nvSpPr>
        <p:spPr>
          <a:xfrm>
            <a:off x="82955" y="5827790"/>
            <a:ext cx="10139314" cy="461665"/>
          </a:xfrm>
          <a:prstGeom prst="rect">
            <a:avLst/>
          </a:prstGeom>
          <a:noFill/>
        </p:spPr>
        <p:txBody>
          <a:bodyPr wrap="none" rtlCol="0">
            <a:spAutoFit/>
          </a:bodyPr>
          <a:lstStyle/>
          <a:p>
            <a:pPr algn="ctr"/>
            <a:r>
              <a:rPr lang="en-US" sz="2400" b="1" u="sng" dirty="0" smtClean="0">
                <a:latin typeface="Courier New" panose="02070309020205020404" pitchFamily="49" charset="0"/>
                <a:cs typeface="Courier New" panose="02070309020205020404" pitchFamily="49" charset="0"/>
              </a:rPr>
              <a:t>TTCGGCAATCCAGAGCTGCT</a:t>
            </a:r>
            <a:r>
              <a:rPr lang="en-US" sz="2400" b="1" dirty="0" smtClean="0">
                <a:latin typeface="Courier New" panose="02070309020205020404" pitchFamily="49" charset="0"/>
                <a:cs typeface="Courier New" panose="02070309020205020404" pitchFamily="49" charset="0"/>
              </a:rPr>
              <a:t>ACCATGCAGATTACACCTGACGCTACGTAAAACC</a:t>
            </a:r>
            <a:endParaRPr lang="ru-RU" sz="2400" b="1" dirty="0">
              <a:latin typeface="Courier New" panose="02070309020205020404" pitchFamily="49" charset="0"/>
              <a:cs typeface="Courier New" panose="02070309020205020404" pitchFamily="49" charset="0"/>
            </a:endParaRPr>
          </a:p>
        </p:txBody>
      </p:sp>
      <p:sp>
        <p:nvSpPr>
          <p:cNvPr id="5" name="TextBox 4"/>
          <p:cNvSpPr txBox="1"/>
          <p:nvPr/>
        </p:nvSpPr>
        <p:spPr>
          <a:xfrm>
            <a:off x="73843" y="5304570"/>
            <a:ext cx="10139314" cy="461665"/>
          </a:xfrm>
          <a:prstGeom prst="rect">
            <a:avLst/>
          </a:prstGeom>
          <a:noFill/>
        </p:spPr>
        <p:txBody>
          <a:bodyPr wrap="none" rtlCol="0">
            <a:spAutoFit/>
          </a:bodyPr>
          <a:lstStyle/>
          <a:p>
            <a:pPr algn="ctr"/>
            <a:r>
              <a:rPr lang="en-US" sz="2400" b="1" dirty="0" smtClean="0">
                <a:solidFill>
                  <a:schemeClr val="bg1">
                    <a:lumMod val="50000"/>
                  </a:schemeClr>
                </a:solidFill>
                <a:latin typeface="Courier New" panose="02070309020205020404" pitchFamily="49" charset="0"/>
                <a:cs typeface="Courier New" panose="02070309020205020404" pitchFamily="49" charset="0"/>
              </a:rPr>
              <a:t>AAGCCGTTAGGTCTCGACGA</a:t>
            </a:r>
            <a:r>
              <a:rPr lang="en-US" sz="2400" b="1" dirty="0" smtClean="0">
                <a:solidFill>
                  <a:srgbClr val="FF0000"/>
                </a:solidFill>
                <a:latin typeface="Courier New" panose="02070309020205020404" pitchFamily="49" charset="0"/>
                <a:cs typeface="Courier New" panose="02070309020205020404" pitchFamily="49" charset="0"/>
              </a:rPr>
              <a:t>T</a:t>
            </a:r>
            <a:r>
              <a:rPr lang="en-US" sz="2400" b="1" dirty="0" smtClean="0">
                <a:latin typeface="Courier New" panose="02070309020205020404" pitchFamily="49" charset="0"/>
                <a:cs typeface="Courier New" panose="02070309020205020404" pitchFamily="49" charset="0"/>
              </a:rPr>
              <a:t>                                 </a:t>
            </a:r>
            <a:endParaRPr lang="ru-RU" sz="2400" b="1" dirty="0">
              <a:latin typeface="Courier New" panose="02070309020205020404" pitchFamily="49" charset="0"/>
              <a:cs typeface="Courier New" panose="02070309020205020404" pitchFamily="49" charset="0"/>
            </a:endParaRPr>
          </a:p>
        </p:txBody>
      </p:sp>
      <p:sp>
        <p:nvSpPr>
          <p:cNvPr id="6" name="TextBox 5"/>
          <p:cNvSpPr txBox="1"/>
          <p:nvPr/>
        </p:nvSpPr>
        <p:spPr>
          <a:xfrm>
            <a:off x="82955" y="5042960"/>
            <a:ext cx="10139314" cy="461665"/>
          </a:xfrm>
          <a:prstGeom prst="rect">
            <a:avLst/>
          </a:prstGeom>
          <a:noFill/>
        </p:spPr>
        <p:txBody>
          <a:bodyPr wrap="none" rtlCol="0">
            <a:spAutoFit/>
          </a:bodyPr>
          <a:lstStyle/>
          <a:p>
            <a:pPr algn="ctr"/>
            <a:r>
              <a:rPr lang="en-US" sz="2400" b="1" dirty="0" smtClean="0">
                <a:solidFill>
                  <a:schemeClr val="bg1">
                    <a:lumMod val="65000"/>
                  </a:schemeClr>
                </a:solidFill>
                <a:latin typeface="Courier New" panose="02070309020205020404" pitchFamily="49" charset="0"/>
                <a:cs typeface="Courier New" panose="02070309020205020404" pitchFamily="49" charset="0"/>
              </a:rPr>
              <a:t>AAGCCGTTAGGTCTCGACGAT</a:t>
            </a:r>
            <a:r>
              <a:rPr lang="en-US" sz="2400" b="1" dirty="0" smtClean="0">
                <a:latin typeface="Courier New" panose="02070309020205020404" pitchFamily="49" charset="0"/>
                <a:cs typeface="Courier New" panose="02070309020205020404" pitchFamily="49" charset="0"/>
              </a:rPr>
              <a:t>G</a:t>
            </a:r>
            <a:r>
              <a:rPr lang="en-US" sz="2400" b="1" dirty="0" smtClean="0">
                <a:solidFill>
                  <a:srgbClr val="7030A0"/>
                </a:solidFill>
                <a:latin typeface="Courier New" panose="02070309020205020404" pitchFamily="49" charset="0"/>
                <a:cs typeface="Courier New" panose="02070309020205020404" pitchFamily="49" charset="0"/>
              </a:rPr>
              <a:t>                                </a:t>
            </a:r>
            <a:endParaRPr lang="ru-RU" sz="2400" b="1" dirty="0">
              <a:latin typeface="Courier New" panose="02070309020205020404" pitchFamily="49" charset="0"/>
              <a:cs typeface="Courier New" panose="02070309020205020404" pitchFamily="49" charset="0"/>
            </a:endParaRPr>
          </a:p>
        </p:txBody>
      </p:sp>
      <p:sp>
        <p:nvSpPr>
          <p:cNvPr id="7" name="TextBox 6"/>
          <p:cNvSpPr txBox="1"/>
          <p:nvPr/>
        </p:nvSpPr>
        <p:spPr>
          <a:xfrm>
            <a:off x="92068" y="4776209"/>
            <a:ext cx="10139314" cy="461665"/>
          </a:xfrm>
          <a:prstGeom prst="rect">
            <a:avLst/>
          </a:prstGeom>
          <a:noFill/>
        </p:spPr>
        <p:txBody>
          <a:bodyPr wrap="none" rtlCol="0">
            <a:spAutoFit/>
          </a:bodyPr>
          <a:lstStyle/>
          <a:p>
            <a:pPr algn="ctr"/>
            <a:r>
              <a:rPr lang="en-US" sz="2400" b="1" dirty="0" smtClean="0">
                <a:solidFill>
                  <a:schemeClr val="bg1">
                    <a:lumMod val="50000"/>
                  </a:schemeClr>
                </a:solidFill>
                <a:latin typeface="Courier New" panose="02070309020205020404" pitchFamily="49" charset="0"/>
                <a:cs typeface="Courier New" panose="02070309020205020404" pitchFamily="49" charset="0"/>
              </a:rPr>
              <a:t>AAGCCGTTAGGTCTCGACGATG</a:t>
            </a:r>
            <a:r>
              <a:rPr lang="en-US" sz="2400" b="1" dirty="0" smtClean="0">
                <a:latin typeface="Courier New" panose="02070309020205020404" pitchFamily="49" charset="0"/>
                <a:cs typeface="Courier New" panose="02070309020205020404" pitchFamily="49" charset="0"/>
              </a:rPr>
              <a:t>G                               </a:t>
            </a:r>
            <a:endParaRPr lang="ru-RU" sz="2400" b="1" dirty="0">
              <a:latin typeface="Courier New" panose="02070309020205020404" pitchFamily="49" charset="0"/>
              <a:cs typeface="Courier New" panose="02070309020205020404" pitchFamily="49" charset="0"/>
            </a:endParaRPr>
          </a:p>
        </p:txBody>
      </p:sp>
      <p:sp>
        <p:nvSpPr>
          <p:cNvPr id="8" name="TextBox 7"/>
          <p:cNvSpPr txBox="1"/>
          <p:nvPr/>
        </p:nvSpPr>
        <p:spPr>
          <a:xfrm>
            <a:off x="92068" y="4498314"/>
            <a:ext cx="10139314" cy="461665"/>
          </a:xfrm>
          <a:prstGeom prst="rect">
            <a:avLst/>
          </a:prstGeom>
          <a:noFill/>
        </p:spPr>
        <p:txBody>
          <a:bodyPr wrap="none" rtlCol="0">
            <a:spAutoFit/>
          </a:bodyPr>
          <a:lstStyle/>
          <a:p>
            <a:pPr algn="ctr"/>
            <a:r>
              <a:rPr lang="en-US" sz="2400" b="1" dirty="0" smtClean="0">
                <a:solidFill>
                  <a:schemeClr val="bg1">
                    <a:lumMod val="50000"/>
                  </a:schemeClr>
                </a:solidFill>
                <a:latin typeface="Courier New" panose="02070309020205020404" pitchFamily="49" charset="0"/>
                <a:cs typeface="Courier New" panose="02070309020205020404" pitchFamily="49" charset="0"/>
              </a:rPr>
              <a:t>AAGCCGTTAGGTCTCGACGATGG</a:t>
            </a:r>
            <a:r>
              <a:rPr lang="en-US" sz="2400" b="1" dirty="0" smtClean="0">
                <a:solidFill>
                  <a:srgbClr val="FF0000"/>
                </a:solidFill>
                <a:latin typeface="Courier New" panose="02070309020205020404" pitchFamily="49" charset="0"/>
                <a:cs typeface="Courier New" panose="02070309020205020404" pitchFamily="49" charset="0"/>
              </a:rPr>
              <a:t>T                              </a:t>
            </a:r>
            <a:endParaRPr lang="ru-RU" sz="2400" b="1" dirty="0">
              <a:solidFill>
                <a:schemeClr val="bg1">
                  <a:lumMod val="50000"/>
                </a:schemeClr>
              </a:solidFill>
              <a:latin typeface="Courier New" panose="02070309020205020404" pitchFamily="49" charset="0"/>
              <a:cs typeface="Courier New" panose="02070309020205020404" pitchFamily="49" charset="0"/>
            </a:endParaRPr>
          </a:p>
        </p:txBody>
      </p:sp>
      <p:sp>
        <p:nvSpPr>
          <p:cNvPr id="9" name="TextBox 8"/>
          <p:cNvSpPr txBox="1"/>
          <p:nvPr/>
        </p:nvSpPr>
        <p:spPr>
          <a:xfrm>
            <a:off x="92068" y="4231404"/>
            <a:ext cx="10139314" cy="461665"/>
          </a:xfrm>
          <a:prstGeom prst="rect">
            <a:avLst/>
          </a:prstGeom>
          <a:noFill/>
        </p:spPr>
        <p:txBody>
          <a:bodyPr wrap="none" rtlCol="0">
            <a:spAutoFit/>
          </a:bodyPr>
          <a:lstStyle/>
          <a:p>
            <a:pPr algn="ctr"/>
            <a:r>
              <a:rPr lang="en-US" sz="2400" b="1" dirty="0" smtClean="0">
                <a:solidFill>
                  <a:schemeClr val="bg1">
                    <a:lumMod val="50000"/>
                  </a:schemeClr>
                </a:solidFill>
                <a:latin typeface="Courier New" panose="02070309020205020404" pitchFamily="49" charset="0"/>
                <a:cs typeface="Courier New" panose="02070309020205020404" pitchFamily="49" charset="0"/>
              </a:rPr>
              <a:t>AAGCCGTTAGGTCTCGACGATGGT</a:t>
            </a:r>
            <a:r>
              <a:rPr lang="en-US" sz="2400" b="1" dirty="0" smtClean="0">
                <a:solidFill>
                  <a:srgbClr val="00B050"/>
                </a:solidFill>
                <a:latin typeface="Courier New" panose="02070309020205020404" pitchFamily="49" charset="0"/>
                <a:cs typeface="Courier New" panose="02070309020205020404" pitchFamily="49" charset="0"/>
              </a:rPr>
              <a:t>A                             </a:t>
            </a:r>
            <a:endParaRPr lang="ru-RU" sz="2400" b="1" dirty="0">
              <a:solidFill>
                <a:schemeClr val="bg1">
                  <a:lumMod val="50000"/>
                </a:schemeClr>
              </a:solidFill>
              <a:latin typeface="Courier New" panose="02070309020205020404" pitchFamily="49" charset="0"/>
              <a:cs typeface="Courier New" panose="02070309020205020404" pitchFamily="49" charset="0"/>
            </a:endParaRPr>
          </a:p>
        </p:txBody>
      </p:sp>
      <p:sp>
        <p:nvSpPr>
          <p:cNvPr id="10" name="TextBox 9"/>
          <p:cNvSpPr txBox="1"/>
          <p:nvPr/>
        </p:nvSpPr>
        <p:spPr>
          <a:xfrm>
            <a:off x="92068" y="4032198"/>
            <a:ext cx="10139314" cy="461665"/>
          </a:xfrm>
          <a:prstGeom prst="rect">
            <a:avLst/>
          </a:prstGeom>
          <a:noFill/>
        </p:spPr>
        <p:txBody>
          <a:bodyPr wrap="none" rtlCol="0">
            <a:spAutoFit/>
          </a:bodyPr>
          <a:lstStyle/>
          <a:p>
            <a:pPr algn="ctr"/>
            <a:r>
              <a:rPr lang="en-US" sz="2400" b="1" dirty="0" smtClean="0">
                <a:solidFill>
                  <a:schemeClr val="bg1">
                    <a:lumMod val="50000"/>
                  </a:schemeClr>
                </a:solidFill>
                <a:latin typeface="Courier New" panose="02070309020205020404" pitchFamily="49" charset="0"/>
                <a:cs typeface="Courier New" panose="02070309020205020404" pitchFamily="49" charset="0"/>
              </a:rPr>
              <a:t>AAGCCGTTAGGTCTCGACGATGGTA</a:t>
            </a:r>
            <a:r>
              <a:rPr lang="en-US" sz="2400" b="1" dirty="0" smtClean="0">
                <a:solidFill>
                  <a:srgbClr val="0070C0"/>
                </a:solidFill>
                <a:latin typeface="Courier New" panose="02070309020205020404" pitchFamily="49" charset="0"/>
                <a:cs typeface="Courier New" panose="02070309020205020404" pitchFamily="49" charset="0"/>
              </a:rPr>
              <a:t>C                            </a:t>
            </a:r>
            <a:endParaRPr lang="ru-RU" sz="2400" b="1" dirty="0">
              <a:solidFill>
                <a:schemeClr val="bg1">
                  <a:lumMod val="50000"/>
                </a:schemeClr>
              </a:solidFill>
              <a:latin typeface="Courier New" panose="02070309020205020404" pitchFamily="49" charset="0"/>
              <a:cs typeface="Courier New" panose="02070309020205020404" pitchFamily="49" charset="0"/>
            </a:endParaRPr>
          </a:p>
        </p:txBody>
      </p:sp>
      <p:sp>
        <p:nvSpPr>
          <p:cNvPr id="11" name="TextBox 10"/>
          <p:cNvSpPr txBox="1"/>
          <p:nvPr/>
        </p:nvSpPr>
        <p:spPr>
          <a:xfrm>
            <a:off x="73848" y="3803214"/>
            <a:ext cx="10139314" cy="461665"/>
          </a:xfrm>
          <a:prstGeom prst="rect">
            <a:avLst/>
          </a:prstGeom>
          <a:noFill/>
        </p:spPr>
        <p:txBody>
          <a:bodyPr wrap="none" rtlCol="0">
            <a:spAutoFit/>
          </a:bodyPr>
          <a:lstStyle/>
          <a:p>
            <a:pPr algn="ctr"/>
            <a:r>
              <a:rPr lang="en-US" sz="2400" b="1" dirty="0" smtClean="0">
                <a:solidFill>
                  <a:schemeClr val="bg1">
                    <a:lumMod val="50000"/>
                  </a:schemeClr>
                </a:solidFill>
                <a:latin typeface="Courier New" panose="02070309020205020404" pitchFamily="49" charset="0"/>
                <a:cs typeface="Courier New" panose="02070309020205020404" pitchFamily="49" charset="0"/>
              </a:rPr>
              <a:t>AAGCCGTTAGGTCTCGACGATGGTAC</a:t>
            </a:r>
            <a:r>
              <a:rPr lang="en-US" sz="2400" b="1" dirty="0" smtClean="0">
                <a:latin typeface="Courier New" panose="02070309020205020404" pitchFamily="49" charset="0"/>
                <a:cs typeface="Courier New" panose="02070309020205020404" pitchFamily="49" charset="0"/>
              </a:rPr>
              <a:t>G                           </a:t>
            </a:r>
            <a:endParaRPr lang="ru-RU" sz="2400" b="1" dirty="0">
              <a:solidFill>
                <a:schemeClr val="bg1">
                  <a:lumMod val="50000"/>
                </a:schemeClr>
              </a:solidFill>
              <a:latin typeface="Courier New" panose="02070309020205020404" pitchFamily="49" charset="0"/>
              <a:cs typeface="Courier New" panose="02070309020205020404" pitchFamily="49" charset="0"/>
            </a:endParaRPr>
          </a:p>
        </p:txBody>
      </p:sp>
      <p:sp>
        <p:nvSpPr>
          <p:cNvPr id="12" name="TextBox 11"/>
          <p:cNvSpPr txBox="1"/>
          <p:nvPr/>
        </p:nvSpPr>
        <p:spPr>
          <a:xfrm>
            <a:off x="92068" y="3544175"/>
            <a:ext cx="10139314" cy="461665"/>
          </a:xfrm>
          <a:prstGeom prst="rect">
            <a:avLst/>
          </a:prstGeom>
          <a:noFill/>
        </p:spPr>
        <p:txBody>
          <a:bodyPr wrap="none" rtlCol="0">
            <a:spAutoFit/>
          </a:bodyPr>
          <a:lstStyle/>
          <a:p>
            <a:pPr algn="ctr"/>
            <a:r>
              <a:rPr lang="en-US" sz="2400" b="1" dirty="0" smtClean="0">
                <a:solidFill>
                  <a:schemeClr val="bg1">
                    <a:lumMod val="50000"/>
                  </a:schemeClr>
                </a:solidFill>
                <a:latin typeface="Courier New" panose="02070309020205020404" pitchFamily="49" charset="0"/>
                <a:cs typeface="Courier New" panose="02070309020205020404" pitchFamily="49" charset="0"/>
              </a:rPr>
              <a:t>AAGCCGTTAGGTCTCGACGATGGTACG</a:t>
            </a:r>
            <a:r>
              <a:rPr lang="en-US" sz="2400" b="1" dirty="0" smtClean="0">
                <a:solidFill>
                  <a:srgbClr val="FF0000"/>
                </a:solidFill>
                <a:latin typeface="Courier New" panose="02070309020205020404" pitchFamily="49" charset="0"/>
                <a:cs typeface="Courier New" panose="02070309020205020404" pitchFamily="49" charset="0"/>
              </a:rPr>
              <a:t>T                          </a:t>
            </a:r>
            <a:endParaRPr lang="ru-RU" sz="2400" b="1" dirty="0">
              <a:solidFill>
                <a:schemeClr val="bg1">
                  <a:lumMod val="50000"/>
                </a:schemeClr>
              </a:solidFill>
              <a:latin typeface="Courier New" panose="02070309020205020404" pitchFamily="49" charset="0"/>
              <a:cs typeface="Courier New" panose="02070309020205020404" pitchFamily="49" charset="0"/>
            </a:endParaRPr>
          </a:p>
        </p:txBody>
      </p:sp>
      <p:sp>
        <p:nvSpPr>
          <p:cNvPr id="13" name="TextBox 12"/>
          <p:cNvSpPr txBox="1"/>
          <p:nvPr/>
        </p:nvSpPr>
        <p:spPr>
          <a:xfrm>
            <a:off x="73842" y="3266280"/>
            <a:ext cx="10139314" cy="461665"/>
          </a:xfrm>
          <a:prstGeom prst="rect">
            <a:avLst/>
          </a:prstGeom>
          <a:noFill/>
        </p:spPr>
        <p:txBody>
          <a:bodyPr wrap="none" rtlCol="0">
            <a:spAutoFit/>
          </a:bodyPr>
          <a:lstStyle/>
          <a:p>
            <a:pPr algn="ctr"/>
            <a:r>
              <a:rPr lang="en-US" sz="2400" b="1" dirty="0" smtClean="0">
                <a:solidFill>
                  <a:schemeClr val="bg1">
                    <a:lumMod val="50000"/>
                  </a:schemeClr>
                </a:solidFill>
                <a:latin typeface="Courier New" panose="02070309020205020404" pitchFamily="49" charset="0"/>
                <a:cs typeface="Courier New" panose="02070309020205020404" pitchFamily="49" charset="0"/>
              </a:rPr>
              <a:t>AAGCCGTTAGGTCTCGACGATGGTACGT</a:t>
            </a:r>
            <a:r>
              <a:rPr lang="en-US" sz="2400" b="1" dirty="0" smtClean="0">
                <a:solidFill>
                  <a:srgbClr val="0070C0"/>
                </a:solidFill>
                <a:latin typeface="Courier New" panose="02070309020205020404" pitchFamily="49" charset="0"/>
                <a:cs typeface="Courier New" panose="02070309020205020404" pitchFamily="49" charset="0"/>
              </a:rPr>
              <a:t>C                         </a:t>
            </a:r>
            <a:endParaRPr lang="ru-RU" sz="2400" b="1" dirty="0">
              <a:solidFill>
                <a:schemeClr val="bg1">
                  <a:lumMod val="50000"/>
                </a:schemeClr>
              </a:solidFill>
              <a:latin typeface="Courier New" panose="02070309020205020404" pitchFamily="49" charset="0"/>
              <a:cs typeface="Courier New" panose="02070309020205020404" pitchFamily="49" charset="0"/>
            </a:endParaRPr>
          </a:p>
        </p:txBody>
      </p:sp>
      <p:cxnSp>
        <p:nvCxnSpPr>
          <p:cNvPr id="15" name="Прямая со стрелкой 14"/>
          <p:cNvCxnSpPr/>
          <p:nvPr/>
        </p:nvCxnSpPr>
        <p:spPr>
          <a:xfrm flipH="1">
            <a:off x="817494" y="6524735"/>
            <a:ext cx="8449139" cy="13858"/>
          </a:xfrm>
          <a:prstGeom prst="straightConnector1">
            <a:avLst/>
          </a:prstGeom>
          <a:ln w="9842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374191" y="6277565"/>
            <a:ext cx="420308" cy="461665"/>
          </a:xfrm>
          <a:prstGeom prst="rect">
            <a:avLst/>
          </a:prstGeom>
          <a:noFill/>
        </p:spPr>
        <p:txBody>
          <a:bodyPr wrap="none" rtlCol="0">
            <a:spAutoFit/>
          </a:bodyPr>
          <a:lstStyle/>
          <a:p>
            <a:r>
              <a:rPr lang="ru-RU" sz="2400" b="1" dirty="0" smtClean="0"/>
              <a:t>5</a:t>
            </a:r>
            <a:r>
              <a:rPr lang="en-US" sz="2400" b="1" dirty="0" smtClean="0"/>
              <a:t>’</a:t>
            </a:r>
            <a:endParaRPr lang="ru-RU" sz="2400" b="1" dirty="0"/>
          </a:p>
        </p:txBody>
      </p:sp>
      <p:sp>
        <p:nvSpPr>
          <p:cNvPr id="19" name="TextBox 18"/>
          <p:cNvSpPr txBox="1"/>
          <p:nvPr/>
        </p:nvSpPr>
        <p:spPr>
          <a:xfrm>
            <a:off x="321489" y="6315813"/>
            <a:ext cx="420308" cy="461665"/>
          </a:xfrm>
          <a:prstGeom prst="rect">
            <a:avLst/>
          </a:prstGeom>
          <a:noFill/>
        </p:spPr>
        <p:txBody>
          <a:bodyPr wrap="none" rtlCol="0">
            <a:spAutoFit/>
          </a:bodyPr>
          <a:lstStyle/>
          <a:p>
            <a:r>
              <a:rPr lang="en-US" sz="2400" b="1" dirty="0" smtClean="0"/>
              <a:t>3’</a:t>
            </a:r>
            <a:endParaRPr lang="ru-RU" sz="2400" b="1" dirty="0"/>
          </a:p>
        </p:txBody>
      </p:sp>
      <p:cxnSp>
        <p:nvCxnSpPr>
          <p:cNvPr id="20" name="Прямая со стрелкой 19"/>
          <p:cNvCxnSpPr/>
          <p:nvPr/>
        </p:nvCxnSpPr>
        <p:spPr>
          <a:xfrm>
            <a:off x="707231" y="2307089"/>
            <a:ext cx="8872538" cy="3849"/>
          </a:xfrm>
          <a:prstGeom prst="straightConnector1">
            <a:avLst/>
          </a:prstGeom>
          <a:ln w="9842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3091" y="2425651"/>
            <a:ext cx="10139314" cy="461665"/>
          </a:xfrm>
          <a:prstGeom prst="rect">
            <a:avLst/>
          </a:prstGeom>
          <a:noFill/>
        </p:spPr>
        <p:txBody>
          <a:bodyPr wrap="none" rtlCol="0">
            <a:spAutoFit/>
          </a:bodyPr>
          <a:lstStyle/>
          <a:p>
            <a:pPr algn="ctr"/>
            <a:r>
              <a:rPr lang="en-US" sz="2400" b="1" dirty="0" smtClean="0">
                <a:solidFill>
                  <a:schemeClr val="bg1">
                    <a:lumMod val="50000"/>
                  </a:schemeClr>
                </a:solidFill>
                <a:latin typeface="Courier New" panose="02070309020205020404" pitchFamily="49" charset="0"/>
                <a:cs typeface="Courier New" panose="02070309020205020404" pitchFamily="49" charset="0"/>
              </a:rPr>
              <a:t>AAGCCGTTAGGTCTCGACGATGGTACGTCTAATGTGGACTGCGATGCATTTTGG</a:t>
            </a:r>
            <a:endParaRPr lang="ru-RU" sz="2400" b="1" dirty="0">
              <a:solidFill>
                <a:schemeClr val="bg1">
                  <a:lumMod val="50000"/>
                </a:schemeClr>
              </a:solidFill>
              <a:latin typeface="Courier New" panose="02070309020205020404" pitchFamily="49" charset="0"/>
              <a:cs typeface="Courier New" panose="02070309020205020404" pitchFamily="49" charset="0"/>
            </a:endParaRPr>
          </a:p>
        </p:txBody>
      </p:sp>
      <p:sp>
        <p:nvSpPr>
          <p:cNvPr id="24" name="TextBox 23"/>
          <p:cNvSpPr txBox="1"/>
          <p:nvPr/>
        </p:nvSpPr>
        <p:spPr>
          <a:xfrm>
            <a:off x="201373" y="2813530"/>
            <a:ext cx="7362374" cy="461665"/>
          </a:xfrm>
          <a:prstGeom prst="rect">
            <a:avLst/>
          </a:prstGeom>
          <a:noFill/>
        </p:spPr>
        <p:txBody>
          <a:bodyPr wrap="square" rtlCol="0">
            <a:spAutoFit/>
          </a:bodyPr>
          <a:lstStyle/>
          <a:p>
            <a:r>
              <a:rPr lang="en-US" sz="2400" b="1" dirty="0" smtClean="0">
                <a:solidFill>
                  <a:schemeClr val="bg1">
                    <a:lumMod val="50000"/>
                  </a:schemeClr>
                </a:solidFill>
                <a:latin typeface="Courier New" panose="02070309020205020404" pitchFamily="49" charset="0"/>
                <a:cs typeface="Courier New" panose="02070309020205020404" pitchFamily="49" charset="0"/>
              </a:rPr>
              <a:t>……………………………………………………………………………………</a:t>
            </a:r>
            <a:r>
              <a:rPr lang="en-US" sz="2400" b="1" dirty="0" smtClean="0">
                <a:solidFill>
                  <a:srgbClr val="0070C0"/>
                </a:solidFill>
                <a:latin typeface="Courier New" panose="02070309020205020404" pitchFamily="49" charset="0"/>
                <a:cs typeface="Courier New" panose="02070309020205020404" pitchFamily="49" charset="0"/>
              </a:rPr>
              <a:t>                         </a:t>
            </a:r>
            <a:endParaRPr lang="ru-RU" sz="2400" b="1" dirty="0">
              <a:solidFill>
                <a:schemeClr val="bg1">
                  <a:lumMod val="50000"/>
                </a:schemeClr>
              </a:solidFill>
              <a:latin typeface="Courier New" panose="02070309020205020404" pitchFamily="49" charset="0"/>
              <a:cs typeface="Courier New" panose="02070309020205020404" pitchFamily="49" charset="0"/>
            </a:endParaRPr>
          </a:p>
        </p:txBody>
      </p:sp>
      <p:sp>
        <p:nvSpPr>
          <p:cNvPr id="29" name="TextBox 28"/>
          <p:cNvSpPr txBox="1"/>
          <p:nvPr/>
        </p:nvSpPr>
        <p:spPr>
          <a:xfrm>
            <a:off x="9579769" y="2049549"/>
            <a:ext cx="420308" cy="461665"/>
          </a:xfrm>
          <a:prstGeom prst="rect">
            <a:avLst/>
          </a:prstGeom>
          <a:noFill/>
        </p:spPr>
        <p:txBody>
          <a:bodyPr wrap="none" rtlCol="0">
            <a:spAutoFit/>
          </a:bodyPr>
          <a:lstStyle/>
          <a:p>
            <a:r>
              <a:rPr lang="en-US" sz="2400" b="1" dirty="0" smtClean="0"/>
              <a:t>3’</a:t>
            </a:r>
            <a:endParaRPr lang="ru-RU" sz="2400" b="1" dirty="0"/>
          </a:p>
        </p:txBody>
      </p:sp>
      <p:sp>
        <p:nvSpPr>
          <p:cNvPr id="30" name="TextBox 29"/>
          <p:cNvSpPr txBox="1"/>
          <p:nvPr/>
        </p:nvSpPr>
        <p:spPr>
          <a:xfrm>
            <a:off x="321489" y="2042692"/>
            <a:ext cx="420308" cy="461665"/>
          </a:xfrm>
          <a:prstGeom prst="rect">
            <a:avLst/>
          </a:prstGeom>
          <a:noFill/>
        </p:spPr>
        <p:txBody>
          <a:bodyPr wrap="none" rtlCol="0">
            <a:spAutoFit/>
          </a:bodyPr>
          <a:lstStyle/>
          <a:p>
            <a:r>
              <a:rPr lang="ru-RU" sz="2400" b="1" dirty="0" smtClean="0"/>
              <a:t>5</a:t>
            </a:r>
            <a:r>
              <a:rPr lang="en-US" sz="2400" b="1" dirty="0" smtClean="0"/>
              <a:t>’</a:t>
            </a:r>
            <a:endParaRPr lang="ru-RU" sz="2400" b="1" dirty="0"/>
          </a:p>
        </p:txBody>
      </p:sp>
      <p:sp>
        <p:nvSpPr>
          <p:cNvPr id="31" name="TextBox 30"/>
          <p:cNvSpPr txBox="1"/>
          <p:nvPr/>
        </p:nvSpPr>
        <p:spPr>
          <a:xfrm>
            <a:off x="1944466" y="1200004"/>
            <a:ext cx="6434518" cy="461665"/>
          </a:xfrm>
          <a:prstGeom prst="rect">
            <a:avLst/>
          </a:prstGeom>
          <a:noFill/>
        </p:spPr>
        <p:txBody>
          <a:bodyPr wrap="none" rtlCol="0">
            <a:spAutoFit/>
          </a:bodyPr>
          <a:lstStyle/>
          <a:p>
            <a:r>
              <a:rPr lang="ru-RU" sz="2400" dirty="0" smtClean="0"/>
              <a:t>Цветные буквы – </a:t>
            </a:r>
            <a:r>
              <a:rPr lang="ru-RU" sz="2400" dirty="0" err="1" smtClean="0"/>
              <a:t>терминационные</a:t>
            </a:r>
            <a:r>
              <a:rPr lang="ru-RU" sz="2400" dirty="0" smtClean="0"/>
              <a:t> нуклеотиды</a:t>
            </a:r>
            <a:endParaRPr lang="ru-RU" sz="2400" dirty="0"/>
          </a:p>
        </p:txBody>
      </p:sp>
    </p:spTree>
    <p:extLst>
      <p:ext uri="{BB962C8B-B14F-4D97-AF65-F5344CB8AC3E}">
        <p14:creationId xmlns:p14="http://schemas.microsoft.com/office/powerpoint/2010/main" xmlns="" val="846011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7231" y="365126"/>
            <a:ext cx="8872538" cy="504451"/>
          </a:xfrm>
        </p:spPr>
        <p:txBody>
          <a:bodyPr>
            <a:normAutofit fontScale="90000"/>
          </a:bodyPr>
          <a:lstStyle/>
          <a:p>
            <a:r>
              <a:rPr lang="ru-RU" dirty="0" smtClean="0"/>
              <a:t>Схема эксперимента</a:t>
            </a:r>
            <a:endParaRPr lang="ru-RU" dirty="0"/>
          </a:p>
        </p:txBody>
      </p:sp>
      <p:pic>
        <p:nvPicPr>
          <p:cNvPr id="2050" name="Picture 2" descr="https://upload.wikimedia.org/wikipedia/commons/thumb/b/b2/Sanger-sequencing.svg/2000px-Sanger-sequencing.sv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5619" y="778603"/>
            <a:ext cx="7775762" cy="530079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707231" y="5932663"/>
            <a:ext cx="3996607" cy="830997"/>
          </a:xfrm>
          <a:prstGeom prst="rect">
            <a:avLst/>
          </a:prstGeom>
          <a:noFill/>
        </p:spPr>
        <p:txBody>
          <a:bodyPr wrap="none" rtlCol="0">
            <a:spAutoFit/>
          </a:bodyPr>
          <a:lstStyle/>
          <a:p>
            <a:r>
              <a:rPr lang="ru-RU" sz="2400" dirty="0" smtClean="0"/>
              <a:t>Результат основной реакции </a:t>
            </a:r>
          </a:p>
          <a:p>
            <a:r>
              <a:rPr lang="ru-RU" sz="2400" dirty="0" smtClean="0"/>
              <a:t>(в пробирке)</a:t>
            </a:r>
            <a:endParaRPr lang="ru-RU" sz="2400" dirty="0"/>
          </a:p>
        </p:txBody>
      </p:sp>
      <p:sp>
        <p:nvSpPr>
          <p:cNvPr id="5" name="TextBox 4"/>
          <p:cNvSpPr txBox="1"/>
          <p:nvPr/>
        </p:nvSpPr>
        <p:spPr>
          <a:xfrm>
            <a:off x="4925468" y="5932662"/>
            <a:ext cx="5361532" cy="830997"/>
          </a:xfrm>
          <a:prstGeom prst="rect">
            <a:avLst/>
          </a:prstGeom>
          <a:noFill/>
        </p:spPr>
        <p:txBody>
          <a:bodyPr wrap="none" rtlCol="0">
            <a:spAutoFit/>
          </a:bodyPr>
          <a:lstStyle/>
          <a:p>
            <a:r>
              <a:rPr lang="ru-RU" sz="2400" dirty="0" smtClean="0"/>
              <a:t>Результат капиллярного электрофореза</a:t>
            </a:r>
          </a:p>
          <a:p>
            <a:r>
              <a:rPr lang="ru-RU" sz="2400" dirty="0" smtClean="0"/>
              <a:t>(в компьютере)</a:t>
            </a:r>
            <a:endParaRPr lang="ru-RU" sz="2400" dirty="0"/>
          </a:p>
        </p:txBody>
      </p:sp>
    </p:spTree>
    <p:extLst>
      <p:ext uri="{BB962C8B-B14F-4D97-AF65-F5344CB8AC3E}">
        <p14:creationId xmlns:p14="http://schemas.microsoft.com/office/powerpoint/2010/main" xmlns="" val="184775441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1063</TotalTime>
  <Words>817</Words>
  <Application>Microsoft Office PowerPoint</Application>
  <PresentationFormat>35mm Slides</PresentationFormat>
  <Paragraphs>133</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Тема Office</vt:lpstr>
      <vt:lpstr>Секвенирование</vt:lpstr>
      <vt:lpstr>Предыстория: практикум по мол.биологии на ББС</vt:lpstr>
      <vt:lpstr>Цель занятия: источники ошибок в последовательностях из банков данных</vt:lpstr>
      <vt:lpstr>Три технологических изобретения, изменившие молекулярную биологию и породившие биоинформатику</vt:lpstr>
      <vt:lpstr>ПЦР (спросить студентов)</vt:lpstr>
      <vt:lpstr>Современный капиллярный секвенатор (какой на ББС). Этапы.</vt:lpstr>
      <vt:lpstr>Терминирующий и обычный нуклеозидтрифосфаты</vt:lpstr>
      <vt:lpstr>Результат основной реакции</vt:lpstr>
      <vt:lpstr>Схема эксперимента</vt:lpstr>
      <vt:lpstr>Схема электрофореза в капилляре</vt:lpstr>
      <vt:lpstr>Этот слайд вставил из-за картинки справа</vt:lpstr>
      <vt:lpstr>Так выглядит современный капиллярный секвенатор </vt:lpstr>
      <vt:lpstr>Результат автоматического  секвенирования по Сэнгеру</vt:lpstr>
      <vt:lpstr>Капиллярный секвенатор позволяет секвенировать ДНК до 600-1000 пар нуклеотидов.  Длина зависит от марки прибора, чистоты препарата, реактивов и др.</vt:lpstr>
      <vt:lpstr>Задачи интерпретации хроматограмм </vt:lpstr>
      <vt:lpstr>In order to obtain good sequencing results, you MUST download and examine your sequencing chromatogram. If you are using just the text data, you could be publishing data that is completely invalid!</vt:lpstr>
      <vt:lpstr>Исправление ошибок автомата</vt:lpstr>
      <vt:lpstr>Идеальная хроматограмма</vt:lpstr>
      <vt:lpstr>Есть шум, но читается однозначно, т.к. шум в разы ниже сигнала</vt:lpstr>
      <vt:lpstr>Шум иногда выходит на уровень сигнала</vt:lpstr>
      <vt:lpstr>Сила сигнала и шума</vt:lpstr>
      <vt:lpstr>Современные секвенаторы приписывают качество каждому сигналу</vt:lpstr>
      <vt:lpstr>Полиморфизм</vt:lpstr>
      <vt:lpstr>Полиморфизм дает два пика сравнимой высоты</vt:lpstr>
      <vt:lpstr>Две разных ДНК в препарате</vt:lpstr>
      <vt:lpstr>Внезапное появление вторых пиков</vt:lpstr>
      <vt:lpstr>Разное расстояние между сигналами</vt:lpstr>
      <vt:lpstr>Пятно краски</vt:lpstr>
      <vt:lpstr>Падение качества в конце хроматограммы</vt:lpstr>
      <vt:lpstr>Резкое падение силы сигнала</vt:lpstr>
      <vt:lpstr>Преждевременное падение качества </vt:lpstr>
      <vt:lpstr>Начало и конец хроматограммы обычно не читаемы!</vt:lpstr>
      <vt:lpstr>Первые десятки нуклеотидов часто не читаемы … </vt:lpstr>
      <vt:lpstr>Проскальзывание полимеразы (slippage)</vt:lpstr>
      <vt:lpstr>Др. примеры проблем секвенирования по Сэнгеру см.</vt:lpstr>
      <vt:lpstr>КОНЕЦ</vt:lpstr>
      <vt:lpstr>Slide 37</vt:lpstr>
      <vt:lpstr>Slide 38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Секвенирование</dc:title>
  <dc:creator>aba</dc:creator>
  <cp:lastModifiedBy>aba</cp:lastModifiedBy>
  <cp:revision>94</cp:revision>
  <dcterms:created xsi:type="dcterms:W3CDTF">2015-10-03T14:14:02Z</dcterms:created>
  <dcterms:modified xsi:type="dcterms:W3CDTF">2015-10-06T07:42:04Z</dcterms:modified>
</cp:coreProperties>
</file>