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5"/>
  </p:notesMasterIdLst>
  <p:sldIdLst>
    <p:sldId id="256" r:id="rId3"/>
    <p:sldId id="327" r:id="rId4"/>
    <p:sldId id="304" r:id="rId5"/>
    <p:sldId id="305" r:id="rId6"/>
    <p:sldId id="343" r:id="rId7"/>
    <p:sldId id="342" r:id="rId8"/>
    <p:sldId id="359" r:id="rId9"/>
    <p:sldId id="352" r:id="rId10"/>
    <p:sldId id="353" r:id="rId11"/>
    <p:sldId id="306" r:id="rId12"/>
    <p:sldId id="346" r:id="rId13"/>
    <p:sldId id="307" r:id="rId14"/>
    <p:sldId id="358" r:id="rId15"/>
    <p:sldId id="348" r:id="rId16"/>
    <p:sldId id="349" r:id="rId17"/>
    <p:sldId id="350" r:id="rId18"/>
    <p:sldId id="351" r:id="rId19"/>
    <p:sldId id="360" r:id="rId20"/>
    <p:sldId id="309" r:id="rId21"/>
    <p:sldId id="310" r:id="rId22"/>
    <p:sldId id="311" r:id="rId23"/>
    <p:sldId id="313" r:id="rId24"/>
    <p:sldId id="312" r:id="rId25"/>
    <p:sldId id="356" r:id="rId26"/>
    <p:sldId id="314" r:id="rId27"/>
    <p:sldId id="337" r:id="rId28"/>
    <p:sldId id="338" r:id="rId29"/>
    <p:sldId id="370" r:id="rId30"/>
    <p:sldId id="317" r:id="rId31"/>
    <p:sldId id="318" r:id="rId32"/>
    <p:sldId id="322" r:id="rId33"/>
    <p:sldId id="369" r:id="rId34"/>
    <p:sldId id="325" r:id="rId35"/>
    <p:sldId id="336" r:id="rId36"/>
    <p:sldId id="331" r:id="rId37"/>
    <p:sldId id="332" r:id="rId38"/>
    <p:sldId id="377" r:id="rId39"/>
    <p:sldId id="378" r:id="rId40"/>
    <p:sldId id="333" r:id="rId41"/>
    <p:sldId id="334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39" r:id="rId50"/>
    <p:sldId id="328" r:id="rId51"/>
    <p:sldId id="294" r:id="rId52"/>
    <p:sldId id="282" r:id="rId53"/>
    <p:sldId id="283" r:id="rId54"/>
    <p:sldId id="284" r:id="rId55"/>
    <p:sldId id="289" r:id="rId56"/>
    <p:sldId id="290" r:id="rId57"/>
    <p:sldId id="269" r:id="rId58"/>
    <p:sldId id="368" r:id="rId59"/>
    <p:sldId id="371" r:id="rId60"/>
    <p:sldId id="373" r:id="rId61"/>
    <p:sldId id="374" r:id="rId62"/>
    <p:sldId id="379" r:id="rId63"/>
    <p:sldId id="380" r:id="rId6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744" autoAdjust="0"/>
  </p:normalViewPr>
  <p:slideViewPr>
    <p:cSldViewPr snapToGrid="0">
      <p:cViewPr varScale="1">
        <p:scale>
          <a:sx n="97" d="100"/>
          <a:sy n="97" d="100"/>
        </p:scale>
        <p:origin x="-177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ake\common\Education\FBB\Year_14\term4\block3\pr10\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 </a:t>
            </a:r>
            <a:r>
              <a:rPr lang="ru-RU" dirty="0"/>
              <a:t>для</a:t>
            </a:r>
            <a:r>
              <a:rPr lang="ru-RU" baseline="0" dirty="0"/>
              <a:t> </a:t>
            </a:r>
            <a:r>
              <a:rPr lang="en-US" baseline="0" dirty="0" err="1"/>
              <a:t>chr</a:t>
            </a:r>
            <a:r>
              <a:rPr lang="ru-RU" baseline="0" dirty="0"/>
              <a:t> </a:t>
            </a:r>
            <a:r>
              <a:rPr lang="en-US" baseline="0" dirty="0"/>
              <a:t>20 </a:t>
            </a:r>
            <a:r>
              <a:rPr lang="ru-RU" baseline="0" dirty="0"/>
              <a:t>человека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test!$E$6</c:f>
              <c:strCache>
                <c:ptCount val="1"/>
                <c:pt idx="0">
                  <c:v>K</c:v>
                </c:pt>
              </c:strCache>
            </c:strRef>
          </c:tx>
          <c:cat>
            <c:strRef>
              <c:f>test!$A$7:$A$22</c:f>
              <c:strCache>
                <c:ptCount val="16"/>
                <c:pt idx="0">
                  <c:v>AA</c:v>
                </c:pt>
                <c:pt idx="1">
                  <c:v>TT</c:v>
                </c:pt>
                <c:pt idx="2">
                  <c:v>AC</c:v>
                </c:pt>
                <c:pt idx="3">
                  <c:v>GT</c:v>
                </c:pt>
                <c:pt idx="4">
                  <c:v>AG</c:v>
                </c:pt>
                <c:pt idx="5">
                  <c:v>CT</c:v>
                </c:pt>
                <c:pt idx="6">
                  <c:v>CA</c:v>
                </c:pt>
                <c:pt idx="7">
                  <c:v>TG</c:v>
                </c:pt>
                <c:pt idx="8">
                  <c:v>CC</c:v>
                </c:pt>
                <c:pt idx="9">
                  <c:v>GG</c:v>
                </c:pt>
                <c:pt idx="10">
                  <c:v>GA</c:v>
                </c:pt>
                <c:pt idx="11">
                  <c:v>TC</c:v>
                </c:pt>
                <c:pt idx="12">
                  <c:v>AT</c:v>
                </c:pt>
                <c:pt idx="13">
                  <c:v>CG</c:v>
                </c:pt>
                <c:pt idx="14">
                  <c:v>GC</c:v>
                </c:pt>
                <c:pt idx="15">
                  <c:v>TA</c:v>
                </c:pt>
              </c:strCache>
            </c:strRef>
          </c:cat>
          <c:val>
            <c:numRef>
              <c:f>test!$E$7:$E$22</c:f>
              <c:numCache>
                <c:formatCode>0.00</c:formatCode>
                <c:ptCount val="16"/>
                <c:pt idx="0">
                  <c:v>1.1250344020382719</c:v>
                </c:pt>
                <c:pt idx="1">
                  <c:v>1.1252159918083415</c:v>
                </c:pt>
                <c:pt idx="2">
                  <c:v>0.82292090250964733</c:v>
                </c:pt>
                <c:pt idx="3">
                  <c:v>0.82282527593564525</c:v>
                </c:pt>
                <c:pt idx="4">
                  <c:v>1.1819980725012988</c:v>
                </c:pt>
                <c:pt idx="5">
                  <c:v>1.1791008632688809</c:v>
                </c:pt>
                <c:pt idx="6">
                  <c:v>1.2223082710429318</c:v>
                </c:pt>
                <c:pt idx="7">
                  <c:v>1.2189027526495249</c:v>
                </c:pt>
                <c:pt idx="8">
                  <c:v>1.2458509015262884</c:v>
                </c:pt>
                <c:pt idx="9">
                  <c:v>1.2427220997166304</c:v>
                </c:pt>
                <c:pt idx="10">
                  <c:v>0.98546339965100638</c:v>
                </c:pt>
                <c:pt idx="11">
                  <c:v>0.98155176253479859</c:v>
                </c:pt>
                <c:pt idx="12">
                  <c:v>0.87216986814789932</c:v>
                </c:pt>
                <c:pt idx="13">
                  <c:v>0.24777204166760816</c:v>
                </c:pt>
                <c:pt idx="14">
                  <c:v>1.000904479198192</c:v>
                </c:pt>
                <c:pt idx="15">
                  <c:v>0.71368065674979086</c:v>
                </c:pt>
              </c:numCache>
            </c:numRef>
          </c:val>
        </c:ser>
        <c:axId val="90765184"/>
        <c:axId val="91070464"/>
      </c:barChart>
      <c:catAx>
        <c:axId val="90765184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1800"/>
            </a:pPr>
            <a:endParaRPr lang="ru-RU"/>
          </a:p>
        </c:txPr>
        <c:crossAx val="91070464"/>
        <c:crosses val="autoZero"/>
        <c:auto val="1"/>
        <c:lblAlgn val="ctr"/>
        <c:lblOffset val="100"/>
        <c:tickLblSkip val="1"/>
      </c:catAx>
      <c:valAx>
        <c:axId val="91070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</a:t>
                </a:r>
                <a:endParaRPr lang="en-US" sz="1800" dirty="0"/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0765184"/>
        <c:crosses val="autoZero"/>
        <c:crossBetween val="between"/>
      </c:valAx>
    </c:plotArea>
    <c:plotVisOnly val="1"/>
    <c:dispBlanksAs val="gap"/>
  </c:chart>
  <c:spPr>
    <a:ln w="38100">
      <a:solidFill>
        <a:schemeClr val="accent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B915-2FBA-4158-BEF7-6605FDEB9D6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55C5-16F3-4ED2-8034-BA1E64D2E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41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55C5-16F3-4ED2-8034-BA1E64D2EFB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13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ru-RU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.)</a:t>
            </a:r>
            <a:r>
              <a:rPr lang="ar-SA" altLang="ru-RU" dirty="0">
                <a:latin typeface="Arial" panose="020B0604020202020204" pitchFamily="34" charset="0"/>
              </a:rPr>
              <a:t>‏</a:t>
            </a:r>
            <a:endParaRPr lang="en-GB" altLang="ru-RU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6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55C5-16F3-4ED2-8034-BA1E64D2EFBD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55C5-16F3-4ED2-8034-BA1E64D2EFBD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55C5-16F3-4ED2-8034-BA1E64D2EFBD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67E0-4C03-4EA4-B9EB-EB9CD8D82FDF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73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F2C-ABF2-4DF9-BCF5-DB28AE91FC1D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53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5D8-96B2-498A-9F95-4C72C22525ED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3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76D-F604-4F80-BF11-0ED2EF698969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90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1206-9F5F-45FC-B727-3F4F1D905806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4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9E0B-F6FB-4EA7-AB94-D36412D0530B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4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5B-ED11-4A8F-AAE8-5C3D0621CAB4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9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B2AA-390F-47DA-AE72-0EC80AE472DE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68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7D0-3B9A-4999-A5F7-1A691E1D3C7A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614612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dirty="0" smtClean="0"/>
              <a:t>Слайд</a:t>
            </a:r>
            <a:fld id="{4280A8C7-CE2A-4171-8686-5727339A32FC}" type="slidenum">
              <a:rPr lang="ru-RU" sz="20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1702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1C28-FD42-4E58-9FC9-48FDEFE3D3A0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95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A8D5-1957-4545-8E2E-7ADE78C54ADF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82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0E42-41DB-4E34-A7CB-11A163E2F871}" type="datetime1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8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Поиск сигналов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А.Алексеевский </a:t>
            </a:r>
            <a:endParaRPr lang="en-US" sz="2600" dirty="0" smtClean="0"/>
          </a:p>
          <a:p>
            <a:r>
              <a:rPr lang="ru-RU" i="1" dirty="0" smtClean="0"/>
              <a:t>Частично использованы </a:t>
            </a:r>
            <a:r>
              <a:rPr lang="ru-RU" i="1" dirty="0" err="1" smtClean="0"/>
              <a:t>сдайды</a:t>
            </a:r>
            <a:r>
              <a:rPr lang="ru-RU" i="1" dirty="0" smtClean="0"/>
              <a:t> из презентаций </a:t>
            </a:r>
            <a:r>
              <a:rPr lang="ru-RU" i="1" dirty="0" err="1" smtClean="0"/>
              <a:t>М.С.Гельфанда</a:t>
            </a:r>
            <a:r>
              <a:rPr lang="ru-RU" i="1" dirty="0" smtClean="0"/>
              <a:t>, </a:t>
            </a:r>
            <a:r>
              <a:rPr lang="ru-RU" i="1" dirty="0" err="1" smtClean="0"/>
              <a:t>Е.О.Ермаковой</a:t>
            </a:r>
            <a:r>
              <a:rPr lang="ru-RU" i="1" dirty="0" smtClean="0"/>
              <a:t>, </a:t>
            </a:r>
            <a:r>
              <a:rPr lang="ru-RU" i="1" dirty="0" err="1" smtClean="0"/>
              <a:t>Д.А.Равчеева</a:t>
            </a:r>
            <a:r>
              <a:rPr lang="ru-RU" i="1" dirty="0" smtClean="0"/>
              <a:t>, </a:t>
            </a:r>
            <a:r>
              <a:rPr lang="ru-RU" i="1" dirty="0" err="1" smtClean="0"/>
              <a:t>В.Ю.Макеева</a:t>
            </a:r>
            <a:r>
              <a:rPr lang="ru-RU" i="1" dirty="0" smtClean="0"/>
              <a:t>, </a:t>
            </a:r>
            <a:r>
              <a:rPr lang="ru-RU" i="1" dirty="0" err="1" smtClean="0"/>
              <a:t>И.И.Артамоновой</a:t>
            </a:r>
            <a:endParaRPr lang="ru-RU" i="1" dirty="0" smtClean="0"/>
          </a:p>
          <a:p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5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018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Rho-</a:t>
            </a:r>
            <a:r>
              <a:rPr lang="ru-RU" sz="3200" dirty="0" smtClean="0"/>
              <a:t>независимый терминатор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4862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Шпилька РНК </a:t>
            </a:r>
            <a:endParaRPr lang="en-US" dirty="0" smtClean="0"/>
          </a:p>
          <a:p>
            <a:r>
              <a:rPr lang="ru-RU" dirty="0" smtClean="0"/>
              <a:t>Условия на последовательность:</a:t>
            </a:r>
          </a:p>
          <a:p>
            <a:pPr lvl="1"/>
            <a:r>
              <a:rPr lang="en-US" dirty="0" smtClean="0"/>
              <a:t>..</a:t>
            </a:r>
            <a:endParaRPr lang="ru-RU" dirty="0" smtClean="0"/>
          </a:p>
          <a:p>
            <a:pPr lvl="1"/>
            <a:r>
              <a:rPr lang="en-US" dirty="0" smtClean="0"/>
              <a:t>..</a:t>
            </a:r>
            <a:endParaRPr lang="ru-RU" dirty="0" smtClean="0"/>
          </a:p>
          <a:p>
            <a:pPr lvl="1"/>
            <a:r>
              <a:rPr lang="en-US" dirty="0" smtClean="0"/>
              <a:t>..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Вывод: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последовательность в конце оперона (</a:t>
            </a:r>
            <a:r>
              <a:rPr lang="ru-RU" dirty="0" err="1" smtClean="0"/>
              <a:t>транскрипта</a:t>
            </a:r>
            <a:r>
              <a:rPr lang="ru-RU" dirty="0" smtClean="0"/>
              <a:t>);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способная образовать характерную вторичную структуру РНК;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 характерным нуклеотидным составом частей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67472" y="570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ru-RU" sz="1452" b="1" dirty="0">
                <a:latin typeface="Arial" panose="020B0604020202020204" pitchFamily="34" charset="0"/>
              </a:rPr>
              <a:t>Figure 1. Rho-independent intrinsic terminator construct.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2" y="529495"/>
            <a:ext cx="7805619" cy="32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71231" y="6502455"/>
            <a:ext cx="3918652" cy="8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ru-RU" sz="1089" b="1" dirty="0">
                <a:latin typeface="Arial" panose="020B0604020202020204" pitchFamily="34" charset="0"/>
              </a:rPr>
              <a:t>Elena A. </a:t>
            </a:r>
            <a:r>
              <a:rPr lang="en-GB" altLang="ru-RU" sz="1089" b="1" dirty="0" err="1">
                <a:latin typeface="Arial" panose="020B0604020202020204" pitchFamily="34" charset="0"/>
              </a:rPr>
              <a:t>Lesnik</a:t>
            </a:r>
            <a:r>
              <a:rPr lang="en-GB" altLang="ru-RU" sz="1089" b="1" dirty="0">
                <a:latin typeface="Arial" panose="020B0604020202020204" pitchFamily="34" charset="0"/>
              </a:rPr>
              <a:t> et al. </a:t>
            </a:r>
            <a:r>
              <a:rPr lang="en-GB" altLang="ru-RU" sz="1089" b="1" dirty="0" err="1">
                <a:latin typeface="Arial" panose="020B0604020202020204" pitchFamily="34" charset="0"/>
              </a:rPr>
              <a:t>Nucl</a:t>
            </a:r>
            <a:r>
              <a:rPr lang="en-GB" altLang="ru-RU" sz="1089" b="1" dirty="0">
                <a:latin typeface="Arial" panose="020B0604020202020204" pitchFamily="34" charset="0"/>
              </a:rPr>
              <a:t>. Acids Res. 2001;29:3583-3594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175" y="3783452"/>
            <a:ext cx="9391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Figure 1. Rho-independent intrinsic terminator construct. Regions include from 5′ to 3′: (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i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) A-region of 11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; (ii) a hairpin with a loop of 3–10 residues and with one of three types of stems: perfect stems of 4–18 base pairs, stems of 9–18 base pairs with internal loop no longer than 20% stem length, or stems of 7–18 base pairs with 1–5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bulges in either 5′ or 3′-side of stems; (iii) a spacer of 0–2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(any bases except T); (iv) T-region divided into three parts: proximal part of 5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, distal part of 4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, and extra part of 3 nt. (We did not number spacer nucleotides since no more than 5% putative terminators contained 2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spacers and no more than 15% putative terminators contained 1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spacers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189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4457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3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  <a:r>
              <a:rPr lang="ru-RU" sz="3200" dirty="0" smtClean="0"/>
              <a:t>Оператор – сайт посадки транскрипционных факторов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707357"/>
            <a:ext cx="854392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Прокариоты</a:t>
            </a:r>
          </a:p>
          <a:p>
            <a:pPr lvl="1"/>
            <a:r>
              <a:rPr lang="ru-RU" dirty="0" smtClean="0"/>
              <a:t>Выравнивание операторов одного транскрипционного фактора (</a:t>
            </a:r>
            <a:r>
              <a:rPr lang="en-US" dirty="0" smtClean="0"/>
              <a:t>TF)</a:t>
            </a:r>
            <a:endParaRPr lang="ru-RU" dirty="0" smtClean="0"/>
          </a:p>
          <a:p>
            <a:pPr lvl="1"/>
            <a:r>
              <a:rPr lang="ru-RU" dirty="0" smtClean="0"/>
              <a:t>Схема ДНК и транскрипционный фактор </a:t>
            </a:r>
            <a:endParaRPr lang="en-US" dirty="0" smtClean="0"/>
          </a:p>
          <a:p>
            <a:pPr lvl="1"/>
            <a:r>
              <a:rPr lang="ru-RU" dirty="0" smtClean="0"/>
              <a:t>Разные варианты у прокариот </a:t>
            </a:r>
          </a:p>
          <a:p>
            <a:r>
              <a:rPr lang="ru-RU" dirty="0" smtClean="0"/>
              <a:t>Регуляция у эукариот </a:t>
            </a:r>
            <a:br>
              <a:rPr lang="ru-RU" dirty="0" smtClean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Вывод: </a:t>
            </a:r>
            <a:br>
              <a:rPr lang="ru-RU" dirty="0" smtClean="0"/>
            </a:br>
            <a:r>
              <a:rPr lang="ru-RU" dirty="0" smtClean="0"/>
              <a:t>- короткие последовательности ДНК, узнаваемые белком; - характерное расположение относительно генов; </a:t>
            </a:r>
            <a:br>
              <a:rPr lang="ru-RU" dirty="0" smtClean="0"/>
            </a:br>
            <a:r>
              <a:rPr lang="ru-RU" dirty="0" smtClean="0"/>
              <a:t>- сходные, но не идентичные; </a:t>
            </a:r>
            <a:br>
              <a:rPr lang="ru-RU" dirty="0" smtClean="0"/>
            </a:br>
            <a:r>
              <a:rPr lang="ru-RU" dirty="0" smtClean="0"/>
              <a:t>- набор и взаимное расположение разных регуляторных последовательностей определяется комплексом регуляторных белков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5" y="276225"/>
            <a:ext cx="9115425" cy="971549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Выравнивание сайтов связывания </a:t>
            </a:r>
            <a:r>
              <a:rPr lang="en-US" sz="3600" dirty="0" err="1" smtClean="0"/>
              <a:t>PurR</a:t>
            </a:r>
            <a:r>
              <a:rPr lang="en-US" sz="3600" dirty="0" smtClean="0"/>
              <a:t> </a:t>
            </a:r>
            <a:r>
              <a:rPr lang="en-US" sz="3600" i="1" dirty="0" smtClean="0"/>
              <a:t>E. coli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2305052" y="1238250"/>
            <a:ext cx="4724469" cy="4906347"/>
            <a:chOff x="1956615" y="1447800"/>
            <a:chExt cx="4520385" cy="4906347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4862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0" i="1" dirty="0" err="1"/>
                <a:t>cvpA</a:t>
              </a:r>
              <a:endParaRPr lang="ru-RU" sz="2000" b="0" i="1" dirty="0"/>
            </a:p>
            <a:p>
              <a:r>
                <a:rPr lang="ru-RU" sz="2000" b="0" i="1" dirty="0" err="1"/>
                <a:t>purM</a:t>
              </a:r>
              <a:endParaRPr lang="ru-RU" sz="2000" b="0" i="1" dirty="0"/>
            </a:p>
            <a:p>
              <a:r>
                <a:rPr lang="ru-RU" sz="2000" b="0" i="1" dirty="0" err="1"/>
                <a:t>purT</a:t>
              </a:r>
              <a:endParaRPr lang="ru-RU" sz="2000" b="0" i="1" dirty="0"/>
            </a:p>
            <a:p>
              <a:r>
                <a:rPr lang="ru-RU" sz="2000" b="0" i="1" dirty="0" err="1"/>
                <a:t>purL</a:t>
              </a:r>
              <a:endParaRPr lang="ru-RU" sz="2000" b="0" i="1" dirty="0"/>
            </a:p>
            <a:p>
              <a:r>
                <a:rPr lang="ru-RU" sz="2000" b="0" i="1" dirty="0" err="1"/>
                <a:t>purE</a:t>
              </a:r>
              <a:endParaRPr lang="ru-RU" sz="2000" b="0" i="1" dirty="0"/>
            </a:p>
            <a:p>
              <a:r>
                <a:rPr lang="ru-RU" sz="2000" b="0" i="1" dirty="0" err="1"/>
                <a:t>purC</a:t>
              </a:r>
              <a:endParaRPr lang="ru-RU" sz="2000" b="0" i="1" dirty="0"/>
            </a:p>
            <a:p>
              <a:r>
                <a:rPr lang="ru-RU" sz="2000" b="0" i="1" dirty="0" err="1"/>
                <a:t>purB</a:t>
              </a:r>
              <a:endParaRPr lang="ru-RU" sz="2000" b="0" i="1" dirty="0"/>
            </a:p>
            <a:p>
              <a:r>
                <a:rPr lang="ru-RU" sz="2000" b="0" i="1" dirty="0" err="1"/>
                <a:t>purH</a:t>
              </a:r>
              <a:endParaRPr lang="ru-RU" sz="2000" b="0" i="1" dirty="0"/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1</a:t>
              </a:r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2</a:t>
              </a:r>
            </a:p>
            <a:p>
              <a:r>
                <a:rPr lang="ru-RU" sz="2000" b="0" i="1" dirty="0" err="1"/>
                <a:t>guaB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1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2</a:t>
              </a:r>
              <a:endParaRPr lang="ru-RU" sz="2000" b="0" i="1" dirty="0"/>
            </a:p>
            <a:p>
              <a:endParaRPr lang="ru-RU" sz="1200" b="0" i="1" dirty="0"/>
            </a:p>
            <a:p>
              <a:r>
                <a:rPr lang="en-US" sz="2000" b="0" dirty="0"/>
                <a:t>consensus</a:t>
              </a:r>
            </a:p>
            <a:p>
              <a:r>
                <a:rPr lang="en-US" dirty="0"/>
                <a:t>p</a:t>
              </a:r>
              <a:r>
                <a:rPr lang="en-US" dirty="0" smtClean="0"/>
                <a:t>alindrome</a:t>
              </a:r>
              <a:endParaRPr lang="en-US" b="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4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0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0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0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0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0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0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0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0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0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0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AACGAGCAAACGTTTCCACTAC</a:t>
              </a:r>
              <a:endParaRPr lang="en-US" sz="2000" b="1" dirty="0"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</a:t>
              </a:r>
              <a:r>
                <a:rPr lang="ru-RU" sz="2000" b="1" dirty="0" smtClean="0">
                  <a:latin typeface="Courier New" pitchFamily="49" charset="0"/>
                </a:rPr>
                <a:t>  </a:t>
              </a:r>
              <a:r>
                <a:rPr lang="en-US" sz="2000" b="1" dirty="0" smtClean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000" b="1" dirty="0" err="1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000" b="1" dirty="0" err="1">
                  <a:latin typeface="Courier New" pitchFamily="49" charset="0"/>
                </a:rPr>
                <a:t>G</a:t>
              </a:r>
              <a:r>
                <a:rPr lang="ru-RU" sz="2000" b="1" dirty="0" err="1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000" b="1" dirty="0" err="1">
                  <a:latin typeface="Courier New" pitchFamily="49" charset="0"/>
                </a:rPr>
                <a:t>AA</a:t>
              </a:r>
              <a:r>
                <a:rPr lang="ru-RU" sz="2000" b="1" dirty="0" err="1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000" b="1" dirty="0" err="1">
                  <a:latin typeface="Courier New" pitchFamily="49" charset="0"/>
                </a:rPr>
                <a:t>CG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</a:p>
            <a:p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  +++ ++++++++ +++     </a:t>
              </a:r>
              <a:endParaRPr lang="en-US" sz="2000" b="1" dirty="0">
                <a:latin typeface="Courier New" pitchFamily="49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5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34853" y="204355"/>
            <a:ext cx="6836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Регуляция  транскрипции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у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прокариот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00800" y="182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Репрессия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0" y="182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Активация</a:t>
            </a:r>
          </a:p>
        </p:txBody>
      </p:sp>
      <p:pic>
        <p:nvPicPr>
          <p:cNvPr id="5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975100"/>
            <a:ext cx="4098925" cy="113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8625"/>
            <a:ext cx="4102100" cy="213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7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07015" y="64026"/>
            <a:ext cx="87818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tx2"/>
                </a:solidFill>
              </a:rPr>
              <a:t>Схемы комплексов транскрипционных факторов </a:t>
            </a:r>
          </a:p>
          <a:p>
            <a:pPr algn="ctr" eaLnBrk="0" hangingPunct="0"/>
            <a:r>
              <a:rPr lang="ru-RU" sz="3200" dirty="0" smtClean="0">
                <a:solidFill>
                  <a:schemeClr val="tx2"/>
                </a:solidFill>
              </a:rPr>
              <a:t>прокариот. Следствие для сигналов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1000" y="1079332"/>
            <a:ext cx="7100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00" dirty="0"/>
              <a:t>ДНК-связывающие белки и их сигналы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52551" y="1857375"/>
            <a:ext cx="450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dirty="0"/>
              <a:t>Кооперативные однородные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49476" y="2632075"/>
            <a:ext cx="189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Палиндромы</a:t>
            </a:r>
          </a:p>
        </p:txBody>
      </p:sp>
      <p:pic>
        <p:nvPicPr>
          <p:cNvPr id="6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2390775"/>
            <a:ext cx="2393950" cy="68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305175"/>
            <a:ext cx="239395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301318" y="4071938"/>
            <a:ext cx="481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Кооперативные неоднородные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118881" y="4806950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Кассеты</a:t>
            </a:r>
          </a:p>
        </p:txBody>
      </p:sp>
      <p:pic>
        <p:nvPicPr>
          <p:cNvPr id="10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18" y="4600575"/>
            <a:ext cx="2382838" cy="72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14551" y="3429000"/>
            <a:ext cx="239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Прямые повторы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301318" y="5362575"/>
            <a:ext cx="154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Другие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71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93271" y="179168"/>
            <a:ext cx="69194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Регуляция </a:t>
            </a:r>
            <a:r>
              <a:rPr lang="ru-RU" sz="3200" dirty="0">
                <a:solidFill>
                  <a:schemeClr val="tx2"/>
                </a:solidFill>
              </a:rPr>
              <a:t>транскрипции</a:t>
            </a:r>
            <a:r>
              <a:rPr lang="ru-RU" sz="3600" dirty="0">
                <a:solidFill>
                  <a:schemeClr val="tx2"/>
                </a:solidFill>
              </a:rPr>
              <a:t> у эукариот</a:t>
            </a:r>
          </a:p>
        </p:txBody>
      </p:sp>
      <p:pic>
        <p:nvPicPr>
          <p:cNvPr id="3" name="Picture 9" descr="D:\Ravcheyev\Work\Learning\Gelfand\2-й курс - 2007-08 (Гены и сайты)\Лекции\Materials\Eucariote_trans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71550"/>
            <a:ext cx="8531225" cy="523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3824" y="6231493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67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09600" y="29718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Один и тот же ген может регулироваться несколькими регуляторными модулями, работающими в разных условиях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endParaRPr lang="en-US" sz="1200"/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Расстояние от регуляторного модуля до кодирующих областей может достигать </a:t>
            </a:r>
            <a:br>
              <a:rPr lang="ru-RU"/>
            </a:br>
            <a:r>
              <a:rPr lang="ru-RU"/>
              <a:t>100 000 пар оснований</a:t>
            </a:r>
            <a:endParaRPr lang="ru-RU" b="0"/>
          </a:p>
        </p:txBody>
      </p:sp>
      <p:pic>
        <p:nvPicPr>
          <p:cNvPr id="3" name="Picture 7" descr="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88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33600" y="76200"/>
            <a:ext cx="491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>
                <a:solidFill>
                  <a:schemeClr val="tx2"/>
                </a:solidFill>
              </a:rPr>
              <a:t>Регуляция транскрипции у эукариот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01750" y="639763"/>
            <a:ext cx="654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Регуляторные модули (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i="1">
                <a:solidFill>
                  <a:schemeClr val="tx2"/>
                </a:solidFill>
              </a:rPr>
              <a:t>В. Ю. Макеев</a:t>
            </a:r>
            <a:r>
              <a:rPr lang="ru-RU" sz="1600" i="1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8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85" y="356161"/>
            <a:ext cx="8722378" cy="62099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Сигналы (П, Э, ПЭ)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585" y="995354"/>
            <a:ext cx="4388503" cy="5399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Старт репликации (П)</a:t>
            </a:r>
          </a:p>
          <a:p>
            <a:r>
              <a:rPr lang="en-US" dirty="0" smtClean="0"/>
              <a:t>C</a:t>
            </a:r>
            <a:r>
              <a:rPr lang="ru-RU" dirty="0" err="1" smtClean="0"/>
              <a:t>еленоцистеин</a:t>
            </a:r>
            <a:endParaRPr lang="ru-RU" dirty="0" smtClean="0"/>
          </a:p>
          <a:p>
            <a:r>
              <a:rPr lang="ru-RU" dirty="0" err="1" smtClean="0"/>
              <a:t>Пирролизин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Программируемый сдвиг рамки</a:t>
            </a:r>
          </a:p>
          <a:p>
            <a:r>
              <a:rPr lang="ru-RU" dirty="0" smtClean="0"/>
              <a:t>Регуляторные сайты</a:t>
            </a:r>
          </a:p>
          <a:p>
            <a:r>
              <a:rPr lang="ru-RU" dirty="0" smtClean="0"/>
              <a:t>Сайты </a:t>
            </a:r>
            <a:r>
              <a:rPr lang="ru-RU" dirty="0" err="1" smtClean="0"/>
              <a:t>метилирования</a:t>
            </a:r>
            <a:endParaRPr lang="ru-RU" dirty="0"/>
          </a:p>
          <a:p>
            <a:r>
              <a:rPr lang="ru-RU" dirty="0" smtClean="0"/>
              <a:t>Сайты рестрикции-модификации</a:t>
            </a:r>
          </a:p>
          <a:p>
            <a:r>
              <a:rPr lang="en-US" dirty="0" smtClean="0"/>
              <a:t>CRISPR</a:t>
            </a:r>
            <a:endParaRPr lang="ru-RU" dirty="0" smtClean="0"/>
          </a:p>
          <a:p>
            <a:r>
              <a:rPr lang="ru-RU" dirty="0" smtClean="0"/>
              <a:t>……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3103" y="468882"/>
            <a:ext cx="4403072" cy="5399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Сайты </a:t>
            </a:r>
            <a:r>
              <a:rPr lang="ru-RU" dirty="0" err="1" smtClean="0"/>
              <a:t>сплайсинга</a:t>
            </a:r>
            <a:endParaRPr lang="ru-RU" dirty="0" smtClean="0"/>
          </a:p>
          <a:p>
            <a:r>
              <a:rPr lang="ru-RU" dirty="0" smtClean="0"/>
              <a:t>Аттенюаторы (П) – </a:t>
            </a:r>
            <a:r>
              <a:rPr lang="ru-RU" sz="2000" dirty="0" smtClean="0"/>
              <a:t>сигнал преждевременной </a:t>
            </a:r>
            <a:r>
              <a:rPr lang="ru-RU" sz="2000" dirty="0" err="1" smtClean="0"/>
              <a:t>терминации</a:t>
            </a:r>
            <a:r>
              <a:rPr lang="ru-RU" sz="2000" dirty="0" smtClean="0"/>
              <a:t> транскрипции</a:t>
            </a:r>
          </a:p>
          <a:p>
            <a:r>
              <a:rPr lang="ru-RU" dirty="0" err="1" smtClean="0"/>
              <a:t>Энхансеры</a:t>
            </a:r>
            <a:r>
              <a:rPr lang="ru-RU" dirty="0" smtClean="0"/>
              <a:t> (Э)</a:t>
            </a:r>
            <a:r>
              <a:rPr lang="ru-RU" sz="2000" dirty="0" smtClean="0"/>
              <a:t> – усилители  экспрессии генов, неспецифические в отношении промоторов; удалены по последовательности, но сближены в пространстве  </a:t>
            </a:r>
          </a:p>
          <a:p>
            <a:r>
              <a:rPr lang="ru-RU" dirty="0" err="1" smtClean="0"/>
              <a:t>Инсуляторы</a:t>
            </a:r>
            <a:r>
              <a:rPr lang="ru-RU" dirty="0" smtClean="0"/>
              <a:t> (Э) </a:t>
            </a:r>
            <a:r>
              <a:rPr lang="ru-RU" sz="2000" dirty="0" smtClean="0"/>
              <a:t>– разделители взаимодействия </a:t>
            </a:r>
            <a:r>
              <a:rPr lang="ru-RU" sz="2000" dirty="0" err="1" smtClean="0"/>
              <a:t>энхансеров</a:t>
            </a:r>
            <a:r>
              <a:rPr lang="ru-RU" sz="2000" dirty="0" smtClean="0"/>
              <a:t> и промоторов </a:t>
            </a:r>
          </a:p>
          <a:p>
            <a:r>
              <a:rPr lang="ru-RU" dirty="0" err="1" smtClean="0"/>
              <a:t>Сайленсеры</a:t>
            </a:r>
            <a:r>
              <a:rPr lang="ru-RU" dirty="0" smtClean="0"/>
              <a:t> (Э) </a:t>
            </a:r>
            <a:r>
              <a:rPr lang="ru-RU" sz="2100" dirty="0" smtClean="0"/>
              <a:t>– уменьшители или </a:t>
            </a:r>
            <a:r>
              <a:rPr lang="ru-RU" sz="2100" dirty="0" err="1" smtClean="0"/>
              <a:t>блокаторы</a:t>
            </a:r>
            <a:r>
              <a:rPr lang="ru-RU" sz="2100" dirty="0" smtClean="0"/>
              <a:t> экспрессии генов; могут располагаться на расстоянии тысяч пар нуклеотидов от промотора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Сайты, узнаваемые разными белками для своих нужд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8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II. </a:t>
            </a:r>
            <a:r>
              <a:rPr lang="ru-RU" sz="4000" dirty="0" smtClean="0"/>
              <a:t>Методы обнаружения исключительных слов и паттернов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28725" y="3716338"/>
            <a:ext cx="7429500" cy="5508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Точные сигналы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47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Вопросы к коллоквиуму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019175"/>
            <a:ext cx="8543925" cy="515778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В презентации красным шрифтом выделены вопросы (без ответов), которые могут быть заданы на коллоквиуме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ru-RU" sz="2000" dirty="0" smtClean="0"/>
              <a:t>Примеры </a:t>
            </a:r>
            <a:r>
              <a:rPr lang="ru-RU" sz="2000" dirty="0" smtClean="0"/>
              <a:t>сигналов, которые можно детектировать </a:t>
            </a:r>
            <a:r>
              <a:rPr lang="ru-RU" sz="2000" dirty="0" err="1" smtClean="0"/>
              <a:t>биоинформатически</a:t>
            </a:r>
            <a:endParaRPr lang="ru-RU" sz="2000" dirty="0" smtClean="0"/>
          </a:p>
          <a:p>
            <a:r>
              <a:rPr lang="ru-RU" sz="2000" dirty="0" smtClean="0"/>
              <a:t>Что такое точный сигнал? Примеры.</a:t>
            </a:r>
          </a:p>
          <a:p>
            <a:r>
              <a:rPr lang="ru-RU" sz="2000" dirty="0" smtClean="0"/>
              <a:t>Исключительные слова и паттерны. Методы детектирования </a:t>
            </a:r>
          </a:p>
          <a:p>
            <a:r>
              <a:rPr lang="ru-RU" sz="2000" dirty="0" smtClean="0"/>
              <a:t>Метод основанный на </a:t>
            </a:r>
            <a:r>
              <a:rPr lang="ru-RU" sz="2000" dirty="0" err="1" smtClean="0"/>
              <a:t>марковской</a:t>
            </a:r>
            <a:r>
              <a:rPr lang="ru-RU" sz="2000" dirty="0" smtClean="0"/>
              <a:t> модели. Привести и объяснить формулу.</a:t>
            </a:r>
          </a:p>
          <a:p>
            <a:r>
              <a:rPr lang="ru-RU" sz="2000" dirty="0" smtClean="0"/>
              <a:t>Метод </a:t>
            </a:r>
            <a:r>
              <a:rPr lang="ru-RU" sz="2000" dirty="0" err="1" smtClean="0"/>
              <a:t>Карлина</a:t>
            </a:r>
            <a:r>
              <a:rPr lang="ru-RU" sz="2000" dirty="0" smtClean="0"/>
              <a:t>. Привести объяснить формулу. </a:t>
            </a:r>
          </a:p>
          <a:p>
            <a:r>
              <a:rPr lang="ru-RU" sz="2000" dirty="0" smtClean="0"/>
              <a:t>Методы описания известного сигнала.</a:t>
            </a:r>
          </a:p>
          <a:p>
            <a:r>
              <a:rPr lang="ru-RU" sz="2000" dirty="0" smtClean="0"/>
              <a:t>Как оценить сколько раз встретится в геноме или его части сигнал, представленный выравниванием?</a:t>
            </a:r>
            <a:endParaRPr lang="en-US" sz="2000" dirty="0" smtClean="0"/>
          </a:p>
          <a:p>
            <a:r>
              <a:rPr lang="ru-RU" sz="2000" dirty="0" smtClean="0"/>
              <a:t>Написать и исследовать функцию «информационное содержание колонки» в зависимости от частот </a:t>
            </a:r>
            <a:r>
              <a:rPr lang="ru-RU" sz="2000" dirty="0" smtClean="0"/>
              <a:t>букв</a:t>
            </a:r>
            <a:r>
              <a:rPr lang="en-US" sz="2000" dirty="0" smtClean="0"/>
              <a:t> </a:t>
            </a:r>
            <a:r>
              <a:rPr lang="ru-RU" sz="2000" dirty="0" smtClean="0"/>
              <a:t>в предположении, что букв две: </a:t>
            </a:r>
            <a:r>
              <a:rPr lang="en-US" sz="2000" dirty="0" smtClean="0"/>
              <a:t>W (</a:t>
            </a:r>
            <a:r>
              <a:rPr lang="en-US" sz="2000" dirty="0" smtClean="0"/>
              <a:t>A </a:t>
            </a:r>
            <a:r>
              <a:rPr lang="ru-RU" sz="2000" dirty="0" smtClean="0"/>
              <a:t>или </a:t>
            </a:r>
            <a:r>
              <a:rPr lang="en-US" sz="2000" dirty="0" smtClean="0"/>
              <a:t>T) </a:t>
            </a:r>
            <a:r>
              <a:rPr lang="ru-RU" sz="2000" dirty="0" smtClean="0"/>
              <a:t>и </a:t>
            </a:r>
            <a:r>
              <a:rPr lang="en-US" sz="2000" dirty="0" smtClean="0"/>
              <a:t>S (G </a:t>
            </a:r>
            <a:r>
              <a:rPr lang="ru-RU" sz="2000" dirty="0" smtClean="0"/>
              <a:t>или </a:t>
            </a:r>
            <a:r>
              <a:rPr lang="en-US" sz="2000" dirty="0" smtClean="0"/>
              <a:t>C)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99662"/>
            <a:ext cx="8543925" cy="71452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 предсказать частоту слова </a:t>
            </a:r>
            <a:r>
              <a:rPr lang="en-US" sz="3200" dirty="0" smtClean="0"/>
              <a:t>W </a:t>
            </a:r>
            <a:r>
              <a:rPr lang="ru-RU" sz="3200" dirty="0" smtClean="0"/>
              <a:t>в геноме?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3005500"/>
            <a:ext cx="8543925" cy="3584575"/>
          </a:xfrm>
        </p:spPr>
        <p:txBody>
          <a:bodyPr>
            <a:normAutofit/>
          </a:bodyPr>
          <a:lstStyle/>
          <a:p>
            <a:r>
              <a:rPr lang="ru-RU" dirty="0" smtClean="0"/>
              <a:t>Частоты </a:t>
            </a:r>
            <a:r>
              <a:rPr lang="ru-RU" dirty="0" smtClean="0"/>
              <a:t>нуклеотидов</a:t>
            </a:r>
            <a:r>
              <a:rPr lang="ru-RU" baseline="30000" dirty="0" smtClean="0"/>
              <a:t>  </a:t>
            </a:r>
            <a:r>
              <a:rPr lang="ru-RU" dirty="0" smtClean="0"/>
              <a:t>в хромосоме  20 </a:t>
            </a:r>
            <a:r>
              <a:rPr lang="ru-RU" dirty="0" smtClean="0"/>
              <a:t> человека</a:t>
            </a:r>
            <a:endParaRPr lang="ru-RU" dirty="0" smtClean="0"/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(G</a:t>
            </a:r>
            <a:r>
              <a:rPr lang="en-US" dirty="0" smtClean="0"/>
              <a:t>) = 0.22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(C</a:t>
            </a:r>
            <a:r>
              <a:rPr lang="en-US" dirty="0" smtClean="0"/>
              <a:t>) = 0.22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</a:t>
            </a:r>
            <a:r>
              <a:rPr lang="en-US" dirty="0" smtClean="0"/>
              <a:t>) = 0.28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(T</a:t>
            </a:r>
            <a:r>
              <a:rPr lang="en-US" dirty="0" smtClean="0"/>
              <a:t>) = 0.28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Предскажите </a:t>
            </a:r>
            <a:r>
              <a:rPr lang="ru-RU" dirty="0" smtClean="0">
                <a:solidFill>
                  <a:srgbClr val="FF0000"/>
                </a:solidFill>
              </a:rPr>
              <a:t>частоту </a:t>
            </a:r>
            <a:r>
              <a:rPr lang="ru-RU" dirty="0" smtClean="0">
                <a:solidFill>
                  <a:srgbClr val="FF0000"/>
                </a:solidFill>
              </a:rPr>
              <a:t>слов </a:t>
            </a:r>
            <a:r>
              <a:rPr lang="en-US" dirty="0" smtClean="0">
                <a:solidFill>
                  <a:srgbClr val="FF0000"/>
                </a:solidFill>
              </a:rPr>
              <a:t>GC </a:t>
            </a: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en-US" dirty="0" smtClean="0">
                <a:solidFill>
                  <a:srgbClr val="FF0000"/>
                </a:solidFill>
              </a:rPr>
              <a:t>CG: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en-US" dirty="0" smtClean="0"/>
              <a:t>(GC</a:t>
            </a:r>
            <a:r>
              <a:rPr lang="en-US" dirty="0" smtClean="0"/>
              <a:t>) = </a:t>
            </a:r>
            <a:r>
              <a:rPr lang="en-US" dirty="0" smtClean="0"/>
              <a:t>… </a:t>
            </a:r>
            <a:r>
              <a:rPr lang="ru-RU" dirty="0" smtClean="0"/>
              <a:t>?</a:t>
            </a:r>
            <a:r>
              <a:rPr lang="en-US" dirty="0" smtClean="0"/>
              <a:t>		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ru-RU" baseline="-25000" dirty="0" smtClean="0"/>
              <a:t> </a:t>
            </a:r>
            <a:r>
              <a:rPr lang="ru-RU" dirty="0" smtClean="0"/>
              <a:t>- ожидаемая частота </a:t>
            </a:r>
            <a:endParaRPr lang="ru-RU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en-US" dirty="0" smtClean="0"/>
              <a:t>(CG</a:t>
            </a:r>
            <a:r>
              <a:rPr lang="en-US" dirty="0" smtClean="0"/>
              <a:t>) =  </a:t>
            </a:r>
            <a:r>
              <a:rPr lang="en-US" dirty="0" smtClean="0"/>
              <a:t>…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5632" y="737422"/>
            <a:ext cx="8514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 – </a:t>
            </a:r>
            <a:r>
              <a:rPr lang="ru-RU" sz="2400" dirty="0" smtClean="0"/>
              <a:t>слово</a:t>
            </a:r>
            <a:r>
              <a:rPr lang="en-US" sz="2400" dirty="0" smtClean="0"/>
              <a:t> </a:t>
            </a:r>
            <a:r>
              <a:rPr lang="ru-RU" sz="2400" dirty="0" smtClean="0"/>
              <a:t>длины </a:t>
            </a:r>
            <a:r>
              <a:rPr lang="en-US" sz="2400" dirty="0" smtClean="0"/>
              <a:t>n</a:t>
            </a:r>
            <a:r>
              <a:rPr lang="ru-RU" sz="2400" dirty="0" smtClean="0"/>
              <a:t>.    Пример</a:t>
            </a:r>
            <a:r>
              <a:rPr lang="ru-RU" sz="2400" dirty="0" smtClean="0"/>
              <a:t>: </a:t>
            </a:r>
            <a:r>
              <a:rPr lang="en-US" sz="2400" dirty="0" smtClean="0"/>
              <a:t>W = ATAG, n = 4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obs</a:t>
            </a:r>
            <a:r>
              <a:rPr lang="en-US" sz="2400" dirty="0" smtClean="0"/>
              <a:t>(W)</a:t>
            </a:r>
            <a:r>
              <a:rPr lang="ru-RU" sz="2400" dirty="0" smtClean="0"/>
              <a:t> -</a:t>
            </a:r>
            <a:r>
              <a:rPr lang="en-US" sz="2400" dirty="0" smtClean="0"/>
              <a:t> </a:t>
            </a:r>
            <a:r>
              <a:rPr lang="ru-RU" sz="2400" dirty="0" smtClean="0"/>
              <a:t>частота слова </a:t>
            </a:r>
            <a:r>
              <a:rPr lang="en-US" sz="2400" dirty="0" smtClean="0"/>
              <a:t>W </a:t>
            </a:r>
            <a:r>
              <a:rPr lang="ru-RU" sz="2400" dirty="0" smtClean="0"/>
              <a:t>в геноме  </a:t>
            </a:r>
            <a:br>
              <a:rPr lang="ru-RU" sz="2400" dirty="0" smtClean="0"/>
            </a:br>
            <a:r>
              <a:rPr lang="ru-RU" sz="2400" dirty="0" smtClean="0"/>
              <a:t>                 </a:t>
            </a:r>
            <a:r>
              <a:rPr lang="ru-RU" sz="2000" dirty="0" smtClean="0"/>
              <a:t>(</a:t>
            </a:r>
            <a:r>
              <a:rPr lang="en-US" sz="2000" dirty="0" err="1" smtClean="0"/>
              <a:t>obs</a:t>
            </a:r>
            <a:r>
              <a:rPr lang="en-US" sz="2000" dirty="0" smtClean="0"/>
              <a:t> – </a:t>
            </a:r>
            <a:r>
              <a:rPr lang="ru-RU" sz="2000" dirty="0" smtClean="0"/>
              <a:t>от </a:t>
            </a:r>
            <a:r>
              <a:rPr lang="en-US" sz="2000" dirty="0" smtClean="0"/>
              <a:t>observed, </a:t>
            </a:r>
            <a:r>
              <a:rPr lang="en-US" sz="2000" dirty="0" smtClean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наблюдаемая частота)</a:t>
            </a:r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obs</a:t>
            </a:r>
            <a:r>
              <a:rPr lang="en-US" sz="2400" dirty="0" smtClean="0"/>
              <a:t>(W) </a:t>
            </a:r>
            <a:r>
              <a:rPr lang="ru-RU" sz="2400" dirty="0" smtClean="0"/>
              <a:t>= число слов </a:t>
            </a:r>
            <a:r>
              <a:rPr lang="en-US" sz="2400" dirty="0" smtClean="0"/>
              <a:t>W/</a:t>
            </a:r>
            <a:r>
              <a:rPr lang="ru-RU" sz="2400" dirty="0" smtClean="0"/>
              <a:t>число всех слов длины </a:t>
            </a:r>
            <a:r>
              <a:rPr lang="en-US" sz="2400" dirty="0" smtClean="0"/>
              <a:t>n</a:t>
            </a:r>
          </a:p>
          <a:p>
            <a:r>
              <a:rPr lang="ru-RU" sz="2400" dirty="0" smtClean="0"/>
              <a:t>Ч</a:t>
            </a:r>
            <a:r>
              <a:rPr lang="ru-RU" sz="2400" dirty="0" smtClean="0"/>
              <a:t>исло </a:t>
            </a:r>
            <a:r>
              <a:rPr lang="ru-RU" sz="2400" dirty="0" smtClean="0"/>
              <a:t>всех слов длины </a:t>
            </a:r>
            <a:r>
              <a:rPr lang="en-US" sz="2400" dirty="0" smtClean="0"/>
              <a:t>n</a:t>
            </a:r>
            <a:r>
              <a:rPr lang="ru-RU" sz="2400" dirty="0" smtClean="0"/>
              <a:t> = число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. в геноме </a:t>
            </a:r>
            <a:br>
              <a:rPr lang="ru-RU" sz="2400" dirty="0" smtClean="0"/>
            </a:br>
            <a:r>
              <a:rPr lang="ru-RU" sz="2400" dirty="0" smtClean="0"/>
              <a:t>                 </a:t>
            </a:r>
            <a:r>
              <a:rPr lang="ru-RU" sz="2000" dirty="0" smtClean="0"/>
              <a:t>(разницей в несколько </a:t>
            </a:r>
            <a:r>
              <a:rPr lang="ru-RU" sz="2000" dirty="0" err="1" smtClean="0"/>
              <a:t>нукл</a:t>
            </a:r>
            <a:r>
              <a:rPr lang="ru-RU" sz="2000" dirty="0" smtClean="0"/>
              <a:t>. пренебрегаем)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57" y="147484"/>
            <a:ext cx="8889514" cy="471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smtClean="0"/>
              <a:t>Контраст» слова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en-US" sz="3200" dirty="0" smtClean="0"/>
              <a:t>r</a:t>
            </a:r>
            <a:r>
              <a:rPr lang="ru-RU" sz="3200" dirty="0" smtClean="0"/>
              <a:t>(</a:t>
            </a:r>
            <a:r>
              <a:rPr lang="en-US" sz="3200" dirty="0" smtClean="0"/>
              <a:t>W)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781" y="2119502"/>
            <a:ext cx="2703870" cy="4458277"/>
          </a:xfrm>
          <a:ln w="38100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8000" dirty="0" smtClean="0"/>
              <a:t>F</a:t>
            </a:r>
            <a:r>
              <a:rPr lang="en-US" sz="8000" baseline="-25000" dirty="0" smtClean="0"/>
              <a:t>obs</a:t>
            </a:r>
            <a:r>
              <a:rPr lang="en-US" sz="8000" dirty="0" smtClean="0"/>
              <a:t>(GC</a:t>
            </a:r>
            <a:r>
              <a:rPr lang="en-US" sz="8000" dirty="0" smtClean="0"/>
              <a:t>) </a:t>
            </a:r>
            <a:r>
              <a:rPr lang="en-US" sz="8000" dirty="0" smtClean="0"/>
              <a:t> =</a:t>
            </a:r>
            <a:r>
              <a:rPr lang="ru-RU" sz="8000" dirty="0" smtClean="0"/>
              <a:t>  </a:t>
            </a:r>
            <a:r>
              <a:rPr lang="ru-RU" sz="8000" dirty="0" smtClean="0"/>
              <a:t>0.05    </a:t>
            </a:r>
            <a:r>
              <a:rPr lang="en-US" sz="8000" dirty="0" smtClean="0"/>
              <a:t> 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</a:t>
            </a:r>
            <a:r>
              <a:rPr lang="en-US" sz="8000" dirty="0" err="1" smtClean="0"/>
              <a:t>F</a:t>
            </a:r>
            <a:r>
              <a:rPr lang="en-US" sz="8000" baseline="-25000" dirty="0" err="1" smtClean="0"/>
              <a:t>exp</a:t>
            </a:r>
            <a:r>
              <a:rPr lang="en-US" sz="8000" dirty="0" smtClean="0"/>
              <a:t>(GC</a:t>
            </a:r>
            <a:r>
              <a:rPr lang="en-US" sz="8000" dirty="0" smtClean="0"/>
              <a:t>) =  </a:t>
            </a:r>
            <a:r>
              <a:rPr lang="ru-RU" sz="8000" dirty="0" smtClean="0"/>
              <a:t>0</a:t>
            </a:r>
            <a:r>
              <a:rPr lang="en-US" sz="8000" dirty="0" smtClean="0"/>
              <a:t>.</a:t>
            </a:r>
            <a:r>
              <a:rPr lang="en-US" sz="8000" dirty="0" smtClean="0"/>
              <a:t>05 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r</a:t>
            </a:r>
            <a:r>
              <a:rPr lang="ru-RU" sz="8000" dirty="0" smtClean="0"/>
              <a:t>(</a:t>
            </a:r>
            <a:r>
              <a:rPr lang="en-US" sz="8000" dirty="0" smtClean="0"/>
              <a:t>GC) </a:t>
            </a:r>
            <a:r>
              <a:rPr lang="en-US" sz="8000" dirty="0" smtClean="0"/>
              <a:t>=  </a:t>
            </a:r>
            <a:r>
              <a:rPr lang="en-US" sz="8000" b="1" dirty="0" smtClean="0"/>
              <a:t>1.0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8000" dirty="0" smtClean="0"/>
              <a:t>F</a:t>
            </a:r>
            <a:r>
              <a:rPr lang="en-US" sz="8000" baseline="-25000" dirty="0" smtClean="0"/>
              <a:t>obs</a:t>
            </a:r>
            <a:r>
              <a:rPr lang="en-US" sz="8000" dirty="0" smtClean="0"/>
              <a:t>(CG)   =  </a:t>
            </a:r>
            <a:r>
              <a:rPr lang="ru-RU" sz="8000" dirty="0" smtClean="0"/>
              <a:t>0.01</a:t>
            </a:r>
            <a:r>
              <a:rPr lang="en-US" sz="8000" dirty="0" smtClean="0"/>
              <a:t>    </a:t>
            </a:r>
            <a:br>
              <a:rPr lang="en-US" sz="8000" dirty="0" smtClean="0"/>
            </a:br>
            <a:r>
              <a:rPr lang="en-US" sz="8000" dirty="0" smtClean="0"/>
              <a:t> </a:t>
            </a:r>
            <a:r>
              <a:rPr lang="en-US" sz="8000" dirty="0" err="1" smtClean="0"/>
              <a:t>F</a:t>
            </a:r>
            <a:r>
              <a:rPr lang="en-US" sz="8000" baseline="-25000" dirty="0" err="1" smtClean="0"/>
              <a:t>exp</a:t>
            </a:r>
            <a:r>
              <a:rPr lang="en-US" sz="8000" dirty="0" smtClean="0"/>
              <a:t>(GC) =  </a:t>
            </a:r>
            <a:r>
              <a:rPr lang="ru-RU" sz="8000" dirty="0" smtClean="0"/>
              <a:t>0</a:t>
            </a:r>
            <a:r>
              <a:rPr lang="en-US" sz="8000" dirty="0" smtClean="0"/>
              <a:t>.05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r(CG)  =  </a:t>
            </a:r>
            <a:r>
              <a:rPr lang="en-US" sz="8000" b="1" dirty="0" smtClean="0"/>
              <a:t>0.2</a:t>
            </a:r>
            <a:endParaRPr lang="ru-RU" sz="8000" b="1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000" dirty="0" smtClean="0"/>
              <a:t>r </a:t>
            </a:r>
            <a:r>
              <a:rPr lang="en-US" sz="8000" dirty="0" smtClean="0"/>
              <a:t>&lt;&lt; 1 – </a:t>
            </a:r>
            <a:r>
              <a:rPr lang="ru-RU" sz="8000" dirty="0" smtClean="0"/>
              <a:t>слово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ru-RU" sz="8000" dirty="0" err="1" smtClean="0"/>
              <a:t>недопредставлено</a:t>
            </a:r>
            <a:endParaRPr lang="ru-RU" sz="80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000" dirty="0" smtClean="0"/>
              <a:t>r &gt;&gt;1 – </a:t>
            </a:r>
            <a:r>
              <a:rPr lang="ru-RU" sz="8000" dirty="0" smtClean="0"/>
              <a:t>слово </a:t>
            </a:r>
            <a:r>
              <a:rPr lang="ru-RU" sz="8000" dirty="0" err="1" smtClean="0"/>
              <a:t>перепредставлено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en-US" sz="80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65587"/>
            <a:ext cx="2228850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93601169"/>
              </p:ext>
            </p:extLst>
          </p:nvPr>
        </p:nvGraphicFramePr>
        <p:xfrm>
          <a:off x="3274756" y="2090008"/>
          <a:ext cx="6191251" cy="448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1897" y="548600"/>
            <a:ext cx="91255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000" dirty="0" smtClean="0"/>
              <a:t>r(W)  </a:t>
            </a:r>
            <a:r>
              <a:rPr lang="en-US" sz="2000" dirty="0" smtClean="0"/>
              <a:t>= </a:t>
            </a:r>
            <a:r>
              <a:rPr lang="ru-RU" sz="2000" dirty="0" smtClean="0"/>
              <a:t>(наблюдаемая частота </a:t>
            </a:r>
            <a:r>
              <a:rPr lang="ru-RU" sz="2000" dirty="0" smtClean="0"/>
              <a:t>слова</a:t>
            </a:r>
            <a:r>
              <a:rPr lang="en-US" sz="2000" dirty="0" smtClean="0"/>
              <a:t> W</a:t>
            </a:r>
            <a:r>
              <a:rPr lang="ru-RU" sz="2000" dirty="0" smtClean="0"/>
              <a:t>)</a:t>
            </a:r>
            <a:r>
              <a:rPr lang="en-US" sz="2000" dirty="0" smtClean="0"/>
              <a:t>/</a:t>
            </a:r>
            <a:r>
              <a:rPr lang="ru-RU" sz="2000" dirty="0" smtClean="0"/>
              <a:t>(ожидаемая</a:t>
            </a:r>
            <a:r>
              <a:rPr lang="en-US" sz="2000" dirty="0" smtClean="0"/>
              <a:t> </a:t>
            </a:r>
            <a:r>
              <a:rPr lang="ru-RU" sz="2000" dirty="0" smtClean="0"/>
              <a:t>частота) =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dirty="0" smtClean="0"/>
              <a:t>        </a:t>
            </a:r>
            <a:r>
              <a:rPr lang="en-US" sz="2000" dirty="0" smtClean="0"/>
              <a:t>= </a:t>
            </a:r>
            <a:r>
              <a:rPr lang="ru-RU" sz="2000" dirty="0" smtClean="0"/>
              <a:t>(число слов </a:t>
            </a:r>
            <a:r>
              <a:rPr lang="en-US" sz="2000" dirty="0" smtClean="0"/>
              <a:t>W)/</a:t>
            </a:r>
            <a:r>
              <a:rPr lang="ru-RU" sz="20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ожидаемое число слов </a:t>
            </a:r>
            <a:r>
              <a:rPr lang="en-US" sz="2000" dirty="0" smtClean="0"/>
              <a:t>W)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 </a:t>
            </a:r>
            <a:r>
              <a:rPr lang="en-US" sz="2000" dirty="0" smtClean="0"/>
              <a:t>r – </a:t>
            </a:r>
            <a:r>
              <a:rPr lang="ru-RU" sz="2000" dirty="0" smtClean="0"/>
              <a:t>от </a:t>
            </a:r>
            <a:r>
              <a:rPr lang="en-US" sz="2000" dirty="0" smtClean="0"/>
              <a:t>‘ratio’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4947" y="1691149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хромосоме 20 человека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Слово </a:t>
            </a:r>
            <a:r>
              <a:rPr lang="en-US" sz="3200" dirty="0" smtClean="0"/>
              <a:t>CG  </a:t>
            </a:r>
            <a:r>
              <a:rPr lang="ru-RU" sz="3200" dirty="0" smtClean="0"/>
              <a:t>встречается в пять раз реже, чем предсказывает статистика!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3401" y="1847851"/>
            <a:ext cx="854392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Вывод: </a:t>
            </a:r>
            <a:br>
              <a:rPr lang="ru-RU" dirty="0" smtClean="0"/>
            </a:br>
            <a:r>
              <a:rPr lang="ru-RU" dirty="0" smtClean="0"/>
              <a:t>- слово </a:t>
            </a:r>
            <a:r>
              <a:rPr lang="en-US" dirty="0" smtClean="0"/>
              <a:t>CG </a:t>
            </a:r>
            <a:r>
              <a:rPr lang="ru-RU" dirty="0" smtClean="0"/>
              <a:t>имеет какую-то функцию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Какую?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литературе слово </a:t>
            </a:r>
            <a:r>
              <a:rPr lang="en-US" dirty="0" smtClean="0"/>
              <a:t>CG </a:t>
            </a:r>
            <a:r>
              <a:rPr lang="ru-RU" dirty="0" smtClean="0"/>
              <a:t>записывают так: </a:t>
            </a:r>
            <a:r>
              <a:rPr lang="en-US" dirty="0" err="1" smtClean="0"/>
              <a:t>CpG</a:t>
            </a:r>
            <a:r>
              <a:rPr lang="en-US" dirty="0" smtClean="0"/>
              <a:t> – </a:t>
            </a:r>
            <a:r>
              <a:rPr lang="ru-RU" dirty="0" smtClean="0"/>
              <a:t>чтобы не спутать с  комплементарной парой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10" y="109490"/>
            <a:ext cx="8961726" cy="854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200" dirty="0" smtClean="0"/>
              <a:t>Как найти контраст </a:t>
            </a:r>
            <a:r>
              <a:rPr lang="en-US" sz="3200" dirty="0" smtClean="0"/>
              <a:t>r </a:t>
            </a:r>
            <a:r>
              <a:rPr lang="ru-RU" sz="3200" dirty="0" smtClean="0"/>
              <a:t>для </a:t>
            </a:r>
            <a:r>
              <a:rPr lang="ru-RU" sz="3200" dirty="0" smtClean="0"/>
              <a:t>более длинного слова?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891573"/>
            <a:ext cx="8543925" cy="406389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Произведение частот </a:t>
            </a:r>
            <a:r>
              <a:rPr lang="ru-RU" sz="2000" dirty="0" smtClean="0"/>
              <a:t>букв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 err="1" smtClean="0"/>
              <a:t>F</a:t>
            </a:r>
            <a:r>
              <a:rPr lang="en-US" sz="2000" baseline="-25000" dirty="0" err="1" smtClean="0"/>
              <a:t>exp</a:t>
            </a:r>
            <a:r>
              <a:rPr lang="en-US" sz="2000" dirty="0" smtClean="0"/>
              <a:t>(ATG</a:t>
            </a:r>
            <a:r>
              <a:rPr lang="en-US" sz="2000" dirty="0" smtClean="0"/>
              <a:t>) </a:t>
            </a:r>
            <a:r>
              <a:rPr lang="en-US" sz="2000" dirty="0" smtClean="0"/>
              <a:t>=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obs </a:t>
            </a:r>
            <a:r>
              <a:rPr lang="en-US" sz="2000" dirty="0" smtClean="0"/>
              <a:t>(A)·F</a:t>
            </a:r>
            <a:r>
              <a:rPr lang="en-US" sz="2000" baseline="-25000" dirty="0" smtClean="0"/>
              <a:t>obs</a:t>
            </a:r>
            <a:r>
              <a:rPr lang="en-US" sz="2000" dirty="0" smtClean="0"/>
              <a:t>(T)·F</a:t>
            </a:r>
            <a:r>
              <a:rPr lang="en-US" sz="2000" baseline="-25000" dirty="0" smtClean="0"/>
              <a:t>obs</a:t>
            </a:r>
            <a:r>
              <a:rPr lang="en-US" sz="2000" dirty="0" smtClean="0"/>
              <a:t>(G</a:t>
            </a:r>
            <a:r>
              <a:rPr lang="en-US" sz="2000" dirty="0" smtClean="0"/>
              <a:t>) </a:t>
            </a:r>
            <a:endParaRPr lang="en-US" sz="2000" dirty="0" smtClean="0"/>
          </a:p>
          <a:p>
            <a:pPr lvl="1"/>
            <a:r>
              <a:rPr lang="en-US" sz="2000" dirty="0" smtClean="0"/>
              <a:t>r(ATG)  </a:t>
            </a:r>
            <a:r>
              <a:rPr lang="en-US" sz="2000" dirty="0" smtClean="0"/>
              <a:t>=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obs</a:t>
            </a:r>
            <a:r>
              <a:rPr lang="en-US" sz="2000" dirty="0" smtClean="0"/>
              <a:t>(ATG)/</a:t>
            </a:r>
            <a:r>
              <a:rPr lang="en-US" sz="2000" dirty="0" smtClean="0"/>
              <a:t> </a:t>
            </a:r>
            <a:r>
              <a:rPr lang="en-US" sz="2000" dirty="0" smtClean="0"/>
              <a:t>[F</a:t>
            </a:r>
            <a:r>
              <a:rPr lang="en-US" sz="2000" baseline="-25000" dirty="0" smtClean="0"/>
              <a:t>obs </a:t>
            </a:r>
            <a:r>
              <a:rPr lang="en-US" sz="2000" dirty="0" smtClean="0"/>
              <a:t>(A)·F</a:t>
            </a:r>
            <a:r>
              <a:rPr lang="en-US" sz="2000" baseline="-25000" dirty="0" smtClean="0"/>
              <a:t>obs</a:t>
            </a:r>
            <a:r>
              <a:rPr lang="en-US" sz="2000" dirty="0" smtClean="0"/>
              <a:t>(T)·F</a:t>
            </a:r>
            <a:r>
              <a:rPr lang="en-US" sz="2000" baseline="-25000" dirty="0" smtClean="0"/>
              <a:t>obs</a:t>
            </a:r>
            <a:r>
              <a:rPr lang="en-US" sz="2000" dirty="0" smtClean="0"/>
              <a:t>(G</a:t>
            </a:r>
            <a:r>
              <a:rPr lang="en-US" sz="2000" dirty="0" smtClean="0"/>
              <a:t>)]</a:t>
            </a:r>
            <a:br>
              <a:rPr lang="en-US" sz="2000" dirty="0" smtClean="0"/>
            </a:br>
            <a:endParaRPr lang="en-US" sz="2000" dirty="0" smtClean="0"/>
          </a:p>
          <a:p>
            <a:pPr marL="228600" lvl="1">
              <a:spcBef>
                <a:spcPts val="1000"/>
              </a:spcBef>
            </a:pPr>
            <a:r>
              <a:rPr lang="ru-RU" sz="2000" dirty="0" smtClean="0"/>
              <a:t>Марковская модель</a:t>
            </a:r>
            <a:r>
              <a:rPr lang="en-US" sz="2000" dirty="0" smtClean="0"/>
              <a:t>: </a:t>
            </a:r>
            <a:r>
              <a:rPr lang="ru-RU" sz="2000" dirty="0" smtClean="0"/>
              <a:t>учет </a:t>
            </a:r>
            <a:r>
              <a:rPr lang="ru-RU" sz="2000" dirty="0" smtClean="0"/>
              <a:t>частот </a:t>
            </a:r>
            <a:r>
              <a:rPr lang="ru-RU" sz="2000" dirty="0" err="1" smtClean="0"/>
              <a:t>подслов</a:t>
            </a:r>
            <a:r>
              <a:rPr lang="ru-RU" sz="2000" dirty="0" smtClean="0"/>
              <a:t> длины </a:t>
            </a:r>
            <a:r>
              <a:rPr lang="en-US" sz="2000" dirty="0" smtClean="0"/>
              <a:t>n-1 </a:t>
            </a:r>
            <a:r>
              <a:rPr lang="ru-RU" sz="2000" dirty="0" smtClean="0"/>
              <a:t>и </a:t>
            </a:r>
            <a:r>
              <a:rPr lang="en-US" sz="2000" dirty="0" smtClean="0"/>
              <a:t>n-2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en-US" dirty="0" smtClean="0"/>
              <a:t>(ACG</a:t>
            </a:r>
            <a:r>
              <a:rPr lang="en-US" dirty="0" smtClean="0"/>
              <a:t>) </a:t>
            </a:r>
            <a:r>
              <a:rPr lang="en-US" dirty="0" smtClean="0"/>
              <a:t> =  [</a:t>
            </a:r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(AC)·</a:t>
            </a:r>
            <a:r>
              <a:rPr lang="en-US" dirty="0" smtClean="0"/>
              <a:t>F</a:t>
            </a:r>
            <a:r>
              <a:rPr lang="en-US" baseline="-25000" dirty="0" smtClean="0"/>
              <a:t>obs </a:t>
            </a:r>
            <a:r>
              <a:rPr lang="en-US" dirty="0" smtClean="0"/>
              <a:t>(CG)]/</a:t>
            </a:r>
            <a:r>
              <a:rPr lang="ru-RU" dirty="0" smtClean="0"/>
              <a:t> </a:t>
            </a:r>
            <a:r>
              <a:rPr lang="en-US" dirty="0" smtClean="0"/>
              <a:t>F</a:t>
            </a:r>
            <a:r>
              <a:rPr lang="en-US" baseline="-25000" dirty="0" smtClean="0"/>
              <a:t>obs </a:t>
            </a:r>
            <a:r>
              <a:rPr lang="en-US" dirty="0" smtClean="0"/>
              <a:t>(C) </a:t>
            </a:r>
            <a:endParaRPr lang="en-US" dirty="0" smtClean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r(ACG</a:t>
            </a:r>
            <a:r>
              <a:rPr lang="en-US" dirty="0" smtClean="0"/>
              <a:t>) = </a:t>
            </a:r>
            <a:r>
              <a:rPr lang="en-US" dirty="0" smtClean="0"/>
              <a:t>F</a:t>
            </a:r>
            <a:r>
              <a:rPr lang="en-US" baseline="-25000" dirty="0" smtClean="0"/>
              <a:t>obs </a:t>
            </a:r>
            <a:r>
              <a:rPr lang="en-US" sz="2000" dirty="0" smtClean="0"/>
              <a:t>(</a:t>
            </a:r>
            <a:r>
              <a:rPr lang="en-US" sz="2000" dirty="0" smtClean="0"/>
              <a:t>ACG</a:t>
            </a:r>
            <a:r>
              <a:rPr lang="en-US" sz="2000" dirty="0" smtClean="0"/>
              <a:t>)</a:t>
            </a:r>
            <a:r>
              <a:rPr lang="en-US" dirty="0" smtClean="0"/>
              <a:t>·F</a:t>
            </a:r>
            <a:r>
              <a:rPr lang="en-US" baseline="-25000" dirty="0" smtClean="0"/>
              <a:t>obs</a:t>
            </a:r>
            <a:r>
              <a:rPr lang="en-US" sz="1600" dirty="0" smtClean="0"/>
              <a:t>(C</a:t>
            </a:r>
            <a:r>
              <a:rPr lang="en-US" sz="1600" dirty="0" smtClean="0"/>
              <a:t>)</a:t>
            </a:r>
            <a:r>
              <a:rPr lang="en-US" sz="2000" dirty="0" smtClean="0"/>
              <a:t>/[</a:t>
            </a:r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sz="2000" dirty="0" smtClean="0"/>
              <a:t>(AC</a:t>
            </a:r>
            <a:r>
              <a:rPr lang="en-US" dirty="0" smtClean="0"/>
              <a:t>)·F</a:t>
            </a:r>
            <a:r>
              <a:rPr lang="en-US" baseline="-25000" dirty="0" smtClean="0"/>
              <a:t>obs</a:t>
            </a:r>
            <a:r>
              <a:rPr lang="en-US" sz="2000" dirty="0" smtClean="0"/>
              <a:t>(CG)] </a:t>
            </a:r>
            <a:br>
              <a:rPr lang="en-US" sz="2000" dirty="0" smtClean="0"/>
            </a:br>
            <a:r>
              <a:rPr lang="ru-RU" dirty="0" smtClean="0"/>
              <a:t>Далее этот контраст обозначен </a:t>
            </a:r>
            <a:r>
              <a:rPr lang="en-US" dirty="0" err="1" smtClean="0"/>
              <a:t>Mr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sz="2000" dirty="0" smtClean="0"/>
          </a:p>
          <a:p>
            <a:pPr marL="228600" lvl="1">
              <a:spcBef>
                <a:spcPts val="1000"/>
              </a:spcBef>
            </a:pPr>
            <a:r>
              <a:rPr lang="ru-RU" sz="2000" dirty="0" smtClean="0"/>
              <a:t>Метод </a:t>
            </a:r>
            <a:r>
              <a:rPr lang="ru-RU" sz="2000" dirty="0" err="1" smtClean="0"/>
              <a:t>Карлина</a:t>
            </a:r>
            <a:r>
              <a:rPr lang="ru-RU" sz="2000" dirty="0" smtClean="0"/>
              <a:t>: </a:t>
            </a:r>
            <a:r>
              <a:rPr lang="ru-RU" sz="2000" dirty="0" smtClean="0"/>
              <a:t>учет частот  </a:t>
            </a:r>
            <a:r>
              <a:rPr lang="ru-RU" sz="2000" dirty="0" smtClean="0"/>
              <a:t>всех </a:t>
            </a:r>
            <a:r>
              <a:rPr lang="ru-RU" sz="2000" dirty="0" err="1" smtClean="0"/>
              <a:t>подслов</a:t>
            </a:r>
            <a:r>
              <a:rPr lang="ru-RU" sz="2000" dirty="0" smtClean="0"/>
              <a:t>, включая </a:t>
            </a:r>
            <a:r>
              <a:rPr lang="ru-RU" sz="2000" dirty="0" smtClean="0"/>
              <a:t>вырожденные</a:t>
            </a:r>
            <a:endParaRPr lang="en-US" sz="2000" dirty="0" smtClean="0"/>
          </a:p>
          <a:p>
            <a:pPr marL="685800" lvl="2">
              <a:spcBef>
                <a:spcPts val="1000"/>
              </a:spcBef>
            </a:pPr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en-US" dirty="0" smtClean="0"/>
              <a:t>(ACG) </a:t>
            </a:r>
            <a:r>
              <a:rPr lang="en-US" dirty="0" smtClean="0"/>
              <a:t> = F</a:t>
            </a:r>
            <a:r>
              <a:rPr lang="en-US" baseline="-25000" dirty="0" smtClean="0"/>
              <a:t>obs</a:t>
            </a:r>
            <a:r>
              <a:rPr lang="en-US" dirty="0" smtClean="0"/>
              <a:t>(A</a:t>
            </a:r>
            <a:r>
              <a:rPr lang="ru-RU" dirty="0" smtClean="0"/>
              <a:t>С</a:t>
            </a:r>
            <a:r>
              <a:rPr lang="en-US" dirty="0" smtClean="0"/>
              <a:t>)·F</a:t>
            </a:r>
            <a:r>
              <a:rPr lang="en-US" baseline="-25000" dirty="0" smtClean="0"/>
              <a:t>obs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G</a:t>
            </a:r>
            <a:r>
              <a:rPr lang="en-US" dirty="0" smtClean="0"/>
              <a:t>)·F</a:t>
            </a:r>
            <a:r>
              <a:rPr lang="en-US" baseline="-25000" dirty="0" smtClean="0"/>
              <a:t>obs</a:t>
            </a:r>
            <a:r>
              <a:rPr lang="en-US" dirty="0" smtClean="0"/>
              <a:t>(ANG) /</a:t>
            </a:r>
            <a:r>
              <a:rPr lang="en-US" dirty="0" smtClean="0"/>
              <a:t>[F</a:t>
            </a:r>
            <a:r>
              <a:rPr lang="en-US" baseline="-25000" dirty="0" smtClean="0"/>
              <a:t>obs</a:t>
            </a:r>
            <a:r>
              <a:rPr lang="en-US" dirty="0" smtClean="0"/>
              <a:t>(A)·F</a:t>
            </a:r>
            <a:r>
              <a:rPr lang="en-US" baseline="-25000" dirty="0" smtClean="0"/>
              <a:t>obs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)·</a:t>
            </a:r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(G)]</a:t>
            </a:r>
            <a:endParaRPr lang="en-US" dirty="0" smtClean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r(ACG) = </a:t>
            </a:r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</a:t>
            </a:r>
            <a:r>
              <a:rPr lang="ru-RU" dirty="0" smtClean="0"/>
              <a:t>С</a:t>
            </a:r>
            <a:r>
              <a:rPr lang="en-US" dirty="0" smtClean="0"/>
              <a:t>G</a:t>
            </a:r>
            <a:r>
              <a:rPr lang="en-US" dirty="0" smtClean="0"/>
              <a:t>)</a:t>
            </a:r>
            <a:r>
              <a:rPr lang="en-US" dirty="0" smtClean="0"/>
              <a:t> ·</a:t>
            </a:r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</a:t>
            </a:r>
            <a:r>
              <a:rPr lang="en-US" dirty="0" smtClean="0"/>
              <a:t>)·F</a:t>
            </a:r>
            <a:r>
              <a:rPr lang="en-US" baseline="-25000" dirty="0" smtClean="0"/>
              <a:t>obs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)·F</a:t>
            </a:r>
            <a:r>
              <a:rPr lang="en-US" baseline="-25000" dirty="0" smtClean="0"/>
              <a:t>obs</a:t>
            </a:r>
            <a:r>
              <a:rPr lang="en-US" dirty="0" smtClean="0"/>
              <a:t>(G</a:t>
            </a:r>
            <a:r>
              <a:rPr lang="en-US" dirty="0" smtClean="0"/>
              <a:t>)/[</a:t>
            </a:r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</a:t>
            </a:r>
            <a:r>
              <a:rPr lang="ru-RU" dirty="0" smtClean="0"/>
              <a:t>С</a:t>
            </a:r>
            <a:r>
              <a:rPr lang="en-US" dirty="0" smtClean="0"/>
              <a:t>)·F</a:t>
            </a:r>
            <a:r>
              <a:rPr lang="en-US" baseline="-25000" dirty="0" smtClean="0"/>
              <a:t>obs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G)·F</a:t>
            </a:r>
            <a:r>
              <a:rPr lang="en-US" baseline="-25000" dirty="0" smtClean="0"/>
              <a:t>obs</a:t>
            </a:r>
            <a:r>
              <a:rPr lang="en-US" dirty="0" smtClean="0"/>
              <a:t>(ANG)] </a:t>
            </a:r>
          </a:p>
          <a:p>
            <a:pPr lvl="1">
              <a:buNone/>
            </a:pPr>
            <a:r>
              <a:rPr lang="en-US" sz="1600" dirty="0" smtClean="0"/>
              <a:t>     </a:t>
            </a:r>
            <a:r>
              <a:rPr lang="ru-RU" sz="2000" dirty="0" smtClean="0"/>
              <a:t>Далее этот контраст обозначен </a:t>
            </a:r>
            <a:r>
              <a:rPr lang="en-US" sz="2000" dirty="0" smtClean="0"/>
              <a:t>Kr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6133" y="5034117"/>
            <a:ext cx="976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слова </a:t>
            </a:r>
            <a:r>
              <a:rPr lang="en-US" dirty="0" smtClean="0"/>
              <a:t>ACG </a:t>
            </a:r>
            <a:r>
              <a:rPr lang="ru-RU" dirty="0" smtClean="0"/>
              <a:t>в геноме человека контраст по частотам слов даст заведомо неправильный ответ,</a:t>
            </a:r>
            <a:br>
              <a:rPr lang="ru-RU" dirty="0" smtClean="0"/>
            </a:br>
            <a:r>
              <a:rPr lang="ru-RU" dirty="0" smtClean="0"/>
              <a:t>т.к. не учитывает наши знания о </a:t>
            </a:r>
            <a:r>
              <a:rPr lang="ru-RU" dirty="0" err="1" smtClean="0"/>
              <a:t>недопредставленности</a:t>
            </a:r>
            <a:r>
              <a:rPr lang="ru-RU" dirty="0" smtClean="0"/>
              <a:t> слова </a:t>
            </a:r>
            <a:r>
              <a:rPr lang="en-US" dirty="0" smtClean="0"/>
              <a:t>CG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813" y="5786284"/>
            <a:ext cx="95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Контраст по </a:t>
            </a:r>
            <a:r>
              <a:rPr lang="ru-RU" dirty="0" err="1" smtClean="0"/>
              <a:t>Карлину</a:t>
            </a:r>
            <a:r>
              <a:rPr lang="ru-RU" dirty="0" smtClean="0"/>
              <a:t> учитывает частоты всех </a:t>
            </a:r>
            <a:r>
              <a:rPr lang="ru-RU" dirty="0" err="1" smtClean="0"/>
              <a:t>подслов</a:t>
            </a:r>
            <a:r>
              <a:rPr lang="ru-RU" dirty="0" smtClean="0"/>
              <a:t>, поэтому лучше других методов находит </a:t>
            </a:r>
          </a:p>
          <a:p>
            <a:r>
              <a:rPr lang="ru-RU" dirty="0" smtClean="0"/>
              <a:t>Исключительные слова  - </a:t>
            </a:r>
            <a:r>
              <a:rPr lang="ru-RU" dirty="0" err="1" smtClean="0"/>
              <a:t>недо</a:t>
            </a:r>
            <a:r>
              <a:rPr lang="ru-RU" dirty="0" smtClean="0"/>
              <a:t>- и </a:t>
            </a:r>
            <a:r>
              <a:rPr lang="ru-RU" dirty="0" err="1" smtClean="0"/>
              <a:t>перепредставленные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525" y="0"/>
            <a:ext cx="858095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Формулы для контрастов по </a:t>
            </a:r>
            <a:r>
              <a:rPr lang="ru-RU" sz="3200" dirty="0" err="1" smtClean="0"/>
              <a:t>Карлину</a:t>
            </a:r>
            <a:r>
              <a:rPr lang="ru-RU" sz="3200" dirty="0" smtClean="0"/>
              <a:t> и по </a:t>
            </a:r>
            <a:r>
              <a:rPr lang="ru-RU" sz="3200" dirty="0" err="1" smtClean="0"/>
              <a:t>марковской</a:t>
            </a:r>
            <a:r>
              <a:rPr lang="ru-RU" sz="3200" dirty="0" smtClean="0"/>
              <a:t> модели для любого слова 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24</a:t>
            </a:fld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035189"/>
            <a:ext cx="7429500" cy="5694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6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45055"/>
            <a:ext cx="8543925" cy="641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Точный сигнал - сайты </a:t>
            </a:r>
            <a:r>
              <a:rPr lang="ru-RU" sz="3200" dirty="0" smtClean="0"/>
              <a:t>систем рестрикции-модификации (Р-М)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147395"/>
            <a:ext cx="8543925" cy="521638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Система включает белки с </a:t>
            </a:r>
            <a:r>
              <a:rPr lang="ru-RU" dirty="0"/>
              <a:t>д</a:t>
            </a:r>
            <a:r>
              <a:rPr lang="ru-RU" dirty="0" smtClean="0"/>
              <a:t>вумя активностями:</a:t>
            </a:r>
          </a:p>
          <a:p>
            <a:pPr lvl="1"/>
            <a:r>
              <a:rPr lang="ru-RU" dirty="0" err="1" smtClean="0"/>
              <a:t>Эндонуклеазу</a:t>
            </a:r>
            <a:r>
              <a:rPr lang="ru-RU" dirty="0" smtClean="0"/>
              <a:t> рестрикции, которая расщепляет ДНК, связываясь с сайтом рестрикции; например, </a:t>
            </a:r>
            <a:r>
              <a:rPr lang="en-US" dirty="0" smtClean="0"/>
              <a:t>GATC</a:t>
            </a:r>
            <a:endParaRPr lang="ru-RU" dirty="0" smtClean="0"/>
          </a:p>
          <a:p>
            <a:pPr lvl="1"/>
            <a:r>
              <a:rPr lang="ru-RU" dirty="0" smtClean="0"/>
              <a:t>ДНК </a:t>
            </a:r>
            <a:r>
              <a:rPr lang="ru-RU" dirty="0" err="1" smtClean="0"/>
              <a:t>метилтрансферазу</a:t>
            </a:r>
            <a:r>
              <a:rPr lang="ru-RU" dirty="0" smtClean="0"/>
              <a:t>, </a:t>
            </a:r>
            <a:r>
              <a:rPr lang="ru-RU" dirty="0" err="1" smtClean="0"/>
              <a:t>метилирующую</a:t>
            </a:r>
            <a:r>
              <a:rPr lang="ru-RU" dirty="0" smtClean="0"/>
              <a:t> сайт рестрикции и, тем самым, предотвращая расщепление ДНК </a:t>
            </a:r>
          </a:p>
          <a:p>
            <a:r>
              <a:rPr lang="ru-RU" dirty="0" smtClean="0"/>
              <a:t>Системы Р-М защищают бактерию от посторонней ДНК, напр. От бактериофагов</a:t>
            </a:r>
          </a:p>
          <a:p>
            <a:r>
              <a:rPr lang="ru-RU" dirty="0" smtClean="0"/>
              <a:t>Примеры сайтов рестрикции </a:t>
            </a:r>
          </a:p>
          <a:p>
            <a:pPr lvl="1"/>
            <a:r>
              <a:rPr lang="en-US" dirty="0" smtClean="0"/>
              <a:t>CCNGG</a:t>
            </a:r>
          </a:p>
          <a:p>
            <a:pPr lvl="1"/>
            <a:r>
              <a:rPr lang="en-US" dirty="0" smtClean="0"/>
              <a:t>CCWGG</a:t>
            </a:r>
          </a:p>
          <a:p>
            <a:pPr lvl="1"/>
            <a:r>
              <a:rPr lang="en-US" dirty="0" smtClean="0"/>
              <a:t>….</a:t>
            </a: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звестны сотни сайтов рестрикции</a:t>
            </a:r>
            <a:endParaRPr lang="en-US" dirty="0" smtClean="0"/>
          </a:p>
          <a:p>
            <a:r>
              <a:rPr lang="ru-RU" dirty="0" smtClean="0"/>
              <a:t>Системы рестрикции-модификации бывают у прокариот, хлорелла-вирусов и </a:t>
            </a:r>
            <a:r>
              <a:rPr lang="ru-RU" dirty="0" err="1" smtClean="0"/>
              <a:t>мимивирусов</a:t>
            </a:r>
            <a:endParaRPr lang="ru-RU" dirty="0" smtClean="0"/>
          </a:p>
          <a:p>
            <a:r>
              <a:rPr lang="ru-RU" dirty="0" smtClean="0"/>
              <a:t>Присутствие </a:t>
            </a:r>
            <a:r>
              <a:rPr lang="ru-RU" dirty="0" smtClean="0"/>
              <a:t>т.н. ортодоксальных систем </a:t>
            </a:r>
            <a:r>
              <a:rPr lang="ru-RU" dirty="0" smtClean="0"/>
              <a:t>Р-М </a:t>
            </a:r>
            <a:r>
              <a:rPr lang="ru-RU" dirty="0" smtClean="0"/>
              <a:t>приводит </a:t>
            </a:r>
            <a:r>
              <a:rPr lang="ru-RU" dirty="0" smtClean="0"/>
              <a:t>к снижению числа сайтов рестрикции в </a:t>
            </a:r>
            <a:r>
              <a:rPr lang="ru-RU" dirty="0" smtClean="0"/>
              <a:t>геноме бактерии</a:t>
            </a:r>
          </a:p>
          <a:p>
            <a:r>
              <a:rPr lang="ru-RU" dirty="0" smtClean="0"/>
              <a:t>Сигнал точный из-за токсичности </a:t>
            </a:r>
            <a:r>
              <a:rPr lang="ru-RU" dirty="0" err="1" smtClean="0"/>
              <a:t>эндонуклеазы</a:t>
            </a:r>
            <a:r>
              <a:rPr lang="ru-RU" dirty="0" smtClean="0"/>
              <a:t> для </a:t>
            </a:r>
            <a:r>
              <a:rPr lang="ru-RU" dirty="0" err="1" smtClean="0"/>
              <a:t>неметилированных</a:t>
            </a:r>
            <a:r>
              <a:rPr lang="ru-RU" dirty="0" smtClean="0"/>
              <a:t> сайтов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138239"/>
            <a:ext cx="8543925" cy="229076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III. </a:t>
            </a:r>
            <a:r>
              <a:rPr lang="ru-RU" sz="4000" dirty="0" smtClean="0"/>
              <a:t>Неточный сигнал представлен выравниванием. Как оценить его «силу»?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3806536"/>
            <a:ext cx="8543925" cy="1500187"/>
          </a:xfrm>
        </p:spPr>
        <p:txBody>
          <a:bodyPr/>
          <a:lstStyle/>
          <a:p>
            <a:pPr algn="ctr"/>
            <a:r>
              <a:rPr lang="ru-RU" dirty="0" smtClean="0"/>
              <a:t>Сила </a:t>
            </a:r>
            <a:r>
              <a:rPr lang="ru-RU" dirty="0" smtClean="0"/>
              <a:t>сигнала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характеристика </a:t>
            </a:r>
            <a:r>
              <a:rPr lang="ru-RU" dirty="0" smtClean="0"/>
              <a:t>ожидаемого числа случайных находок сигнала в геноме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0"/>
            <a:ext cx="8543925" cy="787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Сильный и слабый сигнал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" name="Рисунок 3" descr="homeo_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2950" y="1343025"/>
            <a:ext cx="3619500" cy="5514975"/>
          </a:xfrm>
          <a:prstGeom prst="rect">
            <a:avLst/>
          </a:prstGeom>
          <a:ln w="38100">
            <a:solidFill>
              <a:srgbClr val="5B9BD5"/>
            </a:solidFill>
          </a:ln>
        </p:spPr>
      </p:pic>
      <p:pic>
        <p:nvPicPr>
          <p:cNvPr id="82946" name="Picture 2" descr="An external file that holds a picture, illustration, etc.&#10;Object name is gke18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465262"/>
            <a:ext cx="5059477" cy="4435475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5900" y="736600"/>
            <a:ext cx="490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Сайты связывания подсемейства семейства  </a:t>
            </a:r>
            <a:r>
              <a:rPr lang="en-US" sz="2000" dirty="0" smtClean="0"/>
              <a:t>LAGLIDADG </a:t>
            </a:r>
            <a:r>
              <a:rPr lang="ru-RU" sz="2000" dirty="0" err="1" smtClean="0"/>
              <a:t>эндонуклеаз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02706" y="588708"/>
            <a:ext cx="368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Сайты связывания семейства  </a:t>
            </a:r>
            <a:r>
              <a:rPr lang="ru-RU" sz="2000" dirty="0" err="1" smtClean="0"/>
              <a:t>гомеодоменов</a:t>
            </a:r>
            <a:r>
              <a:rPr lang="ru-RU" sz="2000" dirty="0" smtClean="0"/>
              <a:t> (</a:t>
            </a:r>
            <a:r>
              <a:rPr lang="ru-RU" sz="2000" b="1" dirty="0" smtClean="0"/>
              <a:t>слабый сигнал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59000" y="5888704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Сильный </a:t>
            </a:r>
            <a:r>
              <a:rPr lang="ru-RU" sz="2000" b="1" dirty="0" smtClean="0"/>
              <a:t>сигнал.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204156"/>
            <a:ext cx="5137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Оцените сколько сигналов ( лев. и прав.) найдется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геноме человека по случайности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28</a:t>
            </a:fld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9527" y="654440"/>
            <a:ext cx="9446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Сила сигнала определяется ожидаемой частотой случайных </a:t>
            </a:r>
          </a:p>
          <a:p>
            <a:pPr algn="ctr"/>
            <a:r>
              <a:rPr lang="ru-RU" sz="2800" dirty="0" smtClean="0"/>
              <a:t>находок в геноме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9270" y="2040195"/>
            <a:ext cx="8868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Чем меньше находок в геноме, тем сильнее сигнал. Ведь тогда </a:t>
            </a:r>
          </a:p>
          <a:p>
            <a:r>
              <a:rPr lang="ru-RU" sz="2400" dirty="0" err="1" smtClean="0"/>
              <a:t>бо</a:t>
            </a:r>
            <a:r>
              <a:rPr lang="en-US" sz="2400" dirty="0" smtClean="0"/>
              <a:t>’</a:t>
            </a:r>
            <a:r>
              <a:rPr lang="ru-RU" sz="2400" dirty="0" err="1" smtClean="0"/>
              <a:t>льшая</a:t>
            </a:r>
            <a:r>
              <a:rPr lang="ru-RU" sz="2400" dirty="0" smtClean="0"/>
              <a:t> доля всех находок функциональны, т.е. те, которые мы </a:t>
            </a:r>
            <a:br>
              <a:rPr lang="ru-RU" sz="2400" dirty="0" smtClean="0"/>
            </a:br>
            <a:r>
              <a:rPr lang="ru-RU" sz="2400" dirty="0" smtClean="0"/>
              <a:t>ищем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2901" y="3794385"/>
            <a:ext cx="8651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Чем больше находок в геноме, тем слабее сигнал. Ведь тогда </a:t>
            </a:r>
          </a:p>
          <a:p>
            <a:r>
              <a:rPr lang="ru-RU" sz="2400" dirty="0" smtClean="0"/>
              <a:t>среди всех находок нам придется каким-то образом отсеивать много случайных, чтобы остались функциональные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2938" y="177492"/>
            <a:ext cx="4557713" cy="971549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Выравнивание сайтов связывания </a:t>
            </a:r>
            <a:r>
              <a:rPr lang="en-US" sz="2800" dirty="0" err="1" smtClean="0"/>
              <a:t>PurR</a:t>
            </a:r>
            <a:r>
              <a:rPr lang="en-US" sz="2800" dirty="0" smtClean="0"/>
              <a:t> </a:t>
            </a:r>
            <a:r>
              <a:rPr lang="en-US" sz="2800" i="1" dirty="0" smtClean="0"/>
              <a:t>E. coli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43199" y="62547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552452" y="1114425"/>
            <a:ext cx="4724469" cy="5091013"/>
            <a:chOff x="1956615" y="1447800"/>
            <a:chExt cx="4520385" cy="5091013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507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0" i="1" dirty="0" err="1"/>
                <a:t>cvpA</a:t>
              </a:r>
              <a:endParaRPr lang="ru-RU" sz="2000" b="0" i="1" dirty="0"/>
            </a:p>
            <a:p>
              <a:r>
                <a:rPr lang="ru-RU" sz="2000" b="0" i="1" dirty="0" err="1"/>
                <a:t>purM</a:t>
              </a:r>
              <a:endParaRPr lang="ru-RU" sz="2000" b="0" i="1" dirty="0"/>
            </a:p>
            <a:p>
              <a:r>
                <a:rPr lang="ru-RU" sz="2000" b="0" i="1" dirty="0" err="1"/>
                <a:t>purT</a:t>
              </a:r>
              <a:endParaRPr lang="ru-RU" sz="2000" b="0" i="1" dirty="0"/>
            </a:p>
            <a:p>
              <a:r>
                <a:rPr lang="ru-RU" sz="2000" b="0" i="1" dirty="0" err="1"/>
                <a:t>purL</a:t>
              </a:r>
              <a:endParaRPr lang="ru-RU" sz="2000" b="0" i="1" dirty="0"/>
            </a:p>
            <a:p>
              <a:r>
                <a:rPr lang="ru-RU" sz="2000" b="0" i="1" dirty="0" err="1"/>
                <a:t>purE</a:t>
              </a:r>
              <a:endParaRPr lang="ru-RU" sz="2000" b="0" i="1" dirty="0"/>
            </a:p>
            <a:p>
              <a:r>
                <a:rPr lang="ru-RU" sz="2000" b="0" i="1" dirty="0" err="1"/>
                <a:t>purC</a:t>
              </a:r>
              <a:endParaRPr lang="ru-RU" sz="2000" b="0" i="1" dirty="0"/>
            </a:p>
            <a:p>
              <a:r>
                <a:rPr lang="ru-RU" sz="2000" b="0" i="1" dirty="0" err="1"/>
                <a:t>purB</a:t>
              </a:r>
              <a:endParaRPr lang="ru-RU" sz="2000" b="0" i="1" dirty="0"/>
            </a:p>
            <a:p>
              <a:r>
                <a:rPr lang="ru-RU" sz="2000" b="0" i="1" dirty="0" err="1"/>
                <a:t>purH</a:t>
              </a:r>
              <a:endParaRPr lang="ru-RU" sz="2000" b="0" i="1" dirty="0"/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1</a:t>
              </a:r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2</a:t>
              </a:r>
            </a:p>
            <a:p>
              <a:r>
                <a:rPr lang="ru-RU" sz="2000" b="0" i="1" dirty="0" err="1"/>
                <a:t>guaB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1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2</a:t>
              </a:r>
              <a:endParaRPr lang="ru-RU" sz="2000" b="0" i="1" dirty="0"/>
            </a:p>
            <a:p>
              <a:endParaRPr lang="ru-RU" sz="1200" b="0" i="1" dirty="0"/>
            </a:p>
            <a:p>
              <a:r>
                <a:rPr lang="en-US" sz="2000" b="0" dirty="0"/>
                <a:t>consensus</a:t>
              </a:r>
            </a:p>
            <a:p>
              <a:endParaRPr lang="en-US" sz="1200" b="0" dirty="0"/>
            </a:p>
            <a:p>
              <a:r>
                <a:rPr lang="en-US" sz="2000" b="0" dirty="0"/>
                <a:t>pattern</a:t>
              </a:r>
              <a:endParaRPr lang="ru-RU" sz="2000" b="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507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0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0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0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0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0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0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0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0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0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0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AACGAGCAAACGTTTCCACTAC</a:t>
              </a:r>
              <a:endParaRPr lang="en-US" sz="2000" b="1" dirty="0"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  </a:t>
              </a:r>
              <a:r>
                <a:rPr lang="en-US" sz="2000" b="1" dirty="0" smtClean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000" b="1" dirty="0" err="1" smtClean="0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000" b="1" dirty="0" err="1" smtClean="0">
                  <a:latin typeface="Courier New" pitchFamily="49" charset="0"/>
                </a:rPr>
                <a:t>G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000" b="1" dirty="0" err="1" smtClean="0">
                  <a:latin typeface="Courier New" pitchFamily="49" charset="0"/>
                </a:rPr>
                <a:t>AA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000" b="1" dirty="0" err="1" smtClean="0">
                  <a:latin typeface="Courier New" pitchFamily="49" charset="0"/>
                </a:rPr>
                <a:t>CG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endParaRPr lang="en-US" sz="2000" b="1" dirty="0">
                <a:solidFill>
                  <a:srgbClr val="FF0000"/>
                </a:solidFill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  </a:t>
              </a:r>
              <a:r>
                <a:rPr lang="en-US" sz="2000" b="1" dirty="0" err="1" smtClean="0">
                  <a:latin typeface="Courier New" pitchFamily="49" charset="0"/>
                </a:rPr>
                <a:t>dn</a:t>
              </a:r>
              <a:r>
                <a:rPr lang="ru-RU" sz="2000" b="1" dirty="0" smtClean="0">
                  <a:latin typeface="Courier New" pitchFamily="49" charset="0"/>
                </a:rPr>
                <a:t>G</a:t>
              </a:r>
              <a:r>
                <a:rPr lang="en-US" sz="2000" b="1" dirty="0" smtClean="0">
                  <a:latin typeface="Courier New" pitchFamily="49" charset="0"/>
                </a:rPr>
                <a:t>M</a:t>
              </a:r>
              <a:r>
                <a:rPr lang="ru-RU" sz="2000" b="1" dirty="0" smtClean="0">
                  <a:latin typeface="Courier New" pitchFamily="49" charset="0"/>
                </a:rPr>
                <a:t>AA</a:t>
              </a:r>
              <a:r>
                <a:rPr lang="en-US" sz="2000" b="1" dirty="0" smtClean="0">
                  <a:latin typeface="Courier New" pitchFamily="49" charset="0"/>
                </a:rPr>
                <a:t>h</a:t>
              </a:r>
              <a:r>
                <a:rPr lang="ru-RU" sz="2000" b="1" dirty="0" smtClean="0">
                  <a:latin typeface="Courier New" pitchFamily="49" charset="0"/>
                </a:rPr>
                <a:t>CG</a:t>
              </a:r>
              <a:r>
                <a:rPr lang="en-US" sz="2000" b="1" dirty="0" err="1" smtClean="0">
                  <a:latin typeface="Courier New" pitchFamily="49" charset="0"/>
                </a:rPr>
                <a:t>dKKnbnY</a:t>
              </a:r>
              <a:endParaRPr lang="ru-RU" sz="2000" b="1" dirty="0">
                <a:latin typeface="Courier New" pitchFamily="49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16800" y="6340475"/>
            <a:ext cx="2228850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01878" y="1266825"/>
            <a:ext cx="4109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Консенсус</a:t>
            </a:r>
            <a:r>
              <a:rPr lang="ru-RU" sz="2000" dirty="0" smtClean="0"/>
              <a:t> – замена колонки самой </a:t>
            </a:r>
          </a:p>
          <a:p>
            <a:r>
              <a:rPr lang="ru-RU" sz="2000" dirty="0" smtClean="0"/>
              <a:t>частой </a:t>
            </a:r>
            <a:r>
              <a:rPr lang="en-US" sz="2000" dirty="0" smtClean="0"/>
              <a:t>“</a:t>
            </a:r>
            <a:r>
              <a:rPr lang="ru-RU" sz="2000" dirty="0" smtClean="0"/>
              <a:t>буквой</a:t>
            </a:r>
            <a:r>
              <a:rPr lang="en-US" sz="2000" dirty="0" smtClean="0"/>
              <a:t>”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32400" y="2060575"/>
            <a:ext cx="445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Паттерн</a:t>
            </a:r>
            <a:r>
              <a:rPr lang="ru-RU" sz="2000" dirty="0" smtClean="0"/>
              <a:t> – замена колонки списком,</a:t>
            </a:r>
          </a:p>
          <a:p>
            <a:r>
              <a:rPr lang="ru-RU" sz="2000" dirty="0" smtClean="0"/>
              <a:t>содержащим все встретившиеся буквы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70500" y="2767280"/>
            <a:ext cx="43354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Слабые стороны паттерна </a:t>
            </a:r>
            <a:br>
              <a:rPr lang="ru-RU" sz="2000" b="1" u="sng" dirty="0" smtClean="0"/>
            </a:br>
            <a:r>
              <a:rPr lang="ru-RU" sz="2000" dirty="0" smtClean="0"/>
              <a:t>– жесткий, теряет находки с редкими </a:t>
            </a:r>
          </a:p>
          <a:p>
            <a:r>
              <a:rPr lang="ru-RU" sz="2000" dirty="0" smtClean="0"/>
              <a:t>мутациями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dirty="0" smtClean="0"/>
              <a:t>– даже единичная мутация в колонке </a:t>
            </a:r>
            <a:br>
              <a:rPr lang="ru-RU" sz="2000" dirty="0" smtClean="0"/>
            </a:br>
            <a:r>
              <a:rPr lang="ru-RU" sz="2000" dirty="0" smtClean="0"/>
              <a:t>ослабляет паттерн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4457700"/>
            <a:ext cx="4415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Сильные стороны паттерна </a:t>
            </a:r>
            <a:br>
              <a:rPr lang="ru-RU" sz="2000" b="1" u="sng" dirty="0" smtClean="0"/>
            </a:br>
            <a:r>
              <a:rPr lang="ru-RU" sz="2000" u="sng" dirty="0" smtClean="0"/>
              <a:t>– можно вычислить ожидаемое число </a:t>
            </a:r>
            <a:br>
              <a:rPr lang="ru-RU" sz="2000" u="sng" dirty="0" smtClean="0"/>
            </a:br>
            <a:r>
              <a:rPr lang="ru-RU" sz="2000" u="sng" dirty="0" smtClean="0"/>
              <a:t>находок</a:t>
            </a:r>
            <a:r>
              <a:rPr lang="ru-RU" sz="2000" u="sng" dirty="0" smtClean="0"/>
              <a:t> </a:t>
            </a:r>
            <a:r>
              <a:rPr lang="ru-RU" sz="2000" u="sng" dirty="0" smtClean="0"/>
              <a:t>(напр., по </a:t>
            </a:r>
            <a:r>
              <a:rPr lang="ru-RU" sz="2000" u="sng" dirty="0" err="1" smtClean="0"/>
              <a:t>Карлину</a:t>
            </a:r>
            <a:r>
              <a:rPr lang="ru-RU" sz="2000" u="sng" dirty="0" smtClean="0"/>
              <a:t>)</a:t>
            </a:r>
          </a:p>
          <a:p>
            <a:r>
              <a:rPr lang="ru-RU" sz="2000" dirty="0" smtClean="0"/>
              <a:t>– можно  ослабить  паттерн (заменой на </a:t>
            </a:r>
            <a:r>
              <a:rPr lang="en-US" sz="2000" dirty="0" smtClean="0"/>
              <a:t>n, </a:t>
            </a:r>
            <a:r>
              <a:rPr lang="ru-RU" sz="2000" dirty="0" smtClean="0"/>
              <a:t>разрешив одно несовпадение и т.п</a:t>
            </a:r>
            <a:r>
              <a:rPr lang="ru-RU" sz="2000" dirty="0" smtClean="0"/>
              <a:t>.)</a:t>
            </a:r>
            <a:endParaRPr lang="ru-RU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5208177" y="172577"/>
            <a:ext cx="4557713" cy="971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Паттерн –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исторически первый способ поиска сигналов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40"/>
            <a:ext cx="8543925" cy="121443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I. </a:t>
            </a:r>
            <a:r>
              <a:rPr lang="ru-RU" sz="4000" dirty="0" smtClean="0"/>
              <a:t>Что ищем?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1037" y="3429000"/>
            <a:ext cx="8543925" cy="1500187"/>
          </a:xfrm>
        </p:spPr>
        <p:txBody>
          <a:bodyPr/>
          <a:lstStyle/>
          <a:p>
            <a:pPr algn="ctr"/>
            <a:r>
              <a:rPr lang="ru-RU" sz="2800" b="1" dirty="0" smtClean="0"/>
              <a:t>Сигнал</a:t>
            </a:r>
            <a:r>
              <a:rPr lang="ru-RU" sz="2800" dirty="0" smtClean="0"/>
              <a:t> – короткая функциональная последовательность в геноме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73979" y="203200"/>
            <a:ext cx="53237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/>
              <a:t>Для справки</a:t>
            </a:r>
            <a:r>
              <a:rPr lang="en-US" sz="3200" dirty="0" smtClean="0"/>
              <a:t>: Ambiguity codes</a:t>
            </a:r>
            <a:endParaRPr lang="ru-RU" sz="32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463307" y="1590797"/>
            <a:ext cx="4489693" cy="3676406"/>
            <a:chOff x="539507" y="914400"/>
            <a:chExt cx="4489693" cy="3676406"/>
          </a:xfrm>
        </p:grpSpPr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219450" y="3120781"/>
              <a:ext cx="1809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dirty="0"/>
                <a:t>Y </a:t>
              </a:r>
              <a:r>
                <a:rPr lang="en-US" sz="2000" b="0" dirty="0"/>
                <a:t>(</a:t>
              </a:r>
              <a:r>
                <a:rPr lang="en-US" sz="2000" b="0" dirty="0" err="1"/>
                <a:t>p</a:t>
              </a:r>
              <a:r>
                <a:rPr lang="en-US" sz="2000" dirty="0" err="1"/>
                <a:t>y</a:t>
              </a:r>
              <a:r>
                <a:rPr lang="en-US" sz="2000" b="0" dirty="0" err="1"/>
                <a:t>rimidines</a:t>
              </a:r>
              <a:r>
                <a:rPr lang="en-US" sz="2000" b="0" dirty="0"/>
                <a:t>)</a:t>
              </a:r>
              <a:endParaRPr lang="ru-RU" sz="2000" b="0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39507" y="914400"/>
              <a:ext cx="4051543" cy="3676406"/>
              <a:chOff x="539507" y="914400"/>
              <a:chExt cx="4051543" cy="3676406"/>
            </a:xfrm>
          </p:grpSpPr>
          <p:sp>
            <p:nvSpPr>
              <p:cNvPr id="3" name="Line 4"/>
              <p:cNvSpPr>
                <a:spLocks noChangeShapeType="1"/>
              </p:cNvSpPr>
              <p:nvPr/>
            </p:nvSpPr>
            <p:spPr bwMode="auto">
              <a:xfrm flipH="1">
                <a:off x="2434123" y="1663456"/>
                <a:ext cx="4277" cy="25304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Line 5"/>
              <p:cNvSpPr>
                <a:spLocks noChangeShapeType="1"/>
              </p:cNvSpPr>
              <p:nvPr/>
            </p:nvSpPr>
            <p:spPr bwMode="auto">
              <a:xfrm>
                <a:off x="762000" y="3339856"/>
                <a:ext cx="24542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>
                <a:off x="762000" y="1663456"/>
                <a:ext cx="24574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>
                <a:off x="762000" y="1663456"/>
                <a:ext cx="2381" cy="25304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762000" y="1655518"/>
                <a:ext cx="2119312" cy="21574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762000" y="1222131"/>
                <a:ext cx="2119312" cy="21304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Text Box 18"/>
              <p:cNvSpPr txBox="1">
                <a:spLocks noChangeArrowheads="1"/>
              </p:cNvSpPr>
              <p:nvPr/>
            </p:nvSpPr>
            <p:spPr bwMode="auto">
              <a:xfrm>
                <a:off x="3216275" y="1457081"/>
                <a:ext cx="13747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R </a:t>
                </a:r>
                <a:r>
                  <a:rPr lang="en-US" sz="2000" b="0" dirty="0"/>
                  <a:t>(pu</a:t>
                </a:r>
                <a:r>
                  <a:rPr lang="en-US" sz="2000" dirty="0"/>
                  <a:t>r</a:t>
                </a:r>
                <a:r>
                  <a:rPr lang="en-US" sz="2000" b="0" dirty="0"/>
                  <a:t>ines)</a:t>
                </a:r>
                <a:endParaRPr lang="ru-RU" sz="2000" b="0" dirty="0"/>
              </a:p>
            </p:txBody>
          </p:sp>
          <p:sp>
            <p:nvSpPr>
              <p:cNvPr id="11" name="Text Box 20"/>
              <p:cNvSpPr txBox="1">
                <a:spLocks noChangeArrowheads="1"/>
              </p:cNvSpPr>
              <p:nvPr/>
            </p:nvSpPr>
            <p:spPr bwMode="auto">
              <a:xfrm>
                <a:off x="539507" y="4193931"/>
                <a:ext cx="12065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2000"/>
                  <a:t>W </a:t>
                </a:r>
                <a:r>
                  <a:rPr lang="en-US" sz="2000" b="0"/>
                  <a:t>(</a:t>
                </a:r>
                <a:r>
                  <a:rPr lang="en-US" sz="2000"/>
                  <a:t>w</a:t>
                </a:r>
                <a:r>
                  <a:rPr lang="en-US" sz="2000" b="0"/>
                  <a:t>eak)</a:t>
                </a:r>
                <a:endParaRPr lang="ru-RU" sz="2000" b="0"/>
              </a:p>
            </p:txBody>
          </p: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2286000" y="4193931"/>
                <a:ext cx="119062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000"/>
                  <a:t>S </a:t>
                </a:r>
                <a:r>
                  <a:rPr lang="en-US" sz="2000" b="0"/>
                  <a:t>(</a:t>
                </a:r>
                <a:r>
                  <a:rPr lang="en-US" sz="2000"/>
                  <a:t>s</a:t>
                </a:r>
                <a:r>
                  <a:rPr lang="en-US" sz="2000" b="0"/>
                  <a:t>trong)</a:t>
                </a:r>
                <a:endParaRPr lang="ru-RU" sz="2000" b="0"/>
              </a:p>
            </p:txBody>
          </p:sp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2740639" y="3727939"/>
                <a:ext cx="1303338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M </a:t>
                </a:r>
                <a:r>
                  <a:rPr lang="en-US" sz="2000" b="0" dirty="0"/>
                  <a:t>(a</a:t>
                </a:r>
                <a:r>
                  <a:rPr lang="en-US" sz="2000" dirty="0"/>
                  <a:t>m</a:t>
                </a:r>
                <a:r>
                  <a:rPr lang="en-US" sz="2000" b="0" dirty="0"/>
                  <a:t>ino)</a:t>
                </a:r>
                <a:endParaRPr lang="ru-RU" sz="2000" b="0" dirty="0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46100" y="1358656"/>
                <a:ext cx="441325" cy="519113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800">
                    <a:solidFill>
                      <a:srgbClr val="CC0000"/>
                    </a:solidFill>
                    <a:latin typeface="Arial" pitchFamily="34" charset="0"/>
                  </a:rPr>
                  <a:t>A</a:t>
                </a:r>
                <a:endParaRPr lang="ru-RU" sz="2800">
                  <a:solidFill>
                    <a:srgbClr val="CC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203936" y="1397732"/>
                <a:ext cx="460375" cy="519113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solidFill>
                      <a:srgbClr val="3333FF"/>
                    </a:solidFill>
                    <a:latin typeface="Arial" pitchFamily="34" charset="0"/>
                  </a:rPr>
                  <a:t>G</a:t>
                </a:r>
                <a:endParaRPr lang="ru-RU" sz="2800" dirty="0">
                  <a:solidFill>
                    <a:srgbClr val="3333FF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577360" y="3084512"/>
                <a:ext cx="401638" cy="519112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solidFill>
                      <a:srgbClr val="808080"/>
                    </a:solidFill>
                    <a:latin typeface="Arial" pitchFamily="34" charset="0"/>
                  </a:rPr>
                  <a:t>T</a:t>
                </a:r>
                <a:endParaRPr lang="ru-RU" sz="2800" dirty="0">
                  <a:solidFill>
                    <a:srgbClr val="808080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2199298" y="3080300"/>
                <a:ext cx="441325" cy="519112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solidFill>
                      <a:srgbClr val="006600"/>
                    </a:solidFill>
                    <a:latin typeface="Arial" pitchFamily="34" charset="0"/>
                  </a:rPr>
                  <a:t>C</a:t>
                </a:r>
                <a:endParaRPr lang="ru-RU" sz="2800" dirty="0">
                  <a:solidFill>
                    <a:srgbClr val="006600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Text Box 22"/>
              <p:cNvSpPr txBox="1">
                <a:spLocks noChangeArrowheads="1"/>
              </p:cNvSpPr>
              <p:nvPr/>
            </p:nvSpPr>
            <p:spPr bwMode="auto">
              <a:xfrm>
                <a:off x="2820987" y="914400"/>
                <a:ext cx="106362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K </a:t>
                </a:r>
                <a:r>
                  <a:rPr lang="en-US" sz="2000" b="0" dirty="0"/>
                  <a:t>(</a:t>
                </a:r>
                <a:r>
                  <a:rPr lang="en-US" sz="2000" dirty="0" err="1"/>
                  <a:t>k</a:t>
                </a:r>
                <a:r>
                  <a:rPr lang="en-US" sz="2000" b="0" dirty="0" err="1"/>
                  <a:t>eto</a:t>
                </a:r>
                <a:r>
                  <a:rPr lang="en-US" sz="2000" b="0" dirty="0"/>
                  <a:t>)</a:t>
                </a:r>
                <a:endParaRPr lang="ru-RU" sz="2000" b="0" dirty="0"/>
              </a:p>
            </p:txBody>
          </p:sp>
        </p:grpSp>
      </p:grp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638800" y="2265740"/>
            <a:ext cx="30981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G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T </a:t>
            </a:r>
            <a:r>
              <a:rPr lang="en-US" b="0" dirty="0" smtClean="0"/>
              <a:t>(“</a:t>
            </a:r>
            <a:r>
              <a:rPr lang="ru-RU" b="0" dirty="0" smtClean="0"/>
              <a:t>не</a:t>
            </a:r>
            <a:r>
              <a:rPr lang="en-US" b="0" dirty="0" smtClean="0"/>
              <a:t> </a:t>
            </a:r>
            <a:r>
              <a:rPr lang="en-US" b="0" dirty="0"/>
              <a:t>A”) </a:t>
            </a:r>
            <a:r>
              <a:rPr lang="en-US" dirty="0">
                <a:sym typeface="Symbol" pitchFamily="18" charset="2"/>
              </a:rPr>
              <a:t> B</a:t>
            </a:r>
          </a:p>
          <a:p>
            <a:pPr eaLnBrk="1" hangingPunct="1"/>
            <a:r>
              <a:rPr lang="en-US" dirty="0"/>
              <a:t>A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G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T </a:t>
            </a:r>
            <a:r>
              <a:rPr lang="en-US" b="0" dirty="0" smtClean="0"/>
              <a:t>(“</a:t>
            </a:r>
            <a:r>
              <a:rPr lang="ru-RU" b="0" dirty="0" smtClean="0"/>
              <a:t>не</a:t>
            </a:r>
            <a:r>
              <a:rPr lang="en-US" b="0" dirty="0" smtClean="0"/>
              <a:t> </a:t>
            </a:r>
            <a:r>
              <a:rPr lang="en-US" b="0" dirty="0"/>
              <a:t>C”) </a:t>
            </a:r>
            <a:r>
              <a:rPr lang="en-US" dirty="0">
                <a:sym typeface="Symbol" pitchFamily="18" charset="2"/>
              </a:rPr>
              <a:t> D</a:t>
            </a:r>
          </a:p>
          <a:p>
            <a:pPr eaLnBrk="1" hangingPunct="1"/>
            <a:r>
              <a:rPr lang="en-US" dirty="0"/>
              <a:t>A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C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T </a:t>
            </a:r>
            <a:r>
              <a:rPr lang="en-US" b="0" dirty="0" smtClean="0"/>
              <a:t>(“</a:t>
            </a:r>
            <a:r>
              <a:rPr lang="ru-RU" b="0" dirty="0" smtClean="0"/>
              <a:t>не</a:t>
            </a:r>
            <a:r>
              <a:rPr lang="en-US" b="0" dirty="0" smtClean="0"/>
              <a:t> </a:t>
            </a:r>
            <a:r>
              <a:rPr lang="en-US" b="0" dirty="0"/>
              <a:t>G”) </a:t>
            </a:r>
            <a:r>
              <a:rPr lang="en-US" dirty="0">
                <a:sym typeface="Symbol" pitchFamily="18" charset="2"/>
              </a:rPr>
              <a:t> H</a:t>
            </a:r>
          </a:p>
          <a:p>
            <a:pPr eaLnBrk="1" hangingPunct="1"/>
            <a:r>
              <a:rPr lang="en-US" dirty="0"/>
              <a:t>A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C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G </a:t>
            </a:r>
            <a:r>
              <a:rPr lang="en-US" b="0" dirty="0" smtClean="0"/>
              <a:t>(“</a:t>
            </a:r>
            <a:r>
              <a:rPr lang="ru-RU" b="0" dirty="0" smtClean="0"/>
              <a:t>не</a:t>
            </a:r>
            <a:r>
              <a:rPr lang="en-US" b="0" dirty="0" smtClean="0"/>
              <a:t> </a:t>
            </a:r>
            <a:r>
              <a:rPr lang="en-US" b="0" dirty="0"/>
              <a:t>T”) </a:t>
            </a:r>
            <a:r>
              <a:rPr lang="en-US" dirty="0">
                <a:sym typeface="Symbol" pitchFamily="18" charset="2"/>
              </a:rPr>
              <a:t> V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422900" y="4000500"/>
            <a:ext cx="378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C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G</a:t>
            </a:r>
            <a:r>
              <a:rPr lang="en-US" sz="1200" dirty="0"/>
              <a:t> </a:t>
            </a:r>
            <a:r>
              <a:rPr lang="en-US" dirty="0"/>
              <a:t>/</a:t>
            </a:r>
            <a:r>
              <a:rPr lang="en-US" sz="1200" dirty="0"/>
              <a:t> </a:t>
            </a:r>
            <a:r>
              <a:rPr lang="en-US" dirty="0"/>
              <a:t>T</a:t>
            </a:r>
            <a:r>
              <a:rPr lang="en-US" b="0" dirty="0"/>
              <a:t> </a:t>
            </a:r>
            <a:r>
              <a:rPr lang="en-US" dirty="0">
                <a:sym typeface="Symbol" pitchFamily="18" charset="2"/>
              </a:rPr>
              <a:t> N</a:t>
            </a:r>
            <a:r>
              <a:rPr lang="en-US" b="0" dirty="0">
                <a:sym typeface="Symbol" pitchFamily="18" charset="2"/>
              </a:rPr>
              <a:t> (</a:t>
            </a:r>
            <a:r>
              <a:rPr lang="en-US" dirty="0">
                <a:sym typeface="Symbol" pitchFamily="18" charset="2"/>
              </a:rPr>
              <a:t>n</a:t>
            </a:r>
            <a:r>
              <a:rPr lang="en-US" b="0" dirty="0">
                <a:sym typeface="Symbol" pitchFamily="18" charset="2"/>
              </a:rPr>
              <a:t>ucleotide)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749" y="583882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05638" y="6289676"/>
            <a:ext cx="2614612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58992"/>
            <a:ext cx="9194800" cy="1320799"/>
          </a:xfrm>
        </p:spPr>
        <p:txBody>
          <a:bodyPr>
            <a:normAutofit fontScale="90000"/>
          </a:bodyPr>
          <a:lstStyle/>
          <a:p>
            <a:pPr lvl="2" algn="ctr"/>
            <a:r>
              <a:rPr lang="ru-RU" sz="3600" dirty="0" smtClean="0">
                <a:latin typeface="+mj-lt"/>
              </a:rPr>
              <a:t>Информационн</a:t>
            </a:r>
            <a:r>
              <a:rPr lang="ru-RU" sz="3600" dirty="0" smtClean="0">
                <a:latin typeface="+mj-lt"/>
              </a:rPr>
              <a:t>ое</a:t>
            </a:r>
            <a:r>
              <a:rPr lang="ru-RU" sz="3600" dirty="0" smtClean="0">
                <a:latin typeface="+mj-lt"/>
              </a:rPr>
              <a:t> содержание выравнивания – принятый способ оценки силы сигнала</a:t>
            </a:r>
            <a:endParaRPr lang="ru-RU" sz="36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>
          <a:xfrm>
            <a:off x="578951" y="1577359"/>
            <a:ext cx="8748098" cy="4695621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О</a:t>
            </a:r>
            <a:r>
              <a:rPr lang="ru-RU" sz="7200" dirty="0" smtClean="0"/>
              <a:t>бозначения и формулы </a:t>
            </a:r>
            <a:r>
              <a:rPr lang="ru-RU" sz="7200" u="sng" dirty="0" smtClean="0"/>
              <a:t>см . на след. слайде</a:t>
            </a:r>
          </a:p>
          <a:p>
            <a:r>
              <a:rPr lang="ru-RU" sz="7200" dirty="0" smtClean="0"/>
              <a:t>Частота буквы </a:t>
            </a:r>
            <a:r>
              <a:rPr lang="en-US" sz="7200" dirty="0" smtClean="0"/>
              <a:t>b</a:t>
            </a:r>
            <a:r>
              <a:rPr lang="ru-RU" sz="7200" dirty="0" smtClean="0"/>
              <a:t> из </a:t>
            </a:r>
            <a:r>
              <a:rPr lang="en-US" sz="7200" dirty="0" smtClean="0"/>
              <a:t>{A, T, G, C} </a:t>
            </a:r>
            <a:r>
              <a:rPr lang="ru-RU" sz="7200" dirty="0" smtClean="0"/>
              <a:t>в колонке </a:t>
            </a:r>
            <a:r>
              <a:rPr lang="en-US" sz="7200" dirty="0" smtClean="0"/>
              <a:t>j </a:t>
            </a:r>
            <a:r>
              <a:rPr lang="ru-RU" sz="7200" dirty="0" smtClean="0"/>
              <a:t>подправляется с помощью </a:t>
            </a:r>
            <a:r>
              <a:rPr lang="ru-RU" sz="7200" dirty="0" err="1" smtClean="0"/>
              <a:t>псевдокаунтов</a:t>
            </a:r>
            <a:r>
              <a:rPr lang="ru-RU" sz="7200" dirty="0" smtClean="0"/>
              <a:t>: к числителю и знаменателю прибавляется небольшое число. Какое именно – зависит от человека и его опыта</a:t>
            </a:r>
          </a:p>
          <a:p>
            <a:r>
              <a:rPr lang="ru-RU" sz="7200" dirty="0" smtClean="0"/>
              <a:t>Информационное содержание буквы </a:t>
            </a:r>
            <a:r>
              <a:rPr lang="en-US" sz="7200" dirty="0" smtClean="0"/>
              <a:t>b </a:t>
            </a:r>
            <a:r>
              <a:rPr lang="ru-RU" sz="7200" dirty="0" smtClean="0"/>
              <a:t>в колонке </a:t>
            </a:r>
            <a:r>
              <a:rPr lang="en-US" sz="7200" dirty="0" smtClean="0"/>
              <a:t>j </a:t>
            </a:r>
            <a:r>
              <a:rPr lang="ru-RU" sz="7200" dirty="0" smtClean="0"/>
              <a:t>выравнивания определяется по формуле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endParaRPr lang="ru-RU" sz="7200" dirty="0" smtClean="0"/>
          </a:p>
          <a:p>
            <a:r>
              <a:rPr lang="ru-RU" sz="7200" dirty="0" smtClean="0">
                <a:solidFill>
                  <a:srgbClr val="FF0000"/>
                </a:solidFill>
              </a:rPr>
              <a:t>Исследуйте поведение функции </a:t>
            </a:r>
            <a:r>
              <a:rPr lang="en-US" sz="7200" dirty="0" smtClean="0">
                <a:solidFill>
                  <a:srgbClr val="FF0000"/>
                </a:solidFill>
              </a:rPr>
              <a:t>f(x) = x log</a:t>
            </a:r>
            <a:r>
              <a:rPr lang="en-US" sz="7200" baseline="-25000" dirty="0" smtClean="0">
                <a:solidFill>
                  <a:srgbClr val="FF0000"/>
                </a:solidFill>
              </a:rPr>
              <a:t>2</a:t>
            </a:r>
            <a:r>
              <a:rPr lang="en-US" sz="7200" dirty="0" smtClean="0">
                <a:solidFill>
                  <a:srgbClr val="FF0000"/>
                </a:solidFill>
              </a:rPr>
              <a:t> (x/p)</a:t>
            </a:r>
            <a:r>
              <a:rPr lang="ru-RU" sz="7200" dirty="0" smtClean="0">
                <a:solidFill>
                  <a:srgbClr val="FF0000"/>
                </a:solidFill>
              </a:rPr>
              <a:t> + </a:t>
            </a:r>
            <a:r>
              <a:rPr lang="en-US" sz="7200" dirty="0" smtClean="0">
                <a:solidFill>
                  <a:srgbClr val="FF0000"/>
                </a:solidFill>
              </a:rPr>
              <a:t>y log (y/q) </a:t>
            </a:r>
            <a:r>
              <a:rPr lang="ru-RU" sz="7200" dirty="0" smtClean="0">
                <a:solidFill>
                  <a:srgbClr val="FF0000"/>
                </a:solidFill>
              </a:rPr>
              <a:t>на отрезке </a:t>
            </a:r>
            <a:r>
              <a:rPr lang="en-US" sz="7200" dirty="0" smtClean="0">
                <a:solidFill>
                  <a:srgbClr val="FF0000"/>
                </a:solidFill>
              </a:rPr>
              <a:t>[0,1]</a:t>
            </a:r>
            <a:r>
              <a:rPr lang="ru-RU" sz="7200" dirty="0" smtClean="0">
                <a:solidFill>
                  <a:srgbClr val="FF0000"/>
                </a:solidFill>
              </a:rPr>
              <a:t> при условиях</a:t>
            </a:r>
            <a:r>
              <a:rPr lang="en-US" sz="7200" dirty="0" smtClean="0">
                <a:solidFill>
                  <a:srgbClr val="FF0000"/>
                </a:solidFill>
              </a:rPr>
              <a:t>: 0 &lt; x &lt; 1, 0 &lt; y &lt; 1&gt;, x + y = 1, p + q = 1.  </a:t>
            </a:r>
            <a:r>
              <a:rPr lang="ru-RU" sz="7200" dirty="0" smtClean="0">
                <a:solidFill>
                  <a:srgbClr val="FF0000"/>
                </a:solidFill>
              </a:rPr>
              <a:t>Можно считать </a:t>
            </a:r>
            <a:r>
              <a:rPr lang="en-US" sz="7200" dirty="0" smtClean="0">
                <a:solidFill>
                  <a:srgbClr val="FF0000"/>
                </a:solidFill>
              </a:rPr>
              <a:t>p </a:t>
            </a:r>
            <a:r>
              <a:rPr lang="ru-RU" sz="7200" dirty="0" smtClean="0">
                <a:solidFill>
                  <a:srgbClr val="FF0000"/>
                </a:solidFill>
              </a:rPr>
              <a:t>= </a:t>
            </a:r>
            <a:r>
              <a:rPr lang="en-US" sz="7200" dirty="0" smtClean="0">
                <a:solidFill>
                  <a:srgbClr val="FF0000"/>
                </a:solidFill>
              </a:rPr>
              <a:t>q = </a:t>
            </a:r>
            <a:r>
              <a:rPr lang="ru-RU" sz="7200" dirty="0" smtClean="0">
                <a:solidFill>
                  <a:srgbClr val="FF0000"/>
                </a:solidFill>
              </a:rPr>
              <a:t>1/2</a:t>
            </a:r>
          </a:p>
          <a:p>
            <a:r>
              <a:rPr lang="ru-RU" sz="7200" dirty="0" smtClean="0"/>
              <a:t>Информационное содержание колонки </a:t>
            </a:r>
            <a:r>
              <a:rPr lang="en-US" sz="7200" dirty="0" smtClean="0"/>
              <a:t>j </a:t>
            </a:r>
            <a:r>
              <a:rPr lang="ru-RU" sz="7200" dirty="0" smtClean="0"/>
              <a:t>и всего выравнивания получается суммированием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Найдите максимум и минимум информационного содержания выравнивания длиной 10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Известно, что информационное содержание выравнивания равно 12.  Какой длины точный сигнал (т.е. слово) имеет такое же информационное содержание? </a:t>
            </a:r>
          </a:p>
          <a:p>
            <a:r>
              <a:rPr lang="ru-RU" sz="7200" dirty="0" smtClean="0"/>
              <a:t>Ответ на последний вопрос позволяет оценивать силу сигнала по информационному содержанию выравнивания</a:t>
            </a:r>
          </a:p>
          <a:p>
            <a:pPr>
              <a:buNone/>
            </a:pP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570" y="2883207"/>
            <a:ext cx="2132985" cy="54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18193"/>
            <a:ext cx="8502292" cy="57006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Дано выравнивание сигналов и последовательность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 = (b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.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)</a:t>
            </a:r>
            <a:r>
              <a:rPr lang="ru-RU" sz="2400" dirty="0" smtClean="0"/>
              <a:t>, выровненная с сигналами</a:t>
            </a:r>
            <a:r>
              <a:rPr lang="en-US" sz="2400" dirty="0" smtClean="0"/>
              <a:t>. </a:t>
            </a:r>
            <a:r>
              <a:rPr lang="ru-RU" sz="2400" dirty="0" smtClean="0"/>
              <a:t>О</a:t>
            </a:r>
            <a:r>
              <a:rPr lang="ru-RU" sz="2400" dirty="0" smtClean="0"/>
              <a:t>бозначения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43828" y="6492875"/>
            <a:ext cx="2228850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9409" y="873596"/>
          <a:ext cx="9058387" cy="567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854"/>
                <a:gridCol w="1980557"/>
                <a:gridCol w="851742"/>
                <a:gridCol w="2169440"/>
                <a:gridCol w="331479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</a:t>
                      </a:r>
                      <a:r>
                        <a:rPr lang="ru-RU" baseline="0" dirty="0" smtClean="0"/>
                        <a:t> последовательностей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 N(</a:t>
                      </a:r>
                      <a:r>
                        <a:rPr lang="en-US" dirty="0" err="1" smtClean="0"/>
                        <a:t>b,j</a:t>
                      </a:r>
                      <a:r>
                        <a:rPr lang="en-US" dirty="0" smtClean="0"/>
                        <a:t>)/N</a:t>
                      </a:r>
                      <a:endParaRPr lang="ru-RU" dirty="0"/>
                    </a:p>
                  </a:txBody>
                  <a:tcPr marL="36000" marR="36000" marT="46800" marB="4680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Частота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буквы</a:t>
                      </a:r>
                      <a:r>
                        <a:rPr lang="en-US" baseline="0" dirty="0" smtClean="0"/>
                        <a:t> b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в </a:t>
                      </a:r>
                      <a:r>
                        <a:rPr lang="ru-RU" baseline="0" dirty="0" smtClean="0"/>
                        <a:t>колонке</a:t>
                      </a:r>
                      <a:r>
                        <a:rPr lang="en-US" baseline="0" dirty="0" smtClean="0"/>
                        <a:t> j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я</a:t>
                      </a:r>
                      <a:r>
                        <a:rPr lang="ru-RU" baseline="0" dirty="0" smtClean="0"/>
                        <a:t> последовательность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en-US" dirty="0" smtClean="0"/>
                        <a:t>= (N(</a:t>
                      </a:r>
                      <a:r>
                        <a:rPr lang="en-US" dirty="0" err="1" smtClean="0"/>
                        <a:t>b,j</a:t>
                      </a:r>
                      <a:r>
                        <a:rPr lang="en-US" dirty="0" smtClean="0"/>
                        <a:t>)+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en-US" baseline="0" dirty="0" smtClean="0"/>
                        <a:t>)/(N</a:t>
                      </a: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ε</a:t>
                      </a:r>
                      <a:r>
                        <a:rPr lang="en-US" dirty="0" smtClean="0"/>
                        <a:t>)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el-GR" dirty="0" smtClean="0"/>
                        <a:t>ε</a:t>
                      </a:r>
                      <a:r>
                        <a:rPr lang="ru-RU" dirty="0" smtClean="0"/>
                        <a:t> = </a:t>
                      </a:r>
                      <a:r>
                        <a:rPr lang="en-US" dirty="0" smtClean="0">
                          <a:sym typeface="Symbol"/>
                        </a:rPr>
                        <a:t>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dirty="0" smtClean="0"/>
                        <a:t>ε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baseline="0" dirty="0"/>
                    </a:p>
                  </a:txBody>
                  <a:tcPr marL="36000" marR="36000"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Частота</a:t>
                      </a:r>
                      <a:r>
                        <a:rPr lang="ru-RU" baseline="0" dirty="0" smtClean="0"/>
                        <a:t> буквы </a:t>
                      </a:r>
                      <a:r>
                        <a:rPr lang="en-US" baseline="0" dirty="0" smtClean="0"/>
                        <a:t>b</a:t>
                      </a:r>
                      <a:r>
                        <a:rPr lang="ru-RU" baseline="0" dirty="0" smtClean="0"/>
                        <a:t> в колонке</a:t>
                      </a:r>
                      <a:r>
                        <a:rPr lang="en-US" baseline="0" dirty="0" smtClean="0"/>
                        <a:t> j </a:t>
                      </a:r>
                      <a:r>
                        <a:rPr lang="ru-RU" baseline="0" dirty="0" smtClean="0"/>
                        <a:t>с </a:t>
                      </a:r>
                      <a:r>
                        <a:rPr lang="ru-RU" baseline="0" dirty="0" smtClean="0"/>
                        <a:t>учетом </a:t>
                      </a:r>
                      <a:r>
                        <a:rPr lang="ru-RU" baseline="0" dirty="0" err="1" smtClean="0"/>
                        <a:t>псевдокаунтов</a:t>
                      </a:r>
                      <a:endParaRPr lang="ru-RU" dirty="0" smtClean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колонок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F(</a:t>
                      </a:r>
                      <a:r>
                        <a:rPr lang="en-US" dirty="0" err="1" smtClean="0"/>
                        <a:t>b,j</a:t>
                      </a:r>
                      <a:r>
                        <a:rPr lang="en-US" dirty="0" smtClean="0"/>
                        <a:t>)·log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[F(</a:t>
                      </a:r>
                      <a:r>
                        <a:rPr lang="en-US" dirty="0" err="1" smtClean="0"/>
                        <a:t>b,j</a:t>
                      </a:r>
                      <a:r>
                        <a:rPr lang="en-US" dirty="0" smtClean="0"/>
                        <a:t>)/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36000" marR="36000"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Информационное содержание </a:t>
                      </a:r>
                      <a:r>
                        <a:rPr lang="ru-RU" baseline="0" dirty="0" smtClean="0"/>
                        <a:t>буквы </a:t>
                      </a:r>
                      <a:r>
                        <a:rPr lang="en-US" baseline="0" dirty="0" smtClean="0"/>
                        <a:t>b </a:t>
                      </a:r>
                      <a:r>
                        <a:rPr lang="ru-RU" baseline="0" dirty="0" smtClean="0"/>
                        <a:t>в колонке </a:t>
                      </a:r>
                      <a:r>
                        <a:rPr lang="en-US" baseline="0" dirty="0" smtClean="0"/>
                        <a:t>j 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j-</a:t>
                      </a:r>
                      <a:r>
                        <a:rPr lang="ru-RU" dirty="0" smtClean="0"/>
                        <a:t>я колонка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 </a:t>
                      </a:r>
                      <a:r>
                        <a:rPr lang="en-US" dirty="0" smtClean="0">
                          <a:sym typeface="Symbol"/>
                        </a:rPr>
                        <a:t>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/>
                    </a:p>
                  </a:txBody>
                  <a:tcPr marL="36000" marR="36000" marT="46800" marB="46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Информационное содержание </a:t>
                      </a:r>
                      <a:r>
                        <a:rPr lang="ru-RU" baseline="0" dirty="0" smtClean="0"/>
                        <a:t>колонки </a:t>
                      </a:r>
                      <a:r>
                        <a:rPr lang="en-US" baseline="0" dirty="0" smtClean="0"/>
                        <a:t>j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N(</a:t>
                      </a:r>
                      <a:r>
                        <a:rPr lang="en-US" dirty="0" err="1" smtClean="0"/>
                        <a:t>b,j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r>
                        <a:rPr lang="ru-RU" baseline="0" dirty="0" smtClean="0"/>
                        <a:t> букв </a:t>
                      </a:r>
                      <a:r>
                        <a:rPr lang="en-US" baseline="0" dirty="0" smtClean="0"/>
                        <a:t>b </a:t>
                      </a:r>
                      <a:r>
                        <a:rPr lang="ru-RU" baseline="0" dirty="0" smtClean="0"/>
                        <a:t>в колонке </a:t>
                      </a:r>
                      <a:r>
                        <a:rPr lang="en-US" baseline="0" dirty="0" smtClean="0"/>
                        <a:t>j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</a:t>
                      </a:r>
                      <a:r>
                        <a:rPr lang="en-US" dirty="0" smtClean="0">
                          <a:sym typeface="Symbol"/>
                        </a:rPr>
                        <a:t>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dirty="0"/>
                    </a:p>
                  </a:txBody>
                  <a:tcPr marL="36000" marR="36000" marT="46800" marB="4680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Информационное содержание выравнивания</a:t>
                      </a:r>
                      <a:r>
                        <a:rPr lang="ru-RU" baseline="0" dirty="0" smtClean="0"/>
                        <a:t> сигналов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Последовательность</a:t>
                      </a:r>
                      <a:r>
                        <a:rPr lang="ru-RU" baseline="0" dirty="0" smtClean="0"/>
                        <a:t> длины </a:t>
                      </a:r>
                      <a:r>
                        <a:rPr lang="en-US" baseline="0" dirty="0" smtClean="0"/>
                        <a:t>m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</a:t>
                      </a:r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 F(</a:t>
                      </a:r>
                      <a:r>
                        <a:rPr lang="en-US" dirty="0" err="1" smtClean="0"/>
                        <a:t>b,j</a:t>
                      </a:r>
                      <a:r>
                        <a:rPr lang="en-US" dirty="0" smtClean="0"/>
                        <a:t>)/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dirty="0"/>
                    </a:p>
                  </a:txBody>
                  <a:tcPr marL="36000" marR="36000" marT="46800" marB="4680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Вес</a:t>
                      </a:r>
                      <a:r>
                        <a:rPr lang="ru-RU" baseline="0" dirty="0" smtClean="0"/>
                        <a:t> буквы </a:t>
                      </a:r>
                      <a:r>
                        <a:rPr lang="en-US" baseline="0" dirty="0" smtClean="0"/>
                        <a:t>b </a:t>
                      </a:r>
                      <a:r>
                        <a:rPr lang="ru-RU" baseline="0" dirty="0" smtClean="0"/>
                        <a:t>относительно колонки </a:t>
                      </a:r>
                      <a:r>
                        <a:rPr lang="en-US" baseline="0" dirty="0" smtClean="0"/>
                        <a:t>j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Буква  </a:t>
                      </a:r>
                      <a:r>
                        <a:rPr lang="en-US" dirty="0" smtClean="0"/>
                        <a:t>A,T,G </a:t>
                      </a:r>
                      <a:r>
                        <a:rPr lang="ru-RU" dirty="0" smtClean="0"/>
                        <a:t>или </a:t>
                      </a:r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W(S)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</a:t>
                      </a:r>
                      <a:r>
                        <a:rPr lang="en-US" dirty="0" smtClean="0">
                          <a:sym typeface="Symbol"/>
                        </a:rPr>
                        <a:t>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j)</a:t>
                      </a:r>
                      <a:endParaRPr lang="ru-RU" dirty="0"/>
                    </a:p>
                  </a:txBody>
                  <a:tcPr marL="36000" marR="36000" marT="46800" marB="468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Вес</a:t>
                      </a:r>
                      <a:r>
                        <a:rPr lang="ru-RU" baseline="0" dirty="0" smtClean="0"/>
                        <a:t> последовательности относительно выравнивания 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Базовая</a:t>
                      </a:r>
                      <a:r>
                        <a:rPr lang="ru-RU" baseline="0" dirty="0" smtClean="0"/>
                        <a:t> частота буквы </a:t>
                      </a:r>
                      <a:r>
                        <a:rPr lang="en-US" baseline="0" dirty="0" smtClean="0"/>
                        <a:t>b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Z(S)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= </a:t>
                      </a:r>
                      <a:r>
                        <a:rPr lang="en-US" dirty="0" smtClean="0">
                          <a:sym typeface="Symbol"/>
                        </a:rPr>
                        <a:t>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ru-RU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); …….</a:t>
                      </a:r>
                    </a:p>
                  </a:txBody>
                  <a:tcPr marL="36000" marR="36000" marT="46800" marB="4680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Вес</a:t>
                      </a:r>
                      <a:r>
                        <a:rPr lang="ru-RU" baseline="0" dirty="0" smtClean="0"/>
                        <a:t> по Миронову и </a:t>
                      </a:r>
                      <a:r>
                        <a:rPr lang="ru-RU" baseline="0" dirty="0" err="1" smtClean="0"/>
                        <a:t>соавт</a:t>
                      </a:r>
                      <a:r>
                        <a:rPr lang="ru-RU" baseline="0" dirty="0" smtClean="0"/>
                        <a:t>.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См. следующие слайды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z="2000" smtClean="0"/>
              <a:pPr/>
              <a:t>33</a:t>
            </a:fld>
            <a:endParaRPr lang="ru-RU" sz="2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42785" y="152400"/>
            <a:ext cx="4415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Диаграмма Лого (</a:t>
            </a:r>
            <a:r>
              <a:rPr lang="en-US" sz="3200" dirty="0"/>
              <a:t> Logo )</a:t>
            </a:r>
            <a:endParaRPr lang="ru-RU" sz="32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90043" y="771525"/>
            <a:ext cx="412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 dirty="0"/>
              <a:t>Сайты связывания </a:t>
            </a:r>
            <a:r>
              <a:rPr lang="en-US" b="0" dirty="0" err="1"/>
              <a:t>PurR</a:t>
            </a:r>
            <a:r>
              <a:rPr lang="en-US" b="0" dirty="0"/>
              <a:t> </a:t>
            </a:r>
            <a:r>
              <a:rPr lang="en-US" b="0" i="1" dirty="0"/>
              <a:t>E.</a:t>
            </a:r>
            <a:r>
              <a:rPr lang="en-US" sz="1200" b="0" i="1" dirty="0"/>
              <a:t> </a:t>
            </a:r>
            <a:r>
              <a:rPr lang="en-US" b="0" i="1" dirty="0"/>
              <a:t>coli</a:t>
            </a:r>
            <a:endParaRPr lang="ru-RU" b="0" i="1" dirty="0"/>
          </a:p>
        </p:txBody>
      </p:sp>
      <p:pic>
        <p:nvPicPr>
          <p:cNvPr id="5" name="Picture 6" descr="D:\Ravcheyev\Work\Learning\Gelfand\2-й курс - 2007-08 (Гены и сайты)\Лекции\Materials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305800" cy="206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4299" y="58864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19300" y="1277938"/>
            <a:ext cx="5867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0" dirty="0" smtClean="0">
                <a:sym typeface="Symbol" pitchFamily="18" charset="2"/>
              </a:rPr>
              <a:t>Ось </a:t>
            </a:r>
            <a:r>
              <a:rPr lang="en-US" sz="2000" b="0" dirty="0" smtClean="0">
                <a:sym typeface="Symbol" pitchFamily="18" charset="2"/>
              </a:rPr>
              <a:t>Y – </a:t>
            </a:r>
            <a:r>
              <a:rPr lang="ru-RU" sz="2000" b="0" dirty="0" smtClean="0">
                <a:sym typeface="Symbol" pitchFamily="18" charset="2"/>
              </a:rPr>
              <a:t>информационное содержание колонки</a:t>
            </a:r>
          </a:p>
          <a:p>
            <a:endParaRPr lang="ru-RU" sz="2000" dirty="0" smtClean="0">
              <a:sym typeface="Symbol" pitchFamily="18" charset="2"/>
            </a:endParaRPr>
          </a:p>
          <a:p>
            <a:r>
              <a:rPr lang="ru-RU" sz="2000" b="1" dirty="0" smtClean="0">
                <a:sym typeface="Symbol" pitchFamily="18" charset="2"/>
              </a:rPr>
              <a:t>Упражнение: </a:t>
            </a:r>
            <a:r>
              <a:rPr lang="ru-RU" sz="2000" dirty="0" smtClean="0">
                <a:sym typeface="Symbol" pitchFamily="18" charset="2"/>
              </a:rPr>
              <a:t>вычислите информационное содержание выравнивания </a:t>
            </a:r>
            <a:r>
              <a:rPr lang="en-US" sz="2000" dirty="0" err="1" smtClean="0">
                <a:sym typeface="Symbol" pitchFamily="18" charset="2"/>
              </a:rPr>
              <a:t>PurR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ru-RU" sz="2000" dirty="0" smtClean="0">
                <a:sym typeface="Symbol" pitchFamily="18" charset="2"/>
              </a:rPr>
              <a:t>из предыдущих слайдов</a:t>
            </a:r>
            <a:endParaRPr lang="ru-RU" sz="2000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647980"/>
            <a:ext cx="8543925" cy="204311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IV</a:t>
            </a:r>
            <a:r>
              <a:rPr lang="ru-RU" sz="4000" dirty="0" smtClean="0"/>
              <a:t>.</a:t>
            </a:r>
            <a:r>
              <a:rPr lang="en-US" sz="4000" dirty="0" smtClean="0"/>
              <a:t> </a:t>
            </a:r>
            <a:r>
              <a:rPr lang="ru-RU" sz="4000" dirty="0" smtClean="0"/>
              <a:t>Как найти все сигналы в геноме или его части если дано выравнивание?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4368955"/>
            <a:ext cx="8543925" cy="792161"/>
          </a:xfrm>
        </p:spPr>
        <p:txBody>
          <a:bodyPr/>
          <a:lstStyle/>
          <a:p>
            <a:pPr algn="ctr"/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1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Поиск сигналов</a:t>
            </a:r>
            <a:endParaRPr lang="ru-RU" sz="24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2067996"/>
            <a:ext cx="8543925" cy="3330269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ru-RU" sz="2800" dirty="0" smtClean="0"/>
              <a:t>Профиль (без гэпов)</a:t>
            </a:r>
            <a:r>
              <a:rPr lang="en-US" sz="2800" dirty="0" smtClean="0"/>
              <a:t>:</a:t>
            </a:r>
            <a:r>
              <a:rPr lang="ru-RU" sz="2800" dirty="0" smtClean="0"/>
              <a:t>  </a:t>
            </a:r>
            <a:r>
              <a:rPr lang="en-US" sz="2800" dirty="0" smtClean="0"/>
              <a:t>PWM – Position Weight Matrix</a:t>
            </a:r>
            <a:br>
              <a:rPr lang="en-US" sz="2800" dirty="0" smtClean="0"/>
            </a:b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ru-RU" sz="2800" dirty="0" smtClean="0"/>
              <a:t>Вес выравнивания профиля и последовательности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55576"/>
            <a:ext cx="8543925" cy="1325563"/>
          </a:xfrm>
        </p:spPr>
        <p:txBody>
          <a:bodyPr>
            <a:normAutofit fontScale="90000"/>
          </a:bodyPr>
          <a:lstStyle/>
          <a:p>
            <a:pPr marL="685800" lvl="2">
              <a:spcBef>
                <a:spcPts val="1000"/>
              </a:spcBef>
            </a:pPr>
            <a:r>
              <a:rPr lang="ru-RU" sz="3600" dirty="0" smtClean="0">
                <a:latin typeface="+mj-lt"/>
              </a:rPr>
              <a:t>Для поиска сигналов используется п</a:t>
            </a:r>
            <a:r>
              <a:rPr lang="ru-RU" sz="3600" dirty="0" smtClean="0">
                <a:latin typeface="+mj-lt"/>
              </a:rPr>
              <a:t>озиционная весовая матрица (</a:t>
            </a:r>
            <a:r>
              <a:rPr lang="en-US" sz="3600" dirty="0" smtClean="0">
                <a:latin typeface="+mj-lt"/>
              </a:rPr>
              <a:t>PWM)</a:t>
            </a:r>
            <a:endParaRPr lang="ru-RU" sz="3600" dirty="0" smtClean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581150"/>
            <a:ext cx="8543925" cy="4681998"/>
          </a:xfrm>
        </p:spPr>
        <p:txBody>
          <a:bodyPr>
            <a:normAutofit/>
          </a:bodyPr>
          <a:lstStyle/>
          <a:p>
            <a:r>
              <a:rPr lang="ru-RU" dirty="0" smtClean="0"/>
              <a:t>Выравнивание </a:t>
            </a:r>
            <a:r>
              <a:rPr lang="ru-RU" dirty="0" smtClean="0"/>
              <a:t>сигналов</a:t>
            </a:r>
            <a:r>
              <a:rPr lang="en-US" dirty="0" smtClean="0"/>
              <a:t> </a:t>
            </a:r>
            <a:r>
              <a:rPr lang="ru-RU" dirty="0" smtClean="0"/>
              <a:t>превращается в матрицу частот букв </a:t>
            </a:r>
            <a:r>
              <a:rPr lang="en-US" dirty="0" smtClean="0"/>
              <a:t>(( F(b, j) )) </a:t>
            </a:r>
            <a:r>
              <a:rPr lang="ru-RU" dirty="0" smtClean="0"/>
              <a:t>в колонках</a:t>
            </a:r>
            <a:endParaRPr lang="en-US" dirty="0" smtClean="0"/>
          </a:p>
          <a:p>
            <a:r>
              <a:rPr lang="ru-RU" dirty="0" smtClean="0"/>
              <a:t>… и </a:t>
            </a:r>
            <a:r>
              <a:rPr lang="ru-RU" dirty="0" smtClean="0"/>
              <a:t>в матрицу </a:t>
            </a:r>
            <a:r>
              <a:rPr lang="en-US" dirty="0" smtClean="0"/>
              <a:t>PWM = (( W(b, j) )) </a:t>
            </a:r>
          </a:p>
          <a:p>
            <a:r>
              <a:rPr lang="ru-RU" dirty="0" smtClean="0"/>
              <a:t>Обозначения и формулы найдете на одном из пред. слайдов.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Необходимо </a:t>
            </a:r>
            <a:r>
              <a:rPr lang="ru-RU" dirty="0" smtClean="0"/>
              <a:t>определить меру сходства данной последовательности </a:t>
            </a:r>
            <a:r>
              <a:rPr lang="en-US" dirty="0" smtClean="0"/>
              <a:t>S = (b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2</a:t>
            </a:r>
            <a:r>
              <a:rPr lang="en-US" dirty="0" smtClean="0"/>
              <a:t>, …, b</a:t>
            </a:r>
            <a:r>
              <a:rPr lang="en-US" baseline="-25000" dirty="0" smtClean="0"/>
              <a:t>1m</a:t>
            </a:r>
            <a:r>
              <a:rPr lang="en-US" dirty="0" smtClean="0"/>
              <a:t>) </a:t>
            </a:r>
            <a:r>
              <a:rPr lang="ru-RU" dirty="0" smtClean="0"/>
              <a:t>с выравниванием сигнала. </a:t>
            </a:r>
          </a:p>
          <a:p>
            <a:r>
              <a:rPr lang="ru-RU" dirty="0" smtClean="0"/>
              <a:t>Для этого используется метод максимального правдоподобия из </a:t>
            </a:r>
            <a:r>
              <a:rPr lang="ru-RU" dirty="0" err="1" smtClean="0"/>
              <a:t>тервера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6948488" y="7985126"/>
            <a:ext cx="261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0A8C7-CE2A-4171-8686-5727339A32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135" y="420943"/>
            <a:ext cx="9212826" cy="598968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каждой буквы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ru-RU" dirty="0" smtClean="0"/>
              <a:t>из слова </a:t>
            </a:r>
            <a:r>
              <a:rPr lang="en-US" dirty="0" smtClean="0"/>
              <a:t>S </a:t>
            </a:r>
            <a:r>
              <a:rPr lang="ru-RU" dirty="0" smtClean="0"/>
              <a:t>мы можем оценить вероятность ее увидеть в столбце </a:t>
            </a:r>
            <a:r>
              <a:rPr lang="en-US" dirty="0" smtClean="0"/>
              <a:t>j </a:t>
            </a:r>
            <a:r>
              <a:rPr lang="ru-RU" dirty="0" smtClean="0"/>
              <a:t>частотой </a:t>
            </a:r>
            <a:r>
              <a:rPr lang="en-US" dirty="0" smtClean="0"/>
              <a:t>F(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j</a:t>
            </a:r>
            <a:r>
              <a:rPr lang="en-US" dirty="0" smtClean="0"/>
              <a:t>, j) </a:t>
            </a:r>
          </a:p>
          <a:p>
            <a:r>
              <a:rPr lang="ru-RU" dirty="0" smtClean="0"/>
              <a:t>Произведение </a:t>
            </a:r>
            <a:r>
              <a:rPr lang="en-US" dirty="0" smtClean="0"/>
              <a:t>P(S|</a:t>
            </a:r>
            <a:r>
              <a:rPr lang="ru-RU" dirty="0" smtClean="0"/>
              <a:t>выравнивание) = </a:t>
            </a:r>
            <a:r>
              <a:rPr lang="ru-RU" dirty="0" smtClean="0">
                <a:sym typeface="Symbol"/>
              </a:rPr>
              <a:t></a:t>
            </a:r>
            <a:r>
              <a:rPr lang="en-US" baseline="-25000" dirty="0" err="1" smtClean="0"/>
              <a:t>j</a:t>
            </a:r>
            <a:r>
              <a:rPr lang="en-US" dirty="0" err="1" smtClean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j</a:t>
            </a:r>
            <a:r>
              <a:rPr lang="en-US" dirty="0" smtClean="0"/>
              <a:t>, j) </a:t>
            </a:r>
            <a:r>
              <a:rPr lang="en-US" dirty="0" smtClean="0"/>
              <a:t> </a:t>
            </a:r>
            <a:r>
              <a:rPr lang="ru-RU" dirty="0" smtClean="0"/>
              <a:t>по всем позициям оценивает вероятность слова </a:t>
            </a:r>
            <a:r>
              <a:rPr lang="en-US" dirty="0" smtClean="0"/>
              <a:t>S </a:t>
            </a:r>
            <a:r>
              <a:rPr lang="ru-RU" dirty="0" smtClean="0"/>
              <a:t>быть похожим на выравнивание. Чем больше частоты букв  каждой позиции, тем выше вероятность слова </a:t>
            </a:r>
            <a:r>
              <a:rPr lang="en-US" dirty="0" smtClean="0"/>
              <a:t>S</a:t>
            </a:r>
            <a:endParaRPr lang="ru-RU" dirty="0" smtClean="0"/>
          </a:p>
          <a:p>
            <a:r>
              <a:rPr lang="ru-RU" dirty="0" smtClean="0"/>
              <a:t>Нужен контроль того, насколько эта вероятность велика. Контролем будем считать вероятность увидеть слово </a:t>
            </a:r>
            <a:r>
              <a:rPr lang="en-US" dirty="0" smtClean="0"/>
              <a:t>S </a:t>
            </a:r>
            <a:r>
              <a:rPr lang="ru-RU" dirty="0" smtClean="0"/>
              <a:t>в геноме. И считать ее будем как произведение частот букв из </a:t>
            </a:r>
            <a:r>
              <a:rPr lang="en-US" dirty="0" smtClean="0"/>
              <a:t>S </a:t>
            </a:r>
            <a:r>
              <a:rPr lang="ru-RU" dirty="0" smtClean="0"/>
              <a:t>в геноме:</a:t>
            </a:r>
            <a:r>
              <a:rPr lang="en-US" dirty="0" smtClean="0"/>
              <a:t> P(S) = </a:t>
            </a:r>
            <a:r>
              <a:rPr lang="ru-RU" dirty="0" smtClean="0">
                <a:sym typeface="Symbol"/>
              </a:rPr>
              <a:t></a:t>
            </a:r>
            <a:r>
              <a:rPr lang="en-US" baseline="-25000" dirty="0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b</a:t>
            </a:r>
            <a:r>
              <a:rPr lang="en-US" baseline="-40000" dirty="0" err="1" smtClean="0"/>
              <a:t>j</a:t>
            </a:r>
            <a:endParaRPr lang="en-US" baseline="-40000" dirty="0" smtClean="0"/>
          </a:p>
          <a:p>
            <a:r>
              <a:rPr lang="ru-RU" dirty="0" smtClean="0"/>
              <a:t>Решение про сходство </a:t>
            </a:r>
            <a:r>
              <a:rPr lang="en-US" dirty="0" smtClean="0"/>
              <a:t>S </a:t>
            </a:r>
            <a:r>
              <a:rPr lang="ru-RU" dirty="0" smtClean="0"/>
              <a:t>с выравниванием принимается просто: что вероятнее, тому и верим:</a:t>
            </a:r>
          </a:p>
          <a:p>
            <a:pPr lvl="1"/>
            <a:r>
              <a:rPr lang="ru-RU" dirty="0" smtClean="0"/>
              <a:t>Если </a:t>
            </a:r>
            <a:r>
              <a:rPr lang="en-US" dirty="0" smtClean="0"/>
              <a:t>P(S|</a:t>
            </a:r>
            <a:r>
              <a:rPr lang="ru-RU" dirty="0" smtClean="0"/>
              <a:t>выравнивание) </a:t>
            </a:r>
            <a:r>
              <a:rPr lang="en-US" dirty="0" smtClean="0"/>
              <a:t> &gt;&gt; </a:t>
            </a:r>
            <a:r>
              <a:rPr lang="en-US" dirty="0" smtClean="0"/>
              <a:t>P(S),  </a:t>
            </a:r>
            <a:r>
              <a:rPr lang="ru-RU" dirty="0" smtClean="0"/>
              <a:t>то </a:t>
            </a:r>
            <a:r>
              <a:rPr lang="en-US" dirty="0" smtClean="0"/>
              <a:t>S </a:t>
            </a:r>
            <a:r>
              <a:rPr lang="ru-RU" dirty="0" smtClean="0"/>
              <a:t>похоже на выравнивание</a:t>
            </a:r>
          </a:p>
          <a:p>
            <a:pPr lvl="1"/>
            <a:r>
              <a:rPr lang="ru-RU" dirty="0" smtClean="0"/>
              <a:t>Если </a:t>
            </a:r>
            <a:r>
              <a:rPr lang="en-US" dirty="0" smtClean="0"/>
              <a:t>P(S</a:t>
            </a:r>
            <a:r>
              <a:rPr lang="ru-RU" dirty="0" smtClean="0"/>
              <a:t>) </a:t>
            </a:r>
            <a:r>
              <a:rPr lang="en-US" dirty="0" smtClean="0"/>
              <a:t>&lt;&lt;</a:t>
            </a:r>
            <a:r>
              <a:rPr lang="ru-RU" dirty="0" smtClean="0"/>
              <a:t> </a:t>
            </a:r>
            <a:r>
              <a:rPr lang="en-US" dirty="0" smtClean="0"/>
              <a:t>P(S|</a:t>
            </a:r>
            <a:r>
              <a:rPr lang="ru-RU" dirty="0" smtClean="0"/>
              <a:t>выравнивание) </a:t>
            </a:r>
            <a:r>
              <a:rPr lang="en-US" dirty="0" smtClean="0"/>
              <a:t>,  </a:t>
            </a:r>
            <a:r>
              <a:rPr lang="ru-RU" dirty="0" smtClean="0"/>
              <a:t>то </a:t>
            </a:r>
            <a:r>
              <a:rPr lang="en-US" dirty="0" smtClean="0"/>
              <a:t>S </a:t>
            </a:r>
            <a:r>
              <a:rPr lang="ru-RU" dirty="0" smtClean="0"/>
              <a:t>больше похоже на случайное слово из генома</a:t>
            </a:r>
            <a:r>
              <a:rPr lang="en-US" dirty="0" smtClean="0"/>
              <a:t> </a:t>
            </a:r>
            <a:r>
              <a:rPr lang="ru-RU" dirty="0" smtClean="0"/>
              <a:t>на  выравнивание</a:t>
            </a:r>
          </a:p>
          <a:p>
            <a:r>
              <a:rPr lang="ru-RU" dirty="0" smtClean="0"/>
              <a:t>Мерой сходства служит  отношение правдоподобия  </a:t>
            </a:r>
            <a:r>
              <a:rPr lang="en-US" dirty="0" smtClean="0"/>
              <a:t>P(S|</a:t>
            </a:r>
            <a:r>
              <a:rPr lang="ru-RU" dirty="0" smtClean="0"/>
              <a:t>выравнивание</a:t>
            </a:r>
            <a:r>
              <a:rPr lang="ru-RU" dirty="0" smtClean="0"/>
              <a:t>)/</a:t>
            </a:r>
            <a:r>
              <a:rPr lang="en-US" dirty="0" smtClean="0"/>
              <a:t>P(S). </a:t>
            </a:r>
            <a:r>
              <a:rPr lang="ru-RU" dirty="0" smtClean="0"/>
              <a:t>На практике всегда переходят к логарифмам – чтобы не умножать, а складывать:</a:t>
            </a:r>
          </a:p>
          <a:p>
            <a:pPr lvl="1">
              <a:buNone/>
            </a:pPr>
            <a:r>
              <a:rPr lang="en-US" dirty="0" smtClean="0"/>
              <a:t>W(S, </a:t>
            </a:r>
            <a:r>
              <a:rPr lang="ru-RU" dirty="0" smtClean="0"/>
              <a:t>выравнивание) = </a:t>
            </a:r>
            <a:r>
              <a:rPr lang="en-US" dirty="0" err="1" smtClean="0"/>
              <a:t>ln</a:t>
            </a:r>
            <a:r>
              <a:rPr lang="en-US" dirty="0" smtClean="0"/>
              <a:t> (</a:t>
            </a:r>
            <a:r>
              <a:rPr lang="en-US" dirty="0" smtClean="0"/>
              <a:t>P(S|</a:t>
            </a:r>
            <a:r>
              <a:rPr lang="ru-RU" dirty="0" smtClean="0"/>
              <a:t>выравнивание)/</a:t>
            </a:r>
            <a:r>
              <a:rPr lang="en-US" dirty="0" smtClean="0"/>
              <a:t>P(S</a:t>
            </a:r>
            <a:r>
              <a:rPr lang="en-US" dirty="0" smtClean="0"/>
              <a:t>))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Напишите  выражение для </a:t>
            </a:r>
            <a:r>
              <a:rPr lang="en-US" dirty="0" smtClean="0">
                <a:solidFill>
                  <a:srgbClr val="FF0000"/>
                </a:solidFill>
              </a:rPr>
              <a:t>W </a:t>
            </a:r>
            <a:r>
              <a:rPr lang="ru-RU" dirty="0" smtClean="0">
                <a:solidFill>
                  <a:srgbClr val="FF0000"/>
                </a:solidFill>
              </a:rPr>
              <a:t>как сумму по позициям</a:t>
            </a:r>
            <a:endParaRPr lang="ru-RU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6948488" y="7985126"/>
            <a:ext cx="261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0A8C7-CE2A-4171-8686-5727339A32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587" y="765073"/>
            <a:ext cx="9212826" cy="4888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Полезно знать, что  существуют другие способы контроля величины </a:t>
            </a:r>
            <a:r>
              <a:rPr lang="en-US" dirty="0" smtClean="0"/>
              <a:t>P(S|</a:t>
            </a:r>
            <a:r>
              <a:rPr lang="ru-RU" dirty="0" smtClean="0"/>
              <a:t>выравнивание)</a:t>
            </a:r>
          </a:p>
          <a:p>
            <a:pPr marL="0" indent="0">
              <a:buNone/>
            </a:pPr>
            <a:r>
              <a:rPr lang="ru-RU" dirty="0" smtClean="0"/>
              <a:t>Источник РГМ  вместо базовой вероятности буквы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b</a:t>
            </a:r>
            <a:r>
              <a:rPr lang="en-US" baseline="-40000" dirty="0" err="1" smtClean="0"/>
              <a:t>j</a:t>
            </a:r>
            <a:r>
              <a:rPr lang="ru-RU" baseline="-40000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в геноме использует такую штуку </a:t>
            </a:r>
            <a:r>
              <a:rPr lang="en-US" dirty="0" smtClean="0"/>
              <a:t>: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en-US" dirty="0" smtClean="0"/>
              <a:t>  M( {F(A, j), F(</a:t>
            </a:r>
            <a:r>
              <a:rPr lang="en-US" dirty="0" err="1" smtClean="0"/>
              <a:t>T,j</a:t>
            </a:r>
            <a:r>
              <a:rPr lang="en-US" dirty="0" smtClean="0"/>
              <a:t>), F(</a:t>
            </a:r>
            <a:r>
              <a:rPr lang="en-US" dirty="0" err="1" smtClean="0"/>
              <a:t>G,j</a:t>
            </a:r>
            <a:r>
              <a:rPr lang="en-US" dirty="0" smtClean="0"/>
              <a:t>), F(C, j) } )</a:t>
            </a:r>
          </a:p>
          <a:p>
            <a:pPr marL="0" indent="0">
              <a:buNone/>
            </a:pPr>
            <a:r>
              <a:rPr lang="ru-RU" dirty="0" smtClean="0"/>
              <a:t>где </a:t>
            </a:r>
            <a:r>
              <a:rPr lang="en-US" dirty="0" smtClean="0"/>
              <a:t>M</a:t>
            </a:r>
            <a:r>
              <a:rPr lang="ru-RU" dirty="0" smtClean="0"/>
              <a:t>(…)</a:t>
            </a:r>
            <a:r>
              <a:rPr lang="en-US" dirty="0" smtClean="0"/>
              <a:t> </a:t>
            </a:r>
            <a:r>
              <a:rPr lang="ru-RU" dirty="0" smtClean="0"/>
              <a:t>обозначает среднее геометрической четырех </a:t>
            </a:r>
            <a:r>
              <a:rPr lang="ru-RU" dirty="0" smtClean="0"/>
              <a:t>частот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Все остальное – так же, как описано выше</a:t>
            </a:r>
          </a:p>
          <a:p>
            <a:pPr marL="0" indent="0">
              <a:buNone/>
            </a:pPr>
            <a:r>
              <a:rPr lang="ru-RU" dirty="0" smtClean="0"/>
              <a:t>Именно этот подход дает формулу для веса </a:t>
            </a:r>
            <a:r>
              <a:rPr lang="en-US" dirty="0" smtClean="0"/>
              <a:t>W(b, j) </a:t>
            </a:r>
            <a:r>
              <a:rPr lang="ru-RU" dirty="0" smtClean="0"/>
              <a:t>на следующем слайде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10" name="Номер слайда 6"/>
          <p:cNvSpPr txBox="1">
            <a:spLocks/>
          </p:cNvSpPr>
          <p:nvPr/>
        </p:nvSpPr>
        <p:spPr>
          <a:xfrm>
            <a:off x="6948488" y="7985126"/>
            <a:ext cx="261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0A8C7-CE2A-4171-8686-5727339A32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39</a:t>
            </a:fld>
            <a:endParaRPr lang="ru-RU" sz="2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30313" y="152400"/>
            <a:ext cx="65833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Позиционная весовая матрица</a:t>
            </a:r>
          </a:p>
          <a:p>
            <a:pPr algn="ctr"/>
            <a:r>
              <a:rPr lang="ru-RU" sz="3600">
                <a:solidFill>
                  <a:schemeClr val="tx2"/>
                </a:solidFill>
              </a:rPr>
              <a:t>(профиль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360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03213" y="1462088"/>
          <a:ext cx="8228012" cy="2043112"/>
        </p:xfrm>
        <a:graphic>
          <a:graphicData uri="http://schemas.openxmlformats.org/presentationml/2006/ole">
            <p:oleObj spid="_x0000_s81934" name="Лист" r:id="rId4" imgW="10135440" imgH="2520720" progId="Excel.Sheet.8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04800" y="4929188"/>
          <a:ext cx="8229600" cy="1395412"/>
        </p:xfrm>
        <a:graphic>
          <a:graphicData uri="http://schemas.openxmlformats.org/presentationml/2006/ole">
            <p:oleObj spid="_x0000_s81935" name="Лист" r:id="rId5" imgW="8649000" imgH="1467000" progId="Excel.Sheet.8">
              <p:embed/>
            </p:oleObj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200" y="38862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W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i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</a:t>
            </a:r>
            <a:endParaRPr lang="ru-RU" sz="2000" b="0"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949" y="63436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Промотор</a:t>
            </a:r>
            <a:r>
              <a:rPr lang="en-US" sz="3200" dirty="0" smtClean="0"/>
              <a:t>:</a:t>
            </a:r>
            <a:r>
              <a:rPr lang="ru-RU" sz="3200" dirty="0" smtClean="0"/>
              <a:t> последовательность ДНК, узнаваемая белками для инициации транскрипции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867847"/>
            <a:ext cx="8543925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Прокариоты</a:t>
            </a:r>
            <a:endParaRPr lang="en-US" dirty="0" smtClean="0"/>
          </a:p>
          <a:p>
            <a:pPr lvl="1"/>
            <a:r>
              <a:rPr lang="ru-RU" dirty="0"/>
              <a:t>Схема с ДНК и белками</a:t>
            </a:r>
          </a:p>
          <a:p>
            <a:pPr lvl="1"/>
            <a:r>
              <a:rPr lang="ru-RU" dirty="0" smtClean="0"/>
              <a:t>Выравнивание для </a:t>
            </a:r>
            <a:r>
              <a:rPr lang="en-US" dirty="0" smtClean="0"/>
              <a:t>E.coli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Эукариоты</a:t>
            </a:r>
          </a:p>
          <a:p>
            <a:pPr lvl="1"/>
            <a:r>
              <a:rPr lang="ru-RU" dirty="0"/>
              <a:t>Схема </a:t>
            </a:r>
            <a:r>
              <a:rPr lang="ru-RU" dirty="0" err="1"/>
              <a:t>инициаторного</a:t>
            </a:r>
            <a:r>
              <a:rPr lang="ru-RU" dirty="0"/>
              <a:t> комплекса</a:t>
            </a:r>
            <a:r>
              <a:rPr lang="en-US" dirty="0"/>
              <a:t> </a:t>
            </a:r>
            <a:r>
              <a:rPr lang="en-US" dirty="0" smtClean="0"/>
              <a:t>TFIID</a:t>
            </a:r>
            <a:endParaRPr lang="ru-RU" dirty="0" smtClean="0"/>
          </a:p>
          <a:p>
            <a:pPr lvl="1"/>
            <a:r>
              <a:rPr lang="ru-RU" dirty="0" smtClean="0"/>
              <a:t>Выравнивание ТАТА-боксов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Вывод. Сигналы промоторов это </a:t>
            </a:r>
            <a:br>
              <a:rPr lang="ru-RU" dirty="0" smtClean="0"/>
            </a:br>
            <a:r>
              <a:rPr lang="ru-RU" dirty="0" smtClean="0"/>
              <a:t>- короткие последовательности ДНК, узнаваемые белком;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расположены перед стартом транскрипции; </a:t>
            </a:r>
            <a:br>
              <a:rPr lang="ru-RU" dirty="0" smtClean="0"/>
            </a:br>
            <a:r>
              <a:rPr lang="ru-RU" dirty="0" smtClean="0"/>
              <a:t>- похожие, но не идентичные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65587"/>
            <a:ext cx="2228850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40</a:t>
            </a:fld>
            <a:endParaRPr lang="ru-RU" sz="20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52600" y="152400"/>
            <a:ext cx="551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tx2"/>
                </a:solidFill>
              </a:rPr>
              <a:t>Распознавание сайтов</a:t>
            </a:r>
            <a:r>
              <a:rPr lang="ru-RU" sz="2000">
                <a:solidFill>
                  <a:schemeClr val="tx2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: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47800" y="838200"/>
            <a:ext cx="615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весовые матрицы (профили)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24384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W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40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i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</a:t>
            </a:r>
            <a:endParaRPr lang="ru-RU" sz="2000" b="0">
              <a:sym typeface="Symbol" pitchFamily="18" charset="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1854200"/>
            <a:ext cx="533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Позиционные веса нуклеотидов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3429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0"/>
              <a:t>Вес потенциального сайта (</a:t>
            </a:r>
            <a:r>
              <a:rPr lang="en-US" sz="2800" b="0" i="1"/>
              <a:t>k</a:t>
            </a:r>
            <a:r>
              <a:rPr lang="en-US" sz="2800" b="0"/>
              <a:t>-</a:t>
            </a:r>
            <a:r>
              <a:rPr lang="ru-RU" sz="2800" b="0"/>
              <a:t>мера)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i="1">
                <a:cs typeface="Times New Roman" pitchFamily="18" charset="0"/>
              </a:rPr>
              <a:t>b</a:t>
            </a:r>
            <a:r>
              <a:rPr lang="en-US" sz="2800" baseline="-25000">
                <a:cs typeface="Times New Roman" pitchFamily="18" charset="0"/>
              </a:rPr>
              <a:t>1</a:t>
            </a:r>
            <a:r>
              <a:rPr lang="en-US" sz="2800">
                <a:cs typeface="Times New Roman" pitchFamily="18" charset="0"/>
              </a:rPr>
              <a:t>…</a:t>
            </a:r>
            <a:r>
              <a:rPr lang="en-US" sz="2800" i="1">
                <a:cs typeface="Times New Roman" pitchFamily="18" charset="0"/>
              </a:rPr>
              <a:t>b</a:t>
            </a:r>
            <a:r>
              <a:rPr lang="en-US" sz="2800" i="1" baseline="-25000">
                <a:cs typeface="Times New Roman" pitchFamily="18" charset="0"/>
              </a:rPr>
              <a:t>k</a:t>
            </a:r>
            <a:r>
              <a:rPr lang="en-US" sz="2800" b="0" i="1" baseline="-25000">
                <a:cs typeface="Times New Roman" pitchFamily="18" charset="0"/>
              </a:rPr>
              <a:t> </a:t>
            </a:r>
            <a:r>
              <a:rPr lang="ru-RU" sz="2800" b="0"/>
              <a:t>– сумма соответствующих позиционных весов</a:t>
            </a:r>
            <a:r>
              <a:rPr lang="ru-RU" sz="1400" b="0"/>
              <a:t> </a:t>
            </a:r>
            <a:r>
              <a:rPr lang="en-US" sz="2800" b="0"/>
              <a:t>:</a:t>
            </a:r>
            <a:endParaRPr lang="ru-RU" sz="280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7200" y="4678363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/>
              <a:t>S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 baseline="-25000"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…b</a:t>
            </a:r>
            <a:r>
              <a:rPr lang="en-US" sz="3200" b="0" i="1" baseline="-25000">
                <a:cs typeface="Times New Roman" pitchFamily="18" charset="0"/>
                <a:sym typeface="Symbol" pitchFamily="18" charset="2"/>
              </a:rPr>
              <a:t>k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4000" b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i="1" baseline="-30000">
                <a:cs typeface="Times New Roman" pitchFamily="18" charset="0"/>
              </a:rPr>
              <a:t>i=</a:t>
            </a:r>
            <a:r>
              <a:rPr lang="en-US" sz="3200" baseline="-30000">
                <a:cs typeface="Times New Roman" pitchFamily="18" charset="0"/>
              </a:rPr>
              <a:t>1</a:t>
            </a:r>
            <a:r>
              <a:rPr lang="en-US" sz="3200" i="1" baseline="-30000">
                <a:cs typeface="Times New Roman" pitchFamily="18" charset="0"/>
              </a:rPr>
              <a:t>…k</a:t>
            </a:r>
            <a:r>
              <a:rPr lang="en-US" sz="3200" b="0" i="1" baseline="-30000">
                <a:cs typeface="Times New Roman" pitchFamily="18" charset="0"/>
              </a:rPr>
              <a:t> </a:t>
            </a:r>
            <a:r>
              <a:rPr lang="en-US" sz="3200" b="0" i="1"/>
              <a:t>W</a:t>
            </a:r>
            <a:r>
              <a:rPr lang="en-US" sz="1200" b="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 i="1" baseline="-30000">
                <a:cs typeface="Times New Roman" pitchFamily="18" charset="0"/>
              </a:rPr>
              <a:t>i</a:t>
            </a:r>
            <a:r>
              <a:rPr lang="en-US" sz="1200" b="0" i="1" baseline="-30000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endParaRPr lang="ru-RU" sz="3200" b="0"/>
          </a:p>
        </p:txBody>
      </p:sp>
      <p:sp>
        <p:nvSpPr>
          <p:cNvPr id="9" name="TextBox 8"/>
          <p:cNvSpPr txBox="1"/>
          <p:nvPr/>
        </p:nvSpPr>
        <p:spPr>
          <a:xfrm>
            <a:off x="6457949" y="63436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59" y="608052"/>
            <a:ext cx="8543925" cy="285273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V. </a:t>
            </a:r>
            <a:r>
              <a:rPr lang="ru-RU" sz="4000" dirty="0" smtClean="0"/>
              <a:t>Поиск мотива </a:t>
            </a:r>
            <a:r>
              <a:rPr lang="en-US" sz="4000" i="1" dirty="0" smtClean="0"/>
              <a:t>de novo</a:t>
            </a:r>
            <a:endParaRPr lang="ru-RU" sz="4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56893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Expectation </a:t>
            </a:r>
            <a:r>
              <a:rPr lang="en-US" sz="3200" dirty="0" smtClean="0"/>
              <a:t>Maximization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2002606"/>
            <a:ext cx="8543925" cy="35722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Берем случайный фрагмент в каждой последовательности, строим выравнивание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Берем базовые частоты букв из дополнения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Строим </a:t>
            </a:r>
            <a:r>
              <a:rPr lang="en-US" dirty="0" smtClean="0"/>
              <a:t>PWM </a:t>
            </a:r>
            <a:r>
              <a:rPr lang="ru-RU" dirty="0" smtClean="0"/>
              <a:t>по этому выравниванию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 </a:t>
            </a:r>
            <a:r>
              <a:rPr lang="en-US" dirty="0" smtClean="0"/>
              <a:t>PWM </a:t>
            </a:r>
            <a:r>
              <a:rPr lang="ru-RU" dirty="0" smtClean="0"/>
              <a:t>Находим наилучший фрагмент в каждой последовательности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Повторяем 2-4 пока не сойдется (т.е. следующее выравнивание совпадет с предыдущим)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1781" y="953729"/>
            <a:ext cx="7351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Дано:</a:t>
            </a:r>
            <a:r>
              <a:rPr lang="ru-RU" sz="2400" dirty="0" smtClean="0"/>
              <a:t> длина искомого сигнала; </a:t>
            </a:r>
            <a:br>
              <a:rPr lang="ru-RU" sz="2400" dirty="0" smtClean="0"/>
            </a:br>
            <a:r>
              <a:rPr lang="ru-RU" sz="2400" dirty="0" smtClean="0"/>
              <a:t>набор последовательностей, в которых ищется сигнал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6358" y="5687960"/>
            <a:ext cx="887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Результат:</a:t>
            </a:r>
            <a:r>
              <a:rPr lang="ru-RU" sz="2400" dirty="0" smtClean="0"/>
              <a:t> набор сходных фрагментов указанной длины – сигнал, </a:t>
            </a:r>
            <a:br>
              <a:rPr lang="ru-RU" sz="2400" dirty="0" smtClean="0"/>
            </a:br>
            <a:r>
              <a:rPr lang="ru-RU" sz="2400" dirty="0" smtClean="0"/>
              <a:t>и его </a:t>
            </a:r>
            <a:r>
              <a:rPr lang="en-US" sz="2400" dirty="0" smtClean="0"/>
              <a:t>PWM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Multiple EM for motif </a:t>
            </a:r>
            <a:r>
              <a:rPr lang="en-US" sz="3600" dirty="0" smtClean="0"/>
              <a:t>Elicitation (MEME)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</a:t>
            </a:r>
            <a:r>
              <a:rPr lang="ru-RU" dirty="0" smtClean="0"/>
              <a:t>яет </a:t>
            </a:r>
            <a:r>
              <a:rPr lang="en-US" dirty="0" smtClean="0"/>
              <a:t>EM </a:t>
            </a:r>
            <a:r>
              <a:rPr lang="ru-RU" dirty="0" smtClean="0"/>
              <a:t>много раз и </a:t>
            </a:r>
            <a:r>
              <a:rPr lang="ru-RU" dirty="0" err="1" smtClean="0"/>
              <a:t>выбират</a:t>
            </a:r>
            <a:r>
              <a:rPr lang="ru-RU" dirty="0" smtClean="0"/>
              <a:t> </a:t>
            </a:r>
            <a:r>
              <a:rPr lang="ru-RU" dirty="0" smtClean="0"/>
              <a:t>заказанное число лучших </a:t>
            </a:r>
            <a:r>
              <a:rPr lang="ru-RU" dirty="0" smtClean="0"/>
              <a:t>мотивов</a:t>
            </a:r>
          </a:p>
          <a:p>
            <a:r>
              <a:rPr lang="ru-RU" dirty="0" smtClean="0"/>
              <a:t>Если указан диапазон длин, то </a:t>
            </a:r>
            <a:r>
              <a:rPr lang="en-US" dirty="0" smtClean="0"/>
              <a:t>EM </a:t>
            </a:r>
            <a:r>
              <a:rPr lang="ru-RU" dirty="0" smtClean="0"/>
              <a:t>запускается для фрагментов каждой длины из диапазона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317501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Gibbs Sampling</a:t>
            </a: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044574"/>
            <a:ext cx="8543925" cy="55753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шаг такой же, как в </a:t>
            </a:r>
            <a:r>
              <a:rPr lang="en-US" dirty="0" smtClean="0"/>
              <a:t>MEME</a:t>
            </a:r>
            <a:r>
              <a:rPr lang="ru-RU" dirty="0" smtClean="0"/>
              <a:t>: выбор выравнивания </a:t>
            </a:r>
            <a:r>
              <a:rPr lang="en-US" dirty="0" smtClean="0"/>
              <a:t>A </a:t>
            </a:r>
            <a:r>
              <a:rPr lang="ru-RU" dirty="0" smtClean="0"/>
              <a:t>из случайных фрагментов</a:t>
            </a:r>
          </a:p>
          <a:p>
            <a:r>
              <a:rPr lang="ru-RU" dirty="0" smtClean="0"/>
              <a:t>Шаг состоит в удалении одного фрагмента и замене его случайным фрагментом из той же последовательности</a:t>
            </a:r>
            <a:r>
              <a:rPr lang="en-US" dirty="0" smtClean="0"/>
              <a:t> =&gt; </a:t>
            </a:r>
            <a:r>
              <a:rPr lang="ru-RU" dirty="0" smtClean="0"/>
              <a:t>новое выравнивание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&gt; I(A), </a:t>
            </a:r>
            <a:r>
              <a:rPr lang="ru-RU" dirty="0" smtClean="0"/>
              <a:t>то берем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&lt; I(A), </a:t>
            </a:r>
            <a:r>
              <a:rPr lang="ru-RU" dirty="0" smtClean="0"/>
              <a:t>то с вероятностью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 </a:t>
            </a:r>
            <a:r>
              <a:rPr lang="en-US" dirty="0" smtClean="0"/>
              <a:t>B, </a:t>
            </a:r>
            <a:r>
              <a:rPr lang="ru-RU" dirty="0" smtClean="0"/>
              <a:t>иначе оставляем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 начале </a:t>
            </a:r>
            <a:r>
              <a:rPr lang="en-US" dirty="0" smtClean="0"/>
              <a:t>“</a:t>
            </a:r>
            <a:r>
              <a:rPr lang="ru-RU" dirty="0" smtClean="0"/>
              <a:t>температура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smtClean="0"/>
              <a:t>большая =</a:t>
            </a:r>
            <a:r>
              <a:rPr lang="en-US" dirty="0" smtClean="0"/>
              <a:t>&gt; </a:t>
            </a:r>
            <a:r>
              <a:rPr lang="ru-RU" dirty="0" smtClean="0"/>
              <a:t>почти все замены на худшее выравнивание </a:t>
            </a:r>
            <a:r>
              <a:rPr lang="en-US" dirty="0" smtClean="0"/>
              <a:t>B </a:t>
            </a:r>
            <a:r>
              <a:rPr lang="ru-RU" dirty="0" smtClean="0"/>
              <a:t>принимаются; с каждым шагом температура понижается, так что все более  жесткие условия на то, чтобы взять </a:t>
            </a:r>
            <a:r>
              <a:rPr lang="en-US" dirty="0" smtClean="0"/>
              <a:t>B.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Тепловой отжиг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041525" y="3752850"/>
            <a:ext cx="3720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P = exp [</a:t>
            </a:r>
            <a:r>
              <a:rPr lang="en-US" sz="1200" b="1" dirty="0"/>
              <a:t> </a:t>
            </a:r>
            <a:r>
              <a:rPr lang="en-US" sz="2800" b="1" dirty="0"/>
              <a:t>(I(B) – I(A))</a:t>
            </a:r>
            <a:r>
              <a:rPr lang="en-US" sz="1400" b="1" dirty="0"/>
              <a:t> </a:t>
            </a:r>
            <a:r>
              <a:rPr lang="en-US" sz="2800" b="1" dirty="0"/>
              <a:t>/</a:t>
            </a:r>
            <a:r>
              <a:rPr lang="en-US" sz="2000" b="1" dirty="0"/>
              <a:t> </a:t>
            </a:r>
            <a:r>
              <a:rPr lang="en-US" sz="2800" b="1" dirty="0"/>
              <a:t>T</a:t>
            </a:r>
            <a:r>
              <a:rPr lang="en-US" sz="2000" b="1" dirty="0"/>
              <a:t> </a:t>
            </a:r>
            <a:r>
              <a:rPr lang="en-US" sz="2800" b="1" dirty="0"/>
              <a:t>]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Теория</a:t>
            </a:r>
            <a:br>
              <a:rPr lang="ru-RU" sz="3600" dirty="0" smtClean="0"/>
            </a:br>
            <a:r>
              <a:rPr lang="ru-RU" sz="2800" dirty="0" smtClean="0">
                <a:latin typeface="+mn-lt"/>
              </a:rPr>
              <a:t>Как учесть зависимость позиций сигнала?</a:t>
            </a:r>
            <a:endParaRPr lang="ru-RU" sz="2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Недостатки </a:t>
            </a:r>
            <a:r>
              <a:rPr lang="en-US" dirty="0" smtClean="0"/>
              <a:t>PWM </a:t>
            </a:r>
            <a:r>
              <a:rPr lang="ru-RU" dirty="0" smtClean="0"/>
              <a:t>и других подходов с весом выравнивания</a:t>
            </a:r>
          </a:p>
          <a:p>
            <a:pPr lvl="1"/>
            <a:r>
              <a:rPr lang="ru-RU" dirty="0" smtClean="0"/>
              <a:t>Предположение о независимости букв в колонках. (Есть работы о том, что часто это близко к реальности)</a:t>
            </a:r>
          </a:p>
          <a:p>
            <a:pPr lvl="1"/>
            <a:r>
              <a:rPr lang="ru-RU" dirty="0" smtClean="0"/>
              <a:t>Учет колонок даже тех, в которых фактически нет значимого сигнала (есть работа, в которой предлагается способ уменьшить их роль) </a:t>
            </a:r>
            <a:r>
              <a:rPr lang="ru-RU" dirty="0" smtClean="0">
                <a:solidFill>
                  <a:srgbClr val="FF0000"/>
                </a:solidFill>
              </a:rPr>
              <a:t>пример</a:t>
            </a:r>
            <a:endParaRPr lang="ru-RU" dirty="0" smtClean="0"/>
          </a:p>
          <a:p>
            <a:r>
              <a:rPr lang="ru-RU" dirty="0" smtClean="0"/>
              <a:t>Предложение: </a:t>
            </a:r>
            <a:br>
              <a:rPr lang="ru-RU" dirty="0" smtClean="0"/>
            </a:br>
            <a:r>
              <a:rPr lang="ru-RU" dirty="0" smtClean="0"/>
              <a:t>при поиске </a:t>
            </a:r>
            <a:r>
              <a:rPr lang="en-US" i="1" dirty="0" smtClean="0"/>
              <a:t>de novo</a:t>
            </a:r>
            <a:r>
              <a:rPr lang="en-US" dirty="0" smtClean="0"/>
              <a:t> </a:t>
            </a:r>
            <a:r>
              <a:rPr lang="ru-RU" dirty="0" smtClean="0"/>
              <a:t>найти слова, в т.ч. вырожденные, которые встречаются чаще, чем ожидалось бы в соответствии со статистической моделью</a:t>
            </a:r>
          </a:p>
          <a:p>
            <a:r>
              <a:rPr lang="ru-RU" dirty="0" smtClean="0"/>
              <a:t>Если удается найти правильные слова, то придумать правило как их использовать для поиска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17476"/>
            <a:ext cx="8543925" cy="7870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Технология поиска </a:t>
            </a:r>
            <a:r>
              <a:rPr lang="ru-RU" sz="3200" dirty="0" smtClean="0"/>
              <a:t>сигналов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050106"/>
            <a:ext cx="8543925" cy="5213042"/>
          </a:xfrm>
        </p:spPr>
        <p:txBody>
          <a:bodyPr>
            <a:noAutofit/>
          </a:bodyPr>
          <a:lstStyle/>
          <a:p>
            <a:r>
              <a:rPr lang="ru-RU" dirty="0" smtClean="0"/>
              <a:t>Составление обучающей выборки для искомого </a:t>
            </a:r>
            <a:r>
              <a:rPr lang="ru-RU" dirty="0" smtClean="0"/>
              <a:t>сигнала</a:t>
            </a:r>
          </a:p>
          <a:p>
            <a:r>
              <a:rPr lang="ru-RU" dirty="0" smtClean="0"/>
              <a:t>Определение </a:t>
            </a:r>
            <a:r>
              <a:rPr lang="ru-RU" dirty="0" smtClean="0"/>
              <a:t>области поиска сигнала</a:t>
            </a:r>
          </a:p>
          <a:p>
            <a:pPr lvl="1"/>
            <a:r>
              <a:rPr lang="ru-RU" dirty="0" smtClean="0"/>
              <a:t>промоторы прокариот: перед </a:t>
            </a:r>
            <a:r>
              <a:rPr lang="ru-RU" dirty="0" err="1" smtClean="0"/>
              <a:t>старт-кодоном</a:t>
            </a:r>
            <a:r>
              <a:rPr lang="ru-RU" dirty="0" smtClean="0"/>
              <a:t> 1го гена оперона </a:t>
            </a:r>
            <a:r>
              <a:rPr lang="en-US" dirty="0" smtClean="0"/>
              <a:t>(&lt;100 </a:t>
            </a:r>
            <a:r>
              <a:rPr lang="ru-RU" dirty="0" smtClean="0"/>
              <a:t>п.н.?)</a:t>
            </a:r>
          </a:p>
          <a:p>
            <a:pPr lvl="1"/>
            <a:r>
              <a:rPr lang="ru-RU" dirty="0" smtClean="0"/>
              <a:t>участки связывания рибосом : перед стартовым кодоном (</a:t>
            </a:r>
            <a:r>
              <a:rPr lang="en-US" dirty="0" smtClean="0"/>
              <a:t>&lt;</a:t>
            </a:r>
            <a:r>
              <a:rPr lang="ru-RU" dirty="0" smtClean="0"/>
              <a:t>20 п.н.)</a:t>
            </a:r>
          </a:p>
          <a:p>
            <a:pPr lvl="1"/>
            <a:r>
              <a:rPr lang="ru-RU" dirty="0" smtClean="0"/>
              <a:t>сайты </a:t>
            </a:r>
            <a:r>
              <a:rPr lang="ru-RU" dirty="0" err="1" smtClean="0"/>
              <a:t>сплайсинга</a:t>
            </a:r>
            <a:r>
              <a:rPr lang="ru-RU" dirty="0" smtClean="0"/>
              <a:t> : </a:t>
            </a:r>
            <a:r>
              <a:rPr lang="ru-RU" dirty="0" err="1" smtClean="0"/>
              <a:t>экзон-интронные</a:t>
            </a:r>
            <a:r>
              <a:rPr lang="ru-RU" dirty="0" smtClean="0"/>
              <a:t> границы</a:t>
            </a:r>
          </a:p>
          <a:p>
            <a:r>
              <a:rPr lang="ru-RU" dirty="0" smtClean="0"/>
              <a:t>Поиск примеров</a:t>
            </a:r>
          </a:p>
          <a:p>
            <a:pPr lvl="1"/>
            <a:r>
              <a:rPr lang="ru-RU" dirty="0" smtClean="0"/>
              <a:t>По статьям  </a:t>
            </a:r>
          </a:p>
          <a:p>
            <a:pPr lvl="1"/>
            <a:r>
              <a:rPr lang="ru-RU" dirty="0" smtClean="0"/>
              <a:t>По аннотациям баз данных: </a:t>
            </a:r>
            <a:r>
              <a:rPr lang="en-US" dirty="0" err="1" smtClean="0"/>
              <a:t>Genbank</a:t>
            </a:r>
            <a:r>
              <a:rPr lang="en-US" dirty="0" smtClean="0"/>
              <a:t>, </a:t>
            </a:r>
            <a:r>
              <a:rPr lang="en-US" dirty="0" err="1" smtClean="0"/>
              <a:t>Refseq</a:t>
            </a:r>
            <a:r>
              <a:rPr lang="en-US" dirty="0" smtClean="0"/>
              <a:t>, ENA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специализированных …… </a:t>
            </a:r>
            <a:r>
              <a:rPr lang="en-US" dirty="0" err="1" smtClean="0"/>
              <a:t>EcoCyc</a:t>
            </a:r>
            <a:r>
              <a:rPr lang="en-US" dirty="0" smtClean="0"/>
              <a:t>, </a:t>
            </a:r>
            <a:r>
              <a:rPr lang="en-US" dirty="0" err="1" smtClean="0"/>
              <a:t>RegDB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588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Выравнивание и уточнение сигналов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253331"/>
            <a:ext cx="8543925" cy="48902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Ревизия выборки</a:t>
            </a:r>
          </a:p>
          <a:p>
            <a:pPr lvl="1"/>
            <a:r>
              <a:rPr lang="ru-RU" dirty="0" smtClean="0"/>
              <a:t>Скачивание последовательностей </a:t>
            </a:r>
            <a:r>
              <a:rPr lang="ru-RU" u="sng" dirty="0" smtClean="0"/>
              <a:t>с фланками</a:t>
            </a:r>
            <a:r>
              <a:rPr lang="ru-RU" dirty="0" smtClean="0"/>
              <a:t> из геномов</a:t>
            </a:r>
          </a:p>
          <a:p>
            <a:pPr lvl="1"/>
            <a:r>
              <a:rPr lang="ru-RU" dirty="0" smtClean="0"/>
              <a:t>Проверка и удаление ошибочных последовательностей</a:t>
            </a:r>
          </a:p>
          <a:p>
            <a:pPr lvl="1"/>
            <a:r>
              <a:rPr lang="ru-RU" u="sng" dirty="0" smtClean="0"/>
              <a:t>Удаление дубликатов</a:t>
            </a:r>
            <a:r>
              <a:rPr lang="ru-RU" dirty="0" smtClean="0"/>
              <a:t>, т.к. методы очень чувствительны к </a:t>
            </a:r>
            <a:r>
              <a:rPr lang="ru-RU" dirty="0" err="1" smtClean="0"/>
              <a:t>перепредставленности</a:t>
            </a:r>
            <a:r>
              <a:rPr lang="ru-RU" dirty="0" smtClean="0"/>
              <a:t> почти одинаковых последовательностей</a:t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Выравнивание обучающей выборки по аннотациям сигналов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Выделение сигнала в скользящем окне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ранее найденные сигналы могут оказаться меньше или больше)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dirty="0" smtClean="0"/>
              <a:t>Составление профиля, поиск по профилю в выборке – пока не сойдется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390" y="2552700"/>
            <a:ext cx="8201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Белки узнают нужные им сигналы лучше, чем самые крутые </a:t>
            </a:r>
            <a:r>
              <a:rPr lang="ru-RU" sz="4000" dirty="0" err="1" smtClean="0"/>
              <a:t>биоинформатики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z="1800" b="1" smtClean="0"/>
              <a:pPr/>
              <a:t>48</a:t>
            </a:fld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49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4853" y="237263"/>
            <a:ext cx="83036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Схема инициации транскрипции у прокариот</a:t>
            </a:r>
            <a:endParaRPr lang="ru-RU" sz="32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87451" y="1111178"/>
            <a:ext cx="7744114" cy="4765747"/>
            <a:chOff x="1492250" y="1912144"/>
            <a:chExt cx="6965950" cy="4183856"/>
          </a:xfrm>
        </p:grpSpPr>
        <p:pic>
          <p:nvPicPr>
            <p:cNvPr id="4" name="Picture 6" descr="D:\Ravcheyev\Work\Learning\Gelfand\2-й курс - 2007-08 (Гены и сайты)\Лекции\Materials\Transcription-initi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1912144"/>
              <a:ext cx="5400675" cy="38560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327650" y="2466975"/>
              <a:ext cx="3130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/>
                <a:t>Направление транскрипции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403850" y="3671888"/>
              <a:ext cx="2135188" cy="3365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/>
                <a:t>Старт транскрипции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490913" y="5729288"/>
              <a:ext cx="12271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/>
                <a:t>Промотор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6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565401"/>
            <a:ext cx="8543925" cy="1325563"/>
          </a:xfrm>
        </p:spPr>
        <p:txBody>
          <a:bodyPr/>
          <a:lstStyle/>
          <a:p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76400" y="381000"/>
            <a:ext cx="546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Начала генов </a:t>
            </a:r>
            <a:r>
              <a:rPr lang="ru-RU" sz="3200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81625" cy="459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17525"/>
            <a:ext cx="5505450" cy="5821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84188"/>
            <a:ext cx="6192837" cy="5888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33375"/>
            <a:ext cx="8448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4425" y="2581275"/>
            <a:ext cx="7419975" cy="320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33375"/>
            <a:ext cx="8448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207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Сервисы </a:t>
            </a:r>
            <a:r>
              <a:rPr lang="ru-RU" sz="3200" dirty="0" smtClean="0"/>
              <a:t>и базы данных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362075"/>
            <a:ext cx="8543925" cy="3952875"/>
          </a:xfrm>
        </p:spPr>
        <p:txBody>
          <a:bodyPr/>
          <a:lstStyle/>
          <a:p>
            <a:r>
              <a:rPr lang="en-US" sz="2400" dirty="0" smtClean="0"/>
              <a:t>MEME – </a:t>
            </a:r>
            <a:r>
              <a:rPr lang="ru-RU" sz="2400" dirty="0" smtClean="0"/>
              <a:t>сервис со многими возможностями</a:t>
            </a:r>
            <a:br>
              <a:rPr lang="ru-RU" sz="2400" dirty="0" smtClean="0"/>
            </a:br>
            <a:r>
              <a:rPr lang="ru-RU" sz="2400" dirty="0" smtClean="0"/>
              <a:t> и локальная программа (стоит на </a:t>
            </a:r>
            <a:r>
              <a:rPr lang="en-US" sz="2400" dirty="0" err="1" smtClean="0"/>
              <a:t>kodomo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r>
              <a:rPr lang="en-US" sz="2400" dirty="0" smtClean="0"/>
              <a:t>The Gibbs Motif Sampler</a:t>
            </a:r>
            <a:r>
              <a:rPr lang="ru-RU" sz="2400" dirty="0" smtClean="0"/>
              <a:t> (</a:t>
            </a:r>
            <a:r>
              <a:rPr lang="en-US" sz="2400" dirty="0" smtClean="0"/>
              <a:t>http://ccmbweb.ccv.brown.edu/gibbs/gibbs.html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Регуляторные сигнал прокариот – проект по описанию регуляции транскрипции (Д.Родионов и </a:t>
            </a:r>
            <a:r>
              <a:rPr lang="en-US" sz="2400" dirty="0" smtClean="0"/>
              <a:t>Co)</a:t>
            </a:r>
          </a:p>
          <a:p>
            <a:pPr lvl="1"/>
            <a:r>
              <a:rPr lang="en-US" dirty="0" err="1" smtClean="0"/>
              <a:t>RegPrecise</a:t>
            </a:r>
            <a:r>
              <a:rPr lang="ru-RU" dirty="0" smtClean="0"/>
              <a:t> – коллекция транскрипционных факторов, сайтов и </a:t>
            </a:r>
            <a:r>
              <a:rPr lang="ru-RU" dirty="0" err="1" smtClean="0"/>
              <a:t>регулонов</a:t>
            </a:r>
            <a:r>
              <a:rPr lang="ru-RU" dirty="0" smtClean="0"/>
              <a:t> прокариот</a:t>
            </a:r>
          </a:p>
          <a:p>
            <a:pPr lvl="1"/>
            <a:r>
              <a:rPr lang="en-US" dirty="0" err="1" smtClean="0"/>
              <a:t>RegPredict</a:t>
            </a:r>
            <a:r>
              <a:rPr lang="en-US" dirty="0" smtClean="0"/>
              <a:t> – </a:t>
            </a:r>
            <a:r>
              <a:rPr lang="ru-RU" dirty="0" smtClean="0"/>
              <a:t>средства для поиска сигналов 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76625" y="5782253"/>
            <a:ext cx="6220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Регулон</a:t>
            </a:r>
            <a:r>
              <a:rPr lang="ru-RU" sz="2400" dirty="0" smtClean="0"/>
              <a:t> – совокупность  генов, регулируемых </a:t>
            </a:r>
            <a:br>
              <a:rPr lang="ru-RU" sz="2400" dirty="0" smtClean="0"/>
            </a:br>
            <a:r>
              <a:rPr lang="ru-RU" sz="2400" dirty="0" smtClean="0"/>
              <a:t>одним транскрипционным фактором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31777"/>
            <a:ext cx="8543925" cy="9302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Терминология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834861"/>
            <a:ext cx="8543925" cy="4054475"/>
          </a:xfrm>
        </p:spPr>
        <p:txBody>
          <a:bodyPr/>
          <a:lstStyle/>
          <a:p>
            <a:r>
              <a:rPr lang="ru-RU" u="sng" dirty="0" smtClean="0"/>
              <a:t>Выравнивание</a:t>
            </a:r>
          </a:p>
          <a:p>
            <a:r>
              <a:rPr lang="ru-RU" dirty="0" smtClean="0"/>
              <a:t>Консенсус</a:t>
            </a:r>
          </a:p>
          <a:p>
            <a:r>
              <a:rPr lang="ru-RU" dirty="0" smtClean="0"/>
              <a:t>Паттерн </a:t>
            </a:r>
          </a:p>
          <a:p>
            <a:r>
              <a:rPr lang="ru-RU" dirty="0" smtClean="0"/>
              <a:t>Частотная матрица</a:t>
            </a:r>
          </a:p>
          <a:p>
            <a:r>
              <a:rPr lang="ru-RU" dirty="0" smtClean="0"/>
              <a:t>Информационное содержание </a:t>
            </a:r>
          </a:p>
          <a:p>
            <a:r>
              <a:rPr lang="en-US" dirty="0" smtClean="0"/>
              <a:t>Logo</a:t>
            </a:r>
          </a:p>
          <a:p>
            <a:r>
              <a:rPr lang="ru-RU" u="sng" dirty="0" smtClean="0"/>
              <a:t>Позиционная весовая матрица</a:t>
            </a:r>
            <a:r>
              <a:rPr lang="ru-RU" dirty="0" smtClean="0"/>
              <a:t> (</a:t>
            </a:r>
            <a:r>
              <a:rPr lang="en-US" dirty="0" smtClean="0"/>
              <a:t>PWM)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65587"/>
            <a:ext cx="2228850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58</a:t>
            </a:fld>
            <a:endParaRPr lang="ru-RU" sz="20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0673" y="1262063"/>
            <a:ext cx="9645218" cy="4951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0A8C7-CE2A-4171-8686-5727339A32FC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4371974"/>
            <a:ext cx="2591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6"/>
          <p:cNvSpPr txBox="1">
            <a:spLocks/>
          </p:cNvSpPr>
          <p:nvPr/>
        </p:nvSpPr>
        <p:spPr>
          <a:xfrm>
            <a:off x="6948488" y="7985126"/>
            <a:ext cx="261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0A8C7-CE2A-4171-8686-5727339A32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800408"/>
            <a:ext cx="598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3276600"/>
            <a:ext cx="2509837" cy="108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495300" y="1654233"/>
            <a:ext cx="4457700" cy="533102"/>
            <a:chOff x="495300" y="1477963"/>
            <a:chExt cx="4457700" cy="53310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" y="1477963"/>
              <a:ext cx="510408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69629" y="1549400"/>
              <a:ext cx="3883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Число последовательностей</a:t>
              </a:r>
              <a:endParaRPr lang="ru-RU" sz="2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98475" y="2219383"/>
            <a:ext cx="2866801" cy="517227"/>
            <a:chOff x="447675" y="1941513"/>
            <a:chExt cx="2866801" cy="51722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7675" y="1941513"/>
              <a:ext cx="600075" cy="47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1190625" y="1997075"/>
              <a:ext cx="2123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Число колонок</a:t>
              </a:r>
              <a:endParaRPr lang="ru-RU" sz="24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14975" y="1647825"/>
            <a:ext cx="3286932" cy="552450"/>
            <a:chOff x="5705475" y="1330325"/>
            <a:chExt cx="3286932" cy="55245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05475" y="1330325"/>
              <a:ext cx="475721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400800" y="1368425"/>
              <a:ext cx="2591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Буква  из  </a:t>
              </a:r>
              <a:r>
                <a:rPr lang="en-US" sz="2400" dirty="0" smtClean="0"/>
                <a:t>A, T, G, C</a:t>
              </a:r>
              <a:endParaRPr lang="ru-RU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38475" y="3581400"/>
            <a:ext cx="339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Частота буквы в колонке</a:t>
            </a:r>
            <a:endParaRPr lang="ru-RU" sz="2400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262562"/>
            <a:ext cx="3267075" cy="9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181100" y="2833745"/>
            <a:ext cx="222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Номер колонки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482975" y="4429125"/>
            <a:ext cx="5794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Подправленная частота буквы в колонке – </a:t>
            </a:r>
            <a:br>
              <a:rPr lang="ru-RU" sz="2400" dirty="0" smtClean="0"/>
            </a:br>
            <a:r>
              <a:rPr lang="ru-RU" sz="2400" dirty="0" err="1" smtClean="0"/>
              <a:t>псевдокаунт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562350" y="5467350"/>
            <a:ext cx="539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Информационное содержание колонки</a:t>
            </a:r>
            <a:endParaRPr lang="ru-RU" sz="24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5441950" y="2256186"/>
            <a:ext cx="4092881" cy="471139"/>
            <a:chOff x="5657850" y="2052986"/>
            <a:chExt cx="4092881" cy="471139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57850" y="2052986"/>
              <a:ext cx="495300" cy="47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6324600" y="2062460"/>
              <a:ext cx="3426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Базовая частота буквы </a:t>
              </a:r>
              <a:r>
                <a:rPr lang="en-US" sz="2400" dirty="0" smtClean="0"/>
                <a:t>b</a:t>
              </a:r>
              <a:r>
                <a:rPr lang="ru-RU" sz="2400" dirty="0" smtClean="0"/>
                <a:t> </a:t>
              </a:r>
              <a:endParaRPr lang="ru-RU" sz="2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98550" y="5823164"/>
            <a:ext cx="13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Сумма по </a:t>
            </a:r>
            <a:r>
              <a:rPr lang="en-US" dirty="0" smtClean="0"/>
              <a:t>b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" y="203201"/>
            <a:ext cx="8910637" cy="1325563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ru-RU" sz="3600" dirty="0" smtClean="0">
                <a:latin typeface="+mj-lt"/>
              </a:rPr>
              <a:t>Информационное содержание колонки и выравнивания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1682750"/>
            <a:ext cx="5162550" cy="143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66775" y="3429000"/>
            <a:ext cx="817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Минимум  </a:t>
            </a:r>
            <a:r>
              <a:rPr lang="en-US" sz="2400" dirty="0" smtClean="0"/>
              <a:t>I(j) </a:t>
            </a:r>
            <a:r>
              <a:rPr lang="ru-RU" sz="2400" dirty="0" smtClean="0"/>
              <a:t>равен 0 =</a:t>
            </a:r>
            <a:r>
              <a:rPr lang="en-US" sz="2400" dirty="0" smtClean="0"/>
              <a:t>&gt; </a:t>
            </a:r>
            <a:r>
              <a:rPr lang="ru-RU" sz="2400" dirty="0" smtClean="0"/>
              <a:t>минимум </a:t>
            </a:r>
            <a:r>
              <a:rPr lang="en-US" sz="2400" dirty="0" smtClean="0"/>
              <a:t>I </a:t>
            </a:r>
            <a:r>
              <a:rPr lang="ru-RU" sz="2400" dirty="0" smtClean="0"/>
              <a:t>равен </a:t>
            </a:r>
            <a:r>
              <a:rPr lang="en-US" sz="2400" dirty="0" smtClean="0"/>
              <a:t> 0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Максимум </a:t>
            </a:r>
            <a:r>
              <a:rPr lang="en-US" sz="2400" dirty="0" smtClean="0"/>
              <a:t>I(j) </a:t>
            </a:r>
            <a:r>
              <a:rPr lang="ru-RU" sz="2400" dirty="0" smtClean="0"/>
              <a:t>равен 2 если все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¼;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равен  (– </a:t>
            </a:r>
            <a:r>
              <a:rPr lang="en-US" sz="2400" dirty="0" smtClean="0"/>
              <a:t>log2 pa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dirty="0" smtClean="0"/>
              <a:t>для минимального </a:t>
            </a:r>
            <a:r>
              <a:rPr lang="en-US" sz="2400" dirty="0" smtClean="0"/>
              <a:t>pa </a:t>
            </a:r>
            <a:r>
              <a:rPr lang="ru-RU" sz="2400" dirty="0" smtClean="0"/>
              <a:t>в общем случае </a:t>
            </a:r>
            <a:r>
              <a:rPr lang="en-US" sz="2400" dirty="0" smtClean="0"/>
              <a:t>=&gt;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ru-RU" sz="2400" dirty="0" smtClean="0"/>
              <a:t>максимум </a:t>
            </a:r>
            <a:r>
              <a:rPr lang="en-US" sz="2400" dirty="0" smtClean="0"/>
              <a:t>I </a:t>
            </a:r>
            <a:r>
              <a:rPr lang="ru-RU" sz="2400" dirty="0" smtClean="0"/>
              <a:t>равен </a:t>
            </a:r>
            <a:r>
              <a:rPr lang="en-US" sz="2400" dirty="0" smtClean="0"/>
              <a:t>2m </a:t>
            </a:r>
            <a:r>
              <a:rPr lang="ru-RU" sz="2400" dirty="0" smtClean="0"/>
              <a:t>если все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¼;</a:t>
            </a:r>
            <a:endParaRPr lang="ru-RU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16891" y="5067300"/>
            <a:ext cx="9272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Информационное содержание  позволяет качественно оценить силу </a:t>
            </a:r>
          </a:p>
          <a:p>
            <a:r>
              <a:rPr lang="ru-RU" sz="2400" dirty="0" smtClean="0"/>
              <a:t>сигнала: сила мотива примерно такая же, как у слова длины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I/2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ли лучше оценивать силу сигнала?  Вопрос открыт.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fld id="{4280A8C7-CE2A-4171-8686-5727339A32FC}" type="slidenum">
              <a:rPr lang="ru-RU" sz="2000" smtClean="0"/>
              <a:pPr/>
              <a:t>6</a:t>
            </a:fld>
            <a:endParaRPr lang="ru-RU" sz="2000" dirty="0"/>
          </a:p>
        </p:txBody>
      </p:sp>
      <p:pic>
        <p:nvPicPr>
          <p:cNvPr id="82946" name="Picture 2" descr="https://static-content.springer.com/image/art%3A10.1186%2F1471-2105-9-233/MediaObjects/12859_2007_Article_2218_Fig5_HTM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4" t="-886" r="-2137" b="50405"/>
          <a:stretch/>
        </p:blipFill>
        <p:spPr bwMode="auto">
          <a:xfrm>
            <a:off x="1289025" y="720683"/>
            <a:ext cx="7920000" cy="37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4770" y="4647301"/>
            <a:ext cx="38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Промоторы генов</a:t>
            </a:r>
            <a:r>
              <a:rPr lang="ru-RU" i="1" dirty="0" smtClean="0"/>
              <a:t> </a:t>
            </a:r>
            <a:r>
              <a:rPr lang="en-US" i="1" dirty="0" err="1" smtClean="0"/>
              <a:t>Termatoga</a:t>
            </a:r>
            <a:r>
              <a:rPr lang="en-US" i="1" dirty="0" smtClean="0"/>
              <a:t> </a:t>
            </a:r>
            <a:r>
              <a:rPr lang="en-US" i="1" dirty="0" err="1" smtClean="0"/>
              <a:t>maritima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0895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60</a:t>
            </a:fld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4371974"/>
            <a:ext cx="2591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08" y="1997096"/>
            <a:ext cx="2895600" cy="11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3276600"/>
            <a:ext cx="2509837" cy="108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5325" y="1162050"/>
            <a:ext cx="3832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Вес выравнивания </a:t>
            </a:r>
            <a:r>
              <a:rPr lang="en-US" sz="2400" dirty="0" smtClean="0"/>
              <a:t>b </a:t>
            </a:r>
            <a:r>
              <a:rPr lang="ru-RU" sz="2400" dirty="0" smtClean="0"/>
              <a:t>против</a:t>
            </a:r>
          </a:p>
          <a:p>
            <a:r>
              <a:rPr lang="ru-RU" sz="2400" dirty="0" smtClean="0"/>
              <a:t>колонки </a:t>
            </a:r>
            <a:r>
              <a:rPr lang="en-US" sz="2400" dirty="0" smtClean="0"/>
              <a:t>j:</a:t>
            </a:r>
            <a:endParaRPr lang="ru-RU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262562"/>
            <a:ext cx="3267075" cy="9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61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99560" y="217637"/>
          <a:ext cx="7706879" cy="6198120"/>
        </p:xfrm>
        <a:graphic>
          <a:graphicData uri="http://schemas.openxmlformats.org/drawingml/2006/table">
            <a:tbl>
              <a:tblPr/>
              <a:tblGrid>
                <a:gridCol w="984100"/>
                <a:gridCol w="399344"/>
                <a:gridCol w="399344"/>
                <a:gridCol w="437942"/>
                <a:gridCol w="399344"/>
                <a:gridCol w="541967"/>
                <a:gridCol w="437942"/>
                <a:gridCol w="331579"/>
                <a:gridCol w="541967"/>
                <a:gridCol w="437942"/>
                <a:gridCol w="399344"/>
                <a:gridCol w="399344"/>
                <a:gridCol w="399344"/>
                <a:gridCol w="399344"/>
                <a:gridCol w="399344"/>
                <a:gridCol w="399344"/>
                <a:gridCol w="399344"/>
              </a:tblGrid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cvpA</a:t>
                      </a:r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purM</a:t>
                      </a:r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purT</a:t>
                      </a:r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purC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purA</a:t>
                      </a:r>
                      <a:r>
                        <a:rPr lang="en-US" sz="2400" b="0" i="1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purA</a:t>
                      </a:r>
                      <a:r>
                        <a:rPr lang="en-US" sz="2400" b="0" i="1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purR</a:t>
                      </a:r>
                      <a:r>
                        <a:rPr lang="en-US" sz="2400" b="0" i="1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purR</a:t>
                      </a:r>
                      <a:r>
                        <a:rPr lang="en-US" sz="2400" b="0" i="1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08">
                <a:tc gridSpan="17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Частотная матрица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(проценты)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00" marR="46800" marT="0" marB="468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77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15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100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100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77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31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15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62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92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92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38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23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85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15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15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100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100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31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23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38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62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92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100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0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8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Courier New"/>
                        </a:rPr>
                        <a:t>85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31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15</a:t>
                      </a:r>
                    </a:p>
                  </a:txBody>
                  <a:tcPr marL="6246" marR="6246" marT="6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55576"/>
            <a:ext cx="8543925" cy="1325563"/>
          </a:xfrm>
        </p:spPr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ru-RU" sz="3600" dirty="0" smtClean="0">
                <a:latin typeface="+mj-lt"/>
              </a:rPr>
              <a:t>Оценка сигнала. Обозначения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7" y="1133475"/>
            <a:ext cx="8543925" cy="52768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824163"/>
            <a:ext cx="3038475" cy="99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00450"/>
            <a:ext cx="3719513" cy="92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66899"/>
            <a:ext cx="350444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6"/>
          <p:cNvSpPr txBox="1">
            <a:spLocks/>
          </p:cNvSpPr>
          <p:nvPr/>
        </p:nvSpPr>
        <p:spPr>
          <a:xfrm>
            <a:off x="6948488" y="7985126"/>
            <a:ext cx="261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0A8C7-CE2A-4171-8686-5727339A32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1219200"/>
            <a:ext cx="4259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Z-score:</a:t>
            </a:r>
          </a:p>
          <a:p>
            <a:r>
              <a:rPr lang="ru-RU" sz="2400" dirty="0" smtClean="0"/>
              <a:t>вес колонки Миронову с </a:t>
            </a:r>
            <a:r>
              <a:rPr lang="ru-RU" sz="2400" dirty="0" err="1" smtClean="0"/>
              <a:t>соавт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43075"/>
            <a:ext cx="71648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РНК-полимераза</a:t>
            </a:r>
            <a:r>
              <a:rPr lang="ru-RU" sz="2800" dirty="0" smtClean="0"/>
              <a:t> может использовать разные</a:t>
            </a:r>
          </a:p>
          <a:p>
            <a:r>
              <a:rPr lang="ru-RU" sz="2800" dirty="0" smtClean="0"/>
              <a:t> </a:t>
            </a:r>
            <a:r>
              <a:rPr lang="en-US" sz="2800" dirty="0" smtClean="0"/>
              <a:t>sigma-</a:t>
            </a:r>
            <a:r>
              <a:rPr lang="ru-RU" sz="2800" dirty="0" smtClean="0"/>
              <a:t>субъединицы.</a:t>
            </a:r>
            <a:br>
              <a:rPr lang="ru-RU" sz="2800" dirty="0" smtClean="0"/>
            </a:br>
            <a:endParaRPr lang="en-US" sz="2800" dirty="0" smtClean="0"/>
          </a:p>
          <a:p>
            <a:r>
              <a:rPr lang="en-US" sz="2800" dirty="0" err="1" smtClean="0"/>
              <a:t>E.coli</a:t>
            </a:r>
            <a:r>
              <a:rPr lang="en-US" sz="2800" dirty="0" smtClean="0"/>
              <a:t> – 7 </a:t>
            </a:r>
            <a:r>
              <a:rPr lang="ru-RU" sz="2800" dirty="0" smtClean="0"/>
              <a:t> </a:t>
            </a:r>
            <a:r>
              <a:rPr lang="en-US" sz="2800" dirty="0" smtClean="0"/>
              <a:t>sigma-</a:t>
            </a:r>
            <a:r>
              <a:rPr lang="ru-RU" sz="2800" dirty="0" smtClean="0"/>
              <a:t>субъединиц</a:t>
            </a:r>
          </a:p>
          <a:p>
            <a:endParaRPr lang="ru-RU" sz="2800" dirty="0" smtClean="0"/>
          </a:p>
          <a:p>
            <a:r>
              <a:rPr lang="ru-RU" sz="2800" dirty="0" smtClean="0"/>
              <a:t>Промоторы различаются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ru-RU" sz="2800" dirty="0" smtClean="0"/>
              <a:t>Экспрессия генов регулируется </a:t>
            </a:r>
            <a:r>
              <a:rPr lang="ru-RU" sz="2800" dirty="0" err="1" smtClean="0"/>
              <a:t>экспресией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сигма-факторов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nrg2816-f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0" b="12006"/>
          <a:stretch/>
        </p:blipFill>
        <p:spPr bwMode="auto">
          <a:xfrm>
            <a:off x="180611" y="1140135"/>
            <a:ext cx="6033655" cy="51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699" y="6097641"/>
            <a:ext cx="6408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James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A. Goodrich &amp; Robert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Tjian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i="1" dirty="0">
                <a:solidFill>
                  <a:srgbClr val="7C7C7C"/>
                </a:solidFill>
                <a:latin typeface="Verdana" panose="020B0604030504040204" pitchFamily="34" charset="0"/>
              </a:rPr>
              <a:t>Nature Reviews Genetics </a:t>
            </a:r>
            <a:r>
              <a:rPr lang="en-US" b="1" dirty="0">
                <a:solidFill>
                  <a:srgbClr val="7C7C7C"/>
                </a:solidFill>
                <a:latin typeface="Verdana" panose="020B0604030504040204" pitchFamily="34" charset="0"/>
              </a:rPr>
              <a:t>11</a:t>
            </a:r>
            <a:r>
              <a:rPr lang="en-US" dirty="0">
                <a:solidFill>
                  <a:srgbClr val="7C7C7C"/>
                </a:solidFill>
                <a:latin typeface="Verdana" panose="020B0604030504040204" pitchFamily="34" charset="0"/>
              </a:rPr>
              <a:t>, 549-558 (August 2010)</a:t>
            </a:r>
            <a:endParaRPr lang="en-US" b="0" i="0" dirty="0">
              <a:solidFill>
                <a:srgbClr val="7C7C7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229" y="0"/>
            <a:ext cx="7365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</a:rPr>
              <a:t>Инициация транскрипции у </a:t>
            </a:r>
            <a:r>
              <a:rPr lang="ru-RU" sz="3200" dirty="0" smtClean="0">
                <a:latin typeface="Calibri Light" panose="020F0302020204030204" pitchFamily="34" charset="0"/>
              </a:rPr>
              <a:t>эукариот.</a:t>
            </a:r>
            <a:r>
              <a:rPr lang="en-US" sz="3200" dirty="0" smtClean="0">
                <a:latin typeface="Calibri Light" panose="020F0302020204030204" pitchFamily="34" charset="0"/>
              </a:rPr>
              <a:t> </a:t>
            </a:r>
            <a:br>
              <a:rPr lang="en-US" sz="3200" dirty="0" smtClean="0">
                <a:latin typeface="Calibri Light" panose="020F0302020204030204" pitchFamily="34" charset="0"/>
              </a:rPr>
            </a:br>
            <a:r>
              <a:rPr lang="ru-RU" sz="3200" dirty="0" smtClean="0">
                <a:latin typeface="Calibri Light" panose="020F0302020204030204" pitchFamily="34" charset="0"/>
              </a:rPr>
              <a:t>Комплекс </a:t>
            </a:r>
            <a:r>
              <a:rPr lang="en-US" sz="3200" dirty="0" smtClean="0">
                <a:latin typeface="Calibri Light" panose="020F0302020204030204" pitchFamily="34" charset="0"/>
              </a:rPr>
              <a:t>TFIID</a:t>
            </a:r>
            <a:endParaRPr lang="ru-RU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256" y="979517"/>
            <a:ext cx="364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другие механизмы инициации транскрипции у эукариот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36147" y="2644170"/>
            <a:ext cx="3643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Одно из заданий связано с </a:t>
            </a:r>
            <a:r>
              <a:rPr lang="en-US" sz="2400" dirty="0" smtClean="0"/>
              <a:t>TATA-</a:t>
            </a:r>
            <a:r>
              <a:rPr lang="ru-RU" sz="2400" dirty="0" smtClean="0"/>
              <a:t>боксом – сайтом связывания фактора инициации </a:t>
            </a:r>
            <a:r>
              <a:rPr lang="en-US" sz="2400" dirty="0" smtClean="0"/>
              <a:t>TBP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5315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9</a:t>
            </a:fld>
            <a:endParaRPr lang="ru-RU" sz="2000" dirty="0"/>
          </a:p>
        </p:txBody>
      </p:sp>
      <p:pic>
        <p:nvPicPr>
          <p:cNvPr id="83974" name="Picture 6" descr="Картинки по запросу tata-box alignment hu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8" y="2142548"/>
            <a:ext cx="8969383" cy="2318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16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Стандартные свойства</tns:defaultPropertyEditorNamespace>
</tns:customPropertyEditors>
</file>

<file path=customXml/itemProps1.xml><?xml version="1.0" encoding="utf-8"?>
<ds:datastoreItem xmlns:ds="http://schemas.openxmlformats.org/officeDocument/2006/customXml" ds:itemID="{CB7BAE5C-5DD4-463F-992A-733556CCF39A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signals</Template>
  <TotalTime>2833</TotalTime>
  <Words>2875</Words>
  <Application>Microsoft Office PowerPoint</Application>
  <PresentationFormat>Лист A4 (210x297 мм)</PresentationFormat>
  <Paragraphs>805</Paragraphs>
  <Slides>62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Лист</vt:lpstr>
      <vt:lpstr>Поиск сигналов</vt:lpstr>
      <vt:lpstr>Вопросы к коллоквиуму</vt:lpstr>
      <vt:lpstr>I. Что ищем?</vt:lpstr>
      <vt:lpstr>Промотор: последовательность ДНК, узнаваемая белками для инициации транскрипции</vt:lpstr>
      <vt:lpstr>Слайд 5</vt:lpstr>
      <vt:lpstr>Слайд 6</vt:lpstr>
      <vt:lpstr>Слайд 7</vt:lpstr>
      <vt:lpstr>Слайд 8</vt:lpstr>
      <vt:lpstr>Слайд 9</vt:lpstr>
      <vt:lpstr>Rho-независимый терминатор</vt:lpstr>
      <vt:lpstr>Слайд 11</vt:lpstr>
      <vt:lpstr>3. Оператор – сайт посадки транскрипционных факторов</vt:lpstr>
      <vt:lpstr>Выравнивание сайтов связывания PurR E. coli</vt:lpstr>
      <vt:lpstr>Слайд 14</vt:lpstr>
      <vt:lpstr>Слайд 15</vt:lpstr>
      <vt:lpstr>Слайд 16</vt:lpstr>
      <vt:lpstr>Слайд 17</vt:lpstr>
      <vt:lpstr>Сигналы (П, Э, ПЭ)</vt:lpstr>
      <vt:lpstr>II. Методы обнаружения исключительных слов и паттернов</vt:lpstr>
      <vt:lpstr>Как предсказать частоту слова W в геноме?</vt:lpstr>
      <vt:lpstr>«Контраст» слова  r(W)</vt:lpstr>
      <vt:lpstr>Слово CG  встречается в пять раз реже, чем предсказывает статистика!</vt:lpstr>
      <vt:lpstr> Как найти контраст r для более длинного слова?</vt:lpstr>
      <vt:lpstr>Формулы для контрастов по Карлину и по марковской модели для любого слова </vt:lpstr>
      <vt:lpstr>Точный сигнал - сайты систем рестрикции-модификации (Р-М)</vt:lpstr>
      <vt:lpstr>III. Неточный сигнал представлен выравниванием. Как оценить его «силу»?</vt:lpstr>
      <vt:lpstr>Сильный и слабый сигнал</vt:lpstr>
      <vt:lpstr>Слайд 28</vt:lpstr>
      <vt:lpstr>Выравнивание сайтов связывания PurR E. coli</vt:lpstr>
      <vt:lpstr>Слайд 30</vt:lpstr>
      <vt:lpstr>Информационное содержание выравнивания – принятый способ оценки силы сигнала</vt:lpstr>
      <vt:lpstr>Дано выравнивание сигналов и последовательность S = (b1. b2,…, bm), выровненная с сигналами. Обозначения</vt:lpstr>
      <vt:lpstr>Слайд 33</vt:lpstr>
      <vt:lpstr>IV. Как найти все сигналы в геноме или его части если дано выравнивание?</vt:lpstr>
      <vt:lpstr>Поиск сигналов</vt:lpstr>
      <vt:lpstr>Для поиска сигналов используется позиционная весовая матрица (PWM)</vt:lpstr>
      <vt:lpstr>Слайд 37</vt:lpstr>
      <vt:lpstr>Слайд 38</vt:lpstr>
      <vt:lpstr>Слайд 39</vt:lpstr>
      <vt:lpstr>Слайд 40</vt:lpstr>
      <vt:lpstr>V. Поиск мотива de novo</vt:lpstr>
      <vt:lpstr>Expectation Maximization</vt:lpstr>
      <vt:lpstr>Multiple EM for motif Elicitation (MEME)</vt:lpstr>
      <vt:lpstr>Gibbs Sampling </vt:lpstr>
      <vt:lpstr>Теория Как учесть зависимость позиций сигнала?</vt:lpstr>
      <vt:lpstr>Технология поиска сигналов</vt:lpstr>
      <vt:lpstr>Выравнивание и уточнение сигналов</vt:lpstr>
      <vt:lpstr>Слайд 48</vt:lpstr>
      <vt:lpstr>Конец</vt:lpstr>
      <vt:lpstr>Сайт посадки рибосомы (прокариоты)</vt:lpstr>
      <vt:lpstr>Слайд 51</vt:lpstr>
      <vt:lpstr>Слайд 52</vt:lpstr>
      <vt:lpstr>Слайд 53</vt:lpstr>
      <vt:lpstr>Слайд 54</vt:lpstr>
      <vt:lpstr>Слайд 55</vt:lpstr>
      <vt:lpstr>Сервисы и базы данных</vt:lpstr>
      <vt:lpstr>Терминология</vt:lpstr>
      <vt:lpstr>Слайд 58</vt:lpstr>
      <vt:lpstr>Информационное содержание колонки и выравнивания</vt:lpstr>
      <vt:lpstr>Слайд 60</vt:lpstr>
      <vt:lpstr>Слайд 61</vt:lpstr>
      <vt:lpstr>Оценка сигнала. Обозначения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248</cp:revision>
  <dcterms:created xsi:type="dcterms:W3CDTF">2015-04-04T20:15:16Z</dcterms:created>
  <dcterms:modified xsi:type="dcterms:W3CDTF">2016-04-08T15:13:57Z</dcterms:modified>
</cp:coreProperties>
</file>