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7" r:id="rId6"/>
    <p:sldId id="261" r:id="rId7"/>
    <p:sldId id="260" r:id="rId8"/>
    <p:sldId id="262" r:id="rId9"/>
    <p:sldId id="278" r:id="rId10"/>
    <p:sldId id="263" r:id="rId11"/>
    <p:sldId id="265" r:id="rId12"/>
    <p:sldId id="266" r:id="rId13"/>
    <p:sldId id="273" r:id="rId14"/>
    <p:sldId id="267" r:id="rId15"/>
    <p:sldId id="274" r:id="rId16"/>
    <p:sldId id="268" r:id="rId17"/>
    <p:sldId id="269" r:id="rId18"/>
    <p:sldId id="270" r:id="rId19"/>
    <p:sldId id="271" r:id="rId20"/>
    <p:sldId id="272"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B82BB89-A580-481C-8C4C-16436DDBC3E9}" type="datetimeFigureOut">
              <a:rPr lang="ru-RU" smtClean="0"/>
              <a:pPr/>
              <a:t>30.10.2017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35565F-1E4F-4813-B692-7AA236F9536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B82BB89-A580-481C-8C4C-16436DDBC3E9}" type="datetimeFigureOut">
              <a:rPr lang="ru-RU" smtClean="0"/>
              <a:pPr/>
              <a:t>30.10.2017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35565F-1E4F-4813-B692-7AA236F9536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B82BB89-A580-481C-8C4C-16436DDBC3E9}" type="datetimeFigureOut">
              <a:rPr lang="ru-RU" smtClean="0"/>
              <a:pPr/>
              <a:t>30.10.2017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35565F-1E4F-4813-B692-7AA236F9536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B82BB89-A580-481C-8C4C-16436DDBC3E9}" type="datetimeFigureOut">
              <a:rPr lang="ru-RU" smtClean="0"/>
              <a:pPr/>
              <a:t>30.10.2017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35565F-1E4F-4813-B692-7AA236F9536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B82BB89-A580-481C-8C4C-16436DDBC3E9}" type="datetimeFigureOut">
              <a:rPr lang="ru-RU" smtClean="0"/>
              <a:pPr/>
              <a:t>30.10.2017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35565F-1E4F-4813-B692-7AA236F9536B}"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B82BB89-A580-481C-8C4C-16436DDBC3E9}" type="datetimeFigureOut">
              <a:rPr lang="ru-RU" smtClean="0"/>
              <a:pPr/>
              <a:t>30.10.2017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35565F-1E4F-4813-B692-7AA236F9536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B82BB89-A580-481C-8C4C-16436DDBC3E9}" type="datetimeFigureOut">
              <a:rPr lang="ru-RU" smtClean="0"/>
              <a:pPr/>
              <a:t>30.10.2017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735565F-1E4F-4813-B692-7AA236F9536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B82BB89-A580-481C-8C4C-16436DDBC3E9}" type="datetimeFigureOut">
              <a:rPr lang="ru-RU" smtClean="0"/>
              <a:pPr/>
              <a:t>30.10.2017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735565F-1E4F-4813-B692-7AA236F9536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B82BB89-A580-481C-8C4C-16436DDBC3E9}" type="datetimeFigureOut">
              <a:rPr lang="ru-RU" smtClean="0"/>
              <a:pPr/>
              <a:t>30.10.2017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735565F-1E4F-4813-B692-7AA236F9536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B82BB89-A580-481C-8C4C-16436DDBC3E9}" type="datetimeFigureOut">
              <a:rPr lang="ru-RU" smtClean="0"/>
              <a:pPr/>
              <a:t>30.10.2017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35565F-1E4F-4813-B692-7AA236F9536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B82BB89-A580-481C-8C4C-16436DDBC3E9}" type="datetimeFigureOut">
              <a:rPr lang="ru-RU" smtClean="0"/>
              <a:pPr/>
              <a:t>30.10.2017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35565F-1E4F-4813-B692-7AA236F9536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82BB89-A580-481C-8C4C-16436DDBC3E9}" type="datetimeFigureOut">
              <a:rPr lang="ru-RU" smtClean="0"/>
              <a:pPr/>
              <a:t>30.10.2017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35565F-1E4F-4813-B692-7AA236F9536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err="1" smtClean="0"/>
              <a:t>MySQL</a:t>
            </a:r>
            <a:endParaRPr lang="ru-RU" dirty="0"/>
          </a:p>
        </p:txBody>
      </p:sp>
      <p:sp>
        <p:nvSpPr>
          <p:cNvPr id="3" name="Подзаголовок 2"/>
          <p:cNvSpPr>
            <a:spLocks noGrp="1"/>
          </p:cNvSpPr>
          <p:nvPr>
            <p:ph type="subTitle" idx="1"/>
          </p:nvPr>
        </p:nvSpPr>
        <p:spPr/>
        <p:txBody>
          <a:bodyPr/>
          <a:lstStyle/>
          <a:p>
            <a:r>
              <a:rPr lang="ru-RU" dirty="0" smtClean="0"/>
              <a:t>Занятие 4</a:t>
            </a:r>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57808"/>
            <a:ext cx="8229600" cy="1143000"/>
          </a:xfrm>
        </p:spPr>
        <p:txBody>
          <a:bodyPr>
            <a:normAutofit fontScale="90000"/>
          </a:bodyPr>
          <a:lstStyle/>
          <a:p>
            <a:r>
              <a:rPr lang="ru-RU" b="1" dirty="0" smtClean="0"/>
              <a:t>Операторы </a:t>
            </a:r>
            <a:r>
              <a:rPr lang="ru-RU" b="1" dirty="0"/>
              <a:t>сравнения </a:t>
            </a:r>
            <a:r>
              <a:rPr lang="ru-RU" b="1" dirty="0" smtClean="0"/>
              <a:t>с множеством</a:t>
            </a:r>
            <a:r>
              <a:rPr lang="ru-RU" b="1" dirty="0"/>
              <a:t/>
            </a:r>
            <a:br>
              <a:rPr lang="ru-RU" b="1" dirty="0"/>
            </a:br>
            <a:r>
              <a:rPr lang="ru-RU" b="1" dirty="0"/>
              <a:t>значений </a:t>
            </a:r>
            <a:r>
              <a:rPr lang="en-US" b="1" dirty="0"/>
              <a:t>IN, </a:t>
            </a:r>
            <a:r>
              <a:rPr lang="en-US" b="1" dirty="0" smtClean="0"/>
              <a:t>ANY(SOME), ALL</a:t>
            </a:r>
            <a:endParaRPr lang="ru-RU" dirty="0"/>
          </a:p>
        </p:txBody>
      </p:sp>
      <p:sp>
        <p:nvSpPr>
          <p:cNvPr id="3" name="Содержимое 2"/>
          <p:cNvSpPr>
            <a:spLocks noGrp="1"/>
          </p:cNvSpPr>
          <p:nvPr>
            <p:ph idx="1"/>
          </p:nvPr>
        </p:nvSpPr>
        <p:spPr>
          <a:xfrm>
            <a:off x="457200" y="2431429"/>
            <a:ext cx="8229600" cy="4525963"/>
          </a:xfrm>
        </p:spPr>
        <p:txBody>
          <a:bodyPr/>
          <a:lstStyle/>
          <a:p>
            <a:r>
              <a:rPr lang="en-US" i="1" dirty="0"/>
              <a:t>operand</a:t>
            </a:r>
            <a:r>
              <a:rPr lang="en-US" dirty="0"/>
              <a:t> </a:t>
            </a:r>
            <a:r>
              <a:rPr lang="en-US" i="1" dirty="0" err="1"/>
              <a:t>comparison_operator</a:t>
            </a:r>
            <a:r>
              <a:rPr lang="en-US" dirty="0"/>
              <a:t> ANY (</a:t>
            </a:r>
            <a:r>
              <a:rPr lang="en-US" i="1" dirty="0" err="1"/>
              <a:t>subquery</a:t>
            </a:r>
            <a:r>
              <a:rPr lang="en-US" dirty="0"/>
              <a:t>) </a:t>
            </a:r>
            <a:endParaRPr lang="en-US" dirty="0" smtClean="0"/>
          </a:p>
          <a:p>
            <a:r>
              <a:rPr lang="en-US" i="1" dirty="0" smtClean="0"/>
              <a:t>operand</a:t>
            </a:r>
            <a:r>
              <a:rPr lang="en-US" dirty="0" smtClean="0"/>
              <a:t> </a:t>
            </a:r>
            <a:r>
              <a:rPr lang="en-US" dirty="0"/>
              <a:t>IN (</a:t>
            </a:r>
            <a:r>
              <a:rPr lang="en-US" i="1" dirty="0" err="1"/>
              <a:t>subquery</a:t>
            </a:r>
            <a:r>
              <a:rPr lang="en-US" dirty="0"/>
              <a:t>) </a:t>
            </a:r>
            <a:endParaRPr lang="en-US" dirty="0" smtClean="0"/>
          </a:p>
          <a:p>
            <a:r>
              <a:rPr lang="en-US" i="1" dirty="0"/>
              <a:t>operand</a:t>
            </a:r>
            <a:r>
              <a:rPr lang="en-US" dirty="0"/>
              <a:t> </a:t>
            </a:r>
            <a:r>
              <a:rPr lang="en-US" i="1" dirty="0" err="1"/>
              <a:t>comparison_operator</a:t>
            </a:r>
            <a:r>
              <a:rPr lang="en-US" dirty="0"/>
              <a:t> ALL (</a:t>
            </a:r>
            <a:r>
              <a:rPr lang="en-US" i="1" dirty="0" err="1"/>
              <a:t>subquery</a:t>
            </a:r>
            <a:r>
              <a:rPr lang="en-US" dirty="0"/>
              <a:t>)</a:t>
            </a:r>
            <a:endParaRPr lang="en-US" dirty="0" smtClean="0"/>
          </a:p>
          <a:p>
            <a:endParaRPr lang="en-US" dirty="0"/>
          </a:p>
          <a:p>
            <a:r>
              <a:rPr lang="en-US" i="1" dirty="0" err="1" smtClean="0"/>
              <a:t>comparison_operator</a:t>
            </a:r>
            <a:r>
              <a:rPr lang="en-US" i="1" dirty="0" smtClean="0"/>
              <a:t>: </a:t>
            </a:r>
            <a:r>
              <a:rPr lang="ru-RU" dirty="0"/>
              <a:t>= &gt; &lt; &gt;= &lt;= &lt;&gt;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IN, ANY</a:t>
            </a:r>
            <a:endParaRPr lang="ru-RU" dirty="0"/>
          </a:p>
        </p:txBody>
      </p:sp>
      <p:sp>
        <p:nvSpPr>
          <p:cNvPr id="3" name="Содержимое 2"/>
          <p:cNvSpPr>
            <a:spLocks noGrp="1"/>
          </p:cNvSpPr>
          <p:nvPr>
            <p:ph idx="1"/>
          </p:nvPr>
        </p:nvSpPr>
        <p:spPr/>
        <p:txBody>
          <a:bodyPr>
            <a:normAutofit fontScale="47500" lnSpcReduction="20000"/>
          </a:bodyPr>
          <a:lstStyle/>
          <a:p>
            <a:pPr>
              <a:buNone/>
            </a:pPr>
            <a:r>
              <a:rPr lang="ru-RU" dirty="0" smtClean="0"/>
              <a:t>Выбрать сведения о студентах</a:t>
            </a:r>
            <a:r>
              <a:rPr lang="ru-RU" dirty="0"/>
              <a:t>, </a:t>
            </a:r>
            <a:r>
              <a:rPr lang="ru-RU" dirty="0" smtClean="0"/>
              <a:t>проживающих </a:t>
            </a:r>
            <a:r>
              <a:rPr lang="ru-RU" dirty="0"/>
              <a:t>в </a:t>
            </a:r>
            <a:r>
              <a:rPr lang="ru-RU" dirty="0" smtClean="0"/>
              <a:t>городе</a:t>
            </a:r>
            <a:r>
              <a:rPr lang="ru-RU" dirty="0"/>
              <a:t>, </a:t>
            </a:r>
            <a:r>
              <a:rPr lang="ru-RU" dirty="0" smtClean="0"/>
              <a:t>где расположен</a:t>
            </a:r>
            <a:endParaRPr lang="ru-RU" dirty="0"/>
          </a:p>
          <a:p>
            <a:pPr>
              <a:buNone/>
            </a:pPr>
            <a:r>
              <a:rPr lang="ru-RU" dirty="0" smtClean="0"/>
              <a:t>университет</a:t>
            </a:r>
            <a:r>
              <a:rPr lang="ru-RU" dirty="0"/>
              <a:t>, в </a:t>
            </a:r>
            <a:r>
              <a:rPr lang="ru-RU" dirty="0" smtClean="0"/>
              <a:t>котором они учатся</a:t>
            </a:r>
            <a:r>
              <a:rPr lang="ru-RU" dirty="0"/>
              <a:t>.</a:t>
            </a:r>
          </a:p>
          <a:p>
            <a:pPr>
              <a:buNone/>
            </a:pPr>
            <a:endParaRPr lang="ru-RU" dirty="0">
              <a:solidFill>
                <a:schemeClr val="tx2"/>
              </a:solidFill>
            </a:endParaRPr>
          </a:p>
          <a:p>
            <a:pPr>
              <a:buNone/>
            </a:pPr>
            <a:r>
              <a:rPr lang="en-US" b="1" dirty="0">
                <a:solidFill>
                  <a:schemeClr val="tx2"/>
                </a:solidFill>
              </a:rPr>
              <a:t>SELECT *</a:t>
            </a:r>
          </a:p>
          <a:p>
            <a:pPr>
              <a:buNone/>
            </a:pPr>
            <a:r>
              <a:rPr lang="en-US" b="1" dirty="0">
                <a:solidFill>
                  <a:schemeClr val="tx2"/>
                </a:solidFill>
              </a:rPr>
              <a:t>FROM STUDENT S</a:t>
            </a:r>
          </a:p>
          <a:p>
            <a:pPr>
              <a:buNone/>
            </a:pPr>
            <a:r>
              <a:rPr lang="en-US" b="1" dirty="0">
                <a:solidFill>
                  <a:schemeClr val="tx2"/>
                </a:solidFill>
              </a:rPr>
              <a:t>WHERE CITY = ANY</a:t>
            </a:r>
          </a:p>
          <a:p>
            <a:pPr>
              <a:buNone/>
            </a:pPr>
            <a:r>
              <a:rPr lang="ru-RU" dirty="0" smtClean="0">
                <a:solidFill>
                  <a:schemeClr val="tx2"/>
                </a:solidFill>
              </a:rPr>
              <a:t>	</a:t>
            </a:r>
            <a:r>
              <a:rPr lang="en-US" dirty="0" smtClean="0">
                <a:solidFill>
                  <a:schemeClr val="tx2"/>
                </a:solidFill>
              </a:rPr>
              <a:t>( </a:t>
            </a:r>
            <a:r>
              <a:rPr lang="en-US" b="1" dirty="0">
                <a:solidFill>
                  <a:schemeClr val="tx2"/>
                </a:solidFill>
              </a:rPr>
              <a:t>SELECT CITY</a:t>
            </a:r>
          </a:p>
          <a:p>
            <a:pPr>
              <a:buNone/>
            </a:pPr>
            <a:r>
              <a:rPr lang="ru-RU" b="1" dirty="0" smtClean="0">
                <a:solidFill>
                  <a:schemeClr val="tx2"/>
                </a:solidFill>
              </a:rPr>
              <a:t>	</a:t>
            </a:r>
            <a:r>
              <a:rPr lang="en-US" b="1" dirty="0" smtClean="0">
                <a:solidFill>
                  <a:schemeClr val="tx2"/>
                </a:solidFill>
              </a:rPr>
              <a:t>FROM </a:t>
            </a:r>
            <a:r>
              <a:rPr lang="en-US" b="1" dirty="0">
                <a:solidFill>
                  <a:schemeClr val="tx2"/>
                </a:solidFill>
              </a:rPr>
              <a:t>UNIVERSITY U</a:t>
            </a:r>
          </a:p>
          <a:p>
            <a:pPr>
              <a:buNone/>
            </a:pPr>
            <a:r>
              <a:rPr lang="ru-RU" b="1" dirty="0" smtClean="0">
                <a:solidFill>
                  <a:schemeClr val="tx2"/>
                </a:solidFill>
              </a:rPr>
              <a:t>	</a:t>
            </a:r>
            <a:r>
              <a:rPr lang="en-US" b="1" dirty="0" smtClean="0">
                <a:solidFill>
                  <a:schemeClr val="tx2"/>
                </a:solidFill>
              </a:rPr>
              <a:t>WHERE </a:t>
            </a:r>
            <a:r>
              <a:rPr lang="en-US" b="1" dirty="0">
                <a:solidFill>
                  <a:schemeClr val="tx2"/>
                </a:solidFill>
              </a:rPr>
              <a:t>U.UNIV_ID= S.UNIV_ID</a:t>
            </a:r>
            <a:r>
              <a:rPr lang="en-US" b="1" dirty="0" smtClean="0">
                <a:solidFill>
                  <a:schemeClr val="tx2"/>
                </a:solidFill>
              </a:rPr>
              <a:t>);</a:t>
            </a:r>
            <a:endParaRPr lang="ru-RU" b="1" dirty="0" smtClean="0">
              <a:solidFill>
                <a:schemeClr val="tx2"/>
              </a:solidFill>
            </a:endParaRPr>
          </a:p>
          <a:p>
            <a:pPr>
              <a:buNone/>
            </a:pPr>
            <a:endParaRPr lang="en-US" b="1" dirty="0"/>
          </a:p>
          <a:p>
            <a:pPr>
              <a:buNone/>
            </a:pPr>
            <a:r>
              <a:rPr lang="ru-RU" dirty="0"/>
              <a:t>Другой </a:t>
            </a:r>
            <a:r>
              <a:rPr lang="ru-RU" dirty="0" smtClean="0"/>
              <a:t>вариант этого запроса</a:t>
            </a:r>
          </a:p>
          <a:p>
            <a:pPr>
              <a:buNone/>
            </a:pPr>
            <a:endParaRPr lang="ru-RU" dirty="0"/>
          </a:p>
          <a:p>
            <a:pPr>
              <a:buNone/>
            </a:pPr>
            <a:r>
              <a:rPr lang="en-US" b="1" dirty="0">
                <a:solidFill>
                  <a:schemeClr val="tx2"/>
                </a:solidFill>
              </a:rPr>
              <a:t>SELECT *</a:t>
            </a:r>
          </a:p>
          <a:p>
            <a:pPr>
              <a:buNone/>
            </a:pPr>
            <a:r>
              <a:rPr lang="en-US" b="1" dirty="0">
                <a:solidFill>
                  <a:schemeClr val="tx2"/>
                </a:solidFill>
              </a:rPr>
              <a:t>FROM STUDENT S</a:t>
            </a:r>
          </a:p>
          <a:p>
            <a:pPr>
              <a:buNone/>
            </a:pPr>
            <a:r>
              <a:rPr lang="en-US" b="1" dirty="0">
                <a:solidFill>
                  <a:schemeClr val="tx2"/>
                </a:solidFill>
              </a:rPr>
              <a:t>WHERE CITY IN</a:t>
            </a:r>
          </a:p>
          <a:p>
            <a:pPr>
              <a:buNone/>
            </a:pPr>
            <a:r>
              <a:rPr lang="ru-RU" dirty="0" smtClean="0">
                <a:solidFill>
                  <a:schemeClr val="tx2"/>
                </a:solidFill>
              </a:rPr>
              <a:t>	</a:t>
            </a:r>
            <a:r>
              <a:rPr lang="en-US" dirty="0" smtClean="0">
                <a:solidFill>
                  <a:schemeClr val="tx2"/>
                </a:solidFill>
              </a:rPr>
              <a:t>(</a:t>
            </a:r>
            <a:r>
              <a:rPr lang="en-US" b="1" dirty="0">
                <a:solidFill>
                  <a:schemeClr val="tx2"/>
                </a:solidFill>
              </a:rPr>
              <a:t>SELECT CITY</a:t>
            </a:r>
          </a:p>
          <a:p>
            <a:pPr>
              <a:buNone/>
            </a:pPr>
            <a:r>
              <a:rPr lang="ru-RU" b="1" dirty="0" smtClean="0">
                <a:solidFill>
                  <a:schemeClr val="tx2"/>
                </a:solidFill>
              </a:rPr>
              <a:t>	</a:t>
            </a:r>
            <a:r>
              <a:rPr lang="en-US" b="1" dirty="0" smtClean="0">
                <a:solidFill>
                  <a:schemeClr val="tx2"/>
                </a:solidFill>
              </a:rPr>
              <a:t>FROM </a:t>
            </a:r>
            <a:r>
              <a:rPr lang="en-US" b="1" dirty="0">
                <a:solidFill>
                  <a:schemeClr val="tx2"/>
                </a:solidFill>
              </a:rPr>
              <a:t>UNIVERSITY U</a:t>
            </a:r>
          </a:p>
          <a:p>
            <a:pPr>
              <a:buNone/>
            </a:pPr>
            <a:r>
              <a:rPr lang="ru-RU" b="1" dirty="0" smtClean="0">
                <a:solidFill>
                  <a:schemeClr val="tx2"/>
                </a:solidFill>
              </a:rPr>
              <a:t>	</a:t>
            </a:r>
            <a:r>
              <a:rPr lang="en-US" b="1" dirty="0" smtClean="0">
                <a:solidFill>
                  <a:schemeClr val="tx2"/>
                </a:solidFill>
              </a:rPr>
              <a:t>WHERE </a:t>
            </a:r>
            <a:r>
              <a:rPr lang="en-US" b="1" dirty="0">
                <a:solidFill>
                  <a:schemeClr val="tx2"/>
                </a:solidFill>
              </a:rPr>
              <a:t>U.UNIV_ID= S.UNIV_ID);</a:t>
            </a:r>
            <a:endParaRPr lang="ru-RU" dirty="0">
              <a:solidFill>
                <a:schemeClr val="tx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IN, ANY</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dirty="0"/>
              <a:t>Выборка </a:t>
            </a:r>
            <a:r>
              <a:rPr lang="ru-RU" dirty="0" smtClean="0"/>
              <a:t>данных </a:t>
            </a:r>
            <a:r>
              <a:rPr lang="ru-RU" dirty="0"/>
              <a:t>об </a:t>
            </a:r>
            <a:r>
              <a:rPr lang="ru-RU" dirty="0" smtClean="0"/>
              <a:t>идентификаторах студентов </a:t>
            </a:r>
            <a:r>
              <a:rPr lang="ru-RU" dirty="0"/>
              <a:t>, у которых </a:t>
            </a:r>
            <a:r>
              <a:rPr lang="ru-RU" dirty="0" smtClean="0"/>
              <a:t>оценки превосходят величину</a:t>
            </a:r>
            <a:r>
              <a:rPr lang="ru-RU" dirty="0"/>
              <a:t>, </a:t>
            </a:r>
            <a:r>
              <a:rPr lang="ru-RU" dirty="0" smtClean="0"/>
              <a:t>по крайней </a:t>
            </a:r>
            <a:r>
              <a:rPr lang="ru-RU" dirty="0"/>
              <a:t>мере, </a:t>
            </a:r>
            <a:r>
              <a:rPr lang="ru-RU" dirty="0" smtClean="0"/>
              <a:t>одной </a:t>
            </a:r>
            <a:r>
              <a:rPr lang="ru-RU" dirty="0"/>
              <a:t>из оценок, </a:t>
            </a:r>
            <a:r>
              <a:rPr lang="ru-RU" dirty="0" smtClean="0"/>
              <a:t>полученных ими же 10 января 2000 года</a:t>
            </a:r>
            <a:r>
              <a:rPr lang="ru-RU" dirty="0"/>
              <a:t>.</a:t>
            </a:r>
          </a:p>
          <a:p>
            <a:pPr>
              <a:buNone/>
            </a:pPr>
            <a:endParaRPr lang="ru-RU" b="1" dirty="0" smtClean="0">
              <a:solidFill>
                <a:schemeClr val="tx2"/>
              </a:solidFill>
            </a:endParaRPr>
          </a:p>
          <a:p>
            <a:pPr>
              <a:buNone/>
            </a:pPr>
            <a:r>
              <a:rPr lang="en-US" b="1" dirty="0" smtClean="0">
                <a:solidFill>
                  <a:schemeClr val="tx2"/>
                </a:solidFill>
              </a:rPr>
              <a:t>SELECT </a:t>
            </a:r>
            <a:r>
              <a:rPr lang="en-US" b="1" dirty="0">
                <a:solidFill>
                  <a:schemeClr val="tx2"/>
                </a:solidFill>
              </a:rPr>
              <a:t>DISTINCT STUDENT_ID</a:t>
            </a:r>
          </a:p>
          <a:p>
            <a:pPr>
              <a:buNone/>
            </a:pPr>
            <a:r>
              <a:rPr lang="en-US" b="1" dirty="0">
                <a:solidFill>
                  <a:schemeClr val="tx2"/>
                </a:solidFill>
              </a:rPr>
              <a:t>FROM EXAM_MARKS</a:t>
            </a:r>
          </a:p>
          <a:p>
            <a:pPr>
              <a:buNone/>
            </a:pPr>
            <a:r>
              <a:rPr lang="en-US" b="1" dirty="0">
                <a:solidFill>
                  <a:schemeClr val="tx2"/>
                </a:solidFill>
              </a:rPr>
              <a:t>WHERE MARK &gt; ANY</a:t>
            </a:r>
          </a:p>
          <a:p>
            <a:pPr>
              <a:buNone/>
            </a:pPr>
            <a:r>
              <a:rPr lang="ru-RU" dirty="0" smtClean="0">
                <a:solidFill>
                  <a:schemeClr val="tx2"/>
                </a:solidFill>
              </a:rPr>
              <a:t>	</a:t>
            </a:r>
            <a:r>
              <a:rPr lang="en-US" dirty="0" smtClean="0">
                <a:solidFill>
                  <a:schemeClr val="tx2"/>
                </a:solidFill>
              </a:rPr>
              <a:t>(</a:t>
            </a:r>
            <a:r>
              <a:rPr lang="en-US" b="1" dirty="0">
                <a:solidFill>
                  <a:schemeClr val="tx2"/>
                </a:solidFill>
              </a:rPr>
              <a:t>SELECT MARK</a:t>
            </a:r>
          </a:p>
          <a:p>
            <a:pPr>
              <a:buNone/>
            </a:pPr>
            <a:r>
              <a:rPr lang="ru-RU" b="1" dirty="0" smtClean="0">
                <a:solidFill>
                  <a:schemeClr val="tx2"/>
                </a:solidFill>
              </a:rPr>
              <a:t>	</a:t>
            </a:r>
            <a:r>
              <a:rPr lang="en-US" b="1" dirty="0" smtClean="0">
                <a:solidFill>
                  <a:schemeClr val="tx2"/>
                </a:solidFill>
              </a:rPr>
              <a:t>FROM </a:t>
            </a:r>
            <a:r>
              <a:rPr lang="en-US" b="1" dirty="0">
                <a:solidFill>
                  <a:schemeClr val="tx2"/>
                </a:solidFill>
              </a:rPr>
              <a:t>EXAM_MARKS</a:t>
            </a:r>
          </a:p>
          <a:p>
            <a:pPr>
              <a:buNone/>
            </a:pPr>
            <a:r>
              <a:rPr lang="ru-RU" b="1" dirty="0" smtClean="0">
                <a:solidFill>
                  <a:schemeClr val="tx2"/>
                </a:solidFill>
              </a:rPr>
              <a:t>	</a:t>
            </a:r>
            <a:r>
              <a:rPr lang="en-US" b="1" dirty="0" smtClean="0">
                <a:solidFill>
                  <a:schemeClr val="tx2"/>
                </a:solidFill>
              </a:rPr>
              <a:t>WHERE </a:t>
            </a:r>
            <a:r>
              <a:rPr lang="en-US" b="1" dirty="0">
                <a:solidFill>
                  <a:schemeClr val="tx2"/>
                </a:solidFill>
              </a:rPr>
              <a:t>EXAM_DATE = </a:t>
            </a:r>
            <a:r>
              <a:rPr lang="en-US" b="1" dirty="0" smtClean="0">
                <a:solidFill>
                  <a:schemeClr val="tx2"/>
                </a:solidFill>
              </a:rPr>
              <a:t>"2000-01-10");</a:t>
            </a:r>
            <a:endParaRPr lang="ru-RU" dirty="0">
              <a:solidFill>
                <a:schemeClr val="tx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3</a:t>
            </a:r>
            <a:endParaRPr lang="ru-RU" dirty="0"/>
          </a:p>
        </p:txBody>
      </p:sp>
      <p:sp>
        <p:nvSpPr>
          <p:cNvPr id="3" name="Содержимое 2"/>
          <p:cNvSpPr>
            <a:spLocks noGrp="1"/>
          </p:cNvSpPr>
          <p:nvPr>
            <p:ph idx="1"/>
          </p:nvPr>
        </p:nvSpPr>
        <p:spPr/>
        <p:txBody>
          <a:bodyPr/>
          <a:lstStyle/>
          <a:p>
            <a:r>
              <a:rPr lang="ru-RU" dirty="0" smtClean="0"/>
              <a:t>Напишите запрос, выбирающий названия университетов , рейтинг которых равен или превосходит рейтинг Воронежского государственного университета .</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ALL</a:t>
            </a:r>
            <a:endParaRPr lang="ru-RU" dirty="0"/>
          </a:p>
        </p:txBody>
      </p:sp>
      <p:sp>
        <p:nvSpPr>
          <p:cNvPr id="3" name="Содержимое 2"/>
          <p:cNvSpPr>
            <a:spLocks noGrp="1"/>
          </p:cNvSpPr>
          <p:nvPr>
            <p:ph idx="1"/>
          </p:nvPr>
        </p:nvSpPr>
        <p:spPr>
          <a:xfrm>
            <a:off x="457200" y="1412776"/>
            <a:ext cx="8229600" cy="4824536"/>
          </a:xfrm>
        </p:spPr>
        <p:txBody>
          <a:bodyPr>
            <a:normAutofit fontScale="70000" lnSpcReduction="20000"/>
          </a:bodyPr>
          <a:lstStyle/>
          <a:p>
            <a:pPr>
              <a:buNone/>
            </a:pPr>
            <a:r>
              <a:rPr lang="ru-RU" dirty="0" smtClean="0"/>
              <a:t>Оператор </a:t>
            </a:r>
            <a:r>
              <a:rPr lang="ru-RU" b="1" dirty="0" smtClean="0"/>
              <a:t>ALL </a:t>
            </a:r>
            <a:r>
              <a:rPr lang="ru-RU" dirty="0" smtClean="0"/>
              <a:t>эффективно используется с неравенствами</a:t>
            </a:r>
            <a:endParaRPr lang="en-US" dirty="0" smtClean="0"/>
          </a:p>
          <a:p>
            <a:pPr>
              <a:buNone/>
            </a:pPr>
            <a:endParaRPr lang="ru-RU" dirty="0" smtClean="0"/>
          </a:p>
          <a:p>
            <a:r>
              <a:rPr lang="ru-RU" dirty="0" smtClean="0"/>
              <a:t>Подзапрос, выбирающий названия всех университетов с рейтингом более высоким</a:t>
            </a:r>
            <a:r>
              <a:rPr lang="ru-RU" dirty="0"/>
              <a:t>, </a:t>
            </a:r>
            <a:r>
              <a:rPr lang="ru-RU" dirty="0" smtClean="0"/>
              <a:t>чем рейтинг любого университета </a:t>
            </a:r>
            <a:r>
              <a:rPr lang="ru-RU" dirty="0"/>
              <a:t>в Воронеже</a:t>
            </a:r>
            <a:r>
              <a:rPr lang="ru-RU" dirty="0" smtClean="0"/>
              <a:t>:</a:t>
            </a:r>
          </a:p>
          <a:p>
            <a:pPr>
              <a:buNone/>
            </a:pPr>
            <a:endParaRPr lang="ru-RU" dirty="0"/>
          </a:p>
          <a:p>
            <a:pPr>
              <a:buNone/>
            </a:pPr>
            <a:r>
              <a:rPr lang="en-US" b="1" dirty="0">
                <a:solidFill>
                  <a:schemeClr val="tx2"/>
                </a:solidFill>
              </a:rPr>
              <a:t>SELECT *</a:t>
            </a:r>
          </a:p>
          <a:p>
            <a:pPr>
              <a:buNone/>
            </a:pPr>
            <a:r>
              <a:rPr lang="en-US" b="1" dirty="0">
                <a:solidFill>
                  <a:schemeClr val="tx2"/>
                </a:solidFill>
              </a:rPr>
              <a:t>FROM UNIVERSITY</a:t>
            </a:r>
          </a:p>
          <a:p>
            <a:pPr>
              <a:buNone/>
            </a:pPr>
            <a:r>
              <a:rPr lang="en-US" b="1" dirty="0">
                <a:solidFill>
                  <a:schemeClr val="tx2"/>
                </a:solidFill>
              </a:rPr>
              <a:t>WHERE RATING &gt; </a:t>
            </a:r>
            <a:r>
              <a:rPr lang="en-US" b="1" dirty="0" smtClean="0">
                <a:solidFill>
                  <a:schemeClr val="tx2"/>
                </a:solidFill>
              </a:rPr>
              <a:t>ALL</a:t>
            </a:r>
            <a:endParaRPr lang="ru-RU" dirty="0">
              <a:solidFill>
                <a:schemeClr val="tx2"/>
              </a:solidFill>
            </a:endParaRPr>
          </a:p>
          <a:p>
            <a:pPr>
              <a:buNone/>
            </a:pPr>
            <a:r>
              <a:rPr lang="ru-RU" dirty="0" smtClean="0">
                <a:solidFill>
                  <a:schemeClr val="tx2"/>
                </a:solidFill>
              </a:rPr>
              <a:t>	</a:t>
            </a:r>
            <a:r>
              <a:rPr lang="en-US" dirty="0" smtClean="0">
                <a:solidFill>
                  <a:schemeClr val="tx2"/>
                </a:solidFill>
              </a:rPr>
              <a:t>( </a:t>
            </a:r>
            <a:r>
              <a:rPr lang="en-US" b="1" dirty="0">
                <a:solidFill>
                  <a:schemeClr val="tx2"/>
                </a:solidFill>
              </a:rPr>
              <a:t>SELECT RATING</a:t>
            </a:r>
          </a:p>
          <a:p>
            <a:pPr>
              <a:buNone/>
            </a:pPr>
            <a:r>
              <a:rPr lang="ru-RU" b="1" dirty="0" smtClean="0">
                <a:solidFill>
                  <a:schemeClr val="tx2"/>
                </a:solidFill>
              </a:rPr>
              <a:t>	</a:t>
            </a:r>
            <a:r>
              <a:rPr lang="en-US" b="1" dirty="0" smtClean="0">
                <a:solidFill>
                  <a:schemeClr val="tx2"/>
                </a:solidFill>
              </a:rPr>
              <a:t>FROM </a:t>
            </a:r>
            <a:r>
              <a:rPr lang="en-US" b="1" dirty="0">
                <a:solidFill>
                  <a:schemeClr val="tx2"/>
                </a:solidFill>
              </a:rPr>
              <a:t>UNIVERSITY</a:t>
            </a:r>
          </a:p>
          <a:p>
            <a:pPr>
              <a:buNone/>
            </a:pPr>
            <a:r>
              <a:rPr lang="ru-RU" b="1" dirty="0" smtClean="0">
                <a:solidFill>
                  <a:schemeClr val="tx2"/>
                </a:solidFill>
              </a:rPr>
              <a:t>	WHERE </a:t>
            </a:r>
            <a:r>
              <a:rPr lang="ru-RU" b="1" dirty="0">
                <a:solidFill>
                  <a:schemeClr val="tx2"/>
                </a:solidFill>
              </a:rPr>
              <a:t>CITY = </a:t>
            </a:r>
            <a:r>
              <a:rPr lang="ru-RU" b="1" dirty="0" smtClean="0">
                <a:solidFill>
                  <a:schemeClr val="tx2"/>
                </a:solidFill>
              </a:rPr>
              <a:t>"Воронеж");</a:t>
            </a:r>
            <a:endParaRPr lang="en-US" b="1" dirty="0" smtClean="0">
              <a:solidFill>
                <a:schemeClr val="tx2"/>
              </a:solidFill>
            </a:endParaRPr>
          </a:p>
          <a:p>
            <a:pPr>
              <a:buNone/>
            </a:pPr>
            <a:endParaRPr lang="ru-RU" b="1" dirty="0">
              <a:solidFill>
                <a:schemeClr val="tx2"/>
              </a:solidFill>
            </a:endParaRPr>
          </a:p>
          <a:p>
            <a:pPr>
              <a:buNone/>
            </a:pPr>
            <a:r>
              <a:rPr lang="en-US" b="1" dirty="0" smtClean="0">
                <a:solidFill>
                  <a:srgbClr val="FF0000"/>
                </a:solidFill>
              </a:rPr>
              <a:t>?</a:t>
            </a:r>
            <a:r>
              <a:rPr lang="ru-RU" b="1" dirty="0" smtClean="0">
                <a:solidFill>
                  <a:srgbClr val="FF0000"/>
                </a:solidFill>
              </a:rPr>
              <a:t>Как в этом запросе </a:t>
            </a:r>
            <a:r>
              <a:rPr lang="ru-RU" b="1" dirty="0">
                <a:solidFill>
                  <a:srgbClr val="FF0000"/>
                </a:solidFill>
              </a:rPr>
              <a:t>в место ALL можно </a:t>
            </a:r>
            <a:r>
              <a:rPr lang="ru-RU" b="1" dirty="0" smtClean="0">
                <a:solidFill>
                  <a:srgbClr val="FF0000"/>
                </a:solidFill>
              </a:rPr>
              <a:t>использовать ANY?</a:t>
            </a:r>
            <a:endParaRPr lang="ru-RU" b="1"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4</a:t>
            </a:r>
            <a:endParaRPr lang="ru-RU" dirty="0"/>
          </a:p>
        </p:txBody>
      </p:sp>
      <p:sp>
        <p:nvSpPr>
          <p:cNvPr id="3" name="Содержимое 2"/>
          <p:cNvSpPr>
            <a:spLocks noGrp="1"/>
          </p:cNvSpPr>
          <p:nvPr>
            <p:ph idx="1"/>
          </p:nvPr>
        </p:nvSpPr>
        <p:spPr/>
        <p:txBody>
          <a:bodyPr/>
          <a:lstStyle/>
          <a:p>
            <a:r>
              <a:rPr lang="ru-RU" dirty="0" smtClean="0"/>
              <a:t>Напишите</a:t>
            </a:r>
            <a:r>
              <a:rPr lang="en-US" dirty="0" smtClean="0"/>
              <a:t> </a:t>
            </a:r>
            <a:r>
              <a:rPr lang="ru-RU" dirty="0" smtClean="0"/>
              <a:t>запрос, использующий ALL, выполняющий выборку</a:t>
            </a:r>
            <a:r>
              <a:rPr lang="en-US" dirty="0" smtClean="0"/>
              <a:t> </a:t>
            </a:r>
            <a:r>
              <a:rPr lang="ru-RU" dirty="0" smtClean="0"/>
              <a:t>данных о студентах, у которых в городе</a:t>
            </a:r>
            <a:r>
              <a:rPr lang="en-US" dirty="0" smtClean="0"/>
              <a:t> </a:t>
            </a:r>
            <a:r>
              <a:rPr lang="ru-RU" dirty="0" smtClean="0"/>
              <a:t>их постоянного местожительства</a:t>
            </a:r>
            <a:r>
              <a:rPr lang="en-US" dirty="0" smtClean="0"/>
              <a:t> </a:t>
            </a:r>
            <a:r>
              <a:rPr lang="ru-RU" dirty="0" smtClean="0"/>
              <a:t>нет университета.</a:t>
            </a:r>
            <a:endParaRPr lang="en-US" dirty="0" smtClean="0"/>
          </a:p>
          <a:p>
            <a:r>
              <a:rPr lang="ru-RU" dirty="0" smtClean="0"/>
              <a:t>Напишите такой же запрос с использованием ANY.</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85800"/>
            <a:ext cx="8229600" cy="1143000"/>
          </a:xfrm>
        </p:spPr>
        <p:txBody>
          <a:bodyPr>
            <a:normAutofit fontScale="90000"/>
          </a:bodyPr>
          <a:lstStyle/>
          <a:p>
            <a:r>
              <a:rPr lang="ru-RU" b="1" dirty="0" smtClean="0"/>
              <a:t>Особенности применения</a:t>
            </a:r>
            <a:r>
              <a:rPr lang="ru-RU" b="1" dirty="0"/>
              <a:t/>
            </a:r>
            <a:br>
              <a:rPr lang="ru-RU" b="1" dirty="0"/>
            </a:br>
            <a:r>
              <a:rPr lang="ru-RU" b="1" dirty="0"/>
              <a:t>ANY, ALL, EXISTS при </a:t>
            </a:r>
            <a:r>
              <a:rPr lang="ru-RU" b="1" dirty="0" smtClean="0"/>
              <a:t>обработке пустых значений </a:t>
            </a:r>
            <a:r>
              <a:rPr lang="ru-RU" b="1" dirty="0"/>
              <a:t>(</a:t>
            </a:r>
            <a:r>
              <a:rPr lang="en-US" b="1" dirty="0"/>
              <a:t>NULL)</a:t>
            </a:r>
            <a:endParaRPr lang="ru-RU" dirty="0"/>
          </a:p>
        </p:txBody>
      </p:sp>
      <p:sp>
        <p:nvSpPr>
          <p:cNvPr id="3" name="Содержимое 2"/>
          <p:cNvSpPr>
            <a:spLocks noGrp="1"/>
          </p:cNvSpPr>
          <p:nvPr>
            <p:ph idx="1"/>
          </p:nvPr>
        </p:nvSpPr>
        <p:spPr>
          <a:xfrm>
            <a:off x="457200" y="2604045"/>
            <a:ext cx="8229600" cy="3777283"/>
          </a:xfrm>
        </p:spPr>
        <p:txBody>
          <a:bodyPr>
            <a:normAutofit/>
          </a:bodyPr>
          <a:lstStyle/>
          <a:p>
            <a:r>
              <a:rPr lang="ru-RU" dirty="0" smtClean="0"/>
              <a:t>Когда подзапрос возвращает </a:t>
            </a:r>
            <a:r>
              <a:rPr lang="en-US" dirty="0" smtClean="0">
                <a:solidFill>
                  <a:srgbClr val="C00000"/>
                </a:solidFill>
              </a:rPr>
              <a:t>NULL</a:t>
            </a:r>
            <a:r>
              <a:rPr lang="ru-RU" dirty="0" smtClean="0"/>
              <a:t>:</a:t>
            </a:r>
            <a:endParaRPr lang="ru-RU" dirty="0"/>
          </a:p>
          <a:p>
            <a:pPr lvl="1"/>
            <a:r>
              <a:rPr lang="ru-RU" b="1" dirty="0" smtClean="0">
                <a:solidFill>
                  <a:srgbClr val="C00000"/>
                </a:solidFill>
              </a:rPr>
              <a:t>ALL автоматически принимает </a:t>
            </a:r>
            <a:r>
              <a:rPr lang="en-US" b="1" dirty="0" smtClean="0">
                <a:solidFill>
                  <a:srgbClr val="C00000"/>
                </a:solidFill>
              </a:rPr>
              <a:t>TRUE</a:t>
            </a:r>
          </a:p>
          <a:p>
            <a:pPr lvl="1"/>
            <a:r>
              <a:rPr lang="ru-RU" b="1" dirty="0" smtClean="0">
                <a:solidFill>
                  <a:srgbClr val="C00000"/>
                </a:solidFill>
              </a:rPr>
              <a:t>ANY автоматически принимает</a:t>
            </a:r>
            <a:r>
              <a:rPr lang="en-US" b="1" dirty="0" smtClean="0">
                <a:solidFill>
                  <a:srgbClr val="C00000"/>
                </a:solidFill>
              </a:rPr>
              <a:t> FALSE</a:t>
            </a:r>
            <a:endParaRPr lang="ru-RU" dirty="0">
              <a:solidFill>
                <a:srgbClr val="C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ANY</a:t>
            </a:r>
            <a:endParaRPr lang="ru-RU" b="1" dirty="0"/>
          </a:p>
        </p:txBody>
      </p:sp>
      <p:sp>
        <p:nvSpPr>
          <p:cNvPr id="3" name="Содержимое 2"/>
          <p:cNvSpPr>
            <a:spLocks noGrp="1"/>
          </p:cNvSpPr>
          <p:nvPr>
            <p:ph idx="1"/>
          </p:nvPr>
        </p:nvSpPr>
        <p:spPr/>
        <p:txBody>
          <a:bodyPr>
            <a:normAutofit fontScale="85000" lnSpcReduction="20000"/>
          </a:bodyPr>
          <a:lstStyle/>
          <a:p>
            <a:pPr>
              <a:buNone/>
            </a:pPr>
            <a:r>
              <a:rPr lang="ru-RU" dirty="0" smtClean="0"/>
              <a:t>Запрос</a:t>
            </a:r>
            <a:endParaRPr lang="ru-RU" dirty="0"/>
          </a:p>
          <a:p>
            <a:pPr>
              <a:buNone/>
            </a:pPr>
            <a:endParaRPr lang="ru-RU" b="1" dirty="0" smtClean="0"/>
          </a:p>
          <a:p>
            <a:pPr>
              <a:buNone/>
            </a:pPr>
            <a:r>
              <a:rPr lang="en-US" b="1" dirty="0" smtClean="0">
                <a:solidFill>
                  <a:schemeClr val="tx2"/>
                </a:solidFill>
              </a:rPr>
              <a:t>SELECT </a:t>
            </a:r>
            <a:r>
              <a:rPr lang="en-US" b="1" dirty="0">
                <a:solidFill>
                  <a:schemeClr val="tx2"/>
                </a:solidFill>
              </a:rPr>
              <a:t>*</a:t>
            </a:r>
          </a:p>
          <a:p>
            <a:pPr>
              <a:buNone/>
            </a:pPr>
            <a:r>
              <a:rPr lang="en-US" b="1" dirty="0">
                <a:solidFill>
                  <a:schemeClr val="tx2"/>
                </a:solidFill>
              </a:rPr>
              <a:t>FROM UNIVERSITY</a:t>
            </a:r>
          </a:p>
          <a:p>
            <a:pPr>
              <a:buNone/>
            </a:pPr>
            <a:r>
              <a:rPr lang="en-US" b="1" dirty="0">
                <a:solidFill>
                  <a:schemeClr val="tx2"/>
                </a:solidFill>
              </a:rPr>
              <a:t>WHERE RATING &gt; ANY</a:t>
            </a:r>
          </a:p>
          <a:p>
            <a:pPr>
              <a:buNone/>
            </a:pPr>
            <a:r>
              <a:rPr lang="ru-RU" dirty="0" smtClean="0">
                <a:solidFill>
                  <a:schemeClr val="tx2"/>
                </a:solidFill>
              </a:rPr>
              <a:t>	</a:t>
            </a:r>
            <a:r>
              <a:rPr lang="en-US" dirty="0" smtClean="0">
                <a:solidFill>
                  <a:schemeClr val="tx2"/>
                </a:solidFill>
              </a:rPr>
              <a:t>( </a:t>
            </a:r>
            <a:r>
              <a:rPr lang="en-US" b="1" dirty="0">
                <a:solidFill>
                  <a:schemeClr val="tx2"/>
                </a:solidFill>
              </a:rPr>
              <a:t>SELECT RATING</a:t>
            </a:r>
          </a:p>
          <a:p>
            <a:pPr>
              <a:buNone/>
            </a:pPr>
            <a:r>
              <a:rPr lang="ru-RU" b="1" dirty="0" smtClean="0">
                <a:solidFill>
                  <a:schemeClr val="tx2"/>
                </a:solidFill>
              </a:rPr>
              <a:t>	</a:t>
            </a:r>
            <a:r>
              <a:rPr lang="en-US" b="1" dirty="0" smtClean="0">
                <a:solidFill>
                  <a:schemeClr val="tx2"/>
                </a:solidFill>
              </a:rPr>
              <a:t>FROM </a:t>
            </a:r>
            <a:r>
              <a:rPr lang="en-US" b="1" dirty="0">
                <a:solidFill>
                  <a:schemeClr val="tx2"/>
                </a:solidFill>
              </a:rPr>
              <a:t>UNIVERSITY</a:t>
            </a:r>
          </a:p>
          <a:p>
            <a:pPr>
              <a:buNone/>
            </a:pPr>
            <a:r>
              <a:rPr lang="ru-RU" b="1" dirty="0" smtClean="0">
                <a:solidFill>
                  <a:schemeClr val="tx2"/>
                </a:solidFill>
              </a:rPr>
              <a:t>	</a:t>
            </a:r>
            <a:r>
              <a:rPr lang="en-US" b="1" dirty="0" smtClean="0">
                <a:solidFill>
                  <a:schemeClr val="tx2"/>
                </a:solidFill>
              </a:rPr>
              <a:t>WHERE </a:t>
            </a:r>
            <a:r>
              <a:rPr lang="en-US" b="1" dirty="0">
                <a:solidFill>
                  <a:schemeClr val="tx2"/>
                </a:solidFill>
              </a:rPr>
              <a:t>CITY = </a:t>
            </a:r>
            <a:r>
              <a:rPr lang="ru-RU" b="1" dirty="0" smtClean="0">
                <a:solidFill>
                  <a:schemeClr val="tx2"/>
                </a:solidFill>
              </a:rPr>
              <a:t>"</a:t>
            </a:r>
            <a:r>
              <a:rPr lang="en-US" b="1" dirty="0" smtClean="0">
                <a:solidFill>
                  <a:schemeClr val="tx2"/>
                </a:solidFill>
              </a:rPr>
              <a:t>New York</a:t>
            </a:r>
            <a:r>
              <a:rPr lang="ru-RU" b="1" dirty="0" smtClean="0">
                <a:solidFill>
                  <a:schemeClr val="tx2"/>
                </a:solidFill>
              </a:rPr>
              <a:t>"</a:t>
            </a:r>
            <a:r>
              <a:rPr lang="en-US" b="1" dirty="0" smtClean="0">
                <a:solidFill>
                  <a:schemeClr val="tx2"/>
                </a:solidFill>
              </a:rPr>
              <a:t>);</a:t>
            </a:r>
          </a:p>
          <a:p>
            <a:pPr>
              <a:buNone/>
            </a:pPr>
            <a:endParaRPr lang="ru-RU" dirty="0" smtClean="0"/>
          </a:p>
          <a:p>
            <a:pPr>
              <a:buNone/>
            </a:pPr>
            <a:r>
              <a:rPr lang="ru-RU" dirty="0" smtClean="0"/>
              <a:t>Вернет пусто</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ALL</a:t>
            </a:r>
            <a:endParaRPr lang="ru-RU" b="1" dirty="0"/>
          </a:p>
        </p:txBody>
      </p:sp>
      <p:sp>
        <p:nvSpPr>
          <p:cNvPr id="3" name="Содержимое 2"/>
          <p:cNvSpPr>
            <a:spLocks noGrp="1"/>
          </p:cNvSpPr>
          <p:nvPr>
            <p:ph idx="1"/>
          </p:nvPr>
        </p:nvSpPr>
        <p:spPr/>
        <p:txBody>
          <a:bodyPr>
            <a:normAutofit fontScale="92500"/>
          </a:bodyPr>
          <a:lstStyle/>
          <a:p>
            <a:pPr>
              <a:buNone/>
            </a:pPr>
            <a:r>
              <a:rPr lang="en-US" b="1" dirty="0">
                <a:solidFill>
                  <a:schemeClr val="tx2"/>
                </a:solidFill>
              </a:rPr>
              <a:t>SELECT *</a:t>
            </a:r>
          </a:p>
          <a:p>
            <a:pPr>
              <a:buNone/>
            </a:pPr>
            <a:r>
              <a:rPr lang="en-US" b="1" dirty="0">
                <a:solidFill>
                  <a:schemeClr val="tx2"/>
                </a:solidFill>
              </a:rPr>
              <a:t>FROM UNIVERSITY</a:t>
            </a:r>
          </a:p>
          <a:p>
            <a:pPr>
              <a:buNone/>
            </a:pPr>
            <a:r>
              <a:rPr lang="en-US" b="1" dirty="0">
                <a:solidFill>
                  <a:schemeClr val="tx2"/>
                </a:solidFill>
              </a:rPr>
              <a:t>WHERE RATING &gt; ALL</a:t>
            </a:r>
          </a:p>
          <a:p>
            <a:pPr>
              <a:buNone/>
            </a:pPr>
            <a:r>
              <a:rPr lang="ru-RU" dirty="0" smtClean="0">
                <a:solidFill>
                  <a:schemeClr val="tx2"/>
                </a:solidFill>
              </a:rPr>
              <a:t>	</a:t>
            </a:r>
            <a:r>
              <a:rPr lang="en-US" dirty="0" smtClean="0">
                <a:solidFill>
                  <a:schemeClr val="tx2"/>
                </a:solidFill>
              </a:rPr>
              <a:t>( </a:t>
            </a:r>
            <a:r>
              <a:rPr lang="en-US" b="1" dirty="0">
                <a:solidFill>
                  <a:schemeClr val="tx2"/>
                </a:solidFill>
              </a:rPr>
              <a:t>SELECT RATING</a:t>
            </a:r>
          </a:p>
          <a:p>
            <a:pPr>
              <a:buNone/>
            </a:pPr>
            <a:r>
              <a:rPr lang="ru-RU" b="1" dirty="0" smtClean="0">
                <a:solidFill>
                  <a:schemeClr val="tx2"/>
                </a:solidFill>
              </a:rPr>
              <a:t>	</a:t>
            </a:r>
            <a:r>
              <a:rPr lang="en-US" b="1" dirty="0" smtClean="0">
                <a:solidFill>
                  <a:schemeClr val="tx2"/>
                </a:solidFill>
              </a:rPr>
              <a:t>FROM </a:t>
            </a:r>
            <a:r>
              <a:rPr lang="en-US" b="1" dirty="0">
                <a:solidFill>
                  <a:schemeClr val="tx2"/>
                </a:solidFill>
              </a:rPr>
              <a:t>UNIVERSITY</a:t>
            </a:r>
          </a:p>
          <a:p>
            <a:pPr>
              <a:buNone/>
            </a:pPr>
            <a:r>
              <a:rPr lang="ru-RU" b="1" dirty="0" smtClean="0">
                <a:solidFill>
                  <a:schemeClr val="tx2"/>
                </a:solidFill>
              </a:rPr>
              <a:t>	</a:t>
            </a:r>
            <a:r>
              <a:rPr lang="en-US" b="1" dirty="0" smtClean="0">
                <a:solidFill>
                  <a:schemeClr val="tx2"/>
                </a:solidFill>
              </a:rPr>
              <a:t>WHERE </a:t>
            </a:r>
            <a:r>
              <a:rPr lang="en-US" b="1" dirty="0">
                <a:solidFill>
                  <a:schemeClr val="tx2"/>
                </a:solidFill>
              </a:rPr>
              <a:t>CITY = </a:t>
            </a:r>
            <a:r>
              <a:rPr lang="ru-RU" b="1" dirty="0" smtClean="0">
                <a:solidFill>
                  <a:schemeClr val="tx2"/>
                </a:solidFill>
              </a:rPr>
              <a:t>"</a:t>
            </a:r>
            <a:r>
              <a:rPr lang="en-US" b="1" dirty="0" smtClean="0">
                <a:solidFill>
                  <a:schemeClr val="tx2"/>
                </a:solidFill>
              </a:rPr>
              <a:t>New York</a:t>
            </a:r>
            <a:r>
              <a:rPr lang="ru-RU" b="1" dirty="0" smtClean="0">
                <a:solidFill>
                  <a:schemeClr val="tx2"/>
                </a:solidFill>
              </a:rPr>
              <a:t>"</a:t>
            </a:r>
            <a:r>
              <a:rPr lang="en-US" b="1" dirty="0" smtClean="0">
                <a:solidFill>
                  <a:schemeClr val="tx2"/>
                </a:solidFill>
              </a:rPr>
              <a:t>);</a:t>
            </a:r>
            <a:endParaRPr lang="ru-RU" b="1" dirty="0" smtClean="0">
              <a:solidFill>
                <a:schemeClr val="tx2"/>
              </a:solidFill>
            </a:endParaRPr>
          </a:p>
          <a:p>
            <a:pPr>
              <a:buNone/>
            </a:pPr>
            <a:endParaRPr lang="en-US" b="1" dirty="0"/>
          </a:p>
          <a:p>
            <a:pPr>
              <a:buNone/>
            </a:pPr>
            <a:r>
              <a:rPr lang="ru-RU" dirty="0" smtClean="0"/>
              <a:t>полностью</a:t>
            </a:r>
            <a:r>
              <a:rPr lang="en-US" dirty="0" smtClean="0"/>
              <a:t> </a:t>
            </a:r>
            <a:r>
              <a:rPr lang="ru-RU" dirty="0" smtClean="0"/>
              <a:t>воспроизведет таблицу</a:t>
            </a:r>
            <a:r>
              <a:rPr lang="en-US" dirty="0" smtClean="0"/>
              <a:t> </a:t>
            </a:r>
            <a:r>
              <a:rPr lang="ru-RU" dirty="0" smtClean="0"/>
              <a:t>UNIVERSITY</a:t>
            </a:r>
            <a:r>
              <a:rPr lang="ru-RU"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Особенности использования </a:t>
            </a:r>
            <a:br>
              <a:rPr lang="ru-RU" dirty="0" smtClean="0"/>
            </a:br>
            <a:r>
              <a:rPr lang="en-US" dirty="0" smtClean="0"/>
              <a:t>NULL </a:t>
            </a:r>
            <a:r>
              <a:rPr lang="ru-RU" dirty="0" smtClean="0"/>
              <a:t>значений</a:t>
            </a:r>
            <a:endParaRPr lang="ru-RU" dirty="0"/>
          </a:p>
        </p:txBody>
      </p:sp>
      <p:sp>
        <p:nvSpPr>
          <p:cNvPr id="3" name="Содержимое 2"/>
          <p:cNvSpPr>
            <a:spLocks noGrp="1"/>
          </p:cNvSpPr>
          <p:nvPr>
            <p:ph idx="1"/>
          </p:nvPr>
        </p:nvSpPr>
        <p:spPr>
          <a:xfrm>
            <a:off x="457200" y="1600201"/>
            <a:ext cx="4042792" cy="3556992"/>
          </a:xfrm>
        </p:spPr>
        <p:txBody>
          <a:bodyPr>
            <a:normAutofit fontScale="92500" lnSpcReduction="20000"/>
          </a:bodyPr>
          <a:lstStyle/>
          <a:p>
            <a:pPr>
              <a:buNone/>
            </a:pPr>
            <a:r>
              <a:rPr lang="en-US" dirty="0"/>
              <a:t>1) </a:t>
            </a:r>
            <a:r>
              <a:rPr lang="en-US" b="1" dirty="0">
                <a:solidFill>
                  <a:schemeClr val="tx2"/>
                </a:solidFill>
              </a:rPr>
              <a:t>SELECT *</a:t>
            </a:r>
          </a:p>
          <a:p>
            <a:pPr>
              <a:buNone/>
            </a:pPr>
            <a:r>
              <a:rPr lang="en-US" b="1" dirty="0">
                <a:solidFill>
                  <a:schemeClr val="tx2"/>
                </a:solidFill>
              </a:rPr>
              <a:t>FROM UNIVERSITY</a:t>
            </a:r>
          </a:p>
          <a:p>
            <a:pPr>
              <a:buNone/>
            </a:pPr>
            <a:r>
              <a:rPr lang="en-US" b="1" dirty="0">
                <a:solidFill>
                  <a:schemeClr val="tx2"/>
                </a:solidFill>
              </a:rPr>
              <a:t>WHERE </a:t>
            </a:r>
            <a:r>
              <a:rPr lang="en-US" b="1" dirty="0" smtClean="0">
                <a:solidFill>
                  <a:schemeClr val="tx2"/>
                </a:solidFill>
              </a:rPr>
              <a:t>NOT RATING &gt;= ANY</a:t>
            </a:r>
            <a:endParaRPr lang="en-US" b="1" dirty="0">
              <a:solidFill>
                <a:schemeClr val="tx2"/>
              </a:solidFill>
            </a:endParaRPr>
          </a:p>
          <a:p>
            <a:pPr>
              <a:buNone/>
            </a:pPr>
            <a:r>
              <a:rPr lang="ru-RU" dirty="0" smtClean="0">
                <a:solidFill>
                  <a:schemeClr val="tx2"/>
                </a:solidFill>
              </a:rPr>
              <a:t>	</a:t>
            </a:r>
            <a:r>
              <a:rPr lang="en-US" dirty="0" smtClean="0">
                <a:solidFill>
                  <a:schemeClr val="tx2"/>
                </a:solidFill>
              </a:rPr>
              <a:t>(</a:t>
            </a:r>
            <a:r>
              <a:rPr lang="en-US" b="1" dirty="0">
                <a:solidFill>
                  <a:schemeClr val="tx2"/>
                </a:solidFill>
              </a:rPr>
              <a:t>SELECT RATING</a:t>
            </a:r>
          </a:p>
          <a:p>
            <a:pPr>
              <a:buNone/>
            </a:pPr>
            <a:r>
              <a:rPr lang="ru-RU" b="1" dirty="0" smtClean="0">
                <a:solidFill>
                  <a:schemeClr val="tx2"/>
                </a:solidFill>
              </a:rPr>
              <a:t>	</a:t>
            </a:r>
            <a:r>
              <a:rPr lang="en-US" b="1" dirty="0" smtClean="0">
                <a:solidFill>
                  <a:schemeClr val="tx2"/>
                </a:solidFill>
              </a:rPr>
              <a:t>FROM </a:t>
            </a:r>
            <a:r>
              <a:rPr lang="en-US" b="1" dirty="0">
                <a:solidFill>
                  <a:schemeClr val="tx2"/>
                </a:solidFill>
              </a:rPr>
              <a:t>UNIVERSITY</a:t>
            </a:r>
          </a:p>
          <a:p>
            <a:pPr>
              <a:buNone/>
            </a:pPr>
            <a:r>
              <a:rPr lang="ru-RU" b="1" dirty="0" smtClean="0">
                <a:solidFill>
                  <a:schemeClr val="tx2"/>
                </a:solidFill>
              </a:rPr>
              <a:t>	</a:t>
            </a:r>
            <a:r>
              <a:rPr lang="en-US" b="1" dirty="0" smtClean="0">
                <a:solidFill>
                  <a:schemeClr val="tx2"/>
                </a:solidFill>
              </a:rPr>
              <a:t>WHERE </a:t>
            </a:r>
            <a:r>
              <a:rPr lang="en-US" b="1" dirty="0">
                <a:solidFill>
                  <a:schemeClr val="tx2"/>
                </a:solidFill>
              </a:rPr>
              <a:t>CITY </a:t>
            </a:r>
            <a:r>
              <a:rPr lang="en-US" b="1" dirty="0" smtClean="0">
                <a:solidFill>
                  <a:schemeClr val="tx2"/>
                </a:solidFill>
              </a:rPr>
              <a:t>=</a:t>
            </a:r>
            <a:r>
              <a:rPr lang="ru-RU" b="1" dirty="0" smtClean="0">
                <a:solidFill>
                  <a:schemeClr val="tx2"/>
                </a:solidFill>
              </a:rPr>
              <a:t> "</a:t>
            </a:r>
            <a:r>
              <a:rPr lang="en-US" b="1" dirty="0" err="1" smtClean="0">
                <a:solidFill>
                  <a:schemeClr val="tx2"/>
                </a:solidFill>
              </a:rPr>
              <a:t>Москва</a:t>
            </a:r>
            <a:r>
              <a:rPr lang="ru-RU" b="1" dirty="0" smtClean="0">
                <a:solidFill>
                  <a:schemeClr val="tx2"/>
                </a:solidFill>
              </a:rPr>
              <a:t>"</a:t>
            </a:r>
            <a:r>
              <a:rPr lang="en-US" b="1" dirty="0" smtClean="0">
                <a:solidFill>
                  <a:schemeClr val="tx2"/>
                </a:solidFill>
              </a:rPr>
              <a:t>);</a:t>
            </a:r>
            <a:endParaRPr lang="en-US" b="1" dirty="0">
              <a:solidFill>
                <a:schemeClr val="tx2"/>
              </a:solidFill>
            </a:endParaRPr>
          </a:p>
        </p:txBody>
      </p:sp>
      <p:sp>
        <p:nvSpPr>
          <p:cNvPr id="4" name="Содержимое 2"/>
          <p:cNvSpPr txBox="1">
            <a:spLocks/>
          </p:cNvSpPr>
          <p:nvPr/>
        </p:nvSpPr>
        <p:spPr>
          <a:xfrm>
            <a:off x="4499992" y="1639341"/>
            <a:ext cx="4042792" cy="3661867"/>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2) </a:t>
            </a:r>
            <a:r>
              <a:rPr kumimoji="0" lang="en-US" sz="3200" b="1" i="0" u="none" strike="noStrike" kern="1200" cap="none" spc="0" normalizeH="0" baseline="0" noProof="0" dirty="0" smtClean="0">
                <a:ln>
                  <a:noFill/>
                </a:ln>
                <a:solidFill>
                  <a:schemeClr val="tx2"/>
                </a:solidFill>
                <a:effectLst/>
                <a:uLnTx/>
                <a:uFillTx/>
                <a:latin typeface="+mn-lt"/>
                <a:ea typeface="+mn-ea"/>
                <a:cs typeface="+mn-cs"/>
              </a:rPr>
              <a:t>SELECT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FROM UNIVERSITY A</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chemeClr val="tx2"/>
                </a:solidFill>
                <a:effectLst/>
                <a:uLnTx/>
                <a:uFillTx/>
                <a:latin typeface="+mn-lt"/>
                <a:ea typeface="+mn-ea"/>
                <a:cs typeface="+mn-cs"/>
              </a:rPr>
              <a:t>WHERE NOT EXISTS</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ru-RU" sz="3200" b="0" i="0" u="none" strike="noStrike" kern="1200" cap="none" spc="0" normalizeH="0" baseline="0" noProof="0" dirty="0" smtClean="0">
                <a:ln>
                  <a:noFill/>
                </a:ln>
                <a:solidFill>
                  <a:schemeClr val="tx2"/>
                </a:solidFill>
                <a:effectLst/>
                <a:uLnTx/>
                <a:uFillTx/>
                <a:latin typeface="+mn-lt"/>
                <a:ea typeface="+mn-ea"/>
                <a:cs typeface="+mn-cs"/>
              </a:rPr>
              <a:t>	</a:t>
            </a:r>
            <a:r>
              <a:rPr kumimoji="0" lang="en-US" sz="3200" b="0" i="0" u="none" strike="noStrike" kern="1200" cap="none" spc="0" normalizeH="0" baseline="0" noProof="0" dirty="0" smtClean="0">
                <a:ln>
                  <a:noFill/>
                </a:ln>
                <a:solidFill>
                  <a:schemeClr val="tx2"/>
                </a:solidFill>
                <a:effectLst/>
                <a:uLnTx/>
                <a:uFillTx/>
                <a:latin typeface="+mn-lt"/>
                <a:ea typeface="+mn-ea"/>
                <a:cs typeface="+mn-cs"/>
              </a:rPr>
              <a:t>(</a:t>
            </a:r>
            <a:r>
              <a:rPr kumimoji="0" lang="en-US" sz="3200" b="1" i="0" u="none" strike="noStrike" kern="1200" cap="none" spc="0" normalizeH="0" baseline="0" noProof="0" dirty="0" smtClean="0">
                <a:ln>
                  <a:noFill/>
                </a:ln>
                <a:solidFill>
                  <a:schemeClr val="tx2"/>
                </a:solidFill>
                <a:effectLst/>
                <a:uLnTx/>
                <a:uFillTx/>
                <a:latin typeface="+mn-lt"/>
                <a:ea typeface="+mn-ea"/>
                <a:cs typeface="+mn-cs"/>
              </a:rPr>
              <a:t>SELECT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ru-RU" sz="3200" b="1" i="0" u="none" strike="noStrike" kern="1200" cap="none" spc="0" normalizeH="0" baseline="0" noProof="0" dirty="0" smtClean="0">
                <a:ln>
                  <a:noFill/>
                </a:ln>
                <a:solidFill>
                  <a:schemeClr val="tx2"/>
                </a:solidFill>
                <a:effectLst/>
                <a:uLnTx/>
                <a:uFillTx/>
                <a:latin typeface="+mn-lt"/>
                <a:ea typeface="+mn-ea"/>
                <a:cs typeface="+mn-cs"/>
              </a:rPr>
              <a:t>	</a:t>
            </a:r>
            <a:r>
              <a:rPr kumimoji="0" lang="en-US" sz="3200" b="1" i="0" u="none" strike="noStrike" kern="1200" cap="none" spc="0" normalizeH="0" baseline="0" noProof="0" dirty="0" smtClean="0">
                <a:ln>
                  <a:noFill/>
                </a:ln>
                <a:solidFill>
                  <a:schemeClr val="tx2"/>
                </a:solidFill>
                <a:effectLst/>
                <a:uLnTx/>
                <a:uFillTx/>
                <a:latin typeface="+mn-lt"/>
                <a:ea typeface="+mn-ea"/>
                <a:cs typeface="+mn-cs"/>
              </a:rPr>
              <a:t>FROM UNIVERSITY B</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ru-RU" sz="3200" b="1" i="0" u="none" strike="noStrike" kern="1200" cap="none" spc="0" normalizeH="0" baseline="0" noProof="0" dirty="0" smtClean="0">
                <a:ln>
                  <a:noFill/>
                </a:ln>
                <a:solidFill>
                  <a:schemeClr val="tx2"/>
                </a:solidFill>
                <a:effectLst/>
                <a:uLnTx/>
                <a:uFillTx/>
                <a:latin typeface="+mn-lt"/>
                <a:ea typeface="+mn-ea"/>
                <a:cs typeface="+mn-cs"/>
              </a:rPr>
              <a:t>	</a:t>
            </a:r>
            <a:r>
              <a:rPr kumimoji="0" lang="en-US" sz="3200" b="1" i="0" u="none" strike="noStrike" kern="1200" cap="none" spc="0" normalizeH="0" baseline="0" noProof="0" dirty="0" smtClean="0">
                <a:ln>
                  <a:noFill/>
                </a:ln>
                <a:solidFill>
                  <a:schemeClr val="tx2"/>
                </a:solidFill>
                <a:effectLst/>
                <a:uLnTx/>
                <a:uFillTx/>
                <a:latin typeface="+mn-lt"/>
                <a:ea typeface="+mn-ea"/>
                <a:cs typeface="+mn-cs"/>
              </a:rPr>
              <a:t>WHERE A.RATING &gt;= </a:t>
            </a:r>
            <a:r>
              <a:rPr kumimoji="0" lang="ru-RU" sz="3200" b="1" i="0" u="none" strike="noStrike" kern="1200" cap="none" spc="0" normalizeH="0" baseline="0" noProof="0" dirty="0" smtClean="0">
                <a:ln>
                  <a:noFill/>
                </a:ln>
                <a:solidFill>
                  <a:schemeClr val="tx2"/>
                </a:solidFill>
                <a:effectLst/>
                <a:uLnTx/>
                <a:uFillTx/>
                <a:latin typeface="+mn-lt"/>
                <a:ea typeface="+mn-ea"/>
                <a:cs typeface="+mn-cs"/>
              </a:rPr>
              <a:t>	</a:t>
            </a:r>
            <a:r>
              <a:rPr kumimoji="0" lang="en-US" sz="3200" b="1" i="0" u="none" strike="noStrike" kern="1200" cap="none" spc="0" normalizeH="0" baseline="0" noProof="0" dirty="0" smtClean="0">
                <a:ln>
                  <a:noFill/>
                </a:ln>
                <a:solidFill>
                  <a:schemeClr val="tx2"/>
                </a:solidFill>
                <a:effectLst/>
                <a:uLnTx/>
                <a:uFillTx/>
                <a:latin typeface="+mn-lt"/>
                <a:ea typeface="+mn-ea"/>
                <a:cs typeface="+mn-cs"/>
              </a:rPr>
              <a:t>B.RATING</a:t>
            </a:r>
          </a:p>
          <a:p>
            <a:pPr marL="342900" lvl="0" indent="-342900">
              <a:spcBef>
                <a:spcPct val="20000"/>
              </a:spcBef>
              <a:defRPr/>
            </a:pPr>
            <a:r>
              <a:rPr kumimoji="0" lang="ru-RU" sz="3200" b="1" i="0" u="none" strike="noStrike" kern="1200" cap="none" spc="0" normalizeH="0" baseline="0" noProof="0" dirty="0" smtClean="0">
                <a:ln>
                  <a:noFill/>
                </a:ln>
                <a:solidFill>
                  <a:schemeClr val="tx2"/>
                </a:solidFill>
                <a:effectLst/>
                <a:uLnTx/>
                <a:uFillTx/>
                <a:latin typeface="+mn-lt"/>
                <a:ea typeface="+mn-ea"/>
                <a:cs typeface="+mn-cs"/>
              </a:rPr>
              <a:t>		AND B.CITY = 		</a:t>
            </a:r>
            <a:r>
              <a:rPr lang="ru-RU" sz="2800" b="1" dirty="0" smtClean="0">
                <a:solidFill>
                  <a:schemeClr val="tx2"/>
                </a:solidFill>
              </a:rPr>
              <a:t>"</a:t>
            </a:r>
            <a:r>
              <a:rPr kumimoji="0" lang="ru-RU" sz="3200" b="1" i="0" u="none" strike="noStrike" kern="1200" cap="none" spc="0" normalizeH="0" baseline="0" noProof="0" dirty="0" smtClean="0">
                <a:ln>
                  <a:noFill/>
                </a:ln>
                <a:solidFill>
                  <a:schemeClr val="tx2"/>
                </a:solidFill>
                <a:effectLst/>
                <a:uLnTx/>
                <a:uFillTx/>
                <a:latin typeface="+mn-lt"/>
                <a:ea typeface="+mn-ea"/>
                <a:cs typeface="+mn-cs"/>
              </a:rPr>
              <a:t>Москва</a:t>
            </a:r>
            <a:r>
              <a:rPr lang="ru-RU" sz="2800" b="1" dirty="0" smtClean="0">
                <a:solidFill>
                  <a:schemeClr val="tx2"/>
                </a:solidFill>
              </a:rPr>
              <a:t>"</a:t>
            </a:r>
            <a:r>
              <a:rPr kumimoji="0" lang="ru-RU" sz="3200" b="1" i="0" u="none" strike="noStrike" kern="1200" cap="none" spc="0" normalizeH="0" baseline="0" noProof="0" dirty="0" smtClean="0">
                <a:ln>
                  <a:noFill/>
                </a:ln>
                <a:solidFill>
                  <a:schemeClr val="tx2"/>
                </a:solidFill>
                <a:effectLst/>
                <a:uLnTx/>
                <a:uFillTx/>
                <a:latin typeface="+mn-lt"/>
                <a:ea typeface="+mn-ea"/>
                <a:cs typeface="+mn-cs"/>
              </a:rPr>
              <a:t>);</a:t>
            </a:r>
            <a:endParaRPr kumimoji="0" lang="ru-RU" sz="32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5" name="TextBox 4"/>
          <p:cNvSpPr txBox="1"/>
          <p:nvPr/>
        </p:nvSpPr>
        <p:spPr>
          <a:xfrm>
            <a:off x="467544" y="5301208"/>
            <a:ext cx="8280920" cy="1200329"/>
          </a:xfrm>
          <a:prstGeom prst="rect">
            <a:avLst/>
          </a:prstGeom>
          <a:noFill/>
        </p:spPr>
        <p:txBody>
          <a:bodyPr wrap="square" rtlCol="0">
            <a:spAutoFit/>
          </a:bodyPr>
          <a:lstStyle/>
          <a:p>
            <a:r>
              <a:rPr lang="ru-RU" sz="2400" dirty="0" smtClean="0">
                <a:solidFill>
                  <a:srgbClr val="C00000"/>
                </a:solidFill>
              </a:rPr>
              <a:t>EXISTS</a:t>
            </a:r>
            <a:r>
              <a:rPr lang="ru-RU" sz="2400" dirty="0" smtClean="0"/>
              <a:t> всегда принимает значения </a:t>
            </a:r>
            <a:r>
              <a:rPr lang="ru-RU" sz="2400" dirty="0" smtClean="0">
                <a:solidFill>
                  <a:srgbClr val="C00000"/>
                </a:solidFill>
              </a:rPr>
              <a:t>истина</a:t>
            </a:r>
            <a:r>
              <a:rPr lang="ru-RU" sz="2400" dirty="0" smtClean="0"/>
              <a:t> </a:t>
            </a:r>
            <a:r>
              <a:rPr lang="ru-RU" sz="2400" dirty="0"/>
              <a:t>или </a:t>
            </a:r>
            <a:r>
              <a:rPr lang="ru-RU" sz="2400" dirty="0" smtClean="0">
                <a:solidFill>
                  <a:srgbClr val="C00000"/>
                </a:solidFill>
              </a:rPr>
              <a:t>ложь</a:t>
            </a:r>
            <a:r>
              <a:rPr lang="ru-RU" sz="2400" dirty="0"/>
              <a:t>, и </a:t>
            </a:r>
            <a:r>
              <a:rPr lang="ru-RU" sz="2400" dirty="0" smtClean="0"/>
              <a:t>никогда </a:t>
            </a:r>
            <a:r>
              <a:rPr lang="ru-RU" sz="2400" dirty="0"/>
              <a:t>– UNKNOWN. Это </a:t>
            </a:r>
            <a:r>
              <a:rPr lang="ru-RU" sz="2400" dirty="0" smtClean="0"/>
              <a:t>является доводом для использования в </a:t>
            </a:r>
            <a:r>
              <a:rPr lang="ru-RU" sz="2400" dirty="0"/>
              <a:t>таких </a:t>
            </a:r>
            <a:r>
              <a:rPr lang="ru-RU" sz="2400" dirty="0" smtClean="0"/>
              <a:t>случаях оператора </a:t>
            </a:r>
            <a:r>
              <a:rPr lang="ru-RU" sz="2400" b="1" dirty="0">
                <a:solidFill>
                  <a:srgbClr val="C00000"/>
                </a:solidFill>
              </a:rPr>
              <a:t>ANY </a:t>
            </a:r>
            <a:r>
              <a:rPr lang="ru-RU" sz="2400" b="1" dirty="0" smtClean="0">
                <a:solidFill>
                  <a:srgbClr val="C00000"/>
                </a:solidFill>
              </a:rPr>
              <a:t>вместо </a:t>
            </a:r>
            <a:r>
              <a:rPr lang="ru-RU" sz="2400" b="1" dirty="0">
                <a:solidFill>
                  <a:srgbClr val="C00000"/>
                </a:solidFill>
              </a:rPr>
              <a:t>EXISTS</a:t>
            </a:r>
            <a:r>
              <a:rPr lang="ru-RU" sz="2400"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План занятия</a:t>
            </a:r>
            <a:endParaRPr lang="ru-RU" dirty="0"/>
          </a:p>
        </p:txBody>
      </p:sp>
      <p:sp>
        <p:nvSpPr>
          <p:cNvPr id="3" name="Содержимое 2"/>
          <p:cNvSpPr>
            <a:spLocks noGrp="1"/>
          </p:cNvSpPr>
          <p:nvPr>
            <p:ph idx="1"/>
          </p:nvPr>
        </p:nvSpPr>
        <p:spPr/>
        <p:txBody>
          <a:bodyPr/>
          <a:lstStyle/>
          <a:p>
            <a:r>
              <a:rPr lang="en-US" b="1" dirty="0" smtClean="0"/>
              <a:t>EXISTS</a:t>
            </a:r>
            <a:endParaRPr lang="ru-RU" b="1" dirty="0" smtClean="0"/>
          </a:p>
          <a:p>
            <a:r>
              <a:rPr lang="en-US" b="1" dirty="0" smtClean="0"/>
              <a:t>ANY, ALL</a:t>
            </a:r>
          </a:p>
          <a:p>
            <a:r>
              <a:rPr lang="ru-RU" b="1" dirty="0" smtClean="0"/>
              <a:t>Особенности </a:t>
            </a:r>
            <a:r>
              <a:rPr lang="en-US" b="1" dirty="0" smtClean="0"/>
              <a:t>NULL</a:t>
            </a:r>
            <a:r>
              <a:rPr lang="ru-RU" b="1" dirty="0" smtClean="0"/>
              <a:t> значений</a:t>
            </a:r>
            <a:endParaRPr lang="ru-RU"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использование </a:t>
            </a:r>
            <a:r>
              <a:rPr lang="en-US" b="1" dirty="0"/>
              <a:t>COUNT </a:t>
            </a:r>
            <a:r>
              <a:rPr lang="ru-RU" b="1" dirty="0" smtClean="0"/>
              <a:t>вместо </a:t>
            </a:r>
            <a:r>
              <a:rPr lang="en-US" b="1" dirty="0"/>
              <a:t>EXISTS</a:t>
            </a:r>
            <a:endParaRPr lang="ru-RU" dirty="0"/>
          </a:p>
        </p:txBody>
      </p:sp>
      <p:sp>
        <p:nvSpPr>
          <p:cNvPr id="3" name="Содержимое 2"/>
          <p:cNvSpPr>
            <a:spLocks noGrp="1"/>
          </p:cNvSpPr>
          <p:nvPr>
            <p:ph idx="1"/>
          </p:nvPr>
        </p:nvSpPr>
        <p:spPr>
          <a:xfrm>
            <a:off x="457200" y="1600200"/>
            <a:ext cx="4042792" cy="4525963"/>
          </a:xfrm>
        </p:spPr>
        <p:txBody>
          <a:bodyPr>
            <a:normAutofit/>
          </a:bodyPr>
          <a:lstStyle/>
          <a:p>
            <a:pPr>
              <a:buNone/>
            </a:pPr>
            <a:r>
              <a:rPr lang="en-US" sz="2400" b="1" dirty="0">
                <a:solidFill>
                  <a:schemeClr val="tx2"/>
                </a:solidFill>
              </a:rPr>
              <a:t>SELECT *</a:t>
            </a:r>
          </a:p>
          <a:p>
            <a:pPr>
              <a:buNone/>
            </a:pPr>
            <a:r>
              <a:rPr lang="en-US" sz="2400" b="1" dirty="0">
                <a:solidFill>
                  <a:schemeClr val="tx2"/>
                </a:solidFill>
              </a:rPr>
              <a:t>FROM UNIVERSITY A</a:t>
            </a:r>
          </a:p>
          <a:p>
            <a:pPr>
              <a:buNone/>
            </a:pPr>
            <a:r>
              <a:rPr lang="en-US" sz="2400" b="1" dirty="0">
                <a:solidFill>
                  <a:schemeClr val="tx2"/>
                </a:solidFill>
              </a:rPr>
              <a:t>WHERE NOT EXISTS</a:t>
            </a:r>
          </a:p>
          <a:p>
            <a:pPr>
              <a:buNone/>
            </a:pPr>
            <a:r>
              <a:rPr lang="en-US" sz="2400" dirty="0" smtClean="0">
                <a:solidFill>
                  <a:schemeClr val="tx2"/>
                </a:solidFill>
              </a:rPr>
              <a:t>	(</a:t>
            </a:r>
            <a:r>
              <a:rPr lang="en-US" sz="2400" b="1" dirty="0">
                <a:solidFill>
                  <a:schemeClr val="tx2"/>
                </a:solidFill>
              </a:rPr>
              <a:t>SELECT *</a:t>
            </a:r>
          </a:p>
          <a:p>
            <a:pPr>
              <a:buNone/>
            </a:pPr>
            <a:r>
              <a:rPr lang="en-US" sz="2400" b="1" dirty="0" smtClean="0">
                <a:solidFill>
                  <a:schemeClr val="tx2"/>
                </a:solidFill>
              </a:rPr>
              <a:t>	FROM </a:t>
            </a:r>
            <a:r>
              <a:rPr lang="en-US" sz="2400" b="1" dirty="0">
                <a:solidFill>
                  <a:schemeClr val="tx2"/>
                </a:solidFill>
              </a:rPr>
              <a:t>UNIVERSITY B</a:t>
            </a:r>
          </a:p>
          <a:p>
            <a:pPr>
              <a:buNone/>
            </a:pPr>
            <a:r>
              <a:rPr lang="en-US" sz="2400" b="1" dirty="0" smtClean="0">
                <a:solidFill>
                  <a:schemeClr val="tx2"/>
                </a:solidFill>
              </a:rPr>
              <a:t>	WHERE </a:t>
            </a:r>
            <a:r>
              <a:rPr lang="en-US" sz="2400" b="1" dirty="0">
                <a:solidFill>
                  <a:schemeClr val="tx2"/>
                </a:solidFill>
              </a:rPr>
              <a:t>A.RATING &gt; = </a:t>
            </a:r>
            <a:r>
              <a:rPr lang="en-US" sz="2400" b="1" dirty="0" smtClean="0">
                <a:solidFill>
                  <a:schemeClr val="tx2"/>
                </a:solidFill>
              </a:rPr>
              <a:t>B.RATING</a:t>
            </a:r>
            <a:endParaRPr lang="en-US" sz="2400" b="1" dirty="0">
              <a:solidFill>
                <a:schemeClr val="tx2"/>
              </a:solidFill>
            </a:endParaRPr>
          </a:p>
          <a:p>
            <a:pPr>
              <a:buNone/>
            </a:pPr>
            <a:r>
              <a:rPr lang="en-US" sz="2400" b="1" dirty="0" smtClean="0">
                <a:solidFill>
                  <a:schemeClr val="tx2"/>
                </a:solidFill>
              </a:rPr>
              <a:t>		</a:t>
            </a:r>
            <a:r>
              <a:rPr lang="ru-RU" sz="2400" b="1" dirty="0" smtClean="0">
                <a:solidFill>
                  <a:schemeClr val="tx2"/>
                </a:solidFill>
              </a:rPr>
              <a:t>AND </a:t>
            </a:r>
            <a:r>
              <a:rPr lang="ru-RU" sz="2400" b="1" dirty="0">
                <a:solidFill>
                  <a:schemeClr val="tx2"/>
                </a:solidFill>
              </a:rPr>
              <a:t>B.CITY = </a:t>
            </a:r>
            <a:r>
              <a:rPr lang="ru-RU" sz="2400" b="1" dirty="0" smtClean="0">
                <a:solidFill>
                  <a:schemeClr val="tx2"/>
                </a:solidFill>
              </a:rPr>
              <a:t>"</a:t>
            </a:r>
            <a:r>
              <a:rPr lang="en-US" sz="2400" b="1" dirty="0" err="1" smtClean="0">
                <a:solidFill>
                  <a:schemeClr val="tx2"/>
                </a:solidFill>
              </a:rPr>
              <a:t>Москва</a:t>
            </a:r>
            <a:r>
              <a:rPr lang="ru-RU" sz="2400" b="1" dirty="0" smtClean="0">
                <a:solidFill>
                  <a:schemeClr val="tx2"/>
                </a:solidFill>
              </a:rPr>
              <a:t>");</a:t>
            </a:r>
            <a:endParaRPr lang="ru-RU" sz="2400" dirty="0">
              <a:solidFill>
                <a:schemeClr val="tx2"/>
              </a:solidFill>
            </a:endParaRPr>
          </a:p>
        </p:txBody>
      </p:sp>
      <p:sp>
        <p:nvSpPr>
          <p:cNvPr id="4" name="Содержимое 2"/>
          <p:cNvSpPr txBox="1">
            <a:spLocks/>
          </p:cNvSpPr>
          <p:nvPr/>
        </p:nvSpPr>
        <p:spPr>
          <a:xfrm>
            <a:off x="4860032" y="1597137"/>
            <a:ext cx="4042792" cy="4525963"/>
          </a:xfrm>
          <a:prstGeom prst="rect">
            <a:avLst/>
          </a:prstGeom>
        </p:spPr>
        <p:txBody>
          <a:bodyPr vert="horz" lIns="91440" tIns="45720" rIns="91440" bIns="45720" rtlCol="0">
            <a:normAutofit/>
          </a:bodyPr>
          <a:lstStyle/>
          <a:p>
            <a:r>
              <a:rPr lang="en-US" sz="2400" b="1" dirty="0">
                <a:solidFill>
                  <a:schemeClr val="tx2"/>
                </a:solidFill>
              </a:rPr>
              <a:t>SELECT *</a:t>
            </a:r>
          </a:p>
          <a:p>
            <a:r>
              <a:rPr lang="en-US" sz="2400" b="1" dirty="0">
                <a:solidFill>
                  <a:schemeClr val="tx2"/>
                </a:solidFill>
              </a:rPr>
              <a:t>FROM UNIVERSITY A</a:t>
            </a:r>
          </a:p>
          <a:p>
            <a:r>
              <a:rPr lang="en-US" sz="2400" b="1" dirty="0">
                <a:solidFill>
                  <a:schemeClr val="tx2"/>
                </a:solidFill>
              </a:rPr>
              <a:t>WHERE 1 &gt;</a:t>
            </a:r>
          </a:p>
          <a:p>
            <a:r>
              <a:rPr lang="en-US" sz="2400" dirty="0" smtClean="0">
                <a:solidFill>
                  <a:schemeClr val="tx2"/>
                </a:solidFill>
              </a:rPr>
              <a:t>	(</a:t>
            </a:r>
            <a:r>
              <a:rPr lang="en-US" sz="2400" b="1" dirty="0">
                <a:solidFill>
                  <a:schemeClr val="tx2"/>
                </a:solidFill>
              </a:rPr>
              <a:t>SELECT </a:t>
            </a:r>
            <a:r>
              <a:rPr lang="en-US" sz="2400" b="1" dirty="0" smtClean="0">
                <a:solidFill>
                  <a:schemeClr val="tx2"/>
                </a:solidFill>
              </a:rPr>
              <a:t>	COUNT</a:t>
            </a:r>
            <a:r>
              <a:rPr lang="en-US" sz="2400" b="1" dirty="0">
                <a:solidFill>
                  <a:schemeClr val="tx2"/>
                </a:solidFill>
              </a:rPr>
              <a:t>(*)</a:t>
            </a:r>
          </a:p>
          <a:p>
            <a:r>
              <a:rPr lang="en-US" sz="2400" b="1" dirty="0" smtClean="0">
                <a:solidFill>
                  <a:schemeClr val="tx2"/>
                </a:solidFill>
              </a:rPr>
              <a:t>	FROM </a:t>
            </a:r>
            <a:r>
              <a:rPr lang="en-US" sz="2400" b="1" dirty="0">
                <a:solidFill>
                  <a:schemeClr val="tx2"/>
                </a:solidFill>
              </a:rPr>
              <a:t>UNIVERSITY B</a:t>
            </a:r>
          </a:p>
          <a:p>
            <a:r>
              <a:rPr lang="en-US" sz="2400" b="1" dirty="0" smtClean="0">
                <a:solidFill>
                  <a:schemeClr val="tx2"/>
                </a:solidFill>
              </a:rPr>
              <a:t>	WHERE </a:t>
            </a:r>
            <a:r>
              <a:rPr lang="en-US" sz="2400" b="1" dirty="0">
                <a:solidFill>
                  <a:schemeClr val="tx2"/>
                </a:solidFill>
              </a:rPr>
              <a:t>A.RATING </a:t>
            </a:r>
            <a:r>
              <a:rPr lang="en-US" sz="2400" b="1" dirty="0" smtClean="0">
                <a:solidFill>
                  <a:schemeClr val="tx2"/>
                </a:solidFill>
              </a:rPr>
              <a:t>&gt;= B.RATING</a:t>
            </a:r>
            <a:r>
              <a:rPr lang="ru-RU" sz="2400" b="1" dirty="0" smtClean="0">
                <a:solidFill>
                  <a:schemeClr val="tx2"/>
                </a:solidFill>
              </a:rPr>
              <a:t> AND B.CITY = "</a:t>
            </a:r>
            <a:r>
              <a:rPr lang="en-US" sz="2400" b="1" dirty="0" err="1" smtClean="0">
                <a:solidFill>
                  <a:schemeClr val="tx2"/>
                </a:solidFill>
              </a:rPr>
              <a:t>Москва</a:t>
            </a:r>
            <a:r>
              <a:rPr lang="ru-RU" sz="2400" b="1" dirty="0" smtClean="0">
                <a:solidFill>
                  <a:schemeClr val="tx2"/>
                </a:solidFill>
              </a:rPr>
              <a:t>");</a:t>
            </a:r>
            <a:endParaRPr kumimoji="0" lang="ru-RU" sz="24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5</a:t>
            </a:r>
            <a:endParaRPr lang="ru-RU" dirty="0"/>
          </a:p>
        </p:txBody>
      </p:sp>
      <p:sp>
        <p:nvSpPr>
          <p:cNvPr id="3" name="Содержимое 2"/>
          <p:cNvSpPr>
            <a:spLocks noGrp="1"/>
          </p:cNvSpPr>
          <p:nvPr>
            <p:ph idx="1"/>
          </p:nvPr>
        </p:nvSpPr>
        <p:spPr/>
        <p:txBody>
          <a:bodyPr>
            <a:normAutofit fontScale="92500"/>
          </a:bodyPr>
          <a:lstStyle/>
          <a:p>
            <a:r>
              <a:rPr lang="ru-RU" dirty="0" smtClean="0"/>
              <a:t>Напишите запрос, выбирающий из таблицы EXAM_MARKS названия предметов обучения, для которых значение полученных на экзамене 10 января 2000 года оценок (поле MARK) превышает любое значение оценки (в тот же день) для предмета, имеющего идентификатор равный 5.</a:t>
            </a:r>
          </a:p>
          <a:p>
            <a:r>
              <a:rPr lang="ru-RU" dirty="0" smtClean="0"/>
              <a:t>Напишите этот же запрос с использованием </a:t>
            </a:r>
            <a:r>
              <a:rPr lang="ru-RU" b="1" dirty="0" smtClean="0"/>
              <a:t>MAX.</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EXISTS</a:t>
            </a:r>
            <a:endParaRPr lang="ru-RU" dirty="0"/>
          </a:p>
        </p:txBody>
      </p:sp>
      <p:sp>
        <p:nvSpPr>
          <p:cNvPr id="3" name="Содержимое 2"/>
          <p:cNvSpPr>
            <a:spLocks noGrp="1"/>
          </p:cNvSpPr>
          <p:nvPr>
            <p:ph idx="1"/>
          </p:nvPr>
        </p:nvSpPr>
        <p:spPr/>
        <p:txBody>
          <a:bodyPr>
            <a:normAutofit fontScale="92500"/>
          </a:bodyPr>
          <a:lstStyle/>
          <a:p>
            <a:r>
              <a:rPr lang="en-US" dirty="0" smtClean="0"/>
              <a:t>TRUE </a:t>
            </a:r>
            <a:r>
              <a:rPr lang="ru-RU" dirty="0" smtClean="0"/>
              <a:t>в случае </a:t>
            </a:r>
            <a:r>
              <a:rPr lang="ru-RU" i="1" dirty="0" smtClean="0"/>
              <a:t>существования </a:t>
            </a:r>
            <a:r>
              <a:rPr lang="ru-RU" i="1" dirty="0"/>
              <a:t>(</a:t>
            </a:r>
            <a:r>
              <a:rPr lang="ru-RU" i="1" dirty="0" smtClean="0"/>
              <a:t>возврата</a:t>
            </a:r>
            <a:r>
              <a:rPr lang="ru-RU" i="1" dirty="0"/>
              <a:t>) хотя </a:t>
            </a:r>
            <a:r>
              <a:rPr lang="ru-RU" i="1" dirty="0" smtClean="0"/>
              <a:t>бы </a:t>
            </a:r>
            <a:r>
              <a:rPr lang="ru-RU" dirty="0" smtClean="0"/>
              <a:t>одного найденного значения</a:t>
            </a:r>
            <a:r>
              <a:rPr lang="ru-RU" dirty="0"/>
              <a:t>. </a:t>
            </a:r>
            <a:endParaRPr lang="en-US" dirty="0" smtClean="0"/>
          </a:p>
          <a:p>
            <a:r>
              <a:rPr lang="ru-RU" dirty="0" smtClean="0"/>
              <a:t>В противном случае результат подзапроса –</a:t>
            </a:r>
            <a:r>
              <a:rPr lang="en-US" dirty="0" smtClean="0"/>
              <a:t> FALSE</a:t>
            </a:r>
            <a:endParaRPr lang="ru-RU" dirty="0"/>
          </a:p>
          <a:p>
            <a:r>
              <a:rPr lang="ru-RU" b="1" dirty="0" smtClean="0">
                <a:solidFill>
                  <a:srgbClr val="C00000"/>
                </a:solidFill>
              </a:rPr>
              <a:t>EXISTS </a:t>
            </a:r>
            <a:r>
              <a:rPr lang="ru-RU" b="1" dirty="0">
                <a:solidFill>
                  <a:srgbClr val="C00000"/>
                </a:solidFill>
              </a:rPr>
              <a:t>не может </a:t>
            </a:r>
            <a:r>
              <a:rPr lang="ru-RU" b="1" dirty="0" smtClean="0">
                <a:solidFill>
                  <a:srgbClr val="C00000"/>
                </a:solidFill>
              </a:rPr>
              <a:t>принимать значение </a:t>
            </a:r>
            <a:r>
              <a:rPr lang="ru-RU" b="1" dirty="0" err="1" smtClean="0">
                <a:solidFill>
                  <a:srgbClr val="C00000"/>
                </a:solidFill>
              </a:rPr>
              <a:t>unknown</a:t>
            </a:r>
            <a:r>
              <a:rPr lang="en-US" b="1" dirty="0" smtClean="0">
                <a:solidFill>
                  <a:srgbClr val="C00000"/>
                </a:solidFill>
              </a:rPr>
              <a:t> </a:t>
            </a:r>
            <a:r>
              <a:rPr lang="ru-RU" dirty="0" smtClean="0"/>
              <a:t>(неизвестно).</a:t>
            </a:r>
          </a:p>
          <a:p>
            <a:r>
              <a:rPr lang="ru-RU" dirty="0"/>
              <a:t>в </a:t>
            </a:r>
            <a:r>
              <a:rPr lang="ru-RU" dirty="0" smtClean="0"/>
              <a:t>подзапросе</a:t>
            </a:r>
            <a:r>
              <a:rPr lang="ru-RU" dirty="0"/>
              <a:t>, </a:t>
            </a:r>
            <a:r>
              <a:rPr lang="ru-RU" dirty="0" smtClean="0"/>
              <a:t>указываемом </a:t>
            </a:r>
            <a:r>
              <a:rPr lang="ru-RU" dirty="0"/>
              <a:t>в </a:t>
            </a:r>
            <a:r>
              <a:rPr lang="ru-RU" dirty="0" smtClean="0"/>
              <a:t>операторе </a:t>
            </a:r>
            <a:r>
              <a:rPr lang="ru-RU" b="1" dirty="0" smtClean="0">
                <a:solidFill>
                  <a:srgbClr val="C00000"/>
                </a:solidFill>
              </a:rPr>
              <a:t>EXISTS</a:t>
            </a:r>
            <a:r>
              <a:rPr lang="ru-RU" b="1" dirty="0">
                <a:solidFill>
                  <a:srgbClr val="C00000"/>
                </a:solidFill>
              </a:rPr>
              <a:t>, </a:t>
            </a:r>
            <a:r>
              <a:rPr lang="ru-RU" b="1" i="1" dirty="0" smtClean="0">
                <a:solidFill>
                  <a:srgbClr val="C00000"/>
                </a:solidFill>
              </a:rPr>
              <a:t>нельзя использовать агрегирующие функции (они всегда что-то возвращают).</a:t>
            </a:r>
            <a:endParaRPr lang="ru-RU"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EXISTS</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Пример: извлечь из таблицы </a:t>
            </a:r>
            <a:r>
              <a:rPr lang="ru-RU" dirty="0"/>
              <a:t>EXAM_MARKS </a:t>
            </a:r>
            <a:r>
              <a:rPr lang="ru-RU" dirty="0" smtClean="0"/>
              <a:t>данные о студентах</a:t>
            </a:r>
            <a:r>
              <a:rPr lang="ru-RU" dirty="0"/>
              <a:t>, </a:t>
            </a:r>
            <a:r>
              <a:rPr lang="ru-RU" dirty="0" smtClean="0"/>
              <a:t>получивших хотя бы одну неудовлетворительную оценку.</a:t>
            </a:r>
          </a:p>
          <a:p>
            <a:pPr>
              <a:buNone/>
            </a:pPr>
            <a:endParaRPr lang="ru-RU" b="1" dirty="0" smtClean="0"/>
          </a:p>
          <a:p>
            <a:pPr>
              <a:buNone/>
            </a:pPr>
            <a:r>
              <a:rPr lang="en-US" b="1" dirty="0" smtClean="0">
                <a:solidFill>
                  <a:schemeClr val="tx2"/>
                </a:solidFill>
              </a:rPr>
              <a:t>SELECT </a:t>
            </a:r>
            <a:r>
              <a:rPr lang="en-US" b="1" dirty="0">
                <a:solidFill>
                  <a:schemeClr val="tx2"/>
                </a:solidFill>
              </a:rPr>
              <a:t>DISTINCT STUDENT_ID</a:t>
            </a:r>
          </a:p>
          <a:p>
            <a:pPr>
              <a:buNone/>
            </a:pPr>
            <a:r>
              <a:rPr lang="en-US" b="1" dirty="0">
                <a:solidFill>
                  <a:schemeClr val="tx2"/>
                </a:solidFill>
              </a:rPr>
              <a:t>FROM EXAM_MARKS A</a:t>
            </a:r>
          </a:p>
          <a:p>
            <a:pPr>
              <a:buNone/>
            </a:pPr>
            <a:r>
              <a:rPr lang="en-US" b="1" dirty="0">
                <a:solidFill>
                  <a:schemeClr val="tx2"/>
                </a:solidFill>
              </a:rPr>
              <a:t>WHERE EXISTS</a:t>
            </a:r>
          </a:p>
          <a:p>
            <a:pPr>
              <a:buNone/>
            </a:pPr>
            <a:r>
              <a:rPr lang="ru-RU" dirty="0" smtClean="0">
                <a:solidFill>
                  <a:schemeClr val="tx2"/>
                </a:solidFill>
              </a:rPr>
              <a:t>	</a:t>
            </a:r>
            <a:r>
              <a:rPr lang="en-US" dirty="0" smtClean="0">
                <a:solidFill>
                  <a:schemeClr val="tx2"/>
                </a:solidFill>
              </a:rPr>
              <a:t>( </a:t>
            </a:r>
            <a:r>
              <a:rPr lang="en-US" b="1" dirty="0">
                <a:solidFill>
                  <a:schemeClr val="tx2"/>
                </a:solidFill>
              </a:rPr>
              <a:t>SELECT *</a:t>
            </a:r>
          </a:p>
          <a:p>
            <a:pPr>
              <a:buNone/>
            </a:pPr>
            <a:r>
              <a:rPr lang="ru-RU" b="1" dirty="0" smtClean="0">
                <a:solidFill>
                  <a:schemeClr val="tx2"/>
                </a:solidFill>
              </a:rPr>
              <a:t>	  </a:t>
            </a:r>
            <a:r>
              <a:rPr lang="en-US" b="1" dirty="0" smtClean="0">
                <a:solidFill>
                  <a:schemeClr val="tx2"/>
                </a:solidFill>
              </a:rPr>
              <a:t>FROM </a:t>
            </a:r>
            <a:r>
              <a:rPr lang="en-US" b="1" dirty="0">
                <a:solidFill>
                  <a:schemeClr val="tx2"/>
                </a:solidFill>
              </a:rPr>
              <a:t>EXAM_MARKS B</a:t>
            </a:r>
          </a:p>
          <a:p>
            <a:pPr>
              <a:buNone/>
            </a:pPr>
            <a:r>
              <a:rPr lang="ru-RU" b="1" dirty="0" smtClean="0">
                <a:solidFill>
                  <a:schemeClr val="tx2"/>
                </a:solidFill>
              </a:rPr>
              <a:t>	  </a:t>
            </a:r>
            <a:r>
              <a:rPr lang="en-US" b="1" dirty="0" smtClean="0">
                <a:solidFill>
                  <a:schemeClr val="tx2"/>
                </a:solidFill>
              </a:rPr>
              <a:t>WHERE </a:t>
            </a:r>
            <a:r>
              <a:rPr lang="en-US" b="1" dirty="0">
                <a:solidFill>
                  <a:schemeClr val="tx2"/>
                </a:solidFill>
              </a:rPr>
              <a:t>MARK &lt; 3</a:t>
            </a:r>
          </a:p>
          <a:p>
            <a:pPr>
              <a:buNone/>
            </a:pPr>
            <a:r>
              <a:rPr lang="ru-RU" b="1" dirty="0" smtClean="0">
                <a:solidFill>
                  <a:schemeClr val="tx2"/>
                </a:solidFill>
              </a:rPr>
              <a:t>	  </a:t>
            </a:r>
            <a:r>
              <a:rPr lang="en-US" b="1" dirty="0" smtClean="0">
                <a:solidFill>
                  <a:schemeClr val="tx2"/>
                </a:solidFill>
              </a:rPr>
              <a:t>AND </a:t>
            </a:r>
            <a:r>
              <a:rPr lang="en-US" b="1" dirty="0">
                <a:solidFill>
                  <a:schemeClr val="tx2"/>
                </a:solidFill>
              </a:rPr>
              <a:t>B.STUDENT_ID=A.STUDENT_ID);</a:t>
            </a:r>
            <a:endParaRPr lang="ru-RU"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smtClean="0">
                <a:solidFill>
                  <a:srgbClr val="C00000"/>
                </a:solidFill>
              </a:rPr>
              <a:t>Почему нельзя использовать агрегирующие функции.</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en-US" dirty="0" smtClean="0">
                <a:solidFill>
                  <a:schemeClr val="tx2"/>
                </a:solidFill>
              </a:rPr>
              <a:t>SELECT count(DISTINCT STUDENT_ID)</a:t>
            </a:r>
            <a:endParaRPr lang="ru-RU" dirty="0" smtClean="0">
              <a:solidFill>
                <a:schemeClr val="tx2"/>
              </a:solidFill>
            </a:endParaRPr>
          </a:p>
          <a:p>
            <a:pPr>
              <a:buNone/>
            </a:pPr>
            <a:r>
              <a:rPr lang="en-US" dirty="0" smtClean="0">
                <a:solidFill>
                  <a:schemeClr val="tx2"/>
                </a:solidFill>
              </a:rPr>
              <a:t>FROM EXAM_MARKS A</a:t>
            </a:r>
            <a:endParaRPr lang="ru-RU" dirty="0" smtClean="0">
              <a:solidFill>
                <a:schemeClr val="tx2"/>
              </a:solidFill>
            </a:endParaRPr>
          </a:p>
          <a:p>
            <a:pPr>
              <a:buNone/>
            </a:pPr>
            <a:r>
              <a:rPr lang="en-US" dirty="0" smtClean="0">
                <a:solidFill>
                  <a:schemeClr val="tx2"/>
                </a:solidFill>
              </a:rPr>
              <a:t>WHERE EXISTS	</a:t>
            </a:r>
            <a:endParaRPr lang="ru-RU" dirty="0" smtClean="0">
              <a:solidFill>
                <a:schemeClr val="tx2"/>
              </a:solidFill>
            </a:endParaRPr>
          </a:p>
          <a:p>
            <a:pPr>
              <a:buNone/>
            </a:pPr>
            <a:r>
              <a:rPr lang="ru-RU" dirty="0" smtClean="0">
                <a:solidFill>
                  <a:schemeClr val="tx2"/>
                </a:solidFill>
              </a:rPr>
              <a:t>	</a:t>
            </a:r>
            <a:r>
              <a:rPr lang="en-US" dirty="0" smtClean="0">
                <a:solidFill>
                  <a:schemeClr val="tx2"/>
                </a:solidFill>
              </a:rPr>
              <a:t>( SELECT count(*)	  </a:t>
            </a:r>
            <a:endParaRPr lang="ru-RU" dirty="0" smtClean="0">
              <a:solidFill>
                <a:schemeClr val="tx2"/>
              </a:solidFill>
            </a:endParaRPr>
          </a:p>
          <a:p>
            <a:pPr>
              <a:buNone/>
            </a:pPr>
            <a:r>
              <a:rPr lang="ru-RU" dirty="0" smtClean="0">
                <a:solidFill>
                  <a:schemeClr val="tx2"/>
                </a:solidFill>
              </a:rPr>
              <a:t>	</a:t>
            </a:r>
            <a:r>
              <a:rPr lang="en-US" dirty="0" smtClean="0">
                <a:solidFill>
                  <a:schemeClr val="tx2"/>
                </a:solidFill>
              </a:rPr>
              <a:t>FROM EXAM_MARKS B	  </a:t>
            </a:r>
            <a:endParaRPr lang="ru-RU" dirty="0" smtClean="0">
              <a:solidFill>
                <a:schemeClr val="tx2"/>
              </a:solidFill>
            </a:endParaRPr>
          </a:p>
          <a:p>
            <a:pPr>
              <a:buNone/>
            </a:pPr>
            <a:r>
              <a:rPr lang="ru-RU" dirty="0" smtClean="0">
                <a:solidFill>
                  <a:schemeClr val="tx2"/>
                </a:solidFill>
              </a:rPr>
              <a:t>	</a:t>
            </a:r>
            <a:r>
              <a:rPr lang="en-US" dirty="0" smtClean="0">
                <a:solidFill>
                  <a:schemeClr val="tx2"/>
                </a:solidFill>
              </a:rPr>
              <a:t>WHERE MARK &lt; 3	  AND B.STUDENT_ID=A.STUDENT_ID);</a:t>
            </a:r>
            <a:endParaRPr lang="ru-RU" dirty="0" smtClean="0">
              <a:solidFill>
                <a:schemeClr val="tx2"/>
              </a:solidFill>
            </a:endParaRPr>
          </a:p>
          <a:p>
            <a:pPr>
              <a:buNone/>
            </a:pPr>
            <a:r>
              <a:rPr lang="ru-RU" dirty="0" smtClean="0"/>
              <a:t>Вернет количество всех строк в </a:t>
            </a:r>
            <a:r>
              <a:rPr lang="en-US" dirty="0" smtClean="0"/>
              <a:t>student</a:t>
            </a:r>
            <a:endParaRPr lang="ru-RU" dirty="0" smtClean="0"/>
          </a:p>
          <a:p>
            <a:pPr>
              <a:buNone/>
            </a:pPr>
            <a:r>
              <a:rPr lang="en-US" dirty="0" smtClean="0">
                <a:solidFill>
                  <a:schemeClr val="tx2"/>
                </a:solidFill>
              </a:rPr>
              <a:t>SELECT count(*) FROM student;</a:t>
            </a:r>
            <a:endParaRPr lang="ru-RU" dirty="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EXISTS</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Пример: требуется получить идентификаторы предметов обучения, экзамены по которым сдавались не одним</a:t>
            </a:r>
            <a:r>
              <a:rPr lang="ru-RU" dirty="0"/>
              <a:t>, а несколькими </a:t>
            </a:r>
            <a:r>
              <a:rPr lang="ru-RU" dirty="0" smtClean="0"/>
              <a:t>студентами: </a:t>
            </a:r>
            <a:endParaRPr lang="ru-RU" dirty="0"/>
          </a:p>
          <a:p>
            <a:pPr>
              <a:buNone/>
            </a:pPr>
            <a:endParaRPr lang="ru-RU" b="1" dirty="0" smtClean="0"/>
          </a:p>
          <a:p>
            <a:pPr>
              <a:buNone/>
            </a:pPr>
            <a:r>
              <a:rPr lang="en-US" b="1" dirty="0" smtClean="0">
                <a:solidFill>
                  <a:schemeClr val="tx2"/>
                </a:solidFill>
              </a:rPr>
              <a:t>SELECT </a:t>
            </a:r>
            <a:r>
              <a:rPr lang="en-US" b="1" dirty="0">
                <a:solidFill>
                  <a:schemeClr val="tx2"/>
                </a:solidFill>
              </a:rPr>
              <a:t>DISTINCT SUBJ_ID</a:t>
            </a:r>
          </a:p>
          <a:p>
            <a:pPr>
              <a:buNone/>
            </a:pPr>
            <a:r>
              <a:rPr lang="en-US" b="1" dirty="0">
                <a:solidFill>
                  <a:schemeClr val="tx2"/>
                </a:solidFill>
              </a:rPr>
              <a:t>FROM EXAM_MARKS A</a:t>
            </a:r>
          </a:p>
          <a:p>
            <a:pPr>
              <a:buNone/>
            </a:pPr>
            <a:r>
              <a:rPr lang="en-US" b="1" dirty="0">
                <a:solidFill>
                  <a:schemeClr val="tx2"/>
                </a:solidFill>
              </a:rPr>
              <a:t>WHERE EXISTS</a:t>
            </a:r>
          </a:p>
          <a:p>
            <a:pPr>
              <a:buNone/>
            </a:pPr>
            <a:r>
              <a:rPr lang="ru-RU" dirty="0" smtClean="0">
                <a:solidFill>
                  <a:schemeClr val="tx2"/>
                </a:solidFill>
              </a:rPr>
              <a:t>	</a:t>
            </a:r>
            <a:r>
              <a:rPr lang="en-US" dirty="0" smtClean="0">
                <a:solidFill>
                  <a:schemeClr val="tx2"/>
                </a:solidFill>
              </a:rPr>
              <a:t>( </a:t>
            </a:r>
            <a:r>
              <a:rPr lang="en-US" b="1" dirty="0">
                <a:solidFill>
                  <a:schemeClr val="tx2"/>
                </a:solidFill>
              </a:rPr>
              <a:t>SELECT *</a:t>
            </a:r>
          </a:p>
          <a:p>
            <a:pPr>
              <a:buNone/>
            </a:pPr>
            <a:r>
              <a:rPr lang="ru-RU" b="1" dirty="0" smtClean="0">
                <a:solidFill>
                  <a:schemeClr val="tx2"/>
                </a:solidFill>
              </a:rPr>
              <a:t>	  </a:t>
            </a:r>
            <a:r>
              <a:rPr lang="en-US" b="1" dirty="0" smtClean="0">
                <a:solidFill>
                  <a:schemeClr val="tx2"/>
                </a:solidFill>
              </a:rPr>
              <a:t>FROM </a:t>
            </a:r>
            <a:r>
              <a:rPr lang="en-US" b="1" dirty="0">
                <a:solidFill>
                  <a:schemeClr val="tx2"/>
                </a:solidFill>
              </a:rPr>
              <a:t>EXAM_MARKS B</a:t>
            </a:r>
          </a:p>
          <a:p>
            <a:pPr>
              <a:buNone/>
            </a:pPr>
            <a:r>
              <a:rPr lang="ru-RU" b="1" dirty="0" smtClean="0">
                <a:solidFill>
                  <a:schemeClr val="tx2"/>
                </a:solidFill>
              </a:rPr>
              <a:t>	  </a:t>
            </a:r>
            <a:r>
              <a:rPr lang="en-US" b="1" dirty="0" smtClean="0">
                <a:solidFill>
                  <a:schemeClr val="tx2"/>
                </a:solidFill>
              </a:rPr>
              <a:t>WHERE </a:t>
            </a:r>
            <a:r>
              <a:rPr lang="en-US" b="1" dirty="0">
                <a:solidFill>
                  <a:schemeClr val="tx2"/>
                </a:solidFill>
              </a:rPr>
              <a:t>A.SUBJ_ID = B.SUBJ_ID</a:t>
            </a:r>
          </a:p>
          <a:p>
            <a:pPr>
              <a:buNone/>
            </a:pPr>
            <a:r>
              <a:rPr lang="ru-RU" b="1" dirty="0" smtClean="0">
                <a:solidFill>
                  <a:schemeClr val="tx2"/>
                </a:solidFill>
              </a:rPr>
              <a:t>	  </a:t>
            </a:r>
            <a:r>
              <a:rPr lang="en-US" b="1" dirty="0" smtClean="0">
                <a:solidFill>
                  <a:schemeClr val="tx2"/>
                </a:solidFill>
              </a:rPr>
              <a:t>AND </a:t>
            </a:r>
            <a:r>
              <a:rPr lang="en-US" b="1" dirty="0">
                <a:solidFill>
                  <a:schemeClr val="tx2"/>
                </a:solidFill>
              </a:rPr>
              <a:t>A.STUDENT_ID </a:t>
            </a:r>
            <a:r>
              <a:rPr lang="en-US" b="1" dirty="0" smtClean="0">
                <a:solidFill>
                  <a:schemeClr val="tx2"/>
                </a:solidFill>
              </a:rPr>
              <a:t>&lt;&gt; </a:t>
            </a:r>
            <a:r>
              <a:rPr lang="en-US" b="1" dirty="0">
                <a:solidFill>
                  <a:schemeClr val="tx2"/>
                </a:solidFill>
              </a:rPr>
              <a:t>B.STUDENT_ID);</a:t>
            </a:r>
            <a:endParaRPr lang="ru-RU" dirty="0">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EXISTS</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Пример: из </a:t>
            </a:r>
            <a:r>
              <a:rPr lang="ru-RU" dirty="0"/>
              <a:t>таблицы STUDENT </a:t>
            </a:r>
            <a:r>
              <a:rPr lang="ru-RU" dirty="0" smtClean="0"/>
              <a:t>требуется извлечь строки для каждого студента</a:t>
            </a:r>
            <a:r>
              <a:rPr lang="ru-RU" dirty="0"/>
              <a:t>, </a:t>
            </a:r>
            <a:r>
              <a:rPr lang="ru-RU" dirty="0" smtClean="0"/>
              <a:t>сдавшего более одного предмета.</a:t>
            </a:r>
            <a:endParaRPr lang="ru-RU" dirty="0"/>
          </a:p>
          <a:p>
            <a:pPr>
              <a:buNone/>
            </a:pPr>
            <a:endParaRPr lang="ru-RU" b="1" dirty="0" smtClean="0"/>
          </a:p>
          <a:p>
            <a:pPr>
              <a:buNone/>
            </a:pPr>
            <a:r>
              <a:rPr lang="en-US" b="1" dirty="0" smtClean="0">
                <a:solidFill>
                  <a:schemeClr val="tx2"/>
                </a:solidFill>
              </a:rPr>
              <a:t>SELECT * FROM student</a:t>
            </a:r>
            <a:endParaRPr lang="ru-RU" b="1" dirty="0" smtClean="0">
              <a:solidFill>
                <a:schemeClr val="tx2"/>
              </a:solidFill>
            </a:endParaRPr>
          </a:p>
          <a:p>
            <a:pPr>
              <a:buNone/>
            </a:pPr>
            <a:r>
              <a:rPr lang="en-US" b="1" dirty="0" smtClean="0">
                <a:solidFill>
                  <a:schemeClr val="tx2"/>
                </a:solidFill>
              </a:rPr>
              <a:t>WHERE STUDENT_ID IN	</a:t>
            </a:r>
            <a:endParaRPr lang="ru-RU" b="1" dirty="0" smtClean="0">
              <a:solidFill>
                <a:schemeClr val="tx2"/>
              </a:solidFill>
            </a:endParaRPr>
          </a:p>
          <a:p>
            <a:pPr>
              <a:buNone/>
            </a:pPr>
            <a:r>
              <a:rPr lang="ru-RU" b="1" dirty="0" smtClean="0">
                <a:solidFill>
                  <a:schemeClr val="tx2"/>
                </a:solidFill>
              </a:rPr>
              <a:t>	</a:t>
            </a:r>
            <a:r>
              <a:rPr lang="en-US" b="1" dirty="0" smtClean="0">
                <a:solidFill>
                  <a:schemeClr val="tx2"/>
                </a:solidFill>
              </a:rPr>
              <a:t>(SELECT distinct(STUDENT_ID)	</a:t>
            </a:r>
            <a:endParaRPr lang="ru-RU" b="1" dirty="0" smtClean="0">
              <a:solidFill>
                <a:schemeClr val="tx2"/>
              </a:solidFill>
            </a:endParaRPr>
          </a:p>
          <a:p>
            <a:pPr>
              <a:buNone/>
            </a:pPr>
            <a:r>
              <a:rPr lang="ru-RU" b="1" dirty="0" smtClean="0">
                <a:solidFill>
                  <a:schemeClr val="tx2"/>
                </a:solidFill>
              </a:rPr>
              <a:t>	</a:t>
            </a:r>
            <a:r>
              <a:rPr lang="en-US" b="1" dirty="0" smtClean="0">
                <a:solidFill>
                  <a:schemeClr val="tx2"/>
                </a:solidFill>
              </a:rPr>
              <a:t>FROM EXAM_MARKS FIRST	</a:t>
            </a:r>
            <a:r>
              <a:rPr lang="ru-RU" b="1" dirty="0" smtClean="0">
                <a:solidFill>
                  <a:schemeClr val="tx2"/>
                </a:solidFill>
              </a:rPr>
              <a:t>	</a:t>
            </a:r>
          </a:p>
          <a:p>
            <a:pPr>
              <a:buNone/>
            </a:pPr>
            <a:r>
              <a:rPr lang="ru-RU" b="1" dirty="0" smtClean="0">
                <a:solidFill>
                  <a:schemeClr val="tx2"/>
                </a:solidFill>
              </a:rPr>
              <a:t>	</a:t>
            </a:r>
            <a:r>
              <a:rPr lang="en-US" b="1" dirty="0" smtClean="0">
                <a:solidFill>
                  <a:schemeClr val="tx2"/>
                </a:solidFill>
              </a:rPr>
              <a:t>WHERE EXISTS		</a:t>
            </a:r>
            <a:endParaRPr lang="ru-RU" b="1" dirty="0" smtClean="0">
              <a:solidFill>
                <a:schemeClr val="tx2"/>
              </a:solidFill>
            </a:endParaRPr>
          </a:p>
          <a:p>
            <a:pPr>
              <a:buNone/>
            </a:pPr>
            <a:r>
              <a:rPr lang="ru-RU" b="1" dirty="0" smtClean="0">
                <a:solidFill>
                  <a:schemeClr val="tx2"/>
                </a:solidFill>
              </a:rPr>
              <a:t>		</a:t>
            </a:r>
            <a:r>
              <a:rPr lang="en-US" b="1" dirty="0" smtClean="0">
                <a:solidFill>
                  <a:schemeClr val="tx2"/>
                </a:solidFill>
              </a:rPr>
              <a:t>(SELECT SUBJ_ID		</a:t>
            </a:r>
            <a:endParaRPr lang="ru-RU" b="1" dirty="0" smtClean="0">
              <a:solidFill>
                <a:schemeClr val="tx2"/>
              </a:solidFill>
            </a:endParaRPr>
          </a:p>
          <a:p>
            <a:pPr>
              <a:buNone/>
            </a:pPr>
            <a:r>
              <a:rPr lang="ru-RU" b="1" dirty="0" smtClean="0">
                <a:solidFill>
                  <a:schemeClr val="tx2"/>
                </a:solidFill>
              </a:rPr>
              <a:t>		</a:t>
            </a:r>
            <a:r>
              <a:rPr lang="en-US" b="1" dirty="0" smtClean="0">
                <a:solidFill>
                  <a:schemeClr val="tx2"/>
                </a:solidFill>
              </a:rPr>
              <a:t>FROM EXAM_MARKS SECOND		</a:t>
            </a:r>
            <a:endParaRPr lang="ru-RU" b="1" dirty="0" smtClean="0">
              <a:solidFill>
                <a:schemeClr val="tx2"/>
              </a:solidFill>
            </a:endParaRPr>
          </a:p>
          <a:p>
            <a:pPr>
              <a:buNone/>
            </a:pPr>
            <a:r>
              <a:rPr lang="ru-RU" b="1" dirty="0" smtClean="0">
                <a:solidFill>
                  <a:schemeClr val="tx2"/>
                </a:solidFill>
              </a:rPr>
              <a:t>		</a:t>
            </a:r>
            <a:r>
              <a:rPr lang="en-US" b="1" dirty="0" smtClean="0">
                <a:solidFill>
                  <a:schemeClr val="tx2"/>
                </a:solidFill>
              </a:rPr>
              <a:t>WHERE FIRST.STUDENT_ID = SECOND.STUDENT_ID </a:t>
            </a:r>
            <a:endParaRPr lang="ru-RU" b="1" dirty="0" smtClean="0">
              <a:solidFill>
                <a:schemeClr val="tx2"/>
              </a:solidFill>
            </a:endParaRPr>
          </a:p>
          <a:p>
            <a:pPr>
              <a:buNone/>
            </a:pPr>
            <a:r>
              <a:rPr lang="ru-RU" b="1" dirty="0" smtClean="0">
                <a:solidFill>
                  <a:schemeClr val="tx2"/>
                </a:solidFill>
              </a:rPr>
              <a:t>			</a:t>
            </a:r>
            <a:r>
              <a:rPr lang="en-US" b="1" dirty="0" smtClean="0">
                <a:solidFill>
                  <a:schemeClr val="tx2"/>
                </a:solidFill>
              </a:rPr>
              <a:t>AND</a:t>
            </a:r>
            <a:r>
              <a:rPr lang="ru-RU" b="1" dirty="0" smtClean="0">
                <a:solidFill>
                  <a:schemeClr val="tx2"/>
                </a:solidFill>
              </a:rPr>
              <a:t> </a:t>
            </a:r>
            <a:r>
              <a:rPr lang="en-US" b="1" dirty="0" smtClean="0">
                <a:solidFill>
                  <a:schemeClr val="tx2"/>
                </a:solidFill>
              </a:rPr>
              <a:t>FIRST.SUBJ_ID &lt;&gt; SECOND.SUBJ_ID));</a:t>
            </a:r>
            <a:endParaRPr lang="ru-RU" dirty="0">
              <a:solidFill>
                <a:schemeClr val="tx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1</a:t>
            </a:r>
            <a:endParaRPr lang="ru-RU" dirty="0"/>
          </a:p>
        </p:txBody>
      </p:sp>
      <p:sp>
        <p:nvSpPr>
          <p:cNvPr id="3" name="Содержимое 2"/>
          <p:cNvSpPr>
            <a:spLocks noGrp="1"/>
          </p:cNvSpPr>
          <p:nvPr>
            <p:ph idx="1"/>
          </p:nvPr>
        </p:nvSpPr>
        <p:spPr/>
        <p:txBody>
          <a:bodyPr/>
          <a:lstStyle/>
          <a:p>
            <a:r>
              <a:rPr lang="ru-RU" dirty="0" smtClean="0"/>
              <a:t>Напишите запрос </a:t>
            </a:r>
            <a:r>
              <a:rPr lang="ru-RU" dirty="0"/>
              <a:t>с </a:t>
            </a:r>
            <a:r>
              <a:rPr lang="ru-RU" b="1" dirty="0"/>
              <a:t>EXISTS</a:t>
            </a:r>
            <a:r>
              <a:rPr lang="ru-RU" dirty="0"/>
              <a:t>, </a:t>
            </a:r>
            <a:r>
              <a:rPr lang="ru-RU" dirty="0" smtClean="0"/>
              <a:t>выбирающий сведения обо всех студентах, для </a:t>
            </a:r>
            <a:r>
              <a:rPr lang="ru-RU" dirty="0"/>
              <a:t>которых в том же </a:t>
            </a:r>
            <a:r>
              <a:rPr lang="ru-RU" dirty="0" smtClean="0"/>
              <a:t>городе</a:t>
            </a:r>
            <a:r>
              <a:rPr lang="ru-RU" dirty="0"/>
              <a:t>, </a:t>
            </a:r>
            <a:r>
              <a:rPr lang="ru-RU" dirty="0" smtClean="0"/>
              <a:t>где живет студент</a:t>
            </a:r>
            <a:r>
              <a:rPr lang="ru-RU" dirty="0"/>
              <a:t>, </a:t>
            </a:r>
            <a:r>
              <a:rPr lang="ru-RU" dirty="0" smtClean="0"/>
              <a:t>существуют университеты</a:t>
            </a:r>
            <a:r>
              <a:rPr lang="ru-RU" dirty="0"/>
              <a:t>, в </a:t>
            </a:r>
            <a:r>
              <a:rPr lang="ru-RU" dirty="0" smtClean="0"/>
              <a:t>которых </a:t>
            </a:r>
            <a:r>
              <a:rPr lang="ru-RU" dirty="0"/>
              <a:t>он </a:t>
            </a:r>
            <a:r>
              <a:rPr lang="ru-RU" dirty="0" smtClean="0"/>
              <a:t>не учится</a:t>
            </a:r>
            <a:r>
              <a:rPr lang="ru-RU"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2</a:t>
            </a:r>
            <a:endParaRPr lang="ru-RU" dirty="0"/>
          </a:p>
        </p:txBody>
      </p:sp>
      <p:sp>
        <p:nvSpPr>
          <p:cNvPr id="3" name="Содержимое 2"/>
          <p:cNvSpPr>
            <a:spLocks noGrp="1"/>
          </p:cNvSpPr>
          <p:nvPr>
            <p:ph idx="1"/>
          </p:nvPr>
        </p:nvSpPr>
        <p:spPr/>
        <p:txBody>
          <a:bodyPr/>
          <a:lstStyle/>
          <a:p>
            <a:r>
              <a:rPr lang="ru-RU" dirty="0" smtClean="0"/>
              <a:t>Напишите запрос, выбирающий из таблицы SUBJECT названия предметов обучения, экзамены по которым сданы более чем одним студентом.</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550</Words>
  <Application>Microsoft Office PowerPoint</Application>
  <PresentationFormat>Экран (4:3)</PresentationFormat>
  <Paragraphs>164</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MySQL</vt:lpstr>
      <vt:lpstr>План занятия</vt:lpstr>
      <vt:lpstr>EXISTS</vt:lpstr>
      <vt:lpstr>EXISTS</vt:lpstr>
      <vt:lpstr>Почему нельзя использовать агрегирующие функции.</vt:lpstr>
      <vt:lpstr>EXISTS</vt:lpstr>
      <vt:lpstr>EXISTS</vt:lpstr>
      <vt:lpstr>Задание 1</vt:lpstr>
      <vt:lpstr>Задание 2</vt:lpstr>
      <vt:lpstr>Операторы сравнения с множеством значений IN, ANY(SOME), ALL</vt:lpstr>
      <vt:lpstr>IN, ANY</vt:lpstr>
      <vt:lpstr>IN, ANY</vt:lpstr>
      <vt:lpstr>Задание 3</vt:lpstr>
      <vt:lpstr>ALL</vt:lpstr>
      <vt:lpstr>Задание 4</vt:lpstr>
      <vt:lpstr>Особенности применения ANY, ALL, EXISTS при обработке пустых значений (NULL)</vt:lpstr>
      <vt:lpstr>ANY</vt:lpstr>
      <vt:lpstr>ALL</vt:lpstr>
      <vt:lpstr>Особенности использования  NULL значений</vt:lpstr>
      <vt:lpstr>использование COUNT вместо EXISTS</vt:lpstr>
      <vt:lpstr>Задание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Elena</dc:creator>
  <cp:lastModifiedBy>Elena</cp:lastModifiedBy>
  <cp:revision>32</cp:revision>
  <dcterms:created xsi:type="dcterms:W3CDTF">2017-10-28T09:17:00Z</dcterms:created>
  <dcterms:modified xsi:type="dcterms:W3CDTF">2017-10-30T08:46:33Z</dcterms:modified>
</cp:coreProperties>
</file>