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85" r:id="rId8"/>
    <p:sldId id="288" r:id="rId9"/>
    <p:sldId id="287" r:id="rId10"/>
    <p:sldId id="277" r:id="rId11"/>
    <p:sldId id="261" r:id="rId12"/>
    <p:sldId id="263" r:id="rId13"/>
    <p:sldId id="264" r:id="rId14"/>
    <p:sldId id="265" r:id="rId15"/>
    <p:sldId id="266" r:id="rId16"/>
    <p:sldId id="272" r:id="rId17"/>
    <p:sldId id="274" r:id="rId18"/>
    <p:sldId id="267" r:id="rId19"/>
    <p:sldId id="268" r:id="rId20"/>
    <p:sldId id="270" r:id="rId21"/>
    <p:sldId id="275" r:id="rId22"/>
    <p:sldId id="276" r:id="rId23"/>
    <p:sldId id="278" r:id="rId24"/>
    <p:sldId id="271" r:id="rId25"/>
    <p:sldId id="280" r:id="rId26"/>
    <p:sldId id="282" r:id="rId27"/>
    <p:sldId id="281" r:id="rId28"/>
    <p:sldId id="279" r:id="rId29"/>
    <p:sldId id="289" r:id="rId30"/>
    <p:sldId id="283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201F7-E565-4F00-AB3A-A8D3374C8012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8A7E5-7C53-46D8-B635-BF44E5A1B1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Изменение данных через представления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Поддержка целостности данных: Внешние и родительские ключи</a:t>
            </a:r>
            <a:endParaRPr lang="ru-RU" dirty="0"/>
          </a:p>
        </p:txBody>
      </p:sp>
      <p:pic>
        <p:nvPicPr>
          <p:cNvPr id="1028" name="Picture 4" descr="Картинки по запросу ключ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743324"/>
            <a:ext cx="3810000" cy="3114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Поддержка целостности данных: Внешние и родительские ключи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Поле, которое ссылается на другое поле, называется внешним ключом </a:t>
            </a:r>
          </a:p>
          <a:p>
            <a:r>
              <a:rPr lang="ru-RU" dirty="0" smtClean="0"/>
              <a:t>поле, на которое ссылается другое поле, называется родительским ключом . </a:t>
            </a:r>
          </a:p>
          <a:p>
            <a:endParaRPr lang="ru-RU" dirty="0" smtClean="0"/>
          </a:p>
          <a:p>
            <a:r>
              <a:rPr lang="ru-RU" dirty="0" smtClean="0"/>
              <a:t>Так что поле </a:t>
            </a:r>
            <a:r>
              <a:rPr lang="ru-RU" dirty="0" smtClean="0">
                <a:solidFill>
                  <a:schemeClr val="tx2"/>
                </a:solidFill>
              </a:rPr>
              <a:t>UNIV_ID</a:t>
            </a:r>
            <a:r>
              <a:rPr lang="ru-RU" dirty="0" smtClean="0"/>
              <a:t> таблицы </a:t>
            </a:r>
            <a:r>
              <a:rPr lang="ru-RU" dirty="0" smtClean="0">
                <a:solidFill>
                  <a:schemeClr val="tx2"/>
                </a:solidFill>
              </a:rPr>
              <a:t>STUDENT</a:t>
            </a:r>
            <a:r>
              <a:rPr lang="ru-RU" dirty="0" smtClean="0"/>
              <a:t> – это внешний ключ (оно ссылается на поле другой таблицы), а поле </a:t>
            </a:r>
            <a:r>
              <a:rPr lang="ru-RU" dirty="0" smtClean="0">
                <a:solidFill>
                  <a:schemeClr val="tx2"/>
                </a:solidFill>
              </a:rPr>
              <a:t>UNIV_ID</a:t>
            </a:r>
            <a:r>
              <a:rPr lang="ru-RU" dirty="0" smtClean="0"/>
              <a:t> таблицы </a:t>
            </a:r>
            <a:r>
              <a:rPr lang="ru-RU" dirty="0" smtClean="0">
                <a:solidFill>
                  <a:schemeClr val="tx2"/>
                </a:solidFill>
              </a:rPr>
              <a:t>UNIVERSITY</a:t>
            </a:r>
            <a:r>
              <a:rPr lang="ru-RU" dirty="0" smtClean="0"/>
              <a:t>, на которое ссылается этот внешний ключ – это родительский ключ .</a:t>
            </a:r>
          </a:p>
          <a:p>
            <a:endParaRPr lang="ru-RU" dirty="0" smtClean="0"/>
          </a:p>
          <a:p>
            <a:r>
              <a:rPr lang="ru-RU" dirty="0" smtClean="0"/>
              <a:t>На практике внешний </a:t>
            </a:r>
            <a:r>
              <a:rPr lang="ru-RU" dirty="0"/>
              <a:t>ключ </a:t>
            </a:r>
            <a:r>
              <a:rPr lang="ru-RU" dirty="0" smtClean="0"/>
              <a:t>необязательно </a:t>
            </a:r>
            <a:r>
              <a:rPr lang="ru-RU" dirty="0"/>
              <a:t>может </a:t>
            </a:r>
            <a:r>
              <a:rPr lang="ru-RU" dirty="0" smtClean="0"/>
              <a:t>состоять только из одного поля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Смысл внешнего </a:t>
            </a:r>
            <a:r>
              <a:rPr lang="ru-RU" dirty="0"/>
              <a:t>и </a:t>
            </a:r>
            <a:r>
              <a:rPr lang="ru-RU" dirty="0" smtClean="0"/>
              <a:t>родительского </a:t>
            </a:r>
            <a:r>
              <a:rPr lang="ru-RU" dirty="0"/>
              <a:t>ключей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Каждое значение во внешнем ключе непосредственно привязано </a:t>
            </a:r>
            <a:r>
              <a:rPr lang="ru-RU" dirty="0"/>
              <a:t>к </a:t>
            </a:r>
            <a:r>
              <a:rPr lang="ru-RU" dirty="0" smtClean="0"/>
              <a:t>конкретному значению </a:t>
            </a:r>
            <a:r>
              <a:rPr lang="ru-RU" dirty="0"/>
              <a:t>в </a:t>
            </a:r>
            <a:r>
              <a:rPr lang="ru-RU" dirty="0" smtClean="0"/>
              <a:t>другом поле </a:t>
            </a:r>
            <a:r>
              <a:rPr lang="ru-RU" dirty="0"/>
              <a:t>(</a:t>
            </a:r>
            <a:r>
              <a:rPr lang="ru-RU" dirty="0" smtClean="0"/>
              <a:t>родительском ключе).</a:t>
            </a:r>
          </a:p>
          <a:p>
            <a:r>
              <a:rPr lang="ru-RU" dirty="0" smtClean="0"/>
              <a:t>Значения родительского ключа должны быть уникальными</a:t>
            </a:r>
          </a:p>
          <a:p>
            <a:r>
              <a:rPr lang="ru-RU" dirty="0" smtClean="0"/>
              <a:t>Значения внешнего ключа </a:t>
            </a:r>
            <a:r>
              <a:rPr lang="ru-RU" dirty="0"/>
              <a:t>не </a:t>
            </a:r>
            <a:r>
              <a:rPr lang="ru-RU" dirty="0" smtClean="0"/>
              <a:t>обязательно должны быть уникальными</a:t>
            </a:r>
          </a:p>
          <a:p>
            <a:r>
              <a:rPr lang="ru-RU" dirty="0" smtClean="0"/>
              <a:t>Строки</a:t>
            </a:r>
            <a:r>
              <a:rPr lang="ru-RU" dirty="0"/>
              <a:t>, </a:t>
            </a:r>
            <a:r>
              <a:rPr lang="ru-RU" dirty="0" smtClean="0"/>
              <a:t>содержащие одинаковые значения внешнего ключа должны обязательно ссылаться на </a:t>
            </a:r>
            <a:r>
              <a:rPr lang="ru-RU" dirty="0"/>
              <a:t>конкретное, </a:t>
            </a:r>
            <a:r>
              <a:rPr lang="ru-RU" dirty="0" smtClean="0"/>
              <a:t>присутствующее в данный </a:t>
            </a:r>
            <a:r>
              <a:rPr lang="ru-RU" dirty="0"/>
              <a:t>момент </a:t>
            </a:r>
            <a:r>
              <a:rPr lang="ru-RU" dirty="0" smtClean="0"/>
              <a:t>в таблице</a:t>
            </a:r>
            <a:r>
              <a:rPr lang="ru-RU" dirty="0"/>
              <a:t>, </a:t>
            </a:r>
            <a:r>
              <a:rPr lang="ru-RU" dirty="0" smtClean="0"/>
              <a:t>значение родительского ключа.</a:t>
            </a:r>
          </a:p>
          <a:p>
            <a:r>
              <a:rPr lang="ru-RU" dirty="0"/>
              <a:t>ни в </a:t>
            </a:r>
            <a:r>
              <a:rPr lang="ru-RU" dirty="0" smtClean="0"/>
              <a:t>одной строке таблицы не должно быть значений внешнего ключа</a:t>
            </a:r>
            <a:r>
              <a:rPr lang="ru-RU" dirty="0"/>
              <a:t>, </a:t>
            </a:r>
            <a:r>
              <a:rPr lang="ru-RU" dirty="0" smtClean="0"/>
              <a:t>для которых </a:t>
            </a:r>
            <a:r>
              <a:rPr lang="ru-RU" dirty="0"/>
              <a:t>в </a:t>
            </a:r>
            <a:r>
              <a:rPr lang="ru-RU" dirty="0" smtClean="0"/>
              <a:t>текущий момент отсутствуют соответствующие значения родительского ключа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/>
              <a:t>Если </a:t>
            </a:r>
            <a:r>
              <a:rPr lang="ru-RU" dirty="0" smtClean="0"/>
              <a:t>указанные требования выполняются </a:t>
            </a:r>
            <a:r>
              <a:rPr lang="ru-RU" dirty="0"/>
              <a:t>в </a:t>
            </a:r>
            <a:r>
              <a:rPr lang="ru-RU" dirty="0" smtClean="0"/>
              <a:t>конкретный момент существования базы данных</a:t>
            </a:r>
            <a:r>
              <a:rPr lang="ru-RU" dirty="0"/>
              <a:t>, то </a:t>
            </a:r>
            <a:r>
              <a:rPr lang="ru-RU" dirty="0" smtClean="0"/>
              <a:t>говорят</a:t>
            </a:r>
            <a:r>
              <a:rPr lang="ru-RU" dirty="0"/>
              <a:t>, </a:t>
            </a:r>
            <a:r>
              <a:rPr lang="ru-RU" dirty="0" smtClean="0"/>
              <a:t>что данные находятся в согласованном </a:t>
            </a:r>
            <a:r>
              <a:rPr lang="ru-RU" dirty="0"/>
              <a:t>состоянии, а </a:t>
            </a:r>
            <a:r>
              <a:rPr lang="ru-RU" dirty="0" smtClean="0"/>
              <a:t>сама база находится </a:t>
            </a:r>
            <a:r>
              <a:rPr lang="ru-RU" dirty="0"/>
              <a:t>в состоянии </a:t>
            </a:r>
            <a:r>
              <a:rPr lang="ru-RU" dirty="0" smtClean="0"/>
              <a:t>ссылочной целостности 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Ограничение FOREIGN </a:t>
            </a:r>
            <a:r>
              <a:rPr lang="ru-RU" dirty="0"/>
              <a:t>KEY (</a:t>
            </a:r>
            <a:r>
              <a:rPr lang="ru-RU" dirty="0" smtClean="0"/>
              <a:t>внешнего </a:t>
            </a:r>
            <a:r>
              <a:rPr lang="ru-RU" dirty="0"/>
              <a:t>ключа 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FOREIGN KEY – </a:t>
            </a:r>
            <a:r>
              <a:rPr lang="ru-RU" dirty="0" smtClean="0"/>
              <a:t>ограничение допустимых значений поля множеством значений  родительского ключа </a:t>
            </a:r>
            <a:r>
              <a:rPr lang="ru-RU" dirty="0"/>
              <a:t>, ссылка на который </a:t>
            </a:r>
            <a:r>
              <a:rPr lang="ru-RU" dirty="0" smtClean="0"/>
              <a:t>указывается при описании данного ограничения </a:t>
            </a:r>
            <a:r>
              <a:rPr lang="en-US" b="1" dirty="0" smtClean="0"/>
              <a:t>FOREIGN </a:t>
            </a:r>
            <a:r>
              <a:rPr lang="en-US" b="1" dirty="0"/>
              <a:t>KEY</a:t>
            </a:r>
            <a:r>
              <a:rPr lang="en-US" b="1" dirty="0" smtClean="0"/>
              <a:t>.</a:t>
            </a:r>
            <a:endParaRPr lang="ru-RU" b="1" dirty="0" smtClean="0"/>
          </a:p>
          <a:p>
            <a:r>
              <a:rPr lang="en-US" b="1" dirty="0" smtClean="0"/>
              <a:t>FOREIGN </a:t>
            </a:r>
            <a:r>
              <a:rPr lang="en-US" b="1" dirty="0"/>
              <a:t>KEY – </a:t>
            </a:r>
            <a:r>
              <a:rPr lang="ru-RU" dirty="0" smtClean="0"/>
              <a:t>отклонение </a:t>
            </a:r>
            <a:r>
              <a:rPr lang="ru-RU" dirty="0"/>
              <a:t>(</a:t>
            </a:r>
            <a:r>
              <a:rPr lang="ru-RU" dirty="0" smtClean="0"/>
              <a:t>блокировка</a:t>
            </a:r>
            <a:r>
              <a:rPr lang="ru-RU" dirty="0"/>
              <a:t>) </a:t>
            </a:r>
            <a:r>
              <a:rPr lang="ru-RU" dirty="0" smtClean="0"/>
              <a:t>ввода значений внешнего ключа</a:t>
            </a:r>
            <a:r>
              <a:rPr lang="ru-RU" dirty="0"/>
              <a:t>, </a:t>
            </a:r>
            <a:r>
              <a:rPr lang="ru-RU" dirty="0" smtClean="0"/>
              <a:t>отсутствующих в таблице </a:t>
            </a:r>
            <a:r>
              <a:rPr lang="ru-RU" dirty="0"/>
              <a:t>с </a:t>
            </a:r>
            <a:r>
              <a:rPr lang="ru-RU" dirty="0" smtClean="0"/>
              <a:t>родительским ключом</a:t>
            </a:r>
          </a:p>
          <a:p>
            <a:r>
              <a:rPr lang="ru-RU" dirty="0" smtClean="0"/>
              <a:t>ограничение воздействует на возможность из менять или удалять значения родительского ключа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Внешний ключ как ограничение таблицы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FOREIGN KEY </a:t>
            </a:r>
            <a:r>
              <a:rPr lang="ru-RU" dirty="0" smtClean="0"/>
              <a:t>&lt;</a:t>
            </a:r>
            <a:r>
              <a:rPr lang="ru-RU" i="1" dirty="0" smtClean="0"/>
              <a:t>список столбцов&gt;</a:t>
            </a:r>
            <a:endParaRPr lang="ru-RU" i="1" dirty="0"/>
          </a:p>
          <a:p>
            <a:r>
              <a:rPr lang="ru-RU" dirty="0"/>
              <a:t>REFERENCES </a:t>
            </a:r>
            <a:r>
              <a:rPr lang="ru-RU" dirty="0" smtClean="0"/>
              <a:t>&lt;</a:t>
            </a:r>
            <a:r>
              <a:rPr lang="ru-RU" i="1" dirty="0" smtClean="0"/>
              <a:t>родительская таблица&gt; </a:t>
            </a:r>
            <a:r>
              <a:rPr lang="ru-RU" dirty="0" smtClean="0"/>
              <a:t>[&lt;</a:t>
            </a:r>
            <a:r>
              <a:rPr lang="ru-RU" i="1" dirty="0" smtClean="0"/>
              <a:t>родительский ключ&gt;];</a:t>
            </a:r>
          </a:p>
          <a:p>
            <a:endParaRPr lang="ru-RU" i="1" dirty="0"/>
          </a:p>
          <a:p>
            <a:r>
              <a:rPr lang="ru-RU" dirty="0" smtClean="0"/>
              <a:t>Создадим </a:t>
            </a:r>
            <a:r>
              <a:rPr lang="ru-RU" dirty="0"/>
              <a:t>таблицу </a:t>
            </a:r>
            <a:r>
              <a:rPr lang="ru-RU" b="1" dirty="0" smtClean="0">
                <a:solidFill>
                  <a:schemeClr val="tx2"/>
                </a:solidFill>
              </a:rPr>
              <a:t>STUDENT1</a:t>
            </a:r>
            <a:r>
              <a:rPr lang="ru-RU" dirty="0" smtClean="0"/>
              <a:t> </a:t>
            </a:r>
            <a:r>
              <a:rPr lang="ru-RU" dirty="0"/>
              <a:t>с </a:t>
            </a:r>
            <a:r>
              <a:rPr lang="ru-RU" dirty="0" smtClean="0"/>
              <a:t>полем </a:t>
            </a:r>
            <a:r>
              <a:rPr lang="ru-RU" b="1" dirty="0">
                <a:solidFill>
                  <a:schemeClr val="tx2"/>
                </a:solidFill>
              </a:rPr>
              <a:t>UNIV_ID</a:t>
            </a:r>
            <a:r>
              <a:rPr lang="ru-RU" dirty="0"/>
              <a:t>, </a:t>
            </a:r>
            <a:r>
              <a:rPr lang="ru-RU" dirty="0" smtClean="0"/>
              <a:t>определенным в качестве внешнего ключа </a:t>
            </a:r>
            <a:r>
              <a:rPr lang="ru-RU" dirty="0"/>
              <a:t>, </a:t>
            </a:r>
            <a:r>
              <a:rPr lang="ru-RU" dirty="0" smtClean="0"/>
              <a:t>ссылающегося на таблицу </a:t>
            </a:r>
            <a:r>
              <a:rPr lang="ru-RU" b="1" dirty="0">
                <a:solidFill>
                  <a:schemeClr val="tx2"/>
                </a:solidFill>
              </a:rPr>
              <a:t>UNIVERSITY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CREATE TABLE STUDENT1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( STUDENT_ID INTEGER PRIMARY KEY,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SURNAME CHAR (25),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NAME CHAR (10),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STIPEND INTEGER,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KURS INTEGER,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CITY CHAR (15),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BIRTHDAY DATE,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UNIV_ID decimal(10,0),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CONSTRAINT </a:t>
            </a:r>
            <a:r>
              <a:rPr lang="en-US" b="1" dirty="0" smtClean="0">
                <a:solidFill>
                  <a:srgbClr val="FF0000"/>
                </a:solidFill>
              </a:rPr>
              <a:t>UNIV_FOR_KEY1</a:t>
            </a:r>
            <a:r>
              <a:rPr lang="en-US" b="1" dirty="0" smtClean="0">
                <a:solidFill>
                  <a:schemeClr val="tx2"/>
                </a:solidFill>
              </a:rPr>
              <a:t> FOREIGN KEY (</a:t>
            </a:r>
            <a:r>
              <a:rPr lang="en-US" b="1" dirty="0" smtClean="0">
                <a:solidFill>
                  <a:srgbClr val="FF0000"/>
                </a:solidFill>
              </a:rPr>
              <a:t>UNIV_ID</a:t>
            </a:r>
            <a:r>
              <a:rPr lang="en-US" b="1" dirty="0" smtClean="0">
                <a:solidFill>
                  <a:schemeClr val="tx2"/>
                </a:solidFill>
              </a:rPr>
              <a:t>)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REFERENCES </a:t>
            </a:r>
            <a:r>
              <a:rPr lang="en-US" b="1" dirty="0" smtClean="0">
                <a:solidFill>
                  <a:srgbClr val="FF0000"/>
                </a:solidFill>
              </a:rPr>
              <a:t>UNIVERSITY</a:t>
            </a:r>
            <a:r>
              <a:rPr lang="en-US" b="1" dirty="0" smtClean="0">
                <a:solidFill>
                  <a:schemeClr val="tx2"/>
                </a:solidFill>
              </a:rPr>
              <a:t> (</a:t>
            </a:r>
            <a:r>
              <a:rPr lang="en-US" b="1" dirty="0" smtClean="0">
                <a:solidFill>
                  <a:srgbClr val="FF0000"/>
                </a:solidFill>
              </a:rPr>
              <a:t>UNIV_ID</a:t>
            </a:r>
            <a:r>
              <a:rPr lang="en-US" b="1" dirty="0" smtClean="0">
                <a:solidFill>
                  <a:schemeClr val="tx2"/>
                </a:solidFill>
              </a:rPr>
              <a:t>));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4048" y="3573016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Поле обязано иметь тот же тип, что и родительский ключ</a:t>
            </a:r>
          </a:p>
          <a:p>
            <a:r>
              <a:rPr lang="ru-RU" dirty="0" smtClean="0"/>
              <a:t>Посмотреть  типы полей таблицы в </a:t>
            </a:r>
            <a:r>
              <a:rPr lang="en-US" dirty="0" smtClean="0"/>
              <a:t>workbench</a:t>
            </a:r>
            <a:r>
              <a:rPr lang="ru-RU" dirty="0" smtClean="0"/>
              <a:t> можно с помощью</a:t>
            </a:r>
          </a:p>
          <a:p>
            <a:r>
              <a:rPr lang="en-US" dirty="0" smtClean="0"/>
              <a:t>Table Inspector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3275856" y="4725144"/>
            <a:ext cx="1584176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не писать </a:t>
            </a:r>
            <a:r>
              <a:rPr lang="en-US" dirty="0" smtClean="0"/>
              <a:t>CONSTRAINT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CREATE TABLE STUDENT2( 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STUDENT_ID INTEGER PRIMARY KEY,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SURNAME CHAR (25),NAME CHAR (10),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STIPEND INTEGER,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KURS INTEGER,CITY CHAR (15),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BIRTHDAY DATE,UNIV_ID decimal(10,0),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FOREIGN KEY (UNIV_ID) REFERENCES UNIVERSITY (UNIV_ID));</a:t>
            </a:r>
            <a:endParaRPr lang="ru-RU" b="1" dirty="0" smtClean="0">
              <a:solidFill>
                <a:schemeClr val="tx2"/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Имя ключу задается автоматически. Эта </a:t>
            </a:r>
            <a:r>
              <a:rPr lang="ru-RU" dirty="0"/>
              <a:t>форма </a:t>
            </a:r>
            <a:r>
              <a:rPr lang="ru-RU" dirty="0" smtClean="0"/>
              <a:t>эквивалентна следующему ограничению таблицы </a:t>
            </a:r>
            <a:r>
              <a:rPr lang="ru-RU" dirty="0"/>
              <a:t>STUDENT</a:t>
            </a:r>
            <a:r>
              <a:rPr lang="ru-RU" dirty="0" smtClean="0"/>
              <a:t>: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CONSTRAINT UNIV_FOR_KEY</a:t>
            </a:r>
            <a:r>
              <a:rPr lang="ru-RU" b="1" dirty="0" smtClean="0">
                <a:solidFill>
                  <a:schemeClr val="tx2"/>
                </a:solidFill>
              </a:rPr>
              <a:t>2 </a:t>
            </a:r>
            <a:r>
              <a:rPr lang="en-US" b="1" dirty="0" smtClean="0">
                <a:solidFill>
                  <a:schemeClr val="tx2"/>
                </a:solidFill>
              </a:rPr>
              <a:t>FOREIGN </a:t>
            </a:r>
            <a:r>
              <a:rPr lang="en-US" b="1" dirty="0">
                <a:solidFill>
                  <a:schemeClr val="tx2"/>
                </a:solidFill>
              </a:rPr>
              <a:t>KEY (UNIV_ID)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REFERENCES UNIVERSITY (UNIV_ID).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Добавление ограничения в существующую таблицу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>
                <a:solidFill>
                  <a:schemeClr val="tx2"/>
                </a:solidFill>
              </a:rPr>
              <a:t>ALTER TABLE &lt;</a:t>
            </a:r>
            <a:r>
              <a:rPr lang="ru-RU" b="1" i="1" dirty="0" smtClean="0">
                <a:solidFill>
                  <a:schemeClr val="tx2"/>
                </a:solidFill>
              </a:rPr>
              <a:t>имя таблицы&gt;</a:t>
            </a:r>
            <a:endParaRPr lang="ru-RU" b="1" i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="1" dirty="0">
                <a:solidFill>
                  <a:schemeClr val="tx2"/>
                </a:solidFill>
              </a:rPr>
              <a:t>ADD CONSTRAINT </a:t>
            </a:r>
            <a:r>
              <a:rPr lang="ru-RU" b="1" dirty="0" smtClean="0">
                <a:solidFill>
                  <a:schemeClr val="tx2"/>
                </a:solidFill>
              </a:rPr>
              <a:t>&lt;</a:t>
            </a:r>
            <a:r>
              <a:rPr lang="ru-RU" b="1" i="1" dirty="0" smtClean="0">
                <a:solidFill>
                  <a:schemeClr val="tx2"/>
                </a:solidFill>
              </a:rPr>
              <a:t>имя ограничения&gt;</a:t>
            </a:r>
            <a:endParaRPr lang="ru-RU" b="1" i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="1" dirty="0">
                <a:solidFill>
                  <a:schemeClr val="tx2"/>
                </a:solidFill>
              </a:rPr>
              <a:t>FOREIGN KEY </a:t>
            </a:r>
            <a:r>
              <a:rPr lang="ru-RU" b="1" dirty="0" smtClean="0">
                <a:solidFill>
                  <a:schemeClr val="tx2"/>
                </a:solidFill>
              </a:rPr>
              <a:t>(&lt;</a:t>
            </a:r>
            <a:r>
              <a:rPr lang="ru-RU" b="1" i="1" dirty="0" smtClean="0">
                <a:solidFill>
                  <a:schemeClr val="tx2"/>
                </a:solidFill>
              </a:rPr>
              <a:t>список столбцов внешнего ключа&gt;)</a:t>
            </a:r>
            <a:endParaRPr lang="ru-RU" b="1" i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="1" dirty="0">
                <a:solidFill>
                  <a:schemeClr val="tx2"/>
                </a:solidFill>
              </a:rPr>
              <a:t>REFERENCES </a:t>
            </a:r>
            <a:r>
              <a:rPr lang="ru-RU" b="1" dirty="0" smtClean="0">
                <a:solidFill>
                  <a:schemeClr val="tx2"/>
                </a:solidFill>
              </a:rPr>
              <a:t>&lt;</a:t>
            </a:r>
            <a:r>
              <a:rPr lang="ru-RU" b="1" i="1" dirty="0" smtClean="0">
                <a:solidFill>
                  <a:schemeClr val="tx2"/>
                </a:solidFill>
              </a:rPr>
              <a:t>имя родительской таблицы</a:t>
            </a:r>
            <a:r>
              <a:rPr lang="ru-RU" b="1" i="1" dirty="0">
                <a:solidFill>
                  <a:schemeClr val="tx2"/>
                </a:solidFill>
              </a:rPr>
              <a:t>&gt;</a:t>
            </a:r>
          </a:p>
          <a:p>
            <a:pPr>
              <a:buNone/>
            </a:pPr>
            <a:r>
              <a:rPr lang="ru-RU" b="1" dirty="0">
                <a:solidFill>
                  <a:schemeClr val="tx2"/>
                </a:solidFill>
              </a:rPr>
              <a:t>[(&lt; </a:t>
            </a:r>
            <a:r>
              <a:rPr lang="ru-RU" b="1" i="1" dirty="0" smtClean="0">
                <a:solidFill>
                  <a:schemeClr val="tx2"/>
                </a:solidFill>
              </a:rPr>
              <a:t>список столбцов родительского ключа&gt;)];</a:t>
            </a:r>
          </a:p>
          <a:p>
            <a:pPr>
              <a:buNone/>
            </a:pPr>
            <a:endParaRPr lang="ru-RU" b="1" i="1" dirty="0">
              <a:solidFill>
                <a:schemeClr val="tx2"/>
              </a:solidFill>
            </a:endParaRPr>
          </a:p>
          <a:p>
            <a:r>
              <a:rPr lang="ru-RU" dirty="0" smtClean="0"/>
              <a:t>Например</a:t>
            </a:r>
            <a:r>
              <a:rPr lang="ru-RU" dirty="0"/>
              <a:t>, </a:t>
            </a:r>
            <a:r>
              <a:rPr lang="ru-RU" dirty="0" smtClean="0"/>
              <a:t>команда</a:t>
            </a:r>
          </a:p>
          <a:p>
            <a:endParaRPr lang="ru-RU" dirty="0"/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ALTER TABLE </a:t>
            </a:r>
            <a:r>
              <a:rPr lang="en-US" b="1" dirty="0" smtClean="0">
                <a:solidFill>
                  <a:schemeClr val="tx2"/>
                </a:solidFill>
              </a:rPr>
              <a:t>STUDENT</a:t>
            </a:r>
            <a:r>
              <a:rPr lang="ru-RU" b="1" dirty="0" smtClean="0">
                <a:solidFill>
                  <a:schemeClr val="tx2"/>
                </a:solidFill>
              </a:rPr>
              <a:t>1</a:t>
            </a:r>
            <a:endParaRPr lang="en-US" b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ADD CONSTRAINT STUD_UNIV_FOR_KEY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FOREIGN KEY (UNIV_ID)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REFERENCES UNIVERSITY (UNIV_ID</a:t>
            </a:r>
            <a:r>
              <a:rPr lang="en-US" b="1" dirty="0" smtClean="0">
                <a:solidFill>
                  <a:schemeClr val="tx2"/>
                </a:solidFill>
              </a:rPr>
              <a:t>);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b="1" dirty="0">
              <a:solidFill>
                <a:schemeClr val="tx2"/>
              </a:solidFill>
            </a:endParaRPr>
          </a:p>
          <a:p>
            <a:r>
              <a:rPr lang="ru-RU" dirty="0" smtClean="0"/>
              <a:t>добавляет ограничение внешнего ключа для таблицы </a:t>
            </a:r>
            <a:r>
              <a:rPr lang="ru-RU" dirty="0" smtClean="0">
                <a:solidFill>
                  <a:schemeClr val="tx2"/>
                </a:solidFill>
              </a:rPr>
              <a:t>STUDENT1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Создайте </a:t>
            </a:r>
            <a:r>
              <a:rPr lang="ru-RU" dirty="0"/>
              <a:t>таблицу с именем SUBJECT_1, с теми же </a:t>
            </a:r>
            <a:r>
              <a:rPr lang="ru-RU" dirty="0" smtClean="0"/>
              <a:t>полями</a:t>
            </a:r>
            <a:r>
              <a:rPr lang="ru-RU" dirty="0"/>
              <a:t>, </a:t>
            </a:r>
            <a:r>
              <a:rPr lang="ru-RU" dirty="0" smtClean="0"/>
              <a:t>что в таблице </a:t>
            </a:r>
            <a:r>
              <a:rPr lang="ru-RU" dirty="0"/>
              <a:t>SUBJECT (</a:t>
            </a:r>
            <a:r>
              <a:rPr lang="ru-RU" dirty="0" smtClean="0"/>
              <a:t>предмет обучения</a:t>
            </a:r>
            <a:r>
              <a:rPr lang="ru-RU" dirty="0"/>
              <a:t>). Поле SUBJ_ID </a:t>
            </a:r>
            <a:r>
              <a:rPr lang="ru-RU" dirty="0" smtClean="0"/>
              <a:t>является первичным ключом</a:t>
            </a:r>
            <a:r>
              <a:rPr lang="ru-RU" dirty="0"/>
              <a:t>.</a:t>
            </a:r>
          </a:p>
          <a:p>
            <a:r>
              <a:rPr lang="ru-RU" dirty="0" smtClean="0"/>
              <a:t>Создайте таблицу </a:t>
            </a:r>
            <a:r>
              <a:rPr lang="ru-RU" dirty="0"/>
              <a:t>с именем SUBJ_LECT_1 (</a:t>
            </a:r>
            <a:r>
              <a:rPr lang="ru-RU" dirty="0" smtClean="0"/>
              <a:t>учебные дисциплины преподавателей</a:t>
            </a:r>
            <a:r>
              <a:rPr lang="ru-RU" dirty="0"/>
              <a:t>), с </a:t>
            </a:r>
            <a:r>
              <a:rPr lang="ru-RU" dirty="0" smtClean="0"/>
              <a:t>полями </a:t>
            </a:r>
            <a:r>
              <a:rPr lang="ru-RU" dirty="0"/>
              <a:t>LECTURER_ID (</a:t>
            </a:r>
            <a:r>
              <a:rPr lang="ru-RU" dirty="0" smtClean="0"/>
              <a:t>идентификатор преподавателя</a:t>
            </a:r>
            <a:r>
              <a:rPr lang="ru-RU" dirty="0"/>
              <a:t>) и SUBJ_ID (</a:t>
            </a:r>
            <a:r>
              <a:rPr lang="ru-RU" dirty="0" smtClean="0"/>
              <a:t>идентификатор преподаваемой дисциплины). Первичным ключом </a:t>
            </a:r>
            <a:r>
              <a:rPr lang="ru-RU" dirty="0"/>
              <a:t>(</a:t>
            </a:r>
            <a:r>
              <a:rPr lang="ru-RU" dirty="0" smtClean="0"/>
              <a:t>составным</a:t>
            </a:r>
            <a:r>
              <a:rPr lang="ru-RU" dirty="0"/>
              <a:t>) </a:t>
            </a:r>
            <a:r>
              <a:rPr lang="ru-RU" dirty="0" smtClean="0"/>
              <a:t>таблицы является пара атрибутов </a:t>
            </a:r>
            <a:r>
              <a:rPr lang="en-US" dirty="0" smtClean="0"/>
              <a:t>LECTURER_ID </a:t>
            </a:r>
            <a:r>
              <a:rPr lang="ru-RU" dirty="0"/>
              <a:t>и </a:t>
            </a:r>
            <a:r>
              <a:rPr lang="en-US" dirty="0"/>
              <a:t>SUBJ_ID, </a:t>
            </a:r>
            <a:r>
              <a:rPr lang="ru-RU" dirty="0"/>
              <a:t>кроме того, </a:t>
            </a:r>
            <a:r>
              <a:rPr lang="ru-RU" dirty="0" smtClean="0"/>
              <a:t>поле </a:t>
            </a:r>
            <a:r>
              <a:rPr lang="en-US" dirty="0"/>
              <a:t>LECTURER_ID </a:t>
            </a:r>
            <a:r>
              <a:rPr lang="ru-RU" dirty="0" smtClean="0"/>
              <a:t>является внешним ключом, ссылающимся </a:t>
            </a:r>
            <a:r>
              <a:rPr lang="ru-RU" dirty="0"/>
              <a:t>на </a:t>
            </a:r>
            <a:r>
              <a:rPr lang="ru-RU" dirty="0" smtClean="0"/>
              <a:t>таблицу </a:t>
            </a:r>
            <a:r>
              <a:rPr lang="ru-RU" dirty="0"/>
              <a:t>LECTURER_1, </a:t>
            </a:r>
            <a:r>
              <a:rPr lang="ru-RU" dirty="0" smtClean="0"/>
              <a:t>аналогичную таблице LECTURER </a:t>
            </a:r>
            <a:r>
              <a:rPr lang="ru-RU" dirty="0"/>
              <a:t>(</a:t>
            </a:r>
            <a:r>
              <a:rPr lang="ru-RU" dirty="0" smtClean="0"/>
              <a:t>преподаватель</a:t>
            </a:r>
            <a:r>
              <a:rPr lang="ru-RU" dirty="0"/>
              <a:t>), а </a:t>
            </a:r>
            <a:r>
              <a:rPr lang="ru-RU" dirty="0" smtClean="0"/>
              <a:t>поле SUBJ_ID является внешним ключом</a:t>
            </a:r>
            <a:r>
              <a:rPr lang="ru-RU" dirty="0"/>
              <a:t>, </a:t>
            </a:r>
            <a:r>
              <a:rPr lang="ru-RU" dirty="0" smtClean="0"/>
              <a:t>ссылающимся </a:t>
            </a:r>
            <a:r>
              <a:rPr lang="ru-RU" dirty="0"/>
              <a:t>на таблицу SUBJECT_1, </a:t>
            </a:r>
            <a:r>
              <a:rPr lang="ru-RU" dirty="0" smtClean="0"/>
              <a:t>аналогичную таблице </a:t>
            </a:r>
            <a:r>
              <a:rPr lang="en-US" dirty="0" smtClean="0"/>
              <a:t>SUBJECT</a:t>
            </a:r>
            <a:r>
              <a:rPr lang="en-US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Поддержание</a:t>
            </a:r>
            <a:r>
              <a:rPr lang="en-US" dirty="0" smtClean="0"/>
              <a:t> </a:t>
            </a:r>
            <a:r>
              <a:rPr lang="ru-RU" dirty="0" smtClean="0"/>
              <a:t>ссылочной</a:t>
            </a:r>
            <a:r>
              <a:rPr lang="en-US" dirty="0" smtClean="0"/>
              <a:t> </a:t>
            </a:r>
            <a:r>
              <a:rPr lang="ru-RU" dirty="0" smtClean="0"/>
              <a:t>целостности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Р</a:t>
            </a:r>
            <a:r>
              <a:rPr lang="ru-RU" dirty="0" smtClean="0"/>
              <a:t>одительский </a:t>
            </a:r>
            <a:r>
              <a:rPr lang="ru-RU" dirty="0"/>
              <a:t>ключ </a:t>
            </a:r>
            <a:r>
              <a:rPr lang="ru-RU" dirty="0" smtClean="0"/>
              <a:t>должен быть </a:t>
            </a:r>
            <a:r>
              <a:rPr lang="ru-RU" b="1" dirty="0" smtClean="0"/>
              <a:t>уникальным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b="1" dirty="0" smtClean="0"/>
              <a:t>не содержать</a:t>
            </a:r>
            <a:r>
              <a:rPr lang="en-US" b="1" dirty="0" smtClean="0"/>
              <a:t> </a:t>
            </a:r>
            <a:r>
              <a:rPr lang="ru-RU" b="1" dirty="0" smtClean="0"/>
              <a:t>пустых значений </a:t>
            </a:r>
            <a:r>
              <a:rPr lang="ru-RU" b="1" dirty="0"/>
              <a:t>(NULL)</a:t>
            </a:r>
            <a:r>
              <a:rPr lang="ru-RU" dirty="0"/>
              <a:t>. </a:t>
            </a:r>
            <a:r>
              <a:rPr lang="ru-RU" dirty="0" smtClean="0"/>
              <a:t>Следовательно</a:t>
            </a:r>
            <a:r>
              <a:rPr lang="ru-RU" dirty="0"/>
              <a:t>, </a:t>
            </a:r>
            <a:r>
              <a:rPr lang="ru-RU" dirty="0" smtClean="0"/>
              <a:t>при объявлении внешнего ключа</a:t>
            </a:r>
            <a:r>
              <a:rPr lang="en-US" dirty="0" smtClean="0"/>
              <a:t> </a:t>
            </a:r>
            <a:r>
              <a:rPr lang="ru-RU" dirty="0" smtClean="0"/>
              <a:t>необходимо убедиться</a:t>
            </a:r>
            <a:r>
              <a:rPr lang="ru-RU" dirty="0"/>
              <a:t>, </a:t>
            </a:r>
            <a:r>
              <a:rPr lang="ru-RU" dirty="0" smtClean="0"/>
              <a:t>что все поля</a:t>
            </a:r>
            <a:r>
              <a:rPr lang="ru-RU" dirty="0"/>
              <a:t>, которые </a:t>
            </a:r>
            <a:r>
              <a:rPr lang="ru-RU" dirty="0" smtClean="0"/>
              <a:t>используются как</a:t>
            </a:r>
            <a:r>
              <a:rPr lang="en-US" dirty="0" smtClean="0"/>
              <a:t> </a:t>
            </a:r>
            <a:r>
              <a:rPr lang="ru-RU" dirty="0" smtClean="0"/>
              <a:t>родительские ключи</a:t>
            </a:r>
            <a:r>
              <a:rPr lang="ru-RU" dirty="0"/>
              <a:t>, имеют или </a:t>
            </a:r>
            <a:r>
              <a:rPr lang="ru-RU" dirty="0" smtClean="0"/>
              <a:t>ограничение </a:t>
            </a:r>
            <a:r>
              <a:rPr lang="ru-RU" b="1" dirty="0"/>
              <a:t>PRIMARY KEY</a:t>
            </a:r>
            <a:r>
              <a:rPr lang="ru-RU" dirty="0"/>
              <a:t> </a:t>
            </a:r>
            <a:r>
              <a:rPr lang="ru-RU" dirty="0" smtClean="0"/>
              <a:t>или</a:t>
            </a:r>
            <a:r>
              <a:rPr lang="en-US" dirty="0" smtClean="0"/>
              <a:t> </a:t>
            </a:r>
            <a:r>
              <a:rPr lang="ru-RU" dirty="0" smtClean="0"/>
              <a:t>ограничения </a:t>
            </a:r>
            <a:r>
              <a:rPr lang="ru-RU" b="1" dirty="0" smtClean="0"/>
              <a:t>UNIQUE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b="1" dirty="0"/>
              <a:t>NOT NULL</a:t>
            </a:r>
            <a:r>
              <a:rPr lang="ru-RU" dirty="0" smtClean="0"/>
              <a:t>.</a:t>
            </a:r>
          </a:p>
          <a:p>
            <a:r>
              <a:rPr lang="ru-RU" dirty="0"/>
              <a:t>Внешний ключ может </a:t>
            </a:r>
            <a:r>
              <a:rPr lang="ru-RU" dirty="0" smtClean="0"/>
              <a:t>содержать </a:t>
            </a:r>
            <a:r>
              <a:rPr lang="ru-RU" dirty="0"/>
              <a:t>только те </a:t>
            </a:r>
            <a:r>
              <a:rPr lang="ru-RU" dirty="0" smtClean="0"/>
              <a:t>значения</a:t>
            </a:r>
            <a:r>
              <a:rPr lang="ru-RU" dirty="0"/>
              <a:t>, </a:t>
            </a:r>
            <a:r>
              <a:rPr lang="ru-RU" dirty="0" smtClean="0"/>
              <a:t>которые фактически представлены </a:t>
            </a:r>
            <a:r>
              <a:rPr lang="ru-RU" dirty="0"/>
              <a:t>в </a:t>
            </a:r>
            <a:r>
              <a:rPr lang="ru-RU" dirty="0" smtClean="0"/>
              <a:t>родительском ключе</a:t>
            </a:r>
            <a:r>
              <a:rPr lang="ru-RU" dirty="0"/>
              <a:t>, </a:t>
            </a:r>
            <a:r>
              <a:rPr lang="ru-RU" b="1" dirty="0"/>
              <a:t>или </a:t>
            </a:r>
            <a:r>
              <a:rPr lang="ru-RU" b="1" dirty="0" smtClean="0"/>
              <a:t>являются пустыми (NULL</a:t>
            </a:r>
            <a:r>
              <a:rPr lang="ru-RU" b="1" dirty="0"/>
              <a:t>). </a:t>
            </a:r>
            <a:r>
              <a:rPr lang="ru-RU" dirty="0" smtClean="0"/>
              <a:t>Попытка ввести другие значения </a:t>
            </a:r>
            <a:r>
              <a:rPr lang="ru-RU" dirty="0"/>
              <a:t>в </a:t>
            </a:r>
            <a:r>
              <a:rPr lang="ru-RU" dirty="0" smtClean="0"/>
              <a:t>этот </a:t>
            </a:r>
            <a:r>
              <a:rPr lang="ru-RU" dirty="0"/>
              <a:t>ключ </a:t>
            </a:r>
            <a:r>
              <a:rPr lang="ru-RU" dirty="0" smtClean="0"/>
              <a:t>должна быть отклонена</a:t>
            </a:r>
            <a:r>
              <a:rPr lang="ru-RU" dirty="0"/>
              <a:t>, </a:t>
            </a:r>
            <a:r>
              <a:rPr lang="ru-RU" dirty="0" smtClean="0"/>
              <a:t>поэтому </a:t>
            </a:r>
            <a:r>
              <a:rPr lang="ru-RU" b="1" dirty="0" smtClean="0"/>
              <a:t>объявление внешнего </a:t>
            </a:r>
            <a:r>
              <a:rPr lang="ru-RU" b="1" dirty="0"/>
              <a:t>ключ а, как NOT NULL, </a:t>
            </a:r>
            <a:r>
              <a:rPr lang="ru-RU" b="1" dirty="0" smtClean="0"/>
              <a:t>не является  обязательным</a:t>
            </a:r>
            <a:r>
              <a:rPr lang="ru-RU" b="1" dirty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Использование первичного </a:t>
            </a:r>
            <a:r>
              <a:rPr lang="ru-RU" dirty="0"/>
              <a:t>ключа в </a:t>
            </a:r>
            <a:r>
              <a:rPr lang="ru-RU" dirty="0" smtClean="0"/>
              <a:t>качестве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уникального внешнего </a:t>
            </a:r>
            <a:r>
              <a:rPr lang="ru-RU" dirty="0"/>
              <a:t>ключа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31840" y="2780928"/>
            <a:ext cx="5554960" cy="3345235"/>
          </a:xfrm>
        </p:spPr>
        <p:txBody>
          <a:bodyPr/>
          <a:lstStyle/>
          <a:p>
            <a:r>
              <a:rPr lang="ru-RU" dirty="0"/>
              <a:t>Ссылка </a:t>
            </a:r>
            <a:r>
              <a:rPr lang="ru-RU" dirty="0" smtClean="0"/>
              <a:t>внешних ключей </a:t>
            </a:r>
            <a:r>
              <a:rPr lang="ru-RU" dirty="0"/>
              <a:t>только на </a:t>
            </a:r>
            <a:r>
              <a:rPr lang="ru-RU" dirty="0" smtClean="0"/>
              <a:t>первичные </a:t>
            </a:r>
            <a:r>
              <a:rPr lang="ru-RU" dirty="0"/>
              <a:t>ключ и </a:t>
            </a:r>
            <a:r>
              <a:rPr lang="ru-RU" dirty="0" smtClean="0"/>
              <a:t>считается хорошим </a:t>
            </a:r>
            <a:r>
              <a:rPr lang="ru-RU" dirty="0"/>
              <a:t>стилем </a:t>
            </a:r>
            <a:r>
              <a:rPr lang="ru-RU" dirty="0" smtClean="0"/>
              <a:t>программирования SQL-запросов .</a:t>
            </a:r>
          </a:p>
          <a:p>
            <a:endParaRPr lang="ru-RU" dirty="0"/>
          </a:p>
        </p:txBody>
      </p:sp>
      <p:pic>
        <p:nvPicPr>
          <p:cNvPr id="18434" name="Picture 2" descr="Картинки по запросу exclam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75019"/>
            <a:ext cx="2556671" cy="4334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Ограничения применения оператора </a:t>
            </a:r>
            <a:r>
              <a:rPr lang="ru-RU" dirty="0"/>
              <a:t>SELECT для </a:t>
            </a:r>
            <a:r>
              <a:rPr lang="ru-RU" dirty="0" smtClean="0"/>
              <a:t>создания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представлений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Одиночное представление должно основываться на одиночном запросе</a:t>
            </a:r>
            <a:r>
              <a:rPr lang="ru-RU" dirty="0"/>
              <a:t>, </a:t>
            </a:r>
            <a:r>
              <a:rPr lang="ru-RU" dirty="0" smtClean="0"/>
              <a:t>поэтому </a:t>
            </a:r>
            <a:r>
              <a:rPr lang="ru-RU" b="1" dirty="0">
                <a:solidFill>
                  <a:srgbClr val="FF0000"/>
                </a:solidFill>
              </a:rPr>
              <a:t>UNION</a:t>
            </a:r>
            <a:r>
              <a:rPr lang="ru-RU" dirty="0"/>
              <a:t> и </a:t>
            </a:r>
            <a:r>
              <a:rPr lang="ru-RU" b="1" dirty="0">
                <a:solidFill>
                  <a:srgbClr val="FF0000"/>
                </a:solidFill>
              </a:rPr>
              <a:t>UNION ALL </a:t>
            </a:r>
            <a:r>
              <a:rPr lang="ru-RU" b="1" dirty="0"/>
              <a:t>в </a:t>
            </a:r>
            <a:r>
              <a:rPr lang="ru-RU" b="1" dirty="0" smtClean="0"/>
              <a:t>представлениях не разрешаются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dirty="0" smtClean="0"/>
              <a:t>Предложение </a:t>
            </a:r>
            <a:r>
              <a:rPr lang="ru-RU" b="1" dirty="0">
                <a:solidFill>
                  <a:srgbClr val="FF0000"/>
                </a:solidFill>
              </a:rPr>
              <a:t>ORDER BY </a:t>
            </a:r>
            <a:r>
              <a:rPr lang="ru-RU" b="1" dirty="0" smtClean="0"/>
              <a:t>также никогда </a:t>
            </a:r>
            <a:r>
              <a:rPr lang="ru-RU" b="1" dirty="0"/>
              <a:t>не </a:t>
            </a:r>
            <a:r>
              <a:rPr lang="ru-RU" b="1" dirty="0" smtClean="0"/>
              <a:t>используется</a:t>
            </a:r>
            <a:r>
              <a:rPr lang="ru-RU" dirty="0" smtClean="0"/>
              <a:t> в определении представлений</a:t>
            </a:r>
            <a:r>
              <a:rPr lang="ru-RU" dirty="0"/>
              <a:t>. </a:t>
            </a:r>
            <a:r>
              <a:rPr lang="ru-RU" dirty="0" smtClean="0"/>
              <a:t>Представление является реляционной таблицей-отношением</a:t>
            </a:r>
            <a:r>
              <a:rPr lang="ru-RU" dirty="0"/>
              <a:t>, </a:t>
            </a:r>
            <a:r>
              <a:rPr lang="ru-RU" dirty="0" smtClean="0"/>
              <a:t>поэтому </a:t>
            </a:r>
            <a:r>
              <a:rPr lang="ru-RU" dirty="0"/>
              <a:t>его строки </a:t>
            </a:r>
            <a:r>
              <a:rPr lang="ru-RU" dirty="0" smtClean="0"/>
              <a:t>по определению являются неупорядоченными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Действие ограничений при использовании команд модификации (</a:t>
            </a:r>
            <a:r>
              <a:rPr lang="en-US" dirty="0" smtClean="0"/>
              <a:t>delete, update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[CONSTRAINT symbol] FOREIGN KEY (</a:t>
            </a:r>
            <a:r>
              <a:rPr lang="en-US" b="1" dirty="0" err="1" smtClean="0">
                <a:solidFill>
                  <a:schemeClr val="tx2"/>
                </a:solidFill>
              </a:rPr>
              <a:t>index_col_name</a:t>
            </a:r>
            <a:r>
              <a:rPr lang="en-US" b="1" dirty="0" smtClean="0">
                <a:solidFill>
                  <a:schemeClr val="tx2"/>
                </a:solidFill>
              </a:rPr>
              <a:t>, ...) REFERENCES </a:t>
            </a:r>
            <a:r>
              <a:rPr lang="en-US" b="1" dirty="0" err="1" smtClean="0">
                <a:solidFill>
                  <a:schemeClr val="tx2"/>
                </a:solidFill>
              </a:rPr>
              <a:t>table_name</a:t>
            </a:r>
            <a:r>
              <a:rPr lang="en-US" b="1" dirty="0" smtClean="0">
                <a:solidFill>
                  <a:schemeClr val="tx2"/>
                </a:solidFill>
              </a:rPr>
              <a:t> (</a:t>
            </a:r>
            <a:r>
              <a:rPr lang="en-US" b="1" dirty="0" err="1" smtClean="0">
                <a:solidFill>
                  <a:schemeClr val="tx2"/>
                </a:solidFill>
              </a:rPr>
              <a:t>index_col_name</a:t>
            </a:r>
            <a:r>
              <a:rPr lang="en-US" b="1" dirty="0" smtClean="0">
                <a:solidFill>
                  <a:schemeClr val="tx2"/>
                </a:solidFill>
              </a:rPr>
              <a:t>, ...) 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[ON DELETE {CASCADE | SET NULL | NO ACTION | RESTRICT}] 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[ON UPDATE {CASCADE | SET NULL | NO ACTION | RESTRICT}]</a:t>
            </a:r>
            <a:endParaRPr lang="ru-RU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CASCADE</a:t>
            </a:r>
            <a:r>
              <a:rPr lang="en-US" dirty="0" smtClean="0"/>
              <a:t> – </a:t>
            </a:r>
            <a:r>
              <a:rPr lang="ru-RU" dirty="0" smtClean="0"/>
              <a:t>если</a:t>
            </a:r>
            <a:r>
              <a:rPr lang="en-US" dirty="0" smtClean="0"/>
              <a:t> </a:t>
            </a:r>
            <a:r>
              <a:rPr lang="ru-RU" dirty="0"/>
              <a:t>строка в родительской таблице удалена, то </a:t>
            </a:r>
            <a:r>
              <a:rPr lang="ru-RU" dirty="0" smtClean="0"/>
              <a:t>все </a:t>
            </a:r>
            <a:r>
              <a:rPr lang="ru-RU" dirty="0"/>
              <a:t>эти строки автоматически удаляются также и из дочерней таблицы, значения внешнего ключа которой равны значениям ссылочного ключа в </a:t>
            </a:r>
            <a:r>
              <a:rPr lang="ru-RU" dirty="0" smtClean="0"/>
              <a:t>строке родительской </a:t>
            </a:r>
            <a:r>
              <a:rPr lang="ru-RU" dirty="0"/>
              <a:t>таблицы.</a:t>
            </a:r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SET NULL </a:t>
            </a:r>
            <a:r>
              <a:rPr lang="en-US" dirty="0" smtClean="0"/>
              <a:t>– </a:t>
            </a:r>
            <a:r>
              <a:rPr lang="ru-RU" dirty="0"/>
              <a:t>строки дочерней таблицы автоматически обновляются, поэтому столбцам во внешнем ключе также присваивается значение SQL </a:t>
            </a:r>
            <a:r>
              <a:rPr lang="ru-RU" dirty="0" smtClean="0"/>
              <a:t>NULL</a:t>
            </a:r>
            <a:r>
              <a:rPr lang="ru-RU" dirty="0"/>
              <a:t>.</a:t>
            </a:r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NO ACTION </a:t>
            </a:r>
            <a:r>
              <a:rPr lang="ru-RU" b="1" dirty="0" smtClean="0">
                <a:solidFill>
                  <a:schemeClr val="tx2"/>
                </a:solidFill>
              </a:rPr>
              <a:t>= </a:t>
            </a:r>
            <a:r>
              <a:rPr lang="en-US" b="1" dirty="0" smtClean="0">
                <a:solidFill>
                  <a:schemeClr val="tx2"/>
                </a:solidFill>
              </a:rPr>
              <a:t>RESTRICT </a:t>
            </a:r>
            <a:r>
              <a:rPr lang="en-US" dirty="0" smtClean="0"/>
              <a:t>– </a:t>
            </a:r>
            <a:r>
              <a:rPr lang="ru-RU" dirty="0"/>
              <a:t>если связанные записи родительской таблицы обновляются или удаляются со значениями которые уже/еще содержатся в соответствующих записях дочерней таблицы, то база данных не позволит изменять записи в родительской </a:t>
            </a:r>
            <a:r>
              <a:rPr lang="ru-RU" dirty="0" smtClean="0"/>
              <a:t>таблице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Действие ограничений при использовании команд модификации (</a:t>
            </a:r>
            <a:r>
              <a:rPr lang="en-US" dirty="0" smtClean="0"/>
              <a:t>delete, update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CREATE TABLE </a:t>
            </a:r>
            <a:r>
              <a:rPr lang="en-US" b="1" dirty="0" smtClean="0">
                <a:solidFill>
                  <a:schemeClr val="tx2"/>
                </a:solidFill>
              </a:rPr>
              <a:t>NEW_EXAM_MARKS( 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STUDENT_ID </a:t>
            </a:r>
            <a:r>
              <a:rPr lang="en-US" b="1" dirty="0">
                <a:solidFill>
                  <a:schemeClr val="tx2"/>
                </a:solidFill>
              </a:rPr>
              <a:t>INTEGER NOT NULL,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SUBJ_ID INTEGER NOT NULL,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MARK INTEGER,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DATA DATE,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CONSTRAINT EXAM_PR_KEY PRIMARY KEY (STUDENT_ID, SUBJ_ID),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CONSTRAINT SUBJ_ID_FOR_KEY FOREIGN KEY (SUBJ_ID)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REFERENCES SUBJECT,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CONSTRAINT STUDENT_ID_FOR_KEY FOREIGN KEY (STUDENT_ID)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REFERENCES STUDENT 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en-US" b="1" dirty="0">
                <a:solidFill>
                  <a:srgbClr val="FF0000"/>
                </a:solidFill>
              </a:rPr>
              <a:t>UPDATE </a:t>
            </a:r>
            <a:r>
              <a:rPr lang="en-US" b="1" dirty="0" smtClean="0">
                <a:solidFill>
                  <a:srgbClr val="FF0000"/>
                </a:solidFill>
              </a:rPr>
              <a:t>CASCADE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en-US" b="1" dirty="0">
                <a:solidFill>
                  <a:srgbClr val="FF0000"/>
                </a:solidFill>
              </a:rPr>
              <a:t>DELETE NO ACTION</a:t>
            </a:r>
            <a:r>
              <a:rPr lang="en-US" b="1" dirty="0" smtClean="0">
                <a:solidFill>
                  <a:schemeClr val="tx2"/>
                </a:solidFill>
              </a:rPr>
              <a:t>);</a:t>
            </a:r>
            <a:endParaRPr lang="ru-RU" b="1" dirty="0" smtClean="0">
              <a:solidFill>
                <a:schemeClr val="tx2"/>
              </a:solidFill>
            </a:endParaRPr>
          </a:p>
          <a:p>
            <a:endParaRPr lang="ru-RU" dirty="0"/>
          </a:p>
          <a:p>
            <a:r>
              <a:rPr lang="ru-RU" dirty="0"/>
              <a:t>В этом </a:t>
            </a:r>
            <a:r>
              <a:rPr lang="ru-RU" dirty="0" smtClean="0"/>
              <a:t>примере при попытке </a:t>
            </a:r>
            <a:r>
              <a:rPr lang="ru-RU" b="1" dirty="0" smtClean="0"/>
              <a:t>изменения значения поля STUDENT_ID </a:t>
            </a:r>
            <a:r>
              <a:rPr lang="ru-RU" dirty="0" smtClean="0"/>
              <a:t>таблицы STUDENT будет автоматически обеспечиваться </a:t>
            </a:r>
            <a:r>
              <a:rPr lang="ru-RU" b="1" dirty="0" smtClean="0"/>
              <a:t>каскадная корректировка </a:t>
            </a:r>
            <a:r>
              <a:rPr lang="ru-RU" b="1" dirty="0"/>
              <a:t>этих </a:t>
            </a:r>
            <a:r>
              <a:rPr lang="ru-RU" b="1" dirty="0" smtClean="0"/>
              <a:t>значений</a:t>
            </a:r>
            <a:r>
              <a:rPr lang="ru-RU" dirty="0" smtClean="0"/>
              <a:t> </a:t>
            </a:r>
            <a:r>
              <a:rPr lang="ru-RU" dirty="0"/>
              <a:t>в таблице EXAM_MARKS. То есть </a:t>
            </a:r>
            <a:r>
              <a:rPr lang="ru-RU" dirty="0" smtClean="0"/>
              <a:t>при изменении идентификатора студента </a:t>
            </a:r>
            <a:r>
              <a:rPr lang="ru-RU" dirty="0"/>
              <a:t>STUDENT_ID в таблице </a:t>
            </a:r>
            <a:r>
              <a:rPr lang="ru-RU" dirty="0" smtClean="0"/>
              <a:t>STUDENT сохранятся </a:t>
            </a:r>
            <a:r>
              <a:rPr lang="ru-RU" dirty="0"/>
              <a:t>в се ссылки на его оценки. </a:t>
            </a:r>
            <a:r>
              <a:rPr lang="ru-RU" dirty="0" smtClean="0"/>
              <a:t>Однако </a:t>
            </a:r>
            <a:r>
              <a:rPr lang="ru-RU" dirty="0"/>
              <a:t>любая </a:t>
            </a:r>
            <a:r>
              <a:rPr lang="ru-RU" b="1" dirty="0" smtClean="0"/>
              <a:t>попытка удаления (DELETE</a:t>
            </a:r>
            <a:r>
              <a:rPr lang="ru-RU" b="1" dirty="0"/>
              <a:t>) </a:t>
            </a:r>
            <a:r>
              <a:rPr lang="ru-RU" b="1" dirty="0" smtClean="0"/>
              <a:t>записи </a:t>
            </a:r>
            <a:r>
              <a:rPr lang="ru-RU" b="1" dirty="0"/>
              <a:t>о </a:t>
            </a:r>
            <a:r>
              <a:rPr lang="ru-RU" b="1" dirty="0" smtClean="0"/>
              <a:t>студенте</a:t>
            </a:r>
            <a:r>
              <a:rPr lang="ru-RU" dirty="0" smtClean="0"/>
              <a:t> из </a:t>
            </a:r>
            <a:r>
              <a:rPr lang="ru-RU" dirty="0"/>
              <a:t>таблицы STUDENT </a:t>
            </a:r>
            <a:r>
              <a:rPr lang="ru-RU" b="1" dirty="0" smtClean="0"/>
              <a:t>будет отвергаться</a:t>
            </a:r>
            <a:r>
              <a:rPr lang="ru-RU" dirty="0"/>
              <a:t>, если </a:t>
            </a:r>
            <a:r>
              <a:rPr lang="ru-RU" dirty="0" smtClean="0"/>
              <a:t>в таблице EXAM_MARKS  существуют записи </a:t>
            </a:r>
            <a:r>
              <a:rPr lang="ru-RU" dirty="0"/>
              <a:t>об </a:t>
            </a:r>
            <a:r>
              <a:rPr lang="ru-RU" dirty="0" smtClean="0"/>
              <a:t>оценках данного студента 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Создайте таблицу </a:t>
            </a:r>
            <a:r>
              <a:rPr lang="ru-RU" dirty="0"/>
              <a:t>с </a:t>
            </a:r>
            <a:r>
              <a:rPr lang="ru-RU" dirty="0" smtClean="0"/>
              <a:t>именем SUBJ_LECT_1 </a:t>
            </a:r>
            <a:r>
              <a:rPr lang="ru-RU" dirty="0"/>
              <a:t>как в </a:t>
            </a:r>
            <a:r>
              <a:rPr lang="ru-RU" dirty="0" smtClean="0"/>
              <a:t>предыдущем задании, но добавьте для всех ее внешних ключей режим обеспечения ссылочной целостности</a:t>
            </a:r>
            <a:r>
              <a:rPr lang="ru-RU" dirty="0"/>
              <a:t>, </a:t>
            </a:r>
            <a:r>
              <a:rPr lang="ru-RU" dirty="0" smtClean="0"/>
              <a:t>запрещающий обновление </a:t>
            </a:r>
            <a:r>
              <a:rPr lang="ru-RU" dirty="0"/>
              <a:t>и </a:t>
            </a:r>
            <a:r>
              <a:rPr lang="ru-RU" dirty="0" smtClean="0"/>
              <a:t>удаление соответствующих родительских ключей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Картинки по запросу временные таблиц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9" cy="6858000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Временные таблицы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Временные таблицы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Используют, если возникает необходимость хранить и менять временные данные</a:t>
            </a:r>
          </a:p>
          <a:p>
            <a:r>
              <a:rPr lang="ru-RU" dirty="0" smtClean="0"/>
              <a:t>по </a:t>
            </a:r>
            <a:r>
              <a:rPr lang="ru-RU" dirty="0"/>
              <a:t>возможности создаются в </a:t>
            </a:r>
            <a:r>
              <a:rPr lang="ru-RU" dirty="0" smtClean="0"/>
              <a:t>памяти, </a:t>
            </a:r>
            <a:r>
              <a:rPr lang="ru-RU" dirty="0"/>
              <a:t>поэтому с ними быстрее операции </a:t>
            </a:r>
            <a:r>
              <a:rPr lang="ru-RU" i="1" dirty="0"/>
              <a:t>INSERT/UPDATE</a:t>
            </a:r>
            <a:r>
              <a:rPr lang="ru-RU" dirty="0"/>
              <a:t>(при превышении определенного объема они автоматически пишутся на </a:t>
            </a:r>
            <a:r>
              <a:rPr lang="ru-RU" dirty="0" smtClean="0"/>
              <a:t>диск). </a:t>
            </a:r>
          </a:p>
          <a:p>
            <a:r>
              <a:rPr lang="ru-RU" dirty="0" smtClean="0"/>
              <a:t>автоматически </a:t>
            </a:r>
            <a:r>
              <a:rPr lang="ru-RU" dirty="0"/>
              <a:t>удаляются при закрытии </a:t>
            </a:r>
            <a:r>
              <a:rPr lang="ru-RU" dirty="0" smtClean="0"/>
              <a:t>соединения</a:t>
            </a:r>
          </a:p>
          <a:p>
            <a:r>
              <a:rPr lang="ru-RU" dirty="0" smtClean="0"/>
              <a:t>видны </a:t>
            </a:r>
            <a:r>
              <a:rPr lang="ru-RU" dirty="0"/>
              <a:t>только для </a:t>
            </a:r>
            <a:r>
              <a:rPr lang="ru-RU" dirty="0" smtClean="0"/>
              <a:t>текущего соединения.</a:t>
            </a:r>
            <a:endParaRPr lang="ru-RU" dirty="0"/>
          </a:p>
          <a:p>
            <a:r>
              <a:rPr lang="ru-RU" dirty="0" smtClean="0"/>
              <a:t>можно </a:t>
            </a:r>
            <a:r>
              <a:rPr lang="ru-RU" dirty="0"/>
              <a:t>разбить один сложный </a:t>
            </a:r>
            <a:r>
              <a:rPr lang="ru-RU" i="1" dirty="0"/>
              <a:t>SELECT</a:t>
            </a:r>
            <a:r>
              <a:rPr lang="ru-RU" dirty="0"/>
              <a:t> на несколько простых с использованием временных таблиц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CREATE TEMPORARY TABLE tmp2 (SELECT * FROM STUDENT WHERE CITY = '</a:t>
            </a:r>
            <a:r>
              <a:rPr lang="en-US" dirty="0" err="1" smtClean="0">
                <a:solidFill>
                  <a:schemeClr val="tx2"/>
                </a:solidFill>
              </a:rPr>
              <a:t>Воронеж</a:t>
            </a:r>
            <a:r>
              <a:rPr lang="en-US" dirty="0" smtClean="0">
                <a:solidFill>
                  <a:schemeClr val="tx2"/>
                </a:solidFill>
              </a:rPr>
              <a:t>');</a:t>
            </a:r>
          </a:p>
          <a:p>
            <a:pPr>
              <a:buNone/>
            </a:pPr>
            <a:endParaRPr lang="en-US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SELECT * FROM EXAM_MARKS WHERE STUDENT_ID IN (select STUDENT_ID from tmp2); 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CREATE TEMPORARY TABLE </a:t>
            </a:r>
            <a:r>
              <a:rPr lang="en-US" dirty="0" err="1" smtClean="0">
                <a:solidFill>
                  <a:schemeClr val="tx2"/>
                </a:solidFill>
              </a:rPr>
              <a:t>SalesSummary</a:t>
            </a:r>
            <a:r>
              <a:rPr lang="en-US" dirty="0" smtClean="0">
                <a:solidFill>
                  <a:schemeClr val="tx2"/>
                </a:solidFill>
              </a:rPr>
              <a:t> (    </a:t>
            </a:r>
            <a:r>
              <a:rPr lang="en-US" dirty="0" err="1" smtClean="0">
                <a:solidFill>
                  <a:schemeClr val="tx2"/>
                </a:solidFill>
              </a:rPr>
              <a:t>product_name</a:t>
            </a:r>
            <a:r>
              <a:rPr lang="en-US" dirty="0" smtClean="0">
                <a:solidFill>
                  <a:schemeClr val="tx2"/>
                </a:solidFill>
              </a:rPr>
              <a:t> VARCHAR(50) NOT NULL,     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</a:rPr>
              <a:t>	</a:t>
            </a:r>
            <a:r>
              <a:rPr lang="en-US" dirty="0" err="1" smtClean="0">
                <a:solidFill>
                  <a:schemeClr val="tx2"/>
                </a:solidFill>
              </a:rPr>
              <a:t>total_sales</a:t>
            </a:r>
            <a:r>
              <a:rPr lang="en-US" dirty="0" smtClean="0">
                <a:solidFill>
                  <a:schemeClr val="tx2"/>
                </a:solidFill>
              </a:rPr>
              <a:t> DECIMAL(12,2) NOT NULL DEFAULT 0.00,    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	</a:t>
            </a:r>
            <a:r>
              <a:rPr lang="en-US" dirty="0" err="1" smtClean="0">
                <a:solidFill>
                  <a:schemeClr val="tx2"/>
                </a:solidFill>
              </a:rPr>
              <a:t>avg_unit_price</a:t>
            </a:r>
            <a:r>
              <a:rPr lang="en-US" dirty="0" smtClean="0">
                <a:solidFill>
                  <a:schemeClr val="tx2"/>
                </a:solidFill>
              </a:rPr>
              <a:t> DECIMAL(7,2) NOT NULL DEFAULT 0.00,     </a:t>
            </a:r>
            <a:r>
              <a:rPr lang="en-US" dirty="0" err="1" smtClean="0">
                <a:solidFill>
                  <a:schemeClr val="tx2"/>
                </a:solidFill>
              </a:rPr>
              <a:t>total_units_sold</a:t>
            </a:r>
            <a:r>
              <a:rPr lang="en-US" dirty="0" smtClean="0">
                <a:solidFill>
                  <a:schemeClr val="tx2"/>
                </a:solidFill>
              </a:rPr>
              <a:t> INT UNSIGNED NOT NULL DEFAULT 0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);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INSERT INTO </a:t>
            </a:r>
            <a:r>
              <a:rPr lang="en-US" dirty="0" err="1" smtClean="0">
                <a:solidFill>
                  <a:schemeClr val="tx2"/>
                </a:solidFill>
              </a:rPr>
              <a:t>SalesSummary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product_name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total_sales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avg_unit_price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total_units_sold</a:t>
            </a:r>
            <a:r>
              <a:rPr lang="en-US" dirty="0" smtClean="0">
                <a:solidFill>
                  <a:schemeClr val="tx2"/>
                </a:solidFill>
              </a:rPr>
              <a:t>)VALUES('cucumber', 100.25, 90, 2);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Создайте временную таблицу для преподавателей из Кирова</a:t>
            </a:r>
          </a:p>
          <a:p>
            <a:r>
              <a:rPr lang="ru-RU" dirty="0" smtClean="0"/>
              <a:t>Проверьте, что в новой сессии таблицы нет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Картинки по запросу подключение к б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564904"/>
            <a:ext cx="6048672" cy="4138567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Подключение к внешней БД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подключиться к внешней базе?</a:t>
            </a:r>
            <a:endParaRPr lang="ru-RU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9103504" cy="3218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87624" y="60932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host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60840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user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60932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password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60932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port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1475656" y="5085184"/>
            <a:ext cx="0" cy="9361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699792" y="5085184"/>
            <a:ext cx="216024" cy="10885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3347864" y="5157192"/>
            <a:ext cx="1224136" cy="10164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4283968" y="5157192"/>
            <a:ext cx="2304256" cy="10801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Удаление представлений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DROP VIEW &lt;</a:t>
            </a:r>
            <a:r>
              <a:rPr lang="ru-RU" i="1" dirty="0" smtClean="0"/>
              <a:t>имя представления&gt;</a:t>
            </a:r>
          </a:p>
          <a:p>
            <a:endParaRPr lang="ru-RU" i="1" dirty="0"/>
          </a:p>
          <a:p>
            <a:r>
              <a:rPr lang="ru-RU" i="1" dirty="0" smtClean="0"/>
              <a:t>Например: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DROP VIEW bonus;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подключиться к внешней базе?</a:t>
            </a:r>
            <a:endParaRPr lang="ru-RU" dirty="0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254" y="1988840"/>
            <a:ext cx="8846242" cy="410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1560" y="1988840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987824" y="3501008"/>
            <a:ext cx="115212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3501008"/>
            <a:ext cx="64807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3789040"/>
            <a:ext cx="216024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Изменение значений в представлениях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Запрос </a:t>
            </a:r>
            <a:r>
              <a:rPr lang="ru-RU" dirty="0"/>
              <a:t>на </a:t>
            </a:r>
            <a:r>
              <a:rPr lang="ru-RU" dirty="0" smtClean="0"/>
              <a:t>обновление представления NEW_STUDENT</a:t>
            </a:r>
            <a:endParaRPr lang="en-US" dirty="0" smtClean="0"/>
          </a:p>
          <a:p>
            <a:endParaRPr lang="ru-RU" dirty="0"/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UPDATE NEW_STUDENT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SET CITY = ‘</a:t>
            </a:r>
            <a:r>
              <a:rPr lang="ru-RU" b="1" dirty="0" smtClean="0">
                <a:solidFill>
                  <a:schemeClr val="tx2"/>
                </a:solidFill>
              </a:rPr>
              <a:t>Москва </a:t>
            </a:r>
            <a:r>
              <a:rPr lang="ru-RU" b="1" dirty="0">
                <a:solidFill>
                  <a:schemeClr val="tx2"/>
                </a:solidFill>
              </a:rPr>
              <a:t>’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WHERE STUDENT_ID = 1004</a:t>
            </a:r>
            <a:r>
              <a:rPr lang="en-US" b="1" dirty="0" smtClean="0">
                <a:solidFill>
                  <a:schemeClr val="tx2"/>
                </a:solidFill>
              </a:rPr>
              <a:t>;</a:t>
            </a:r>
          </a:p>
          <a:p>
            <a:pPr>
              <a:buNone/>
            </a:pPr>
            <a:endParaRPr lang="en-US" b="1" dirty="0">
              <a:solidFill>
                <a:schemeClr val="tx2"/>
              </a:solidFill>
            </a:endParaRPr>
          </a:p>
          <a:p>
            <a:r>
              <a:rPr lang="ru-RU" dirty="0" smtClean="0"/>
              <a:t>эквивалентен выполнению команды </a:t>
            </a:r>
            <a:r>
              <a:rPr lang="ru-RU" dirty="0"/>
              <a:t>UPDATE </a:t>
            </a:r>
            <a:r>
              <a:rPr lang="ru-RU" dirty="0" smtClean="0"/>
              <a:t>над базовой таблицей</a:t>
            </a:r>
            <a:r>
              <a:rPr lang="en-US" dirty="0" smtClean="0"/>
              <a:t> STUDENT.</a:t>
            </a:r>
            <a:endParaRPr lang="ru-RU" dirty="0" smtClean="0"/>
          </a:p>
          <a:p>
            <a:r>
              <a:rPr lang="ru-RU" dirty="0" smtClean="0"/>
              <a:t>из-за </a:t>
            </a:r>
            <a:r>
              <a:rPr lang="ru-RU" dirty="0"/>
              <a:t>того, </a:t>
            </a:r>
            <a:r>
              <a:rPr lang="ru-RU" dirty="0" smtClean="0"/>
              <a:t>что обычно </a:t>
            </a:r>
            <a:r>
              <a:rPr lang="ru-RU" dirty="0"/>
              <a:t>в </a:t>
            </a:r>
            <a:r>
              <a:rPr lang="ru-RU" dirty="0" smtClean="0"/>
              <a:t>представлении </a:t>
            </a:r>
            <a:r>
              <a:rPr lang="ru-RU" dirty="0"/>
              <a:t>отображаются </a:t>
            </a:r>
            <a:r>
              <a:rPr lang="ru-RU" dirty="0" smtClean="0"/>
              <a:t>данные </a:t>
            </a:r>
            <a:r>
              <a:rPr lang="ru-RU" dirty="0"/>
              <a:t>из </a:t>
            </a:r>
            <a:r>
              <a:rPr lang="ru-RU" dirty="0" smtClean="0"/>
              <a:t>базовой</a:t>
            </a:r>
            <a:r>
              <a:rPr lang="en-US" dirty="0" smtClean="0"/>
              <a:t> </a:t>
            </a:r>
            <a:r>
              <a:rPr lang="ru-RU" dirty="0" smtClean="0"/>
              <a:t>таблицы </a:t>
            </a:r>
            <a:r>
              <a:rPr lang="ru-RU" dirty="0"/>
              <a:t>в </a:t>
            </a:r>
            <a:r>
              <a:rPr lang="ru-RU" dirty="0" smtClean="0"/>
              <a:t>преобразованном </a:t>
            </a:r>
            <a:r>
              <a:rPr lang="ru-RU" dirty="0"/>
              <a:t>или </a:t>
            </a:r>
            <a:r>
              <a:rPr lang="ru-RU" dirty="0" smtClean="0"/>
              <a:t>усеченном виде</a:t>
            </a:r>
            <a:r>
              <a:rPr lang="ru-RU" dirty="0"/>
              <a:t>, </a:t>
            </a:r>
            <a:r>
              <a:rPr lang="ru-RU" dirty="0" smtClean="0"/>
              <a:t>применение команд</a:t>
            </a:r>
            <a:r>
              <a:rPr lang="en-US" dirty="0" smtClean="0"/>
              <a:t> </a:t>
            </a:r>
            <a:r>
              <a:rPr lang="ru-RU" dirty="0" smtClean="0"/>
              <a:t>модификации к</a:t>
            </a:r>
            <a:r>
              <a:rPr lang="en-US" dirty="0" smtClean="0"/>
              <a:t> </a:t>
            </a:r>
            <a:r>
              <a:rPr lang="ru-RU" dirty="0" smtClean="0"/>
              <a:t>таблицам-представлениям </a:t>
            </a:r>
            <a:r>
              <a:rPr lang="ru-RU" dirty="0"/>
              <a:t>имеет некоторые особенности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Обновляемость</a:t>
            </a:r>
            <a:r>
              <a:rPr lang="ru-RU" dirty="0" smtClean="0"/>
              <a:t> представлений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Если </a:t>
            </a:r>
            <a:r>
              <a:rPr lang="ru-RU" dirty="0" smtClean="0"/>
              <a:t>команды модификации </a:t>
            </a:r>
            <a:r>
              <a:rPr lang="ru-RU" dirty="0"/>
              <a:t>могут </a:t>
            </a:r>
            <a:r>
              <a:rPr lang="ru-RU" dirty="0" smtClean="0"/>
              <a:t>выполняться </a:t>
            </a:r>
            <a:r>
              <a:rPr lang="ru-RU" dirty="0"/>
              <a:t>в </a:t>
            </a:r>
            <a:r>
              <a:rPr lang="ru-RU" dirty="0" smtClean="0"/>
              <a:t>представлении</a:t>
            </a:r>
            <a:r>
              <a:rPr lang="ru-RU" dirty="0"/>
              <a:t>, </a:t>
            </a:r>
            <a:r>
              <a:rPr lang="ru-RU" dirty="0" smtClean="0"/>
              <a:t>то представление является обновляемым </a:t>
            </a:r>
            <a:r>
              <a:rPr lang="ru-RU" dirty="0"/>
              <a:t>(</a:t>
            </a:r>
            <a:r>
              <a:rPr lang="ru-RU" dirty="0" smtClean="0"/>
              <a:t>модифицируемым</a:t>
            </a:r>
            <a:r>
              <a:rPr lang="en-US" dirty="0" smtClean="0"/>
              <a:t>)</a:t>
            </a:r>
            <a:r>
              <a:rPr lang="ru-RU" dirty="0" smtClean="0"/>
              <a:t>. Критерии </a:t>
            </a:r>
            <a:r>
              <a:rPr lang="ru-RU" dirty="0" err="1" smtClean="0"/>
              <a:t>обновляемости</a:t>
            </a:r>
            <a:r>
              <a:rPr lang="ru-RU" dirty="0" smtClean="0"/>
              <a:t>: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Представление </a:t>
            </a:r>
            <a:r>
              <a:rPr lang="ru-RU" dirty="0"/>
              <a:t>строится на </a:t>
            </a:r>
            <a:r>
              <a:rPr lang="ru-RU" dirty="0" smtClean="0"/>
              <a:t>основе одной </a:t>
            </a:r>
            <a:r>
              <a:rPr lang="ru-RU" dirty="0"/>
              <a:t>и только </a:t>
            </a:r>
            <a:r>
              <a:rPr lang="ru-RU" dirty="0" smtClean="0"/>
              <a:t>одной базовой таблицы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Представление</a:t>
            </a:r>
            <a:r>
              <a:rPr lang="en-US" dirty="0" smtClean="0"/>
              <a:t> </a:t>
            </a:r>
            <a:r>
              <a:rPr lang="ru-RU" dirty="0" smtClean="0"/>
              <a:t>должно содержать</a:t>
            </a:r>
            <a:r>
              <a:rPr lang="en-US" dirty="0" smtClean="0"/>
              <a:t> </a:t>
            </a:r>
            <a:r>
              <a:rPr lang="ru-RU" dirty="0" smtClean="0"/>
              <a:t>первичный </a:t>
            </a:r>
            <a:r>
              <a:rPr lang="ru-RU" dirty="0"/>
              <a:t>ключ </a:t>
            </a:r>
            <a:r>
              <a:rPr lang="ru-RU" dirty="0" smtClean="0"/>
              <a:t>базовой таблицы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Представление</a:t>
            </a:r>
            <a:r>
              <a:rPr lang="en-US" dirty="0" smtClean="0"/>
              <a:t> </a:t>
            </a:r>
            <a:r>
              <a:rPr lang="ru-RU" dirty="0" smtClean="0"/>
              <a:t>не</a:t>
            </a:r>
            <a:r>
              <a:rPr lang="en-US" dirty="0" smtClean="0"/>
              <a:t> </a:t>
            </a:r>
            <a:r>
              <a:rPr lang="ru-RU" dirty="0" smtClean="0"/>
              <a:t>должно иметь</a:t>
            </a:r>
            <a:r>
              <a:rPr lang="en-US" dirty="0" smtClean="0"/>
              <a:t> </a:t>
            </a:r>
            <a:r>
              <a:rPr lang="ru-RU" dirty="0" smtClean="0"/>
              <a:t>никаких полей</a:t>
            </a:r>
            <a:r>
              <a:rPr lang="ru-RU" dirty="0"/>
              <a:t>, </a:t>
            </a:r>
            <a:r>
              <a:rPr lang="ru-RU" dirty="0" smtClean="0"/>
              <a:t>которые</a:t>
            </a:r>
            <a:r>
              <a:rPr lang="en-US" dirty="0" smtClean="0"/>
              <a:t> </a:t>
            </a:r>
            <a:r>
              <a:rPr lang="ru-RU" dirty="0" smtClean="0"/>
              <a:t>представляют  собой агрегирующие</a:t>
            </a:r>
            <a:r>
              <a:rPr lang="en-US" dirty="0" smtClean="0"/>
              <a:t> </a:t>
            </a:r>
            <a:r>
              <a:rPr lang="ru-RU" dirty="0" smtClean="0"/>
              <a:t>функции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Представление</a:t>
            </a:r>
            <a:r>
              <a:rPr lang="en-US" dirty="0" smtClean="0"/>
              <a:t> </a:t>
            </a:r>
            <a:r>
              <a:rPr lang="ru-RU" dirty="0" smtClean="0"/>
              <a:t>не</a:t>
            </a:r>
            <a:r>
              <a:rPr lang="en-US" dirty="0" smtClean="0"/>
              <a:t> </a:t>
            </a:r>
            <a:r>
              <a:rPr lang="ru-RU" dirty="0" smtClean="0"/>
              <a:t>должно содержать</a:t>
            </a:r>
            <a:r>
              <a:rPr lang="en-US" dirty="0" smtClean="0"/>
              <a:t> </a:t>
            </a:r>
            <a:r>
              <a:rPr lang="ru-RU" dirty="0" smtClean="0"/>
              <a:t>DISTINCT </a:t>
            </a:r>
            <a:r>
              <a:rPr lang="ru-RU" dirty="0"/>
              <a:t>в </a:t>
            </a:r>
            <a:r>
              <a:rPr lang="ru-RU" dirty="0" smtClean="0"/>
              <a:t>своем</a:t>
            </a:r>
            <a:r>
              <a:rPr lang="en-US" dirty="0" smtClean="0"/>
              <a:t> </a:t>
            </a:r>
            <a:r>
              <a:rPr lang="ru-RU" dirty="0" smtClean="0"/>
              <a:t>определении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Представление</a:t>
            </a:r>
            <a:r>
              <a:rPr lang="en-US" dirty="0" smtClean="0"/>
              <a:t> </a:t>
            </a:r>
            <a:r>
              <a:rPr lang="ru-RU" dirty="0" smtClean="0"/>
              <a:t>не</a:t>
            </a:r>
            <a:r>
              <a:rPr lang="en-US" dirty="0" smtClean="0"/>
              <a:t> </a:t>
            </a:r>
            <a:r>
              <a:rPr lang="ru-RU" dirty="0" smtClean="0"/>
              <a:t>должно использовать</a:t>
            </a:r>
            <a:r>
              <a:rPr lang="en-US" dirty="0" smtClean="0"/>
              <a:t> </a:t>
            </a:r>
            <a:r>
              <a:rPr lang="ru-RU" dirty="0" smtClean="0"/>
              <a:t>GROUP </a:t>
            </a:r>
            <a:r>
              <a:rPr lang="ru-RU" dirty="0"/>
              <a:t>BY или HAVING в </a:t>
            </a:r>
            <a:r>
              <a:rPr lang="ru-RU" dirty="0" smtClean="0"/>
              <a:t>своем определении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Представление</a:t>
            </a:r>
            <a:r>
              <a:rPr lang="en-US" dirty="0" smtClean="0"/>
              <a:t> </a:t>
            </a:r>
            <a:r>
              <a:rPr lang="ru-RU" dirty="0" smtClean="0"/>
              <a:t>не</a:t>
            </a:r>
            <a:r>
              <a:rPr lang="en-US" dirty="0" smtClean="0"/>
              <a:t> </a:t>
            </a:r>
            <a:r>
              <a:rPr lang="ru-RU" dirty="0" smtClean="0"/>
              <a:t>должно использовать</a:t>
            </a:r>
            <a:r>
              <a:rPr lang="en-US" dirty="0" smtClean="0"/>
              <a:t> </a:t>
            </a:r>
            <a:r>
              <a:rPr lang="ru-RU" dirty="0" smtClean="0"/>
              <a:t>подзапросы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Представление</a:t>
            </a:r>
            <a:r>
              <a:rPr lang="en-US" dirty="0" smtClean="0"/>
              <a:t> </a:t>
            </a:r>
            <a:r>
              <a:rPr lang="ru-RU" dirty="0" smtClean="0"/>
              <a:t>может быть использовано </a:t>
            </a:r>
            <a:r>
              <a:rPr lang="ru-RU" dirty="0"/>
              <a:t>в </a:t>
            </a:r>
            <a:r>
              <a:rPr lang="ru-RU" dirty="0" smtClean="0"/>
              <a:t>другом представлении</a:t>
            </a:r>
            <a:r>
              <a:rPr lang="ru-RU" dirty="0"/>
              <a:t>, </a:t>
            </a:r>
            <a:r>
              <a:rPr lang="ru-RU" dirty="0" smtClean="0"/>
              <a:t>но это представление</a:t>
            </a:r>
            <a:r>
              <a:rPr lang="en-US" dirty="0" smtClean="0"/>
              <a:t> </a:t>
            </a:r>
            <a:r>
              <a:rPr lang="ru-RU" dirty="0" smtClean="0"/>
              <a:t>должно быть</a:t>
            </a:r>
            <a:r>
              <a:rPr lang="en-US" dirty="0" smtClean="0"/>
              <a:t> </a:t>
            </a:r>
            <a:r>
              <a:rPr lang="ru-RU" dirty="0" smtClean="0"/>
              <a:t>также</a:t>
            </a:r>
            <a:r>
              <a:rPr lang="en-US" dirty="0" smtClean="0"/>
              <a:t> </a:t>
            </a:r>
            <a:r>
              <a:rPr lang="ru-RU" dirty="0" smtClean="0"/>
              <a:t>модифицируемыми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Представление </a:t>
            </a:r>
            <a:r>
              <a:rPr lang="ru-RU" dirty="0"/>
              <a:t>не </a:t>
            </a:r>
            <a:r>
              <a:rPr lang="ru-RU" dirty="0" smtClean="0"/>
              <a:t>должно использовать </a:t>
            </a:r>
            <a:r>
              <a:rPr lang="ru-RU" dirty="0"/>
              <a:t>в </a:t>
            </a:r>
            <a:r>
              <a:rPr lang="ru-RU" dirty="0" smtClean="0"/>
              <a:t>качестве полей вывода константы </a:t>
            </a:r>
            <a:r>
              <a:rPr lang="ru-RU" dirty="0"/>
              <a:t>или </a:t>
            </a:r>
            <a:r>
              <a:rPr lang="ru-RU" dirty="0" smtClean="0"/>
              <a:t>выражения</a:t>
            </a:r>
            <a:r>
              <a:rPr lang="en-US" dirty="0" smtClean="0"/>
              <a:t> </a:t>
            </a:r>
            <a:r>
              <a:rPr lang="ru-RU" dirty="0" smtClean="0"/>
              <a:t>значений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обновляемых </a:t>
            </a:r>
            <a:r>
              <a:rPr lang="ru-RU" dirty="0"/>
              <a:t>и </a:t>
            </a:r>
            <a:r>
              <a:rPr lang="ru-RU" dirty="0" smtClean="0"/>
              <a:t>не</a:t>
            </a:r>
            <a:r>
              <a:rPr lang="en-US" dirty="0" smtClean="0"/>
              <a:t> </a:t>
            </a:r>
            <a:r>
              <a:rPr lang="ru-RU" dirty="0" smtClean="0"/>
              <a:t>обновляемых представлений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/>
              <a:t>Пример 1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CREATE VIEW DATEEXAM (EXAM_DATE, QUANTITY)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AS SELECT EXAM_DATE, COUNT (*)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EXAM_MARKS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GROUP BY EXAM_DATE;</a:t>
            </a:r>
          </a:p>
          <a:p>
            <a:pPr>
              <a:buNone/>
            </a:pPr>
            <a:r>
              <a:rPr lang="ru-RU" dirty="0" smtClean="0"/>
              <a:t>Данное</a:t>
            </a:r>
            <a:r>
              <a:rPr lang="en-US" dirty="0" smtClean="0"/>
              <a:t> </a:t>
            </a:r>
            <a:r>
              <a:rPr lang="ru-RU" dirty="0" smtClean="0"/>
              <a:t>представление</a:t>
            </a:r>
            <a:r>
              <a:rPr lang="en-US" dirty="0" smtClean="0"/>
              <a:t> </a:t>
            </a:r>
            <a:r>
              <a:rPr lang="ru-RU" dirty="0" smtClean="0"/>
              <a:t>является </a:t>
            </a:r>
            <a:r>
              <a:rPr lang="ru-RU" dirty="0"/>
              <a:t>не </a:t>
            </a:r>
            <a:r>
              <a:rPr lang="ru-RU" dirty="0" smtClean="0"/>
              <a:t>обновляемым из-за присутствия в</a:t>
            </a:r>
            <a:r>
              <a:rPr lang="en-US" dirty="0" smtClean="0"/>
              <a:t> </a:t>
            </a:r>
            <a:r>
              <a:rPr lang="ru-RU" dirty="0" smtClean="0"/>
              <a:t>нем</a:t>
            </a:r>
            <a:r>
              <a:rPr lang="en-US" dirty="0" smtClean="0"/>
              <a:t> </a:t>
            </a:r>
            <a:r>
              <a:rPr lang="ru-RU" dirty="0" smtClean="0"/>
              <a:t>агрегирующей </a:t>
            </a:r>
            <a:r>
              <a:rPr lang="ru-RU" dirty="0"/>
              <a:t>функции и GROUP BY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/>
              <a:t>Пример 2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CREATE VIEW LCUSTT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AS SELECT *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UNIVERSITY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WHERE CITY = ‘</a:t>
            </a:r>
            <a:r>
              <a:rPr lang="en-US" b="1" dirty="0" err="1" smtClean="0">
                <a:solidFill>
                  <a:schemeClr val="tx2"/>
                </a:solidFill>
              </a:rPr>
              <a:t>Москва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’;</a:t>
            </a:r>
          </a:p>
          <a:p>
            <a:pPr>
              <a:buNone/>
            </a:pPr>
            <a:r>
              <a:rPr lang="ru-RU" dirty="0"/>
              <a:t>Это – </a:t>
            </a:r>
            <a:r>
              <a:rPr lang="ru-RU" dirty="0" smtClean="0"/>
              <a:t>обновляемое представление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обновляемых и не</a:t>
            </a:r>
            <a:r>
              <a:rPr lang="en-US" dirty="0" smtClean="0"/>
              <a:t> </a:t>
            </a:r>
            <a:r>
              <a:rPr lang="ru-RU" dirty="0" smtClean="0"/>
              <a:t>обновляемых представлений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/>
              <a:t>Пример 3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CREATE VIEW SSTUD (SURNAME1, NUMB, KUR)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AS SELECT SURNAME, STUDENT_ID, KURS*2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STUDENT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WHERE CITY = ‘</a:t>
            </a:r>
            <a:r>
              <a:rPr lang="en-US" b="1" dirty="0" err="1" smtClean="0">
                <a:solidFill>
                  <a:schemeClr val="tx2"/>
                </a:solidFill>
              </a:rPr>
              <a:t>Москва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’;</a:t>
            </a:r>
          </a:p>
          <a:p>
            <a:pPr>
              <a:buNone/>
            </a:pPr>
            <a:r>
              <a:rPr lang="ru-RU" dirty="0"/>
              <a:t>Это </a:t>
            </a:r>
            <a:r>
              <a:rPr lang="ru-RU" dirty="0" smtClean="0"/>
              <a:t>представление </a:t>
            </a:r>
            <a:r>
              <a:rPr lang="ru-RU" dirty="0"/>
              <a:t>– не </a:t>
            </a:r>
            <a:r>
              <a:rPr lang="ru-RU" dirty="0" smtClean="0"/>
              <a:t>модифицируемое из-за наличия выражения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“</a:t>
            </a:r>
            <a:r>
              <a:rPr lang="en-US" b="1" dirty="0" smtClean="0">
                <a:solidFill>
                  <a:schemeClr val="tx2"/>
                </a:solidFill>
              </a:rPr>
              <a:t>KURS*2</a:t>
            </a:r>
            <a:r>
              <a:rPr lang="en-US" dirty="0" smtClean="0">
                <a:solidFill>
                  <a:schemeClr val="tx2"/>
                </a:solidFill>
              </a:rPr>
              <a:t>”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/>
              <a:t>Пример 4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CREATE VIEW STUD3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AS SELECT *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STUDENT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WHERE STUDENT_ID IN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( SELECT MARK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EXAM_MARKS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WHERE EXAM_DATE = ‘10/02/1999’);</a:t>
            </a:r>
          </a:p>
          <a:p>
            <a:pPr>
              <a:buNone/>
            </a:pPr>
            <a:r>
              <a:rPr lang="ru-RU" dirty="0" smtClean="0"/>
              <a:t>Представление</a:t>
            </a:r>
            <a:r>
              <a:rPr lang="en-US" dirty="0" smtClean="0"/>
              <a:t> </a:t>
            </a:r>
            <a:r>
              <a:rPr lang="ru-RU" dirty="0" smtClean="0"/>
              <a:t>не модифицируется</a:t>
            </a:r>
            <a:r>
              <a:rPr lang="en-US" dirty="0" smtClean="0"/>
              <a:t> </a:t>
            </a:r>
            <a:r>
              <a:rPr lang="ru-RU" dirty="0" smtClean="0"/>
              <a:t>из-за присутствия</a:t>
            </a:r>
            <a:r>
              <a:rPr lang="en-US" dirty="0" smtClean="0"/>
              <a:t> </a:t>
            </a:r>
            <a:r>
              <a:rPr lang="ru-RU" dirty="0" smtClean="0"/>
              <a:t>в</a:t>
            </a:r>
            <a:r>
              <a:rPr lang="en-US" dirty="0" smtClean="0"/>
              <a:t> </a:t>
            </a:r>
            <a:r>
              <a:rPr lang="ru-RU" dirty="0" smtClean="0"/>
              <a:t>нем</a:t>
            </a:r>
            <a:r>
              <a:rPr lang="en-US" dirty="0" smtClean="0"/>
              <a:t> </a:t>
            </a:r>
            <a:r>
              <a:rPr lang="ru-RU" dirty="0" smtClean="0"/>
              <a:t>подзапроса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обновляемых и не</a:t>
            </a:r>
            <a:r>
              <a:rPr lang="en-US" dirty="0" smtClean="0"/>
              <a:t> </a:t>
            </a:r>
            <a:r>
              <a:rPr lang="ru-RU" dirty="0" smtClean="0"/>
              <a:t>обновляемых представлений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Пример 5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CREATE VIEW SOMEMARK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AS SELECT STUDENT_ID, SUBJ_ID, MARK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EXAM_MARKS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WHERE EXAM_DATE IN (‘10/02/1999’, ‘10/06/1999’);</a:t>
            </a:r>
          </a:p>
          <a:p>
            <a:pPr>
              <a:buNone/>
            </a:pPr>
            <a:r>
              <a:rPr lang="ru-RU" dirty="0"/>
              <a:t>Это – </a:t>
            </a:r>
            <a:r>
              <a:rPr lang="ru-RU" dirty="0" smtClean="0"/>
              <a:t>обновляемое представление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7000" dirty="0"/>
              <a:t>К</a:t>
            </a:r>
            <a:r>
              <a:rPr lang="ru-RU" sz="7000" dirty="0" smtClean="0"/>
              <a:t>акие </a:t>
            </a:r>
            <a:r>
              <a:rPr lang="ru-RU" sz="7000" dirty="0"/>
              <a:t>из </a:t>
            </a:r>
            <a:r>
              <a:rPr lang="ru-RU" sz="7000" dirty="0" smtClean="0"/>
              <a:t>представлений являются обновляемыми?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dirty="0"/>
              <a:t>a) </a:t>
            </a:r>
            <a:r>
              <a:rPr lang="en-US" b="1" dirty="0">
                <a:solidFill>
                  <a:schemeClr val="tx2"/>
                </a:solidFill>
              </a:rPr>
              <a:t>CREATE VIEW DAILYEXAM AS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SELECT DISTINCT STUDENT_ID, SUBJ_ID, MARK, EXAM_DATE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EXAM_MARKS</a:t>
            </a:r>
            <a:r>
              <a:rPr lang="en-US" b="1" dirty="0" smtClean="0">
                <a:solidFill>
                  <a:schemeClr val="tx2"/>
                </a:solidFill>
              </a:rPr>
              <a:t>;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b) </a:t>
            </a:r>
            <a:r>
              <a:rPr lang="en-US" b="1" dirty="0">
                <a:solidFill>
                  <a:schemeClr val="tx2"/>
                </a:solidFill>
              </a:rPr>
              <a:t>CREATE VIEW CUSTALS AS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SELECT SUBJECT.SUBJ_ID, SUM (MARK) AS MARK1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SUBJECT, EXAM_MARKS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WHERE SUBJECT.SUBJ_ID = EXAM_MARKS.SUBJ_ID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GROUP BY SUBJECT.SUBJ_ID</a:t>
            </a:r>
            <a:r>
              <a:rPr lang="en-US" b="1" dirty="0" smtClean="0">
                <a:solidFill>
                  <a:schemeClr val="tx2"/>
                </a:solidFill>
              </a:rPr>
              <a:t>;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c) </a:t>
            </a:r>
            <a:r>
              <a:rPr lang="en-US" b="1" dirty="0">
                <a:solidFill>
                  <a:schemeClr val="tx2"/>
                </a:solidFill>
              </a:rPr>
              <a:t>CREATE VIEW THIRDEXAM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AS SELECT *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DAILYEXAM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WHERE EXAM_DATE = ‘10/02/1999</a:t>
            </a:r>
            <a:r>
              <a:rPr lang="en-US" b="1" dirty="0" smtClean="0">
                <a:solidFill>
                  <a:schemeClr val="tx2"/>
                </a:solidFill>
              </a:rPr>
              <a:t>’;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d) </a:t>
            </a:r>
            <a:r>
              <a:rPr lang="en-US" b="1" dirty="0">
                <a:solidFill>
                  <a:schemeClr val="tx2"/>
                </a:solidFill>
              </a:rPr>
              <a:t>CREATE VIEW NULLCITIES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AS SELECT STUDENT_ID, SURNAME, CITY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FROM STUDENT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WHERE CITY IS NULL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OR SURNAME BETWEEN ‘А</a:t>
            </a:r>
            <a:r>
              <a:rPr lang="en-US" b="1" dirty="0" smtClean="0">
                <a:solidFill>
                  <a:schemeClr val="tx2"/>
                </a:solidFill>
              </a:rPr>
              <a:t>’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AND </a:t>
            </a:r>
            <a:r>
              <a:rPr lang="en-US" b="1" dirty="0">
                <a:solidFill>
                  <a:schemeClr val="tx2"/>
                </a:solidFill>
              </a:rPr>
              <a:t>‘Д’;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1590</Words>
  <Application>Microsoft Office PowerPoint</Application>
  <PresentationFormat>Экран (4:3)</PresentationFormat>
  <Paragraphs>214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Изменение данных через представления</vt:lpstr>
      <vt:lpstr>Ограничения применения оператора SELECT для создания представлений</vt:lpstr>
      <vt:lpstr>Удаление представлений</vt:lpstr>
      <vt:lpstr>Изменение значений в представлениях</vt:lpstr>
      <vt:lpstr>Обновляемость представлений</vt:lpstr>
      <vt:lpstr>Примеры обновляемых и не обновляемых представлений</vt:lpstr>
      <vt:lpstr>Примеры обновляемых и не обновляемых представлений</vt:lpstr>
      <vt:lpstr>Примеры обновляемых и не обновляемых представлений</vt:lpstr>
      <vt:lpstr>Задание 1</vt:lpstr>
      <vt:lpstr>Поддержка целостности данных: Внешние и родительские ключи</vt:lpstr>
      <vt:lpstr>Поддержка целостности данных: Внешние и родительские ключи</vt:lpstr>
      <vt:lpstr>Смысл внешнего и родительского ключей</vt:lpstr>
      <vt:lpstr>Ограничение FOREIGN KEY (внешнего ключа )</vt:lpstr>
      <vt:lpstr>Внешний ключ как ограничение таблицы</vt:lpstr>
      <vt:lpstr>Если не писать CONSTRAINT</vt:lpstr>
      <vt:lpstr>Добавление ограничения в существующую таблицу</vt:lpstr>
      <vt:lpstr>Задание 2</vt:lpstr>
      <vt:lpstr>Поддержание ссылочной целостности</vt:lpstr>
      <vt:lpstr>Использование первичного ключа в качестве уникального внешнего ключа</vt:lpstr>
      <vt:lpstr>Действие ограничений при использовании команд модификации (delete, update)</vt:lpstr>
      <vt:lpstr>Действие ограничений при использовании команд модификации (delete, update)</vt:lpstr>
      <vt:lpstr>Задание</vt:lpstr>
      <vt:lpstr>Временные таблицы</vt:lpstr>
      <vt:lpstr>Временные таблицы </vt:lpstr>
      <vt:lpstr>Пример</vt:lpstr>
      <vt:lpstr>Пример2</vt:lpstr>
      <vt:lpstr>Задание</vt:lpstr>
      <vt:lpstr>Подключение к внешней БД</vt:lpstr>
      <vt:lpstr>Как подключиться к внешней базе?</vt:lpstr>
      <vt:lpstr>Как подключиться к внешней базе?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Elena</cp:lastModifiedBy>
  <cp:revision>45</cp:revision>
  <dcterms:created xsi:type="dcterms:W3CDTF">2017-12-03T13:20:38Z</dcterms:created>
  <dcterms:modified xsi:type="dcterms:W3CDTF">2017-12-04T11:15:22Z</dcterms:modified>
</cp:coreProperties>
</file>