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95" r:id="rId11"/>
    <p:sldId id="269" r:id="rId12"/>
    <p:sldId id="264" r:id="rId13"/>
    <p:sldId id="266" r:id="rId14"/>
    <p:sldId id="265" r:id="rId15"/>
    <p:sldId id="284" r:id="rId16"/>
    <p:sldId id="267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82" r:id="rId25"/>
    <p:sldId id="276" r:id="rId26"/>
    <p:sldId id="277" r:id="rId27"/>
    <p:sldId id="296" r:id="rId28"/>
    <p:sldId id="281" r:id="rId29"/>
    <p:sldId id="283" r:id="rId30"/>
    <p:sldId id="279" r:id="rId31"/>
    <p:sldId id="285" r:id="rId32"/>
    <p:sldId id="292" r:id="rId33"/>
    <p:sldId id="288" r:id="rId34"/>
    <p:sldId id="289" r:id="rId35"/>
    <p:sldId id="286" r:id="rId36"/>
    <p:sldId id="291" r:id="rId37"/>
    <p:sldId id="290" r:id="rId38"/>
    <p:sldId id="293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0E6D-DCEB-4992-9D37-84DCED94A290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6D41A-8200-4D21-AFD0-85524462E0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MySQL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RLIKE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Аналогичен </a:t>
            </a:r>
            <a:r>
              <a:rPr lang="en-US" dirty="0" smtClean="0"/>
              <a:t>LIKE</a:t>
            </a:r>
            <a:r>
              <a:rPr lang="ru-RU" dirty="0" smtClean="0"/>
              <a:t>, но использует регулярные выражения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*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lecturer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SURNAME RLIKE '^А.*';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запрос</a:t>
            </a:r>
            <a:r>
              <a:rPr lang="ru-RU" dirty="0" smtClean="0"/>
              <a:t>, </a:t>
            </a:r>
            <a:r>
              <a:rPr lang="ru-RU" dirty="0" smtClean="0"/>
              <a:t>выбирающий сведения </a:t>
            </a:r>
            <a:r>
              <a:rPr lang="ru-RU" dirty="0" smtClean="0"/>
              <a:t>о </a:t>
            </a:r>
            <a:r>
              <a:rPr lang="ru-RU" dirty="0" smtClean="0"/>
              <a:t>студентах</a:t>
            </a:r>
            <a:r>
              <a:rPr lang="ru-RU" dirty="0" smtClean="0"/>
              <a:t>, у </a:t>
            </a:r>
            <a:r>
              <a:rPr lang="ru-RU" dirty="0" smtClean="0"/>
              <a:t>которых имена начинаются на буквы </a:t>
            </a:r>
            <a:r>
              <a:rPr lang="ru-RU" dirty="0" smtClean="0"/>
              <a:t>‘И</a:t>
            </a:r>
            <a:r>
              <a:rPr lang="ru-RU" dirty="0" smtClean="0"/>
              <a:t>’ или </a:t>
            </a:r>
            <a:r>
              <a:rPr lang="ru-RU" dirty="0" smtClean="0"/>
              <a:t>‘С’.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</a:t>
            </a:r>
            <a:r>
              <a:rPr lang="en-US" b="1" dirty="0" smtClean="0"/>
              <a:t>NULL</a:t>
            </a:r>
            <a:r>
              <a:rPr lang="ru-RU" b="1" dirty="0"/>
              <a:t> </a:t>
            </a:r>
            <a:r>
              <a:rPr lang="ru-RU" b="1" dirty="0" smtClean="0"/>
              <a:t>и </a:t>
            </a:r>
            <a:r>
              <a:rPr lang="en-US" b="1" dirty="0"/>
              <a:t>IS NOT NULL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IS NULL </a:t>
            </a:r>
            <a:r>
              <a:rPr lang="en-US" dirty="0" smtClean="0"/>
              <a:t>(</a:t>
            </a:r>
            <a:r>
              <a:rPr lang="ru-RU" dirty="0" smtClean="0"/>
              <a:t>является пустым)</a:t>
            </a:r>
            <a:endParaRPr lang="ru-RU" dirty="0"/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IS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NOT NULL </a:t>
            </a:r>
            <a:r>
              <a:rPr lang="ru-RU" dirty="0" smtClean="0"/>
              <a:t>(является не пустым).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412776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=</a:t>
            </a:r>
            <a:r>
              <a:rPr lang="en-US" sz="4000" b="1" dirty="0" smtClean="0">
                <a:solidFill>
                  <a:srgbClr val="FF0000"/>
                </a:solidFill>
              </a:rPr>
              <a:t>NULL</a:t>
            </a:r>
            <a:endParaRPr lang="ru-RU" sz="4000" b="1" dirty="0">
              <a:solidFill>
                <a:srgbClr val="FF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563888" y="1556792"/>
            <a:ext cx="1728192" cy="5040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</a:t>
            </a:r>
            <a:r>
              <a:rPr lang="en-US" b="1" dirty="0" smtClean="0"/>
              <a:t>NULL</a:t>
            </a:r>
            <a:r>
              <a:rPr lang="ru-RU" b="1" dirty="0"/>
              <a:t> </a:t>
            </a:r>
            <a:r>
              <a:rPr lang="ru-RU" b="1" dirty="0" smtClean="0"/>
              <a:t>и </a:t>
            </a:r>
            <a:r>
              <a:rPr lang="en-US" b="1" dirty="0"/>
              <a:t>IS NOT NULL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Выведем информацию об </a:t>
            </a:r>
            <a:r>
              <a:rPr lang="ru-RU" dirty="0" smtClean="0"/>
              <a:t>экзаменационных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оценках студентов, </a:t>
            </a:r>
            <a:r>
              <a:rPr lang="ru-RU" dirty="0" smtClean="0"/>
              <a:t>где </a:t>
            </a:r>
            <a:r>
              <a:rPr lang="ru-RU" dirty="0" smtClean="0"/>
              <a:t>сама оценка неизвестна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* 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exam_marks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MARK IS NULL;</a:t>
            </a:r>
          </a:p>
          <a:p>
            <a:endParaRPr lang="ru-RU" dirty="0" smtClean="0"/>
          </a:p>
          <a:p>
            <a:r>
              <a:rPr lang="ru-RU" dirty="0" smtClean="0"/>
              <a:t>?сколько таких строк?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Арифметические операции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Унарный </a:t>
            </a:r>
            <a:r>
              <a:rPr lang="ru-RU" b="1" dirty="0" smtClean="0"/>
              <a:t>«-»</a:t>
            </a:r>
          </a:p>
          <a:p>
            <a:r>
              <a:rPr lang="ru-RU" dirty="0" smtClean="0"/>
              <a:t>Бинарные </a:t>
            </a:r>
            <a:r>
              <a:rPr lang="ru-RU" b="1" dirty="0" smtClean="0"/>
              <a:t>«+»</a:t>
            </a:r>
            <a:r>
              <a:rPr lang="ru-RU" dirty="0" smtClean="0"/>
              <a:t>,</a:t>
            </a:r>
            <a:r>
              <a:rPr lang="ru-RU" b="1" dirty="0" smtClean="0"/>
              <a:t> «–»</a:t>
            </a:r>
            <a:r>
              <a:rPr lang="ru-RU" dirty="0" smtClean="0"/>
              <a:t>,</a:t>
            </a:r>
            <a:r>
              <a:rPr lang="ru-RU" b="1" dirty="0" smtClean="0"/>
              <a:t> «*» </a:t>
            </a:r>
            <a:r>
              <a:rPr lang="ru-RU" dirty="0" smtClean="0"/>
              <a:t>и</a:t>
            </a:r>
            <a:r>
              <a:rPr lang="ru-RU" b="1" dirty="0" smtClean="0"/>
              <a:t> </a:t>
            </a:r>
            <a:r>
              <a:rPr lang="ru-RU" b="1" dirty="0" smtClean="0"/>
              <a:t>«/»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SELECT SURNAME, NAME, STIPEND, -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STIPEND*3/2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FROM student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WHERE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KURS=4 AND STIPEND&gt;0;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Вывести фамилии</a:t>
            </a:r>
            <a:r>
              <a:rPr lang="ru-RU" dirty="0" smtClean="0"/>
              <a:t>, имена </a:t>
            </a:r>
            <a:r>
              <a:rPr lang="ru-RU" dirty="0" smtClean="0"/>
              <a:t>студентов </a:t>
            </a:r>
            <a:r>
              <a:rPr lang="ru-RU" dirty="0" smtClean="0"/>
              <a:t>и </a:t>
            </a:r>
            <a:r>
              <a:rPr lang="ru-RU" dirty="0" smtClean="0"/>
              <a:t>величину получаемых ими</a:t>
            </a:r>
            <a:r>
              <a:rPr lang="en-US" dirty="0" smtClean="0"/>
              <a:t> </a:t>
            </a:r>
            <a:r>
              <a:rPr lang="ru-RU" dirty="0" smtClean="0"/>
              <a:t>стипендий</a:t>
            </a:r>
            <a:r>
              <a:rPr lang="ru-RU" dirty="0" smtClean="0"/>
              <a:t>, </a:t>
            </a:r>
            <a:r>
              <a:rPr lang="ru-RU" dirty="0" smtClean="0"/>
              <a:t>при этом</a:t>
            </a:r>
            <a:r>
              <a:rPr lang="en-US" dirty="0" smtClean="0"/>
              <a:t> </a:t>
            </a:r>
            <a:r>
              <a:rPr lang="ru-RU" dirty="0" smtClean="0"/>
              <a:t>значения</a:t>
            </a:r>
            <a:r>
              <a:rPr lang="en-US" dirty="0" smtClean="0"/>
              <a:t> </a:t>
            </a:r>
            <a:r>
              <a:rPr lang="ru-RU" dirty="0" smtClean="0"/>
              <a:t>стипендий должны быть</a:t>
            </a:r>
            <a:r>
              <a:rPr lang="en-US" dirty="0" smtClean="0"/>
              <a:t> </a:t>
            </a:r>
            <a:r>
              <a:rPr lang="ru-RU" dirty="0" smtClean="0"/>
              <a:t>увеличены </a:t>
            </a:r>
            <a:r>
              <a:rPr lang="ru-RU" dirty="0" smtClean="0"/>
              <a:t>в </a:t>
            </a:r>
            <a:r>
              <a:rPr lang="ru-RU" dirty="0" smtClean="0"/>
              <a:t>100</a:t>
            </a:r>
            <a:r>
              <a:rPr lang="en-US" dirty="0" smtClean="0"/>
              <a:t> </a:t>
            </a:r>
            <a:r>
              <a:rPr lang="ru-RU" dirty="0" smtClean="0"/>
              <a:t>раз.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Конкатинация</a:t>
            </a:r>
            <a:r>
              <a:rPr lang="ru-RU" b="1" dirty="0" smtClean="0"/>
              <a:t> строк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CONCAT(str1, str2, …)</a:t>
            </a:r>
            <a:endParaRPr lang="en-US" i="1" dirty="0" smtClean="0">
              <a:solidFill>
                <a:srgbClr val="002060"/>
              </a:solidFill>
            </a:endParaRPr>
          </a:p>
          <a:p>
            <a:endParaRPr lang="ru-RU" i="1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CONCAT(SURNAME,'_',NAME),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STIPEND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STUDENT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KURS = 4 AND STIPEND &gt; 0;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Символьные функции</a:t>
            </a:r>
            <a:r>
              <a:rPr lang="en-US" b="1" dirty="0" smtClean="0"/>
              <a:t> </a:t>
            </a:r>
            <a:r>
              <a:rPr lang="ru-RU" b="1" dirty="0" smtClean="0"/>
              <a:t>преобразования букв</a:t>
            </a:r>
            <a:r>
              <a:rPr lang="en-US" b="1" dirty="0" smtClean="0"/>
              <a:t> </a:t>
            </a:r>
            <a:r>
              <a:rPr lang="ru-RU" b="1" dirty="0" smtClean="0"/>
              <a:t>различных слов </a:t>
            </a:r>
            <a:r>
              <a:rPr lang="ru-RU" b="1" dirty="0" smtClean="0"/>
              <a:t>в </a:t>
            </a:r>
            <a:r>
              <a:rPr lang="ru-RU" b="1" dirty="0" smtClean="0"/>
              <a:t>строке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LOWER</a:t>
            </a:r>
            <a:r>
              <a:rPr lang="ru-RU" dirty="0" smtClean="0"/>
              <a:t> – перевод в строчные</a:t>
            </a:r>
            <a:r>
              <a:rPr lang="en-US" dirty="0" smtClean="0"/>
              <a:t> </a:t>
            </a:r>
            <a:r>
              <a:rPr lang="ru-RU" dirty="0" smtClean="0"/>
              <a:t>символы (нижний регистр )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UPPER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перевод </a:t>
            </a:r>
            <a:r>
              <a:rPr lang="ru-RU" dirty="0" smtClean="0"/>
              <a:t>в </a:t>
            </a:r>
            <a:r>
              <a:rPr lang="ru-RU" dirty="0" smtClean="0"/>
              <a:t>прописные</a:t>
            </a:r>
            <a:r>
              <a:rPr lang="en-US" dirty="0" smtClean="0"/>
              <a:t> </a:t>
            </a:r>
            <a:r>
              <a:rPr lang="ru-RU" dirty="0" smtClean="0"/>
              <a:t>символы </a:t>
            </a:r>
            <a:r>
              <a:rPr lang="ru-RU" dirty="0" smtClean="0"/>
              <a:t>(</a:t>
            </a:r>
            <a:r>
              <a:rPr lang="ru-RU" dirty="0" smtClean="0"/>
              <a:t>верхний </a:t>
            </a:r>
            <a:r>
              <a:rPr lang="ru-RU" dirty="0" smtClean="0"/>
              <a:t>регистр )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INITCAP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перевод первой буквы каждого слова </a:t>
            </a:r>
            <a:r>
              <a:rPr lang="ru-RU" dirty="0" smtClean="0"/>
              <a:t>строки в </a:t>
            </a:r>
            <a:r>
              <a:rPr lang="ru-RU" dirty="0" smtClean="0"/>
              <a:t>заглавную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LOWER(SURNAME), UPPER(NAME)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STUDENT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KURS = 4 AND STIPEND &gt; 0;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Символьные функции преобразования букв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LPAD</a:t>
            </a:r>
            <a:r>
              <a:rPr lang="ru-RU" dirty="0" smtClean="0"/>
              <a:t> – </a:t>
            </a:r>
            <a:r>
              <a:rPr lang="ru-RU" dirty="0" smtClean="0"/>
              <a:t>дополнение</a:t>
            </a:r>
            <a:r>
              <a:rPr lang="en-US" dirty="0" smtClean="0"/>
              <a:t> </a:t>
            </a:r>
            <a:r>
              <a:rPr lang="ru-RU" dirty="0" smtClean="0"/>
              <a:t>строки слева</a:t>
            </a:r>
            <a:endParaRPr lang="en-US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LPAD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(&lt;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строка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&gt;, &lt;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длина&gt; ,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&lt;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подстрока&gt;)</a:t>
            </a:r>
          </a:p>
          <a:p>
            <a:endParaRPr lang="en-US" dirty="0" smtClean="0"/>
          </a:p>
          <a:p>
            <a:r>
              <a:rPr lang="ru-RU" dirty="0" smtClean="0"/>
              <a:t>&lt;</a:t>
            </a:r>
            <a:r>
              <a:rPr lang="ru-RU" i="1" dirty="0" smtClean="0"/>
              <a:t>строка&gt; дополняется слева указанной </a:t>
            </a:r>
            <a:r>
              <a:rPr lang="ru-RU" i="1" dirty="0" smtClean="0"/>
              <a:t>в &lt;</a:t>
            </a:r>
            <a:r>
              <a:rPr lang="ru-RU" i="1" dirty="0" smtClean="0"/>
              <a:t>подстроке&gt;</a:t>
            </a:r>
            <a:r>
              <a:rPr lang="en-US" i="1" dirty="0" smtClean="0"/>
              <a:t> </a:t>
            </a:r>
            <a:r>
              <a:rPr lang="ru-RU" dirty="0" smtClean="0"/>
              <a:t>последовательностью символов до указанной </a:t>
            </a:r>
            <a:r>
              <a:rPr lang="ru-RU" dirty="0" smtClean="0"/>
              <a:t>&lt;</a:t>
            </a:r>
            <a:r>
              <a:rPr lang="ru-RU" i="1" dirty="0" smtClean="0"/>
              <a:t>длины&gt; </a:t>
            </a:r>
            <a:r>
              <a:rPr lang="ru-RU" i="1" dirty="0" smtClean="0"/>
              <a:t>(</a:t>
            </a:r>
            <a:r>
              <a:rPr lang="ru-RU" i="1" dirty="0" smtClean="0"/>
              <a:t>возможно</a:t>
            </a:r>
            <a:r>
              <a:rPr lang="ru-RU" i="1" dirty="0" smtClean="0"/>
              <a:t>, </a:t>
            </a:r>
            <a:r>
              <a:rPr lang="ru-RU" i="1" dirty="0" smtClean="0"/>
              <a:t>с</a:t>
            </a:r>
            <a:r>
              <a:rPr lang="en-US" i="1" dirty="0" smtClean="0"/>
              <a:t> </a:t>
            </a:r>
            <a:r>
              <a:rPr lang="ru-RU" dirty="0" smtClean="0"/>
              <a:t>повторением</a:t>
            </a:r>
            <a:r>
              <a:rPr lang="en-US" dirty="0" smtClean="0"/>
              <a:t> </a:t>
            </a:r>
            <a:r>
              <a:rPr lang="ru-RU" dirty="0" smtClean="0"/>
              <a:t>последовательности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если </a:t>
            </a:r>
            <a:r>
              <a:rPr lang="ru-RU" dirty="0" smtClean="0"/>
              <a:t>&lt;</a:t>
            </a:r>
            <a:r>
              <a:rPr lang="ru-RU" i="1" dirty="0" smtClean="0"/>
              <a:t>длина&gt; </a:t>
            </a:r>
            <a:r>
              <a:rPr lang="ru-RU" i="1" dirty="0" smtClean="0"/>
              <a:t>меньше </a:t>
            </a:r>
            <a:r>
              <a:rPr lang="ru-RU" i="1" dirty="0" smtClean="0"/>
              <a:t>длины </a:t>
            </a:r>
            <a:r>
              <a:rPr lang="ru-RU" i="1" dirty="0" smtClean="0"/>
              <a:t>&lt;</a:t>
            </a:r>
            <a:r>
              <a:rPr lang="ru-RU" i="1" dirty="0" smtClean="0"/>
              <a:t>строки&gt;, </a:t>
            </a:r>
            <a:r>
              <a:rPr lang="ru-RU" i="1" dirty="0" smtClean="0"/>
              <a:t>то </a:t>
            </a:r>
            <a:r>
              <a:rPr lang="ru-RU" i="1" dirty="0" smtClean="0"/>
              <a:t>исходная </a:t>
            </a:r>
            <a:r>
              <a:rPr lang="ru-RU" i="1" dirty="0" smtClean="0"/>
              <a:t>&lt;</a:t>
            </a:r>
            <a:r>
              <a:rPr lang="ru-RU" i="1" dirty="0" smtClean="0"/>
              <a:t>строка&gt;</a:t>
            </a:r>
            <a:r>
              <a:rPr lang="en-US" i="1" dirty="0" smtClean="0"/>
              <a:t> </a:t>
            </a:r>
            <a:r>
              <a:rPr lang="ru-RU" dirty="0" smtClean="0"/>
              <a:t>усекается</a:t>
            </a:r>
            <a:r>
              <a:rPr lang="en-US" dirty="0" smtClean="0"/>
              <a:t> </a:t>
            </a:r>
            <a:r>
              <a:rPr lang="ru-RU" dirty="0" smtClean="0"/>
              <a:t>справа до</a:t>
            </a:r>
            <a:r>
              <a:rPr lang="en-US" dirty="0" smtClean="0"/>
              <a:t> </a:t>
            </a:r>
            <a:r>
              <a:rPr lang="ru-RU" dirty="0" smtClean="0"/>
              <a:t>заданной </a:t>
            </a:r>
            <a:r>
              <a:rPr lang="ru-RU" dirty="0" smtClean="0"/>
              <a:t>&lt;</a:t>
            </a:r>
            <a:r>
              <a:rPr lang="ru-RU" i="1" dirty="0" smtClean="0"/>
              <a:t>длины &gt;.</a:t>
            </a:r>
          </a:p>
          <a:p>
            <a:r>
              <a:rPr lang="ru-RU" i="1" dirty="0" smtClean="0"/>
              <a:t>Аналогично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RPAD</a:t>
            </a:r>
            <a:r>
              <a:rPr lang="ru-RU" i="1" dirty="0" smtClean="0"/>
              <a:t> – дополнение справа</a:t>
            </a:r>
          </a:p>
          <a:p>
            <a:endParaRPr lang="ru-RU" i="1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LPAD(SURNAME, 7, '?')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lecturer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SURNAME RLIKE '^А.*';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LTRIM</a:t>
            </a:r>
            <a:r>
              <a:rPr lang="ru-RU" b="1" dirty="0" smtClean="0"/>
              <a:t>, </a:t>
            </a:r>
            <a:r>
              <a:rPr lang="en-US" b="1" dirty="0" smtClean="0"/>
              <a:t>RTRIM</a:t>
            </a:r>
            <a:r>
              <a:rPr lang="ru-RU" b="1" dirty="0" smtClean="0"/>
              <a:t> и </a:t>
            </a:r>
            <a:r>
              <a:rPr lang="en-US" b="1" dirty="0" smtClean="0"/>
              <a:t>TRIM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LTRIM </a:t>
            </a:r>
            <a:r>
              <a:rPr lang="ru-RU" dirty="0" smtClean="0"/>
              <a:t>– </a:t>
            </a:r>
            <a:r>
              <a:rPr lang="ru-RU" dirty="0" smtClean="0"/>
              <a:t>удаление</a:t>
            </a:r>
            <a:r>
              <a:rPr lang="en-US" dirty="0" smtClean="0"/>
              <a:t> </a:t>
            </a:r>
            <a:r>
              <a:rPr lang="ru-RU" dirty="0" smtClean="0"/>
              <a:t>пробелов слева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RTRIM</a:t>
            </a:r>
            <a:r>
              <a:rPr lang="en-US" dirty="0" smtClean="0"/>
              <a:t> – </a:t>
            </a:r>
            <a:r>
              <a:rPr lang="ru-RU" dirty="0" smtClean="0"/>
              <a:t>удаление пробелов справа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TRIM</a:t>
            </a:r>
            <a:r>
              <a:rPr lang="ru-RU" dirty="0" smtClean="0"/>
              <a:t> – с обеих сторон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LTRIM('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barbar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');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занятия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in</a:t>
            </a:r>
            <a:r>
              <a:rPr lang="ru-RU" dirty="0"/>
              <a:t>, </a:t>
            </a:r>
            <a:r>
              <a:rPr lang="ru-RU" dirty="0" err="1"/>
              <a:t>between</a:t>
            </a:r>
            <a:r>
              <a:rPr lang="ru-RU" dirty="0"/>
              <a:t>, </a:t>
            </a:r>
            <a:r>
              <a:rPr lang="ru-RU" dirty="0" err="1"/>
              <a:t>like</a:t>
            </a:r>
            <a:r>
              <a:rPr lang="ru-RU" dirty="0"/>
              <a:t>,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null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Арифметические операции </a:t>
            </a:r>
          </a:p>
          <a:p>
            <a:r>
              <a:rPr lang="ru-RU" dirty="0" smtClean="0"/>
              <a:t>логические </a:t>
            </a:r>
            <a:r>
              <a:rPr lang="ru-RU" dirty="0"/>
              <a:t>операции. </a:t>
            </a:r>
            <a:endParaRPr lang="ru-RU" dirty="0" smtClean="0"/>
          </a:p>
          <a:p>
            <a:r>
              <a:rPr lang="ru-RU" dirty="0" err="1" smtClean="0"/>
              <a:t>Аггрегирование</a:t>
            </a:r>
            <a:r>
              <a:rPr lang="ru-RU" dirty="0" smtClean="0"/>
              <a:t> </a:t>
            </a:r>
            <a:r>
              <a:rPr lang="ru-RU" dirty="0"/>
              <a:t>и групповые функции. </a:t>
            </a:r>
            <a:endParaRPr lang="ru-RU" dirty="0" smtClean="0"/>
          </a:p>
          <a:p>
            <a:r>
              <a:rPr lang="ru-RU" dirty="0" smtClean="0"/>
              <a:t>Пустые </a:t>
            </a:r>
            <a:r>
              <a:rPr lang="ru-RU" dirty="0"/>
              <a:t>значения </a:t>
            </a:r>
            <a:r>
              <a:rPr lang="ru-RU" dirty="0" smtClean="0"/>
              <a:t>NULL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Подстрока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SUBSTR</a:t>
            </a:r>
            <a:r>
              <a:rPr lang="ru-RU" dirty="0" smtClean="0"/>
              <a:t> – </a:t>
            </a:r>
            <a:r>
              <a:rPr lang="ru-RU" dirty="0" smtClean="0"/>
              <a:t>выделение подстроки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SUBSTR (&lt;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строка&gt;, &lt;начало&gt;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[,&lt;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количество &gt;])</a:t>
            </a:r>
          </a:p>
          <a:p>
            <a:pPr>
              <a:buNone/>
            </a:pPr>
            <a:endParaRPr lang="ru-RU" sz="28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из </a:t>
            </a:r>
            <a:r>
              <a:rPr lang="ru-RU" dirty="0" smtClean="0"/>
              <a:t>&lt;</a:t>
            </a:r>
            <a:r>
              <a:rPr lang="ru-RU" i="1" dirty="0" smtClean="0"/>
              <a:t>строки&gt; выбирается заданное </a:t>
            </a:r>
            <a:r>
              <a:rPr lang="ru-RU" i="1" dirty="0" smtClean="0"/>
              <a:t>&lt;</a:t>
            </a:r>
            <a:r>
              <a:rPr lang="ru-RU" i="1" dirty="0" smtClean="0"/>
              <a:t>количество</a:t>
            </a:r>
            <a:r>
              <a:rPr lang="ru-RU" i="1" dirty="0" smtClean="0"/>
              <a:t>&gt; </a:t>
            </a:r>
            <a:r>
              <a:rPr lang="ru-RU" i="1" dirty="0" smtClean="0"/>
              <a:t>символов </a:t>
            </a:r>
            <a:r>
              <a:rPr lang="ru-RU" i="1" dirty="0" smtClean="0"/>
              <a:t>, </a:t>
            </a:r>
            <a:r>
              <a:rPr lang="ru-RU" i="1" dirty="0" smtClean="0"/>
              <a:t>начиная с </a:t>
            </a:r>
            <a:r>
              <a:rPr lang="ru-RU" dirty="0" smtClean="0"/>
              <a:t>указанной позиции </a:t>
            </a:r>
            <a:r>
              <a:rPr lang="ru-RU" dirty="0" smtClean="0"/>
              <a:t>в строке &lt;</a:t>
            </a:r>
            <a:r>
              <a:rPr lang="ru-RU" i="1" dirty="0" smtClean="0"/>
              <a:t>начало&gt;;</a:t>
            </a:r>
          </a:p>
          <a:p>
            <a:endParaRPr lang="ru-RU" i="1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SUBSTR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'barbarabarbarabarabar',8,7);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Функции для работы с числами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ABS</a:t>
            </a:r>
            <a:r>
              <a:rPr lang="en-US" dirty="0" smtClean="0"/>
              <a:t> – </a:t>
            </a:r>
            <a:r>
              <a:rPr lang="ru-RU" dirty="0" smtClean="0"/>
              <a:t>абсолютное значение</a:t>
            </a:r>
            <a:endParaRPr lang="ru-RU" dirty="0" smtClean="0"/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FLOOR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отбрасывает дробную часть</a:t>
            </a:r>
            <a:endParaRPr lang="ru-RU" dirty="0" smtClean="0"/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CEIL </a:t>
            </a:r>
            <a:r>
              <a:rPr lang="ru-RU" dirty="0" smtClean="0"/>
              <a:t>– </a:t>
            </a:r>
            <a:r>
              <a:rPr lang="ru-RU" dirty="0" smtClean="0"/>
              <a:t>самое малое целое</a:t>
            </a:r>
            <a:r>
              <a:rPr lang="ru-RU" dirty="0" smtClean="0"/>
              <a:t>, </a:t>
            </a:r>
            <a:r>
              <a:rPr lang="ru-RU" dirty="0" smtClean="0"/>
              <a:t>которое равно </a:t>
            </a:r>
            <a:r>
              <a:rPr lang="ru-RU" dirty="0" smtClean="0"/>
              <a:t>или </a:t>
            </a:r>
            <a:r>
              <a:rPr lang="ru-RU" dirty="0" smtClean="0"/>
              <a:t>больше заданного числа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CEIL(5.2434243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Функции работы с числами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ru-RU" dirty="0" smtClean="0"/>
              <a:t>Функция</a:t>
            </a:r>
            <a:r>
              <a:rPr lang="en-US" dirty="0" smtClean="0"/>
              <a:t> </a:t>
            </a:r>
            <a:r>
              <a:rPr lang="ru-RU" dirty="0" smtClean="0"/>
              <a:t>округления</a:t>
            </a:r>
            <a:r>
              <a:rPr lang="ru-RU" dirty="0" smtClean="0"/>
              <a:t>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ROUND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</a:rPr>
              <a:t>ROUND(&lt;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значимое числовое выражение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&gt;,&lt;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точность&gt;)</a:t>
            </a:r>
          </a:p>
          <a:p>
            <a:r>
              <a:rPr lang="ru-RU" dirty="0" smtClean="0"/>
              <a:t>Функция</a:t>
            </a:r>
            <a:r>
              <a:rPr lang="en-US" dirty="0" smtClean="0"/>
              <a:t> </a:t>
            </a:r>
            <a:r>
              <a:rPr lang="ru-RU" dirty="0" smtClean="0"/>
              <a:t>усечения</a:t>
            </a:r>
            <a:r>
              <a:rPr lang="ru-RU" dirty="0" smtClean="0"/>
              <a:t>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TRUNCATE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</a:rPr>
              <a:t>TRUNC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ATE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</a:rPr>
              <a:t>(&lt;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значимое числовое выражение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&gt;,&lt;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точность&gt;)</a:t>
            </a:r>
            <a:endParaRPr lang="en-US" sz="2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sz="2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SELECT TRUNCATE(5.2474243, 2), ROUND(5.2474243, 2);</a:t>
            </a:r>
            <a:endParaRPr lang="ru-RU" sz="2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Пример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SELECT UNIV_NAME, RATING, ROUND(RATING, -1),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TRUNCATE(RATING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-1)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UNIVERSITY;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645024"/>
            <a:ext cx="45720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студентов выведите первые 3 буквы фамилии и значение стипендии, округленное до целых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Функции работы с числами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Тригонометрические</a:t>
            </a:r>
            <a:r>
              <a:rPr lang="en-US" dirty="0" smtClean="0"/>
              <a:t> </a:t>
            </a:r>
            <a:r>
              <a:rPr lang="ru-RU" dirty="0" smtClean="0"/>
              <a:t>функции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COS, SIN,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TAN</a:t>
            </a:r>
          </a:p>
          <a:p>
            <a:r>
              <a:rPr lang="ru-RU" dirty="0" smtClean="0"/>
              <a:t>Экспоненциальная функция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EXP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Логарифмические</a:t>
            </a:r>
            <a:r>
              <a:rPr lang="en-US" dirty="0" smtClean="0"/>
              <a:t> </a:t>
            </a:r>
            <a:r>
              <a:rPr lang="ru-RU" dirty="0" smtClean="0"/>
              <a:t>функции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LN, LOG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Функция</a:t>
            </a:r>
            <a:r>
              <a:rPr lang="en-US" dirty="0" smtClean="0"/>
              <a:t> </a:t>
            </a:r>
            <a:r>
              <a:rPr lang="ru-RU" dirty="0" smtClean="0"/>
              <a:t>возведения</a:t>
            </a:r>
            <a:r>
              <a:rPr lang="en-US" dirty="0" smtClean="0"/>
              <a:t> </a:t>
            </a:r>
            <a:r>
              <a:rPr lang="ru-RU" dirty="0" smtClean="0"/>
              <a:t>в степень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POWER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</a:rPr>
              <a:t>POWER(&lt;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значимое числовое выражение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&gt;,&lt;</a:t>
            </a:r>
            <a:r>
              <a:rPr lang="ru-RU" sz="2600" i="1" dirty="0" smtClean="0">
                <a:solidFill>
                  <a:schemeClr val="tx2">
                    <a:lumMod val="75000"/>
                  </a:schemeClr>
                </a:solidFill>
              </a:rPr>
              <a:t>экспонента&gt;)</a:t>
            </a:r>
            <a:endParaRPr lang="en-US" sz="2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26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Определение</a:t>
            </a:r>
            <a:r>
              <a:rPr lang="en-US" dirty="0" smtClean="0"/>
              <a:t> </a:t>
            </a:r>
            <a:r>
              <a:rPr lang="ru-RU" dirty="0" smtClean="0"/>
              <a:t>знака числа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SIGN</a:t>
            </a:r>
          </a:p>
          <a:p>
            <a:r>
              <a:rPr lang="ru-RU" dirty="0" smtClean="0"/>
              <a:t>Вычисление</a:t>
            </a:r>
            <a:r>
              <a:rPr lang="en-US" dirty="0" smtClean="0"/>
              <a:t> </a:t>
            </a:r>
            <a:r>
              <a:rPr lang="ru-RU" dirty="0" smtClean="0"/>
              <a:t>квадратного </a:t>
            </a:r>
            <a:r>
              <a:rPr lang="ru-RU" dirty="0" smtClean="0"/>
              <a:t>корня–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SQRT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Функции преобразования </a:t>
            </a:r>
            <a:r>
              <a:rPr lang="ru-RU" b="1" dirty="0" smtClean="0"/>
              <a:t>значений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CONVERT( value, type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CONVERT('2014-02-28', DATE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CONVERT(125, CHAR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CONVERT('-4', SIGNED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CAST( value AS type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CAST(125 AS CHAR);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Преобразование дат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5318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MySQL DATE_FORMAT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4-digit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%Y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2-digit year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%y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2 or 4-digit year, 20th century for 00-49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%Y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2-digit year, 20th century for 00-49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%y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Abbreviated month (Jan - Dec)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%b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Month name (January - December)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%M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Month (1 - 12)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%m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Abbreviated day (Sun - Sat)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Day (1 - 31)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Hour (0 - 23)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%H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Hour (1 - 12)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%h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Minutes (0 - 59)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%i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222222"/>
                          </a:solidFill>
                          <a:latin typeface="Verdana"/>
                        </a:rPr>
                        <a:t>Seconds (0 - 59)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222222"/>
                          </a:solidFill>
                          <a:latin typeface="Verdana"/>
                        </a:rPr>
                        <a:t>%s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Пример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SELECT SURNAME, NAME, BIRTHDAY,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DATE_FORMAT(BIRTHDAY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'%d-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%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-%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y'),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DATE_FORMAT(BIRTHDAY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'%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d.%m.%y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')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FROM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STUDENT;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5397" y="3356992"/>
            <a:ext cx="47148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Составьте</a:t>
            </a:r>
            <a:r>
              <a:rPr lang="en-US" dirty="0" smtClean="0"/>
              <a:t> </a:t>
            </a:r>
            <a:r>
              <a:rPr lang="ru-RU" dirty="0" smtClean="0"/>
              <a:t>запрос для</a:t>
            </a:r>
            <a:r>
              <a:rPr lang="en-US" dirty="0" smtClean="0"/>
              <a:t> </a:t>
            </a:r>
            <a:r>
              <a:rPr lang="ru-RU" dirty="0" smtClean="0"/>
              <a:t>таблицы </a:t>
            </a:r>
            <a:r>
              <a:rPr lang="ru-RU" dirty="0" smtClean="0"/>
              <a:t>STUDENT </a:t>
            </a:r>
            <a:r>
              <a:rPr lang="ru-RU" dirty="0" smtClean="0"/>
              <a:t>таким</a:t>
            </a:r>
            <a:r>
              <a:rPr lang="en-US" dirty="0" smtClean="0"/>
              <a:t> </a:t>
            </a:r>
            <a:r>
              <a:rPr lang="ru-RU" dirty="0" smtClean="0"/>
              <a:t>образом</a:t>
            </a:r>
            <a:r>
              <a:rPr lang="ru-RU" dirty="0" smtClean="0"/>
              <a:t>, </a:t>
            </a:r>
            <a:r>
              <a:rPr lang="ru-RU" dirty="0" smtClean="0"/>
              <a:t>чтобы выходная</a:t>
            </a:r>
            <a:r>
              <a:rPr lang="en-US" dirty="0" smtClean="0"/>
              <a:t> </a:t>
            </a:r>
            <a:r>
              <a:rPr lang="ru-RU" dirty="0" smtClean="0"/>
              <a:t>таблица содержала всего один </a:t>
            </a:r>
            <a:r>
              <a:rPr lang="ru-RU" dirty="0" smtClean="0"/>
              <a:t>столбец в </a:t>
            </a:r>
            <a:r>
              <a:rPr lang="ru-RU" dirty="0" smtClean="0"/>
              <a:t>следующем</a:t>
            </a:r>
            <a:r>
              <a:rPr lang="en-US" dirty="0" smtClean="0"/>
              <a:t> </a:t>
            </a:r>
            <a:r>
              <a:rPr lang="ru-RU" dirty="0" smtClean="0"/>
              <a:t>виде:</a:t>
            </a:r>
            <a:endParaRPr lang="en-US" dirty="0" smtClean="0"/>
          </a:p>
          <a:p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Б.КУЗНЕЦОВ</a:t>
            </a:r>
            <a:r>
              <a:rPr lang="ru-RU" dirty="0" smtClean="0"/>
              <a:t>; место </a:t>
            </a:r>
            <a:r>
              <a:rPr lang="ru-RU" dirty="0" smtClean="0"/>
              <a:t>жительства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БРЯНСК</a:t>
            </a:r>
            <a:r>
              <a:rPr lang="ru-RU" dirty="0" smtClean="0"/>
              <a:t>; родился - 8.12.81.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– NOT IN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IN</a:t>
            </a:r>
            <a:r>
              <a:rPr lang="ru-RU" dirty="0" smtClean="0"/>
              <a:t> (равен любому из списка)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NOT IN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(не равен ни одному из списка)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Изменение даты и времени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SELECT DATE_ADD("2017-06-15", INTERVAL -2 MONTH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);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SELECT DATE_ADD("2017-06-15 09:34:21", INTERVAL 15 MINUTE);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Агрегирование и </a:t>
            </a:r>
            <a:r>
              <a:rPr lang="ru-RU" b="1" dirty="0" smtClean="0"/>
              <a:t>групповые функции. </a:t>
            </a:r>
            <a:r>
              <a:rPr lang="en-US" b="1" dirty="0" smtClean="0"/>
              <a:t>COUNT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COUNT</a:t>
            </a:r>
            <a:r>
              <a:rPr lang="ru-RU" dirty="0" smtClean="0"/>
              <a:t> </a:t>
            </a:r>
            <a:r>
              <a:rPr lang="ru-RU" dirty="0" smtClean="0"/>
              <a:t>определяет количеств </a:t>
            </a:r>
            <a:r>
              <a:rPr lang="ru-RU" dirty="0" smtClean="0"/>
              <a:t>о строк или </a:t>
            </a:r>
            <a:r>
              <a:rPr lang="ru-RU" dirty="0" smtClean="0"/>
              <a:t>значений поля</a:t>
            </a:r>
            <a:r>
              <a:rPr lang="ru-RU" dirty="0" smtClean="0"/>
              <a:t>, </a:t>
            </a:r>
            <a:r>
              <a:rPr lang="ru-RU" dirty="0" smtClean="0"/>
              <a:t>выбранных посредством запроса</a:t>
            </a:r>
            <a:r>
              <a:rPr lang="ru-RU" dirty="0" smtClean="0"/>
              <a:t>, и </a:t>
            </a:r>
            <a:r>
              <a:rPr lang="ru-RU" dirty="0" smtClean="0">
                <a:solidFill>
                  <a:srgbClr val="FF0000"/>
                </a:solidFill>
              </a:rPr>
              <a:t>не являющихся NULL-значениями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COUNT(*)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EXAM_MARKS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COUNT(DISTINCT SUBJ_ID)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SUBJECT;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запрос</a:t>
            </a:r>
            <a:r>
              <a:rPr lang="ru-RU" dirty="0" smtClean="0"/>
              <a:t>, который </a:t>
            </a:r>
            <a:r>
              <a:rPr lang="ru-RU" dirty="0" smtClean="0"/>
              <a:t>позволяет подсчитать в таблице EXAM_MARKS количество различных предметов обучения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Агрегирование и групповые функции. </a:t>
            </a:r>
            <a:r>
              <a:rPr lang="en-US" b="1" dirty="0" smtClean="0"/>
              <a:t>SUM </a:t>
            </a:r>
            <a:r>
              <a:rPr lang="ru-RU" b="1" dirty="0" smtClean="0"/>
              <a:t>и </a:t>
            </a:r>
            <a:r>
              <a:rPr lang="en-US" b="1" dirty="0" smtClean="0"/>
              <a:t>AVG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SUM</a:t>
            </a:r>
            <a:r>
              <a:rPr lang="ru-RU" dirty="0" smtClean="0"/>
              <a:t> – </a:t>
            </a:r>
            <a:r>
              <a:rPr lang="ru-RU" dirty="0" smtClean="0"/>
              <a:t>вычисляет арифметическую </a:t>
            </a:r>
            <a:r>
              <a:rPr lang="ru-RU" dirty="0" smtClean="0"/>
              <a:t>сумму </a:t>
            </a:r>
            <a:r>
              <a:rPr lang="ru-RU" dirty="0" smtClean="0"/>
              <a:t>всех выбранных значений данного поля;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AVG</a:t>
            </a:r>
            <a:r>
              <a:rPr lang="ru-RU" dirty="0" smtClean="0"/>
              <a:t> вычисляет среднее значение для всех выбранных значений данного поля;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SELECT AVG(MARK)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FROM EXAM_MARKS;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Агрегирование и групповые функции</a:t>
            </a:r>
            <a:r>
              <a:rPr lang="ru-RU" b="1" dirty="0" smtClean="0"/>
              <a:t>.</a:t>
            </a:r>
            <a:r>
              <a:rPr lang="en-US" b="1" dirty="0" smtClean="0"/>
              <a:t> MIN MAX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MAX</a:t>
            </a:r>
            <a:r>
              <a:rPr lang="ru-RU" dirty="0" smtClean="0"/>
              <a:t> </a:t>
            </a:r>
            <a:r>
              <a:rPr lang="ru-RU" dirty="0" smtClean="0"/>
              <a:t>вычисляет наибольшее из всех выбранных значений данного поля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MIN </a:t>
            </a:r>
            <a:r>
              <a:rPr lang="ru-RU" dirty="0" smtClean="0"/>
              <a:t>вычисляет наименьшее из всех выбранных значений данного поля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Вычисление функций по группам </a:t>
            </a:r>
            <a:r>
              <a:rPr lang="en-US" b="1" dirty="0" smtClean="0"/>
              <a:t>GROUP BY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SELECT </a:t>
            </a:r>
            <a:r>
              <a:rPr lang="en-US" sz="2800" dirty="0" smtClean="0">
                <a:solidFill>
                  <a:srgbClr val="002060"/>
                </a:solidFill>
              </a:rPr>
              <a:t>STUDENT_ID, MAX(MARK)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FROM EXAM_MARKS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GROUP BY STUDENT_ID</a:t>
            </a:r>
            <a:r>
              <a:rPr lang="en-US" sz="2800" dirty="0" smtClean="0">
                <a:solidFill>
                  <a:srgbClr val="FF0000"/>
                </a:solidFill>
              </a:rPr>
              <a:t>;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SELECT STUDENT_ID, SUBJ_ID, MAX(MARK)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FROM EXAM_MARKS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GROUP BY STUDENT_ID, SUBJ_ID;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Выбор групп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Предложение </a:t>
            </a:r>
            <a:r>
              <a:rPr lang="ru-RU" dirty="0" smtClean="0">
                <a:solidFill>
                  <a:srgbClr val="002060"/>
                </a:solidFill>
              </a:rPr>
              <a:t>HAVING </a:t>
            </a:r>
            <a:r>
              <a:rPr lang="ru-RU" dirty="0" smtClean="0"/>
              <a:t>определяет критерий</a:t>
            </a:r>
            <a:r>
              <a:rPr lang="ru-RU" dirty="0" smtClean="0"/>
              <a:t>, </a:t>
            </a:r>
            <a:r>
              <a:rPr lang="ru-RU" dirty="0" smtClean="0"/>
              <a:t>по </a:t>
            </a:r>
            <a:r>
              <a:rPr lang="ru-RU" dirty="0" smtClean="0"/>
              <a:t>которому </a:t>
            </a:r>
            <a:r>
              <a:rPr lang="ru-RU" dirty="0" smtClean="0"/>
              <a:t>группы следует включать в выходные данные</a:t>
            </a:r>
          </a:p>
          <a:p>
            <a:endParaRPr lang="ru-RU" dirty="0" smtClean="0"/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SELECT </a:t>
            </a:r>
            <a:r>
              <a:rPr lang="en-US" sz="2400" dirty="0" smtClean="0">
                <a:solidFill>
                  <a:srgbClr val="002060"/>
                </a:solidFill>
              </a:rPr>
              <a:t>SUBJ_NAME, MAX(HOUR)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FROM SUBJECT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GROUP BY SUBJ_NAME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HAVING MAX(HOUR) &gt;= 72;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запрос</a:t>
            </a:r>
            <a:r>
              <a:rPr lang="ru-RU" dirty="0" smtClean="0"/>
              <a:t>, который </a:t>
            </a:r>
            <a:r>
              <a:rPr lang="ru-RU" dirty="0" smtClean="0"/>
              <a:t>выполняет выборку для каждого студента значения его идентификатора </a:t>
            </a:r>
            <a:r>
              <a:rPr lang="ru-RU" dirty="0" smtClean="0"/>
              <a:t>и </a:t>
            </a:r>
            <a:r>
              <a:rPr lang="ru-RU" dirty="0" smtClean="0"/>
              <a:t>минимальной </a:t>
            </a:r>
            <a:r>
              <a:rPr lang="ru-RU" dirty="0" smtClean="0"/>
              <a:t>из </a:t>
            </a:r>
            <a:r>
              <a:rPr lang="ru-RU" dirty="0" smtClean="0"/>
              <a:t>полученных им оценок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Пустые значения NULL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COUNT</a:t>
            </a:r>
            <a:r>
              <a:rPr lang="ru-RU" dirty="0" smtClean="0"/>
              <a:t> </a:t>
            </a:r>
            <a:r>
              <a:rPr lang="ru-RU" dirty="0" smtClean="0"/>
              <a:t>вернет число строк</a:t>
            </a:r>
            <a:r>
              <a:rPr lang="ru-RU" dirty="0" smtClean="0"/>
              <a:t>, </a:t>
            </a:r>
            <a:r>
              <a:rPr lang="ru-RU" dirty="0" smtClean="0"/>
              <a:t>не содержащих пустые значения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AVG</a:t>
            </a:r>
            <a:r>
              <a:rPr lang="ru-RU" dirty="0" smtClean="0"/>
              <a:t> </a:t>
            </a:r>
            <a:r>
              <a:rPr lang="ru-RU" dirty="0" smtClean="0"/>
              <a:t>вычисляет среднее значение всех </a:t>
            </a:r>
            <a:r>
              <a:rPr lang="ru-RU" b="1" dirty="0" smtClean="0"/>
              <a:t>известных значений </a:t>
            </a:r>
            <a:r>
              <a:rPr lang="ru-RU" dirty="0" smtClean="0"/>
              <a:t>множеств </a:t>
            </a:r>
            <a:r>
              <a:rPr lang="ru-RU" dirty="0" smtClean="0"/>
              <a:t>а </a:t>
            </a:r>
            <a:r>
              <a:rPr lang="ru-RU" dirty="0" smtClean="0"/>
              <a:t>элементов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Пустые значения </a:t>
            </a:r>
            <a:r>
              <a:rPr lang="ru-RU" b="1" dirty="0" smtClean="0"/>
              <a:t>NULL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Условные операторы при отсутствии пустых значений возвращают </a:t>
            </a:r>
            <a:r>
              <a:rPr lang="ru-RU" dirty="0" smtClean="0"/>
              <a:t>либо </a:t>
            </a:r>
            <a:r>
              <a:rPr lang="en-US" b="1" dirty="0" smtClean="0"/>
              <a:t>1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smtClean="0"/>
              <a:t>истина), </a:t>
            </a:r>
            <a:r>
              <a:rPr lang="ru-RU" dirty="0" smtClean="0"/>
              <a:t>либо </a:t>
            </a:r>
            <a:r>
              <a:rPr lang="en-US" b="1" dirty="0" smtClean="0"/>
              <a:t>0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smtClean="0"/>
              <a:t>ложь</a:t>
            </a:r>
            <a:r>
              <a:rPr lang="ru-RU" dirty="0" smtClean="0"/>
              <a:t>). Если </a:t>
            </a:r>
            <a:r>
              <a:rPr lang="ru-RU" dirty="0" smtClean="0"/>
              <a:t>же в столбце присутствуют пустые значения</a:t>
            </a:r>
            <a:r>
              <a:rPr lang="ru-RU" dirty="0" smtClean="0"/>
              <a:t>, то может </a:t>
            </a:r>
            <a:r>
              <a:rPr lang="ru-RU" dirty="0" smtClean="0"/>
              <a:t>быть возвращено </a:t>
            </a:r>
            <a:r>
              <a:rPr lang="en-US" b="1" dirty="0" smtClean="0"/>
              <a:t>NULL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SELECT SURNAME, </a:t>
            </a:r>
            <a:r>
              <a:rPr lang="en-US" dirty="0" smtClean="0">
                <a:solidFill>
                  <a:srgbClr val="002060"/>
                </a:solidFill>
              </a:rPr>
              <a:t>STIPEND&gt;300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FROM </a:t>
            </a:r>
            <a:r>
              <a:rPr lang="en-US" dirty="0" smtClean="0">
                <a:solidFill>
                  <a:srgbClr val="002060"/>
                </a:solidFill>
              </a:rPr>
              <a:t>student;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– NOT IN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Получить из таблицы </a:t>
            </a:r>
            <a:r>
              <a:rPr lang="en-US" dirty="0" smtClean="0"/>
              <a:t>EXAM_MARKS </a:t>
            </a:r>
            <a:r>
              <a:rPr lang="ru-RU" dirty="0" smtClean="0"/>
              <a:t>сведения о </a:t>
            </a:r>
            <a:r>
              <a:rPr lang="ru-RU" dirty="0" smtClean="0"/>
              <a:t>студентах,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имеющих </a:t>
            </a:r>
            <a:r>
              <a:rPr lang="ru-RU" dirty="0" smtClean="0"/>
              <a:t>экзаменационные оценки только 4 и 5.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*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EXAM_MARKS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MARK IN (4, 5);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Получить сведения о студентах, не имеющих ни</a:t>
            </a:r>
            <a:r>
              <a:rPr lang="en-US" dirty="0" smtClean="0"/>
              <a:t> </a:t>
            </a:r>
            <a:r>
              <a:rPr lang="ru-RU" dirty="0" smtClean="0"/>
              <a:t>одной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экзаменационной </a:t>
            </a:r>
            <a:r>
              <a:rPr lang="ru-RU" dirty="0" smtClean="0"/>
              <a:t>оценки, равной 4 и 5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SELECT *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FROM EXAM_MARKS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WHERE MARK NOT IN (4, 5);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BETWEEN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Вывести записи о предметах обучения,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количество </a:t>
            </a:r>
            <a:r>
              <a:rPr lang="ru-RU" dirty="0" smtClean="0"/>
              <a:t>часов , отводимых на которые,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лежит </a:t>
            </a:r>
            <a:r>
              <a:rPr lang="ru-RU" dirty="0" smtClean="0"/>
              <a:t>в пределах между 30 и 40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SELECT *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FROM SUBJECT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WHERE HOUR BETWEEN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0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40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Напишите запрос</a:t>
            </a:r>
            <a:r>
              <a:rPr lang="ru-RU" dirty="0" smtClean="0"/>
              <a:t>, </a:t>
            </a:r>
            <a:r>
              <a:rPr lang="ru-RU" dirty="0" smtClean="0"/>
              <a:t>выполняющий вывод находящихся </a:t>
            </a:r>
            <a:r>
              <a:rPr lang="ru-RU" dirty="0" smtClean="0"/>
              <a:t>в та </a:t>
            </a:r>
            <a:r>
              <a:rPr lang="ru-RU" dirty="0" smtClean="0"/>
              <a:t>блице EXAM_MARKS </a:t>
            </a:r>
            <a:r>
              <a:rPr lang="ru-RU" dirty="0" smtClean="0"/>
              <a:t>номеров </a:t>
            </a:r>
            <a:r>
              <a:rPr lang="ru-RU" dirty="0" smtClean="0"/>
              <a:t>предметов обучения</a:t>
            </a:r>
            <a:r>
              <a:rPr lang="ru-RU" dirty="0" smtClean="0"/>
              <a:t>, </a:t>
            </a:r>
            <a:r>
              <a:rPr lang="ru-RU" dirty="0" smtClean="0"/>
              <a:t>экзамены по которым сдавались между </a:t>
            </a:r>
            <a:r>
              <a:rPr lang="ru-RU" dirty="0" smtClean="0"/>
              <a:t>10 и 20 </a:t>
            </a:r>
            <a:r>
              <a:rPr lang="ru-RU" dirty="0" smtClean="0"/>
              <a:t>января 1999 года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LIKE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Применим только </a:t>
            </a:r>
            <a:r>
              <a:rPr lang="ru-RU" dirty="0" smtClean="0"/>
              <a:t>к символьным полям типа CHAR или VARCHAR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роверяет</a:t>
            </a:r>
            <a:r>
              <a:rPr lang="ru-RU" dirty="0" smtClean="0"/>
              <a:t>, входит ли подстрока в символьную строку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имвол </a:t>
            </a:r>
            <a:r>
              <a:rPr lang="ru-RU" dirty="0" smtClean="0"/>
              <a:t>“_” определяет возможность наличия одного любого символа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имвол </a:t>
            </a:r>
            <a:r>
              <a:rPr lang="ru-RU" dirty="0" smtClean="0"/>
              <a:t>“%” допускает присутствие последовательности любых символов произвольной длины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LIKE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Написать запрос, выбирающий из таблицы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STUDENT </a:t>
            </a:r>
            <a:r>
              <a:rPr lang="ru-RU" dirty="0" smtClean="0"/>
              <a:t>сведения о студентах, у которых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фамилии </a:t>
            </a:r>
            <a:r>
              <a:rPr lang="ru-RU" dirty="0" smtClean="0"/>
              <a:t>начинаются на букву “Р</a:t>
            </a:r>
            <a:r>
              <a:rPr lang="ru-RU" dirty="0" smtClean="0"/>
              <a:t>”.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SELECT *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FROM STUDENT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WHERE SURNAME LIKE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Р%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'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LIKE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случае необходимости использовать в образце “_” и “%” их нужно «защитить»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LIKE ‘_\_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 ’</a:t>
            </a:r>
            <a:r>
              <a:rPr lang="en-US" dirty="0" smtClean="0">
                <a:solidFill>
                  <a:srgbClr val="FF0000"/>
                </a:solidFill>
              </a:rPr>
              <a:t>ESCAPE ‘\’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4644008" y="350100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28184" y="321297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Указываем символ, которым защищаем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1278</Words>
  <Application>Microsoft Office PowerPoint</Application>
  <PresentationFormat>Экран (4:3)</PresentationFormat>
  <Paragraphs>245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MySQL</vt:lpstr>
      <vt:lpstr>План занятия</vt:lpstr>
      <vt:lpstr>IN – NOT IN</vt:lpstr>
      <vt:lpstr>IN – NOT IN</vt:lpstr>
      <vt:lpstr>BETWEEN</vt:lpstr>
      <vt:lpstr>Задание 1</vt:lpstr>
      <vt:lpstr>LIKE</vt:lpstr>
      <vt:lpstr>LIKE</vt:lpstr>
      <vt:lpstr>LIKE</vt:lpstr>
      <vt:lpstr>RLIKE</vt:lpstr>
      <vt:lpstr>Задание 2</vt:lpstr>
      <vt:lpstr>IS NULL и IS NOT NULL</vt:lpstr>
      <vt:lpstr>IS NULL и IS NOT NULL</vt:lpstr>
      <vt:lpstr>Арифметические операции</vt:lpstr>
      <vt:lpstr>Задание 3</vt:lpstr>
      <vt:lpstr>Конкатинация строк</vt:lpstr>
      <vt:lpstr>Символьные функции преобразования букв различных слов в строке</vt:lpstr>
      <vt:lpstr>Символьные функции преобразования букв</vt:lpstr>
      <vt:lpstr>LTRIM, RTRIM и TRIM</vt:lpstr>
      <vt:lpstr>Подстрока</vt:lpstr>
      <vt:lpstr>Функции для работы с числами</vt:lpstr>
      <vt:lpstr>Функции работы с числами</vt:lpstr>
      <vt:lpstr>Пример</vt:lpstr>
      <vt:lpstr>Задание 4</vt:lpstr>
      <vt:lpstr>Функции работы с числами</vt:lpstr>
      <vt:lpstr>Функции преобразования значений</vt:lpstr>
      <vt:lpstr>Преобразование дат</vt:lpstr>
      <vt:lpstr>Пример</vt:lpstr>
      <vt:lpstr>Задание 5</vt:lpstr>
      <vt:lpstr>Изменение даты и времени</vt:lpstr>
      <vt:lpstr>Агрегирование и групповые функции. COUNT</vt:lpstr>
      <vt:lpstr>Задание 6</vt:lpstr>
      <vt:lpstr>Агрегирование и групповые функции. SUM и AVG</vt:lpstr>
      <vt:lpstr>Агрегирование и групповые функции. MIN MAX</vt:lpstr>
      <vt:lpstr>Вычисление функций по группам GROUP BY</vt:lpstr>
      <vt:lpstr>Выбор групп</vt:lpstr>
      <vt:lpstr>Задание 7</vt:lpstr>
      <vt:lpstr>Пустые значения NULL </vt:lpstr>
      <vt:lpstr>Пустые значения NULL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MySQL</dc:title>
  <dc:creator>Elena</dc:creator>
  <cp:lastModifiedBy>Elena</cp:lastModifiedBy>
  <cp:revision>54</cp:revision>
  <dcterms:created xsi:type="dcterms:W3CDTF">2017-10-12T13:31:17Z</dcterms:created>
  <dcterms:modified xsi:type="dcterms:W3CDTF">2017-10-16T09:48:04Z</dcterms:modified>
</cp:coreProperties>
</file>