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3" r:id="rId10"/>
    <p:sldId id="264" r:id="rId11"/>
    <p:sldId id="265" r:id="rId12"/>
    <p:sldId id="276" r:id="rId13"/>
    <p:sldId id="266" r:id="rId14"/>
    <p:sldId id="271" r:id="rId15"/>
    <p:sldId id="272" r:id="rId16"/>
    <p:sldId id="267" r:id="rId17"/>
    <p:sldId id="273" r:id="rId18"/>
    <p:sldId id="274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1" d="100"/>
          <a:sy n="81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5AFA0-A594-4610-83F7-0B02C819C5DD}" type="datetimeFigureOut">
              <a:rPr lang="ru-RU" smtClean="0"/>
              <a:t>23.10.2017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30477-0A6D-47B0-8A8A-605A8163CD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001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9190-6035-4177-9952-9FA11671228A}" type="datetime1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22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1656-B3B8-4872-8106-A26ED8D2617F}" type="datetime1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96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3243-9DE5-41D1-92CC-BBB86E16B8F0}" type="datetime1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122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A26F2-7074-4E1F-A2D7-9C145A05AFB0}" type="datetime1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05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71E8-1085-4B26-A156-2B8695747E94}" type="datetime1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08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8688-0C82-42A4-A119-9A0C744DC7FE}" type="datetime1">
              <a:rPr lang="ru-RU" smtClean="0"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627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0EAF-C333-48BF-8836-2EF9BD96CFEB}" type="datetime1">
              <a:rPr lang="ru-RU" smtClean="0"/>
              <a:t>23.10.2017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88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FC2D-AEBF-47DC-82A7-CA1071F9E8B5}" type="datetime1">
              <a:rPr lang="ru-RU" smtClean="0"/>
              <a:t>23.10.2017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95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58B11-717E-46CB-84D6-A33434972240}" type="datetime1">
              <a:rPr lang="ru-RU" smtClean="0"/>
              <a:t>23.10.2017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321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8C342-16BD-4FDD-804A-C52C24ED5698}" type="datetime1">
              <a:rPr lang="ru-RU" smtClean="0"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231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033F4-ADE7-47C7-904B-4B54EFB4A942}" type="datetime1">
              <a:rPr lang="ru-RU" smtClean="0"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078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FE071-E849-4DCA-84BE-2403E30BC66C}" type="datetime1">
              <a:rPr lang="ru-RU" smtClean="0"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FBD81-8ACE-4CB2-95C0-E6AEC2B16D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42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2799" y="2272937"/>
            <a:ext cx="5930537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MySQL</a:t>
            </a:r>
          </a:p>
          <a:p>
            <a:pPr algn="ctr"/>
            <a:endParaRPr lang="en-US" dirty="0"/>
          </a:p>
          <a:p>
            <a:pPr algn="ctr"/>
            <a:r>
              <a:rPr lang="ru-RU" sz="3200" dirty="0" smtClean="0"/>
              <a:t>Занятие 3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41933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4296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Вложенные подзапросы</a:t>
            </a:r>
            <a:r>
              <a:rPr lang="en-US" sz="3600" b="1" dirty="0" smtClean="0"/>
              <a:t> + HAVING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9154" y="1341120"/>
            <a:ext cx="1157369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Разберем по частям: </a:t>
            </a:r>
          </a:p>
          <a:p>
            <a:endParaRPr lang="en-US" sz="2400" dirty="0" smtClean="0"/>
          </a:p>
          <a:p>
            <a:r>
              <a:rPr lang="ru-RU" sz="2400" dirty="0" smtClean="0"/>
              <a:t>Группируем количества предметов по оценкам:</a:t>
            </a:r>
            <a:endParaRPr lang="ru-RU" sz="2400" dirty="0"/>
          </a:p>
          <a:p>
            <a:r>
              <a:rPr lang="en-US" sz="2400" b="1" dirty="0" smtClean="0"/>
              <a:t>SELECT COUNT(DISTINCT</a:t>
            </a:r>
            <a:r>
              <a:rPr lang="en-US" sz="2400" dirty="0" smtClean="0"/>
              <a:t> SUBJ_ID), MARK 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</a:t>
            </a:r>
            <a:r>
              <a:rPr lang="en-US" sz="2400" dirty="0" err="1" smtClean="0"/>
              <a:t>exam_marks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GROUP BY</a:t>
            </a:r>
            <a:r>
              <a:rPr lang="en-US" sz="2400" dirty="0" smtClean="0"/>
              <a:t> MARK;</a:t>
            </a:r>
          </a:p>
          <a:p>
            <a:endParaRPr lang="ru-RU" sz="2400" dirty="0" smtClean="0"/>
          </a:p>
          <a:p>
            <a:r>
              <a:rPr lang="ru-RU" sz="2400" dirty="0" smtClean="0"/>
              <a:t>Высчитываем порог, по которому будем отбирать группы: </a:t>
            </a:r>
            <a:endParaRPr lang="en-US" sz="2400" dirty="0"/>
          </a:p>
          <a:p>
            <a:r>
              <a:rPr lang="en-US" sz="2400" b="1" dirty="0" smtClean="0"/>
              <a:t>SELECT</a:t>
            </a:r>
            <a:r>
              <a:rPr lang="en-US" sz="2400" dirty="0" smtClean="0"/>
              <a:t> </a:t>
            </a:r>
            <a:r>
              <a:rPr lang="en-US" sz="2400" b="1" dirty="0" smtClean="0"/>
              <a:t>AVG</a:t>
            </a:r>
            <a:r>
              <a:rPr lang="en-US" sz="2400" dirty="0" smtClean="0"/>
              <a:t>(MARK) 		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EXAM_MARKS 		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STUDENT_ID = 301;</a:t>
            </a:r>
          </a:p>
          <a:p>
            <a:endParaRPr lang="en-US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3279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3151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Задание 3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80160" y="2429692"/>
            <a:ext cx="92397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Напишите запрос, который выполняет выборку всех имен студентов, имеющих по предмету с идентификатором 102 балл ниже общего среднего балла.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4167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66353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Задание </a:t>
            </a:r>
            <a:r>
              <a:rPr lang="ru-RU" sz="3600" b="1" dirty="0"/>
              <a:t>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80160" y="2429692"/>
            <a:ext cx="92397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Напишите запрос, который выполняет вывод количества предметов, по которым экзаменовался каждый студент, </a:t>
            </a:r>
            <a:r>
              <a:rPr lang="ru-RU" sz="2400" dirty="0" err="1" smtClean="0"/>
              <a:t>сдаваший</a:t>
            </a:r>
            <a:r>
              <a:rPr lang="ru-RU" sz="2400" dirty="0" smtClean="0"/>
              <a:t> более 20 предметов.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883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3151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Связные подзапросы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9154" y="1341120"/>
            <a:ext cx="1157369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Выбрать сведения обо всех предметах обучения, по которым проводился экзамен 20 марта 2000 года: </a:t>
            </a:r>
          </a:p>
          <a:p>
            <a:endParaRPr lang="ru-RU" sz="2400" dirty="0"/>
          </a:p>
          <a:p>
            <a:r>
              <a:rPr lang="en-US" sz="2400" b="1" dirty="0" smtClean="0"/>
              <a:t>SELECT</a:t>
            </a:r>
            <a:r>
              <a:rPr lang="en-US" sz="2400" dirty="0" smtClean="0"/>
              <a:t> *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SUBJECT </a:t>
            </a:r>
            <a:r>
              <a:rPr lang="en-US" sz="2400" dirty="0" smtClean="0">
                <a:solidFill>
                  <a:srgbClr val="FF0000"/>
                </a:solidFill>
              </a:rPr>
              <a:t>SU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'2000-03-20‘ </a:t>
            </a:r>
            <a:r>
              <a:rPr lang="en-US" sz="2400" b="1" dirty="0" smtClean="0"/>
              <a:t>IN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dirty="0" smtClean="0"/>
              <a:t>(</a:t>
            </a:r>
            <a:r>
              <a:rPr lang="en-US" sz="2400" b="1" dirty="0" smtClean="0"/>
              <a:t>SELECT</a:t>
            </a:r>
            <a:r>
              <a:rPr lang="en-US" sz="2400" dirty="0" smtClean="0"/>
              <a:t> EXAM_DATE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EXAM_MARKS </a:t>
            </a:r>
            <a:r>
              <a:rPr lang="en-US" sz="2400" dirty="0" smtClean="0">
                <a:solidFill>
                  <a:srgbClr val="FF0000"/>
                </a:solidFill>
              </a:rPr>
              <a:t>EX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SU</a:t>
            </a:r>
            <a:r>
              <a:rPr lang="en-US" sz="2400" dirty="0" smtClean="0"/>
              <a:t>.SUBJ_ID = </a:t>
            </a:r>
            <a:r>
              <a:rPr lang="en-US" sz="2400" dirty="0" smtClean="0">
                <a:solidFill>
                  <a:srgbClr val="FF0000"/>
                </a:solidFill>
              </a:rPr>
              <a:t>EX</a:t>
            </a:r>
            <a:r>
              <a:rPr lang="en-US" sz="2400" dirty="0" smtClean="0"/>
              <a:t>.SUBJ_ID); </a:t>
            </a:r>
          </a:p>
          <a:p>
            <a:endParaRPr lang="ru-RU" sz="2400" dirty="0" smtClean="0"/>
          </a:p>
          <a:p>
            <a:endParaRPr lang="ru-RU" sz="2400" dirty="0" smtClean="0"/>
          </a:p>
        </p:txBody>
      </p:sp>
      <p:cxnSp>
        <p:nvCxnSpPr>
          <p:cNvPr id="5" name="Прямая со стрелкой 4"/>
          <p:cNvCxnSpPr>
            <a:stCxn id="8" idx="1"/>
          </p:cNvCxnSpPr>
          <p:nvPr/>
        </p:nvCxnSpPr>
        <p:spPr>
          <a:xfrm flipH="1">
            <a:off x="3709851" y="2525486"/>
            <a:ext cx="3166331" cy="4702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8" idx="1"/>
          </p:cNvCxnSpPr>
          <p:nvPr/>
        </p:nvCxnSpPr>
        <p:spPr>
          <a:xfrm flipH="1">
            <a:off x="5294811" y="2525486"/>
            <a:ext cx="1581371" cy="14717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76182" y="2294653"/>
            <a:ext cx="3090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Псевдонимы / </a:t>
            </a:r>
            <a:r>
              <a:rPr lang="ru-RU" sz="2400" dirty="0" err="1" smtClean="0"/>
              <a:t>алиасы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56048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748936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Связные подзапросы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8310" y="1924594"/>
            <a:ext cx="1157369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Найти идентификаторы, фамилии и стипендии студентов, получающих стипендию выше средней на курсе, на котором они учатся</a:t>
            </a:r>
          </a:p>
          <a:p>
            <a:endParaRPr lang="ru-RU" sz="2400" dirty="0" smtClean="0"/>
          </a:p>
          <a:p>
            <a:r>
              <a:rPr lang="en-US" sz="2400" b="1" dirty="0" smtClean="0"/>
              <a:t>SELECT DISTINCT</a:t>
            </a:r>
            <a:r>
              <a:rPr lang="en-US" sz="2400" dirty="0" smtClean="0"/>
              <a:t> STUDENT_ID, SURNAME, STIPEND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STUDENT </a:t>
            </a:r>
            <a:r>
              <a:rPr lang="en-US" sz="2400" dirty="0" smtClean="0">
                <a:solidFill>
                  <a:srgbClr val="FF0000"/>
                </a:solidFill>
              </a:rPr>
              <a:t>E1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STIPEND &gt;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dirty="0" smtClean="0"/>
              <a:t>(</a:t>
            </a:r>
            <a:r>
              <a:rPr lang="en-US" sz="2400" b="1" dirty="0" smtClean="0"/>
              <a:t>SELECT</a:t>
            </a:r>
            <a:r>
              <a:rPr lang="en-US" sz="2400" dirty="0" smtClean="0"/>
              <a:t> </a:t>
            </a:r>
            <a:r>
              <a:rPr lang="en-US" sz="2400" b="1" dirty="0" smtClean="0"/>
              <a:t>AVG</a:t>
            </a:r>
            <a:r>
              <a:rPr lang="en-US" sz="2400" dirty="0" smtClean="0"/>
              <a:t>(STIPEND)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STUDENT </a:t>
            </a:r>
            <a:r>
              <a:rPr lang="en-US" sz="2400" dirty="0" smtClean="0">
                <a:solidFill>
                  <a:srgbClr val="FF0000"/>
                </a:solidFill>
              </a:rPr>
              <a:t>E2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E1</a:t>
            </a:r>
            <a:r>
              <a:rPr lang="en-US" sz="2400" dirty="0" smtClean="0"/>
              <a:t>.KURS = </a:t>
            </a:r>
            <a:r>
              <a:rPr lang="en-US" sz="2400" dirty="0" smtClean="0">
                <a:solidFill>
                  <a:srgbClr val="FF0000"/>
                </a:solidFill>
              </a:rPr>
              <a:t>E2</a:t>
            </a:r>
            <a:r>
              <a:rPr lang="en-US" sz="2400" dirty="0" smtClean="0"/>
              <a:t>.KURS); </a:t>
            </a:r>
            <a:endParaRPr lang="ru-RU" sz="2400" dirty="0" smtClean="0"/>
          </a:p>
          <a:p>
            <a:endParaRPr lang="ru-RU" sz="2400" dirty="0"/>
          </a:p>
          <a:p>
            <a:r>
              <a:rPr lang="en-US" sz="2400" dirty="0" smtClean="0"/>
              <a:t>AVG</a:t>
            </a:r>
            <a:r>
              <a:rPr lang="ru-RU" sz="2400" dirty="0" smtClean="0"/>
              <a:t> выполняется над таблицей из подзапроса для каждой строки из таблицы внешнего запроса.</a:t>
            </a:r>
            <a:endParaRPr lang="en-US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3450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748936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Связные подзапросы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18310" y="1924594"/>
            <a:ext cx="1157369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Второй способ: </a:t>
            </a:r>
          </a:p>
          <a:p>
            <a:endParaRPr lang="ru-RU" sz="2400" dirty="0" smtClean="0"/>
          </a:p>
          <a:p>
            <a:r>
              <a:rPr lang="en-US" sz="2400" b="1" dirty="0" smtClean="0"/>
              <a:t>SELECT DISTINCT</a:t>
            </a:r>
            <a:r>
              <a:rPr lang="en-US" sz="2400" dirty="0" smtClean="0"/>
              <a:t> STUDENT_ID, SURNAME, STIPEND</a:t>
            </a:r>
            <a:endParaRPr lang="ru-RU" sz="2400" dirty="0" smtClean="0"/>
          </a:p>
          <a:p>
            <a:r>
              <a:rPr lang="ru-RU" sz="2400" dirty="0" smtClean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STUDENT </a:t>
            </a:r>
            <a:r>
              <a:rPr lang="en-US" sz="2400" dirty="0" smtClean="0">
                <a:solidFill>
                  <a:srgbClr val="FF0000"/>
                </a:solidFill>
              </a:rPr>
              <a:t>E1</a:t>
            </a:r>
            <a:r>
              <a:rPr lang="en-US" sz="2400" dirty="0" smtClean="0"/>
              <a:t>,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dirty="0" smtClean="0"/>
              <a:t>(</a:t>
            </a:r>
            <a:r>
              <a:rPr lang="en-US" sz="2400" b="1" dirty="0" smtClean="0"/>
              <a:t>SELECT</a:t>
            </a:r>
            <a:r>
              <a:rPr lang="en-US" sz="2400" dirty="0" smtClean="0"/>
              <a:t> KURS, </a:t>
            </a:r>
            <a:r>
              <a:rPr lang="en-US" sz="2400" b="1" dirty="0" smtClean="0"/>
              <a:t>AVG</a:t>
            </a:r>
            <a:r>
              <a:rPr lang="en-US" sz="2400" dirty="0" smtClean="0"/>
              <a:t>(STIPEND) </a:t>
            </a:r>
            <a:r>
              <a:rPr lang="en-US" sz="2400" b="1" dirty="0" smtClean="0"/>
              <a:t>AS</a:t>
            </a:r>
            <a:r>
              <a:rPr lang="en-US" sz="2400" dirty="0" smtClean="0"/>
              <a:t> </a:t>
            </a:r>
            <a:r>
              <a:rPr lang="en-US" sz="2400" i="1" dirty="0" smtClean="0"/>
              <a:t>AVG_STIPEND</a:t>
            </a:r>
            <a:endParaRPr lang="ru-RU" sz="2400" i="1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STUDENT </a:t>
            </a:r>
            <a:r>
              <a:rPr lang="en-US" sz="2400" dirty="0" smtClean="0">
                <a:solidFill>
                  <a:srgbClr val="FF0000"/>
                </a:solidFill>
              </a:rPr>
              <a:t>E2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GROUP BY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E2</a:t>
            </a:r>
            <a:r>
              <a:rPr lang="en-US" sz="2400" dirty="0" smtClean="0"/>
              <a:t>.KURS) </a:t>
            </a:r>
            <a:r>
              <a:rPr lang="en-US" sz="2400" dirty="0" smtClean="0">
                <a:solidFill>
                  <a:srgbClr val="FF0000"/>
                </a:solidFill>
              </a:rPr>
              <a:t>E3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E1</a:t>
            </a:r>
            <a:r>
              <a:rPr lang="en-US" sz="2400" dirty="0" smtClean="0"/>
              <a:t>.STIPEND &gt; </a:t>
            </a:r>
            <a:r>
              <a:rPr lang="en-US" sz="2400" i="1" dirty="0" smtClean="0"/>
              <a:t>AVG_STIPEND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AND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E1</a:t>
            </a:r>
            <a:r>
              <a:rPr lang="en-US" sz="2400" dirty="0" smtClean="0"/>
              <a:t>.KURS=</a:t>
            </a:r>
            <a:r>
              <a:rPr lang="en-US" sz="2400" dirty="0" smtClean="0">
                <a:solidFill>
                  <a:srgbClr val="FF0000"/>
                </a:solidFill>
              </a:rPr>
              <a:t>E3</a:t>
            </a:r>
            <a:r>
              <a:rPr lang="en-US" sz="2400" dirty="0" smtClean="0"/>
              <a:t>.KURS;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Считаем </a:t>
            </a:r>
            <a:r>
              <a:rPr lang="en-US" sz="2400" dirty="0" smtClean="0"/>
              <a:t>AVG </a:t>
            </a:r>
            <a:r>
              <a:rPr lang="ru-RU" sz="2400" dirty="0" smtClean="0"/>
              <a:t>один раз для таблицы </a:t>
            </a:r>
            <a:r>
              <a:rPr lang="en-US" sz="2400" dirty="0" smtClean="0"/>
              <a:t>E2</a:t>
            </a:r>
            <a:r>
              <a:rPr lang="ru-RU" sz="2400" dirty="0" smtClean="0"/>
              <a:t>, формируя вспомогательную таблицу Е3, со строками которой соединяются строки первой таблицы Е1.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6528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3151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Задание 5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6102" y="2213767"/>
            <a:ext cx="9239794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Напишите запрос, использующий связные подзапросы и выполняющий вывод имен и идентификаторов студентов, у которых стипендия совпадает с максимальным значением стипендии для города, в котором живет студент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33217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748936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Связные подзапросы + </a:t>
            </a:r>
            <a:r>
              <a:rPr lang="en-US" sz="3600" b="1" dirty="0" smtClean="0"/>
              <a:t>HAVING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8310" y="1924594"/>
            <a:ext cx="115736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 данным из таблицы </a:t>
            </a:r>
            <a:r>
              <a:rPr lang="en-US" sz="2400" dirty="0" smtClean="0"/>
              <a:t>EXAM_MARKS</a:t>
            </a:r>
            <a:r>
              <a:rPr lang="ru-RU" sz="2400" dirty="0" smtClean="0"/>
              <a:t> определить сумму полученных студентами оценок, сгруппировав значения оценок по датам экзаменов и исключив те дни, когда число студентов, сдававших экзамен, было меньше 10</a:t>
            </a:r>
          </a:p>
          <a:p>
            <a:endParaRPr lang="ru-RU" sz="2400" dirty="0"/>
          </a:p>
          <a:p>
            <a:r>
              <a:rPr lang="en-US" sz="2400" b="1" dirty="0"/>
              <a:t>SELECT</a:t>
            </a:r>
            <a:r>
              <a:rPr lang="en-US" sz="2400" dirty="0"/>
              <a:t> EXAM_DATE, SUM(MARK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</a:t>
            </a:r>
            <a:r>
              <a:rPr lang="en-US" sz="2400" dirty="0"/>
              <a:t>EXAM_MARKS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/>
              <a:t>	</a:t>
            </a:r>
            <a:r>
              <a:rPr lang="en-US" sz="2400" b="1" dirty="0" smtClean="0"/>
              <a:t>GROUP </a:t>
            </a:r>
            <a:r>
              <a:rPr lang="en-US" sz="2400" b="1" dirty="0"/>
              <a:t>BY</a:t>
            </a:r>
            <a:r>
              <a:rPr lang="en-US" sz="2400" dirty="0"/>
              <a:t> </a:t>
            </a:r>
            <a:r>
              <a:rPr lang="en-US" sz="2400" dirty="0" smtClean="0"/>
              <a:t>EXAM_DATE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HAVING</a:t>
            </a:r>
            <a:r>
              <a:rPr lang="en-US" sz="2400" dirty="0" smtClean="0"/>
              <a:t> </a:t>
            </a:r>
            <a:r>
              <a:rPr lang="en-US" sz="2400" dirty="0"/>
              <a:t>10 </a:t>
            </a:r>
            <a:r>
              <a:rPr lang="en-US" sz="2400" dirty="0" smtClean="0"/>
              <a:t>&lt;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dirty="0" smtClean="0"/>
              <a:t>(</a:t>
            </a:r>
            <a:r>
              <a:rPr lang="en-US" sz="2400" b="1" dirty="0" smtClean="0"/>
              <a:t>SELECT </a:t>
            </a:r>
            <a:r>
              <a:rPr lang="en-US" sz="2400" b="1" dirty="0"/>
              <a:t>COUNT</a:t>
            </a:r>
            <a:r>
              <a:rPr lang="en-US" sz="2400" dirty="0"/>
              <a:t>(MARK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</a:t>
            </a:r>
            <a:r>
              <a:rPr lang="en-US" sz="2400" dirty="0"/>
              <a:t>EXAM_MARKS </a:t>
            </a:r>
            <a:r>
              <a:rPr lang="en-US" sz="2400" dirty="0" smtClean="0">
                <a:solidFill>
                  <a:srgbClr val="FF0000"/>
                </a:solidFill>
              </a:rPr>
              <a:t>B</a:t>
            </a:r>
            <a:endParaRPr lang="ru-RU" sz="2400" dirty="0" smtClean="0">
              <a:solidFill>
                <a:srgbClr val="FF0000"/>
              </a:solidFill>
            </a:endParaRPr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FF0000"/>
                </a:solidFill>
              </a:rPr>
              <a:t>A</a:t>
            </a:r>
            <a:r>
              <a:rPr lang="en-US" sz="2400" dirty="0"/>
              <a:t>.EXAM_DATE = </a:t>
            </a:r>
            <a:r>
              <a:rPr lang="en-US" sz="2400" dirty="0">
                <a:solidFill>
                  <a:srgbClr val="FF0000"/>
                </a:solidFill>
              </a:rPr>
              <a:t>B</a:t>
            </a:r>
            <a:r>
              <a:rPr lang="en-US" sz="2400" dirty="0"/>
              <a:t>.EXAM_DATE); </a:t>
            </a:r>
            <a:r>
              <a:rPr lang="ru-RU" sz="2400" dirty="0" smtClean="0"/>
              <a:t> </a:t>
            </a:r>
            <a:endParaRPr lang="ru-RU" sz="2400" dirty="0"/>
          </a:p>
          <a:p>
            <a:endParaRPr lang="ru-RU" sz="2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BD81-8ACE-4CB2-95C0-E6AEC2B16D61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106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3151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Задание 6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76102" y="2213767"/>
            <a:ext cx="923979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Напишите 2 запроса, которые позволяют вывести имена и идентификаторы всех студентов, для которых точно известно, что они проживают не в том городе, где расположен их университет. Один запрос с использованием соединения, а другой – с использованием связного подзапроса.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4341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05394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ORDER BY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48343" y="1872343"/>
            <a:ext cx="11643359" cy="4667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Выбрать все данные из таблицы </a:t>
            </a:r>
            <a:r>
              <a:rPr lang="en-US" sz="2400" b="1" dirty="0" smtClean="0"/>
              <a:t>SUBJECT</a:t>
            </a:r>
            <a:r>
              <a:rPr lang="ru-RU" sz="2400" dirty="0" smtClean="0"/>
              <a:t>, упорядочив выдачу по столбцу </a:t>
            </a:r>
            <a:r>
              <a:rPr lang="en-US" sz="2400" b="1" dirty="0" smtClean="0"/>
              <a:t>SUBJ_NAME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SELECT</a:t>
            </a:r>
            <a:r>
              <a:rPr lang="en-US" sz="2400" dirty="0" smtClean="0"/>
              <a:t> * 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SUBJECT </a:t>
            </a:r>
          </a:p>
          <a:p>
            <a:r>
              <a:rPr lang="en-US" sz="2400" dirty="0" smtClean="0"/>
              <a:t>	</a:t>
            </a:r>
            <a:r>
              <a:rPr lang="en-US" sz="2400" b="1" dirty="0" smtClean="0"/>
              <a:t>ORDER BY </a:t>
            </a:r>
            <a:r>
              <a:rPr lang="en-US" sz="2400" dirty="0" smtClean="0"/>
              <a:t>SUBJ_NAME; - </a:t>
            </a:r>
            <a:r>
              <a:rPr lang="ru-RU" sz="2400" dirty="0" smtClean="0"/>
              <a:t>по умолчанию по возрастанию (</a:t>
            </a:r>
            <a:r>
              <a:rPr lang="en-US" sz="2400" b="1" dirty="0" smtClean="0"/>
              <a:t>ASC</a:t>
            </a:r>
            <a:r>
              <a:rPr lang="en-US" sz="2400" dirty="0" smtClean="0"/>
              <a:t>)</a:t>
            </a:r>
          </a:p>
          <a:p>
            <a:endParaRPr lang="en-US" sz="2400" dirty="0"/>
          </a:p>
          <a:p>
            <a:r>
              <a:rPr lang="ru-RU" sz="2400" dirty="0" smtClean="0"/>
              <a:t>То же самое, но в обратном порядке:</a:t>
            </a:r>
          </a:p>
          <a:p>
            <a:endParaRPr lang="ru-RU" sz="2400" dirty="0"/>
          </a:p>
          <a:p>
            <a:r>
              <a:rPr lang="ru-RU" sz="2400" dirty="0" smtClean="0"/>
              <a:t> </a:t>
            </a:r>
            <a:r>
              <a:rPr lang="en-US" sz="2400" b="1" dirty="0" smtClean="0"/>
              <a:t>SELECT</a:t>
            </a:r>
            <a:r>
              <a:rPr lang="en-US" sz="2400" dirty="0" smtClean="0"/>
              <a:t> * </a:t>
            </a:r>
          </a:p>
          <a:p>
            <a:r>
              <a:rPr lang="en-US" sz="2400" dirty="0" smtClean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SUBJECT </a:t>
            </a:r>
          </a:p>
          <a:p>
            <a:r>
              <a:rPr lang="en-US" sz="2400" dirty="0" smtClean="0"/>
              <a:t>	</a:t>
            </a:r>
            <a:r>
              <a:rPr lang="en-US" sz="2400" b="1" dirty="0" smtClean="0"/>
              <a:t>ORDER BY </a:t>
            </a:r>
            <a:r>
              <a:rPr lang="en-US" sz="2400" dirty="0" smtClean="0"/>
              <a:t>SUBJ_NAME</a:t>
            </a:r>
            <a:r>
              <a:rPr lang="ru-RU" sz="2400" dirty="0" smtClean="0"/>
              <a:t> </a:t>
            </a:r>
            <a:r>
              <a:rPr lang="en-US" sz="2400" b="1" dirty="0" smtClean="0"/>
              <a:t>DESC</a:t>
            </a:r>
            <a:r>
              <a:rPr lang="en-US" sz="2400" dirty="0" smtClean="0"/>
              <a:t>;</a:t>
            </a:r>
            <a:endParaRPr lang="en-US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95636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05394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ORDER BY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48344" y="1480459"/>
            <a:ext cx="115736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Выбрать все данные из таблицы </a:t>
            </a:r>
            <a:r>
              <a:rPr lang="en-US" sz="2400" b="1" dirty="0" smtClean="0"/>
              <a:t>SUBJECT</a:t>
            </a:r>
            <a:r>
              <a:rPr lang="ru-RU" sz="2400" dirty="0" smtClean="0"/>
              <a:t>, упорядочив выдачу по значениям семестров (</a:t>
            </a:r>
            <a:r>
              <a:rPr lang="en-US" sz="2400" b="1" dirty="0" smtClean="0"/>
              <a:t>SEMESTER</a:t>
            </a:r>
            <a:r>
              <a:rPr lang="en-US" sz="2400" dirty="0" smtClean="0"/>
              <a:t>), </a:t>
            </a:r>
            <a:r>
              <a:rPr lang="ru-RU" sz="2400" dirty="0" smtClean="0"/>
              <a:t>а внутри семестров по наименованиям предметов (</a:t>
            </a:r>
            <a:r>
              <a:rPr lang="en-US" sz="2400" b="1" dirty="0" smtClean="0"/>
              <a:t>SUBJ_NAME</a:t>
            </a:r>
            <a:r>
              <a:rPr lang="ru-RU" sz="2400" dirty="0" smtClean="0"/>
              <a:t>)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SELECT</a:t>
            </a:r>
            <a:r>
              <a:rPr lang="en-US" sz="2400" dirty="0" smtClean="0"/>
              <a:t> * 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SUBJECT </a:t>
            </a:r>
          </a:p>
          <a:p>
            <a:r>
              <a:rPr lang="en-US" sz="2400" dirty="0" smtClean="0"/>
              <a:t>	</a:t>
            </a:r>
            <a:r>
              <a:rPr lang="en-US" sz="2400" b="1" dirty="0" smtClean="0"/>
              <a:t>ORDER BY </a:t>
            </a:r>
            <a:r>
              <a:rPr lang="en-US" sz="2400" dirty="0" smtClean="0"/>
              <a:t>SEMESTER</a:t>
            </a:r>
            <a:r>
              <a:rPr lang="ru-RU" sz="2400" dirty="0" smtClean="0"/>
              <a:t>,</a:t>
            </a:r>
            <a:r>
              <a:rPr lang="ru-RU" sz="2400" b="1" dirty="0" smtClean="0"/>
              <a:t> </a:t>
            </a:r>
            <a:r>
              <a:rPr lang="en-US" sz="2400" dirty="0" smtClean="0"/>
              <a:t>SUBJ_NAME; </a:t>
            </a:r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Указывать столбец можно по номеру – определяются выходными данными запроса:</a:t>
            </a:r>
            <a:endParaRPr lang="ru-RU" sz="2400" dirty="0"/>
          </a:p>
          <a:p>
            <a:endParaRPr lang="ru-RU" sz="2400" b="1" dirty="0" smtClean="0"/>
          </a:p>
          <a:p>
            <a:r>
              <a:rPr lang="en-US" sz="2400" b="1" dirty="0" smtClean="0"/>
              <a:t>SELECT</a:t>
            </a:r>
            <a:r>
              <a:rPr lang="en-US" sz="2400" dirty="0" smtClean="0"/>
              <a:t> SUBJ_ID, SEMESTER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SUBJECT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ORDER BY</a:t>
            </a:r>
            <a:r>
              <a:rPr lang="en-US" sz="2400" dirty="0" smtClean="0"/>
              <a:t> 2 DESC; </a:t>
            </a:r>
          </a:p>
          <a:p>
            <a:endParaRPr lang="en-US" sz="2400" dirty="0"/>
          </a:p>
          <a:p>
            <a:r>
              <a:rPr lang="en-US" sz="2400" dirty="0" smtClean="0"/>
              <a:t>NULL</a:t>
            </a:r>
            <a:r>
              <a:rPr lang="ru-RU" sz="2400" dirty="0" smtClean="0"/>
              <a:t> значения либо все в конце, либо все в начале выходной таблицы</a:t>
            </a:r>
            <a:endParaRPr lang="ru-RU" sz="24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884026" y="4667794"/>
            <a:ext cx="696686" cy="33963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80712" y="4418761"/>
            <a:ext cx="3582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Теперь это 2ой столбец (!)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20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05394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ORDER BY + GROUP BY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9154" y="2429692"/>
            <a:ext cx="1157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Упорядочиваем группы</a:t>
            </a:r>
            <a:r>
              <a:rPr lang="en-US" sz="2400" dirty="0" smtClean="0"/>
              <a:t>, ORDER BY </a:t>
            </a:r>
            <a:r>
              <a:rPr lang="ru-RU" sz="2400" dirty="0" smtClean="0"/>
              <a:t>ставим в конец (!) 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SELECT </a:t>
            </a:r>
            <a:r>
              <a:rPr lang="en-US" sz="2400" dirty="0" smtClean="0"/>
              <a:t>SUBJ_NAME, SEMEST</a:t>
            </a:r>
            <a:r>
              <a:rPr lang="en-US" sz="2400" dirty="0"/>
              <a:t>E</a:t>
            </a:r>
            <a:r>
              <a:rPr lang="en-US" sz="2400" dirty="0" smtClean="0"/>
              <a:t>R, MAX(HOUR) 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SUBJECT 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GROUP BY</a:t>
            </a:r>
            <a:r>
              <a:rPr lang="en-US" sz="2400" dirty="0" smtClean="0"/>
              <a:t> SEMEST</a:t>
            </a:r>
            <a:r>
              <a:rPr lang="en-US" sz="2400" dirty="0"/>
              <a:t>E</a:t>
            </a:r>
            <a:r>
              <a:rPr lang="en-US" sz="2400" dirty="0" smtClean="0"/>
              <a:t>R, SUBJ_NAME 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ORDER BY</a:t>
            </a:r>
            <a:r>
              <a:rPr lang="en-US" sz="2400" dirty="0" smtClean="0"/>
              <a:t> SEMESTER;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2230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3151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Задание 1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80160" y="2429692"/>
            <a:ext cx="9239794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Напишите запрос, который выполняет вывод суммы балов для каждой даты сдачи экзаменов и представляет результаты в порядке убывания этих сумм (таблица </a:t>
            </a:r>
            <a:r>
              <a:rPr lang="en-US" sz="2400" dirty="0" smtClean="0"/>
              <a:t>EXAM_MARKS)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8873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31519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Задание 2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80160" y="2429692"/>
            <a:ext cx="92397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Напишите запрос, который выполняет вывод среднего, минимального и максимального значений баллов всех студентов  для каждой даты сдачи экзаменов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79349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4296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Вложенные подзапросы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9154" y="1377850"/>
            <a:ext cx="1157369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 таблице </a:t>
            </a:r>
            <a:r>
              <a:rPr lang="en-US" sz="2400" dirty="0" smtClean="0"/>
              <a:t>STUDENT</a:t>
            </a:r>
            <a:r>
              <a:rPr lang="ru-RU" sz="2400" dirty="0" smtClean="0"/>
              <a:t> есть информация о студенте Акимове. </a:t>
            </a:r>
          </a:p>
          <a:p>
            <a:r>
              <a:rPr lang="ru-RU" sz="2400" dirty="0" smtClean="0"/>
              <a:t>Нужно узнать оценки этого студента из таблицы </a:t>
            </a:r>
            <a:r>
              <a:rPr lang="en-US" sz="2400" dirty="0" smtClean="0"/>
              <a:t>EXAM_MARKS</a:t>
            </a:r>
            <a:r>
              <a:rPr lang="ru-RU" sz="2400" dirty="0" smtClean="0"/>
              <a:t> по </a:t>
            </a:r>
            <a:r>
              <a:rPr lang="en-US" sz="2400" dirty="0" smtClean="0"/>
              <a:t>STUDENT_ID:</a:t>
            </a:r>
          </a:p>
          <a:p>
            <a:r>
              <a:rPr lang="en-US" sz="2400" dirty="0" smtClean="0"/>
              <a:t> </a:t>
            </a:r>
          </a:p>
          <a:p>
            <a:r>
              <a:rPr lang="en-US" sz="2400" b="1" dirty="0" smtClean="0"/>
              <a:t>SELECT</a:t>
            </a:r>
            <a:r>
              <a:rPr lang="en-US" sz="2400" dirty="0" smtClean="0"/>
              <a:t> * 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EXAM_MARKS </a:t>
            </a:r>
          </a:p>
          <a:p>
            <a:r>
              <a:rPr lang="en-US" sz="2400" dirty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STUDENT_ID =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	(</a:t>
            </a:r>
            <a:r>
              <a:rPr lang="en-US" sz="2400" b="1" dirty="0" smtClean="0"/>
              <a:t>SELECT</a:t>
            </a:r>
            <a:r>
              <a:rPr lang="en-US" sz="2400" dirty="0" smtClean="0"/>
              <a:t> STUDENT_ID </a:t>
            </a:r>
            <a:r>
              <a:rPr lang="ru-RU" sz="2400" dirty="0" smtClean="0"/>
              <a:t> </a:t>
            </a:r>
            <a:r>
              <a:rPr lang="en-US" sz="2400" b="1" dirty="0" smtClean="0"/>
              <a:t>FROM</a:t>
            </a:r>
            <a:r>
              <a:rPr lang="en-US" sz="2400" dirty="0" smtClean="0"/>
              <a:t> STUDENT  </a:t>
            </a:r>
            <a:r>
              <a:rPr lang="en-US" sz="2400" b="1" dirty="0" smtClean="0"/>
              <a:t>WHERE</a:t>
            </a:r>
            <a:r>
              <a:rPr lang="en-US" sz="2400" dirty="0" smtClean="0"/>
              <a:t> SURNAME = ‘</a:t>
            </a:r>
            <a:r>
              <a:rPr lang="ru-RU" sz="2400" dirty="0" smtClean="0"/>
              <a:t>Акимов</a:t>
            </a:r>
            <a:r>
              <a:rPr lang="en-US" sz="2400" dirty="0" smtClean="0"/>
              <a:t>’);  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09154" y="4252729"/>
            <a:ext cx="11573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Читаем первую строку таблицы из внешнего запроса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Выполняем подзапрос.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Значение, полученное в результате выполнения подзапроса, применяем для анализа строки из п.1 в условии </a:t>
            </a:r>
            <a:r>
              <a:rPr lang="en-US" sz="2400" dirty="0" smtClean="0"/>
              <a:t>WHERE </a:t>
            </a:r>
            <a:r>
              <a:rPr lang="ru-RU" sz="2400" dirty="0" smtClean="0"/>
              <a:t>внешнего </a:t>
            </a:r>
            <a:r>
              <a:rPr lang="ru-RU" sz="2400" dirty="0" smtClean="0"/>
              <a:t>запроса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Выполняем п.1 для следующей строки таблицы из </a:t>
            </a:r>
            <a:r>
              <a:rPr lang="ru-RU" sz="2400" smtClean="0"/>
              <a:t>внешнего запроса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Подзапрос должен выдавать единственное значение (!) (вспомним </a:t>
            </a:r>
            <a:r>
              <a:rPr lang="en-US" sz="2400" dirty="0" smtClean="0"/>
              <a:t>DISTINCT)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28806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4296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Вложенные подзапросы</a:t>
            </a:r>
            <a:r>
              <a:rPr lang="en-US" sz="3600" b="1" dirty="0" smtClean="0"/>
              <a:t> + IN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9154" y="2429692"/>
            <a:ext cx="1157369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Показать оценки для студентов из Воронежа</a:t>
            </a:r>
            <a:r>
              <a:rPr lang="en-US" sz="2400" dirty="0" smtClean="0"/>
              <a:t>: </a:t>
            </a:r>
            <a:endParaRPr lang="ru-RU" sz="2400" dirty="0" smtClean="0"/>
          </a:p>
          <a:p>
            <a:endParaRPr lang="ru-RU" sz="2400" dirty="0"/>
          </a:p>
          <a:p>
            <a:r>
              <a:rPr lang="en-US" sz="2400" b="1" dirty="0" smtClean="0"/>
              <a:t>SELECT</a:t>
            </a:r>
            <a:r>
              <a:rPr lang="en-US" sz="2400" dirty="0" smtClean="0"/>
              <a:t> * </a:t>
            </a:r>
            <a:endParaRPr lang="ru-RU" sz="2400" dirty="0" smtClean="0"/>
          </a:p>
          <a:p>
            <a:r>
              <a:rPr lang="ru-RU" sz="2400" dirty="0" smtClean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EXAM_MARKS </a:t>
            </a:r>
            <a:endParaRPr lang="ru-RU" sz="2400" dirty="0" smtClean="0"/>
          </a:p>
          <a:p>
            <a:r>
              <a:rPr lang="ru-RU" sz="2400" dirty="0" smtClean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STUDENT_ID </a:t>
            </a:r>
            <a:r>
              <a:rPr lang="en-US" sz="2400" b="1" dirty="0" smtClean="0"/>
              <a:t>IN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r>
              <a:rPr lang="ru-RU" sz="2400" dirty="0" smtClean="0"/>
              <a:t>		</a:t>
            </a:r>
            <a:r>
              <a:rPr lang="en-US" sz="2400" dirty="0" smtClean="0"/>
              <a:t>(</a:t>
            </a:r>
            <a:r>
              <a:rPr lang="en-US" sz="2400" b="1" dirty="0" smtClean="0"/>
              <a:t>SELECT</a:t>
            </a:r>
            <a:r>
              <a:rPr lang="en-US" sz="2400" dirty="0" smtClean="0"/>
              <a:t> STUDENT_ID </a:t>
            </a:r>
            <a:endParaRPr lang="ru-RU" sz="2400" dirty="0" smtClean="0"/>
          </a:p>
          <a:p>
            <a:r>
              <a:rPr lang="ru-RU" sz="2400" dirty="0" smtClean="0"/>
              <a:t>		</a:t>
            </a:r>
            <a:r>
              <a:rPr lang="en-US" sz="2400" b="1" dirty="0" smtClean="0"/>
              <a:t>FROM</a:t>
            </a:r>
            <a:r>
              <a:rPr lang="en-US" sz="2400" dirty="0" smtClean="0"/>
              <a:t> STUDENT </a:t>
            </a:r>
            <a:endParaRPr lang="ru-RU" sz="2400" dirty="0" smtClean="0"/>
          </a:p>
          <a:p>
            <a:r>
              <a:rPr lang="ru-RU" sz="2400" dirty="0" smtClean="0"/>
              <a:t>		</a:t>
            </a:r>
            <a:r>
              <a:rPr lang="en-US" sz="2400" b="1" dirty="0" smtClean="0"/>
              <a:t>WHERE</a:t>
            </a:r>
            <a:r>
              <a:rPr lang="en-US" sz="2400" dirty="0" smtClean="0"/>
              <a:t> CITY = ‘</a:t>
            </a:r>
            <a:r>
              <a:rPr lang="en-US" sz="2400" dirty="0" err="1" smtClean="0"/>
              <a:t>Воронеж</a:t>
            </a:r>
            <a:r>
              <a:rPr lang="en-US" sz="2400" dirty="0" smtClean="0"/>
              <a:t> ’);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4239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34296"/>
            <a:ext cx="12191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Вложенные подзапросы</a:t>
            </a:r>
            <a:r>
              <a:rPr lang="en-US" sz="3600" b="1" dirty="0" smtClean="0"/>
              <a:t> + HAVING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9154" y="1558835"/>
            <a:ext cx="1157369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Определить количество предметов обучения с оценкой, превышающей среднее значение оценки студента с идентификатором 301:</a:t>
            </a:r>
          </a:p>
          <a:p>
            <a:endParaRPr lang="ru-RU" sz="2400" dirty="0" smtClean="0"/>
          </a:p>
          <a:p>
            <a:r>
              <a:rPr lang="en-US" sz="2400" b="1" dirty="0" smtClean="0"/>
              <a:t>SELECT</a:t>
            </a:r>
            <a:r>
              <a:rPr lang="en-US" sz="2400" dirty="0" smtClean="0"/>
              <a:t> </a:t>
            </a:r>
            <a:r>
              <a:rPr lang="en-US" sz="2400" b="1" dirty="0" smtClean="0"/>
              <a:t>COUNT(DISTINCT </a:t>
            </a:r>
            <a:r>
              <a:rPr lang="en-US" sz="2400" dirty="0" smtClean="0"/>
              <a:t>SUBJ_ID), MARK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EXAM_MARKS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GROUP BY </a:t>
            </a:r>
            <a:r>
              <a:rPr lang="en-US" sz="2400" dirty="0" smtClean="0"/>
              <a:t>MARK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en-US" sz="2400" b="1" dirty="0" smtClean="0"/>
              <a:t>HAVING</a:t>
            </a:r>
            <a:r>
              <a:rPr lang="en-US" sz="2400" dirty="0" smtClean="0"/>
              <a:t> MARK &gt;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dirty="0" smtClean="0"/>
              <a:t>(</a:t>
            </a:r>
            <a:r>
              <a:rPr lang="en-US" sz="2400" b="1" dirty="0" smtClean="0"/>
              <a:t>SELECT AVG</a:t>
            </a:r>
            <a:r>
              <a:rPr lang="en-US" sz="2400" dirty="0" smtClean="0"/>
              <a:t>(MARK)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FROM</a:t>
            </a:r>
            <a:r>
              <a:rPr lang="en-US" sz="2400" dirty="0" smtClean="0"/>
              <a:t> EXAM_MARKS </a:t>
            </a:r>
            <a:endParaRPr lang="ru-RU" sz="2400" dirty="0" smtClean="0"/>
          </a:p>
          <a:p>
            <a:r>
              <a:rPr lang="ru-RU" sz="2400" dirty="0"/>
              <a:t>	</a:t>
            </a:r>
            <a:r>
              <a:rPr lang="ru-RU" sz="2400" dirty="0" smtClean="0"/>
              <a:t>	</a:t>
            </a:r>
            <a:r>
              <a:rPr lang="en-US" sz="2400" b="1" dirty="0" smtClean="0"/>
              <a:t>WHERE</a:t>
            </a:r>
            <a:r>
              <a:rPr lang="en-US" sz="2400" dirty="0" smtClean="0"/>
              <a:t> STUDENT_ID = 301);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11658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487</Words>
  <Application>Microsoft Office PowerPoint</Application>
  <PresentationFormat>Произвольный</PresentationFormat>
  <Paragraphs>137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Жарикова</dc:creator>
  <cp:lastModifiedBy>анастасия суворова</cp:lastModifiedBy>
  <cp:revision>16</cp:revision>
  <dcterms:created xsi:type="dcterms:W3CDTF">2017-10-22T21:09:34Z</dcterms:created>
  <dcterms:modified xsi:type="dcterms:W3CDTF">2017-10-23T11:21:34Z</dcterms:modified>
</cp:coreProperties>
</file>