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F87F0-F99D-484F-826E-FEB47BA548F8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78ED8-D556-4C9B-9B59-E7904CA577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602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9345-CE04-48FF-82BA-6FA686A8456D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086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1C24-EBEA-41BD-9BD2-31D44C883A6A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515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9797-165C-47E8-8CDF-CCCE7F84F469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333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4EF8-A815-4BC5-B869-5D4C336356D1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109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0DD3-8A41-46C2-9CEB-9C1CCCED3D14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577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035F-ED15-442C-AE95-DDF52655829C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11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F1A1F-C54C-41A2-B6DF-4CEC4FA16BDA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28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C13F-4AB5-4D8F-AE36-F1FBB849BE73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426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6759-58B4-4E47-AFF1-45BC8850C1C6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646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76B7-15FA-4759-839C-3F18B390999A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984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AD34-D66F-4280-A285-1B6D38EC20D9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104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C42F7-C2B7-4410-ADED-B4D0B2A0DB16}" type="datetime1">
              <a:rPr lang="ru-RU" smtClean="0"/>
              <a:pPr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6F2E7-99E2-4040-91C7-94D617BB0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096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" y="2124887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182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объединение таблиц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5371" y="2195259"/>
            <a:ext cx="78812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много строк!!! Комбинация каждой строки из первой таблицы с каждой строкой из второй таблицы.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173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Внутреннее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(INNER)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таблиц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2811" y="1652341"/>
            <a:ext cx="1074637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получить для каждого студента его фамилию и название университета, который находится в городе проживания студента, т.е. все сочетания записей с фамилиями студентов и названиях университетов, для которых совпадает город (из двух таблиц).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STUDENT.SURNAME, UNIVERSITY.UNIV_NAME, STUDENT.CITY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STUDENT, UNIVERSITY</a:t>
            </a: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STUDENT.CITY = UNIVERSITY.CITY;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519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9599" y="1513004"/>
            <a:ext cx="11207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STUDENT.SURNAME, UNIVERSITY.UNIV_NAME, STUDENT.CITY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INNER JOIN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STUDENT.CITY = UNIVERSITY.CITY;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INNER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опустить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раз полное соединение таблиц: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=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FROM STUDENT, UNIVERSITY;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261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1391022"/>
              </p:ext>
            </p:extLst>
          </p:nvPr>
        </p:nvGraphicFramePr>
        <p:xfrm>
          <a:off x="973767" y="1610107"/>
          <a:ext cx="10066733" cy="2123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7353">
                  <a:extLst>
                    <a:ext uri="{9D8B030D-6E8A-4147-A177-3AD203B41FA5}">
                      <a16:colId xmlns:a16="http://schemas.microsoft.com/office/drawing/2014/main" xmlns="" val="740452469"/>
                    </a:ext>
                  </a:extLst>
                </a:gridCol>
                <a:gridCol w="1607353">
                  <a:extLst>
                    <a:ext uri="{9D8B030D-6E8A-4147-A177-3AD203B41FA5}">
                      <a16:colId xmlns:a16="http://schemas.microsoft.com/office/drawing/2014/main" xmlns="" val="1358266543"/>
                    </a:ext>
                  </a:extLst>
                </a:gridCol>
                <a:gridCol w="1759306">
                  <a:extLst>
                    <a:ext uri="{9D8B030D-6E8A-4147-A177-3AD203B41FA5}">
                      <a16:colId xmlns:a16="http://schemas.microsoft.com/office/drawing/2014/main" xmlns="" val="1826655046"/>
                    </a:ext>
                  </a:extLst>
                </a:gridCol>
                <a:gridCol w="1455402">
                  <a:extLst>
                    <a:ext uri="{9D8B030D-6E8A-4147-A177-3AD203B41FA5}">
                      <a16:colId xmlns:a16="http://schemas.microsoft.com/office/drawing/2014/main" xmlns="" val="3152738425"/>
                    </a:ext>
                  </a:extLst>
                </a:gridCol>
                <a:gridCol w="1607353">
                  <a:extLst>
                    <a:ext uri="{9D8B030D-6E8A-4147-A177-3AD203B41FA5}">
                      <a16:colId xmlns:a16="http://schemas.microsoft.com/office/drawing/2014/main" xmlns="" val="2574586780"/>
                    </a:ext>
                  </a:extLst>
                </a:gridCol>
                <a:gridCol w="2029966">
                  <a:extLst>
                    <a:ext uri="{9D8B030D-6E8A-4147-A177-3AD203B41FA5}">
                      <a16:colId xmlns:a16="http://schemas.microsoft.com/office/drawing/2014/main" xmlns="" val="12755913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Номер телефона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Семейное положение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29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Иванов И.И.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12345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1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Петров</a:t>
                      </a:r>
                      <a:r>
                        <a:rPr lang="ru-RU" baseline="0" dirty="0" smtClean="0"/>
                        <a:t> А.С.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234567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849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Сидоров А.В.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345678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9758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Винтиков А.Е.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456789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9264055"/>
                  </a:ext>
                </a:extLst>
              </a:tr>
            </a:tbl>
          </a:graphicData>
        </a:graphic>
      </p:graphicFrame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9040998"/>
              </p:ext>
            </p:extLst>
          </p:nvPr>
        </p:nvGraphicFramePr>
        <p:xfrm>
          <a:off x="557348" y="4518767"/>
          <a:ext cx="3366659" cy="2301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7353">
                  <a:extLst>
                    <a:ext uri="{9D8B030D-6E8A-4147-A177-3AD203B41FA5}">
                      <a16:colId xmlns:a16="http://schemas.microsoft.com/office/drawing/2014/main" xmlns="" val="740452469"/>
                    </a:ext>
                  </a:extLst>
                </a:gridCol>
                <a:gridCol w="1759306">
                  <a:extLst>
                    <a:ext uri="{9D8B030D-6E8A-4147-A177-3AD203B41FA5}">
                      <a16:colId xmlns:a16="http://schemas.microsoft.com/office/drawing/2014/main" xmlns="" val="1826655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29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Начальник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1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Старший помощник младшего менеджера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849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Консультант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9758909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68090922"/>
              </p:ext>
            </p:extLst>
          </p:nvPr>
        </p:nvGraphicFramePr>
        <p:xfrm>
          <a:off x="4323805" y="4518767"/>
          <a:ext cx="3366659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7353">
                  <a:extLst>
                    <a:ext uri="{9D8B030D-6E8A-4147-A177-3AD203B41FA5}">
                      <a16:colId xmlns:a16="http://schemas.microsoft.com/office/drawing/2014/main" xmlns="" val="740452469"/>
                    </a:ext>
                  </a:extLst>
                </a:gridCol>
                <a:gridCol w="1759306">
                  <a:extLst>
                    <a:ext uri="{9D8B030D-6E8A-4147-A177-3AD203B41FA5}">
                      <a16:colId xmlns:a16="http://schemas.microsoft.com/office/drawing/2014/main" xmlns="" val="1826655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Город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29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1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С.-Петербург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8496014"/>
                  </a:ext>
                </a:extLst>
              </a:tr>
            </a:tbl>
          </a:graphicData>
        </a:graphic>
      </p:graphicFrame>
      <p:graphicFrame>
        <p:nvGraphicFramePr>
          <p:cNvPr id="52" name="Таблица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8680916"/>
              </p:ext>
            </p:extLst>
          </p:nvPr>
        </p:nvGraphicFramePr>
        <p:xfrm>
          <a:off x="8355077" y="4518767"/>
          <a:ext cx="3366659" cy="1381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7353">
                  <a:extLst>
                    <a:ext uri="{9D8B030D-6E8A-4147-A177-3AD203B41FA5}">
                      <a16:colId xmlns:a16="http://schemas.microsoft.com/office/drawing/2014/main" xmlns="" val="740452469"/>
                    </a:ext>
                  </a:extLst>
                </a:gridCol>
                <a:gridCol w="1759306">
                  <a:extLst>
                    <a:ext uri="{9D8B030D-6E8A-4147-A177-3AD203B41FA5}">
                      <a16:colId xmlns:a16="http://schemas.microsoft.com/office/drawing/2014/main" xmlns="" val="1826655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Семейное положение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29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Холост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1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Женат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8496014"/>
                  </a:ext>
                </a:extLst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372041" y="161010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315" y="4380527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Д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60586" y="438052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Г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018119" y="4518767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57" name="Прямая со стрелкой 56"/>
          <p:cNvCxnSpPr>
            <a:stCxn id="58" idx="2"/>
          </p:cNvCxnSpPr>
          <p:nvPr/>
        </p:nvCxnSpPr>
        <p:spPr>
          <a:xfrm>
            <a:off x="1094689" y="1416023"/>
            <a:ext cx="734111" cy="3082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0591" y="708137"/>
            <a:ext cx="2068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Первичный Ключ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Primary key (PK)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862149" y="4153994"/>
            <a:ext cx="426720" cy="457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17799" y="375838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PK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647472" y="4126270"/>
            <a:ext cx="426720" cy="457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347026" y="372616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PK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8710081" y="4158499"/>
            <a:ext cx="426720" cy="457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409635" y="375838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PK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65" name="Соединительная линия уступом 64"/>
          <p:cNvCxnSpPr/>
          <p:nvPr/>
        </p:nvCxnSpPr>
        <p:spPr>
          <a:xfrm flipV="1">
            <a:off x="1461744" y="2089079"/>
            <a:ext cx="3336046" cy="238134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257804" y="893170"/>
            <a:ext cx="1838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Внешний ключ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Foreign key (FK)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67" name="Соединительная линия уступом 66"/>
          <p:cNvCxnSpPr/>
          <p:nvPr/>
        </p:nvCxnSpPr>
        <p:spPr>
          <a:xfrm rot="5400000" flipH="1" flipV="1">
            <a:off x="4648089" y="2606093"/>
            <a:ext cx="2504590" cy="127951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09143" y="1871717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FK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69" name="Соединительная линия уступом 68"/>
          <p:cNvCxnSpPr/>
          <p:nvPr/>
        </p:nvCxnSpPr>
        <p:spPr>
          <a:xfrm rot="5400000" flipH="1" flipV="1">
            <a:off x="8358550" y="3142727"/>
            <a:ext cx="2397783" cy="484035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0561770" y="1777439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FK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610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36" y="1713411"/>
            <a:ext cx="6640499" cy="23447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82240" y="1251746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2850" y="1741709"/>
            <a:ext cx="3790950" cy="2105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04011" y="1183478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EXAM_MARKS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5726" y="1287020"/>
            <a:ext cx="269966" cy="4017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9945" y="882414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PK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653249" y="1294725"/>
            <a:ext cx="269966" cy="4017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37468" y="89011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PK</a:t>
            </a:r>
            <a:endParaRPr lang="ru-RU" sz="2000" dirty="0">
              <a:solidFill>
                <a:srgbClr val="FF000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8329395" y="1286857"/>
            <a:ext cx="269966" cy="4017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013614" y="882251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K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0006" y="4528172"/>
            <a:ext cx="11011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Ссылочная целостность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каждому значению поля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STUDENT_ID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таблице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EXAM_MARKS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соответствует такое же значение поля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STUDENT_ID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таблице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таблице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EXAM_MARKS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может быть записей, имеющих такие идентификаторы студентов, которых нет в таблице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273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Соединение таблиц посредством ссылочной целостности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6165" y="1454331"/>
            <a:ext cx="112507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список фамилий студентов с полученными ими оценками и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предметов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1: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MARK, SUBJ_ID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STUDENT, EXAM_MARKS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STUDENT.STUDENT_ID = EXAM_MARKS.STUDENT_ID;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(JOIN)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MARK, SUBJ_ID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STUDENT.STUDENT_ID = EXAM_MARKS.STUDENT_ID;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1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Соединение таблиц посредством ссылочной целостности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0647" y="1149531"/>
            <a:ext cx="1125070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список фамилий студентов, получивших «неуд», вместе с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предметов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1: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SUBJ_NAME, SURNAME, MARK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STUDENT, SUBJECT, EXAM_MARKS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STUDENT.STUDENT_ID = EXAM_MARKS.STUDENT_ID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SUBJECT.SUBJ_ID = EXAM_MARKS.SUBJ_ID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EXAM_MARKS.MARK = 2;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(JOIN)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SUBJ_NAME, SURNAME, MARK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SUBJECT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STUDENT.STUDENT_ID = EXAM_MARKS.STUDENT_ID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SUBJECT.SUBJ_ID = EXAM_MARKS.SUBJ_ID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EXAM_MARKS.MARK = 2; 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455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Внешнее соединение таблиц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576" y="1089164"/>
            <a:ext cx="112148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список фамилий студентов с полученными ими оценками 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предметов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студент еще не сдавал экзамен, то записи о нем не будет: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MARK, SUBJ_ID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STUDENT, EXAM_MARKS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STUDENT.STUDENT_ID = EXAM_MARKS.STUDENT_ID;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Хотим сохранить все строки из таблицы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1: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MARK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 OUTER JOIN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STUDENT.STUDENT_ID = EXAM_MARKS.STUDENT_ID;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2: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MARK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OUTER JOIN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EXAM_MARKS.STUDENT_ID = STUDENT.STUDENT_ID;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452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2811" y="2970918"/>
            <a:ext cx="10877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Выведите для каждого студента названия всех предметов, по которым от получил «хорошо» или «отлично».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4319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Псевдонимы при соединении таблиц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23160" y="1654854"/>
            <a:ext cx="75590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Вывести пары фамилий студентов, носящих одно имя.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.SURNAME,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.SURNAME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STUDENT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.NAME =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.NAME;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.SURNAME,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.SURNAME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STUDENT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.NAME =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.NAME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.SURNAME &lt;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.SURNAME;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разница?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30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059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оператор объединения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3807" y="1399792"/>
            <a:ext cx="111992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Вывести в одной таблице фамилии студентов и преподавателей из города Находка: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SURNAME, STUDENT_ID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CITY = 'Находка‘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',SURNAME, LECTURER_ID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LECTURER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CITY = 'Находка';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Столбцы объединяемых таблиц должны быть совместимы!! (тип, размер,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012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27314" y="2274838"/>
            <a:ext cx="10526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запрос, выполняющий вывод списка всех пар фамилий студентов, проживающих в одном городе. При этом не включать в список комбинации фамилий студентов самих с собой (то есть комбинацию типа “Иванов-Иванов”) и комбинации фамилий студентов, отличающиеся порядком следования (то есть включать одну из двух комбинаций типа “Иванов-Петров” и “Петров-Иванов”).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180008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2411" y="1046324"/>
            <a:ext cx="966651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Выбираем города из двух таблиц. Дубликаты будут удалены: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CITY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CITY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LECTURER;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нужно оставить повторяющиеся строки: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CITY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CITY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LECTURER;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дублирование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65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9325" y="2970918"/>
            <a:ext cx="6653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Посчитайте, сколько городов получилось в каждом из двух предыдущих запросов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71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7349" y="949229"/>
            <a:ext cx="113733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каждой даты сдачи экзамена вывести информацию о каждом студенте, который получил максимальную и минимальную оценку: 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макс_оц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SURNAME, MARK, EXAM_DATE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 =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(MARK)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=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ALL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мин_оц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SURNAME, MARK, 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 =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MIN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(MARK)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=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737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 раз подумай – один агрегируй!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66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8537" y="1214377"/>
            <a:ext cx="96665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макс_оц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SURNAME,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MAX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(MARK)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мин_оц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SURNAME,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MIN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(MARK)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1350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так быстрее?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26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31350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+ ORDER BY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62743" y="1014080"/>
            <a:ext cx="96665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макс_оц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SURNAME,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MAX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(MARK)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.MARK=MAX_MARK)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мин_оц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SURNAME,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MIN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(MARK)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EXAM_MARKS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.EXAM_DATE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.MARK=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MIN_MARK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.STUDENT_ID=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.STUDENT_ID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EXAM_DATE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8736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31350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Внешнее объединение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0202" y="1275933"/>
            <a:ext cx="96665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запрос выбирает строки, исключенные первым запросом.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записи о студентах, для которых не указан идентификатор университета. Нужно составить список студентов с указанием названия университета так, чтобы при этом не потерялись студенты с неизвестным университетом.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NAME, UNIV_NAME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STUDENT, UNIVERSITY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STUDENT.UNIV_ID = UNIVERSITY.UNIV_ID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SURNAME, NAME, '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неизвестен‘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UNIV_ID IS NULL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046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6F2E7-99E2-4040-91C7-94D617BB03D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49638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2811" y="2970918"/>
            <a:ext cx="108770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Создайте объединение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запросов, которые выдают значения полей UNIV_NAME, CITY, RATING для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университетов. Те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них, у которых рейтинг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 или выше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300, должны иметь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комментарий ‘Высокий’, все остальные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‘Низкий’.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5490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1117</Words>
  <Application>Microsoft Office PowerPoint</Application>
  <PresentationFormat>Произвольный</PresentationFormat>
  <Paragraphs>287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Жарикова</dc:creator>
  <cp:lastModifiedBy>asuvorova</cp:lastModifiedBy>
  <cp:revision>21</cp:revision>
  <dcterms:created xsi:type="dcterms:W3CDTF">2017-11-12T15:44:12Z</dcterms:created>
  <dcterms:modified xsi:type="dcterms:W3CDTF">2017-11-13T08:52:14Z</dcterms:modified>
</cp:coreProperties>
</file>