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CA977-776F-40E9-A062-A427A9A8D0F2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2F27E-4489-4A06-9C43-2A1FE7388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9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1AB8-9C15-4C82-987C-B4ACF2094922}" type="datetime1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9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5B79-AE64-46F8-9203-3AC9B1F5ADC8}" type="datetime1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4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E217-C92C-4BC8-BD6E-C25BE427D48D}" type="datetime1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2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20FE-CE73-453D-9CC7-7B3597AB90E2}" type="datetime1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1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AE28-6813-468B-BCE6-72B6FC931A78}" type="datetime1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9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F25B-E903-48F1-AB3B-B5F614200FF1}" type="datetime1">
              <a:rPr lang="ru-RU" smtClean="0"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208A-AA13-4A4F-8B08-547CA751956A}" type="datetime1">
              <a:rPr lang="ru-RU" smtClean="0"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76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8E20-11D2-4D40-BB8B-0878166154AC}" type="datetime1">
              <a:rPr lang="ru-RU" smtClean="0"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1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6B43-D367-4130-8789-94DC4F7A7568}" type="datetime1">
              <a:rPr lang="ru-RU" smtClean="0"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89CE-D8E0-4AB9-9944-9C252124397D}" type="datetime1">
              <a:rPr lang="ru-RU" smtClean="0"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3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683A-C1CB-4ACE-89F2-282AA15CCB1E}" type="datetime1">
              <a:rPr lang="ru-RU" smtClean="0"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8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60429-8571-4A56-86F9-5679A22E6320}" type="datetime1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CC72E-FD4F-426D-AF31-F024F1957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53" y="789800"/>
            <a:ext cx="121292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Введение в базы данных. </a:t>
            </a:r>
            <a:r>
              <a:rPr lang="en-US" sz="5400" dirty="0" smtClean="0"/>
              <a:t>MySQL</a:t>
            </a:r>
            <a:endParaRPr lang="en-US" sz="5400" dirty="0" smtClean="0"/>
          </a:p>
          <a:p>
            <a:endParaRPr lang="en-US" dirty="0"/>
          </a:p>
          <a:p>
            <a:r>
              <a:rPr lang="ru-RU" sz="2800" b="1" dirty="0" smtClean="0"/>
              <a:t>		Занятие 1.</a:t>
            </a:r>
            <a:r>
              <a:rPr lang="ru-RU" sz="2800" dirty="0" smtClean="0"/>
              <a:t> 	Введение </a:t>
            </a:r>
          </a:p>
          <a:p>
            <a:r>
              <a:rPr lang="ru-RU" sz="2800" dirty="0"/>
              <a:t>	</a:t>
            </a:r>
            <a:r>
              <a:rPr lang="ru-RU" sz="2800" dirty="0" smtClean="0"/>
              <a:t>			Реляционные БД </a:t>
            </a:r>
          </a:p>
          <a:p>
            <a:r>
              <a:rPr lang="ru-RU" sz="2800" dirty="0"/>
              <a:t>	</a:t>
            </a:r>
            <a:r>
              <a:rPr lang="ru-RU" sz="2800" dirty="0" smtClean="0"/>
              <a:t>			Типы данных </a:t>
            </a:r>
          </a:p>
          <a:p>
            <a:r>
              <a:rPr lang="ru-RU" sz="2800" dirty="0"/>
              <a:t>	</a:t>
            </a:r>
            <a:r>
              <a:rPr lang="ru-RU" sz="2800" dirty="0" smtClean="0"/>
              <a:t>			</a:t>
            </a:r>
            <a:r>
              <a:rPr lang="en-US" sz="2800" dirty="0" smtClean="0"/>
              <a:t>MySQL </a:t>
            </a:r>
            <a:r>
              <a:rPr lang="en-US" sz="2800" dirty="0" err="1" smtClean="0"/>
              <a:t>Workbech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			</a:t>
            </a:r>
            <a:r>
              <a:rPr lang="ru-RU" sz="2800" dirty="0" smtClean="0"/>
              <a:t>Операторы </a:t>
            </a:r>
            <a:r>
              <a:rPr lang="en-US" sz="2800" dirty="0" smtClean="0"/>
              <a:t>SELECT </a:t>
            </a:r>
            <a:r>
              <a:rPr lang="ru-RU" sz="2800" dirty="0" smtClean="0"/>
              <a:t>и</a:t>
            </a:r>
            <a:r>
              <a:rPr lang="en-US" sz="2800" dirty="0" smtClean="0"/>
              <a:t> COUNT</a:t>
            </a:r>
            <a:endParaRPr lang="ru-RU" sz="2800" dirty="0" smtClean="0"/>
          </a:p>
          <a:p>
            <a:r>
              <a:rPr lang="ru-RU" sz="2800" dirty="0"/>
              <a:t>	</a:t>
            </a:r>
            <a:r>
              <a:rPr lang="ru-RU" sz="2800" dirty="0" smtClean="0"/>
              <a:t>			</a:t>
            </a:r>
            <a:endParaRPr lang="en-US" sz="2800" dirty="0" smtClean="0"/>
          </a:p>
          <a:p>
            <a:endParaRPr lang="en-US" dirty="0"/>
          </a:p>
          <a:p>
            <a:endParaRPr lang="en-US" sz="2400" dirty="0" smtClean="0"/>
          </a:p>
          <a:p>
            <a:r>
              <a:rPr lang="ru-RU" sz="2400" dirty="0" smtClean="0"/>
              <a:t>	Анастасия Жарикова</a:t>
            </a:r>
          </a:p>
          <a:p>
            <a:r>
              <a:rPr lang="ru-RU" sz="2400" dirty="0" smtClean="0"/>
              <a:t>	Елена Ставровская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09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Типы данных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217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Строковые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004483"/>
              </p:ext>
            </p:extLst>
          </p:nvPr>
        </p:nvGraphicFramePr>
        <p:xfrm>
          <a:off x="117565" y="1834364"/>
          <a:ext cx="1195687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1374">
                  <a:extLst>
                    <a:ext uri="{9D8B030D-6E8A-4147-A177-3AD203B41FA5}">
                      <a16:colId xmlns:a16="http://schemas.microsoft.com/office/drawing/2014/main" xmlns="" val="2424511910"/>
                    </a:ext>
                  </a:extLst>
                </a:gridCol>
                <a:gridCol w="2391374">
                  <a:extLst>
                    <a:ext uri="{9D8B030D-6E8A-4147-A177-3AD203B41FA5}">
                      <a16:colId xmlns:a16="http://schemas.microsoft.com/office/drawing/2014/main" xmlns="" val="2702151769"/>
                    </a:ext>
                  </a:extLst>
                </a:gridCol>
                <a:gridCol w="2391374">
                  <a:extLst>
                    <a:ext uri="{9D8B030D-6E8A-4147-A177-3AD203B41FA5}">
                      <a16:colId xmlns:a16="http://schemas.microsoft.com/office/drawing/2014/main" xmlns="" val="3288545781"/>
                    </a:ext>
                  </a:extLst>
                </a:gridCol>
                <a:gridCol w="2391374">
                  <a:extLst>
                    <a:ext uri="{9D8B030D-6E8A-4147-A177-3AD203B41FA5}">
                      <a16:colId xmlns:a16="http://schemas.microsoft.com/office/drawing/2014/main" xmlns="" val="812798936"/>
                    </a:ext>
                  </a:extLst>
                </a:gridCol>
                <a:gridCol w="2391374">
                  <a:extLst>
                    <a:ext uri="{9D8B030D-6E8A-4147-A177-3AD203B41FA5}">
                      <a16:colId xmlns:a16="http://schemas.microsoft.com/office/drawing/2014/main" xmlns="" val="150946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</a:t>
                      </a:r>
                      <a:r>
                        <a:rPr lang="en-US" baseline="0" dirty="0" smtClean="0"/>
                        <a:t> (X)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Строка</a:t>
                      </a:r>
                      <a:r>
                        <a:rPr lang="ru-RU" baseline="0" dirty="0" smtClean="0"/>
                        <a:t> фиксированной длины 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CHAR (8) - </a:t>
                      </a:r>
                      <a:r>
                        <a:rPr lang="ru-RU" dirty="0" smtClean="0"/>
                        <a:t>Хранит строки из 8 символов и занимает 8 байтов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Любое из следующих значений: </a:t>
                      </a:r>
                    </a:p>
                    <a:p>
                      <a:pPr algn="l"/>
                      <a:r>
                        <a:rPr lang="ru-RU" dirty="0" smtClean="0"/>
                        <a:t>'', '</a:t>
                      </a:r>
                      <a:r>
                        <a:rPr lang="ru-RU" dirty="0" err="1" smtClean="0"/>
                        <a:t>Иван','Ирина</a:t>
                      </a:r>
                      <a:r>
                        <a:rPr lang="ru-RU" dirty="0" smtClean="0"/>
                        <a:t>', 'Сергей' будет занимать по 8 байтов памяти. А при попытке ввести значение 'Александра', оно будет усечено до '</a:t>
                      </a:r>
                      <a:r>
                        <a:rPr lang="ru-RU" dirty="0" err="1" smtClean="0"/>
                        <a:t>Александ</a:t>
                      </a:r>
                      <a:r>
                        <a:rPr lang="ru-RU" dirty="0" smtClean="0"/>
                        <a:t>', т.е. до 8 символов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– 0-65535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477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VARCHAR (X)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Строка</a:t>
                      </a:r>
                      <a:r>
                        <a:rPr lang="ru-RU" baseline="0" dirty="0" smtClean="0"/>
                        <a:t> переменной длины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VARCHAR (3) – </a:t>
                      </a:r>
                      <a:r>
                        <a:rPr lang="ru-RU" dirty="0" smtClean="0"/>
                        <a:t>Хранит</a:t>
                      </a:r>
                      <a:r>
                        <a:rPr lang="ru-RU" baseline="0" dirty="0" smtClean="0"/>
                        <a:t> строки из максимум 3 символов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``</a:t>
                      </a:r>
                      <a:r>
                        <a:rPr lang="ru-RU" baseline="0" dirty="0" smtClean="0"/>
                        <a:t> - 1 байт</a:t>
                      </a:r>
                    </a:p>
                    <a:p>
                      <a:pPr algn="ctr"/>
                      <a:r>
                        <a:rPr lang="en-US" baseline="0" dirty="0" smtClean="0"/>
                        <a:t>`a` - </a:t>
                      </a:r>
                      <a:r>
                        <a:rPr lang="ru-RU" baseline="0" dirty="0" smtClean="0"/>
                        <a:t>2 байта</a:t>
                      </a:r>
                    </a:p>
                    <a:p>
                      <a:pPr algn="ctr"/>
                      <a:r>
                        <a:rPr lang="en-US" baseline="0" dirty="0" smtClean="0"/>
                        <a:t>`aa`</a:t>
                      </a:r>
                      <a:r>
                        <a:rPr lang="ru-RU" baseline="0" dirty="0" smtClean="0"/>
                        <a:t> - 3 байта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r>
                        <a:rPr lang="ru-RU" baseline="0" dirty="0" smtClean="0"/>
                        <a:t> – 0-65535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23746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9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Типы данных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217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Числовые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047032"/>
              </p:ext>
            </p:extLst>
          </p:nvPr>
        </p:nvGraphicFramePr>
        <p:xfrm>
          <a:off x="117565" y="1834364"/>
          <a:ext cx="11961224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0306">
                  <a:extLst>
                    <a:ext uri="{9D8B030D-6E8A-4147-A177-3AD203B41FA5}">
                      <a16:colId xmlns:a16="http://schemas.microsoft.com/office/drawing/2014/main" xmlns="" val="2424511910"/>
                    </a:ext>
                  </a:extLst>
                </a:gridCol>
                <a:gridCol w="2990306">
                  <a:extLst>
                    <a:ext uri="{9D8B030D-6E8A-4147-A177-3AD203B41FA5}">
                      <a16:colId xmlns:a16="http://schemas.microsoft.com/office/drawing/2014/main" xmlns="" val="2702151769"/>
                    </a:ext>
                  </a:extLst>
                </a:gridCol>
                <a:gridCol w="2990306">
                  <a:extLst>
                    <a:ext uri="{9D8B030D-6E8A-4147-A177-3AD203B41FA5}">
                      <a16:colId xmlns:a16="http://schemas.microsoft.com/office/drawing/2014/main" xmlns="" val="3288545781"/>
                    </a:ext>
                  </a:extLst>
                </a:gridCol>
                <a:gridCol w="2990306">
                  <a:extLst>
                    <a:ext uri="{9D8B030D-6E8A-4147-A177-3AD203B41FA5}">
                      <a16:colId xmlns:a16="http://schemas.microsoft.com/office/drawing/2014/main" xmlns="" val="812798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INTEGER</a:t>
                      </a:r>
                      <a:r>
                        <a:rPr lang="en-US" baseline="0" dirty="0" smtClean="0"/>
                        <a:t> (X)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Хранит</a:t>
                      </a:r>
                      <a:r>
                        <a:rPr lang="ru-RU" baseline="0" dirty="0" smtClean="0"/>
                        <a:t> любое число в диапазоне от </a:t>
                      </a:r>
                    </a:p>
                    <a:p>
                      <a:pPr algn="ctr"/>
                      <a:r>
                        <a:rPr lang="ru-RU" baseline="0" dirty="0" smtClean="0"/>
                        <a:t>-2147683648 до 2147683648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CHAR (8) - </a:t>
                      </a:r>
                      <a:r>
                        <a:rPr lang="ru-RU" dirty="0" smtClean="0"/>
                        <a:t>Хранит строки из 8 символов и занимает 8 байтов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Любое из следующих значений: </a:t>
                      </a:r>
                    </a:p>
                    <a:p>
                      <a:pPr algn="l"/>
                      <a:r>
                        <a:rPr lang="ru-RU" dirty="0" smtClean="0"/>
                        <a:t>'', '</a:t>
                      </a:r>
                      <a:r>
                        <a:rPr lang="ru-RU" dirty="0" err="1" smtClean="0"/>
                        <a:t>Иван','Ирина</a:t>
                      </a:r>
                      <a:r>
                        <a:rPr lang="ru-RU" dirty="0" smtClean="0"/>
                        <a:t>', 'Сергей' будет занимать по 8 байтов памяти. А при попытке ввести значение 'Александра', оно будет усечено до '</a:t>
                      </a:r>
                      <a:r>
                        <a:rPr lang="ru-RU" dirty="0" err="1" smtClean="0"/>
                        <a:t>Александ</a:t>
                      </a:r>
                      <a:r>
                        <a:rPr lang="ru-RU" dirty="0" smtClean="0"/>
                        <a:t>', т.е. до 8 символов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477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FLOAT (X, Y)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мин. значение +(-) 1.175494351 * 10</a:t>
                      </a:r>
                      <a:r>
                        <a:rPr lang="ru-RU" baseline="30000" dirty="0" smtClean="0"/>
                        <a:t>-39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макс. значение +(-) 3. 402823466 * 10</a:t>
                      </a:r>
                      <a:r>
                        <a:rPr lang="ru-RU" baseline="30000" dirty="0" smtClean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FLOAT (5,2) - будет хранить числа из 5 символов, 2 из которых будут идти после запятой (например: 46,58)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Вещественное число (с плавающей точкой)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23746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4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79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Учебная база данных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66292" y="2739680"/>
            <a:ext cx="645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Смотри в подсказки к занятию! 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3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79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Оператор </a:t>
            </a:r>
            <a:r>
              <a:rPr lang="en-US" sz="3200" b="1" dirty="0" smtClean="0"/>
              <a:t>SELECT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19497"/>
            <a:ext cx="1219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Запрос на извлечение информации</a:t>
            </a:r>
          </a:p>
          <a:p>
            <a:pPr algn="ctr"/>
            <a:endParaRPr lang="ru-RU" sz="2400" dirty="0"/>
          </a:p>
          <a:p>
            <a:r>
              <a:rPr lang="ru-RU" sz="2400" dirty="0" smtClean="0"/>
              <a:t>	Дано: таблица </a:t>
            </a:r>
            <a:r>
              <a:rPr lang="en-US" sz="2400" dirty="0" smtClean="0"/>
              <a:t>STUDENT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	</a:t>
            </a:r>
            <a:r>
              <a:rPr lang="en-US" sz="2400" b="1" dirty="0" smtClean="0"/>
              <a:t>SELECT</a:t>
            </a:r>
            <a:r>
              <a:rPr lang="en-US" sz="2400" dirty="0" smtClean="0"/>
              <a:t> * </a:t>
            </a:r>
            <a:r>
              <a:rPr lang="en-US" sz="2400" b="1" dirty="0" smtClean="0"/>
              <a:t>FROM</a:t>
            </a:r>
            <a:r>
              <a:rPr lang="en-US" sz="2400" dirty="0" smtClean="0"/>
              <a:t> STUDENT; - </a:t>
            </a:r>
            <a:r>
              <a:rPr lang="ru-RU" sz="2400" dirty="0" smtClean="0"/>
              <a:t>выбрать все столбцы из таблицы</a:t>
            </a:r>
          </a:p>
          <a:p>
            <a:r>
              <a:rPr lang="ru-RU" sz="2400" dirty="0"/>
              <a:t>	</a:t>
            </a:r>
            <a:r>
              <a:rPr lang="en-US" sz="2400" b="1" dirty="0" smtClean="0"/>
              <a:t>SELECT</a:t>
            </a:r>
            <a:r>
              <a:rPr lang="en-US" sz="2400" dirty="0" smtClean="0"/>
              <a:t> CITY </a:t>
            </a:r>
            <a:r>
              <a:rPr lang="en-US" sz="2400" b="1" dirty="0" smtClean="0"/>
              <a:t>FROM</a:t>
            </a:r>
            <a:r>
              <a:rPr lang="en-US" sz="2400" dirty="0" smtClean="0"/>
              <a:t> STUDENT; - </a:t>
            </a:r>
            <a:r>
              <a:rPr lang="ru-RU" sz="2400" dirty="0" smtClean="0"/>
              <a:t>выбрать столбец </a:t>
            </a:r>
            <a:r>
              <a:rPr lang="en-US" sz="2400" dirty="0" smtClean="0"/>
              <a:t>CITY</a:t>
            </a:r>
            <a:r>
              <a:rPr lang="ru-RU" sz="2400" dirty="0" smtClean="0"/>
              <a:t> из таблицы</a:t>
            </a:r>
          </a:p>
          <a:p>
            <a:r>
              <a:rPr lang="ru-RU" sz="2400" dirty="0"/>
              <a:t>	</a:t>
            </a:r>
            <a:r>
              <a:rPr lang="en-US" sz="2400" b="1" dirty="0" smtClean="0"/>
              <a:t>SELECT</a:t>
            </a:r>
            <a:r>
              <a:rPr lang="en-US" sz="2400" dirty="0" smtClean="0"/>
              <a:t> </a:t>
            </a:r>
            <a:r>
              <a:rPr lang="en-US" sz="2400" b="1" dirty="0" smtClean="0"/>
              <a:t>DISTINCT</a:t>
            </a:r>
            <a:r>
              <a:rPr lang="en-US" sz="2400" dirty="0" smtClean="0"/>
              <a:t> CITY </a:t>
            </a:r>
            <a:r>
              <a:rPr lang="en-US" sz="2400" b="1" dirty="0" smtClean="0"/>
              <a:t>FROM</a:t>
            </a:r>
            <a:r>
              <a:rPr lang="en-US" sz="2400" dirty="0" smtClean="0"/>
              <a:t> STUDENT; - </a:t>
            </a:r>
            <a:r>
              <a:rPr lang="ru-RU" sz="2400" dirty="0" smtClean="0"/>
              <a:t>выбрать уникальные значения столбца </a:t>
            </a:r>
            <a:r>
              <a:rPr lang="en-US" sz="2400" dirty="0" smtClean="0"/>
              <a:t>CITY</a:t>
            </a:r>
            <a:endParaRPr lang="ru-RU" sz="2400" dirty="0" smtClean="0"/>
          </a:p>
          <a:p>
            <a:r>
              <a:rPr lang="ru-RU" sz="2400" dirty="0"/>
              <a:t>	</a:t>
            </a:r>
            <a:endParaRPr lang="ru-RU" sz="2400" dirty="0" smtClean="0"/>
          </a:p>
          <a:p>
            <a:r>
              <a:rPr lang="ru-RU" sz="2400" dirty="0"/>
              <a:t>	</a:t>
            </a:r>
            <a:r>
              <a:rPr lang="en-US" sz="2400" b="1" dirty="0" smtClean="0"/>
              <a:t>SELECT</a:t>
            </a:r>
            <a:r>
              <a:rPr lang="en-US" sz="2400" dirty="0" smtClean="0"/>
              <a:t> NAME, SURNAME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b="1" dirty="0" smtClean="0"/>
              <a:t>FROM</a:t>
            </a:r>
            <a:r>
              <a:rPr lang="en-US" sz="2400" dirty="0" smtClean="0"/>
              <a:t> STUDENT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b="1" dirty="0" smtClean="0"/>
              <a:t>WHERE</a:t>
            </a:r>
            <a:r>
              <a:rPr lang="en-US" sz="2400" dirty="0" smtClean="0"/>
              <a:t> KURS = 3 </a:t>
            </a:r>
            <a:r>
              <a:rPr lang="en-US" sz="2400" b="1" dirty="0" smtClean="0"/>
              <a:t>AND</a:t>
            </a:r>
            <a:r>
              <a:rPr lang="en-US" sz="2400" dirty="0" smtClean="0"/>
              <a:t> STIPEND &gt; 0;</a:t>
            </a:r>
            <a:r>
              <a:rPr lang="ru-RU" sz="2400" dirty="0" smtClean="0"/>
              <a:t> - выбрать только такие значения столбцов </a:t>
            </a:r>
            <a:r>
              <a:rPr lang="en-US" sz="2400" dirty="0" smtClean="0"/>
              <a:t>NAME </a:t>
            </a:r>
            <a:r>
              <a:rPr lang="ru-RU" sz="2400" dirty="0" smtClean="0"/>
              <a:t>и </a:t>
            </a:r>
            <a:r>
              <a:rPr lang="en-US" sz="2400" dirty="0" smtClean="0"/>
              <a:t>SURNAME</a:t>
            </a:r>
            <a:r>
              <a:rPr lang="ru-RU" sz="2400" dirty="0" smtClean="0"/>
              <a:t>, для которых значения столбца </a:t>
            </a:r>
            <a:r>
              <a:rPr lang="en-US" sz="2400" dirty="0" smtClean="0"/>
              <a:t>KURS </a:t>
            </a:r>
            <a:r>
              <a:rPr lang="ru-RU" sz="2400" dirty="0" smtClean="0"/>
              <a:t>равно 3, а значение столбца </a:t>
            </a:r>
            <a:r>
              <a:rPr lang="en-US" sz="2400" dirty="0" smtClean="0"/>
              <a:t>STIPEND</a:t>
            </a:r>
            <a:r>
              <a:rPr lang="ru-RU" sz="2400" dirty="0" smtClean="0"/>
              <a:t> больше</a:t>
            </a:r>
            <a:r>
              <a:rPr lang="en-US" sz="2400" dirty="0" smtClean="0"/>
              <a:t> </a:t>
            </a:r>
            <a:r>
              <a:rPr lang="ru-RU" sz="2400" dirty="0" smtClean="0"/>
              <a:t>0</a:t>
            </a: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223656" y="2229394"/>
            <a:ext cx="400595" cy="722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54583" y="1927328"/>
            <a:ext cx="28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67441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Ключевое слово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319866" y="2830286"/>
            <a:ext cx="135951" cy="121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02823" y="2929106"/>
            <a:ext cx="161108" cy="763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3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79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Напишите запрос!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7271" y="2164336"/>
            <a:ext cx="1080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Получить из таблицы </a:t>
            </a:r>
            <a:r>
              <a:rPr lang="en-US" sz="2800" dirty="0" smtClean="0"/>
              <a:t>EXAM_MARKS </a:t>
            </a:r>
            <a:r>
              <a:rPr lang="ru-RU" sz="2800" dirty="0" smtClean="0"/>
              <a:t>значения столбцов </a:t>
            </a:r>
            <a:r>
              <a:rPr lang="en-US" sz="2800" dirty="0" smtClean="0"/>
              <a:t>MARK</a:t>
            </a:r>
            <a:r>
              <a:rPr lang="ru-RU" sz="2800" dirty="0" smtClean="0"/>
              <a:t> для всех студентов, исключив из списка повторение одинаковых строк.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Получить список фамилий студентов, обучающихся на третьем и более старших курсах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79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Оператор </a:t>
            </a:r>
            <a:r>
              <a:rPr lang="en-US" sz="3200" b="1" dirty="0" smtClean="0"/>
              <a:t>COUNT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19497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Подсчитывает количество строк</a:t>
            </a:r>
          </a:p>
          <a:p>
            <a:pPr algn="ctr"/>
            <a:endParaRPr lang="ru-RU" sz="2400" dirty="0"/>
          </a:p>
          <a:p>
            <a:r>
              <a:rPr lang="ru-RU" sz="2400" dirty="0" smtClean="0"/>
              <a:t>	</a:t>
            </a:r>
            <a:r>
              <a:rPr lang="en-US" sz="2400" b="1" dirty="0" smtClean="0"/>
              <a:t>SELECT</a:t>
            </a:r>
            <a:r>
              <a:rPr lang="en-US" sz="2400" dirty="0" smtClean="0"/>
              <a:t> </a:t>
            </a:r>
            <a:r>
              <a:rPr lang="en-US" sz="2400" b="1" dirty="0" smtClean="0"/>
              <a:t>COUNT</a:t>
            </a:r>
            <a:r>
              <a:rPr lang="en-US" sz="2400" dirty="0" smtClean="0"/>
              <a:t> * </a:t>
            </a:r>
            <a:r>
              <a:rPr lang="en-US" sz="2400" b="1" dirty="0" smtClean="0"/>
              <a:t>FROM</a:t>
            </a:r>
            <a:r>
              <a:rPr lang="en-US" sz="2400" dirty="0" smtClean="0"/>
              <a:t> STUDENT; - </a:t>
            </a:r>
            <a:r>
              <a:rPr lang="ru-RU" sz="2400" dirty="0" smtClean="0"/>
              <a:t>подсчитать все строки в таблице</a:t>
            </a:r>
          </a:p>
          <a:p>
            <a:endParaRPr lang="ru-RU" sz="2400" dirty="0" smtClean="0"/>
          </a:p>
          <a:p>
            <a:r>
              <a:rPr lang="ru-RU" sz="2400" dirty="0"/>
              <a:t>	</a:t>
            </a:r>
            <a:r>
              <a:rPr lang="en-US" sz="2400" b="1" dirty="0" smtClean="0"/>
              <a:t>SELECT</a:t>
            </a:r>
            <a:r>
              <a:rPr lang="en-US" sz="2400" dirty="0" smtClean="0"/>
              <a:t> </a:t>
            </a:r>
            <a:r>
              <a:rPr lang="en-US" sz="2400" b="1" dirty="0" smtClean="0"/>
              <a:t>COUNT</a:t>
            </a:r>
            <a:r>
              <a:rPr lang="en-US" sz="2400" dirty="0" smtClean="0"/>
              <a:t> (CITY) </a:t>
            </a:r>
            <a:r>
              <a:rPr lang="en-US" sz="2400" b="1" dirty="0" smtClean="0"/>
              <a:t>FROM</a:t>
            </a:r>
            <a:r>
              <a:rPr lang="en-US" sz="2400" dirty="0" smtClean="0"/>
              <a:t> STUDENT; - </a:t>
            </a:r>
            <a:r>
              <a:rPr lang="ru-RU" sz="2400" dirty="0" smtClean="0"/>
              <a:t>подсчитать число строк в </a:t>
            </a:r>
            <a:r>
              <a:rPr lang="ru-RU" sz="2400" dirty="0" smtClean="0"/>
              <a:t>столбце </a:t>
            </a:r>
            <a:r>
              <a:rPr lang="en-US" sz="2400" dirty="0" smtClean="0"/>
              <a:t>CITY</a:t>
            </a:r>
            <a:r>
              <a:rPr lang="ru-RU" sz="2400" dirty="0" smtClean="0"/>
              <a:t> из таблицы; совпадает ли результат с предыдущим запросом?</a:t>
            </a:r>
          </a:p>
          <a:p>
            <a:endParaRPr lang="ru-RU" sz="2400" dirty="0" smtClean="0"/>
          </a:p>
          <a:p>
            <a:r>
              <a:rPr lang="ru-RU" sz="2400" dirty="0"/>
              <a:t>	</a:t>
            </a:r>
            <a:r>
              <a:rPr lang="en-US" sz="2400" b="1" dirty="0" smtClean="0"/>
              <a:t>SELECT</a:t>
            </a:r>
            <a:r>
              <a:rPr lang="en-US" sz="2400" dirty="0" smtClean="0"/>
              <a:t> COUNT (</a:t>
            </a:r>
            <a:r>
              <a:rPr lang="en-US" sz="2400" b="1" dirty="0" smtClean="0"/>
              <a:t>DISTINCT</a:t>
            </a:r>
            <a:r>
              <a:rPr lang="en-US" sz="2400" dirty="0" smtClean="0"/>
              <a:t> CITY) </a:t>
            </a:r>
            <a:r>
              <a:rPr lang="en-US" sz="2400" b="1" dirty="0" smtClean="0"/>
              <a:t>FROM</a:t>
            </a:r>
            <a:r>
              <a:rPr lang="en-US" sz="2400" dirty="0" smtClean="0"/>
              <a:t> STUDENT; - </a:t>
            </a:r>
            <a:r>
              <a:rPr lang="ru-RU" sz="2400" dirty="0" smtClean="0"/>
              <a:t>подсчитать</a:t>
            </a:r>
            <a:r>
              <a:rPr lang="ru-RU" sz="2400" dirty="0" smtClean="0"/>
              <a:t> </a:t>
            </a:r>
            <a:r>
              <a:rPr lang="ru-RU" sz="2400" dirty="0" smtClean="0"/>
              <a:t>уникальные значения столбца </a:t>
            </a:r>
            <a:r>
              <a:rPr lang="en-US" sz="2400" dirty="0" smtClean="0"/>
              <a:t>CITY</a:t>
            </a:r>
            <a:endParaRPr lang="ru-RU" sz="2400" dirty="0" smtClean="0"/>
          </a:p>
          <a:p>
            <a:r>
              <a:rPr lang="ru-RU" sz="2400" dirty="0"/>
              <a:t>	</a:t>
            </a:r>
            <a:endParaRPr lang="ru-RU" sz="2400" dirty="0" smtClean="0"/>
          </a:p>
          <a:p>
            <a:r>
              <a:rPr lang="ru-RU" sz="2400" dirty="0"/>
              <a:t>	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79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Напишите запрос!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7271" y="2164336"/>
            <a:ext cx="1080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Подсчитать количество студентов из Воронежа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Подсчитать количество университетов, в которых учатся студенты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 хранить данные?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9" y="1014055"/>
            <a:ext cx="2914624" cy="51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68644"/>
            <a:ext cx="3525350" cy="240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61" y="1168644"/>
            <a:ext cx="4073770" cy="307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24" y="3745156"/>
            <a:ext cx="4167020" cy="285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9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Терминология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7383" y="1419497"/>
            <a:ext cx="116894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База данных </a:t>
            </a:r>
            <a:r>
              <a:rPr lang="ru-RU" sz="2800" dirty="0" smtClean="0"/>
              <a:t>– набор сведений, хранящихся некоторым упорядоченным образом, структурированная информация (телефонная книга, клиентская база, информация о генах/организмах, …)</a:t>
            </a:r>
          </a:p>
          <a:p>
            <a:endParaRPr lang="ru-RU" sz="2800" dirty="0"/>
          </a:p>
          <a:p>
            <a:r>
              <a:rPr lang="ru-RU" sz="2800" b="1" dirty="0" smtClean="0"/>
              <a:t>Система управления базами данных (СУБД) </a:t>
            </a:r>
            <a:r>
              <a:rPr lang="ru-RU" sz="2800" dirty="0" smtClean="0"/>
              <a:t>– совокупность языков и программных средств, которая осуществляет доступ к данным, позволяет их создавать, менять и удалять (</a:t>
            </a:r>
            <a:r>
              <a:rPr lang="en-US" sz="2800" dirty="0" smtClean="0"/>
              <a:t>MySQL, </a:t>
            </a:r>
            <a:r>
              <a:rPr lang="en-US" sz="2800" dirty="0" smtClean="0"/>
              <a:t>Oracle, …)</a:t>
            </a:r>
            <a:endParaRPr lang="ru-RU" sz="2800" dirty="0" smtClean="0"/>
          </a:p>
          <a:p>
            <a:endParaRPr lang="ru-RU" sz="2800" dirty="0"/>
          </a:p>
          <a:p>
            <a:r>
              <a:rPr lang="en-US" sz="2800" b="1" dirty="0" smtClean="0"/>
              <a:t>SQL</a:t>
            </a:r>
            <a:r>
              <a:rPr lang="ru-RU" sz="2800" b="1" dirty="0" smtClean="0"/>
              <a:t> - </a:t>
            </a:r>
            <a:r>
              <a:rPr lang="en-US" sz="2800" b="1" dirty="0" smtClean="0"/>
              <a:t>Structured Query Language</a:t>
            </a:r>
            <a:r>
              <a:rPr lang="ru-RU" sz="2800" b="1" dirty="0" smtClean="0"/>
              <a:t> – язык структурированных запросов</a:t>
            </a:r>
            <a:r>
              <a:rPr lang="ru-RU" sz="2800" dirty="0" smtClean="0"/>
              <a:t>, предоставляет простой способ считывания и записи информации в базу данных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Модели баз данных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30214" y="2275282"/>
            <a:ext cx="93550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b="1" dirty="0" smtClean="0"/>
              <a:t>Иерархическая</a:t>
            </a:r>
            <a:endParaRPr lang="ru-RU" sz="2800" b="1" dirty="0" smtClean="0"/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Сетевая</a:t>
            </a:r>
            <a:endParaRPr lang="ru-RU" sz="2800" b="1" dirty="0" smtClean="0"/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Реляционная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Объектно-ориентированная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9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Представление данных в реляционных БД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217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Двумерные таблицы-отношения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1926554"/>
            <a:ext cx="6924675" cy="39338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86037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Количество кортежей – кардинальное число</a:t>
            </a:r>
          </a:p>
          <a:p>
            <a:pPr algn="ctr"/>
            <a:r>
              <a:rPr lang="ru-RU" sz="2400" dirty="0" smtClean="0"/>
              <a:t>Количество атрибутов – степень отношения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Одна таблица хорошо …</a:t>
            </a:r>
            <a:endParaRPr lang="ru-RU" sz="3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012553"/>
              </p:ext>
            </p:extLst>
          </p:nvPr>
        </p:nvGraphicFramePr>
        <p:xfrm>
          <a:off x="470263" y="2028110"/>
          <a:ext cx="11251473" cy="2941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7353">
                  <a:extLst>
                    <a:ext uri="{9D8B030D-6E8A-4147-A177-3AD203B41FA5}">
                      <a16:colId xmlns:a16="http://schemas.microsoft.com/office/drawing/2014/main" xmlns="" val="740452469"/>
                    </a:ext>
                  </a:extLst>
                </a:gridCol>
                <a:gridCol w="1607353">
                  <a:extLst>
                    <a:ext uri="{9D8B030D-6E8A-4147-A177-3AD203B41FA5}">
                      <a16:colId xmlns:a16="http://schemas.microsoft.com/office/drawing/2014/main" xmlns="" val="1358266543"/>
                    </a:ext>
                  </a:extLst>
                </a:gridCol>
                <a:gridCol w="1759306">
                  <a:extLst>
                    <a:ext uri="{9D8B030D-6E8A-4147-A177-3AD203B41FA5}">
                      <a16:colId xmlns:a16="http://schemas.microsoft.com/office/drawing/2014/main" xmlns="" val="1826655046"/>
                    </a:ext>
                  </a:extLst>
                </a:gridCol>
                <a:gridCol w="1455402">
                  <a:extLst>
                    <a:ext uri="{9D8B030D-6E8A-4147-A177-3AD203B41FA5}">
                      <a16:colId xmlns:a16="http://schemas.microsoft.com/office/drawing/2014/main" xmlns="" val="3152738425"/>
                    </a:ext>
                  </a:extLst>
                </a:gridCol>
                <a:gridCol w="1607353">
                  <a:extLst>
                    <a:ext uri="{9D8B030D-6E8A-4147-A177-3AD203B41FA5}">
                      <a16:colId xmlns:a16="http://schemas.microsoft.com/office/drawing/2014/main" xmlns="" val="2574586780"/>
                    </a:ext>
                  </a:extLst>
                </a:gridCol>
                <a:gridCol w="2029966">
                  <a:extLst>
                    <a:ext uri="{9D8B030D-6E8A-4147-A177-3AD203B41FA5}">
                      <a16:colId xmlns:a16="http://schemas.microsoft.com/office/drawing/2014/main" xmlns="" val="1275591396"/>
                    </a:ext>
                  </a:extLst>
                </a:gridCol>
                <a:gridCol w="1184740">
                  <a:extLst>
                    <a:ext uri="{9D8B030D-6E8A-4147-A177-3AD203B41FA5}">
                      <a16:colId xmlns:a16="http://schemas.microsoft.com/office/drawing/2014/main" xmlns="" val="2488182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Ключ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Должность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Номер телефона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Семейное положение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529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Иванов И.И.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Начальник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Москва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12345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Женат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014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Петров</a:t>
                      </a:r>
                      <a:r>
                        <a:rPr lang="ru-RU" baseline="0" dirty="0" smtClean="0"/>
                        <a:t> А.С.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Старший помощник младшего менеджера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С.-Петербург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234567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Холост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8496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Сидоров А.В.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Консультант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Москва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345678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Холост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9758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Винтиков А.Е.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Консультант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С.-Петербург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456789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Женат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926405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649" y="202811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9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… а много – лучше!</a:t>
            </a:r>
            <a:endParaRPr lang="ru-RU" sz="3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497543"/>
              </p:ext>
            </p:extLst>
          </p:nvPr>
        </p:nvGraphicFramePr>
        <p:xfrm>
          <a:off x="973767" y="1610107"/>
          <a:ext cx="10066733" cy="212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7353">
                  <a:extLst>
                    <a:ext uri="{9D8B030D-6E8A-4147-A177-3AD203B41FA5}">
                      <a16:colId xmlns:a16="http://schemas.microsoft.com/office/drawing/2014/main" xmlns="" val="740452469"/>
                    </a:ext>
                  </a:extLst>
                </a:gridCol>
                <a:gridCol w="1607353">
                  <a:extLst>
                    <a:ext uri="{9D8B030D-6E8A-4147-A177-3AD203B41FA5}">
                      <a16:colId xmlns:a16="http://schemas.microsoft.com/office/drawing/2014/main" xmlns="" val="1358266543"/>
                    </a:ext>
                  </a:extLst>
                </a:gridCol>
                <a:gridCol w="1759306">
                  <a:extLst>
                    <a:ext uri="{9D8B030D-6E8A-4147-A177-3AD203B41FA5}">
                      <a16:colId xmlns:a16="http://schemas.microsoft.com/office/drawing/2014/main" xmlns="" val="1826655046"/>
                    </a:ext>
                  </a:extLst>
                </a:gridCol>
                <a:gridCol w="1455402">
                  <a:extLst>
                    <a:ext uri="{9D8B030D-6E8A-4147-A177-3AD203B41FA5}">
                      <a16:colId xmlns:a16="http://schemas.microsoft.com/office/drawing/2014/main" xmlns="" val="3152738425"/>
                    </a:ext>
                  </a:extLst>
                </a:gridCol>
                <a:gridCol w="1607353">
                  <a:extLst>
                    <a:ext uri="{9D8B030D-6E8A-4147-A177-3AD203B41FA5}">
                      <a16:colId xmlns:a16="http://schemas.microsoft.com/office/drawing/2014/main" xmlns="" val="2574586780"/>
                    </a:ext>
                  </a:extLst>
                </a:gridCol>
                <a:gridCol w="2029966">
                  <a:extLst>
                    <a:ext uri="{9D8B030D-6E8A-4147-A177-3AD203B41FA5}">
                      <a16:colId xmlns:a16="http://schemas.microsoft.com/office/drawing/2014/main" xmlns="" val="1275591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Ключ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Должность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Номер телефона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Семейное положение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529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Иванов И.И.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12345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014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Петров</a:t>
                      </a:r>
                      <a:r>
                        <a:rPr lang="ru-RU" baseline="0" dirty="0" smtClean="0"/>
                        <a:t> А.С.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234567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8496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Сидоров А.В.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345678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9758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Винтиков А.Е.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456789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9264055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871880"/>
              </p:ext>
            </p:extLst>
          </p:nvPr>
        </p:nvGraphicFramePr>
        <p:xfrm>
          <a:off x="557348" y="4518767"/>
          <a:ext cx="3366659" cy="2301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7353">
                  <a:extLst>
                    <a:ext uri="{9D8B030D-6E8A-4147-A177-3AD203B41FA5}">
                      <a16:colId xmlns:a16="http://schemas.microsoft.com/office/drawing/2014/main" xmlns="" val="740452469"/>
                    </a:ext>
                  </a:extLst>
                </a:gridCol>
                <a:gridCol w="1759306">
                  <a:extLst>
                    <a:ext uri="{9D8B030D-6E8A-4147-A177-3AD203B41FA5}">
                      <a16:colId xmlns:a16="http://schemas.microsoft.com/office/drawing/2014/main" xmlns="" val="1826655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Ключ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Должность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529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Начальник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014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Старший помощник младшего менеджера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8496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Консультант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975890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422104"/>
              </p:ext>
            </p:extLst>
          </p:nvPr>
        </p:nvGraphicFramePr>
        <p:xfrm>
          <a:off x="4323805" y="4518767"/>
          <a:ext cx="3366659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7353">
                  <a:extLst>
                    <a:ext uri="{9D8B030D-6E8A-4147-A177-3AD203B41FA5}">
                      <a16:colId xmlns:a16="http://schemas.microsoft.com/office/drawing/2014/main" xmlns="" val="740452469"/>
                    </a:ext>
                  </a:extLst>
                </a:gridCol>
                <a:gridCol w="1759306">
                  <a:extLst>
                    <a:ext uri="{9D8B030D-6E8A-4147-A177-3AD203B41FA5}">
                      <a16:colId xmlns:a16="http://schemas.microsoft.com/office/drawing/2014/main" xmlns="" val="1826655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Ключ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529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Москва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014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С.-Петербург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849601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515357"/>
              </p:ext>
            </p:extLst>
          </p:nvPr>
        </p:nvGraphicFramePr>
        <p:xfrm>
          <a:off x="8355077" y="4518767"/>
          <a:ext cx="3366659" cy="1381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7353">
                  <a:extLst>
                    <a:ext uri="{9D8B030D-6E8A-4147-A177-3AD203B41FA5}">
                      <a16:colId xmlns:a16="http://schemas.microsoft.com/office/drawing/2014/main" xmlns="" val="740452469"/>
                    </a:ext>
                  </a:extLst>
                </a:gridCol>
                <a:gridCol w="1759306">
                  <a:extLst>
                    <a:ext uri="{9D8B030D-6E8A-4147-A177-3AD203B41FA5}">
                      <a16:colId xmlns:a16="http://schemas.microsoft.com/office/drawing/2014/main" xmlns="" val="1826655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Ключ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Семейное положение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529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Холост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014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Женат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849601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2041" y="161010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15" y="4380527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0586" y="4380527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8119" y="451876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>
            <a:stCxn id="15" idx="2"/>
          </p:cNvCxnSpPr>
          <p:nvPr/>
        </p:nvCxnSpPr>
        <p:spPr>
          <a:xfrm>
            <a:off x="1094689" y="1416023"/>
            <a:ext cx="734111" cy="3082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591" y="708137"/>
            <a:ext cx="2068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Первичный Ключ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Primary key (PK)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862149" y="4153994"/>
            <a:ext cx="426720" cy="457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1703" y="3753884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PK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647472" y="4126270"/>
            <a:ext cx="426720" cy="457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47026" y="3726160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PK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8710081" y="4158499"/>
            <a:ext cx="426720" cy="457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09635" y="3758389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PK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9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… а много – лучше!</a:t>
            </a:r>
            <a:endParaRPr lang="ru-RU" sz="3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519497"/>
              </p:ext>
            </p:extLst>
          </p:nvPr>
        </p:nvGraphicFramePr>
        <p:xfrm>
          <a:off x="973767" y="1610107"/>
          <a:ext cx="10066733" cy="212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7353">
                  <a:extLst>
                    <a:ext uri="{9D8B030D-6E8A-4147-A177-3AD203B41FA5}">
                      <a16:colId xmlns:a16="http://schemas.microsoft.com/office/drawing/2014/main" xmlns="" val="740452469"/>
                    </a:ext>
                  </a:extLst>
                </a:gridCol>
                <a:gridCol w="1607353">
                  <a:extLst>
                    <a:ext uri="{9D8B030D-6E8A-4147-A177-3AD203B41FA5}">
                      <a16:colId xmlns:a16="http://schemas.microsoft.com/office/drawing/2014/main" xmlns="" val="1358266543"/>
                    </a:ext>
                  </a:extLst>
                </a:gridCol>
                <a:gridCol w="1759306">
                  <a:extLst>
                    <a:ext uri="{9D8B030D-6E8A-4147-A177-3AD203B41FA5}">
                      <a16:colId xmlns:a16="http://schemas.microsoft.com/office/drawing/2014/main" xmlns="" val="1826655046"/>
                    </a:ext>
                  </a:extLst>
                </a:gridCol>
                <a:gridCol w="1455402">
                  <a:extLst>
                    <a:ext uri="{9D8B030D-6E8A-4147-A177-3AD203B41FA5}">
                      <a16:colId xmlns:a16="http://schemas.microsoft.com/office/drawing/2014/main" xmlns="" val="3152738425"/>
                    </a:ext>
                  </a:extLst>
                </a:gridCol>
                <a:gridCol w="1607353">
                  <a:extLst>
                    <a:ext uri="{9D8B030D-6E8A-4147-A177-3AD203B41FA5}">
                      <a16:colId xmlns:a16="http://schemas.microsoft.com/office/drawing/2014/main" xmlns="" val="2574586780"/>
                    </a:ext>
                  </a:extLst>
                </a:gridCol>
                <a:gridCol w="2029966">
                  <a:extLst>
                    <a:ext uri="{9D8B030D-6E8A-4147-A177-3AD203B41FA5}">
                      <a16:colId xmlns:a16="http://schemas.microsoft.com/office/drawing/2014/main" xmlns="" val="1275591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Ключ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Должность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Номер телефона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Семейное положение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529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Иванов И.И.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12345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014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Петров</a:t>
                      </a:r>
                      <a:r>
                        <a:rPr lang="ru-RU" baseline="0" dirty="0" smtClean="0"/>
                        <a:t> А.С.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234567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8496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Сидоров А.В.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345678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9758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Винтиков А.Е.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456789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926405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7995"/>
              </p:ext>
            </p:extLst>
          </p:nvPr>
        </p:nvGraphicFramePr>
        <p:xfrm>
          <a:off x="557348" y="4518767"/>
          <a:ext cx="3366659" cy="2301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7353">
                  <a:extLst>
                    <a:ext uri="{9D8B030D-6E8A-4147-A177-3AD203B41FA5}">
                      <a16:colId xmlns:a16="http://schemas.microsoft.com/office/drawing/2014/main" xmlns="" val="740452469"/>
                    </a:ext>
                  </a:extLst>
                </a:gridCol>
                <a:gridCol w="1759306">
                  <a:extLst>
                    <a:ext uri="{9D8B030D-6E8A-4147-A177-3AD203B41FA5}">
                      <a16:colId xmlns:a16="http://schemas.microsoft.com/office/drawing/2014/main" xmlns="" val="1826655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Ключ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Должность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529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Начальник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014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Старший помощник младшего менеджера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8496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Консультант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975890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411296"/>
              </p:ext>
            </p:extLst>
          </p:nvPr>
        </p:nvGraphicFramePr>
        <p:xfrm>
          <a:off x="4323805" y="4518767"/>
          <a:ext cx="3366659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7353">
                  <a:extLst>
                    <a:ext uri="{9D8B030D-6E8A-4147-A177-3AD203B41FA5}">
                      <a16:colId xmlns:a16="http://schemas.microsoft.com/office/drawing/2014/main" xmlns="" val="740452469"/>
                    </a:ext>
                  </a:extLst>
                </a:gridCol>
                <a:gridCol w="1759306">
                  <a:extLst>
                    <a:ext uri="{9D8B030D-6E8A-4147-A177-3AD203B41FA5}">
                      <a16:colId xmlns:a16="http://schemas.microsoft.com/office/drawing/2014/main" xmlns="" val="1826655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Ключ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529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Москва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014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С.-Петербург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849601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3087"/>
              </p:ext>
            </p:extLst>
          </p:nvPr>
        </p:nvGraphicFramePr>
        <p:xfrm>
          <a:off x="8355077" y="4518767"/>
          <a:ext cx="3366659" cy="1381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7353">
                  <a:extLst>
                    <a:ext uri="{9D8B030D-6E8A-4147-A177-3AD203B41FA5}">
                      <a16:colId xmlns:a16="http://schemas.microsoft.com/office/drawing/2014/main" xmlns="" val="740452469"/>
                    </a:ext>
                  </a:extLst>
                </a:gridCol>
                <a:gridCol w="1759306">
                  <a:extLst>
                    <a:ext uri="{9D8B030D-6E8A-4147-A177-3AD203B41FA5}">
                      <a16:colId xmlns:a16="http://schemas.microsoft.com/office/drawing/2014/main" xmlns="" val="1826655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Ключ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Семейное положение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529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Холост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014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Женат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849601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2041" y="161010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15" y="4380527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0586" y="4380527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8119" y="451876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>
            <a:stCxn id="14" idx="2"/>
          </p:cNvCxnSpPr>
          <p:nvPr/>
        </p:nvCxnSpPr>
        <p:spPr>
          <a:xfrm>
            <a:off x="1094689" y="1416023"/>
            <a:ext cx="734111" cy="3082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591" y="708137"/>
            <a:ext cx="2068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Первичный Ключ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Primary key (PK)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862149" y="4153994"/>
            <a:ext cx="426720" cy="457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1703" y="3753884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PK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647472" y="4126270"/>
            <a:ext cx="426720" cy="457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47026" y="3726160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PK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8710081" y="4158499"/>
            <a:ext cx="426720" cy="457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09635" y="3758389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PK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flipV="1">
            <a:off x="1461744" y="2089079"/>
            <a:ext cx="3336046" cy="238134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57804" y="893170"/>
            <a:ext cx="1838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Внешний ключ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Foreign key (FK)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rot="5400000" flipH="1" flipV="1">
            <a:off x="4648089" y="2606093"/>
            <a:ext cx="2504590" cy="127951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09143" y="1871717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FK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 rot="5400000" flipH="1" flipV="1">
            <a:off x="8358550" y="3142727"/>
            <a:ext cx="2397783" cy="48403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561770" y="1777439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FK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Главное – не перестараться!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90057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Одна таблица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ru-RU" sz="2800" dirty="0" smtClean="0"/>
              <a:t> много                             НОРМАЛИЗАЦИЯ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  Много таблиц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ru-RU" sz="2800" dirty="0" smtClean="0"/>
              <a:t>одна                                    ДЕНОРМАЛИЗАЦИЯ</a:t>
            </a:r>
            <a:endParaRPr lang="ru-RU" sz="28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651863" y="2264229"/>
            <a:ext cx="1593668" cy="174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299166" y="5273040"/>
            <a:ext cx="1593668" cy="174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218" y="2869139"/>
            <a:ext cx="2812868" cy="18659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C72E-FD4F-426D-AF31-F024F195711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6221</TotalTime>
  <Words>664</Words>
  <Application>Microsoft Office PowerPoint</Application>
  <PresentationFormat>Произвольный</PresentationFormat>
  <Paragraphs>272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Жарикова</dc:creator>
  <cp:lastModifiedBy>анастасия суворова</cp:lastModifiedBy>
  <cp:revision>30</cp:revision>
  <dcterms:created xsi:type="dcterms:W3CDTF">2017-10-04T16:10:32Z</dcterms:created>
  <dcterms:modified xsi:type="dcterms:W3CDTF">2017-10-09T11:29:20Z</dcterms:modified>
</cp:coreProperties>
</file>