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4" r:id="rId9"/>
    <p:sldId id="263" r:id="rId10"/>
    <p:sldId id="267" r:id="rId11"/>
    <p:sldId id="270" r:id="rId12"/>
    <p:sldId id="265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EC61E-434E-407A-A188-588130523F31}" type="datetimeFigureOut">
              <a:rPr lang="ru-RU" smtClean="0"/>
              <a:t>01.12.2015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3261C-8085-4554-B5AE-37DC641857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 Ontology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Ставровская Елена</a:t>
            </a:r>
          </a:p>
          <a:p>
            <a:r>
              <a:rPr lang="ru-RU" dirty="0" smtClean="0"/>
              <a:t>2015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там есть?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8101170" cy="4062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там есть?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5425" y="2143116"/>
            <a:ext cx="76485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 стрелкой 6"/>
          <p:cNvCxnSpPr/>
          <p:nvPr/>
        </p:nvCxnSpPr>
        <p:spPr>
          <a:xfrm rot="5400000" flipH="1" flipV="1">
            <a:off x="678629" y="3821909"/>
            <a:ext cx="928694" cy="571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00298" y="1214422"/>
            <a:ext cx="41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Колонки базы данных, которые можно использовать в качестве ключей для поиска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035951" y="1535893"/>
            <a:ext cx="571504" cy="5000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2400" y="4568619"/>
            <a:ext cx="1571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Все доступные колонки базы данных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Переименовываем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</a:t>
            </a:r>
            <a:r>
              <a:rPr lang="en-US" dirty="0" err="1" smtClean="0">
                <a:solidFill>
                  <a:srgbClr val="002060"/>
                </a:solidFill>
              </a:rPr>
              <a:t>geneIDs</a:t>
            </a:r>
            <a:r>
              <a:rPr lang="en-US" dirty="0" smtClean="0">
                <a:solidFill>
                  <a:srgbClr val="002060"/>
                </a:solidFill>
              </a:rPr>
              <a:t> &lt;- select(    </a:t>
            </a:r>
            <a:r>
              <a:rPr lang="en-US" dirty="0" err="1" smtClean="0">
                <a:solidFill>
                  <a:srgbClr val="002060"/>
                </a:solidFill>
              </a:rPr>
              <a:t>org.Hs.eg.db</a:t>
            </a:r>
            <a:r>
              <a:rPr lang="en-US" dirty="0" smtClean="0">
                <a:solidFill>
                  <a:srgbClr val="002060"/>
                </a:solidFill>
              </a:rPr>
              <a:t>,    keys=</a:t>
            </a:r>
            <a:r>
              <a:rPr lang="en-US" dirty="0" err="1" smtClean="0">
                <a:solidFill>
                  <a:srgbClr val="002060"/>
                </a:solidFill>
              </a:rPr>
              <a:t>as.character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gene</a:t>
            </a:r>
            <a:r>
              <a:rPr lang="en-US" dirty="0" err="1">
                <a:solidFill>
                  <a:srgbClr val="002060"/>
                </a:solidFill>
              </a:rPr>
              <a:t>N</a:t>
            </a:r>
            <a:r>
              <a:rPr lang="en-US" dirty="0" err="1" smtClean="0">
                <a:solidFill>
                  <a:srgbClr val="002060"/>
                </a:solidFill>
              </a:rPr>
              <a:t>ames</a:t>
            </a:r>
            <a:r>
              <a:rPr lang="en-US" dirty="0" smtClean="0">
                <a:solidFill>
                  <a:srgbClr val="002060"/>
                </a:solidFill>
              </a:rPr>
              <a:t>),    columns=c('ENTREZID'),    </a:t>
            </a:r>
            <a:r>
              <a:rPr lang="en-US" dirty="0" err="1" smtClean="0">
                <a:solidFill>
                  <a:srgbClr val="002060"/>
                </a:solidFill>
              </a:rPr>
              <a:t>keytype</a:t>
            </a:r>
            <a:r>
              <a:rPr lang="en-US" dirty="0" smtClean="0">
                <a:solidFill>
                  <a:srgbClr val="002060"/>
                </a:solidFill>
              </a:rPr>
              <a:t>='SYMBOL'  )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V="1">
            <a:off x="6357950" y="3786190"/>
            <a:ext cx="1785950" cy="107157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15074" y="5214950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н</a:t>
            </a:r>
            <a:r>
              <a:rPr lang="ru-RU" sz="2400" dirty="0" smtClean="0"/>
              <a:t>аш тип идентификатора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1571604" y="3857628"/>
            <a:ext cx="1643074" cy="78581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2910" y="5098333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Entrez</a:t>
            </a:r>
            <a:r>
              <a:rPr lang="en-US" sz="2400" dirty="0" smtClean="0"/>
              <a:t> gene ID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Добываем </a:t>
            </a:r>
            <a:r>
              <a:rPr lang="ru-RU" dirty="0" err="1" smtClean="0"/>
              <a:t>референсную</a:t>
            </a:r>
            <a:r>
              <a:rPr lang="ru-RU" dirty="0" smtClean="0"/>
              <a:t> выборку генов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14488"/>
            <a:ext cx="7901014" cy="4411675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refgeneIDs</a:t>
            </a:r>
            <a:r>
              <a:rPr lang="en-US" dirty="0" smtClean="0">
                <a:solidFill>
                  <a:srgbClr val="002060"/>
                </a:solidFill>
              </a:rPr>
              <a:t> &lt;-keys(</a:t>
            </a:r>
            <a:r>
              <a:rPr lang="en-US" dirty="0" err="1" smtClean="0">
                <a:solidFill>
                  <a:srgbClr val="002060"/>
                </a:solidFill>
              </a:rPr>
              <a:t>org.Hs.eg.db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keytype</a:t>
            </a:r>
            <a:r>
              <a:rPr lang="en-US" dirty="0" smtClean="0">
                <a:solidFill>
                  <a:srgbClr val="002060"/>
                </a:solidFill>
              </a:rPr>
              <a:t>="ENTREZID")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Считаем </a:t>
            </a:r>
            <a:r>
              <a:rPr lang="ru-RU" dirty="0" err="1" smtClean="0"/>
              <a:t>перепредставленные</a:t>
            </a:r>
            <a:r>
              <a:rPr lang="ru-RU" dirty="0" smtClean="0"/>
              <a:t> термы </a:t>
            </a:r>
            <a:r>
              <a:rPr lang="en-US" dirty="0" smtClean="0"/>
              <a:t>GO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en-US" dirty="0" err="1" smtClean="0">
                <a:solidFill>
                  <a:srgbClr val="002060"/>
                </a:solidFill>
              </a:rPr>
              <a:t>sigTerm</a:t>
            </a:r>
            <a:r>
              <a:rPr lang="en-US" dirty="0" smtClean="0">
                <a:solidFill>
                  <a:srgbClr val="002060"/>
                </a:solidFill>
              </a:rPr>
              <a:t> &lt;- </a:t>
            </a:r>
            <a:r>
              <a:rPr lang="en-US" dirty="0" err="1" smtClean="0">
                <a:solidFill>
                  <a:srgbClr val="002060"/>
                </a:solidFill>
              </a:rPr>
              <a:t>GOFunction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geneIDs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refgeneIDs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ru-RU" dirty="0" smtClean="0"/>
              <a:t>может занять некоторое время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Смотрим результат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857256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Извращенный способ: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for(sym in </a:t>
            </a:r>
            <a:r>
              <a:rPr lang="en-US" dirty="0" err="1"/>
              <a:t>geneNames</a:t>
            </a:r>
            <a:r>
              <a:rPr lang="en-US" dirty="0"/>
              <a:t>){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/>
              <a:t>entrezid</a:t>
            </a:r>
            <a:r>
              <a:rPr lang="en-US" dirty="0"/>
              <a:t> </a:t>
            </a:r>
            <a:r>
              <a:rPr lang="en-US" dirty="0" smtClean="0"/>
              <a:t>&lt;-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as.character</a:t>
            </a:r>
            <a:r>
              <a:rPr lang="en-US" dirty="0" smtClean="0"/>
              <a:t>(</a:t>
            </a:r>
            <a:r>
              <a:rPr lang="en-US" dirty="0" err="1" smtClean="0"/>
              <a:t>mget</a:t>
            </a:r>
            <a:r>
              <a:rPr lang="en-US" dirty="0" smtClean="0"/>
              <a:t>(</a:t>
            </a:r>
            <a:r>
              <a:rPr lang="en-US" dirty="0" err="1" smtClean="0"/>
              <a:t>as.character</a:t>
            </a:r>
            <a:r>
              <a:rPr lang="en-US" dirty="0" smtClean="0"/>
              <a:t>(sym),</a:t>
            </a:r>
            <a:r>
              <a:rPr lang="ru-RU" dirty="0" smtClean="0"/>
              <a:t> </a:t>
            </a:r>
            <a:r>
              <a:rPr lang="en-US" dirty="0" smtClean="0"/>
              <a:t>org.Hs.egSYMBOL2EG,ifnotfound=NA</a:t>
            </a:r>
            <a:r>
              <a:rPr lang="en-US" dirty="0"/>
              <a:t>)) </a:t>
            </a:r>
            <a:endParaRPr lang="ru-RU" dirty="0"/>
          </a:p>
          <a:p>
            <a:pPr>
              <a:buNone/>
            </a:pPr>
            <a:r>
              <a:rPr lang="en-US" dirty="0" smtClean="0"/>
              <a:t>}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geneI</a:t>
            </a:r>
            <a:r>
              <a:rPr lang="en-US" dirty="0" err="1"/>
              <a:t>D</a:t>
            </a:r>
            <a:r>
              <a:rPr lang="en-US" dirty="0" err="1" smtClean="0"/>
              <a:t>s</a:t>
            </a:r>
            <a:r>
              <a:rPr lang="en-US" dirty="0"/>
              <a:t>&lt;-</a:t>
            </a:r>
            <a:r>
              <a:rPr lang="en-US" dirty="0" err="1"/>
              <a:t>as.vector</a:t>
            </a:r>
            <a:r>
              <a:rPr lang="en-US" dirty="0"/>
              <a:t>(</a:t>
            </a:r>
            <a:r>
              <a:rPr lang="en-US" dirty="0" err="1"/>
              <a:t>na.omit</a:t>
            </a:r>
            <a:r>
              <a:rPr lang="en-US" dirty="0"/>
              <a:t>(</a:t>
            </a:r>
            <a:r>
              <a:rPr lang="en-US" dirty="0" err="1"/>
              <a:t>as.numeric</a:t>
            </a:r>
            <a:r>
              <a:rPr lang="en-US" dirty="0"/>
              <a:t>(</a:t>
            </a:r>
            <a:r>
              <a:rPr lang="en-US" dirty="0" err="1"/>
              <a:t>entrezid</a:t>
            </a:r>
            <a:r>
              <a:rPr lang="en-US" dirty="0"/>
              <a:t>)))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Gene Ontology</a:t>
            </a:r>
            <a:r>
              <a:rPr lang="en-US" dirty="0"/>
              <a:t> </a:t>
            </a:r>
            <a:r>
              <a:rPr lang="ru-RU" dirty="0"/>
              <a:t>или </a:t>
            </a:r>
            <a:r>
              <a:rPr lang="en-US" i="1" dirty="0"/>
              <a:t>GO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 </a:t>
            </a:r>
            <a:r>
              <a:rPr lang="ru-RU" dirty="0" err="1" smtClean="0"/>
              <a:t>биоинформатический</a:t>
            </a:r>
            <a:r>
              <a:rPr lang="ru-RU" dirty="0" smtClean="0"/>
              <a:t> проект, посвященный созданию унифицированной терминологии для аннотации генов и генных продуктов всех биологических видов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Gene Ontology</a:t>
            </a:r>
            <a:r>
              <a:rPr lang="en-US" dirty="0" smtClean="0"/>
              <a:t> </a:t>
            </a:r>
            <a:r>
              <a:rPr lang="ru-RU" dirty="0" smtClean="0"/>
              <a:t>или </a:t>
            </a:r>
            <a:r>
              <a:rPr lang="en-US" i="1" dirty="0" smtClean="0"/>
              <a:t>GO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Молекулярные функции</a:t>
            </a:r>
            <a:r>
              <a:rPr lang="ru-RU" dirty="0" smtClean="0"/>
              <a:t> (англ. </a:t>
            </a:r>
            <a:r>
              <a:rPr lang="ru-RU" dirty="0" err="1" smtClean="0"/>
              <a:t>molecular</a:t>
            </a:r>
            <a:r>
              <a:rPr lang="ru-RU" dirty="0" smtClean="0"/>
              <a:t> </a:t>
            </a:r>
            <a:r>
              <a:rPr lang="ru-RU" dirty="0" err="1" smtClean="0"/>
              <a:t>function</a:t>
            </a:r>
            <a:r>
              <a:rPr lang="ru-RU" dirty="0" smtClean="0"/>
              <a:t>) — специфическая активность генного продукта на молекулярном уровне, например, связывание углеводов </a:t>
            </a:r>
            <a:r>
              <a:rPr lang="ru-RU" dirty="0" err="1" smtClean="0"/>
              <a:t>илиАТФазная</a:t>
            </a:r>
            <a:r>
              <a:rPr lang="ru-RU" dirty="0" smtClean="0"/>
              <a:t> активность.</a:t>
            </a:r>
          </a:p>
          <a:p>
            <a:r>
              <a:rPr lang="ru-RU" b="1" dirty="0" smtClean="0"/>
              <a:t>Биологические процессы</a:t>
            </a:r>
            <a:r>
              <a:rPr lang="ru-RU" dirty="0" smtClean="0"/>
              <a:t> (англ. </a:t>
            </a:r>
            <a:r>
              <a:rPr lang="ru-RU" dirty="0" err="1" smtClean="0"/>
              <a:t>biological</a:t>
            </a:r>
            <a:r>
              <a:rPr lang="ru-RU" dirty="0" smtClean="0"/>
              <a:t> </a:t>
            </a:r>
            <a:r>
              <a:rPr lang="ru-RU" dirty="0" err="1" smtClean="0"/>
              <a:t>process</a:t>
            </a:r>
            <a:r>
              <a:rPr lang="ru-RU" dirty="0" smtClean="0"/>
              <a:t>) — сложные явления, необходимые для жизнедеятельности организмов и происходящие благодаря осуществлению последовательности молекулярных функций, например, митоз или биосинтез пуринов.</a:t>
            </a:r>
          </a:p>
          <a:p>
            <a:r>
              <a:rPr lang="ru-RU" b="1" dirty="0" smtClean="0"/>
              <a:t>Клеточные компоненты</a:t>
            </a:r>
            <a:r>
              <a:rPr lang="ru-RU" dirty="0" smtClean="0"/>
              <a:t> (англ. </a:t>
            </a:r>
            <a:r>
              <a:rPr lang="ru-RU" dirty="0" err="1" smtClean="0"/>
              <a:t>cellular</a:t>
            </a:r>
            <a:r>
              <a:rPr lang="ru-RU" dirty="0" smtClean="0"/>
              <a:t> </a:t>
            </a:r>
            <a:r>
              <a:rPr lang="ru-RU" dirty="0" err="1" smtClean="0"/>
              <a:t>component</a:t>
            </a:r>
            <a:r>
              <a:rPr lang="ru-RU" dirty="0" smtClean="0"/>
              <a:t>) — части клетки или внеклеточного пространства, где осуществляется функция генного продукта, например, </a:t>
            </a:r>
            <a:r>
              <a:rPr lang="ru-RU" dirty="0" err="1" smtClean="0"/>
              <a:t>ядроили</a:t>
            </a:r>
            <a:r>
              <a:rPr lang="ru-RU" dirty="0" smtClean="0"/>
              <a:t> рибосома.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Gene Ontology</a:t>
            </a:r>
            <a:r>
              <a:rPr lang="en-US" dirty="0" smtClean="0"/>
              <a:t> </a:t>
            </a:r>
            <a:r>
              <a:rPr lang="ru-RU" dirty="0" smtClean="0"/>
              <a:t>или </a:t>
            </a:r>
            <a:r>
              <a:rPr lang="en-US" i="1" dirty="0" smtClean="0"/>
              <a:t>GO</a:t>
            </a:r>
            <a:endParaRPr lang="ru-RU" dirty="0"/>
          </a:p>
        </p:txBody>
      </p:sp>
      <p:pic>
        <p:nvPicPr>
          <p:cNvPr id="1026" name="Picture 2" descr="http://geneontology.org/sites/default/files/u425/diag-ontology-graph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8658225" cy="4219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Статистически значимые </a:t>
            </a:r>
            <a:r>
              <a:rPr lang="en-US" dirty="0" smtClean="0"/>
              <a:t>Go-</a:t>
            </a:r>
            <a:r>
              <a:rPr lang="ru-RU" dirty="0" smtClean="0"/>
              <a:t>термы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3142"/>
            <a:ext cx="8229600" cy="2400304"/>
          </a:xfrm>
        </p:spPr>
        <p:txBody>
          <a:bodyPr/>
          <a:lstStyle/>
          <a:p>
            <a:r>
              <a:rPr lang="ru-RU" dirty="0" smtClean="0"/>
              <a:t>Мы хотим выявить  те </a:t>
            </a:r>
            <a:r>
              <a:rPr lang="en-US" dirty="0" smtClean="0"/>
              <a:t>Go-</a:t>
            </a:r>
            <a:r>
              <a:rPr lang="ru-RU" dirty="0" smtClean="0"/>
              <a:t>термы</a:t>
            </a:r>
            <a:r>
              <a:rPr lang="ru-RU" dirty="0" smtClean="0"/>
              <a:t>, которые </a:t>
            </a:r>
            <a:r>
              <a:rPr lang="ru-RU" dirty="0" err="1" smtClean="0"/>
              <a:t>перепредставлены</a:t>
            </a:r>
            <a:r>
              <a:rPr lang="ru-RU" dirty="0" smtClean="0"/>
              <a:t> в одной выборке по сравнению с другой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Есть набор генов в геноме человека, рядом с которыми выявлен некоторый эффект (например, особое сочетание эпигенетических модификаций)</a:t>
            </a:r>
          </a:p>
          <a:p>
            <a:r>
              <a:rPr lang="ru-RU" dirty="0" smtClean="0"/>
              <a:t>Вопрос: что это за гены?</a:t>
            </a:r>
          </a:p>
          <a:p>
            <a:r>
              <a:rPr lang="ru-RU" dirty="0" smtClean="0"/>
              <a:t>В качестве </a:t>
            </a:r>
            <a:r>
              <a:rPr lang="ru-RU" dirty="0" err="1" smtClean="0"/>
              <a:t>референсной</a:t>
            </a:r>
            <a:r>
              <a:rPr lang="ru-RU" dirty="0" smtClean="0"/>
              <a:t> выборки (относительно которой считаем </a:t>
            </a:r>
            <a:r>
              <a:rPr lang="ru-RU" dirty="0" err="1" smtClean="0"/>
              <a:t>перепредставленность</a:t>
            </a:r>
            <a:r>
              <a:rPr lang="ru-RU" dirty="0" smtClean="0"/>
              <a:t>) рассматриваем весь геном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Нам понадобятся пакеты: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org.Hs.eg.db</a:t>
            </a:r>
            <a:r>
              <a:rPr lang="ru-RU" dirty="0" smtClean="0"/>
              <a:t> – </a:t>
            </a:r>
            <a:r>
              <a:rPr lang="ru-RU" dirty="0" smtClean="0"/>
              <a:t>пакет с аннотацией генов в геноме человека</a:t>
            </a:r>
          </a:p>
          <a:p>
            <a:r>
              <a:rPr lang="en-US" dirty="0" err="1" smtClean="0">
                <a:solidFill>
                  <a:srgbClr val="002060"/>
                </a:solidFill>
              </a:rPr>
              <a:t>GOFunction</a:t>
            </a:r>
            <a:r>
              <a:rPr lang="ru-RU" dirty="0" smtClean="0"/>
              <a:t> – пакет для вычисления </a:t>
            </a:r>
            <a:r>
              <a:rPr lang="ru-RU" dirty="0" err="1" smtClean="0"/>
              <a:t>перепредставленных</a:t>
            </a:r>
            <a:r>
              <a:rPr lang="ru-RU" dirty="0" smtClean="0"/>
              <a:t> термов </a:t>
            </a:r>
            <a:r>
              <a:rPr lang="en-US" dirty="0" smtClean="0"/>
              <a:t>GO</a:t>
            </a:r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Загружаем идентификаторы генов: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err="1" smtClean="0">
                <a:solidFill>
                  <a:srgbClr val="002060"/>
                </a:solidFill>
              </a:rPr>
              <a:t>geneNames</a:t>
            </a:r>
            <a:r>
              <a:rPr lang="en-US" sz="2800" dirty="0" smtClean="0">
                <a:solidFill>
                  <a:srgbClr val="002060"/>
                </a:solidFill>
              </a:rPr>
              <a:t>&lt;-</a:t>
            </a:r>
            <a:r>
              <a:rPr lang="en-US" sz="2800" dirty="0" err="1" smtClean="0">
                <a:solidFill>
                  <a:srgbClr val="002060"/>
                </a:solidFill>
              </a:rPr>
              <a:t>read.table</a:t>
            </a:r>
            <a:r>
              <a:rPr lang="en-US" sz="2800" dirty="0" smtClean="0">
                <a:solidFill>
                  <a:srgbClr val="002060"/>
                </a:solidFill>
              </a:rPr>
              <a:t>("cg_no_fb_h3k27me3_h3k4me1.txt")</a:t>
            </a:r>
            <a:endParaRPr lang="ru-RU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head(</a:t>
            </a:r>
            <a:r>
              <a:rPr lang="en-US" sz="2800" dirty="0" err="1" smtClean="0">
                <a:solidFill>
                  <a:srgbClr val="002060"/>
                </a:solidFill>
              </a:rPr>
              <a:t>geneNames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</a:p>
          <a:p>
            <a:endParaRPr lang="ru-RU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357562"/>
            <a:ext cx="1785950" cy="2545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Проблема: для использования </a:t>
            </a:r>
            <a:r>
              <a:rPr lang="en-US" dirty="0" err="1" smtClean="0"/>
              <a:t>GoFunction</a:t>
            </a:r>
            <a:r>
              <a:rPr lang="en-US" dirty="0" smtClean="0"/>
              <a:t> </a:t>
            </a:r>
            <a:r>
              <a:rPr lang="ru-RU" dirty="0" smtClean="0"/>
              <a:t>требуется именовать все гены в </a:t>
            </a:r>
            <a:r>
              <a:rPr lang="en-US" dirty="0" err="1" smtClean="0"/>
              <a:t>Entrez</a:t>
            </a:r>
            <a:r>
              <a:rPr lang="en-US" dirty="0" smtClean="0"/>
              <a:t> gene ID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r>
              <a:rPr lang="ru-RU" dirty="0" smtClean="0"/>
              <a:t>Для этого нам и нужен</a:t>
            </a:r>
            <a:r>
              <a:rPr lang="en-US" dirty="0" smtClean="0"/>
              <a:t> </a:t>
            </a:r>
            <a:r>
              <a:rPr lang="en-US" dirty="0" err="1" smtClean="0"/>
              <a:t>org.Hs.eg.db</a:t>
            </a:r>
            <a:r>
              <a:rPr lang="ru-RU" dirty="0" smtClean="0"/>
              <a:t>!</a:t>
            </a:r>
            <a:endParaRPr lang="en-US" dirty="0" smtClean="0"/>
          </a:p>
          <a:p>
            <a:r>
              <a:rPr lang="ru-RU" dirty="0" smtClean="0"/>
              <a:t>Что в нем есть?</a:t>
            </a:r>
          </a:p>
          <a:p>
            <a:endParaRPr lang="ru-RU" dirty="0"/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&gt;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org.Hs.eg.db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237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Gene Ontology</vt:lpstr>
      <vt:lpstr>Gene Ontology или GO</vt:lpstr>
      <vt:lpstr>Gene Ontology или GO</vt:lpstr>
      <vt:lpstr>Gene Ontology или GO</vt:lpstr>
      <vt:lpstr>Статистически значимые Go-термы</vt:lpstr>
      <vt:lpstr>Задача:</vt:lpstr>
      <vt:lpstr>Нам понадобятся пакеты:</vt:lpstr>
      <vt:lpstr>Загружаем идентификаторы генов:</vt:lpstr>
      <vt:lpstr>Проблема: для использования GoFunction требуется именовать все гены в Entrez gene ID</vt:lpstr>
      <vt:lpstr>Что там есть?</vt:lpstr>
      <vt:lpstr>Что там есть?</vt:lpstr>
      <vt:lpstr>Переименовываем</vt:lpstr>
      <vt:lpstr>Добываем референсную выборку генов </vt:lpstr>
      <vt:lpstr>Смотрим результат</vt:lpstr>
      <vt:lpstr>Извращенный способ: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 Ontology</dc:title>
  <dc:creator>Elena</dc:creator>
  <cp:lastModifiedBy>Elena</cp:lastModifiedBy>
  <cp:revision>22</cp:revision>
  <dcterms:created xsi:type="dcterms:W3CDTF">2015-12-01T20:41:34Z</dcterms:created>
  <dcterms:modified xsi:type="dcterms:W3CDTF">2015-12-02T04:25:33Z</dcterms:modified>
</cp:coreProperties>
</file>