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2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3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8.xml" ContentType="application/vnd.openxmlformats-officedocument.presentationml.notesSlide+xml"/>
  <Override PartName="/ppt/_rels/presentation.xml.rels" ContentType="application/vnd.openxmlformats-package.relationships+xml"/>
  <Override PartName="/ppt/media/image8.png" ContentType="image/png"/>
  <Override PartName="/ppt/media/image4.png" ContentType="image/png"/>
  <Override PartName="/ppt/media/image17.png" ContentType="image/png"/>
  <Override PartName="/ppt/media/image13.png" ContentType="image/png"/>
  <Override PartName="/ppt/media/image9.png" ContentType="image/png"/>
  <Override PartName="/ppt/media/image5.png" ContentType="image/png"/>
  <Override PartName="/ppt/media/image1.png" ContentType="image/png"/>
  <Override PartName="/ppt/media/image14.png" ContentType="image/png"/>
  <Override PartName="/ppt/media/image10.png" ContentType="image/png"/>
  <Override PartName="/ppt/media/image6.png" ContentType="image/png"/>
  <Override PartName="/ppt/media/image15.png" ContentType="image/png"/>
  <Override PartName="/ppt/media/image11.png" ContentType="image/png"/>
  <Override PartName="/ppt/media/image2.jpeg" ContentType="image/jpeg"/>
  <Override PartName="/ppt/media/image7.png" ContentType="image/png"/>
  <Override PartName="/ppt/media/image3.png" ContentType="image/png"/>
  <Override PartName="/ppt/media/image16.png" ContentType="image/png"/>
  <Override PartName="/ppt/media/image12.png" ContentType="image/png"/>
  <Override PartName="/ppt/slideLayouts/slideLayout6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52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_rels/slide28.xml.rels" ContentType="application/vnd.openxmlformats-package.relationships+xml"/>
  <Override PartName="/ppt/slides/_rels/slide12.xml.rels" ContentType="application/vnd.openxmlformats-package.relationships+xml"/>
  <Override PartName="/ppt/slides/_rels/slide10.xml.rels" ContentType="application/vnd.openxmlformats-package.relationships+xml"/>
  <Override PartName="/ppt/slides/_rels/slide31.xml.rels" ContentType="application/vnd.openxmlformats-package.relationships+xml"/>
  <Override PartName="/ppt/slides/_rels/slide2.xml.rels" ContentType="application/vnd.openxmlformats-package.relationships+xml"/>
  <Override PartName="/ppt/slides/_rels/slide18.xml.rels" ContentType="application/vnd.openxmlformats-package.relationships+xml"/>
  <Override PartName="/ppt/slides/_rels/slide16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29.xml.rels" ContentType="application/vnd.openxmlformats-package.relationships+xml"/>
  <Override PartName="/ppt/slides/_rels/slide27.xml.rels" ContentType="application/vnd.openxmlformats-package.relationships+xml"/>
  <Override PartName="/ppt/slides/_rels/slide13.xml.rels" ContentType="application/vnd.openxmlformats-package.relationships+xml"/>
  <Override PartName="/ppt/slides/_rels/slide11.xml.rels" ContentType="application/vnd.openxmlformats-package.relationships+xml"/>
  <Override PartName="/ppt/slides/_rels/slide32.xml.rels" ContentType="application/vnd.openxmlformats-package.relationships+xml"/>
  <Override PartName="/ppt/slides/_rels/slide30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19.xml.rels" ContentType="application/vnd.openxmlformats-package.relationships+xml"/>
  <Override PartName="/ppt/slides/_rels/slide17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body"/>
          </p:nvPr>
        </p:nvSpPr>
        <p:spPr>
          <a:xfrm>
            <a:off x="685440" y="4343040"/>
            <a:ext cx="5486040" cy="411444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19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2975760" cy="45684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&lt;header&gt;</a:t>
            </a:r>
            <a:endParaRPr/>
          </a:p>
        </p:txBody>
      </p:sp>
      <p:sp>
        <p:nvSpPr>
          <p:cNvPr id="191" name="PlaceHolder 3"/>
          <p:cNvSpPr>
            <a:spLocks noGrp="1"/>
          </p:cNvSpPr>
          <p:nvPr>
            <p:ph type="dt"/>
          </p:nvPr>
        </p:nvSpPr>
        <p:spPr>
          <a:xfrm>
            <a:off x="3881880" y="0"/>
            <a:ext cx="2975760" cy="4568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192" name="PlaceHolder 4"/>
          <p:cNvSpPr>
            <a:spLocks noGrp="1"/>
          </p:cNvSpPr>
          <p:nvPr>
            <p:ph type="ftr"/>
          </p:nvPr>
        </p:nvSpPr>
        <p:spPr>
          <a:xfrm>
            <a:off x="0" y="8686800"/>
            <a:ext cx="2975760" cy="4568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/>
              <a:t>&lt;footer&gt;</a:t>
            </a:r>
            <a:endParaRPr/>
          </a:p>
        </p:txBody>
      </p:sp>
      <p:sp>
        <p:nvSpPr>
          <p:cNvPr id="193" name="PlaceHolder 5"/>
          <p:cNvSpPr>
            <a:spLocks noGrp="1"/>
          </p:cNvSpPr>
          <p:nvPr>
            <p:ph type="sldNum"/>
          </p:nvPr>
        </p:nvSpPr>
        <p:spPr>
          <a:xfrm>
            <a:off x="3881880" y="8686800"/>
            <a:ext cx="2975760" cy="4568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21110171-91E1-4171-81E1-8181B1A141C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body"/>
          </p:nvPr>
        </p:nvSpPr>
        <p:spPr>
          <a:xfrm>
            <a:off x="685440" y="4343040"/>
            <a:ext cx="5486040" cy="41144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35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71D181-01B1-4191-A151-8191B1E1F1C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11A191-11F1-4121-A1C1-2181B171514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1916151-4151-4121-8161-E1A1D1A1017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3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1D15101-81A1-4121-81A1-01217121E1D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1112141-9171-41A1-81D1-F1C1D101115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D1B101-8171-41B1-9191-116151F1514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51B121-F171-41A1-A1D1-0151A101018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715141-D181-4151-B141-F1F11171E17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F191A1-31D1-4111-B121-61E1C1D1E12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5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51F161-2181-41F1-A181-611181C1F11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17151E1-6121-4141-81B1-51E141F1E12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TextShape 1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416181-F1A1-41C1-A161-D1D1E151B101}" type="slidenum">
              <a:rPr lang="en-US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anchor="ctr" bIns="45000" lIns="90000" rIns="90000" tIns="45000" wrap="none"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684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6840" y="27324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684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45684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6840" y="27324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45684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456840" y="27324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subTitle"/>
          </p:nvPr>
        </p:nvSpPr>
        <p:spPr>
          <a:xfrm>
            <a:off x="45684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subTitle"/>
          </p:nvPr>
        </p:nvSpPr>
        <p:spPr>
          <a:xfrm>
            <a:off x="456840" y="27324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5" name="PlaceHolder 5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6840" y="27324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684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956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956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684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slideLayout" Target="../slideLayouts/slideLayout1.xml"/><Relationship Id="rId10" Type="http://schemas.openxmlformats.org/officeDocument/2006/relationships/slideLayout" Target="../slideLayouts/slideLayout2.xml"/><Relationship Id="rId11" Type="http://schemas.openxmlformats.org/officeDocument/2006/relationships/slideLayout" Target="../slideLayouts/slideLayout3.xml"/><Relationship Id="rId12" Type="http://schemas.openxmlformats.org/officeDocument/2006/relationships/slideLayout" Target="../slideLayouts/slideLayout4.xml"/><Relationship Id="rId13" Type="http://schemas.openxmlformats.org/officeDocument/2006/relationships/slideLayout" Target="../slideLayouts/slideLayout5.xml"/><Relationship Id="rId14" Type="http://schemas.openxmlformats.org/officeDocument/2006/relationships/slideLayout" Target="../slideLayouts/slideLayout6.xml"/><Relationship Id="rId15" Type="http://schemas.openxmlformats.org/officeDocument/2006/relationships/slideLayout" Target="../slideLayouts/slideLayout7.xml"/><Relationship Id="rId16" Type="http://schemas.openxmlformats.org/officeDocument/2006/relationships/slideLayout" Target="../slideLayouts/slideLayout8.xml"/><Relationship Id="rId17" Type="http://schemas.openxmlformats.org/officeDocument/2006/relationships/slideLayout" Target="../slideLayouts/slideLayout9.xml"/><Relationship Id="rId18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1.xml"/><Relationship Id="rId20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Изображение 8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2520"/>
            <a:ext cx="585720" cy="6936480"/>
          </a:xfrm>
          <a:prstGeom prst="rect">
            <a:avLst/>
          </a:prstGeom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720000" y="1882800"/>
            <a:ext cx="6408360" cy="1469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ru-RU" sz="4400">
                <a:solidFill>
                  <a:srgbClr val="25333c"/>
                </a:solidFill>
                <a:latin typeface="Trebuchet MS"/>
              </a:rPr>
              <a:t>Click to edit the title text formatОбразец заголовка</a:t>
            </a:r>
            <a:endParaRPr/>
          </a:p>
        </p:txBody>
      </p:sp>
      <p:pic>
        <p:nvPicPr>
          <p:cNvPr descr="" id="2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3931200" y="5257800"/>
            <a:ext cx="1030320" cy="1523520"/>
          </a:xfrm>
          <a:prstGeom prst="rect">
            <a:avLst/>
          </a:prstGeom>
        </p:spPr>
      </p:pic>
      <p:pic>
        <p:nvPicPr>
          <p:cNvPr descr="" id="3" name="Picture 1"/>
          <p:cNvPicPr/>
          <p:nvPr/>
        </p:nvPicPr>
        <p:blipFill>
          <a:blip r:embed="rId4"/>
          <a:stretch>
            <a:fillRect/>
          </a:stretch>
        </p:blipFill>
        <p:spPr>
          <a:xfrm>
            <a:off x="533520" y="5389200"/>
            <a:ext cx="1676160" cy="1468440"/>
          </a:xfrm>
          <a:prstGeom prst="rect">
            <a:avLst/>
          </a:prstGeom>
        </p:spPr>
      </p:pic>
      <p:pic>
        <p:nvPicPr>
          <p:cNvPr descr="" id="4" name="Picture 2"/>
          <p:cNvPicPr/>
          <p:nvPr/>
        </p:nvPicPr>
        <p:blipFill>
          <a:blip r:embed="rId5"/>
          <a:stretch>
            <a:fillRect/>
          </a:stretch>
        </p:blipFill>
        <p:spPr>
          <a:xfrm>
            <a:off x="2209680" y="5105520"/>
            <a:ext cx="1676160" cy="1841040"/>
          </a:xfrm>
          <a:prstGeom prst="rect">
            <a:avLst/>
          </a:prstGeom>
        </p:spPr>
      </p:pic>
      <p:pic>
        <p:nvPicPr>
          <p:cNvPr descr="" id="5" name="Picture 3"/>
          <p:cNvPicPr/>
          <p:nvPr/>
        </p:nvPicPr>
        <p:blipFill>
          <a:blip r:embed="rId6"/>
          <a:stretch>
            <a:fillRect/>
          </a:stretch>
        </p:blipFill>
        <p:spPr>
          <a:xfrm>
            <a:off x="7250400" y="5105520"/>
            <a:ext cx="1893240" cy="1447560"/>
          </a:xfrm>
          <a:prstGeom prst="rect">
            <a:avLst/>
          </a:prstGeom>
        </p:spPr>
      </p:pic>
      <p:pic>
        <p:nvPicPr>
          <p:cNvPr descr="" id="6" name="Picture 4"/>
          <p:cNvPicPr/>
          <p:nvPr/>
        </p:nvPicPr>
        <p:blipFill>
          <a:blip r:embed="rId7"/>
          <a:stretch>
            <a:fillRect/>
          </a:stretch>
        </p:blipFill>
        <p:spPr>
          <a:xfrm>
            <a:off x="5105520" y="5781600"/>
            <a:ext cx="1980720" cy="771120"/>
          </a:xfrm>
          <a:prstGeom prst="rect">
            <a:avLst/>
          </a:prstGeom>
        </p:spPr>
      </p:pic>
      <p:pic>
        <p:nvPicPr>
          <p:cNvPr descr="" id="7" name="Изображение 10"/>
          <p:cNvPicPr/>
          <p:nvPr/>
        </p:nvPicPr>
        <p:blipFill>
          <a:blip r:embed="rId8"/>
          <a:stretch>
            <a:fillRect/>
          </a:stretch>
        </p:blipFill>
        <p:spPr>
          <a:xfrm>
            <a:off x="-6480" y="0"/>
            <a:ext cx="9161280" cy="1070280"/>
          </a:xfrm>
          <a:prstGeom prst="rect">
            <a:avLst/>
          </a:prstGeom>
        </p:spPr>
      </p:pic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  <p:sldLayoutId id="2147483660" r:id="rId20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9/23/15</a:t>
            </a:r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219141-A1B1-41B1-B191-41C17121B1D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Click to edit the title text format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Click to edit the title text formatОбразец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Seventh Outline LevelОбразец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1">
              <a:buFont typeface="Arial"/>
              <a:buChar char="–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2">
              <a:buFont typeface="Arial"/>
              <a:buChar char="•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3">
              <a:buFont typeface="Arial"/>
              <a:buChar char="–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9/23/15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6151C171-C131-41F1-A171-11613131913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Click to edit the title text formatОбразец заголовка</a:t>
            </a:r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9/23/15</a:t>
            </a:r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1F101E1-4121-41F1-81D1-71D16131717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6840" y="27324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154" name="PlaceHolder 3"/>
          <p:cNvSpPr>
            <a:spLocks noGrp="1"/>
          </p:cNvSpPr>
          <p:nvPr>
            <p:ph type="dt"/>
          </p:nvPr>
        </p:nvSpPr>
        <p:spPr>
          <a:xfrm>
            <a:off x="456840" y="6247440"/>
            <a:ext cx="2130120" cy="47304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&lt;date/time&gt;</a:t>
            </a:r>
            <a:endParaRPr/>
          </a:p>
        </p:txBody>
      </p:sp>
      <p:sp>
        <p:nvSpPr>
          <p:cNvPr id="155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360" cy="47304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/>
              <a:t>&lt;footer&gt;</a:t>
            </a:r>
            <a:endParaRPr/>
          </a:p>
        </p:txBody>
      </p:sp>
      <p:sp>
        <p:nvSpPr>
          <p:cNvPr id="156" name="PlaceHolder 5"/>
          <p:cNvSpPr>
            <a:spLocks noGrp="1"/>
          </p:cNvSpPr>
          <p:nvPr>
            <p:ph type="sldNum"/>
          </p:nvPr>
        </p:nvSpPr>
        <p:spPr>
          <a:xfrm>
            <a:off x="6555600" y="6247440"/>
            <a:ext cx="2130120" cy="47304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018181C1-81E1-41F1-91D1-C11101B181C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49.xml"/><Relationship Id="rId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49.xml"/><Relationship Id="rId3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5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5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49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49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49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49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4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49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677880" y="1882800"/>
            <a:ext cx="6408360" cy="1469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4400">
                <a:solidFill>
                  <a:srgbClr val="25333c"/>
                </a:solidFill>
                <a:latin typeface="Trebuchet MS"/>
              </a:rPr>
              <a:t>Язык R и его применение в биоинформатике</a:t>
            </a:r>
            <a:endParaRPr/>
          </a:p>
        </p:txBody>
      </p:sp>
      <p:sp>
        <p:nvSpPr>
          <p:cNvPr id="195" name="TextShape 2"/>
          <p:cNvSpPr txBox="1"/>
          <p:nvPr/>
        </p:nvSpPr>
        <p:spPr>
          <a:xfrm>
            <a:off x="710280" y="3629880"/>
            <a:ext cx="8004960" cy="24966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rebuchet MS"/>
              </a:rPr>
              <a:t>Артем Артемов, Светлана Виноградова, Елена Ставровская,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rebuchet MS"/>
              </a:rPr>
              <a:t>Анастасия Жарикова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rebuchet MS"/>
              </a:rPr>
              <a:t>2 сентября 2015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Задание - 1</a:t>
            </a:r>
            <a:endParaRPr/>
          </a:p>
        </p:txBody>
      </p:sp>
      <p:sp>
        <p:nvSpPr>
          <p:cNvPr id="22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Сгенерировать выборку из чисел от 1 до 100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Нарисовать график y=x^2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26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181B1E1-8191-4181-B1D1-3151C1E1F16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457200" y="457200"/>
            <a:ext cx="8229240" cy="13712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Что такое data frame</a:t>
            </a:r>
            <a:endParaRPr/>
          </a:p>
        </p:txBody>
      </p:sp>
      <p:sp>
        <p:nvSpPr>
          <p:cNvPr id="228" name="CustomShape 2"/>
          <p:cNvSpPr/>
          <p:nvPr/>
        </p:nvSpPr>
        <p:spPr>
          <a:xfrm>
            <a:off x="152280" y="1724040"/>
            <a:ext cx="8991360" cy="19220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  <a:buFont typeface="Calibri"/>
              <a:buChar char="-"/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Структура данных: таблица из нескольких векторов (по столбцам), в разных столбцах могут быть данные разных типов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29" name="CustomShape 3"/>
          <p:cNvSpPr/>
          <p:nvPr/>
        </p:nvSpPr>
        <p:spPr>
          <a:xfrm>
            <a:off x="136440" y="3465360"/>
            <a:ext cx="8915040" cy="306108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alibri"/>
                <a:ea typeface="Droid Sans"/>
              </a:rPr>
              <a:t>                     </a:t>
            </a:r>
            <a:r>
              <a:rPr lang="en-US" sz="1500">
                <a:solidFill>
                  <a:srgbClr val="00007d"/>
                </a:solidFill>
                <a:latin typeface="Calibri"/>
                <a:ea typeface="Droid Sans"/>
              </a:rPr>
              <a:t>	</a:t>
            </a:r>
            <a:r>
              <a:rPr lang="en-US" sz="1500">
                <a:solidFill>
                  <a:srgbClr val="00007d"/>
                </a:solidFill>
                <a:latin typeface="Calibri"/>
                <a:ea typeface="Droid Sans"/>
              </a:rPr>
              <a:t>          </a:t>
            </a: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mpg cyl  disp  hp drat 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Mazda RX4           21.0   6 160.0 110 3.90 2.620 16.46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Mazda RX4 Wag       21.0   6 160.0 110 3.90 2.875 17.02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Datsun 710          22.8   4 108.0  93 3.85 2.320 18.61  1  1    4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Hornet 4 Drive      21.4   6 258.0 110 3.08 3.215 19.44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Hornet Sportabout   18.7   8 360.0 175 3.15 3.440 17.02  0  0    3    2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Valiant             18.1   6 225.0 105 2.76 3.460 20.22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Duster 360          14.3   8 360.0 245 3.21 3.570 15.84  0  0    3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Merc 240D           24.4   4 146.7  62 3.69 3.190 20.00  1  0    4    2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Merc 230            22.8   4 140.8  95 3.92 3.150 22.90  1  0    4    2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Merc 280            19.2   6 167.6 123 3.92 3.440 18.30  1  0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Merc 280C           17.8   6 167.6 123 3.92 3.440 18.90  1  0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500">
                <a:solidFill>
                  <a:srgbClr val="00007d"/>
                </a:solidFill>
                <a:latin typeface="Courier New"/>
                <a:ea typeface="Droid Sans"/>
              </a:rPr>
              <a:t>Merc 450SE          16.4   8 275.8 180 3.07 4.070 17.40  0  0    3    3</a:t>
            </a:r>
            <a:endParaRPr/>
          </a:p>
        </p:txBody>
      </p:sp>
      <p:sp>
        <p:nvSpPr>
          <p:cNvPr id="230" name="CustomShape 4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11F11161-E1B1-41E1-A101-31011171418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31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B1619161-4191-41E1-91F1-E1215101517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21" nodeType="tmRoot" restart="never">
          <p:childTnLst>
            <p:seq>
              <p:cTn id="2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388800" y="1206360"/>
            <a:ext cx="7376760" cy="4113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 n &lt;- c(2, 3, 5) 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 s 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&lt;- 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c("aa", "bb", "cc") 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 b 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&lt;- 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c(TRUE, FALSE, TRUE) 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 df 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&lt;-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 </a:t>
            </a:r>
            <a:r>
              <a:rPr lang="en-US" sz="2400">
                <a:solidFill>
                  <a:srgbClr val="ff0000"/>
                </a:solidFill>
                <a:latin typeface="Calibri"/>
                <a:ea typeface="Droid Sans"/>
              </a:rPr>
              <a:t>data.frame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(n, s, b) 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Или короче: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df &lt;- </a:t>
            </a:r>
            <a:r>
              <a:rPr lang="en-US" sz="2400">
                <a:solidFill>
                  <a:srgbClr val="ff0000"/>
                </a:solidFill>
                <a:latin typeface="Calibri"/>
                <a:ea typeface="Droid Sans"/>
              </a:rPr>
              <a:t>data.frame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(n=c(2, 3, 5), 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	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s=c("aa", "bb", "cc"), 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	</a:t>
            </a: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b= c(TRUE, FALSE, TRUE)) </a:t>
            </a:r>
            <a:endParaRPr/>
          </a:p>
        </p:txBody>
      </p:sp>
      <p:sp>
        <p:nvSpPr>
          <p:cNvPr id="233" name="CustomShape 2"/>
          <p:cNvSpPr/>
          <p:nvPr/>
        </p:nvSpPr>
        <p:spPr>
          <a:xfrm>
            <a:off x="133200" y="241200"/>
            <a:ext cx="8961120" cy="13712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Как создать свой data frame?</a:t>
            </a:r>
            <a:endParaRPr/>
          </a:p>
        </p:txBody>
      </p:sp>
      <p:sp>
        <p:nvSpPr>
          <p:cNvPr id="234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71D131F1-3151-41D1-8121-21213111F1E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35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1319181-F1B1-41C1-91E1-11C15161B1E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23" nodeType="tmRoot" restart="never">
          <p:childTnLst>
            <p:seq>
              <p:cTn id="2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318960" y="49320"/>
            <a:ext cx="8229240" cy="13712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Основные команды</a:t>
            </a:r>
            <a:endParaRPr/>
          </a:p>
        </p:txBody>
      </p:sp>
      <p:sp>
        <p:nvSpPr>
          <p:cNvPr id="237" name="CustomShape 2"/>
          <p:cNvSpPr/>
          <p:nvPr/>
        </p:nvSpPr>
        <p:spPr>
          <a:xfrm>
            <a:off x="255600" y="1797120"/>
            <a:ext cx="4571640" cy="484812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df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  </a:t>
            </a: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n  s     b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1 2 aa  TRUE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2 3 bb FALSE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3 5 cc  TRUE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df$n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[1] 2 3 5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colnames(df)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[1] "n" "s" "b"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rownames(df)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[1] "1" "2" "3"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dim(df)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2060"/>
                </a:solidFill>
                <a:latin typeface="Calibri"/>
                <a:ea typeface="Droid Sans"/>
              </a:rPr>
              <a:t>[1] 3 3</a:t>
            </a:r>
            <a:endParaRPr/>
          </a:p>
        </p:txBody>
      </p:sp>
      <p:sp>
        <p:nvSpPr>
          <p:cNvPr id="238" name="CustomShape 3"/>
          <p:cNvSpPr/>
          <p:nvPr/>
        </p:nvSpPr>
        <p:spPr>
          <a:xfrm>
            <a:off x="2766960" y="5099040"/>
            <a:ext cx="2719080" cy="100800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ff0000"/>
                </a:solidFill>
                <a:latin typeface="Calibri"/>
                <a:ea typeface="Droid Sans"/>
              </a:rPr>
              <a:t># Важно, что это имена строк, а не числа!</a:t>
            </a:r>
            <a:endParaRPr/>
          </a:p>
        </p:txBody>
      </p:sp>
      <p:sp>
        <p:nvSpPr>
          <p:cNvPr id="239" name="CustomShape 4"/>
          <p:cNvSpPr/>
          <p:nvPr/>
        </p:nvSpPr>
        <p:spPr>
          <a:xfrm>
            <a:off x="2765520" y="3639960"/>
            <a:ext cx="3634920" cy="100800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ff0000"/>
                </a:solidFill>
                <a:latin typeface="Calibri"/>
                <a:ea typeface="Droid Sans"/>
              </a:rPr>
              <a:t># Обращение к столбцу по имени, можно использовать tab!</a:t>
            </a:r>
            <a:endParaRPr/>
          </a:p>
        </p:txBody>
      </p:sp>
      <p:sp>
        <p:nvSpPr>
          <p:cNvPr id="240" name="CustomShape 5"/>
          <p:cNvSpPr/>
          <p:nvPr/>
        </p:nvSpPr>
        <p:spPr>
          <a:xfrm>
            <a:off x="272880" y="1047600"/>
            <a:ext cx="8870760" cy="82512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df &lt;- data.frame(n=c(2, 3, 5),  s=c("aa", "bb", "cc"), b= c(TRUE, FALSE, TRUE)) </a:t>
            </a:r>
            <a:endParaRPr/>
          </a:p>
        </p:txBody>
      </p:sp>
      <p:sp>
        <p:nvSpPr>
          <p:cNvPr id="241" name="CustomShape 6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D141B151-8141-41C1-8191-6181E131001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42" name="TextShape 7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1B18111-5111-4181-8181-A1F1011191F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25" nodeType="tmRoot" restart="never">
          <p:childTnLst>
            <p:seq>
              <p:cTn id="2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228600" y="1184400"/>
            <a:ext cx="8915040" cy="371448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&gt; mtcars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alibri"/>
                <a:ea typeface="Droid Sans"/>
              </a:rPr>
              <a:t>                     </a:t>
            </a:r>
            <a:r>
              <a:rPr lang="en-US">
                <a:solidFill>
                  <a:srgbClr val="00007d"/>
                </a:solidFill>
                <a:latin typeface="Calibri"/>
                <a:ea typeface="Droid Sans"/>
              </a:rPr>
              <a:t>	</a:t>
            </a:r>
            <a:r>
              <a:rPr lang="en-US">
                <a:solidFill>
                  <a:srgbClr val="00007d"/>
                </a:solidFill>
                <a:latin typeface="Calibri"/>
                <a:ea typeface="Droid Sans"/>
              </a:rPr>
              <a:t>          </a:t>
            </a: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mpg cyl  disp  hp drat 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Mazda RX4           21.0   6 160.0 110 3.90 2.620 16.46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Mazda RX4 Wag       21.0   6 160.0 110 3.90 2.875 17.02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Datsun 710          22.8   4 108.0  93 3.85 2.320 18.61  1  1    4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Hornet 4 Drive      21.4   6 258.0 110 3.08 3.215 19.44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Hornet Sportabout   18.7   8 360.0 175 3.15 3.440 17.02  0  0    3    2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Valiant             18.1   6 225.0 105 2.76 3.460 20.22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Duster 360          14.3   8 360.0 245 3.21 3.570 15.84  0  0    3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Merc 240D           24.4   4 146.7  62 3.69 3.190 20.00  1  0    4    2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Merc 230            22.8   4 140.8  95 3.92 3.150 22.90  1  0    4    2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Merc 280            19.2   6 167.6 123 3.92 3.440 18.30  1  0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Merc 280C           17.8   6 167.6 123 3.92 3.440 18.90  1  0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  <a:ea typeface="Droid Sans"/>
              </a:rPr>
              <a:t>Merc 450SE          16.4   8 275.8 180 3.07 4.070 17.40  0  0    3    3</a:t>
            </a:r>
            <a:endParaRPr/>
          </a:p>
        </p:txBody>
      </p:sp>
      <p:sp>
        <p:nvSpPr>
          <p:cNvPr id="244" name="CustomShape 2"/>
          <p:cNvSpPr/>
          <p:nvPr/>
        </p:nvSpPr>
        <p:spPr>
          <a:xfrm>
            <a:off x="457200" y="457200"/>
            <a:ext cx="8229240" cy="7268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Использование data()</a:t>
            </a:r>
            <a:endParaRPr/>
          </a:p>
        </p:txBody>
      </p:sp>
      <p:sp>
        <p:nvSpPr>
          <p:cNvPr id="245" name="CustomShape 3"/>
          <p:cNvSpPr/>
          <p:nvPr/>
        </p:nvSpPr>
        <p:spPr>
          <a:xfrm>
            <a:off x="465120" y="5351400"/>
            <a:ext cx="7205400" cy="82548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i="1" lang="en-US" sz="2400">
                <a:solidFill>
                  <a:srgbClr val="000000"/>
                </a:solidFill>
                <a:latin typeface="Calibri"/>
                <a:ea typeface="Droid Sans"/>
              </a:rPr>
              <a:t>Командой data() можно посмотреть, какие выборки загружены для использования</a:t>
            </a:r>
            <a:endParaRPr/>
          </a:p>
        </p:txBody>
      </p:sp>
      <p:sp>
        <p:nvSpPr>
          <p:cNvPr id="246" name="CustomShape 4"/>
          <p:cNvSpPr/>
          <p:nvPr/>
        </p:nvSpPr>
        <p:spPr>
          <a:xfrm>
            <a:off x="7845480" y="5384880"/>
            <a:ext cx="933120" cy="76356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ff0000"/>
                </a:solidFill>
                <a:latin typeface="Calibri"/>
                <a:ea typeface="Droid Sans"/>
              </a:rPr>
              <a:t>!</a:t>
            </a:r>
            <a:endParaRPr/>
          </a:p>
        </p:txBody>
      </p:sp>
      <p:sp>
        <p:nvSpPr>
          <p:cNvPr id="247" name="CustomShape 5"/>
          <p:cNvSpPr/>
          <p:nvPr/>
        </p:nvSpPr>
        <p:spPr>
          <a:xfrm>
            <a:off x="549360" y="6126120"/>
            <a:ext cx="5578200" cy="394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  <a:ea typeface="Droid Sans"/>
              </a:rPr>
              <a:t>&gt; data()</a:t>
            </a:r>
            <a:endParaRPr/>
          </a:p>
        </p:txBody>
      </p:sp>
      <p:sp>
        <p:nvSpPr>
          <p:cNvPr id="248" name="CustomShape 6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7171D191-4101-4181-B151-016191F1F14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49" name="TextShape 7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61D1A1-F121-4181-A131-A1C141A1719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27" nodeType="tmRoot" restart="never">
          <p:childTnLst>
            <p:seq>
              <p:cTn id="2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534960" y="1219320"/>
            <a:ext cx="5578200" cy="4554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  <a:ea typeface="Droid Sans"/>
              </a:rPr>
              <a:t>&gt; data()</a:t>
            </a:r>
            <a:endParaRPr/>
          </a:p>
        </p:txBody>
      </p:sp>
      <p:pic>
        <p:nvPicPr>
          <p:cNvPr descr="" id="25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63800" y="1736640"/>
            <a:ext cx="4422240" cy="4571640"/>
          </a:xfrm>
          <a:prstGeom prst="rect">
            <a:avLst/>
          </a:prstGeom>
        </p:spPr>
      </p:pic>
      <p:sp>
        <p:nvSpPr>
          <p:cNvPr id="252" name="CustomShape 2"/>
          <p:cNvSpPr/>
          <p:nvPr/>
        </p:nvSpPr>
        <p:spPr>
          <a:xfrm>
            <a:off x="457200" y="457200"/>
            <a:ext cx="8229240" cy="7268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Использование data()</a:t>
            </a:r>
            <a:endParaRPr/>
          </a:p>
        </p:txBody>
      </p:sp>
      <p:sp>
        <p:nvSpPr>
          <p:cNvPr id="253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91A1E111-E161-4141-9101-E141D191D11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54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C111C101-11D1-4141-9121-A18101D101C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29" nodeType="tmRoot" restart="never">
          <p:childTnLst>
            <p:seq>
              <p:cTn id="3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92160" y="455760"/>
            <a:ext cx="9051480" cy="1068840"/>
          </a:xfrm>
          <a:prstGeom prst="rect">
            <a:avLst/>
          </a:prstGeom>
        </p:spPr>
        <p:txBody>
          <a:bodyPr bIns="46800" lIns="90000" rIns="90000" tIns="46800"/>
          <a:p>
            <a:pPr algn="ctr">
              <a:lnSpc>
                <a:spcPct val="100000"/>
              </a:lnSpc>
            </a:pPr>
            <a:r>
              <a:rPr i="1" lang="en-US" sz="3200">
                <a:solidFill>
                  <a:srgbClr val="000000"/>
                </a:solidFill>
                <a:latin typeface="Calibri"/>
                <a:ea typeface="Droid Sans"/>
              </a:rPr>
              <a:t>Можно узнать о доступной выборке более подробно</a:t>
            </a:r>
            <a:endParaRPr/>
          </a:p>
        </p:txBody>
      </p:sp>
      <p:sp>
        <p:nvSpPr>
          <p:cNvPr id="256" name="CustomShape 2"/>
          <p:cNvSpPr/>
          <p:nvPr/>
        </p:nvSpPr>
        <p:spPr>
          <a:xfrm>
            <a:off x="1144440" y="1433520"/>
            <a:ext cx="3749400" cy="394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  <a:ea typeface="Droid Sans"/>
              </a:rPr>
              <a:t>&gt; ?mtcars</a:t>
            </a:r>
            <a:endParaRPr/>
          </a:p>
        </p:txBody>
      </p:sp>
      <p:pic>
        <p:nvPicPr>
          <p:cNvPr descr="" id="257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163520" y="1920960"/>
            <a:ext cx="4479480" cy="4479480"/>
          </a:xfrm>
          <a:prstGeom prst="rect">
            <a:avLst/>
          </a:prstGeom>
        </p:spPr>
      </p:pic>
      <p:sp>
        <p:nvSpPr>
          <p:cNvPr id="258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01B1A181-1131-4141-9151-01E101F1F1C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59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1E1F151-31F1-4171-A1E1-01D191A1D1E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31" nodeType="tmRoot" restart="never">
          <p:childTnLst>
            <p:seq>
              <p:cTn id="3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152280" y="1371600"/>
            <a:ext cx="8991360" cy="38732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&gt;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 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mtcars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[12,2]    </a:t>
            </a:r>
            <a:r>
              <a:rPr lang="en-US">
                <a:solidFill>
                  <a:srgbClr val="ff0000"/>
                </a:solidFill>
                <a:latin typeface="Calibri"/>
                <a:ea typeface="Droid Sans"/>
              </a:rPr>
              <a:t># строка 12, столбец 2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alibri"/>
                <a:ea typeface="Droid Sans"/>
              </a:rPr>
              <a:t>[1] 8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&gt; mtcars[8,]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7d"/>
                </a:solidFill>
                <a:latin typeface="Courier New"/>
                <a:ea typeface="Droid Sans"/>
              </a:rPr>
              <a:t>	</a:t>
            </a: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mpg cyl disp hp drat wt qsec vs am gear carb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Merc 240D 24.4 4 146.7 62 3.69 3.19 20 1 0 4 2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&gt;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 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mtcars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[1:3,]    </a:t>
            </a:r>
            <a:r>
              <a:rPr lang="en-US">
                <a:solidFill>
                  <a:srgbClr val="ff0000"/>
                </a:solidFill>
                <a:latin typeface="Calibri"/>
                <a:ea typeface="Droid Sans"/>
              </a:rPr>
              <a:t># строки 1 - 3, все столбцы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 </a:t>
            </a: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	</a:t>
            </a: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mpg cyl disp  hp drat 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Mazda RX4     21.0   6  160 110 3.90 2.620 16.46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Mazda RX4 Wag 21.0   6  160 110 3.90 2.875 17.02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Datsun 710    22.8   4  108  93 3.85 2.320 18.61  1  1    4    1</a:t>
            </a:r>
            <a:endParaRPr/>
          </a:p>
        </p:txBody>
      </p:sp>
      <p:sp>
        <p:nvSpPr>
          <p:cNvPr id="261" name="CustomShape 2"/>
          <p:cNvSpPr/>
          <p:nvPr/>
        </p:nvSpPr>
        <p:spPr>
          <a:xfrm>
            <a:off x="0" y="457200"/>
            <a:ext cx="9235800" cy="9140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Выбор строк, столбцов, ячеек</a:t>
            </a:r>
            <a:endParaRPr/>
          </a:p>
        </p:txBody>
      </p:sp>
      <p:sp>
        <p:nvSpPr>
          <p:cNvPr id="262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C1F17151-D1C1-4191-B1D1-2131F18151D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63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2121C1-A111-4131-A1F1-3121B17151B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33" nodeType="tmRoot" restart="never">
          <p:childTnLst>
            <p:seq>
              <p:cTn id="3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152280" y="1371600"/>
            <a:ext cx="8991360" cy="359856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&gt; 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mtcars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[,2]           </a:t>
            </a:r>
            <a:r>
              <a:rPr lang="en-US">
                <a:solidFill>
                  <a:srgbClr val="ff0000"/>
                </a:solidFill>
                <a:latin typeface="Calibri"/>
                <a:ea typeface="Droid Sans"/>
              </a:rPr>
              <a:t># все строки, столбец 2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Droid Sans"/>
              </a:rPr>
              <a:t> </a:t>
            </a:r>
            <a:r>
              <a:rPr lang="en-US">
                <a:solidFill>
                  <a:srgbClr val="00007d"/>
                </a:solidFill>
                <a:latin typeface="Calibri"/>
                <a:ea typeface="Droid Sans"/>
              </a:rPr>
              <a:t>[1] 6 6 4 6 8 6 8 4 4 6 6 8 8 8 8 8 8 4 4 4 4 8 8 8 8 4 4 4 8 6 8 4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&gt; 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mtcars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[c(1,13),]  </a:t>
            </a:r>
            <a:r>
              <a:rPr lang="en-US">
                <a:solidFill>
                  <a:srgbClr val="ff0000"/>
                </a:solidFill>
                <a:latin typeface="Calibri"/>
                <a:ea typeface="Droid Sans"/>
              </a:rPr>
              <a:t># строки 1 и 13, все столбцы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 </a:t>
            </a: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	</a:t>
            </a: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mpg cyl  disp  hp drat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Mazda RX4  21.0   6 160.0 110 3.90 2.62 16.46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ourier New"/>
                <a:ea typeface="Droid Sans"/>
              </a:rPr>
              <a:t>Merc 450SL 17.3   8 275.8 180 3.07 3.73 17.60  0  0    3    3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&gt; 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mtcars</a:t>
            </a:r>
            <a:r>
              <a:rPr lang="en-US" sz="2800">
                <a:solidFill>
                  <a:srgbClr val="000000"/>
                </a:solidFill>
                <a:latin typeface="Calibri"/>
                <a:ea typeface="Droid Sans"/>
              </a:rPr>
              <a:t>[c(1,3,7,13),1]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Calibri"/>
                <a:ea typeface="Droid Sans"/>
              </a:rPr>
              <a:t># строки 1, 3, 7 и 13, столбец 1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7d"/>
                </a:solidFill>
                <a:latin typeface="Calibri"/>
                <a:ea typeface="Droid Sans"/>
              </a:rPr>
              <a:t>[1] 21.0 22.8 14.3 17.3</a:t>
            </a:r>
            <a:endParaRPr/>
          </a:p>
        </p:txBody>
      </p:sp>
      <p:sp>
        <p:nvSpPr>
          <p:cNvPr id="265" name="CustomShape 2"/>
          <p:cNvSpPr/>
          <p:nvPr/>
        </p:nvSpPr>
        <p:spPr>
          <a:xfrm>
            <a:off x="0" y="457200"/>
            <a:ext cx="9235800" cy="9140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Выбор строк, столбцов, ячеек</a:t>
            </a:r>
            <a:endParaRPr/>
          </a:p>
        </p:txBody>
      </p:sp>
      <p:sp>
        <p:nvSpPr>
          <p:cNvPr id="266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2101C131-2151-4161-B181-A131815131C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67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E121A1E1-C151-4151-9141-E1B1C181B1D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35" nodeType="tmRoot" restart="never">
          <p:childTnLst>
            <p:seq>
              <p:cTn id="3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141120" y="304920"/>
            <a:ext cx="8983440" cy="914040"/>
          </a:xfrm>
          <a:prstGeom prst="rect">
            <a:avLst/>
          </a:prstGeom>
        </p:spPr>
        <p:txBody>
          <a:bodyPr bIns="46800" lIns="90000" rIns="90000" tIns="46800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Добавить  столбец</a:t>
            </a:r>
            <a:endParaRPr/>
          </a:p>
        </p:txBody>
      </p:sp>
      <p:sp>
        <p:nvSpPr>
          <p:cNvPr id="269" name="CustomShape 2"/>
          <p:cNvSpPr/>
          <p:nvPr/>
        </p:nvSpPr>
        <p:spPr>
          <a:xfrm>
            <a:off x="673200" y="1554120"/>
            <a:ext cx="8013240" cy="31824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5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Droid Sans"/>
              </a:rPr>
              <a:t>&gt; dim(mtnew)</a:t>
            </a:r>
            <a:endParaRPr/>
          </a:p>
          <a:p>
            <a:pPr>
              <a:lnSpc>
                <a:spcPct val="15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[1] 33 11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Droid Sans"/>
              </a:rPr>
              <a:t>&gt; num&lt;-1:33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Droid Sans"/>
              </a:rPr>
              <a:t>&gt; mtnew&lt;-cbind(mtnew, num)</a:t>
            </a:r>
            <a:r>
              <a:rPr lang="en-US">
                <a:solidFill>
                  <a:srgbClr val="000000"/>
                </a:solidFill>
                <a:latin typeface="Calibri"/>
                <a:ea typeface="Droid Sans"/>
              </a:rPr>
              <a:t>	</a:t>
            </a:r>
            <a:r>
              <a:rPr lang="en-US">
                <a:solidFill>
                  <a:srgbClr val="ff0000"/>
                </a:solidFill>
                <a:latin typeface="Calibri"/>
                <a:ea typeface="Droid Sans"/>
              </a:rPr>
              <a:t>#добавляем столбец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Droid Sans"/>
              </a:rPr>
              <a:t>&gt; mtnew[30:33,]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ourier New"/>
                <a:ea typeface="Droid Sans"/>
              </a:rPr>
              <a:t>            </a:t>
            </a: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mpg cyl disp  hp drat   wt  qsec vs am gear carb num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Ferrari Dino  19.7   6  145 175 3.62 2.77 15.50  0  1    5    6  30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Maserati Bora 15.0   8  301 335 3.54 3.57 14.60  0  1    5    8  31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Volvo 142E    21.4   4  121 109 4.11 2.78 18.60  1  1    4    2  32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Lada          21.0   6  150 120 4.00 2.50 16.46  1  1    4    4  33</a:t>
            </a:r>
            <a:endParaRPr/>
          </a:p>
        </p:txBody>
      </p:sp>
      <p:sp>
        <p:nvSpPr>
          <p:cNvPr id="270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81B141C1-F151-4161-8121-D171A121F13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71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D1E151-F1D1-4131-9161-812151D1018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37" nodeType="tmRoot" restart="never">
          <p:childTnLst>
            <p:seq>
              <p:cTn id="3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31428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Зачем нужен R?</a:t>
            </a:r>
            <a:endParaRPr/>
          </a:p>
        </p:txBody>
      </p:sp>
      <p:sp>
        <p:nvSpPr>
          <p:cNvPr id="197" name="TextShape 2"/>
          <p:cNvSpPr txBox="1"/>
          <p:nvPr/>
        </p:nvSpPr>
        <p:spPr>
          <a:xfrm>
            <a:off x="457200" y="1604880"/>
            <a:ext cx="822780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  <a:ea typeface="SimSun"/>
              </a:rPr>
              <a:t>Быстрая статистическая обработка данных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  <a:ea typeface="SimSun"/>
              </a:rPr>
              <a:t>Построение красивых графиков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  <a:ea typeface="SimSun"/>
              </a:rPr>
              <a:t>Бесплатный, удобный, быстрый для изучения язык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  <a:ea typeface="SimSun"/>
              </a:rPr>
              <a:t>Множество дополнительных пакетов, в особенности для биоинформатики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98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D13181-D1A1-4121-81A1-E13131D1F10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141120" y="304920"/>
            <a:ext cx="8983440" cy="914040"/>
          </a:xfrm>
          <a:prstGeom prst="rect">
            <a:avLst/>
          </a:prstGeom>
        </p:spPr>
        <p:txBody>
          <a:bodyPr bIns="46800" lIns="90000" rIns="90000" tIns="46800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Добавить строку</a:t>
            </a:r>
            <a:endParaRPr/>
          </a:p>
        </p:txBody>
      </p:sp>
      <p:sp>
        <p:nvSpPr>
          <p:cNvPr id="273" name="CustomShape 2"/>
          <p:cNvSpPr/>
          <p:nvPr/>
        </p:nvSpPr>
        <p:spPr>
          <a:xfrm>
            <a:off x="425520" y="822960"/>
            <a:ext cx="8169840" cy="58521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5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mtnew&lt;-mtcars</a:t>
            </a:r>
            <a:endParaRPr/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dim(mtnew)</a:t>
            </a:r>
            <a:endParaRPr/>
          </a:p>
          <a:p>
            <a:pPr>
              <a:lnSpc>
                <a:spcPct val="15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[1] 32 11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mtnew[1,]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  <a:ea typeface="Droid Sans"/>
              </a:rPr>
              <a:t>          </a:t>
            </a: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mpg cyl disp  hp drat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Mazda RX4  21   6  160 110  3.9 2.62 16.46  0  1    4    4</a:t>
            </a:r>
            <a:endParaRPr/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newcar&lt;-c(21, 6, 150, 120, 4.0, 2.5, 16.46, 1, 1, 4, 4)</a:t>
            </a:r>
            <a:r>
              <a:rPr lang="en-US" sz="1600">
                <a:solidFill>
                  <a:srgbClr val="ff0000"/>
                </a:solidFill>
                <a:latin typeface="Calibri"/>
                <a:ea typeface="Droid Sans"/>
              </a:rPr>
              <a:t>#работает только если все данные одного типа!!!!</a:t>
            </a:r>
            <a:endParaRPr/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newcar&lt;-data.frame(mpg=21, cyl=4, disp=100, hp=80, drat=1, wt=2, qsec=16, vs=1,am=0, gear=4, carb=1) </a:t>
            </a:r>
            <a:r>
              <a:rPr lang="en-US" sz="1600">
                <a:solidFill>
                  <a:srgbClr val="ff0000"/>
                </a:solidFill>
                <a:latin typeface="Calibri"/>
                <a:ea typeface="Droid Sans"/>
              </a:rPr>
              <a:t># data.frame из 1 строки</a:t>
            </a:r>
            <a:endParaRPr/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mtnew&lt;-rbind(mtnew, newcar)</a:t>
            </a: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	</a:t>
            </a:r>
            <a:r>
              <a:rPr lang="en-US" sz="1600">
                <a:solidFill>
                  <a:srgbClr val="ff0000"/>
                </a:solidFill>
                <a:latin typeface="Calibri"/>
                <a:ea typeface="Droid Sans"/>
              </a:rPr>
              <a:t>#добавляем строку</a:t>
            </a:r>
            <a:endParaRPr/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rownames(mtnew)[33]&lt;-"Lada"</a:t>
            </a: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	</a:t>
            </a:r>
            <a:r>
              <a:rPr lang="en-US" sz="1600">
                <a:solidFill>
                  <a:srgbClr val="ff0000"/>
                </a:solidFill>
                <a:latin typeface="Calibri"/>
                <a:ea typeface="Droid Sans"/>
              </a:rPr>
              <a:t>#присваиваем ей имя</a:t>
            </a:r>
            <a:endParaRPr/>
          </a:p>
          <a:p>
            <a:pPr>
              <a:lnSpc>
                <a:spcPct val="15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Droid Sans"/>
              </a:rPr>
              <a:t>&gt; mtnew[30:33,]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ourier New"/>
                <a:ea typeface="Droid Sans"/>
              </a:rPr>
              <a:t>               </a:t>
            </a: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mpg cyl disp  hp drat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Ferrari Dino  19.7   6  145 175 3.62 2.77 15.50  0  1    5    6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Maserati Bora 15.0   8  301 335 3.54 3.57 14.60  0  1    5    8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Volvo 142E    21.4   4  121 109 4.11 2.78 18.60  1  1    4    2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400">
                <a:solidFill>
                  <a:srgbClr val="000080"/>
                </a:solidFill>
                <a:latin typeface="Courier New"/>
                <a:ea typeface="Droid Sans"/>
              </a:rPr>
              <a:t>Lada          21.0   6  150 120 4.00 2.50 16.46  1  1    4    4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74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81B16181-F131-41A1-B161-21017171419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75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8101B1-61F1-4111-A161-E1B191D161B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39" nodeType="tmRoot" restart="never">
          <p:childTnLst>
            <p:seq>
              <p:cTn id="4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Задание - 2</a:t>
            </a:r>
            <a:endParaRPr/>
          </a:p>
        </p:txBody>
      </p:sp>
      <p:sp>
        <p:nvSpPr>
          <p:cNvPr id="27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Выбрать из таблицы mtcars только те машины, у которых количество цилиндров от 4 до 8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Отсортировать таблицу по мощности автомобиля</a:t>
            </a:r>
            <a:endParaRPr/>
          </a:p>
        </p:txBody>
      </p:sp>
      <p:sp>
        <p:nvSpPr>
          <p:cNvPr id="278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1E1D161-D1B1-4121-A1F1-D14191A1E10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41" nodeType="tmRoot" restart="never">
          <p:childTnLst>
            <p:seq>
              <p:cTn id="4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141120" y="304920"/>
            <a:ext cx="8983440" cy="9140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  <a:ea typeface="Droid Sans"/>
              </a:rPr>
              <a:t>Логические условия и order</a:t>
            </a:r>
            <a:endParaRPr/>
          </a:p>
        </p:txBody>
      </p:sp>
      <p:sp>
        <p:nvSpPr>
          <p:cNvPr id="280" name="CustomShape 2"/>
          <p:cNvSpPr/>
          <p:nvPr/>
        </p:nvSpPr>
        <p:spPr>
          <a:xfrm>
            <a:off x="285840" y="1066680"/>
            <a:ext cx="8838720" cy="545076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&gt; mtcars1 &lt;- mtcars[mtcars$cyl&gt;4 &amp; mtcars$cyl&lt;8,]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&gt; mtcars1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                </a:t>
            </a:r>
            <a:r>
              <a:rPr lang="en-US" sz="1600">
                <a:solidFill>
                  <a:srgbClr val="00007d"/>
                </a:solidFill>
                <a:latin typeface="Courier New"/>
              </a:rPr>
              <a:t>mpg cyl  disp  hp drat 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Mazda RX4      21.0   6 160.0 110 3.90 2.620 16.46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Mazda RX4 Wag  21.0   6 160.0 110 3.90 2.875 17.02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Hornet 4 Drive 21.4   6 258.0 110 3.08 3.215 19.44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Valiant        18.1   6 225.0 105 2.76 3.460 20.22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Merc 280       19.2   6 167.6 123 3.92 3.440 18.30  1  0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Merc 280C      17.8   6 167.6 123 3.92 3.440 18.90  1  0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Ferrari Dino   19.7   6 145.0 175 3.62 2.770 15.50  0  1    5    6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&gt; mtcars1[</a:t>
            </a:r>
            <a:r>
              <a:rPr lang="en-US" sz="2400">
                <a:solidFill>
                  <a:srgbClr val="ff0000"/>
                </a:solidFill>
                <a:latin typeface="Calibri"/>
              </a:rPr>
              <a:t>order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(mtcars1$drat),]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 </a:t>
            </a:r>
            <a:r>
              <a:rPr lang="en-US" sz="1600">
                <a:solidFill>
                  <a:srgbClr val="00007d"/>
                </a:solidFill>
                <a:latin typeface="Courier New"/>
              </a:rPr>
              <a:t>	</a:t>
            </a:r>
            <a:r>
              <a:rPr lang="en-US" sz="1600">
                <a:solidFill>
                  <a:srgbClr val="00007d"/>
                </a:solidFill>
                <a:latin typeface="Courier New"/>
              </a:rPr>
              <a:t>	</a:t>
            </a:r>
            <a:r>
              <a:rPr lang="en-US" sz="1600">
                <a:solidFill>
                  <a:srgbClr val="00007d"/>
                </a:solidFill>
                <a:latin typeface="Courier New"/>
              </a:rPr>
              <a:t>mpg cyl  disp  hp drat    wt  qsec vs am gear carb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Valiant        18.1   6 225.0 105 2.76 3.460 20.22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Hornet 4 Drive 21.4   6 258.0 110 3.08 3.215 19.44  1  0    3    1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Ferrari Dino   19.7   6 145.0 175 3.62 2.770 15.50  0  1    5    6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Mazda RX4      21.0   6 160.0 110 3.90 2.620 16.46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Mazda RX4 Wag  21.0   6 160.0 110 3.90 2.875 17.02  0  1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Merc 280       19.2   6 167.6 123 3.92 3.440 18.30  1  0    4    4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7d"/>
                </a:solidFill>
                <a:latin typeface="Courier New"/>
              </a:rPr>
              <a:t>Merc 280C      17.8   6 167.6 123 3.92 3.440 18.90  1  0    4    4</a:t>
            </a:r>
            <a:endParaRPr/>
          </a:p>
        </p:txBody>
      </p:sp>
      <p:sp>
        <p:nvSpPr>
          <p:cNvPr id="281" name="CustomShape 3"/>
          <p:cNvSpPr/>
          <p:nvPr/>
        </p:nvSpPr>
        <p:spPr>
          <a:xfrm>
            <a:off x="7926480" y="28440"/>
            <a:ext cx="1218960" cy="456840"/>
          </a:xfrm>
          <a:prstGeom prst="rect">
            <a:avLst/>
          </a:prstGeom>
        </p:spPr>
        <p:txBody>
          <a:bodyPr anchor="b" bIns="46800" lIns="90000" rIns="90000" tIns="46800"/>
          <a:p>
            <a:pPr algn="r">
              <a:lnSpc>
                <a:spcPct val="100000"/>
              </a:lnSpc>
            </a:pPr>
            <a:fld id="{81A13121-2121-41C1-A1E1-E141219141B1}" type="slidenum">
              <a:rPr b="1" lang="en-US" sz="2400">
                <a:solidFill>
                  <a:srgbClr val="ffffff"/>
                </a:solidFill>
                <a:latin typeface="Courier New"/>
              </a:rPr>
              <a:t>&lt;number&gt;</a:t>
            </a:fld>
            <a:r>
              <a:rPr b="1" lang="en-US" sz="2400">
                <a:solidFill>
                  <a:srgbClr val="ffffff"/>
                </a:solidFill>
                <a:latin typeface="Courier New"/>
              </a:rPr>
              <a:t>/37</a:t>
            </a:r>
            <a:endParaRPr/>
          </a:p>
        </p:txBody>
      </p:sp>
      <p:sp>
        <p:nvSpPr>
          <p:cNvPr id="282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0081E1-3141-4161-A1D1-81E10161C1B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43" nodeType="tmRoot" restart="never">
          <p:childTnLst>
            <p:seq>
              <p:cTn id="4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Самый простой график</a:t>
            </a:r>
            <a:endParaRPr/>
          </a:p>
        </p:txBody>
      </p:sp>
      <p:sp>
        <p:nvSpPr>
          <p:cNvPr id="284" name="CustomShape 2"/>
          <p:cNvSpPr/>
          <p:nvPr/>
        </p:nvSpPr>
        <p:spPr>
          <a:xfrm>
            <a:off x="152280" y="1523880"/>
            <a:ext cx="8610120" cy="13100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</a:rPr>
              <a:t>&gt;x_data &lt;- c(0:10)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</a:rPr>
              <a:t>&gt;y_data &lt;- x_data +5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000000"/>
                </a:solidFill>
                <a:latin typeface="Calibri"/>
              </a:rPr>
              <a:t>&gt;plot(x_data, y_data,  main = "My Chart Title", xlab ="X", ylab = "Y", pch=16, col = "red")</a:t>
            </a:r>
            <a:endParaRPr/>
          </a:p>
        </p:txBody>
      </p:sp>
      <p:pic>
        <p:nvPicPr>
          <p:cNvPr descr="" id="285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3505320" y="2459160"/>
            <a:ext cx="4876560" cy="4287600"/>
          </a:xfrm>
          <a:prstGeom prst="rect">
            <a:avLst/>
          </a:prstGeom>
        </p:spPr>
      </p:pic>
      <p:sp>
        <p:nvSpPr>
          <p:cNvPr id="286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71B141-01D1-4181-8171-3161B131E1A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45" nodeType="tmRoot" restart="never">
          <p:childTnLst>
            <p:seq>
              <p:cTn id="4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-152280" y="304920"/>
            <a:ext cx="8229240" cy="13712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Параметры xlim, ylim</a:t>
            </a:r>
            <a:endParaRPr/>
          </a:p>
        </p:txBody>
      </p:sp>
      <p:pic>
        <p:nvPicPr>
          <p:cNvPr descr="" id="288" name="Picture 5"/>
          <p:cNvPicPr/>
          <p:nvPr/>
        </p:nvPicPr>
        <p:blipFill>
          <a:blip r:embed="rId1"/>
          <a:stretch>
            <a:fillRect/>
          </a:stretch>
        </p:blipFill>
        <p:spPr>
          <a:xfrm>
            <a:off x="3324240" y="1284120"/>
            <a:ext cx="5819400" cy="4219200"/>
          </a:xfrm>
          <a:prstGeom prst="rect">
            <a:avLst/>
          </a:prstGeom>
        </p:spPr>
      </p:pic>
      <p:sp>
        <p:nvSpPr>
          <p:cNvPr id="289" name="CustomShape 2"/>
          <p:cNvSpPr/>
          <p:nvPr/>
        </p:nvSpPr>
        <p:spPr>
          <a:xfrm>
            <a:off x="160200" y="1752480"/>
            <a:ext cx="3163680" cy="2649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&gt;plot(x_data, y_data,  main = "My Chart Title", xlab ="X", ylab = "Y", pch=16, col = "red", </a:t>
            </a:r>
            <a:r>
              <a:rPr lang="en-US" sz="2400">
                <a:solidFill>
                  <a:srgbClr val="ff0000"/>
                </a:solidFill>
                <a:latin typeface="Calibri"/>
              </a:rPr>
              <a:t>xlim=c(1,7), ylim=c(0, 20)</a:t>
            </a:r>
            <a:r>
              <a:rPr lang="en-US" sz="2400">
                <a:solidFill>
                  <a:srgbClr val="000000"/>
                </a:solidFill>
                <a:latin typeface="Calibri"/>
              </a:rPr>
              <a:t>)</a:t>
            </a:r>
            <a:endParaRPr/>
          </a:p>
        </p:txBody>
      </p:sp>
      <p:sp>
        <p:nvSpPr>
          <p:cNvPr id="290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D14191-B171-41E1-9151-E11131F1B19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47" nodeType="tmRoot" restart="never">
          <p:childTnLst>
            <p:seq>
              <p:cTn id="4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291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3932280" y="457200"/>
            <a:ext cx="5213160" cy="3998520"/>
          </a:xfrm>
          <a:prstGeom prst="rect">
            <a:avLst/>
          </a:prstGeom>
        </p:spPr>
      </p:pic>
      <p:sp>
        <p:nvSpPr>
          <p:cNvPr id="292" name="TextShape 1"/>
          <p:cNvSpPr txBox="1"/>
          <p:nvPr/>
        </p:nvSpPr>
        <p:spPr>
          <a:xfrm>
            <a:off x="457200" y="31428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Линии</a:t>
            </a:r>
            <a:endParaRPr/>
          </a:p>
        </p:txBody>
      </p:sp>
      <p:sp>
        <p:nvSpPr>
          <p:cNvPr id="293" name="CustomShape 2"/>
          <p:cNvSpPr/>
          <p:nvPr/>
        </p:nvSpPr>
        <p:spPr>
          <a:xfrm>
            <a:off x="36360" y="1219320"/>
            <a:ext cx="5866920" cy="4347000"/>
          </a:xfrm>
          <a:prstGeom prst="rect">
            <a:avLst/>
          </a:prstGeom>
        </p:spPr>
        <p:txBody>
          <a:bodyPr bIns="40680" lIns="81720" rIns="81720" tIns="40680"/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x &lt;- 1:10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y &lt;- x*x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z &lt;- x-5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plot(y ~ x, type=“l”, col = ‘red')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lines(y ~ z, col = ‘blue')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94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1D14151-6141-41F1-81A1-31B1A1C1F1D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49" nodeType="tmRoot" restart="never">
          <p:childTnLst>
            <p:seq>
              <p:cTn id="5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29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590920" y="457200"/>
            <a:ext cx="6019560" cy="4605120"/>
          </a:xfrm>
          <a:prstGeom prst="rect">
            <a:avLst/>
          </a:prstGeom>
        </p:spPr>
      </p:pic>
      <p:sp>
        <p:nvSpPr>
          <p:cNvPr id="296" name="CustomShape 1"/>
          <p:cNvSpPr/>
          <p:nvPr/>
        </p:nvSpPr>
        <p:spPr>
          <a:xfrm>
            <a:off x="380880" y="568440"/>
            <a:ext cx="8229240" cy="837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Scatterplots</a:t>
            </a:r>
            <a:endParaRPr/>
          </a:p>
        </p:txBody>
      </p:sp>
      <p:sp>
        <p:nvSpPr>
          <p:cNvPr id="297" name="CustomShape 2"/>
          <p:cNvSpPr/>
          <p:nvPr/>
        </p:nvSpPr>
        <p:spPr>
          <a:xfrm>
            <a:off x="3648240" y="4740120"/>
            <a:ext cx="5495400" cy="2214000"/>
          </a:xfrm>
          <a:prstGeom prst="rect">
            <a:avLst/>
          </a:prstGeom>
        </p:spPr>
        <p:txBody>
          <a:bodyPr bIns="40680" lIns="81720" rIns="81720" tIns="40680"/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x&lt;-rnorm(1000)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y&lt;-x*x + rnorm(1000, sd=2)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plot(x, y, pch=19, cex=0.3)</a:t>
            </a:r>
            <a:endParaRPr/>
          </a:p>
        </p:txBody>
      </p:sp>
      <p:sp>
        <p:nvSpPr>
          <p:cNvPr id="298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1419161-E1D1-41F1-B121-81F101B1A11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29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362320" y="882720"/>
            <a:ext cx="5744880" cy="4395600"/>
          </a:xfrm>
          <a:prstGeom prst="rect">
            <a:avLst/>
          </a:prstGeom>
        </p:spPr>
      </p:pic>
      <p:sp>
        <p:nvSpPr>
          <p:cNvPr id="300" name="CustomShape 1"/>
          <p:cNvSpPr/>
          <p:nvPr/>
        </p:nvSpPr>
        <p:spPr>
          <a:xfrm>
            <a:off x="380880" y="568440"/>
            <a:ext cx="8229240" cy="837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Scatterplots: добавим линии</a:t>
            </a:r>
            <a:endParaRPr/>
          </a:p>
        </p:txBody>
      </p:sp>
      <p:sp>
        <p:nvSpPr>
          <p:cNvPr id="301" name="CustomShape 2"/>
          <p:cNvSpPr/>
          <p:nvPr/>
        </p:nvSpPr>
        <p:spPr>
          <a:xfrm>
            <a:off x="3581280" y="5181480"/>
            <a:ext cx="8762760" cy="10652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3200">
                <a:solidFill>
                  <a:srgbClr val="892511"/>
                </a:solidFill>
                <a:latin typeface="Calibri"/>
              </a:rPr>
              <a:t>&gt; abline(lm(y~x), col="red")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892511"/>
                </a:solidFill>
                <a:latin typeface="Calibri"/>
              </a:rPr>
              <a:t>&gt; lines(lowess(y~x), col="blue")</a:t>
            </a:r>
            <a:endParaRPr/>
          </a:p>
        </p:txBody>
      </p:sp>
      <p:sp>
        <p:nvSpPr>
          <p:cNvPr id="302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7121D1-6191-4151-B101-B1217111718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447840" y="8568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Гистограммы</a:t>
            </a:r>
            <a:endParaRPr/>
          </a:p>
        </p:txBody>
      </p:sp>
      <p:pic>
        <p:nvPicPr>
          <p:cNvPr descr="" id="304" name="Рисунок 3"/>
          <p:cNvPicPr/>
          <p:nvPr/>
        </p:nvPicPr>
        <p:blipFill>
          <a:blip r:embed="rId1"/>
          <a:stretch>
            <a:fillRect/>
          </a:stretch>
        </p:blipFill>
        <p:spPr>
          <a:xfrm>
            <a:off x="3733920" y="990720"/>
            <a:ext cx="5196960" cy="5198760"/>
          </a:xfrm>
          <a:prstGeom prst="rect">
            <a:avLst/>
          </a:prstGeom>
        </p:spPr>
      </p:pic>
      <p:sp>
        <p:nvSpPr>
          <p:cNvPr id="305" name="CustomShape 2"/>
          <p:cNvSpPr/>
          <p:nvPr/>
        </p:nvSpPr>
        <p:spPr>
          <a:xfrm>
            <a:off x="304920" y="1143000"/>
            <a:ext cx="6597360" cy="1224360"/>
          </a:xfrm>
          <a:prstGeom prst="rect">
            <a:avLst/>
          </a:prstGeom>
        </p:spPr>
        <p:txBody>
          <a:bodyPr bIns="40680" lIns="81720" rIns="81720" tIns="40680"/>
          <a:p>
            <a:pPr>
              <a:lnSpc>
                <a:spcPct val="100000"/>
              </a:lnSpc>
            </a:pPr>
            <a:r>
              <a:rPr lang="en-US" sz="2500">
                <a:solidFill>
                  <a:srgbClr val="800000"/>
                </a:solidFill>
                <a:latin typeface="Calibri"/>
                <a:ea typeface="SimSun"/>
              </a:rPr>
              <a:t>&gt; x=rnorm(1000)</a:t>
            </a:r>
            <a:endParaRPr/>
          </a:p>
          <a:p>
            <a:pPr>
              <a:lnSpc>
                <a:spcPct val="100000"/>
              </a:lnSpc>
            </a:pPr>
            <a:r>
              <a:rPr lang="en-US" sz="2500">
                <a:solidFill>
                  <a:srgbClr val="800000"/>
                </a:solidFill>
                <a:latin typeface="Calibri"/>
                <a:ea typeface="SimSun"/>
              </a:rPr>
              <a:t>&gt; hist(x, col='blue')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06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F1A121-9111-41C1-A1D1-5191C1B1C14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51" nodeType="tmRoot" restart="never">
          <p:childTnLst>
            <p:seq>
              <p:cTn id="5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07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2448000" y="876240"/>
            <a:ext cx="6568560" cy="4762080"/>
          </a:xfrm>
          <a:prstGeom prst="rect">
            <a:avLst/>
          </a:prstGeom>
        </p:spPr>
      </p:pic>
      <p:sp>
        <p:nvSpPr>
          <p:cNvPr id="308" name="CustomShape 1"/>
          <p:cNvSpPr/>
          <p:nvPr/>
        </p:nvSpPr>
        <p:spPr>
          <a:xfrm>
            <a:off x="385920" y="457200"/>
            <a:ext cx="8229240" cy="837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Гистограммы</a:t>
            </a:r>
            <a:endParaRPr/>
          </a:p>
        </p:txBody>
      </p:sp>
      <p:sp>
        <p:nvSpPr>
          <p:cNvPr id="309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A1A16121-9161-4151-8161-9191B1A191F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31428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R – векторизованный язык</a:t>
            </a:r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152280" y="1143000"/>
            <a:ext cx="8915040" cy="2819160"/>
          </a:xfrm>
          <a:prstGeom prst="rect">
            <a:avLst/>
          </a:prstGeom>
        </p:spPr>
        <p:txBody>
          <a:bodyPr/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  <a:ea typeface="SimSun"/>
              </a:rPr>
              <a:t>Основной тип данных – вектор (упорядоченный набор чисел)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800">
                <a:solidFill>
                  <a:srgbClr val="000000"/>
                </a:solidFill>
                <a:latin typeface="Calibri"/>
                <a:ea typeface="SimSun"/>
              </a:rPr>
              <a:t>Идея – работать с набором данных как с одним числом (параллельно обрабатывать все значения набора)</a:t>
            </a:r>
            <a:endParaRPr/>
          </a:p>
        </p:txBody>
      </p:sp>
      <p:sp>
        <p:nvSpPr>
          <p:cNvPr id="201" name="CustomShape 3"/>
          <p:cNvSpPr/>
          <p:nvPr/>
        </p:nvSpPr>
        <p:spPr>
          <a:xfrm>
            <a:off x="4038480" y="3657600"/>
            <a:ext cx="4952520" cy="136944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Это позволяет обходиться (в ряде случаев) без циклов</a:t>
            </a:r>
            <a:endParaRPr/>
          </a:p>
        </p:txBody>
      </p:sp>
      <p:sp>
        <p:nvSpPr>
          <p:cNvPr id="202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B1D1D1A1-91C1-41F1-A151-41A1A1E181F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385920" y="457200"/>
            <a:ext cx="8229240" cy="837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Boxplots</a:t>
            </a:r>
            <a:endParaRPr/>
          </a:p>
        </p:txBody>
      </p:sp>
      <p:pic>
        <p:nvPicPr>
          <p:cNvPr descr="" id="31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671920" y="1319040"/>
            <a:ext cx="5819400" cy="4219200"/>
          </a:xfrm>
          <a:prstGeom prst="rect">
            <a:avLst/>
          </a:prstGeom>
        </p:spPr>
      </p:pic>
      <p:sp>
        <p:nvSpPr>
          <p:cNvPr id="312" name="CustomShape 2"/>
          <p:cNvSpPr/>
          <p:nvPr/>
        </p:nvSpPr>
        <p:spPr>
          <a:xfrm>
            <a:off x="2000160" y="2057400"/>
            <a:ext cx="1066320" cy="6382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Calibri"/>
              </a:rPr>
              <a:t>медиана</a:t>
            </a:r>
            <a:endParaRPr/>
          </a:p>
        </p:txBody>
      </p:sp>
      <p:sp>
        <p:nvSpPr>
          <p:cNvPr id="313" name="CustomShape 3"/>
          <p:cNvSpPr/>
          <p:nvPr/>
        </p:nvSpPr>
        <p:spPr>
          <a:xfrm>
            <a:off x="3067200" y="2241720"/>
            <a:ext cx="837720" cy="653760"/>
          </a: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314" name="CustomShape 4"/>
          <p:cNvSpPr/>
          <p:nvPr/>
        </p:nvSpPr>
        <p:spPr>
          <a:xfrm>
            <a:off x="5200560" y="2427120"/>
            <a:ext cx="2071440" cy="639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Arial"/>
              </a:rPr>
              <a:t>квантиль 75%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15" name="CustomShape 5"/>
          <p:cNvSpPr/>
          <p:nvPr/>
        </p:nvSpPr>
        <p:spPr>
          <a:xfrm>
            <a:off x="6237360" y="2749680"/>
            <a:ext cx="360" cy="678960"/>
          </a: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316" name="CustomShape 6"/>
          <p:cNvSpPr/>
          <p:nvPr/>
        </p:nvSpPr>
        <p:spPr>
          <a:xfrm>
            <a:off x="4554360" y="4044960"/>
            <a:ext cx="1606320" cy="6382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Calibri"/>
              </a:rPr>
              <a:t>квантиль 25%</a:t>
            </a:r>
            <a:endParaRPr/>
          </a:p>
        </p:txBody>
      </p:sp>
      <p:sp>
        <p:nvSpPr>
          <p:cNvPr id="317" name="CustomShape 7"/>
          <p:cNvSpPr/>
          <p:nvPr/>
        </p:nvSpPr>
        <p:spPr>
          <a:xfrm>
            <a:off x="5357880" y="3733920"/>
            <a:ext cx="360" cy="282240"/>
          </a: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318" name="CustomShape 8"/>
          <p:cNvSpPr/>
          <p:nvPr/>
        </p:nvSpPr>
        <p:spPr>
          <a:xfrm>
            <a:off x="7761240" y="4811760"/>
            <a:ext cx="146160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Calibri"/>
              </a:rPr>
              <a:t>выброс</a:t>
            </a:r>
            <a:endParaRPr/>
          </a:p>
        </p:txBody>
      </p:sp>
      <p:sp>
        <p:nvSpPr>
          <p:cNvPr id="319" name="CustomShape 9"/>
          <p:cNvSpPr/>
          <p:nvPr/>
        </p:nvSpPr>
        <p:spPr>
          <a:xfrm>
            <a:off x="7272360" y="4572000"/>
            <a:ext cx="671040" cy="290160"/>
          </a: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320" name="CustomShape 10"/>
          <p:cNvSpPr/>
          <p:nvPr/>
        </p:nvSpPr>
        <p:spPr>
          <a:xfrm>
            <a:off x="600120" y="3244680"/>
            <a:ext cx="207144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Arial"/>
              </a:rPr>
              <a:t>минимум</a:t>
            </a:r>
            <a:endParaRPr/>
          </a:p>
        </p:txBody>
      </p:sp>
      <p:sp>
        <p:nvSpPr>
          <p:cNvPr id="321" name="CustomShape 11"/>
          <p:cNvSpPr/>
          <p:nvPr/>
        </p:nvSpPr>
        <p:spPr>
          <a:xfrm>
            <a:off x="2209680" y="3429000"/>
            <a:ext cx="2076120" cy="360"/>
          </a: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322" name="CustomShape 12"/>
          <p:cNvSpPr/>
          <p:nvPr/>
        </p:nvSpPr>
        <p:spPr>
          <a:xfrm>
            <a:off x="2030400" y="1295280"/>
            <a:ext cx="207288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0000"/>
                </a:solidFill>
                <a:latin typeface="Arial"/>
              </a:rPr>
              <a:t>максимум</a:t>
            </a:r>
            <a:endParaRPr/>
          </a:p>
        </p:txBody>
      </p:sp>
      <p:sp>
        <p:nvSpPr>
          <p:cNvPr id="323" name="CustomShape 13"/>
          <p:cNvSpPr/>
          <p:nvPr/>
        </p:nvSpPr>
        <p:spPr>
          <a:xfrm>
            <a:off x="3618000" y="1555920"/>
            <a:ext cx="667800" cy="577440"/>
          </a:xfrm>
          <a:prstGeom prst="straightConnector1">
            <a:avLst/>
          </a:prstGeom>
          <a:ln w="93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324" name="CustomShape 14"/>
          <p:cNvSpPr/>
          <p:nvPr/>
        </p:nvSpPr>
        <p:spPr>
          <a:xfrm>
            <a:off x="4191120" y="541440"/>
            <a:ext cx="5006520" cy="1186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Arial"/>
              </a:rPr>
              <a:t>&gt; </a:t>
            </a:r>
            <a:r>
              <a:rPr lang="en-US">
                <a:solidFill>
                  <a:srgbClr val="000000"/>
                </a:solidFill>
                <a:latin typeface="Calibri"/>
              </a:rPr>
              <a:t>boxplot(mpg~cyl,data=mtcars, main="Car Milage Data",    xlab="Number of Cylinders", ylab="Miles Per Gallon")</a:t>
            </a:r>
            <a:endParaRPr/>
          </a:p>
        </p:txBody>
      </p:sp>
      <p:sp>
        <p:nvSpPr>
          <p:cNvPr id="325" name="TextShape 1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9191F131-C131-4161-8111-718131A161A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Shape 1"/>
          <p:cNvSpPr txBox="1"/>
          <p:nvPr/>
        </p:nvSpPr>
        <p:spPr>
          <a:xfrm>
            <a:off x="457200" y="31428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Сохранение графика в файл</a:t>
            </a:r>
            <a:endParaRPr/>
          </a:p>
        </p:txBody>
      </p:sp>
      <p:sp>
        <p:nvSpPr>
          <p:cNvPr id="327" name="CustomShape 2"/>
          <p:cNvSpPr/>
          <p:nvPr/>
        </p:nvSpPr>
        <p:spPr>
          <a:xfrm>
            <a:off x="533520" y="1295280"/>
            <a:ext cx="8229240" cy="2793240"/>
          </a:xfrm>
          <a:prstGeom prst="rect">
            <a:avLst/>
          </a:prstGeom>
        </p:spPr>
        <p:txBody>
          <a:bodyPr bIns="40680" lIns="81720" rIns="81720" tIns="40680"/>
          <a:p>
            <a:pPr>
              <a:lnSpc>
                <a:spcPct val="100000"/>
              </a:lnSpc>
            </a:pPr>
            <a:r>
              <a:rPr lang="en-US" sz="2800">
                <a:solidFill>
                  <a:srgbClr val="c00000"/>
                </a:solidFill>
                <a:latin typeface="Calibri"/>
                <a:ea typeface="SimSun"/>
              </a:rPr>
              <a:t>&gt; png(file="Pictures/boxplot.png”, width=400, height=350, res=72)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c00000"/>
                </a:solidFill>
                <a:latin typeface="Calibri"/>
                <a:ea typeface="SimSun"/>
              </a:rPr>
              <a:t>&gt; boxplot(x,y)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c00000"/>
                </a:solidFill>
                <a:latin typeface="Calibri"/>
                <a:ea typeface="SimSun"/>
              </a:rPr>
              <a:t>&gt; dev.off()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328" name="Table 3"/>
          <p:cNvGraphicFramePr/>
          <p:nvPr/>
        </p:nvGraphicFramePr>
        <p:xfrm>
          <a:off x="3433680" y="3830760"/>
          <a:ext cx="5333760" cy="2262960"/>
        </p:xfrm>
        <a:graphic>
          <a:graphicData uri="http://schemas.openxmlformats.org/drawingml/2006/table">
            <a:tbl>
              <a:tblPr/>
              <a:tblGrid>
                <a:gridCol w="2986920"/>
                <a:gridCol w="2346840"/>
              </a:tblGrid>
              <a:tr h="605880"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Calibri"/>
                        </a:rPr>
                        <a:t>pdf("mygraph.pdf")</a:t>
                      </a:r>
                      <a:endParaRPr/>
                    </a:p>
                  </a:txBody>
                  <a:tcPr/>
                </a:tc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pdf file: для печати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Calibri"/>
                        </a:rPr>
                        <a:t>win.metafile("mygraph.wmf")</a:t>
                      </a:r>
                      <a:endParaRPr/>
                    </a:p>
                  </a:txBody>
                  <a:tcPr/>
                </a:tc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windows metafile</a:t>
                      </a:r>
                      <a:endParaRPr/>
                    </a:p>
                  </a:txBody>
                  <a:tcPr/>
                </a:tc>
              </a:tr>
              <a:tr h="331560"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Calibri"/>
                        </a:rPr>
                        <a:t>png("mygraph.png")</a:t>
                      </a:r>
                      <a:endParaRPr/>
                    </a:p>
                  </a:txBody>
                  <a:tcPr/>
                </a:tc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png file: для веба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Calibri"/>
                        </a:rPr>
                        <a:t>jpeg("mygraph.jpg")</a:t>
                      </a:r>
                      <a:endParaRPr/>
                    </a:p>
                  </a:txBody>
                  <a:tcPr/>
                </a:tc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jpeg file: не рекомендуем</a:t>
                      </a:r>
                      <a:endParaRPr/>
                    </a:p>
                  </a:txBody>
                  <a:tcPr/>
                </a:tc>
              </a:tr>
              <a:tr h="331560"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Calibri"/>
                        </a:rPr>
                        <a:t>bmp("mygraph.bmp")</a:t>
                      </a:r>
                      <a:endParaRPr/>
                    </a:p>
                  </a:txBody>
                  <a:tcPr/>
                </a:tc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bmp file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>
                          <a:solidFill>
                            <a:srgbClr val="000000"/>
                          </a:solidFill>
                          <a:latin typeface="Calibri"/>
                        </a:rPr>
                        <a:t>postscript("mygraph.ps")</a:t>
                      </a:r>
                      <a:endParaRPr/>
                    </a:p>
                  </a:txBody>
                  <a:tcPr/>
                </a:tc>
                <a:tc>
                  <a:txBody>
                    <a:bodyPr bIns="28440" lIns="28440" rIns="28440" tIns="2844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000000"/>
                          </a:solidFill>
                          <a:latin typeface="Calibri"/>
                        </a:rPr>
                        <a:t>postscript file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9" name="CustomShape 4"/>
          <p:cNvSpPr/>
          <p:nvPr/>
        </p:nvSpPr>
        <p:spPr>
          <a:xfrm>
            <a:off x="3200040" y="3182760"/>
            <a:ext cx="3255120" cy="48636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en-US" sz="2600">
                <a:solidFill>
                  <a:srgbClr val="000000"/>
                </a:solidFill>
                <a:latin typeface="Calibri"/>
                <a:ea typeface="SimSun"/>
              </a:rPr>
              <a:t>Другие форматы:</a:t>
            </a:r>
            <a:endParaRPr/>
          </a:p>
        </p:txBody>
      </p:sp>
      <p:sp>
        <p:nvSpPr>
          <p:cNvPr id="330" name="TextShape 5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D19171-7131-41C1-B151-F1A15161F1A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53" nodeType="tmRoot" restart="never">
          <p:childTnLst>
            <p:seq>
              <p:cTn id="5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Задания - 3</a:t>
            </a:r>
            <a:endParaRPr/>
          </a:p>
        </p:txBody>
      </p:sp>
      <p:sp>
        <p:nvSpPr>
          <p:cNvPr id="33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Построить scatter plot зависимости мощности от экономичности автомобиля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Построить распределение мощностей автомобилей</a:t>
            </a:r>
            <a:endParaRPr/>
          </a:p>
        </p:txBody>
      </p:sp>
      <p:sp>
        <p:nvSpPr>
          <p:cNvPr id="333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1413121-2101-4131-A191-1191D1C121C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55" nodeType="tmRoot" restart="never">
          <p:childTnLst>
            <p:seq>
              <p:cTn id="5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7632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Вектор</a:t>
            </a:r>
            <a:endParaRPr/>
          </a:p>
        </p:txBody>
      </p:sp>
      <p:sp>
        <p:nvSpPr>
          <p:cNvPr id="204" name="TextShape 2"/>
          <p:cNvSpPr txBox="1"/>
          <p:nvPr/>
        </p:nvSpPr>
        <p:spPr>
          <a:xfrm>
            <a:off x="285840" y="946080"/>
            <a:ext cx="8881560" cy="5758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  <a:ea typeface="SimSun"/>
              </a:rPr>
              <a:t>&gt; x&lt;-1:5 ; y&lt;-6:10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  <a:ea typeface="SimSun"/>
              </a:rPr>
              <a:t>&gt; x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  <a:ea typeface="SimSun"/>
              </a:rPr>
              <a:t>[1] 1 2 3 4 5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  <a:ea typeface="SimSun"/>
              </a:rPr>
              <a:t>&gt; y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  <a:ea typeface="SimSun"/>
              </a:rPr>
              <a:t>[1]  6  7  8  9 10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  <a:ea typeface="SimSun"/>
              </a:rPr>
              <a:t>&gt; x+y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  <a:ea typeface="SimSun"/>
              </a:rPr>
              <a:t>[1]  7  9 11 13 15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05" name="CustomShape 3"/>
          <p:cNvSpPr/>
          <p:nvPr/>
        </p:nvSpPr>
        <p:spPr>
          <a:xfrm>
            <a:off x="4572000" y="990720"/>
            <a:ext cx="4571640" cy="43563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</a:rPr>
              <a:t>&gt; x*2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[1]  2  4  6  8 10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</a:rPr>
              <a:t>&gt; x&gt;4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[1] FALSE FALSE FALSE FALSE  TRUE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</a:rPr>
              <a:t>&gt; y==7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[1] FALSE  TRUE FALSE FALSE FALSE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d0d0d"/>
                </a:solidFill>
                <a:latin typeface="Calibri"/>
              </a:rPr>
              <a:t>&gt; x*y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[1]  6 14 24 36 50</a:t>
            </a:r>
            <a:endParaRPr/>
          </a:p>
        </p:txBody>
      </p:sp>
      <p:sp>
        <p:nvSpPr>
          <p:cNvPr id="206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71A13151-71F1-41A1-9131-A1D1318161E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457200" y="22860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Как можно создать вектор?</a:t>
            </a:r>
            <a:endParaRPr/>
          </a:p>
        </p:txBody>
      </p:sp>
      <p:sp>
        <p:nvSpPr>
          <p:cNvPr id="208" name="TextShape 2"/>
          <p:cNvSpPr txBox="1"/>
          <p:nvPr/>
        </p:nvSpPr>
        <p:spPr>
          <a:xfrm>
            <a:off x="380880" y="1143000"/>
            <a:ext cx="2742840" cy="19047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SimSun"/>
              </a:rPr>
              <a:t>Оператор c()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c(1, 2, 3)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  <a:ea typeface="SimSun"/>
              </a:rPr>
              <a:t>[1] 1 2 3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09" name="CustomShape 3"/>
          <p:cNvSpPr/>
          <p:nvPr/>
        </p:nvSpPr>
        <p:spPr>
          <a:xfrm>
            <a:off x="4114800" y="1219320"/>
            <a:ext cx="4571640" cy="39290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Последовательности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</a:rPr>
              <a:t>&gt; 1:10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800">
                <a:solidFill>
                  <a:srgbClr val="ff0000"/>
                </a:solidFill>
                <a:latin typeface="Calibri"/>
              </a:rPr>
              <a:t>[1]  1  2  3  4  5  6  7  8  9 10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</a:rPr>
              <a:t>&gt; seq(from=1, to=8, by=2)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[1] 1 3 5 7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</a:rPr>
              <a:t>&gt; seq(1, 10, 2)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[1] 1 3 5 7 9</a:t>
            </a:r>
            <a:endParaRPr/>
          </a:p>
        </p:txBody>
      </p:sp>
      <p:sp>
        <p:nvSpPr>
          <p:cNvPr id="210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1418111-C1C1-41A1-B1F1-5191F1E1A18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380880" y="15228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Как можно создать вектор?</a:t>
            </a:r>
            <a:endParaRPr/>
          </a:p>
        </p:txBody>
      </p:sp>
      <p:sp>
        <p:nvSpPr>
          <p:cNvPr id="212" name="TextShape 2"/>
          <p:cNvSpPr txBox="1"/>
          <p:nvPr/>
        </p:nvSpPr>
        <p:spPr>
          <a:xfrm>
            <a:off x="260280" y="946080"/>
            <a:ext cx="8229240" cy="5584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SimSun"/>
              </a:rPr>
              <a:t>Объединение нескольких векторов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x&lt;-c(1, 2, 3)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x&lt;-c(x, 1:3); x</a:t>
            </a: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	</a:t>
            </a: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	</a:t>
            </a: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	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  <a:ea typeface="SimSun"/>
              </a:rPr>
              <a:t>[1] 1 2 3 1 2 3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SimSun"/>
              </a:rPr>
              <a:t>Повторы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  <a:ea typeface="SimSun"/>
              </a:rPr>
              <a:t> </a:t>
            </a:r>
            <a:r>
              <a:rPr lang="en-US" sz="2800">
                <a:solidFill>
                  <a:srgbClr val="800000"/>
                </a:solidFill>
                <a:latin typeface="Calibri"/>
                <a:ea typeface="SimSun"/>
              </a:rPr>
              <a:t>&gt; rep(0.5, 6)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  <a:ea typeface="SimSun"/>
              </a:rPr>
              <a:t>[1] 0.5 0.5 0.5 0.5 0.5 0.5</a:t>
            </a:r>
            <a:endParaRPr/>
          </a:p>
        </p:txBody>
      </p:sp>
      <p:sp>
        <p:nvSpPr>
          <p:cNvPr id="213" name="CustomShape 3"/>
          <p:cNvSpPr/>
          <p:nvPr/>
        </p:nvSpPr>
        <p:spPr>
          <a:xfrm>
            <a:off x="4572000" y="2543040"/>
            <a:ext cx="4876560" cy="1796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Для целых чисел (работает быстрее)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800000"/>
                </a:solidFill>
                <a:latin typeface="Calibri"/>
              </a:rPr>
              <a:t>&gt; rep.int(1, 5)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ff0000"/>
                </a:solidFill>
                <a:latin typeface="Calibri"/>
              </a:rPr>
              <a:t>[1] 1 1 1 1 1</a:t>
            </a:r>
            <a:endParaRPr/>
          </a:p>
        </p:txBody>
      </p:sp>
      <p:sp>
        <p:nvSpPr>
          <p:cNvPr id="214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1117111-8131-4111-81E1-31E161E1610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Как можно создать вектор?</a:t>
            </a:r>
            <a:endParaRPr/>
          </a:p>
        </p:txBody>
      </p:sp>
      <p:sp>
        <p:nvSpPr>
          <p:cNvPr id="216" name="TextShape 2"/>
          <p:cNvSpPr txBox="1"/>
          <p:nvPr/>
        </p:nvSpPr>
        <p:spPr>
          <a:xfrm>
            <a:off x="130320" y="934920"/>
            <a:ext cx="8818200" cy="59446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en-US" sz="2500">
                <a:solidFill>
                  <a:srgbClr val="000000"/>
                </a:solidFill>
                <a:latin typeface="Calibri"/>
                <a:ea typeface="SimSun"/>
              </a:rPr>
              <a:t>Распределение</a:t>
            </a:r>
            <a:endParaRPr/>
          </a:p>
          <a:p>
            <a:pPr>
              <a:lnSpc>
                <a:spcPct val="100000"/>
              </a:lnSpc>
              <a:buSzPct val="45000"/>
              <a:buFont charset="2" typeface="Wingdings"/>
              <a:buChar char=""/>
            </a:pPr>
            <a:r>
              <a:rPr lang="en-US" sz="2200">
                <a:solidFill>
                  <a:srgbClr val="000000"/>
                </a:solidFill>
                <a:latin typeface="Calibri"/>
                <a:ea typeface="SimSun"/>
              </a:rPr>
              <a:t>Нормальное распределение:</a:t>
            </a:r>
            <a:endParaRPr/>
          </a:p>
          <a:p>
            <a:pPr>
              <a:lnSpc>
                <a:spcPct val="100000"/>
              </a:lnSpc>
              <a:buSzPct val="45000"/>
              <a:buFont charset="2" typeface="Wingdings"/>
              <a:buChar char=""/>
            </a:pPr>
            <a:r>
              <a:rPr lang="en-US" sz="2200">
                <a:solidFill>
                  <a:srgbClr val="000080"/>
                </a:solidFill>
                <a:latin typeface="Calibri"/>
                <a:ea typeface="SimSun"/>
              </a:rPr>
              <a:t>dnorm(x)</a:t>
            </a:r>
            <a:r>
              <a:rPr lang="en-US" sz="2200">
                <a:solidFill>
                  <a:srgbClr val="280099"/>
                </a:solidFill>
                <a:latin typeface="Calibri"/>
                <a:ea typeface="SimSun"/>
              </a:rPr>
              <a:t> </a:t>
            </a:r>
            <a:r>
              <a:rPr lang="en-US" sz="2200">
                <a:solidFill>
                  <a:srgbClr val="000000"/>
                </a:solidFill>
                <a:latin typeface="Calibri"/>
                <a:ea typeface="SimSun"/>
              </a:rPr>
              <a:t>– плотность распределения</a:t>
            </a:r>
            <a:endParaRPr/>
          </a:p>
          <a:p>
            <a:pPr>
              <a:lnSpc>
                <a:spcPct val="100000"/>
              </a:lnSpc>
              <a:buSzPct val="45000"/>
              <a:buFont charset="2" typeface="Wingdings"/>
              <a:buChar char=""/>
            </a:pPr>
            <a:r>
              <a:rPr lang="en-US" sz="2200">
                <a:solidFill>
                  <a:srgbClr val="000080"/>
                </a:solidFill>
                <a:latin typeface="Calibri"/>
                <a:ea typeface="SimSun"/>
              </a:rPr>
              <a:t>pnorm(q) </a:t>
            </a:r>
            <a:r>
              <a:rPr lang="en-US" sz="2200">
                <a:solidFill>
                  <a:srgbClr val="000000"/>
                </a:solidFill>
                <a:latin typeface="Calibri"/>
                <a:ea typeface="SimSun"/>
              </a:rPr>
              <a:t>– функция распределения</a:t>
            </a:r>
            <a:endParaRPr/>
          </a:p>
          <a:p>
            <a:pPr>
              <a:lnSpc>
                <a:spcPct val="100000"/>
              </a:lnSpc>
              <a:buSzPct val="45000"/>
              <a:buFont charset="2" typeface="Wingdings"/>
              <a:buChar char=""/>
            </a:pPr>
            <a:r>
              <a:rPr lang="en-US" sz="2200">
                <a:solidFill>
                  <a:srgbClr val="000080"/>
                </a:solidFill>
                <a:latin typeface="Calibri"/>
                <a:ea typeface="SimSun"/>
              </a:rPr>
              <a:t>qnorm(p)</a:t>
            </a:r>
            <a:r>
              <a:rPr lang="en-US" sz="2200">
                <a:solidFill>
                  <a:srgbClr val="000000"/>
                </a:solidFill>
                <a:latin typeface="Calibri"/>
                <a:ea typeface="SimSun"/>
              </a:rPr>
              <a:t> – квантильная функция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500">
                <a:solidFill>
                  <a:srgbClr val="000000"/>
                </a:solidFill>
                <a:latin typeface="Calibri"/>
                <a:ea typeface="SimSun"/>
              </a:rPr>
              <a:t>Случайная генерация из распределения:   </a:t>
            </a:r>
            <a:r>
              <a:rPr lang="en-US" sz="2800">
                <a:solidFill>
                  <a:srgbClr val="000000"/>
                </a:solidFill>
                <a:latin typeface="Calibri"/>
                <a:ea typeface="SimSun"/>
              </a:rPr>
              <a:t>&gt; set.seed(100)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800000"/>
                </a:solidFill>
                <a:latin typeface="Calibri"/>
                <a:ea typeface="SimSun"/>
              </a:rPr>
              <a:t>&gt; rnorm(5)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ff0000"/>
                </a:solidFill>
                <a:latin typeface="Calibri"/>
                <a:ea typeface="SimSun"/>
              </a:rPr>
              <a:t>[1]  1.1568405 -0.8248219  0.1428891 -0.4784408  0.7561443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17" name="TextShape 3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1E1A171-5191-41C1-A1F1-218191C1A17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662400" y="792000"/>
            <a:ext cx="8227800" cy="51699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Равномерное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80"/>
                </a:solidFill>
                <a:latin typeface="Calibri"/>
              </a:rPr>
              <a:t>runif(n, min=0, max=1)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800000"/>
                </a:solidFill>
                <a:latin typeface="Calibri"/>
              </a:rPr>
              <a:t>&gt; runif(5, 0, 1)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[1] 0.1972687 0.3090867 0.2865924 0.1409635 0.3441481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Биномиальное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80"/>
                </a:solidFill>
                <a:latin typeface="Calibri"/>
              </a:rPr>
              <a:t>rbinom(n, size, prob)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800000"/>
                </a:solidFill>
                <a:latin typeface="Calibri"/>
              </a:rPr>
              <a:t>&gt; rbinom(10, 100, 0.5)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[1] 54 47 55 50 47 45 52 45 58 52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Пуассона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80"/>
                </a:solidFill>
                <a:latin typeface="Calibri"/>
              </a:rPr>
              <a:t>rpois(n, lambda)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800000"/>
                </a:solidFill>
                <a:latin typeface="Calibri"/>
              </a:rPr>
              <a:t>&gt; rpois(10, 4)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400">
                <a:solidFill>
                  <a:srgbClr val="ff0000"/>
                </a:solidFill>
                <a:latin typeface="Calibri"/>
              </a:rPr>
              <a:t>[1]  2  3  2  4 10  3  2  3  5  6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219" name="TextShape 2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810151F1-0111-4171-81E1-D1F16111D12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Shape 1"/>
          <p:cNvSpPr txBox="1"/>
          <p:nvPr/>
        </p:nvSpPr>
        <p:spPr>
          <a:xfrm>
            <a:off x="457200" y="228600"/>
            <a:ext cx="8227800" cy="1063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Срезы</a:t>
            </a:r>
            <a:endParaRPr/>
          </a:p>
        </p:txBody>
      </p:sp>
      <p:sp>
        <p:nvSpPr>
          <p:cNvPr id="221" name="TextShape 2"/>
          <p:cNvSpPr txBox="1"/>
          <p:nvPr/>
        </p:nvSpPr>
        <p:spPr>
          <a:xfrm>
            <a:off x="228600" y="1066680"/>
            <a:ext cx="3504960" cy="29714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500">
                <a:solidFill>
                  <a:srgbClr val="800000"/>
                </a:solidFill>
                <a:latin typeface="Calibri"/>
                <a:ea typeface="SimSun"/>
              </a:rPr>
              <a:t>&gt; x&lt;-c(1, 5, 7, 9, 15, 3)</a:t>
            </a:r>
            <a:endParaRPr/>
          </a:p>
          <a:p>
            <a:pPr>
              <a:lnSpc>
                <a:spcPct val="100000"/>
              </a:lnSpc>
            </a:pPr>
            <a:r>
              <a:rPr lang="en-US" sz="2500">
                <a:solidFill>
                  <a:srgbClr val="800000"/>
                </a:solidFill>
                <a:latin typeface="Calibri"/>
                <a:ea typeface="SimSun"/>
              </a:rPr>
              <a:t>&gt; x[1]</a:t>
            </a:r>
            <a:endParaRPr/>
          </a:p>
          <a:p>
            <a:pPr>
              <a:lnSpc>
                <a:spcPct val="100000"/>
              </a:lnSpc>
            </a:pPr>
            <a:r>
              <a:rPr lang="en-US" sz="2500">
                <a:solidFill>
                  <a:srgbClr val="ff0000"/>
                </a:solidFill>
                <a:latin typeface="Calibri"/>
                <a:ea typeface="SimSun"/>
              </a:rPr>
              <a:t>[1] 1</a:t>
            </a:r>
            <a:endParaRPr/>
          </a:p>
          <a:p>
            <a:pPr>
              <a:lnSpc>
                <a:spcPct val="100000"/>
              </a:lnSpc>
            </a:pPr>
            <a:r>
              <a:rPr lang="en-US" sz="2500">
                <a:solidFill>
                  <a:srgbClr val="800000"/>
                </a:solidFill>
                <a:latin typeface="Calibri"/>
                <a:ea typeface="SimSun"/>
              </a:rPr>
              <a:t>&gt; x[2:4]</a:t>
            </a:r>
            <a:endParaRPr/>
          </a:p>
          <a:p>
            <a:pPr>
              <a:lnSpc>
                <a:spcPct val="100000"/>
              </a:lnSpc>
            </a:pPr>
            <a:r>
              <a:rPr lang="en-US" sz="2500">
                <a:solidFill>
                  <a:srgbClr val="ff0000"/>
                </a:solidFill>
                <a:latin typeface="Calibri"/>
                <a:ea typeface="SimSun"/>
              </a:rPr>
              <a:t>[1] 5 7 9</a:t>
            </a:r>
            <a:endParaRPr/>
          </a:p>
          <a:p>
            <a:pPr>
              <a:lnSpc>
                <a:spcPct val="100000"/>
              </a:lnSpc>
            </a:pPr>
            <a:r>
              <a:rPr lang="en-US" sz="2500">
                <a:solidFill>
                  <a:srgbClr val="800000"/>
                </a:solidFill>
                <a:latin typeface="Calibri"/>
                <a:ea typeface="SimSun"/>
              </a:rPr>
              <a:t>&gt; x[c(2, 5)]</a:t>
            </a:r>
            <a:endParaRPr/>
          </a:p>
          <a:p>
            <a:pPr>
              <a:lnSpc>
                <a:spcPct val="100000"/>
              </a:lnSpc>
            </a:pPr>
            <a:r>
              <a:rPr lang="en-US" sz="2500">
                <a:solidFill>
                  <a:srgbClr val="ff0000"/>
                </a:solidFill>
                <a:latin typeface="Calibri"/>
                <a:ea typeface="SimSun"/>
              </a:rPr>
              <a:t>[1]  5 15</a:t>
            </a:r>
            <a:endParaRPr/>
          </a:p>
        </p:txBody>
      </p:sp>
      <p:sp>
        <p:nvSpPr>
          <p:cNvPr id="222" name="CustomShape 3"/>
          <p:cNvSpPr/>
          <p:nvPr/>
        </p:nvSpPr>
        <p:spPr>
          <a:xfrm>
            <a:off x="4343400" y="1116000"/>
            <a:ext cx="4571640" cy="30164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800000"/>
                </a:solidFill>
                <a:latin typeface="Calibri"/>
              </a:rPr>
              <a:t>&gt; x[-1]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[1]  5  7  9 15  3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800000"/>
                </a:solidFill>
                <a:latin typeface="Calibri"/>
              </a:rPr>
              <a:t>&gt; x[-(1:3)]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[1]  9 15  3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800000"/>
                </a:solidFill>
                <a:latin typeface="Calibri"/>
              </a:rPr>
              <a:t>&gt; x[x&gt;5]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[1]  7  9 15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800000"/>
                </a:solidFill>
                <a:latin typeface="Calibri"/>
              </a:rPr>
              <a:t>&gt; x[x&gt;5 &amp; x&lt;10]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ff0000"/>
                </a:solidFill>
                <a:latin typeface="Calibri"/>
              </a:rPr>
              <a:t>[1] 7 9</a:t>
            </a:r>
            <a:endParaRPr/>
          </a:p>
        </p:txBody>
      </p:sp>
      <p:sp>
        <p:nvSpPr>
          <p:cNvPr id="223" name="TextShape 4"/>
          <p:cNvSpPr txBox="1"/>
          <p:nvPr/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1121D1D1-1161-4141-B1B1-11F1116121D1}" type="slidenum">
              <a:rPr lang="en-US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