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82" r:id="rId20"/>
    <p:sldId id="274" r:id="rId21"/>
    <p:sldId id="275" r:id="rId22"/>
    <p:sldId id="276" r:id="rId23"/>
    <p:sldId id="277" r:id="rId24"/>
    <p:sldId id="278" r:id="rId25"/>
    <p:sldId id="279" r:id="rId26"/>
    <p:sldId id="293" r:id="rId27"/>
    <p:sldId id="280" r:id="rId28"/>
    <p:sldId id="281" r:id="rId29"/>
    <p:sldId id="283" r:id="rId30"/>
    <p:sldId id="284" r:id="rId31"/>
    <p:sldId id="285" r:id="rId32"/>
    <p:sldId id="286" r:id="rId33"/>
    <p:sldId id="287" r:id="rId34"/>
    <p:sldId id="288" r:id="rId35"/>
    <p:sldId id="294" r:id="rId36"/>
    <p:sldId id="289" r:id="rId37"/>
    <p:sldId id="290" r:id="rId38"/>
    <p:sldId id="291" r:id="rId39"/>
    <p:sldId id="295" r:id="rId40"/>
    <p:sldId id="292" r:id="rId41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674" y="-24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4407AD-048C-4162-90C2-F25CA3CF7661}" type="datetimeFigureOut">
              <a:rPr lang="ru-RU" smtClean="0"/>
              <a:t>09.09.2016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BFEE33-916F-4627-8A32-259FA77052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5058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BFEE33-916F-4627-8A32-259FA770522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95646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6919" y="1927859"/>
            <a:ext cx="7630160" cy="1341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788669" y="3614297"/>
            <a:ext cx="7566660" cy="8540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9/9/2016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Courier New"/>
                <a:cs typeface="Courier New"/>
              </a:defRPr>
            </a:lvl1pPr>
          </a:lstStyle>
          <a:p>
            <a:pPr marL="208279">
              <a:lnSpc>
                <a:spcPts val="2345"/>
              </a:lnSpc>
            </a:pPr>
            <a:fld id="{81D60167-4931-47E6-BA6A-407CBD079E47}" type="slidenum">
              <a:rPr dirty="0"/>
              <a:t>‹#›</a:t>
            </a:fld>
            <a:r>
              <a:rPr spc="-5" dirty="0"/>
              <a:t>/33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Lucida Console"/>
                <a:cs typeface="Lucida Console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9/9/2016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Courier New"/>
                <a:cs typeface="Courier New"/>
              </a:defRPr>
            </a:lvl1pPr>
          </a:lstStyle>
          <a:p>
            <a:pPr marL="208279">
              <a:lnSpc>
                <a:spcPts val="2345"/>
              </a:lnSpc>
            </a:pPr>
            <a:fld id="{81D60167-4931-47E6-BA6A-407CBD079E47}" type="slidenum">
              <a:rPr dirty="0"/>
              <a:t>‹#›</a:t>
            </a:fld>
            <a:r>
              <a:rPr spc="-5" dirty="0"/>
              <a:t>/33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9/9/2016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Courier New"/>
                <a:cs typeface="Courier New"/>
              </a:defRPr>
            </a:lvl1pPr>
          </a:lstStyle>
          <a:p>
            <a:pPr marL="208279">
              <a:lnSpc>
                <a:spcPts val="2345"/>
              </a:lnSpc>
            </a:pPr>
            <a:fld id="{81D60167-4931-47E6-BA6A-407CBD079E47}" type="slidenum">
              <a:rPr dirty="0"/>
              <a:t>‹#›</a:t>
            </a:fld>
            <a:r>
              <a:rPr spc="-5" dirty="0"/>
              <a:t>/33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9/9/2016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Courier New"/>
                <a:cs typeface="Courier New"/>
              </a:defRPr>
            </a:lvl1pPr>
          </a:lstStyle>
          <a:p>
            <a:pPr marL="208279">
              <a:lnSpc>
                <a:spcPts val="2345"/>
              </a:lnSpc>
            </a:pPr>
            <a:fld id="{81D60167-4931-47E6-BA6A-407CBD079E47}" type="slidenum">
              <a:rPr dirty="0"/>
              <a:t>‹#›</a:t>
            </a:fld>
            <a:r>
              <a:rPr spc="-5" dirty="0"/>
              <a:t>/33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9/9/2016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Courier New"/>
                <a:cs typeface="Courier New"/>
              </a:defRPr>
            </a:lvl1pPr>
          </a:lstStyle>
          <a:p>
            <a:pPr marL="208279">
              <a:lnSpc>
                <a:spcPts val="2345"/>
              </a:lnSpc>
            </a:pPr>
            <a:fld id="{81D60167-4931-47E6-BA6A-407CBD079E47}" type="slidenum">
              <a:rPr dirty="0"/>
              <a:t>‹#›</a:t>
            </a:fld>
            <a:r>
              <a:rPr spc="-5" dirty="0"/>
              <a:t>/33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6070" y="171450"/>
            <a:ext cx="8531859" cy="11125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69389" y="2637790"/>
            <a:ext cx="7487284" cy="2263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Lucida Console"/>
                <a:cs typeface="Lucida Console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9/9/2016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114030" y="6513348"/>
            <a:ext cx="952500" cy="330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Courier New"/>
                <a:cs typeface="Courier New"/>
              </a:defRPr>
            </a:lvl1pPr>
          </a:lstStyle>
          <a:p>
            <a:pPr marL="208279">
              <a:lnSpc>
                <a:spcPts val="2345"/>
              </a:lnSpc>
            </a:pPr>
            <a:fld id="{81D60167-4931-47E6-BA6A-407CBD079E47}" type="slidenum">
              <a:rPr dirty="0"/>
              <a:t>‹#›</a:t>
            </a:fld>
            <a:r>
              <a:rPr spc="-5" dirty="0"/>
              <a:t>/33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cran.r-project.org/web/packages/gclus/index.html" TargetMode="Externa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gallery.r-/" TargetMode="External"/><Relationship Id="rId2" Type="http://schemas.openxmlformats.org/officeDocument/2006/relationships/hyperlink" Target="http://www.statmethods.net/advgrap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56919" y="1927859"/>
            <a:ext cx="2470150" cy="13411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4400" b="1" spc="-5" dirty="0">
                <a:solidFill>
                  <a:srgbClr val="24333B"/>
                </a:solidFill>
                <a:latin typeface="Trebuchet MS"/>
                <a:cs typeface="Trebuchet MS"/>
              </a:rPr>
              <a:t>Язык </a:t>
            </a:r>
            <a:r>
              <a:rPr sz="4400" b="1" dirty="0">
                <a:solidFill>
                  <a:srgbClr val="24333B"/>
                </a:solidFill>
                <a:latin typeface="Trebuchet MS"/>
                <a:cs typeface="Trebuchet MS"/>
              </a:rPr>
              <a:t>R  </a:t>
            </a:r>
            <a:r>
              <a:rPr sz="4400" b="1" spc="-5" dirty="0">
                <a:solidFill>
                  <a:srgbClr val="24333B"/>
                </a:solidFill>
                <a:latin typeface="Trebuchet MS"/>
                <a:cs typeface="Trebuchet MS"/>
              </a:rPr>
              <a:t>лекция</a:t>
            </a:r>
            <a:r>
              <a:rPr sz="4400" b="1" spc="-80" dirty="0">
                <a:solidFill>
                  <a:srgbClr val="24333B"/>
                </a:solidFill>
                <a:latin typeface="Trebuchet MS"/>
                <a:cs typeface="Trebuchet MS"/>
              </a:rPr>
              <a:t> </a:t>
            </a:r>
            <a:r>
              <a:rPr sz="4400" b="1" dirty="0">
                <a:solidFill>
                  <a:srgbClr val="24333B"/>
                </a:solidFill>
                <a:latin typeface="Trebuchet MS"/>
                <a:cs typeface="Trebuchet MS"/>
              </a:rPr>
              <a:t>2</a:t>
            </a:r>
            <a:endParaRPr sz="44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8669" y="3614297"/>
            <a:ext cx="5831205" cy="216052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6700"/>
              </a:lnSpc>
            </a:pPr>
            <a:r>
              <a:rPr lang="ru-RU" sz="2400" spc="-5" dirty="0" smtClean="0">
                <a:latin typeface="Trebuchet MS"/>
                <a:cs typeface="Trebuchet MS"/>
              </a:rPr>
              <a:t>Артем Артемов</a:t>
            </a:r>
          </a:p>
          <a:p>
            <a:pPr marL="12700" marR="5080">
              <a:lnSpc>
                <a:spcPct val="116700"/>
              </a:lnSpc>
            </a:pPr>
            <a:r>
              <a:rPr sz="2400" spc="-5" dirty="0" err="1" smtClean="0">
                <a:latin typeface="Trebuchet MS"/>
                <a:cs typeface="Trebuchet MS"/>
              </a:rPr>
              <a:t>Елена</a:t>
            </a:r>
            <a:r>
              <a:rPr sz="2400" spc="-5" dirty="0" smtClean="0">
                <a:latin typeface="Trebuchet MS"/>
                <a:cs typeface="Trebuchet MS"/>
              </a:rPr>
              <a:t> </a:t>
            </a:r>
            <a:r>
              <a:rPr sz="2400" spc="-5" dirty="0" err="1" smtClean="0">
                <a:latin typeface="Trebuchet MS"/>
                <a:cs typeface="Trebuchet MS"/>
              </a:rPr>
              <a:t>Ставровская</a:t>
            </a:r>
            <a:endParaRPr lang="ru-RU" sz="2400" spc="-5" dirty="0" smtClean="0">
              <a:latin typeface="Trebuchet MS"/>
              <a:cs typeface="Trebuchet MS"/>
            </a:endParaRPr>
          </a:p>
          <a:p>
            <a:pPr marL="12700" marR="5080">
              <a:lnSpc>
                <a:spcPct val="116700"/>
              </a:lnSpc>
            </a:pPr>
            <a:r>
              <a:rPr sz="2400" spc="-5" dirty="0" err="1" smtClean="0">
                <a:latin typeface="Trebuchet MS"/>
                <a:cs typeface="Trebuchet MS"/>
              </a:rPr>
              <a:t>Анастасия</a:t>
            </a:r>
            <a:r>
              <a:rPr sz="2400" spc="-5" dirty="0" smtClean="0">
                <a:latin typeface="Trebuchet MS"/>
                <a:cs typeface="Trebuchet MS"/>
              </a:rPr>
              <a:t> </a:t>
            </a:r>
            <a:r>
              <a:rPr sz="2400" spc="-5" dirty="0">
                <a:latin typeface="Trebuchet MS"/>
                <a:cs typeface="Trebuchet MS"/>
              </a:rPr>
              <a:t>Жарикова  </a:t>
            </a:r>
            <a:endParaRPr lang="ru-RU" sz="2400" spc="-5" dirty="0" smtClean="0">
              <a:latin typeface="Trebuchet MS"/>
              <a:cs typeface="Trebuchet MS"/>
            </a:endParaRPr>
          </a:p>
          <a:p>
            <a:pPr marL="12700" marR="5080">
              <a:lnSpc>
                <a:spcPct val="116700"/>
              </a:lnSpc>
            </a:pPr>
            <a:endParaRPr lang="ru-RU" sz="2400" spc="-5" dirty="0">
              <a:latin typeface="Trebuchet MS"/>
              <a:cs typeface="Trebuchet MS"/>
            </a:endParaRPr>
          </a:p>
          <a:p>
            <a:pPr marL="12700" marR="5080">
              <a:lnSpc>
                <a:spcPct val="116700"/>
              </a:lnSpc>
            </a:pPr>
            <a:r>
              <a:rPr lang="ru-RU" sz="2400" spc="-5" dirty="0" smtClean="0">
                <a:latin typeface="Trebuchet MS"/>
                <a:cs typeface="Trebuchet MS"/>
              </a:rPr>
              <a:t>9</a:t>
            </a:r>
            <a:r>
              <a:rPr sz="2400" spc="-5" dirty="0" smtClean="0">
                <a:latin typeface="Trebuchet MS"/>
                <a:cs typeface="Trebuchet MS"/>
              </a:rPr>
              <a:t> </a:t>
            </a:r>
            <a:r>
              <a:rPr sz="2400" spc="-5" dirty="0" err="1">
                <a:latin typeface="Trebuchet MS"/>
                <a:cs typeface="Trebuchet MS"/>
              </a:rPr>
              <a:t>сентября</a:t>
            </a:r>
            <a:r>
              <a:rPr sz="2400" spc="-90" dirty="0">
                <a:latin typeface="Trebuchet MS"/>
                <a:cs typeface="Trebuchet MS"/>
              </a:rPr>
              <a:t> </a:t>
            </a:r>
            <a:r>
              <a:rPr sz="2400" spc="-5" dirty="0" smtClean="0">
                <a:latin typeface="Trebuchet MS"/>
                <a:cs typeface="Trebuchet MS"/>
              </a:rPr>
              <a:t>201</a:t>
            </a:r>
            <a:r>
              <a:rPr lang="ru-RU" sz="2400" spc="-5" dirty="0" smtClean="0">
                <a:latin typeface="Trebuchet MS"/>
                <a:cs typeface="Trebuchet MS"/>
              </a:rPr>
              <a:t>6</a:t>
            </a:r>
            <a:endParaRPr sz="24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388359" y="2811779"/>
            <a:ext cx="5115560" cy="37719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024889" y="960120"/>
            <a:ext cx="3522979" cy="21990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dirty="0">
                <a:latin typeface="Arial"/>
                <a:cs typeface="Arial"/>
              </a:rPr>
              <a:t>&gt;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spc="85" dirty="0">
                <a:latin typeface="Tahoma"/>
                <a:cs typeface="Tahoma"/>
              </a:rPr>
              <a:t>par(mfrow=c(2,2))</a:t>
            </a:r>
            <a:endParaRPr sz="1600">
              <a:latin typeface="Tahoma"/>
              <a:cs typeface="Tahoma"/>
            </a:endParaRPr>
          </a:p>
          <a:p>
            <a:pPr marL="12700" marR="5080">
              <a:lnSpc>
                <a:spcPct val="100000"/>
              </a:lnSpc>
            </a:pPr>
            <a:r>
              <a:rPr sz="1600" dirty="0">
                <a:latin typeface="Arial"/>
                <a:cs typeface="Arial"/>
              </a:rPr>
              <a:t>&gt; </a:t>
            </a:r>
            <a:r>
              <a:rPr sz="1600" spc="110" dirty="0">
                <a:latin typeface="Tahoma"/>
                <a:cs typeface="Tahoma"/>
              </a:rPr>
              <a:t>plot(mtcars$wt,mtcars$mpg,  main="Scatterplot </a:t>
            </a:r>
            <a:r>
              <a:rPr sz="1600" spc="75" dirty="0">
                <a:latin typeface="Tahoma"/>
                <a:cs typeface="Tahoma"/>
              </a:rPr>
              <a:t>of </a:t>
            </a:r>
            <a:r>
              <a:rPr sz="1600" spc="105" dirty="0">
                <a:latin typeface="Tahoma"/>
                <a:cs typeface="Tahoma"/>
              </a:rPr>
              <a:t>wt </a:t>
            </a:r>
            <a:r>
              <a:rPr sz="1600" spc="90" dirty="0">
                <a:latin typeface="Tahoma"/>
                <a:cs typeface="Tahoma"/>
              </a:rPr>
              <a:t>vs.</a:t>
            </a:r>
            <a:r>
              <a:rPr sz="1600" spc="-275" dirty="0">
                <a:latin typeface="Tahoma"/>
                <a:cs typeface="Tahoma"/>
              </a:rPr>
              <a:t> </a:t>
            </a:r>
            <a:r>
              <a:rPr sz="1600" spc="105" dirty="0">
                <a:latin typeface="Tahoma"/>
                <a:cs typeface="Tahoma"/>
              </a:rPr>
              <a:t>mpg")</a:t>
            </a:r>
            <a:endParaRPr sz="1600">
              <a:latin typeface="Tahoma"/>
              <a:cs typeface="Tahoma"/>
            </a:endParaRPr>
          </a:p>
          <a:p>
            <a:pPr marL="12700" marR="104775">
              <a:lnSpc>
                <a:spcPts val="1920"/>
              </a:lnSpc>
              <a:spcBef>
                <a:spcPts val="55"/>
              </a:spcBef>
            </a:pPr>
            <a:r>
              <a:rPr sz="1600" dirty="0">
                <a:latin typeface="Arial"/>
                <a:cs typeface="Arial"/>
              </a:rPr>
              <a:t>&gt; </a:t>
            </a:r>
            <a:r>
              <a:rPr sz="1600" spc="105" dirty="0">
                <a:latin typeface="Tahoma"/>
                <a:cs typeface="Tahoma"/>
              </a:rPr>
              <a:t>plot(mtcars$wt,mtcars$disp,  </a:t>
            </a:r>
            <a:r>
              <a:rPr sz="1600" spc="110" dirty="0">
                <a:latin typeface="Tahoma"/>
                <a:cs typeface="Tahoma"/>
              </a:rPr>
              <a:t>main="Scatterplot </a:t>
            </a:r>
            <a:r>
              <a:rPr sz="1600" spc="75" dirty="0">
                <a:latin typeface="Tahoma"/>
                <a:cs typeface="Tahoma"/>
              </a:rPr>
              <a:t>of </a:t>
            </a:r>
            <a:r>
              <a:rPr sz="1600" spc="105" dirty="0">
                <a:latin typeface="Tahoma"/>
                <a:cs typeface="Tahoma"/>
              </a:rPr>
              <a:t>wt </a:t>
            </a:r>
            <a:r>
              <a:rPr sz="1600" spc="125" dirty="0">
                <a:latin typeface="Tahoma"/>
                <a:cs typeface="Tahoma"/>
              </a:rPr>
              <a:t>vs</a:t>
            </a:r>
            <a:r>
              <a:rPr sz="1600" spc="-270" dirty="0">
                <a:latin typeface="Tahoma"/>
                <a:cs typeface="Tahoma"/>
              </a:rPr>
              <a:t> </a:t>
            </a:r>
            <a:r>
              <a:rPr sz="1600" spc="85" dirty="0">
                <a:latin typeface="Tahoma"/>
                <a:cs typeface="Tahoma"/>
              </a:rPr>
              <a:t>disp")</a:t>
            </a:r>
            <a:endParaRPr sz="1600">
              <a:latin typeface="Tahoma"/>
              <a:cs typeface="Tahoma"/>
            </a:endParaRPr>
          </a:p>
          <a:p>
            <a:pPr marL="12700" marR="942340">
              <a:lnSpc>
                <a:spcPts val="1910"/>
              </a:lnSpc>
              <a:spcBef>
                <a:spcPts val="5"/>
              </a:spcBef>
            </a:pPr>
            <a:r>
              <a:rPr sz="1600" dirty="0">
                <a:latin typeface="Arial"/>
                <a:cs typeface="Arial"/>
              </a:rPr>
              <a:t>&gt; </a:t>
            </a:r>
            <a:r>
              <a:rPr sz="1600" spc="100" dirty="0">
                <a:latin typeface="Tahoma"/>
                <a:cs typeface="Tahoma"/>
              </a:rPr>
              <a:t>hist(mtcars$wt,  </a:t>
            </a:r>
            <a:r>
              <a:rPr sz="1600" spc="120" dirty="0">
                <a:latin typeface="Tahoma"/>
                <a:cs typeface="Tahoma"/>
              </a:rPr>
              <a:t>main="Histogram </a:t>
            </a:r>
            <a:r>
              <a:rPr sz="1600" spc="80" dirty="0">
                <a:latin typeface="Tahoma"/>
                <a:cs typeface="Tahoma"/>
              </a:rPr>
              <a:t>of</a:t>
            </a:r>
            <a:r>
              <a:rPr sz="1600" spc="-180" dirty="0">
                <a:latin typeface="Tahoma"/>
                <a:cs typeface="Tahoma"/>
              </a:rPr>
              <a:t> </a:t>
            </a:r>
            <a:r>
              <a:rPr sz="1600" spc="75" dirty="0">
                <a:latin typeface="Tahoma"/>
                <a:cs typeface="Tahoma"/>
              </a:rPr>
              <a:t>wt")</a:t>
            </a:r>
            <a:endParaRPr sz="1600">
              <a:latin typeface="Tahoma"/>
              <a:cs typeface="Tahoma"/>
            </a:endParaRPr>
          </a:p>
          <a:p>
            <a:pPr marL="12700" marR="1230630">
              <a:lnSpc>
                <a:spcPts val="1910"/>
              </a:lnSpc>
              <a:spcBef>
                <a:spcPts val="10"/>
              </a:spcBef>
            </a:pPr>
            <a:r>
              <a:rPr sz="1600" dirty="0">
                <a:latin typeface="Arial"/>
                <a:cs typeface="Arial"/>
              </a:rPr>
              <a:t>&gt; </a:t>
            </a:r>
            <a:r>
              <a:rPr sz="1600" spc="100" dirty="0">
                <a:latin typeface="Tahoma"/>
                <a:cs typeface="Tahoma"/>
              </a:rPr>
              <a:t>boxplot(mtcars$wt,  </a:t>
            </a:r>
            <a:r>
              <a:rPr sz="1600" spc="114" dirty="0">
                <a:latin typeface="Tahoma"/>
                <a:cs typeface="Tahoma"/>
              </a:rPr>
              <a:t>main="Boxplot </a:t>
            </a:r>
            <a:r>
              <a:rPr sz="1600" spc="75" dirty="0">
                <a:latin typeface="Tahoma"/>
                <a:cs typeface="Tahoma"/>
              </a:rPr>
              <a:t>of</a:t>
            </a:r>
            <a:r>
              <a:rPr sz="1600" spc="-175" dirty="0">
                <a:latin typeface="Tahoma"/>
                <a:cs typeface="Tahoma"/>
              </a:rPr>
              <a:t> </a:t>
            </a:r>
            <a:r>
              <a:rPr sz="1600" spc="75" dirty="0">
                <a:latin typeface="Tahoma"/>
                <a:cs typeface="Tahoma"/>
              </a:rPr>
              <a:t>wt")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xfrm>
            <a:off x="8114030" y="6513348"/>
            <a:ext cx="952500" cy="3135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2345"/>
              </a:lnSpc>
            </a:pPr>
            <a:fld id="{81D60167-4931-47E6-BA6A-407CBD079E47}" type="slidenum">
              <a:rPr smtClean="0"/>
              <a:t>10</a:t>
            </a:fld>
            <a:r>
              <a:rPr spc="-5" dirty="0" smtClean="0"/>
              <a:t>/</a:t>
            </a:r>
            <a:r>
              <a:rPr lang="ru-RU" spc="-5" dirty="0" smtClean="0"/>
              <a:t>40</a:t>
            </a:r>
            <a:endParaRPr spc="-5" dirty="0"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83820" rIns="0" bIns="0" rtlCol="0">
            <a:spAutoFit/>
          </a:bodyPr>
          <a:lstStyle/>
          <a:p>
            <a:pPr marL="955040">
              <a:lnSpc>
                <a:spcPct val="100000"/>
              </a:lnSpc>
            </a:pPr>
            <a:r>
              <a:rPr sz="4400" spc="390" dirty="0"/>
              <a:t>Комбинация</a:t>
            </a:r>
            <a:r>
              <a:rPr sz="4400" spc="-45" dirty="0"/>
              <a:t> </a:t>
            </a:r>
            <a:r>
              <a:rPr sz="4400" spc="385" dirty="0"/>
              <a:t>графиков</a:t>
            </a:r>
            <a:endParaRPr sz="4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43229" rIns="0" bIns="0" rtlCol="0">
            <a:spAutoFit/>
          </a:bodyPr>
          <a:lstStyle/>
          <a:p>
            <a:pPr marL="165100">
              <a:lnSpc>
                <a:spcPct val="100000"/>
              </a:lnSpc>
            </a:pPr>
            <a:r>
              <a:rPr sz="4400" spc="365" dirty="0"/>
              <a:t>Размер </a:t>
            </a:r>
            <a:r>
              <a:rPr sz="4400" spc="440" dirty="0"/>
              <a:t>текста </a:t>
            </a:r>
            <a:r>
              <a:rPr sz="4400" spc="380" dirty="0"/>
              <a:t>и</a:t>
            </a:r>
            <a:r>
              <a:rPr sz="4400" spc="-810" dirty="0"/>
              <a:t> </a:t>
            </a:r>
            <a:r>
              <a:rPr sz="4400" spc="350" dirty="0"/>
              <a:t>символов</a:t>
            </a:r>
            <a:endParaRPr sz="4400"/>
          </a:p>
        </p:txBody>
      </p:sp>
      <p:sp>
        <p:nvSpPr>
          <p:cNvPr id="3" name="object 3"/>
          <p:cNvSpPr/>
          <p:nvPr/>
        </p:nvSpPr>
        <p:spPr>
          <a:xfrm>
            <a:off x="228600" y="1399539"/>
            <a:ext cx="2209800" cy="422909"/>
          </a:xfrm>
          <a:custGeom>
            <a:avLst/>
            <a:gdLst/>
            <a:ahLst/>
            <a:cxnLst/>
            <a:rect l="l" t="t" r="r" b="b"/>
            <a:pathLst>
              <a:path w="2209800" h="422910">
                <a:moveTo>
                  <a:pt x="0" y="0"/>
                </a:moveTo>
                <a:lnTo>
                  <a:pt x="2209800" y="0"/>
                </a:lnTo>
                <a:lnTo>
                  <a:pt x="2209800" y="422910"/>
                </a:lnTo>
                <a:lnTo>
                  <a:pt x="0" y="422910"/>
                </a:lnTo>
                <a:lnTo>
                  <a:pt x="0" y="0"/>
                </a:lnTo>
                <a:close/>
              </a:path>
            </a:pathLst>
          </a:custGeom>
          <a:solidFill>
            <a:srgbClr val="6F6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438400" y="1399539"/>
            <a:ext cx="6629400" cy="422909"/>
          </a:xfrm>
          <a:custGeom>
            <a:avLst/>
            <a:gdLst/>
            <a:ahLst/>
            <a:cxnLst/>
            <a:rect l="l" t="t" r="r" b="b"/>
            <a:pathLst>
              <a:path w="6629400" h="422910">
                <a:moveTo>
                  <a:pt x="0" y="0"/>
                </a:moveTo>
                <a:lnTo>
                  <a:pt x="6629400" y="0"/>
                </a:lnTo>
                <a:lnTo>
                  <a:pt x="6629400" y="422910"/>
                </a:lnTo>
                <a:lnTo>
                  <a:pt x="0" y="422910"/>
                </a:lnTo>
                <a:lnTo>
                  <a:pt x="0" y="0"/>
                </a:lnTo>
                <a:close/>
              </a:path>
            </a:pathLst>
          </a:custGeom>
          <a:solidFill>
            <a:srgbClr val="6F6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34389" y="1407159"/>
            <a:ext cx="5691505" cy="3657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4156075" algn="l"/>
              </a:tabLst>
            </a:pPr>
            <a:r>
              <a:rPr sz="2400" spc="200" dirty="0">
                <a:solidFill>
                  <a:srgbClr val="FFFFFF"/>
                </a:solidFill>
                <a:latin typeface="Tahoma"/>
                <a:cs typeface="Tahoma"/>
              </a:rPr>
              <a:t>опция	описание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28600" y="1822450"/>
            <a:ext cx="2209800" cy="607060"/>
          </a:xfrm>
          <a:custGeom>
            <a:avLst/>
            <a:gdLst/>
            <a:ahLst/>
            <a:cxnLst/>
            <a:rect l="l" t="t" r="r" b="b"/>
            <a:pathLst>
              <a:path w="2209800" h="607060">
                <a:moveTo>
                  <a:pt x="0" y="0"/>
                </a:moveTo>
                <a:lnTo>
                  <a:pt x="2209800" y="0"/>
                </a:lnTo>
                <a:lnTo>
                  <a:pt x="2209800" y="607060"/>
                </a:lnTo>
                <a:lnTo>
                  <a:pt x="0" y="607060"/>
                </a:lnTo>
                <a:lnTo>
                  <a:pt x="0" y="0"/>
                </a:lnTo>
                <a:close/>
              </a:path>
            </a:pathLst>
          </a:custGeom>
          <a:solidFill>
            <a:srgbClr val="EEEE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438400" y="1822450"/>
            <a:ext cx="6629400" cy="607060"/>
          </a:xfrm>
          <a:custGeom>
            <a:avLst/>
            <a:gdLst/>
            <a:ahLst/>
            <a:cxnLst/>
            <a:rect l="l" t="t" r="r" b="b"/>
            <a:pathLst>
              <a:path w="6629400" h="607060">
                <a:moveTo>
                  <a:pt x="0" y="0"/>
                </a:moveTo>
                <a:lnTo>
                  <a:pt x="6629400" y="0"/>
                </a:lnTo>
                <a:lnTo>
                  <a:pt x="6629400" y="607060"/>
                </a:lnTo>
                <a:lnTo>
                  <a:pt x="0" y="607060"/>
                </a:lnTo>
                <a:lnTo>
                  <a:pt x="0" y="0"/>
                </a:lnTo>
                <a:close/>
              </a:path>
            </a:pathLst>
          </a:custGeom>
          <a:solidFill>
            <a:srgbClr val="EEEE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28600" y="2429510"/>
            <a:ext cx="2209800" cy="422909"/>
          </a:xfrm>
          <a:custGeom>
            <a:avLst/>
            <a:gdLst/>
            <a:ahLst/>
            <a:cxnLst/>
            <a:rect l="l" t="t" r="r" b="b"/>
            <a:pathLst>
              <a:path w="2209800" h="422910">
                <a:moveTo>
                  <a:pt x="0" y="0"/>
                </a:moveTo>
                <a:lnTo>
                  <a:pt x="2209800" y="0"/>
                </a:lnTo>
                <a:lnTo>
                  <a:pt x="2209800" y="422910"/>
                </a:lnTo>
                <a:lnTo>
                  <a:pt x="0" y="422910"/>
                </a:lnTo>
                <a:lnTo>
                  <a:pt x="0" y="0"/>
                </a:lnTo>
                <a:close/>
              </a:path>
            </a:pathLst>
          </a:custGeom>
          <a:solidFill>
            <a:srgbClr val="EEEE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438400" y="2429510"/>
            <a:ext cx="6629400" cy="422909"/>
          </a:xfrm>
          <a:custGeom>
            <a:avLst/>
            <a:gdLst/>
            <a:ahLst/>
            <a:cxnLst/>
            <a:rect l="l" t="t" r="r" b="b"/>
            <a:pathLst>
              <a:path w="6629400" h="422910">
                <a:moveTo>
                  <a:pt x="0" y="0"/>
                </a:moveTo>
                <a:lnTo>
                  <a:pt x="6629400" y="0"/>
                </a:lnTo>
                <a:lnTo>
                  <a:pt x="6629400" y="422910"/>
                </a:lnTo>
                <a:lnTo>
                  <a:pt x="0" y="422910"/>
                </a:lnTo>
                <a:lnTo>
                  <a:pt x="0" y="0"/>
                </a:lnTo>
                <a:close/>
              </a:path>
            </a:pathLst>
          </a:custGeom>
          <a:solidFill>
            <a:srgbClr val="EEEE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28600" y="2852420"/>
            <a:ext cx="2209800" cy="422909"/>
          </a:xfrm>
          <a:custGeom>
            <a:avLst/>
            <a:gdLst/>
            <a:ahLst/>
            <a:cxnLst/>
            <a:rect l="l" t="t" r="r" b="b"/>
            <a:pathLst>
              <a:path w="2209800" h="422910">
                <a:moveTo>
                  <a:pt x="0" y="0"/>
                </a:moveTo>
                <a:lnTo>
                  <a:pt x="2209800" y="0"/>
                </a:lnTo>
                <a:lnTo>
                  <a:pt x="2209800" y="422909"/>
                </a:lnTo>
                <a:lnTo>
                  <a:pt x="0" y="422909"/>
                </a:lnTo>
                <a:lnTo>
                  <a:pt x="0" y="0"/>
                </a:lnTo>
                <a:close/>
              </a:path>
            </a:pathLst>
          </a:custGeom>
          <a:solidFill>
            <a:srgbClr val="EEEE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438400" y="2852420"/>
            <a:ext cx="6629400" cy="422909"/>
          </a:xfrm>
          <a:custGeom>
            <a:avLst/>
            <a:gdLst/>
            <a:ahLst/>
            <a:cxnLst/>
            <a:rect l="l" t="t" r="r" b="b"/>
            <a:pathLst>
              <a:path w="6629400" h="422910">
                <a:moveTo>
                  <a:pt x="0" y="0"/>
                </a:moveTo>
                <a:lnTo>
                  <a:pt x="6629400" y="0"/>
                </a:lnTo>
                <a:lnTo>
                  <a:pt x="6629400" y="422909"/>
                </a:lnTo>
                <a:lnTo>
                  <a:pt x="0" y="422909"/>
                </a:lnTo>
                <a:lnTo>
                  <a:pt x="0" y="0"/>
                </a:lnTo>
                <a:close/>
              </a:path>
            </a:pathLst>
          </a:custGeom>
          <a:solidFill>
            <a:srgbClr val="EEEE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28600" y="3275329"/>
            <a:ext cx="2209800" cy="422909"/>
          </a:xfrm>
          <a:custGeom>
            <a:avLst/>
            <a:gdLst/>
            <a:ahLst/>
            <a:cxnLst/>
            <a:rect l="l" t="t" r="r" b="b"/>
            <a:pathLst>
              <a:path w="2209800" h="422910">
                <a:moveTo>
                  <a:pt x="0" y="0"/>
                </a:moveTo>
                <a:lnTo>
                  <a:pt x="2209800" y="0"/>
                </a:lnTo>
                <a:lnTo>
                  <a:pt x="2209800" y="422910"/>
                </a:lnTo>
                <a:lnTo>
                  <a:pt x="0" y="422910"/>
                </a:lnTo>
                <a:lnTo>
                  <a:pt x="0" y="0"/>
                </a:lnTo>
                <a:close/>
              </a:path>
            </a:pathLst>
          </a:custGeom>
          <a:solidFill>
            <a:srgbClr val="EEEE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626109" y="1830070"/>
            <a:ext cx="1413510" cy="18313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8900" indent="354330">
              <a:lnSpc>
                <a:spcPct val="100000"/>
              </a:lnSpc>
            </a:pPr>
            <a:r>
              <a:rPr sz="2400" spc="200" dirty="0">
                <a:latin typeface="Tahoma"/>
                <a:cs typeface="Tahoma"/>
              </a:rPr>
              <a:t>cex</a:t>
            </a:r>
            <a:endParaRPr sz="2400">
              <a:latin typeface="Tahoma"/>
              <a:cs typeface="Tahoma"/>
            </a:endParaRPr>
          </a:p>
          <a:p>
            <a:pPr marL="12700" marR="5080" indent="76200" algn="just">
              <a:lnSpc>
                <a:spcPct val="115599"/>
              </a:lnSpc>
              <a:spcBef>
                <a:spcPts val="1440"/>
              </a:spcBef>
            </a:pPr>
            <a:r>
              <a:rPr sz="2400" spc="170" dirty="0">
                <a:latin typeface="Tahoma"/>
                <a:cs typeface="Tahoma"/>
              </a:rPr>
              <a:t>cex.axis  </a:t>
            </a:r>
            <a:r>
              <a:rPr sz="2400" spc="165" dirty="0">
                <a:latin typeface="Tahoma"/>
                <a:cs typeface="Tahoma"/>
              </a:rPr>
              <a:t>cex.lab  </a:t>
            </a:r>
            <a:r>
              <a:rPr sz="2400" spc="190" dirty="0">
                <a:latin typeface="Tahoma"/>
                <a:cs typeface="Tahoma"/>
              </a:rPr>
              <a:t>c</a:t>
            </a:r>
            <a:r>
              <a:rPr sz="2400" spc="175" dirty="0">
                <a:latin typeface="Tahoma"/>
                <a:cs typeface="Tahoma"/>
              </a:rPr>
              <a:t>e</a:t>
            </a:r>
            <a:r>
              <a:rPr sz="2400" spc="215" dirty="0">
                <a:latin typeface="Tahoma"/>
                <a:cs typeface="Tahoma"/>
              </a:rPr>
              <a:t>x</a:t>
            </a:r>
            <a:r>
              <a:rPr sz="2400" spc="40" dirty="0">
                <a:latin typeface="Tahoma"/>
                <a:cs typeface="Tahoma"/>
              </a:rPr>
              <a:t>.</a:t>
            </a:r>
            <a:r>
              <a:rPr sz="2400" spc="320" dirty="0">
                <a:latin typeface="Tahoma"/>
                <a:cs typeface="Tahoma"/>
              </a:rPr>
              <a:t>m</a:t>
            </a:r>
            <a:r>
              <a:rPr sz="2400" spc="210" dirty="0">
                <a:latin typeface="Tahoma"/>
                <a:cs typeface="Tahoma"/>
              </a:rPr>
              <a:t>a</a:t>
            </a:r>
            <a:r>
              <a:rPr sz="2400" spc="114" dirty="0">
                <a:latin typeface="Tahoma"/>
                <a:cs typeface="Tahoma"/>
              </a:rPr>
              <a:t>i</a:t>
            </a:r>
            <a:r>
              <a:rPr sz="2400" spc="180" dirty="0">
                <a:latin typeface="Tahoma"/>
                <a:cs typeface="Tahoma"/>
              </a:rPr>
              <a:t>n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438400" y="3275329"/>
            <a:ext cx="6629400" cy="422909"/>
          </a:xfrm>
          <a:custGeom>
            <a:avLst/>
            <a:gdLst/>
            <a:ahLst/>
            <a:cxnLst/>
            <a:rect l="l" t="t" r="r" b="b"/>
            <a:pathLst>
              <a:path w="6629400" h="422910">
                <a:moveTo>
                  <a:pt x="0" y="0"/>
                </a:moveTo>
                <a:lnTo>
                  <a:pt x="6629400" y="0"/>
                </a:lnTo>
                <a:lnTo>
                  <a:pt x="6629400" y="422910"/>
                </a:lnTo>
                <a:lnTo>
                  <a:pt x="0" y="422910"/>
                </a:lnTo>
                <a:lnTo>
                  <a:pt x="0" y="0"/>
                </a:lnTo>
                <a:close/>
              </a:path>
            </a:pathLst>
          </a:custGeom>
          <a:solidFill>
            <a:srgbClr val="EEEE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2453639" y="1852422"/>
            <a:ext cx="6457950" cy="17221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2080"/>
              </a:lnSpc>
              <a:tabLst>
                <a:tab pos="1014730" algn="l"/>
              </a:tabLst>
            </a:pPr>
            <a:r>
              <a:rPr sz="1800" spc="145" dirty="0">
                <a:latin typeface="Tahoma"/>
                <a:cs typeface="Tahoma"/>
              </a:rPr>
              <a:t>Размер	</a:t>
            </a:r>
            <a:r>
              <a:rPr sz="1800" spc="175" dirty="0">
                <a:latin typeface="Tahoma"/>
                <a:cs typeface="Tahoma"/>
              </a:rPr>
              <a:t>текста</a:t>
            </a:r>
            <a:r>
              <a:rPr sz="1800" spc="5" dirty="0">
                <a:latin typeface="Tahoma"/>
                <a:cs typeface="Tahoma"/>
              </a:rPr>
              <a:t> </a:t>
            </a:r>
            <a:r>
              <a:rPr sz="1800" spc="155" dirty="0">
                <a:latin typeface="Tahoma"/>
                <a:cs typeface="Tahoma"/>
              </a:rPr>
              <a:t>и</a:t>
            </a:r>
            <a:r>
              <a:rPr sz="1800" spc="-5" dirty="0">
                <a:latin typeface="Tahoma"/>
                <a:cs typeface="Tahoma"/>
              </a:rPr>
              <a:t> </a:t>
            </a:r>
            <a:r>
              <a:rPr sz="1800" spc="135" dirty="0">
                <a:latin typeface="Tahoma"/>
                <a:cs typeface="Tahoma"/>
              </a:rPr>
              <a:t>символов</a:t>
            </a:r>
            <a:r>
              <a:rPr sz="1800" spc="-5" dirty="0">
                <a:latin typeface="Tahoma"/>
                <a:cs typeface="Tahoma"/>
              </a:rPr>
              <a:t> </a:t>
            </a:r>
            <a:r>
              <a:rPr sz="1800" spc="150" dirty="0">
                <a:latin typeface="Tahoma"/>
                <a:cs typeface="Tahoma"/>
              </a:rPr>
              <a:t>относительно</a:t>
            </a:r>
            <a:r>
              <a:rPr sz="1800" spc="5" dirty="0">
                <a:latin typeface="Tahoma"/>
                <a:cs typeface="Tahoma"/>
              </a:rPr>
              <a:t> </a:t>
            </a:r>
            <a:r>
              <a:rPr sz="1800" spc="155" dirty="0">
                <a:latin typeface="Tahoma"/>
                <a:cs typeface="Tahoma"/>
              </a:rPr>
              <a:t>размера</a:t>
            </a:r>
            <a:r>
              <a:rPr sz="1800" spc="5" dirty="0">
                <a:latin typeface="Tahoma"/>
                <a:cs typeface="Tahoma"/>
              </a:rPr>
              <a:t> </a:t>
            </a:r>
            <a:r>
              <a:rPr sz="1800" spc="140" dirty="0">
                <a:latin typeface="Tahoma"/>
                <a:cs typeface="Tahoma"/>
              </a:rPr>
              <a:t>по </a:t>
            </a:r>
            <a:r>
              <a:rPr sz="1800" spc="70" dirty="0">
                <a:latin typeface="Tahoma"/>
                <a:cs typeface="Tahoma"/>
              </a:rPr>
              <a:t> </a:t>
            </a:r>
            <a:r>
              <a:rPr sz="1800" spc="145" dirty="0">
                <a:latin typeface="Tahoma"/>
                <a:cs typeface="Tahoma"/>
              </a:rPr>
              <a:t>умолчанию</a:t>
            </a:r>
            <a:endParaRPr sz="18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475"/>
              </a:spcBef>
            </a:pPr>
            <a:r>
              <a:rPr sz="1800" spc="130" dirty="0">
                <a:latin typeface="Tahoma"/>
                <a:cs typeface="Tahoma"/>
              </a:rPr>
              <a:t>Увеличение </a:t>
            </a:r>
            <a:r>
              <a:rPr sz="1800" spc="175" dirty="0">
                <a:latin typeface="Tahoma"/>
                <a:cs typeface="Tahoma"/>
              </a:rPr>
              <a:t>текста </a:t>
            </a:r>
            <a:r>
              <a:rPr sz="1800" spc="140" dirty="0">
                <a:latin typeface="Tahoma"/>
                <a:cs typeface="Tahoma"/>
              </a:rPr>
              <a:t>по</a:t>
            </a:r>
            <a:r>
              <a:rPr sz="1800" spc="-350" dirty="0">
                <a:latin typeface="Tahoma"/>
                <a:cs typeface="Tahoma"/>
              </a:rPr>
              <a:t> </a:t>
            </a:r>
            <a:r>
              <a:rPr sz="1800" spc="150" dirty="0">
                <a:latin typeface="Tahoma"/>
                <a:cs typeface="Tahoma"/>
              </a:rPr>
              <a:t>осям</a:t>
            </a:r>
            <a:endParaRPr sz="1800">
              <a:latin typeface="Tahoma"/>
              <a:cs typeface="Tahoma"/>
            </a:endParaRPr>
          </a:p>
          <a:p>
            <a:pPr marL="12700" marR="2928620">
              <a:lnSpc>
                <a:spcPct val="154200"/>
              </a:lnSpc>
            </a:pPr>
            <a:r>
              <a:rPr sz="1800" spc="130" dirty="0">
                <a:latin typeface="Tahoma"/>
                <a:cs typeface="Tahoma"/>
              </a:rPr>
              <a:t>Увеличение </a:t>
            </a:r>
            <a:r>
              <a:rPr sz="1800" spc="160" dirty="0">
                <a:latin typeface="Tahoma"/>
                <a:cs typeface="Tahoma"/>
              </a:rPr>
              <a:t>подписей </a:t>
            </a:r>
            <a:r>
              <a:rPr sz="1800" spc="190" dirty="0">
                <a:latin typeface="Tahoma"/>
                <a:cs typeface="Tahoma"/>
              </a:rPr>
              <a:t>к</a:t>
            </a:r>
            <a:r>
              <a:rPr sz="1800" spc="-335" dirty="0">
                <a:latin typeface="Tahoma"/>
                <a:cs typeface="Tahoma"/>
              </a:rPr>
              <a:t> </a:t>
            </a:r>
            <a:r>
              <a:rPr sz="1800" spc="145" dirty="0">
                <a:latin typeface="Tahoma"/>
                <a:cs typeface="Tahoma"/>
              </a:rPr>
              <a:t>осям  </a:t>
            </a:r>
            <a:r>
              <a:rPr sz="1800" spc="130" dirty="0">
                <a:latin typeface="Tahoma"/>
                <a:cs typeface="Tahoma"/>
              </a:rPr>
              <a:t>Увеличение</a:t>
            </a:r>
            <a:r>
              <a:rPr sz="1800" spc="-60" dirty="0">
                <a:latin typeface="Tahoma"/>
                <a:cs typeface="Tahoma"/>
              </a:rPr>
              <a:t> </a:t>
            </a:r>
            <a:r>
              <a:rPr sz="1800" spc="140" dirty="0">
                <a:latin typeface="Tahoma"/>
                <a:cs typeface="Tahoma"/>
              </a:rPr>
              <a:t>заголовков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381000" y="3733800"/>
            <a:ext cx="4267200" cy="3124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5246370" y="4695190"/>
            <a:ext cx="3288029" cy="13823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&gt;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par(mfrow=c(1,2))</a:t>
            </a:r>
            <a:endParaRPr sz="18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&gt; </a:t>
            </a:r>
            <a:r>
              <a:rPr sz="1800" spc="-5" dirty="0">
                <a:latin typeface="Arial"/>
                <a:cs typeface="Arial"/>
              </a:rPr>
              <a:t>plot(mtcars$mpg </a:t>
            </a:r>
            <a:r>
              <a:rPr sz="1800" dirty="0">
                <a:latin typeface="Arial"/>
                <a:cs typeface="Arial"/>
              </a:rPr>
              <a:t>~ </a:t>
            </a:r>
            <a:r>
              <a:rPr sz="1800" spc="-5" dirty="0">
                <a:latin typeface="Arial"/>
                <a:cs typeface="Arial"/>
              </a:rPr>
              <a:t>mtcars$wt,  main="Normal</a:t>
            </a:r>
            <a:r>
              <a:rPr sz="1800" spc="-8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title")</a:t>
            </a:r>
            <a:endParaRPr sz="18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&gt; </a:t>
            </a:r>
            <a:r>
              <a:rPr sz="1800" spc="-5" dirty="0">
                <a:latin typeface="Arial"/>
                <a:cs typeface="Arial"/>
              </a:rPr>
              <a:t>plot(mtcars$mpg </a:t>
            </a:r>
            <a:r>
              <a:rPr sz="1800" dirty="0">
                <a:latin typeface="Arial"/>
                <a:cs typeface="Arial"/>
              </a:rPr>
              <a:t>~ </a:t>
            </a:r>
            <a:r>
              <a:rPr sz="1800" spc="-5" dirty="0">
                <a:latin typeface="Arial"/>
                <a:cs typeface="Arial"/>
              </a:rPr>
              <a:t>mtcars$wt,  main="Huge title",</a:t>
            </a:r>
            <a:r>
              <a:rPr sz="1800" spc="-70" dirty="0"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Arial"/>
                <a:cs typeface="Arial"/>
              </a:rPr>
              <a:t>cex.main</a:t>
            </a:r>
            <a:r>
              <a:rPr sz="1800" spc="-5" dirty="0">
                <a:latin typeface="Arial"/>
                <a:cs typeface="Arial"/>
              </a:rPr>
              <a:t>=3)</a:t>
            </a:r>
            <a:endParaRPr sz="1800">
              <a:latin typeface="Arial"/>
              <a:cs typeface="Arial"/>
            </a:endParaRPr>
          </a:p>
        </p:txBody>
      </p:sp>
      <p:sp>
        <p:nvSpPr>
          <p:cNvPr id="18" name="object 18"/>
          <p:cNvSpPr txBox="1">
            <a:spLocks noGrp="1"/>
          </p:cNvSpPr>
          <p:nvPr>
            <p:ph type="sldNum" sz="quarter" idx="7"/>
          </p:nvPr>
        </p:nvSpPr>
        <p:spPr>
          <a:xfrm>
            <a:off x="8114030" y="6513348"/>
            <a:ext cx="952500" cy="3135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2345"/>
              </a:lnSpc>
            </a:pPr>
            <a:fld id="{81D60167-4931-47E6-BA6A-407CBD079E47}" type="slidenum">
              <a:rPr smtClean="0"/>
              <a:t>11</a:t>
            </a:fld>
            <a:r>
              <a:rPr spc="-5" dirty="0" smtClean="0"/>
              <a:t>/</a:t>
            </a:r>
            <a:r>
              <a:rPr lang="ru-RU" spc="-5" dirty="0" smtClean="0"/>
              <a:t>40</a:t>
            </a:r>
            <a:endParaRPr spc="-5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43229" rIns="0" bIns="0" rtlCol="0">
            <a:spAutoFit/>
          </a:bodyPr>
          <a:lstStyle/>
          <a:p>
            <a:pPr marL="165100">
              <a:lnSpc>
                <a:spcPct val="100000"/>
              </a:lnSpc>
            </a:pPr>
            <a:r>
              <a:rPr sz="4400" spc="409" dirty="0"/>
              <a:t>Цве</a:t>
            </a:r>
            <a:r>
              <a:rPr sz="4400" spc="335" dirty="0"/>
              <a:t>т</a:t>
            </a:r>
            <a:r>
              <a:rPr sz="4400" spc="385" dirty="0"/>
              <a:t>а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228600" y="1398453"/>
            <a:ext cx="2209800" cy="558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2570">
              <a:lnSpc>
                <a:spcPts val="4390"/>
              </a:lnSpc>
            </a:pPr>
            <a:r>
              <a:rPr sz="4400" spc="200" dirty="0">
                <a:latin typeface="Tahoma"/>
                <a:cs typeface="Tahoma"/>
              </a:rPr>
              <a:t>1/2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28600" y="1399539"/>
            <a:ext cx="2209800" cy="424180"/>
          </a:xfrm>
          <a:custGeom>
            <a:avLst/>
            <a:gdLst/>
            <a:ahLst/>
            <a:cxnLst/>
            <a:rect l="l" t="t" r="r" b="b"/>
            <a:pathLst>
              <a:path w="2209800" h="424180">
                <a:moveTo>
                  <a:pt x="0" y="0"/>
                </a:moveTo>
                <a:lnTo>
                  <a:pt x="2209800" y="0"/>
                </a:lnTo>
                <a:lnTo>
                  <a:pt x="2209800" y="424180"/>
                </a:lnTo>
                <a:lnTo>
                  <a:pt x="0" y="424180"/>
                </a:lnTo>
                <a:lnTo>
                  <a:pt x="0" y="0"/>
                </a:lnTo>
                <a:close/>
              </a:path>
            </a:pathLst>
          </a:custGeom>
          <a:solidFill>
            <a:srgbClr val="6F6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34389" y="1407159"/>
            <a:ext cx="998219" cy="3797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155" dirty="0">
                <a:solidFill>
                  <a:srgbClr val="FFFFFF"/>
                </a:solidFill>
                <a:latin typeface="Tahoma"/>
                <a:cs typeface="Tahoma"/>
              </a:rPr>
              <a:t>о</a:t>
            </a:r>
            <a:r>
              <a:rPr sz="2400" spc="229" dirty="0">
                <a:solidFill>
                  <a:srgbClr val="FFFFFF"/>
                </a:solidFill>
                <a:latin typeface="Tahoma"/>
                <a:cs typeface="Tahoma"/>
              </a:rPr>
              <a:t>п</a:t>
            </a:r>
            <a:r>
              <a:rPr sz="2400" spc="240" dirty="0">
                <a:solidFill>
                  <a:srgbClr val="FFFFFF"/>
                </a:solidFill>
                <a:latin typeface="Tahoma"/>
                <a:cs typeface="Tahoma"/>
              </a:rPr>
              <a:t>ц</a:t>
            </a:r>
            <a:r>
              <a:rPr sz="2400" spc="195" dirty="0">
                <a:solidFill>
                  <a:srgbClr val="FFFFFF"/>
                </a:solidFill>
                <a:latin typeface="Tahoma"/>
                <a:cs typeface="Tahoma"/>
              </a:rPr>
              <a:t>и</a:t>
            </a:r>
            <a:r>
              <a:rPr sz="2400" spc="175" dirty="0">
                <a:solidFill>
                  <a:srgbClr val="FFFFFF"/>
                </a:solidFill>
                <a:latin typeface="Tahoma"/>
                <a:cs typeface="Tahoma"/>
              </a:rPr>
              <a:t>я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438400" y="1399539"/>
            <a:ext cx="6629400" cy="424180"/>
          </a:xfrm>
          <a:custGeom>
            <a:avLst/>
            <a:gdLst/>
            <a:ahLst/>
            <a:cxnLst/>
            <a:rect l="l" t="t" r="r" b="b"/>
            <a:pathLst>
              <a:path w="6629400" h="424180">
                <a:moveTo>
                  <a:pt x="0" y="0"/>
                </a:moveTo>
                <a:lnTo>
                  <a:pt x="6629400" y="0"/>
                </a:lnTo>
                <a:lnTo>
                  <a:pt x="6629400" y="424180"/>
                </a:lnTo>
                <a:lnTo>
                  <a:pt x="0" y="424180"/>
                </a:lnTo>
                <a:lnTo>
                  <a:pt x="0" y="0"/>
                </a:lnTo>
                <a:close/>
              </a:path>
            </a:pathLst>
          </a:custGeom>
          <a:solidFill>
            <a:srgbClr val="6F6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4978400" y="1407159"/>
            <a:ext cx="1547495" cy="3797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200" dirty="0">
                <a:solidFill>
                  <a:srgbClr val="FFFFFF"/>
                </a:solidFill>
                <a:latin typeface="Tahoma"/>
                <a:cs typeface="Tahoma"/>
              </a:rPr>
              <a:t>описание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28600" y="1823720"/>
            <a:ext cx="2209800" cy="462280"/>
          </a:xfrm>
          <a:custGeom>
            <a:avLst/>
            <a:gdLst/>
            <a:ahLst/>
            <a:cxnLst/>
            <a:rect l="l" t="t" r="r" b="b"/>
            <a:pathLst>
              <a:path w="2209800" h="462280">
                <a:moveTo>
                  <a:pt x="0" y="0"/>
                </a:moveTo>
                <a:lnTo>
                  <a:pt x="2209800" y="0"/>
                </a:lnTo>
                <a:lnTo>
                  <a:pt x="2209800" y="462279"/>
                </a:lnTo>
                <a:lnTo>
                  <a:pt x="0" y="462279"/>
                </a:lnTo>
                <a:lnTo>
                  <a:pt x="0" y="0"/>
                </a:lnTo>
                <a:close/>
              </a:path>
            </a:pathLst>
          </a:custGeom>
          <a:solidFill>
            <a:srgbClr val="EEEE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438400" y="1823720"/>
            <a:ext cx="6629400" cy="462280"/>
          </a:xfrm>
          <a:custGeom>
            <a:avLst/>
            <a:gdLst/>
            <a:ahLst/>
            <a:cxnLst/>
            <a:rect l="l" t="t" r="r" b="b"/>
            <a:pathLst>
              <a:path w="6629400" h="462280">
                <a:moveTo>
                  <a:pt x="0" y="0"/>
                </a:moveTo>
                <a:lnTo>
                  <a:pt x="6629400" y="0"/>
                </a:lnTo>
                <a:lnTo>
                  <a:pt x="6629400" y="462279"/>
                </a:lnTo>
                <a:lnTo>
                  <a:pt x="0" y="462279"/>
                </a:lnTo>
                <a:lnTo>
                  <a:pt x="0" y="0"/>
                </a:lnTo>
                <a:close/>
              </a:path>
            </a:pathLst>
          </a:custGeom>
          <a:solidFill>
            <a:srgbClr val="EEEE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2453639" y="1835150"/>
            <a:ext cx="5321935" cy="2876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155" dirty="0">
                <a:latin typeface="Tahoma"/>
                <a:cs typeface="Tahoma"/>
              </a:rPr>
              <a:t>Цвет</a:t>
            </a:r>
            <a:r>
              <a:rPr sz="1800" spc="10" dirty="0">
                <a:latin typeface="Tahoma"/>
                <a:cs typeface="Tahoma"/>
              </a:rPr>
              <a:t> </a:t>
            </a:r>
            <a:r>
              <a:rPr sz="1800" spc="135" dirty="0">
                <a:latin typeface="Tahoma"/>
                <a:cs typeface="Tahoma"/>
              </a:rPr>
              <a:t>по</a:t>
            </a:r>
            <a:r>
              <a:rPr sz="1800" spc="15" dirty="0">
                <a:latin typeface="Tahoma"/>
                <a:cs typeface="Tahoma"/>
              </a:rPr>
              <a:t> </a:t>
            </a:r>
            <a:r>
              <a:rPr sz="1800" spc="145" dirty="0">
                <a:latin typeface="Tahoma"/>
                <a:cs typeface="Tahoma"/>
              </a:rPr>
              <a:t>умолчанию</a:t>
            </a:r>
            <a:r>
              <a:rPr sz="1800" spc="10" dirty="0">
                <a:latin typeface="Tahoma"/>
                <a:cs typeface="Tahoma"/>
              </a:rPr>
              <a:t> </a:t>
            </a:r>
            <a:r>
              <a:rPr sz="1800" spc="165" dirty="0">
                <a:latin typeface="Tahoma"/>
                <a:cs typeface="Tahoma"/>
              </a:rPr>
              <a:t>(может</a:t>
            </a:r>
            <a:r>
              <a:rPr sz="1800" spc="5" dirty="0">
                <a:latin typeface="Tahoma"/>
                <a:cs typeface="Tahoma"/>
              </a:rPr>
              <a:t> </a:t>
            </a:r>
            <a:r>
              <a:rPr sz="1800" spc="160" dirty="0">
                <a:latin typeface="Tahoma"/>
                <a:cs typeface="Tahoma"/>
              </a:rPr>
              <a:t>быть</a:t>
            </a:r>
            <a:r>
              <a:rPr sz="1800" spc="5" dirty="0">
                <a:latin typeface="Tahoma"/>
                <a:cs typeface="Tahoma"/>
              </a:rPr>
              <a:t> </a:t>
            </a:r>
            <a:r>
              <a:rPr sz="1800" spc="135" dirty="0">
                <a:latin typeface="Tahoma"/>
                <a:cs typeface="Tahoma"/>
              </a:rPr>
              <a:t>вектором)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28600" y="2286000"/>
            <a:ext cx="2209800" cy="457200"/>
          </a:xfrm>
          <a:custGeom>
            <a:avLst/>
            <a:gdLst/>
            <a:ahLst/>
            <a:cxnLst/>
            <a:rect l="l" t="t" r="r" b="b"/>
            <a:pathLst>
              <a:path w="2209800" h="457200">
                <a:moveTo>
                  <a:pt x="0" y="0"/>
                </a:moveTo>
                <a:lnTo>
                  <a:pt x="2209800" y="0"/>
                </a:lnTo>
                <a:lnTo>
                  <a:pt x="2209800" y="457200"/>
                </a:lnTo>
                <a:lnTo>
                  <a:pt x="0" y="457200"/>
                </a:lnTo>
                <a:lnTo>
                  <a:pt x="0" y="0"/>
                </a:lnTo>
                <a:close/>
              </a:path>
            </a:pathLst>
          </a:custGeom>
          <a:solidFill>
            <a:srgbClr val="EEEE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438400" y="2286000"/>
            <a:ext cx="6629400" cy="457200"/>
          </a:xfrm>
          <a:custGeom>
            <a:avLst/>
            <a:gdLst/>
            <a:ahLst/>
            <a:cxnLst/>
            <a:rect l="l" t="t" r="r" b="b"/>
            <a:pathLst>
              <a:path w="6629400" h="457200">
                <a:moveTo>
                  <a:pt x="0" y="0"/>
                </a:moveTo>
                <a:lnTo>
                  <a:pt x="6629400" y="0"/>
                </a:lnTo>
                <a:lnTo>
                  <a:pt x="6629400" y="457200"/>
                </a:lnTo>
                <a:lnTo>
                  <a:pt x="0" y="457200"/>
                </a:lnTo>
                <a:lnTo>
                  <a:pt x="0" y="0"/>
                </a:lnTo>
                <a:close/>
              </a:path>
            </a:pathLst>
          </a:custGeom>
          <a:solidFill>
            <a:srgbClr val="EEEE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28600" y="2743200"/>
            <a:ext cx="2209800" cy="457200"/>
          </a:xfrm>
          <a:custGeom>
            <a:avLst/>
            <a:gdLst/>
            <a:ahLst/>
            <a:cxnLst/>
            <a:rect l="l" t="t" r="r" b="b"/>
            <a:pathLst>
              <a:path w="2209800" h="457200">
                <a:moveTo>
                  <a:pt x="0" y="0"/>
                </a:moveTo>
                <a:lnTo>
                  <a:pt x="2209800" y="0"/>
                </a:lnTo>
                <a:lnTo>
                  <a:pt x="2209800" y="457200"/>
                </a:lnTo>
                <a:lnTo>
                  <a:pt x="0" y="457200"/>
                </a:lnTo>
                <a:lnTo>
                  <a:pt x="0" y="0"/>
                </a:lnTo>
                <a:close/>
              </a:path>
            </a:pathLst>
          </a:custGeom>
          <a:solidFill>
            <a:srgbClr val="EEEE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438400" y="2743200"/>
            <a:ext cx="6629400" cy="457200"/>
          </a:xfrm>
          <a:custGeom>
            <a:avLst/>
            <a:gdLst/>
            <a:ahLst/>
            <a:cxnLst/>
            <a:rect l="l" t="t" r="r" b="b"/>
            <a:pathLst>
              <a:path w="6629400" h="457200">
                <a:moveTo>
                  <a:pt x="0" y="0"/>
                </a:moveTo>
                <a:lnTo>
                  <a:pt x="6629400" y="0"/>
                </a:lnTo>
                <a:lnTo>
                  <a:pt x="6629400" y="457200"/>
                </a:lnTo>
                <a:lnTo>
                  <a:pt x="0" y="457200"/>
                </a:lnTo>
                <a:lnTo>
                  <a:pt x="0" y="0"/>
                </a:lnTo>
                <a:close/>
              </a:path>
            </a:pathLst>
          </a:custGeom>
          <a:solidFill>
            <a:srgbClr val="EEEE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28600" y="3200400"/>
            <a:ext cx="2209800" cy="422909"/>
          </a:xfrm>
          <a:custGeom>
            <a:avLst/>
            <a:gdLst/>
            <a:ahLst/>
            <a:cxnLst/>
            <a:rect l="l" t="t" r="r" b="b"/>
            <a:pathLst>
              <a:path w="2209800" h="422910">
                <a:moveTo>
                  <a:pt x="0" y="0"/>
                </a:moveTo>
                <a:lnTo>
                  <a:pt x="2209800" y="0"/>
                </a:lnTo>
                <a:lnTo>
                  <a:pt x="2209800" y="422910"/>
                </a:lnTo>
                <a:lnTo>
                  <a:pt x="0" y="422910"/>
                </a:lnTo>
                <a:lnTo>
                  <a:pt x="0" y="0"/>
                </a:lnTo>
                <a:close/>
              </a:path>
            </a:pathLst>
          </a:custGeom>
          <a:solidFill>
            <a:srgbClr val="EEEE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670559" y="1738802"/>
            <a:ext cx="1323340" cy="1847214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88900" indent="354330">
              <a:lnSpc>
                <a:spcPct val="100000"/>
              </a:lnSpc>
              <a:spcBef>
                <a:spcPts val="725"/>
              </a:spcBef>
            </a:pPr>
            <a:r>
              <a:rPr sz="2400" spc="160" dirty="0">
                <a:latin typeface="Tahoma"/>
                <a:cs typeface="Tahoma"/>
              </a:rPr>
              <a:t>col</a:t>
            </a:r>
            <a:endParaRPr sz="2400">
              <a:latin typeface="Tahoma"/>
              <a:cs typeface="Tahoma"/>
            </a:endParaRPr>
          </a:p>
          <a:p>
            <a:pPr marL="12700" marR="5080" indent="76200" algn="just">
              <a:lnSpc>
                <a:spcPct val="125000"/>
              </a:lnSpc>
              <a:spcBef>
                <a:spcPts val="30"/>
              </a:spcBef>
            </a:pPr>
            <a:r>
              <a:rPr sz="2400" spc="155" dirty="0">
                <a:latin typeface="Tahoma"/>
                <a:cs typeface="Tahoma"/>
              </a:rPr>
              <a:t>col.axis  </a:t>
            </a:r>
            <a:r>
              <a:rPr sz="2400" spc="145" dirty="0">
                <a:latin typeface="Tahoma"/>
                <a:cs typeface="Tahoma"/>
              </a:rPr>
              <a:t>col.lab  </a:t>
            </a:r>
            <a:r>
              <a:rPr sz="2400" spc="165" dirty="0">
                <a:latin typeface="Tahoma"/>
                <a:cs typeface="Tahoma"/>
              </a:rPr>
              <a:t>c</a:t>
            </a:r>
            <a:r>
              <a:rPr sz="2400" spc="200" dirty="0">
                <a:latin typeface="Tahoma"/>
                <a:cs typeface="Tahoma"/>
              </a:rPr>
              <a:t>o</a:t>
            </a:r>
            <a:r>
              <a:rPr sz="2400" spc="114" dirty="0">
                <a:latin typeface="Tahoma"/>
                <a:cs typeface="Tahoma"/>
              </a:rPr>
              <a:t>l</a:t>
            </a:r>
            <a:r>
              <a:rPr sz="2400" spc="40" dirty="0">
                <a:latin typeface="Tahoma"/>
                <a:cs typeface="Tahoma"/>
              </a:rPr>
              <a:t>.</a:t>
            </a:r>
            <a:r>
              <a:rPr sz="2400" spc="210" dirty="0">
                <a:latin typeface="Tahoma"/>
                <a:cs typeface="Tahoma"/>
              </a:rPr>
              <a:t>mai</a:t>
            </a:r>
            <a:r>
              <a:rPr sz="2400" spc="180" dirty="0">
                <a:latin typeface="Tahoma"/>
                <a:cs typeface="Tahoma"/>
              </a:rPr>
              <a:t>n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438400" y="3200400"/>
            <a:ext cx="6629400" cy="422909"/>
          </a:xfrm>
          <a:custGeom>
            <a:avLst/>
            <a:gdLst/>
            <a:ahLst/>
            <a:cxnLst/>
            <a:rect l="l" t="t" r="r" b="b"/>
            <a:pathLst>
              <a:path w="6629400" h="422910">
                <a:moveTo>
                  <a:pt x="0" y="0"/>
                </a:moveTo>
                <a:lnTo>
                  <a:pt x="6629400" y="0"/>
                </a:lnTo>
                <a:lnTo>
                  <a:pt x="6629400" y="422910"/>
                </a:lnTo>
                <a:lnTo>
                  <a:pt x="0" y="422910"/>
                </a:lnTo>
                <a:lnTo>
                  <a:pt x="0" y="0"/>
                </a:lnTo>
                <a:close/>
              </a:path>
            </a:pathLst>
          </a:custGeom>
          <a:solidFill>
            <a:srgbClr val="EEEE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2453639" y="2114458"/>
            <a:ext cx="2699385" cy="13855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66700"/>
              </a:lnSpc>
            </a:pPr>
            <a:r>
              <a:rPr sz="1800" spc="155" dirty="0">
                <a:latin typeface="Tahoma"/>
                <a:cs typeface="Tahoma"/>
              </a:rPr>
              <a:t>Цвет </a:t>
            </a:r>
            <a:r>
              <a:rPr sz="1800" spc="175" dirty="0">
                <a:latin typeface="Tahoma"/>
                <a:cs typeface="Tahoma"/>
              </a:rPr>
              <a:t>текста </a:t>
            </a:r>
            <a:r>
              <a:rPr sz="1800" spc="140" dirty="0">
                <a:latin typeface="Tahoma"/>
                <a:cs typeface="Tahoma"/>
              </a:rPr>
              <a:t>по </a:t>
            </a:r>
            <a:r>
              <a:rPr sz="1800" spc="150" dirty="0">
                <a:latin typeface="Tahoma"/>
                <a:cs typeface="Tahoma"/>
              </a:rPr>
              <a:t>осям  </a:t>
            </a:r>
            <a:r>
              <a:rPr sz="1800" spc="155" dirty="0">
                <a:latin typeface="Tahoma"/>
                <a:cs typeface="Tahoma"/>
              </a:rPr>
              <a:t>Цвет </a:t>
            </a:r>
            <a:r>
              <a:rPr sz="1800" spc="160" dirty="0">
                <a:latin typeface="Tahoma"/>
                <a:cs typeface="Tahoma"/>
              </a:rPr>
              <a:t>подписей </a:t>
            </a:r>
            <a:r>
              <a:rPr sz="1800" spc="190" dirty="0">
                <a:latin typeface="Tahoma"/>
                <a:cs typeface="Tahoma"/>
              </a:rPr>
              <a:t>к</a:t>
            </a:r>
            <a:r>
              <a:rPr sz="1800" spc="-370" dirty="0">
                <a:latin typeface="Tahoma"/>
                <a:cs typeface="Tahoma"/>
              </a:rPr>
              <a:t> </a:t>
            </a:r>
            <a:r>
              <a:rPr sz="1800" spc="150" dirty="0">
                <a:latin typeface="Tahoma"/>
                <a:cs typeface="Tahoma"/>
              </a:rPr>
              <a:t>осям  </a:t>
            </a:r>
            <a:r>
              <a:rPr sz="1800" spc="155" dirty="0">
                <a:latin typeface="Tahoma"/>
                <a:cs typeface="Tahoma"/>
              </a:rPr>
              <a:t>Цвет</a:t>
            </a:r>
            <a:r>
              <a:rPr sz="1800" spc="-70" dirty="0">
                <a:latin typeface="Tahoma"/>
                <a:cs typeface="Tahoma"/>
              </a:rPr>
              <a:t> </a:t>
            </a:r>
            <a:r>
              <a:rPr sz="1800" spc="140" dirty="0">
                <a:latin typeface="Tahoma"/>
                <a:cs typeface="Tahoma"/>
              </a:rPr>
              <a:t>заголовков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20" name="object 20"/>
          <p:cNvSpPr txBox="1">
            <a:spLocks noGrp="1"/>
          </p:cNvSpPr>
          <p:nvPr>
            <p:ph type="sldNum" sz="quarter" idx="7"/>
          </p:nvPr>
        </p:nvSpPr>
        <p:spPr>
          <a:xfrm>
            <a:off x="8114030" y="6513348"/>
            <a:ext cx="952500" cy="3135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2345"/>
              </a:lnSpc>
            </a:pPr>
            <a:fld id="{81D60167-4931-47E6-BA6A-407CBD079E47}" type="slidenum">
              <a:rPr smtClean="0"/>
              <a:t>12</a:t>
            </a:fld>
            <a:r>
              <a:rPr spc="-5" dirty="0" smtClean="0"/>
              <a:t>/</a:t>
            </a:r>
            <a:r>
              <a:rPr lang="ru-RU" spc="-5" dirty="0" smtClean="0"/>
              <a:t>40</a:t>
            </a:r>
            <a:endParaRPr spc="-5" dirty="0"/>
          </a:p>
        </p:txBody>
      </p:sp>
      <p:sp>
        <p:nvSpPr>
          <p:cNvPr id="19" name="object 19"/>
          <p:cNvSpPr txBox="1"/>
          <p:nvPr/>
        </p:nvSpPr>
        <p:spPr>
          <a:xfrm>
            <a:off x="426719" y="4230370"/>
            <a:ext cx="6630034" cy="18427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190" dirty="0">
                <a:latin typeface="Tahoma"/>
                <a:cs typeface="Tahoma"/>
              </a:rPr>
              <a:t>Можно </a:t>
            </a:r>
            <a:r>
              <a:rPr sz="2000" spc="160" dirty="0">
                <a:latin typeface="Tahoma"/>
                <a:cs typeface="Tahoma"/>
              </a:rPr>
              <a:t>использовать</a:t>
            </a:r>
            <a:r>
              <a:rPr sz="2000" spc="-204" dirty="0">
                <a:latin typeface="Tahoma"/>
                <a:cs typeface="Tahoma"/>
              </a:rPr>
              <a:t> </a:t>
            </a:r>
            <a:r>
              <a:rPr sz="2000" spc="190" dirty="0">
                <a:latin typeface="Tahoma"/>
                <a:cs typeface="Tahoma"/>
              </a:rPr>
              <a:t>функции</a:t>
            </a:r>
            <a:endParaRPr sz="2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b="1" spc="80" dirty="0">
                <a:latin typeface="Tahoma"/>
                <a:cs typeface="Tahoma"/>
              </a:rPr>
              <a:t>rainbow(</a:t>
            </a:r>
            <a:r>
              <a:rPr sz="2000" i="1" spc="80" dirty="0">
                <a:latin typeface="Lucida Sans"/>
                <a:cs typeface="Lucida Sans"/>
              </a:rPr>
              <a:t>n</a:t>
            </a:r>
            <a:r>
              <a:rPr sz="2000" b="1" spc="80" dirty="0">
                <a:latin typeface="Tahoma"/>
                <a:cs typeface="Tahoma"/>
              </a:rPr>
              <a:t>)</a:t>
            </a:r>
            <a:r>
              <a:rPr sz="2000" spc="80" dirty="0">
                <a:latin typeface="Tahoma"/>
                <a:cs typeface="Tahoma"/>
              </a:rPr>
              <a:t>,</a:t>
            </a:r>
            <a:r>
              <a:rPr sz="2000" spc="5" dirty="0">
                <a:latin typeface="Tahoma"/>
                <a:cs typeface="Tahoma"/>
              </a:rPr>
              <a:t> </a:t>
            </a:r>
            <a:r>
              <a:rPr sz="2000" b="1" spc="100" dirty="0">
                <a:latin typeface="Tahoma"/>
                <a:cs typeface="Tahoma"/>
              </a:rPr>
              <a:t>heat.colors(</a:t>
            </a:r>
            <a:r>
              <a:rPr sz="2000" i="1" spc="100" dirty="0">
                <a:latin typeface="Lucida Sans"/>
                <a:cs typeface="Lucida Sans"/>
              </a:rPr>
              <a:t>n</a:t>
            </a:r>
            <a:r>
              <a:rPr sz="2000" b="1" spc="100" dirty="0">
                <a:latin typeface="Tahoma"/>
                <a:cs typeface="Tahoma"/>
              </a:rPr>
              <a:t>)</a:t>
            </a:r>
            <a:r>
              <a:rPr sz="2000" spc="100" dirty="0">
                <a:latin typeface="Tahoma"/>
                <a:cs typeface="Tahoma"/>
              </a:rPr>
              <a:t>,</a:t>
            </a:r>
            <a:endParaRPr sz="2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sz="2000" b="1" spc="100" dirty="0">
                <a:latin typeface="Tahoma"/>
                <a:cs typeface="Tahoma"/>
              </a:rPr>
              <a:t>terrain.colors(</a:t>
            </a:r>
            <a:r>
              <a:rPr sz="2000" i="1" spc="100" dirty="0">
                <a:latin typeface="Lucida Sans"/>
                <a:cs typeface="Lucida Sans"/>
              </a:rPr>
              <a:t>n</a:t>
            </a:r>
            <a:r>
              <a:rPr sz="2000" b="1" spc="100" dirty="0">
                <a:latin typeface="Tahoma"/>
                <a:cs typeface="Tahoma"/>
              </a:rPr>
              <a:t>)</a:t>
            </a:r>
            <a:r>
              <a:rPr sz="2000" spc="100" dirty="0">
                <a:latin typeface="Tahoma"/>
                <a:cs typeface="Tahoma"/>
              </a:rPr>
              <a:t>, </a:t>
            </a:r>
            <a:r>
              <a:rPr sz="2000" b="1" spc="105" dirty="0">
                <a:latin typeface="Tahoma"/>
                <a:cs typeface="Tahoma"/>
              </a:rPr>
              <a:t>topo.colors(</a:t>
            </a:r>
            <a:r>
              <a:rPr sz="2000" i="1" spc="105" dirty="0">
                <a:latin typeface="Lucida Sans"/>
                <a:cs typeface="Lucida Sans"/>
              </a:rPr>
              <a:t>n</a:t>
            </a:r>
            <a:r>
              <a:rPr sz="2000" b="1" spc="105" dirty="0">
                <a:latin typeface="Tahoma"/>
                <a:cs typeface="Tahoma"/>
              </a:rPr>
              <a:t>) </a:t>
            </a:r>
            <a:r>
              <a:rPr sz="2000" spc="170" dirty="0">
                <a:latin typeface="Tahoma"/>
                <a:cs typeface="Tahoma"/>
              </a:rPr>
              <a:t>и</a:t>
            </a:r>
            <a:r>
              <a:rPr sz="2000" spc="-114" dirty="0">
                <a:latin typeface="Tahoma"/>
                <a:cs typeface="Tahoma"/>
              </a:rPr>
              <a:t> </a:t>
            </a:r>
            <a:r>
              <a:rPr sz="2000" b="1" spc="100" dirty="0">
                <a:latin typeface="Tahoma"/>
                <a:cs typeface="Tahoma"/>
              </a:rPr>
              <a:t>cm.colors(</a:t>
            </a:r>
            <a:r>
              <a:rPr sz="2000" i="1" spc="100" dirty="0">
                <a:latin typeface="Lucida Sans"/>
                <a:cs typeface="Lucida Sans"/>
              </a:rPr>
              <a:t>n</a:t>
            </a:r>
            <a:r>
              <a:rPr sz="2000" b="1" spc="100" dirty="0">
                <a:latin typeface="Tahoma"/>
                <a:cs typeface="Tahoma"/>
              </a:rPr>
              <a:t>)</a:t>
            </a:r>
            <a:endParaRPr sz="2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spc="190" dirty="0">
                <a:latin typeface="Tahoma"/>
                <a:cs typeface="Tahoma"/>
              </a:rPr>
              <a:t>для </a:t>
            </a:r>
            <a:r>
              <a:rPr sz="2000" spc="170" dirty="0">
                <a:latin typeface="Tahoma"/>
                <a:cs typeface="Tahoma"/>
              </a:rPr>
              <a:t>создания вектора</a:t>
            </a:r>
            <a:r>
              <a:rPr sz="2000" spc="-370" dirty="0">
                <a:latin typeface="Tahoma"/>
                <a:cs typeface="Tahoma"/>
              </a:rPr>
              <a:t> </a:t>
            </a:r>
            <a:r>
              <a:rPr sz="2000" spc="165" dirty="0">
                <a:latin typeface="Tahoma"/>
                <a:cs typeface="Tahoma"/>
              </a:rPr>
              <a:t>цветов</a:t>
            </a:r>
            <a:endParaRPr sz="20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95730" y="1005839"/>
            <a:ext cx="5462270" cy="39446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4620" rIns="0" bIns="0" rtlCol="0">
            <a:spAutoFit/>
          </a:bodyPr>
          <a:lstStyle/>
          <a:p>
            <a:pPr marL="165100">
              <a:lnSpc>
                <a:spcPct val="100000"/>
              </a:lnSpc>
            </a:pPr>
            <a:r>
              <a:rPr sz="4400" spc="409" dirty="0"/>
              <a:t>Цве</a:t>
            </a:r>
            <a:r>
              <a:rPr sz="4400" spc="335" dirty="0"/>
              <a:t>т</a:t>
            </a:r>
            <a:r>
              <a:rPr sz="4400" spc="385" dirty="0"/>
              <a:t>а</a:t>
            </a:r>
            <a:endParaRPr sz="4400"/>
          </a:p>
        </p:txBody>
      </p:sp>
      <p:sp>
        <p:nvSpPr>
          <p:cNvPr id="4" name="object 4"/>
          <p:cNvSpPr txBox="1"/>
          <p:nvPr/>
        </p:nvSpPr>
        <p:spPr>
          <a:xfrm>
            <a:off x="229870" y="4549140"/>
            <a:ext cx="8456295" cy="19335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195" dirty="0">
                <a:latin typeface="Tahoma"/>
                <a:cs typeface="Tahoma"/>
              </a:rPr>
              <a:t>&gt;</a:t>
            </a:r>
            <a:r>
              <a:rPr sz="1800" spc="15" dirty="0">
                <a:latin typeface="Tahoma"/>
                <a:cs typeface="Tahoma"/>
              </a:rPr>
              <a:t> </a:t>
            </a:r>
            <a:r>
              <a:rPr sz="1800" spc="165" dirty="0">
                <a:latin typeface="Tahoma"/>
                <a:cs typeface="Tahoma"/>
              </a:rPr>
              <a:t>x1</a:t>
            </a:r>
            <a:r>
              <a:rPr sz="1800" spc="10" dirty="0">
                <a:latin typeface="Tahoma"/>
                <a:cs typeface="Tahoma"/>
              </a:rPr>
              <a:t> </a:t>
            </a:r>
            <a:r>
              <a:rPr sz="1800" spc="95" dirty="0">
                <a:latin typeface="Tahoma"/>
                <a:cs typeface="Tahoma"/>
              </a:rPr>
              <a:t>&lt;-</a:t>
            </a:r>
            <a:r>
              <a:rPr sz="1800" spc="10" dirty="0">
                <a:latin typeface="Tahoma"/>
                <a:cs typeface="Tahoma"/>
              </a:rPr>
              <a:t> </a:t>
            </a:r>
            <a:r>
              <a:rPr sz="1800" spc="105" dirty="0">
                <a:latin typeface="Tahoma"/>
                <a:cs typeface="Tahoma"/>
              </a:rPr>
              <a:t>rnorm(100)</a:t>
            </a:r>
            <a:r>
              <a:rPr sz="1800" spc="20" dirty="0">
                <a:latin typeface="Tahoma"/>
                <a:cs typeface="Tahoma"/>
              </a:rPr>
              <a:t> </a:t>
            </a:r>
            <a:r>
              <a:rPr sz="1800" spc="-30" dirty="0">
                <a:latin typeface="Tahoma"/>
                <a:cs typeface="Tahoma"/>
              </a:rPr>
              <a:t>;</a:t>
            </a:r>
            <a:r>
              <a:rPr sz="1800" spc="15" dirty="0">
                <a:latin typeface="Tahoma"/>
                <a:cs typeface="Tahoma"/>
              </a:rPr>
              <a:t> </a:t>
            </a:r>
            <a:r>
              <a:rPr sz="1800" spc="165" dirty="0">
                <a:latin typeface="Tahoma"/>
                <a:cs typeface="Tahoma"/>
              </a:rPr>
              <a:t>x2</a:t>
            </a:r>
            <a:r>
              <a:rPr sz="1800" spc="5" dirty="0">
                <a:latin typeface="Tahoma"/>
                <a:cs typeface="Tahoma"/>
              </a:rPr>
              <a:t> </a:t>
            </a:r>
            <a:r>
              <a:rPr sz="1800" spc="95" dirty="0">
                <a:latin typeface="Tahoma"/>
                <a:cs typeface="Tahoma"/>
              </a:rPr>
              <a:t>&lt;-</a:t>
            </a:r>
            <a:r>
              <a:rPr sz="1800" spc="10" dirty="0">
                <a:latin typeface="Tahoma"/>
                <a:cs typeface="Tahoma"/>
              </a:rPr>
              <a:t> </a:t>
            </a:r>
            <a:r>
              <a:rPr sz="1800" spc="170" dirty="0">
                <a:latin typeface="Tahoma"/>
                <a:cs typeface="Tahoma"/>
              </a:rPr>
              <a:t>x1+1</a:t>
            </a:r>
            <a:r>
              <a:rPr sz="1800" spc="40" dirty="0">
                <a:latin typeface="Tahoma"/>
                <a:cs typeface="Tahoma"/>
              </a:rPr>
              <a:t> </a:t>
            </a:r>
            <a:r>
              <a:rPr sz="1800" spc="-30" dirty="0">
                <a:latin typeface="Tahoma"/>
                <a:cs typeface="Tahoma"/>
              </a:rPr>
              <a:t>;</a:t>
            </a:r>
            <a:r>
              <a:rPr sz="1800" spc="15" dirty="0">
                <a:latin typeface="Tahoma"/>
                <a:cs typeface="Tahoma"/>
              </a:rPr>
              <a:t> </a:t>
            </a:r>
            <a:r>
              <a:rPr sz="1800" spc="165" dirty="0">
                <a:latin typeface="Tahoma"/>
                <a:cs typeface="Tahoma"/>
              </a:rPr>
              <a:t>x3</a:t>
            </a:r>
            <a:r>
              <a:rPr sz="1800" dirty="0">
                <a:latin typeface="Tahoma"/>
                <a:cs typeface="Tahoma"/>
              </a:rPr>
              <a:t> </a:t>
            </a:r>
            <a:r>
              <a:rPr sz="1800" spc="95" dirty="0">
                <a:latin typeface="Tahoma"/>
                <a:cs typeface="Tahoma"/>
              </a:rPr>
              <a:t>&lt;-</a:t>
            </a:r>
            <a:r>
              <a:rPr sz="1800" spc="5" dirty="0">
                <a:latin typeface="Tahoma"/>
                <a:cs typeface="Tahoma"/>
              </a:rPr>
              <a:t> </a:t>
            </a:r>
            <a:r>
              <a:rPr sz="1800" spc="170" dirty="0">
                <a:latin typeface="Tahoma"/>
                <a:cs typeface="Tahoma"/>
              </a:rPr>
              <a:t>x2+1</a:t>
            </a:r>
            <a:r>
              <a:rPr sz="1800" spc="5" dirty="0">
                <a:latin typeface="Tahoma"/>
                <a:cs typeface="Tahoma"/>
              </a:rPr>
              <a:t> </a:t>
            </a:r>
            <a:r>
              <a:rPr sz="1800" spc="-30" dirty="0">
                <a:latin typeface="Tahoma"/>
                <a:cs typeface="Tahoma"/>
              </a:rPr>
              <a:t>;</a:t>
            </a:r>
            <a:r>
              <a:rPr sz="1800" spc="10" dirty="0">
                <a:latin typeface="Tahoma"/>
                <a:cs typeface="Tahoma"/>
              </a:rPr>
              <a:t> </a:t>
            </a:r>
            <a:r>
              <a:rPr sz="1800" spc="165" dirty="0">
                <a:latin typeface="Tahoma"/>
                <a:cs typeface="Tahoma"/>
              </a:rPr>
              <a:t>x4</a:t>
            </a:r>
            <a:r>
              <a:rPr sz="1800" spc="5" dirty="0">
                <a:latin typeface="Tahoma"/>
                <a:cs typeface="Tahoma"/>
              </a:rPr>
              <a:t> </a:t>
            </a:r>
            <a:r>
              <a:rPr sz="1800" spc="95" dirty="0">
                <a:latin typeface="Tahoma"/>
                <a:cs typeface="Tahoma"/>
              </a:rPr>
              <a:t>&lt;-</a:t>
            </a:r>
            <a:r>
              <a:rPr sz="1800" spc="10" dirty="0">
                <a:latin typeface="Tahoma"/>
                <a:cs typeface="Tahoma"/>
              </a:rPr>
              <a:t> </a:t>
            </a:r>
            <a:r>
              <a:rPr sz="1800" spc="170" dirty="0">
                <a:latin typeface="Tahoma"/>
                <a:cs typeface="Tahoma"/>
              </a:rPr>
              <a:t>x3+1</a:t>
            </a:r>
            <a:r>
              <a:rPr sz="1800" spc="5" dirty="0">
                <a:latin typeface="Tahoma"/>
                <a:cs typeface="Tahoma"/>
              </a:rPr>
              <a:t> </a:t>
            </a:r>
            <a:r>
              <a:rPr sz="1800" spc="-30" dirty="0">
                <a:latin typeface="Tahoma"/>
                <a:cs typeface="Tahoma"/>
              </a:rPr>
              <a:t>;</a:t>
            </a:r>
            <a:r>
              <a:rPr sz="1800" spc="15" dirty="0">
                <a:latin typeface="Tahoma"/>
                <a:cs typeface="Tahoma"/>
              </a:rPr>
              <a:t> </a:t>
            </a:r>
            <a:r>
              <a:rPr sz="1800" spc="165" dirty="0">
                <a:latin typeface="Tahoma"/>
                <a:cs typeface="Tahoma"/>
              </a:rPr>
              <a:t>x5</a:t>
            </a:r>
            <a:r>
              <a:rPr sz="1800" dirty="0">
                <a:latin typeface="Tahoma"/>
                <a:cs typeface="Tahoma"/>
              </a:rPr>
              <a:t> </a:t>
            </a:r>
            <a:r>
              <a:rPr sz="1800" spc="95" dirty="0">
                <a:latin typeface="Tahoma"/>
                <a:cs typeface="Tahoma"/>
              </a:rPr>
              <a:t>&lt;-</a:t>
            </a:r>
            <a:r>
              <a:rPr sz="1800" spc="10" dirty="0">
                <a:latin typeface="Tahoma"/>
                <a:cs typeface="Tahoma"/>
              </a:rPr>
              <a:t> </a:t>
            </a:r>
            <a:r>
              <a:rPr sz="1800" spc="170" dirty="0">
                <a:latin typeface="Tahoma"/>
                <a:cs typeface="Tahoma"/>
              </a:rPr>
              <a:t>x4+1</a:t>
            </a:r>
            <a:endParaRPr sz="18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sz="1800" spc="195" dirty="0">
                <a:latin typeface="Tahoma"/>
                <a:cs typeface="Tahoma"/>
              </a:rPr>
              <a:t>&gt; </a:t>
            </a:r>
            <a:r>
              <a:rPr sz="1800" spc="120" dirty="0">
                <a:latin typeface="Tahoma"/>
                <a:cs typeface="Tahoma"/>
              </a:rPr>
              <a:t>ourCol </a:t>
            </a:r>
            <a:r>
              <a:rPr sz="1800" spc="95" dirty="0">
                <a:latin typeface="Tahoma"/>
                <a:cs typeface="Tahoma"/>
              </a:rPr>
              <a:t>&lt;-</a:t>
            </a:r>
            <a:r>
              <a:rPr sz="1800" spc="-305" dirty="0">
                <a:latin typeface="Tahoma"/>
                <a:cs typeface="Tahoma"/>
              </a:rPr>
              <a:t> </a:t>
            </a:r>
            <a:r>
              <a:rPr sz="1800" spc="100" dirty="0">
                <a:latin typeface="Tahoma"/>
                <a:cs typeface="Tahoma"/>
              </a:rPr>
              <a:t>heat.colors(5)</a:t>
            </a:r>
            <a:endParaRPr sz="1800">
              <a:latin typeface="Tahoma"/>
              <a:cs typeface="Tahoma"/>
            </a:endParaRPr>
          </a:p>
          <a:p>
            <a:pPr marL="12700" marR="120650">
              <a:lnSpc>
                <a:spcPct val="100000"/>
              </a:lnSpc>
            </a:pPr>
            <a:r>
              <a:rPr sz="1800" spc="195" dirty="0">
                <a:latin typeface="Tahoma"/>
                <a:cs typeface="Tahoma"/>
              </a:rPr>
              <a:t>&gt; </a:t>
            </a:r>
            <a:r>
              <a:rPr sz="1800" spc="100" dirty="0">
                <a:latin typeface="Tahoma"/>
                <a:cs typeface="Tahoma"/>
              </a:rPr>
              <a:t>plot(density(x1), </a:t>
            </a:r>
            <a:r>
              <a:rPr sz="1800" spc="105" dirty="0">
                <a:latin typeface="Tahoma"/>
                <a:cs typeface="Tahoma"/>
              </a:rPr>
              <a:t>col=ourCol[1], </a:t>
            </a:r>
            <a:r>
              <a:rPr sz="1800" spc="100" dirty="0">
                <a:latin typeface="Tahoma"/>
                <a:cs typeface="Tahoma"/>
              </a:rPr>
              <a:t>xlim=c(-5,8), </a:t>
            </a:r>
            <a:r>
              <a:rPr sz="1800" spc="135" dirty="0">
                <a:latin typeface="Tahoma"/>
                <a:cs typeface="Tahoma"/>
              </a:rPr>
              <a:t>main="Rainbow</a:t>
            </a:r>
            <a:r>
              <a:rPr sz="1800" spc="-345" dirty="0">
                <a:latin typeface="Tahoma"/>
                <a:cs typeface="Tahoma"/>
              </a:rPr>
              <a:t> </a:t>
            </a:r>
            <a:r>
              <a:rPr sz="1800" spc="100" dirty="0">
                <a:latin typeface="Tahoma"/>
                <a:cs typeface="Tahoma"/>
              </a:rPr>
              <a:t>colors",  </a:t>
            </a:r>
            <a:r>
              <a:rPr sz="1800" spc="120" dirty="0">
                <a:latin typeface="Tahoma"/>
                <a:cs typeface="Tahoma"/>
              </a:rPr>
              <a:t>xlab="")</a:t>
            </a:r>
            <a:endParaRPr sz="18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sz="1800" spc="195" dirty="0">
                <a:latin typeface="Tahoma"/>
                <a:cs typeface="Tahoma"/>
              </a:rPr>
              <a:t>&gt; </a:t>
            </a:r>
            <a:r>
              <a:rPr sz="1800" spc="105" dirty="0">
                <a:latin typeface="Tahoma"/>
                <a:cs typeface="Tahoma"/>
              </a:rPr>
              <a:t>lines(density(x2),</a:t>
            </a:r>
            <a:r>
              <a:rPr sz="1800" spc="-235" dirty="0">
                <a:latin typeface="Tahoma"/>
                <a:cs typeface="Tahoma"/>
              </a:rPr>
              <a:t> </a:t>
            </a:r>
            <a:r>
              <a:rPr sz="1800" spc="105" dirty="0">
                <a:latin typeface="Tahoma"/>
                <a:cs typeface="Tahoma"/>
              </a:rPr>
              <a:t>col=ourCol[2])</a:t>
            </a:r>
            <a:endParaRPr sz="18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sz="1800" spc="195" dirty="0">
                <a:latin typeface="Tahoma"/>
                <a:cs typeface="Tahoma"/>
              </a:rPr>
              <a:t>&gt; </a:t>
            </a:r>
            <a:r>
              <a:rPr sz="1800" spc="105" dirty="0">
                <a:latin typeface="Tahoma"/>
                <a:cs typeface="Tahoma"/>
              </a:rPr>
              <a:t>lines(density(x3),</a:t>
            </a:r>
            <a:r>
              <a:rPr sz="1800" spc="-235" dirty="0">
                <a:latin typeface="Tahoma"/>
                <a:cs typeface="Tahoma"/>
              </a:rPr>
              <a:t> </a:t>
            </a:r>
            <a:r>
              <a:rPr sz="1800" spc="105" dirty="0">
                <a:latin typeface="Tahoma"/>
                <a:cs typeface="Tahoma"/>
              </a:rPr>
              <a:t>col=ourCol[3])</a:t>
            </a:r>
            <a:endParaRPr sz="18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sz="1800" spc="195" dirty="0">
                <a:latin typeface="Tahoma"/>
                <a:cs typeface="Tahoma"/>
              </a:rPr>
              <a:t>&gt; </a:t>
            </a:r>
            <a:r>
              <a:rPr sz="1800" spc="105" dirty="0">
                <a:latin typeface="Tahoma"/>
                <a:cs typeface="Tahoma"/>
              </a:rPr>
              <a:t>lines(density(x4),</a:t>
            </a:r>
            <a:r>
              <a:rPr sz="1800" spc="-235" dirty="0">
                <a:latin typeface="Tahoma"/>
                <a:cs typeface="Tahoma"/>
              </a:rPr>
              <a:t> </a:t>
            </a:r>
            <a:r>
              <a:rPr sz="1800" spc="105" dirty="0">
                <a:latin typeface="Tahoma"/>
                <a:cs typeface="Tahoma"/>
              </a:rPr>
              <a:t>col=ourCol[4])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29870" y="6469379"/>
            <a:ext cx="4030345" cy="2876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195" dirty="0">
                <a:latin typeface="Tahoma"/>
                <a:cs typeface="Tahoma"/>
              </a:rPr>
              <a:t>&gt; </a:t>
            </a:r>
            <a:r>
              <a:rPr sz="1800" spc="105" dirty="0">
                <a:latin typeface="Tahoma"/>
                <a:cs typeface="Tahoma"/>
              </a:rPr>
              <a:t>lines(density(x5),</a:t>
            </a:r>
            <a:r>
              <a:rPr sz="1800" spc="-235" dirty="0">
                <a:latin typeface="Tahoma"/>
                <a:cs typeface="Tahoma"/>
              </a:rPr>
              <a:t> </a:t>
            </a:r>
            <a:r>
              <a:rPr sz="1800" spc="105" dirty="0">
                <a:latin typeface="Tahoma"/>
                <a:cs typeface="Tahoma"/>
              </a:rPr>
              <a:t>col=ourCol[5])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126730" y="6445250"/>
            <a:ext cx="939800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spc="-5" dirty="0" smtClean="0">
                <a:latin typeface="Courier New"/>
                <a:cs typeface="Courier New"/>
              </a:rPr>
              <a:t>13/</a:t>
            </a:r>
            <a:r>
              <a:rPr lang="ru-RU" sz="2400" b="1" spc="-5" dirty="0" smtClean="0">
                <a:latin typeface="Courier New"/>
                <a:cs typeface="Courier New"/>
              </a:rPr>
              <a:t>40</a:t>
            </a:r>
            <a:endParaRPr sz="2400" dirty="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43229" rIns="0" bIns="0" rtlCol="0">
            <a:spAutoFit/>
          </a:bodyPr>
          <a:lstStyle/>
          <a:p>
            <a:pPr marL="165100">
              <a:lnSpc>
                <a:spcPct val="100000"/>
              </a:lnSpc>
            </a:pPr>
            <a:r>
              <a:rPr sz="4400" spc="305" dirty="0"/>
              <a:t>Scatterplots</a:t>
            </a:r>
            <a:endParaRPr sz="4400"/>
          </a:p>
        </p:txBody>
      </p:sp>
      <p:sp>
        <p:nvSpPr>
          <p:cNvPr id="3" name="object 3"/>
          <p:cNvSpPr/>
          <p:nvPr/>
        </p:nvSpPr>
        <p:spPr>
          <a:xfrm>
            <a:off x="1905000" y="1219200"/>
            <a:ext cx="6096000" cy="4419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88620" y="5685790"/>
            <a:ext cx="7863205" cy="6235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&gt; </a:t>
            </a:r>
            <a:r>
              <a:rPr sz="2000" spc="130" dirty="0">
                <a:latin typeface="Tahoma"/>
                <a:cs typeface="Tahoma"/>
              </a:rPr>
              <a:t>plot(mtcars$wt, </a:t>
            </a:r>
            <a:r>
              <a:rPr sz="2000" spc="160" dirty="0">
                <a:latin typeface="Tahoma"/>
                <a:cs typeface="Tahoma"/>
              </a:rPr>
              <a:t>mtcars$mpg, </a:t>
            </a:r>
            <a:r>
              <a:rPr sz="2000" spc="145" dirty="0">
                <a:latin typeface="Tahoma"/>
                <a:cs typeface="Tahoma"/>
              </a:rPr>
              <a:t>main="Scatterplot</a:t>
            </a:r>
            <a:r>
              <a:rPr sz="2000" spc="-280" dirty="0">
                <a:latin typeface="Tahoma"/>
                <a:cs typeface="Tahoma"/>
              </a:rPr>
              <a:t> </a:t>
            </a:r>
            <a:r>
              <a:rPr sz="2000" spc="150" dirty="0">
                <a:latin typeface="Tahoma"/>
                <a:cs typeface="Tahoma"/>
              </a:rPr>
              <a:t>Example",  </a:t>
            </a:r>
            <a:r>
              <a:rPr sz="2000" spc="155" dirty="0">
                <a:latin typeface="Tahoma"/>
                <a:cs typeface="Tahoma"/>
              </a:rPr>
              <a:t>xlab="Car</a:t>
            </a:r>
            <a:r>
              <a:rPr sz="2000" spc="10" dirty="0">
                <a:latin typeface="Tahoma"/>
                <a:cs typeface="Tahoma"/>
              </a:rPr>
              <a:t> </a:t>
            </a:r>
            <a:r>
              <a:rPr sz="2000" spc="125" dirty="0">
                <a:latin typeface="Tahoma"/>
                <a:cs typeface="Tahoma"/>
              </a:rPr>
              <a:t>Weight</a:t>
            </a:r>
            <a:r>
              <a:rPr sz="2000" spc="5" dirty="0">
                <a:latin typeface="Tahoma"/>
                <a:cs typeface="Tahoma"/>
              </a:rPr>
              <a:t> </a:t>
            </a:r>
            <a:r>
              <a:rPr sz="2000" spc="70" dirty="0">
                <a:latin typeface="Tahoma"/>
                <a:cs typeface="Tahoma"/>
              </a:rPr>
              <a:t>",</a:t>
            </a:r>
            <a:r>
              <a:rPr sz="2000" spc="5" dirty="0">
                <a:latin typeface="Tahoma"/>
                <a:cs typeface="Tahoma"/>
              </a:rPr>
              <a:t> </a:t>
            </a:r>
            <a:r>
              <a:rPr sz="2000" spc="145" dirty="0">
                <a:latin typeface="Tahoma"/>
                <a:cs typeface="Tahoma"/>
              </a:rPr>
              <a:t>ylab="Miles</a:t>
            </a:r>
            <a:r>
              <a:rPr sz="2000" spc="10" dirty="0">
                <a:latin typeface="Tahoma"/>
                <a:cs typeface="Tahoma"/>
              </a:rPr>
              <a:t> </a:t>
            </a:r>
            <a:r>
              <a:rPr sz="2000" spc="105" dirty="0">
                <a:latin typeface="Tahoma"/>
                <a:cs typeface="Tahoma"/>
              </a:rPr>
              <a:t>Per</a:t>
            </a:r>
            <a:r>
              <a:rPr sz="2000" spc="10" dirty="0">
                <a:latin typeface="Tahoma"/>
                <a:cs typeface="Tahoma"/>
              </a:rPr>
              <a:t> </a:t>
            </a:r>
            <a:r>
              <a:rPr sz="2000" spc="140" dirty="0">
                <a:latin typeface="Tahoma"/>
                <a:cs typeface="Tahoma"/>
              </a:rPr>
              <a:t>Gallon</a:t>
            </a:r>
            <a:r>
              <a:rPr sz="2000" spc="15" dirty="0">
                <a:latin typeface="Tahoma"/>
                <a:cs typeface="Tahoma"/>
              </a:rPr>
              <a:t> </a:t>
            </a:r>
            <a:r>
              <a:rPr sz="2000" spc="70" dirty="0">
                <a:latin typeface="Tahoma"/>
                <a:cs typeface="Tahoma"/>
              </a:rPr>
              <a:t>",</a:t>
            </a:r>
            <a:r>
              <a:rPr sz="2000" spc="15" dirty="0">
                <a:latin typeface="Tahoma"/>
                <a:cs typeface="Tahoma"/>
              </a:rPr>
              <a:t> </a:t>
            </a:r>
            <a:r>
              <a:rPr sz="2000" spc="150" dirty="0">
                <a:latin typeface="Tahoma"/>
                <a:cs typeface="Tahoma"/>
              </a:rPr>
              <a:t>pch=19)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xfrm>
            <a:off x="8114030" y="6513348"/>
            <a:ext cx="952500" cy="3135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2345"/>
              </a:lnSpc>
            </a:pPr>
            <a:fld id="{81D60167-4931-47E6-BA6A-407CBD079E47}" type="slidenum">
              <a:rPr smtClean="0"/>
              <a:t>14</a:t>
            </a:fld>
            <a:r>
              <a:rPr spc="-5" dirty="0" smtClean="0"/>
              <a:t>/</a:t>
            </a:r>
            <a:r>
              <a:rPr lang="ru-RU" spc="-5" dirty="0" smtClean="0"/>
              <a:t>40</a:t>
            </a:r>
            <a:endParaRPr spc="-5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13510" y="229870"/>
            <a:ext cx="6306185" cy="13557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45360" marR="5080" indent="-2232660">
              <a:lnSpc>
                <a:spcPct val="100000"/>
              </a:lnSpc>
            </a:pPr>
            <a:r>
              <a:rPr sz="4400" spc="275" dirty="0"/>
              <a:t>Scatterplots:</a:t>
            </a:r>
            <a:r>
              <a:rPr sz="4400" spc="15" dirty="0"/>
              <a:t> </a:t>
            </a:r>
            <a:r>
              <a:rPr sz="4400" spc="390" dirty="0"/>
              <a:t>добавим  </a:t>
            </a:r>
            <a:r>
              <a:rPr sz="4400" spc="380" dirty="0"/>
              <a:t>линии</a:t>
            </a:r>
            <a:endParaRPr sz="4400"/>
          </a:p>
        </p:txBody>
      </p:sp>
      <p:sp>
        <p:nvSpPr>
          <p:cNvPr id="3" name="object 3"/>
          <p:cNvSpPr/>
          <p:nvPr/>
        </p:nvSpPr>
        <p:spPr>
          <a:xfrm>
            <a:off x="1676400" y="1463039"/>
            <a:ext cx="5913120" cy="40944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83869" y="5588000"/>
            <a:ext cx="8066405" cy="7454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latin typeface="Arial"/>
                <a:cs typeface="Arial"/>
              </a:rPr>
              <a:t>&gt; </a:t>
            </a:r>
            <a:r>
              <a:rPr sz="2400" spc="170" dirty="0">
                <a:latin typeface="Tahoma"/>
                <a:cs typeface="Tahoma"/>
              </a:rPr>
              <a:t>abline(lm(mtcars$mpg~mtcars$wt),</a:t>
            </a:r>
            <a:r>
              <a:rPr sz="2400" spc="65" dirty="0">
                <a:latin typeface="Tahoma"/>
                <a:cs typeface="Tahoma"/>
              </a:rPr>
              <a:t> </a:t>
            </a:r>
            <a:r>
              <a:rPr sz="2400" spc="150" dirty="0">
                <a:latin typeface="Tahoma"/>
                <a:cs typeface="Tahoma"/>
              </a:rPr>
              <a:t>col="red")</a:t>
            </a:r>
            <a:endParaRPr sz="24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latin typeface="Arial"/>
                <a:cs typeface="Arial"/>
              </a:rPr>
              <a:t>&gt; </a:t>
            </a:r>
            <a:r>
              <a:rPr sz="2400" spc="155" dirty="0">
                <a:latin typeface="Tahoma"/>
                <a:cs typeface="Tahoma"/>
              </a:rPr>
              <a:t>lines(lowess(mtcars$wt, </a:t>
            </a:r>
            <a:r>
              <a:rPr sz="2400" spc="175" dirty="0">
                <a:latin typeface="Tahoma"/>
                <a:cs typeface="Tahoma"/>
              </a:rPr>
              <a:t>mtcars$mpg),</a:t>
            </a:r>
            <a:r>
              <a:rPr sz="2400" spc="-155" dirty="0">
                <a:latin typeface="Tahoma"/>
                <a:cs typeface="Tahoma"/>
              </a:rPr>
              <a:t> </a:t>
            </a:r>
            <a:r>
              <a:rPr sz="2400" spc="155" dirty="0">
                <a:latin typeface="Tahoma"/>
                <a:cs typeface="Tahoma"/>
              </a:rPr>
              <a:t>col="blue")</a:t>
            </a:r>
            <a:endParaRPr sz="2400" dirty="0">
              <a:latin typeface="Tahoma"/>
              <a:cs typeface="Tahoma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xfrm>
            <a:off x="8114030" y="6513348"/>
            <a:ext cx="952500" cy="3135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2345"/>
              </a:lnSpc>
            </a:pPr>
            <a:fld id="{81D60167-4931-47E6-BA6A-407CBD079E47}" type="slidenum">
              <a:rPr smtClean="0"/>
              <a:t>15</a:t>
            </a:fld>
            <a:r>
              <a:rPr spc="-5" dirty="0" smtClean="0"/>
              <a:t>/</a:t>
            </a:r>
            <a:r>
              <a:rPr lang="ru-RU" spc="-5" dirty="0" smtClean="0"/>
              <a:t>40</a:t>
            </a:r>
            <a:endParaRPr spc="-5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91770" rIns="0" bIns="0" rtlCol="0">
            <a:spAutoFit/>
          </a:bodyPr>
          <a:lstStyle/>
          <a:p>
            <a:pPr marL="165100">
              <a:lnSpc>
                <a:spcPct val="100000"/>
              </a:lnSpc>
            </a:pPr>
            <a:r>
              <a:rPr sz="4400" spc="270" dirty="0"/>
              <a:t>Scatterplot:</a:t>
            </a:r>
            <a:r>
              <a:rPr sz="4400" spc="20" dirty="0"/>
              <a:t> </a:t>
            </a:r>
            <a:r>
              <a:rPr sz="4400" spc="434" dirty="0"/>
              <a:t>матрицы</a:t>
            </a:r>
            <a:endParaRPr sz="4400"/>
          </a:p>
        </p:txBody>
      </p:sp>
      <p:sp>
        <p:nvSpPr>
          <p:cNvPr id="3" name="object 3"/>
          <p:cNvSpPr/>
          <p:nvPr/>
        </p:nvSpPr>
        <p:spPr>
          <a:xfrm>
            <a:off x="1752600" y="958850"/>
            <a:ext cx="6186170" cy="44843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7469" y="5280659"/>
            <a:ext cx="8536940" cy="11112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5498465" algn="l"/>
              </a:tabLst>
            </a:pPr>
            <a:r>
              <a:rPr sz="2400" spc="260" dirty="0">
                <a:latin typeface="Tahoma"/>
                <a:cs typeface="Tahoma"/>
              </a:rPr>
              <a:t>&gt;</a:t>
            </a:r>
            <a:r>
              <a:rPr sz="2400" spc="15" dirty="0">
                <a:latin typeface="Tahoma"/>
                <a:cs typeface="Tahoma"/>
              </a:rPr>
              <a:t> </a:t>
            </a:r>
            <a:r>
              <a:rPr sz="2400" spc="125" dirty="0">
                <a:latin typeface="Tahoma"/>
                <a:cs typeface="Tahoma"/>
              </a:rPr>
              <a:t>pairs(mtcars[,c(1,3,5,6)])	</a:t>
            </a:r>
            <a:r>
              <a:rPr sz="2400" spc="215" dirty="0">
                <a:solidFill>
                  <a:srgbClr val="FF0000"/>
                </a:solidFill>
                <a:latin typeface="Tahoma"/>
                <a:cs typeface="Tahoma"/>
              </a:rPr>
              <a:t>#или то </a:t>
            </a:r>
            <a:r>
              <a:rPr sz="2400" spc="305" dirty="0">
                <a:solidFill>
                  <a:srgbClr val="FF0000"/>
                </a:solidFill>
                <a:latin typeface="Tahoma"/>
                <a:cs typeface="Tahoma"/>
              </a:rPr>
              <a:t>же</a:t>
            </a:r>
            <a:r>
              <a:rPr sz="2400" spc="-459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400" spc="170" dirty="0">
                <a:solidFill>
                  <a:srgbClr val="FF0000"/>
                </a:solidFill>
                <a:latin typeface="Tahoma"/>
                <a:cs typeface="Tahoma"/>
              </a:rPr>
              <a:t>самое:</a:t>
            </a:r>
            <a:endParaRPr sz="2400">
              <a:latin typeface="Tahoma"/>
              <a:cs typeface="Tahoma"/>
            </a:endParaRPr>
          </a:p>
          <a:p>
            <a:pPr marL="12700" marR="1677670">
              <a:lnSpc>
                <a:spcPct val="100000"/>
              </a:lnSpc>
            </a:pPr>
            <a:r>
              <a:rPr sz="2400" spc="260" dirty="0">
                <a:latin typeface="Tahoma"/>
                <a:cs typeface="Tahoma"/>
              </a:rPr>
              <a:t>&gt; </a:t>
            </a:r>
            <a:r>
              <a:rPr sz="2400" spc="175" dirty="0">
                <a:latin typeface="Tahoma"/>
                <a:cs typeface="Tahoma"/>
              </a:rPr>
              <a:t>pairs(~mpg+disp+drat+wt,</a:t>
            </a:r>
            <a:r>
              <a:rPr sz="2400" spc="-195" dirty="0">
                <a:latin typeface="Tahoma"/>
                <a:cs typeface="Tahoma"/>
              </a:rPr>
              <a:t> </a:t>
            </a:r>
            <a:r>
              <a:rPr sz="2400" spc="180" dirty="0">
                <a:latin typeface="Tahoma"/>
                <a:cs typeface="Tahoma"/>
              </a:rPr>
              <a:t>data=mtcars,  </a:t>
            </a:r>
            <a:r>
              <a:rPr sz="2400" spc="195" dirty="0">
                <a:latin typeface="Tahoma"/>
                <a:cs typeface="Tahoma"/>
              </a:rPr>
              <a:t>main="Simple </a:t>
            </a:r>
            <a:r>
              <a:rPr sz="2400" spc="160" dirty="0">
                <a:latin typeface="Tahoma"/>
                <a:cs typeface="Tahoma"/>
              </a:rPr>
              <a:t>Scatterplot</a:t>
            </a:r>
            <a:r>
              <a:rPr sz="2400" spc="-175" dirty="0">
                <a:latin typeface="Tahoma"/>
                <a:cs typeface="Tahoma"/>
              </a:rPr>
              <a:t> </a:t>
            </a:r>
            <a:r>
              <a:rPr sz="2400" spc="145" dirty="0">
                <a:latin typeface="Tahoma"/>
                <a:cs typeface="Tahoma"/>
              </a:rPr>
              <a:t>Matrix")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xfrm>
            <a:off x="8114030" y="6513348"/>
            <a:ext cx="952500" cy="3135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2345"/>
              </a:lnSpc>
            </a:pPr>
            <a:fld id="{81D60167-4931-47E6-BA6A-407CBD079E47}" type="slidenum">
              <a:rPr smtClean="0"/>
              <a:t>16</a:t>
            </a:fld>
            <a:r>
              <a:rPr spc="-5" dirty="0" smtClean="0"/>
              <a:t>/</a:t>
            </a:r>
            <a:r>
              <a:rPr lang="ru-RU" spc="-5" dirty="0" smtClean="0"/>
              <a:t>40</a:t>
            </a:r>
            <a:endParaRPr spc="-5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324859" y="1808479"/>
            <a:ext cx="5819140" cy="42189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84479" y="502920"/>
            <a:ext cx="8326120" cy="1523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06270">
              <a:lnSpc>
                <a:spcPct val="100000"/>
              </a:lnSpc>
            </a:pPr>
            <a:r>
              <a:rPr sz="4400" spc="-10" dirty="0">
                <a:latin typeface="Arial"/>
                <a:cs typeface="Arial"/>
              </a:rPr>
              <a:t>Другие</a:t>
            </a:r>
            <a:r>
              <a:rPr sz="4400" spc="-40" dirty="0">
                <a:latin typeface="Arial"/>
                <a:cs typeface="Arial"/>
              </a:rPr>
              <a:t> </a:t>
            </a:r>
            <a:r>
              <a:rPr sz="4400" spc="-5" dirty="0">
                <a:latin typeface="Arial"/>
                <a:cs typeface="Arial"/>
              </a:rPr>
              <a:t>scatterplots</a:t>
            </a:r>
            <a:endParaRPr sz="44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130"/>
              </a:spcBef>
            </a:pPr>
            <a:r>
              <a:rPr sz="1800" b="1" u="heavy" spc="120" dirty="0">
                <a:solidFill>
                  <a:srgbClr val="666698"/>
                </a:solidFill>
                <a:latin typeface="Tahoma"/>
                <a:cs typeface="Tahoma"/>
                <a:hlinkClick r:id="rId3"/>
              </a:rPr>
              <a:t>gclus</a:t>
            </a:r>
            <a:r>
              <a:rPr sz="1800" b="1" u="heavy" spc="40" dirty="0">
                <a:solidFill>
                  <a:srgbClr val="666698"/>
                </a:solidFill>
                <a:latin typeface="Tahoma"/>
                <a:cs typeface="Tahoma"/>
                <a:hlinkClick r:id="rId3"/>
              </a:rPr>
              <a:t> </a:t>
            </a:r>
            <a:r>
              <a:rPr sz="1800" spc="145" dirty="0"/>
              <a:t>package</a:t>
            </a:r>
            <a:r>
              <a:rPr sz="1800" spc="15" dirty="0"/>
              <a:t> </a:t>
            </a:r>
            <a:r>
              <a:rPr sz="1800" spc="140" dirty="0"/>
              <a:t>позволяет</a:t>
            </a:r>
            <a:r>
              <a:rPr sz="1800" dirty="0"/>
              <a:t> </a:t>
            </a:r>
            <a:r>
              <a:rPr sz="1800" spc="155" dirty="0"/>
              <a:t>группировать</a:t>
            </a:r>
            <a:r>
              <a:rPr sz="1800" dirty="0"/>
              <a:t> </a:t>
            </a:r>
            <a:r>
              <a:rPr sz="1800" spc="160" dirty="0"/>
              <a:t>переменные</a:t>
            </a:r>
            <a:r>
              <a:rPr sz="1800" dirty="0"/>
              <a:t> </a:t>
            </a:r>
            <a:r>
              <a:rPr sz="1800" spc="180" dirty="0"/>
              <a:t>таким</a:t>
            </a:r>
            <a:r>
              <a:rPr sz="1800" dirty="0"/>
              <a:t> </a:t>
            </a:r>
            <a:r>
              <a:rPr sz="1800" spc="125" dirty="0"/>
              <a:t>образом,  </a:t>
            </a:r>
            <a:r>
              <a:rPr sz="1800" spc="140" dirty="0"/>
              <a:t>чтобы </a:t>
            </a:r>
            <a:r>
              <a:rPr sz="1800" spc="160" dirty="0"/>
              <a:t>переменные </a:t>
            </a:r>
            <a:r>
              <a:rPr sz="1800" spc="155" dirty="0"/>
              <a:t>с </a:t>
            </a:r>
            <a:r>
              <a:rPr sz="1800" spc="160" dirty="0"/>
              <a:t>большими </a:t>
            </a:r>
            <a:r>
              <a:rPr sz="1800" spc="150" dirty="0"/>
              <a:t>корреляциями </a:t>
            </a:r>
            <a:r>
              <a:rPr sz="1800" spc="145" dirty="0"/>
              <a:t>были </a:t>
            </a:r>
            <a:r>
              <a:rPr sz="1800" spc="170" dirty="0"/>
              <a:t>ближе </a:t>
            </a:r>
            <a:r>
              <a:rPr sz="1800" spc="190" dirty="0"/>
              <a:t>к  </a:t>
            </a:r>
            <a:r>
              <a:rPr sz="1800" spc="150" dirty="0"/>
              <a:t>диагонали.</a:t>
            </a:r>
            <a:r>
              <a:rPr sz="1800" spc="-5" dirty="0"/>
              <a:t> </a:t>
            </a:r>
            <a:r>
              <a:rPr sz="1800" spc="155" dirty="0"/>
              <a:t>Цвета</a:t>
            </a:r>
            <a:r>
              <a:rPr sz="1800" spc="-5" dirty="0"/>
              <a:t> </a:t>
            </a:r>
            <a:r>
              <a:rPr sz="1800" spc="155" dirty="0"/>
              <a:t>соответствуют</a:t>
            </a:r>
            <a:r>
              <a:rPr sz="1800" spc="-10" dirty="0"/>
              <a:t> </a:t>
            </a:r>
            <a:r>
              <a:rPr sz="1800" spc="160" dirty="0"/>
              <a:t>коэффициенту</a:t>
            </a:r>
            <a:r>
              <a:rPr sz="1800" spc="-5" dirty="0"/>
              <a:t> </a:t>
            </a:r>
            <a:r>
              <a:rPr sz="1800" spc="140" dirty="0"/>
              <a:t>корреляции.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1650" y="4542790"/>
            <a:ext cx="6217285" cy="21437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&gt;</a:t>
            </a:r>
            <a:r>
              <a:rPr sz="2000" spc="-9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library(gclus)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&gt; </a:t>
            </a:r>
            <a:r>
              <a:rPr sz="2000" spc="-5" dirty="0">
                <a:latin typeface="Arial"/>
                <a:cs typeface="Arial"/>
              </a:rPr>
              <a:t>dta </a:t>
            </a:r>
            <a:r>
              <a:rPr sz="2000" spc="5" dirty="0">
                <a:latin typeface="Arial"/>
                <a:cs typeface="Arial"/>
              </a:rPr>
              <a:t>&lt;-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mtcars[,c(1,3,5,6)]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&gt; </a:t>
            </a:r>
            <a:r>
              <a:rPr sz="2000" spc="-5" dirty="0">
                <a:latin typeface="Arial"/>
                <a:cs typeface="Arial"/>
              </a:rPr>
              <a:t>dta.r </a:t>
            </a:r>
            <a:r>
              <a:rPr sz="2000" dirty="0">
                <a:latin typeface="Arial"/>
                <a:cs typeface="Arial"/>
              </a:rPr>
              <a:t>&lt;-</a:t>
            </a:r>
            <a:r>
              <a:rPr sz="2000" spc="-8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abs(cor(dta))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&gt; </a:t>
            </a:r>
            <a:r>
              <a:rPr sz="2000" spc="-5" dirty="0">
                <a:latin typeface="Arial"/>
                <a:cs typeface="Arial"/>
              </a:rPr>
              <a:t>dta.col </a:t>
            </a:r>
            <a:r>
              <a:rPr sz="2000" spc="5" dirty="0">
                <a:latin typeface="Arial"/>
                <a:cs typeface="Arial"/>
              </a:rPr>
              <a:t>&lt;-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dmat.color(dta.r)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&gt; </a:t>
            </a:r>
            <a:r>
              <a:rPr sz="2000" spc="-5" dirty="0">
                <a:latin typeface="Arial"/>
                <a:cs typeface="Arial"/>
              </a:rPr>
              <a:t>dta.o </a:t>
            </a:r>
            <a:r>
              <a:rPr sz="2000" spc="5" dirty="0">
                <a:latin typeface="Arial"/>
                <a:cs typeface="Arial"/>
              </a:rPr>
              <a:t>&lt;-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order.single(dta.r)</a:t>
            </a:r>
            <a:endParaRPr sz="20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&gt; cpairs(dta, </a:t>
            </a:r>
            <a:r>
              <a:rPr sz="2000" spc="-5" dirty="0">
                <a:latin typeface="Arial"/>
                <a:cs typeface="Arial"/>
              </a:rPr>
              <a:t>dta.o, </a:t>
            </a:r>
            <a:r>
              <a:rPr sz="2000" dirty="0">
                <a:latin typeface="Arial"/>
                <a:cs typeface="Arial"/>
              </a:rPr>
              <a:t>panel.colors=dta.col, gap=.5,  </a:t>
            </a:r>
            <a:r>
              <a:rPr sz="2000" spc="-15" dirty="0">
                <a:latin typeface="Arial"/>
                <a:cs typeface="Arial"/>
              </a:rPr>
              <a:t>main="Variables </a:t>
            </a:r>
            <a:r>
              <a:rPr sz="2000" dirty="0">
                <a:latin typeface="Arial"/>
                <a:cs typeface="Arial"/>
              </a:rPr>
              <a:t>Ordered and Colored by </a:t>
            </a:r>
            <a:r>
              <a:rPr sz="2000" spc="-5" dirty="0">
                <a:latin typeface="Arial"/>
                <a:cs typeface="Arial"/>
              </a:rPr>
              <a:t>Correlation"</a:t>
            </a:r>
            <a:r>
              <a:rPr sz="2000" spc="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)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126730" y="6445250"/>
            <a:ext cx="939800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spc="-5" dirty="0" smtClean="0">
                <a:latin typeface="Courier New"/>
                <a:cs typeface="Courier New"/>
              </a:rPr>
              <a:t>17/</a:t>
            </a:r>
            <a:r>
              <a:rPr lang="ru-RU" sz="2400" b="1" spc="-5" dirty="0" smtClean="0">
                <a:latin typeface="Courier New"/>
                <a:cs typeface="Courier New"/>
              </a:rPr>
              <a:t>40</a:t>
            </a:r>
            <a:endParaRPr sz="2400" dirty="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xfrm>
            <a:off x="8114030" y="6513348"/>
            <a:ext cx="952500" cy="3135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2345"/>
              </a:lnSpc>
            </a:pPr>
            <a:fld id="{81D60167-4931-47E6-BA6A-407CBD079E47}" type="slidenum">
              <a:rPr smtClean="0"/>
              <a:t>18</a:t>
            </a:fld>
            <a:r>
              <a:rPr spc="-5" dirty="0" smtClean="0"/>
              <a:t>/</a:t>
            </a:r>
            <a:r>
              <a:rPr lang="ru-RU" spc="-5" dirty="0" smtClean="0"/>
              <a:t>40</a:t>
            </a:r>
            <a:endParaRPr spc="-5" dirty="0"/>
          </a:p>
        </p:txBody>
      </p:sp>
      <p:sp>
        <p:nvSpPr>
          <p:cNvPr id="2" name="object 2"/>
          <p:cNvSpPr txBox="1"/>
          <p:nvPr/>
        </p:nvSpPr>
        <p:spPr>
          <a:xfrm>
            <a:off x="445769" y="883920"/>
            <a:ext cx="680085" cy="2851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&gt;</a:t>
            </a:r>
            <a:r>
              <a:rPr sz="1800" spc="-9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dta.r</a:t>
            </a:r>
            <a:endParaRPr sz="180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19075" y="1181282"/>
          <a:ext cx="6079488" cy="14269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39400"/>
                <a:gridCol w="1371611"/>
                <a:gridCol w="1371588"/>
                <a:gridCol w="1371600"/>
                <a:gridCol w="1325289"/>
              </a:tblGrid>
              <a:tr h="289016">
                <a:tc>
                  <a:txBody>
                    <a:bodyPr/>
                    <a:lstStyle/>
                    <a:p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ts val="1980"/>
                        </a:lnSpc>
                      </a:pPr>
                      <a:r>
                        <a:rPr sz="1800" spc="-5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mpg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ts val="1980"/>
                        </a:lnSpc>
                      </a:pPr>
                      <a:r>
                        <a:rPr sz="1800" spc="-5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disp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ts val="1980"/>
                        </a:lnSpc>
                      </a:pPr>
                      <a:r>
                        <a:rPr sz="1800" spc="-5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drat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4604" algn="r">
                        <a:lnSpc>
                          <a:spcPts val="1980"/>
                        </a:lnSpc>
                      </a:pPr>
                      <a:r>
                        <a:rPr sz="1800" spc="-5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wt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</a:tr>
              <a:tr h="274320">
                <a:tc>
                  <a:txBody>
                    <a:bodyPr/>
                    <a:lstStyle/>
                    <a:p>
                      <a:pPr marL="22225">
                        <a:lnSpc>
                          <a:spcPts val="1864"/>
                        </a:lnSpc>
                      </a:pPr>
                      <a:r>
                        <a:rPr sz="1800" spc="-5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mpg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ts val="1864"/>
                        </a:lnSpc>
                      </a:pPr>
                      <a:r>
                        <a:rPr sz="1800" spc="-5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1.0000000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ts val="1864"/>
                        </a:lnSpc>
                      </a:pPr>
                      <a:r>
                        <a:rPr sz="1800" spc="-5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0.8475514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ts val="1864"/>
                        </a:lnSpc>
                      </a:pPr>
                      <a:r>
                        <a:rPr sz="1800" spc="-5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0.6811719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4604" algn="r">
                        <a:lnSpc>
                          <a:spcPts val="1864"/>
                        </a:lnSpc>
                      </a:pPr>
                      <a:r>
                        <a:rPr sz="1800" spc="-5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0.8676594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</a:tr>
              <a:tr h="274319">
                <a:tc>
                  <a:txBody>
                    <a:bodyPr/>
                    <a:lstStyle/>
                    <a:p>
                      <a:pPr marL="22225">
                        <a:lnSpc>
                          <a:spcPts val="1864"/>
                        </a:lnSpc>
                      </a:pPr>
                      <a:r>
                        <a:rPr sz="1800" spc="-5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disp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ts val="1864"/>
                        </a:lnSpc>
                      </a:pPr>
                      <a:r>
                        <a:rPr sz="1800" spc="-5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0.8475514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ts val="1864"/>
                        </a:lnSpc>
                      </a:pPr>
                      <a:r>
                        <a:rPr sz="1800" spc="-5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1.0000000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ts val="1864"/>
                        </a:lnSpc>
                      </a:pPr>
                      <a:r>
                        <a:rPr sz="1800" spc="-5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0.7102139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4604" algn="r">
                        <a:lnSpc>
                          <a:spcPts val="1864"/>
                        </a:lnSpc>
                      </a:pPr>
                      <a:r>
                        <a:rPr sz="1800" spc="-5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0.8879799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</a:tr>
              <a:tr h="274320">
                <a:tc>
                  <a:txBody>
                    <a:bodyPr/>
                    <a:lstStyle/>
                    <a:p>
                      <a:pPr marL="22225">
                        <a:lnSpc>
                          <a:spcPts val="1864"/>
                        </a:lnSpc>
                      </a:pPr>
                      <a:r>
                        <a:rPr sz="1800" spc="-5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drat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ts val="1864"/>
                        </a:lnSpc>
                      </a:pPr>
                      <a:r>
                        <a:rPr sz="1800" spc="-5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0.6811719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ts val="1864"/>
                        </a:lnSpc>
                      </a:pPr>
                      <a:r>
                        <a:rPr sz="1800" spc="-5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0.7102139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ts val="1864"/>
                        </a:lnSpc>
                      </a:pPr>
                      <a:r>
                        <a:rPr sz="1800" spc="-5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1.0000000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4604" algn="r">
                        <a:lnSpc>
                          <a:spcPts val="1864"/>
                        </a:lnSpc>
                      </a:pPr>
                      <a:r>
                        <a:rPr sz="1800" spc="-5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0.7124406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</a:tr>
              <a:tr h="314960">
                <a:tc>
                  <a:txBody>
                    <a:bodyPr/>
                    <a:lstStyle/>
                    <a:p>
                      <a:pPr marL="22225">
                        <a:lnSpc>
                          <a:spcPts val="1864"/>
                        </a:lnSpc>
                      </a:pPr>
                      <a:r>
                        <a:rPr sz="1800" spc="-5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wt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ts val="1864"/>
                        </a:lnSpc>
                      </a:pPr>
                      <a:r>
                        <a:rPr sz="1800" spc="-5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0.8676594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ts val="1864"/>
                        </a:lnSpc>
                      </a:pPr>
                      <a:r>
                        <a:rPr sz="1800" spc="-5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0.8879799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ts val="1864"/>
                        </a:lnSpc>
                      </a:pPr>
                      <a:r>
                        <a:rPr sz="1800" spc="-5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0.7124406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4604" algn="r">
                        <a:lnSpc>
                          <a:spcPts val="1864"/>
                        </a:lnSpc>
                      </a:pPr>
                      <a:r>
                        <a:rPr sz="1800" spc="-5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1.0000000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45769" y="2677159"/>
            <a:ext cx="8038465" cy="7454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2400" spc="-10" dirty="0">
                <a:latin typeface="Arial"/>
                <a:cs typeface="Arial"/>
              </a:rPr>
              <a:t>dmat.color</a:t>
            </a:r>
            <a:r>
              <a:rPr sz="2400" spc="-10" dirty="0"/>
              <a:t>:</a:t>
            </a:r>
            <a:r>
              <a:rPr sz="2400" spc="20" dirty="0"/>
              <a:t> </a:t>
            </a:r>
            <a:r>
              <a:rPr sz="2400" spc="210" dirty="0"/>
              <a:t>метод,</a:t>
            </a:r>
            <a:r>
              <a:rPr sz="2400" spc="20" dirty="0"/>
              <a:t> </a:t>
            </a:r>
            <a:r>
              <a:rPr sz="2400" spc="210" dirty="0"/>
              <a:t>который</a:t>
            </a:r>
            <a:r>
              <a:rPr sz="2400" spc="15" dirty="0"/>
              <a:t> </a:t>
            </a:r>
            <a:r>
              <a:rPr sz="2400" spc="204" dirty="0"/>
              <a:t>берет</a:t>
            </a:r>
            <a:r>
              <a:rPr sz="2400" spc="15" dirty="0"/>
              <a:t> </a:t>
            </a:r>
            <a:r>
              <a:rPr sz="2400" spc="210" dirty="0"/>
              <a:t>на</a:t>
            </a:r>
            <a:r>
              <a:rPr sz="2400" spc="25" dirty="0"/>
              <a:t> </a:t>
            </a:r>
            <a:r>
              <a:rPr sz="2400" spc="210" dirty="0"/>
              <a:t>вход</a:t>
            </a:r>
            <a:r>
              <a:rPr sz="2400" spc="15" dirty="0"/>
              <a:t> </a:t>
            </a:r>
            <a:r>
              <a:rPr sz="2400" spc="229" dirty="0"/>
              <a:t>матрицу  </a:t>
            </a:r>
            <a:r>
              <a:rPr sz="2400" spc="210" dirty="0"/>
              <a:t>с</a:t>
            </a:r>
            <a:r>
              <a:rPr sz="2400" spc="5" dirty="0"/>
              <a:t> </a:t>
            </a:r>
            <a:r>
              <a:rPr sz="2400" spc="190" dirty="0"/>
              <a:t>корреляциями,</a:t>
            </a:r>
            <a:r>
              <a:rPr sz="2400" spc="20" dirty="0"/>
              <a:t> </a:t>
            </a:r>
            <a:r>
              <a:rPr sz="2400" spc="210" dirty="0"/>
              <a:t>возвращает</a:t>
            </a:r>
            <a:r>
              <a:rPr sz="2400" spc="15" dirty="0"/>
              <a:t> </a:t>
            </a:r>
            <a:r>
              <a:rPr sz="2400" spc="229" dirty="0"/>
              <a:t>матрицу</a:t>
            </a:r>
            <a:r>
              <a:rPr sz="2400" spc="5" dirty="0"/>
              <a:t> </a:t>
            </a:r>
            <a:r>
              <a:rPr sz="2400" spc="200" dirty="0"/>
              <a:t>цветов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28600" y="3774440"/>
            <a:ext cx="1182370" cy="3187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220" dirty="0">
                <a:latin typeface="Tahoma"/>
                <a:cs typeface="Tahoma"/>
              </a:rPr>
              <a:t>&gt;</a:t>
            </a:r>
            <a:r>
              <a:rPr sz="2000" spc="-85" dirty="0">
                <a:latin typeface="Tahoma"/>
                <a:cs typeface="Tahoma"/>
              </a:rPr>
              <a:t> </a:t>
            </a:r>
            <a:r>
              <a:rPr sz="2000" spc="125" dirty="0">
                <a:latin typeface="Tahoma"/>
                <a:cs typeface="Tahoma"/>
              </a:rPr>
              <a:t>dta.col</a:t>
            </a:r>
            <a:endParaRPr sz="2000">
              <a:latin typeface="Tahoma"/>
              <a:cs typeface="Tahoma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219075" y="4105300"/>
          <a:ext cx="6746492" cy="157797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08291"/>
                <a:gridCol w="1522590"/>
                <a:gridCol w="1523758"/>
                <a:gridCol w="1523111"/>
                <a:gridCol w="1468742"/>
              </a:tblGrid>
              <a:tr h="320671">
                <a:tc>
                  <a:txBody>
                    <a:bodyPr/>
                    <a:lstStyle/>
                    <a:p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6835">
                        <a:lnSpc>
                          <a:spcPts val="2195"/>
                        </a:lnSpc>
                      </a:pPr>
                      <a:r>
                        <a:rPr sz="2000" spc="-5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mpg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ts val="2195"/>
                        </a:lnSpc>
                      </a:pPr>
                      <a:r>
                        <a:rPr sz="2000" spc="-5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disp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6835">
                        <a:lnSpc>
                          <a:spcPts val="2195"/>
                        </a:lnSpc>
                      </a:pPr>
                      <a:r>
                        <a:rPr sz="2000" spc="-5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drat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6835">
                        <a:lnSpc>
                          <a:spcPts val="2195"/>
                        </a:lnSpc>
                      </a:pPr>
                      <a:r>
                        <a:rPr sz="2000" spc="-10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wt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</a:tr>
              <a:tr h="304800">
                <a:tc>
                  <a:txBody>
                    <a:bodyPr/>
                    <a:lstStyle/>
                    <a:p>
                      <a:pPr marL="22225">
                        <a:lnSpc>
                          <a:spcPts val="2070"/>
                        </a:lnSpc>
                      </a:pPr>
                      <a:r>
                        <a:rPr sz="2000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mpg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ts val="2070"/>
                        </a:lnSpc>
                      </a:pPr>
                      <a:r>
                        <a:rPr sz="2000" spc="-10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NA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ts val="2070"/>
                        </a:lnSpc>
                      </a:pPr>
                      <a:r>
                        <a:rPr sz="2000" spc="-5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"#D2F4F2"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ts val="2070"/>
                        </a:lnSpc>
                      </a:pPr>
                      <a:r>
                        <a:rPr sz="2000" spc="-5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"#FDFFDA"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ts val="2070"/>
                        </a:lnSpc>
                      </a:pPr>
                      <a:r>
                        <a:rPr sz="2000" spc="-10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"#F4BBDD"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</a:tr>
              <a:tr h="304800">
                <a:tc>
                  <a:txBody>
                    <a:bodyPr/>
                    <a:lstStyle/>
                    <a:p>
                      <a:pPr marL="22225">
                        <a:lnSpc>
                          <a:spcPts val="2070"/>
                        </a:lnSpc>
                      </a:pPr>
                      <a:r>
                        <a:rPr sz="2000" spc="-5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disp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ts val="2070"/>
                        </a:lnSpc>
                      </a:pPr>
                      <a:r>
                        <a:rPr sz="2000" spc="-10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"#D2F4F2"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ts val="2070"/>
                        </a:lnSpc>
                      </a:pPr>
                      <a:r>
                        <a:rPr sz="2000" spc="-5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NA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ts val="2070"/>
                        </a:lnSpc>
                      </a:pPr>
                      <a:r>
                        <a:rPr sz="2000" spc="-5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"#FDFFDA"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ts val="2070"/>
                        </a:lnSpc>
                      </a:pPr>
                      <a:r>
                        <a:rPr sz="2000" spc="-10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"#F4BBDD"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</a:tr>
              <a:tr h="304800">
                <a:tc>
                  <a:txBody>
                    <a:bodyPr/>
                    <a:lstStyle/>
                    <a:p>
                      <a:pPr marL="22225">
                        <a:lnSpc>
                          <a:spcPts val="2070"/>
                        </a:lnSpc>
                      </a:pPr>
                      <a:r>
                        <a:rPr sz="2000" spc="-5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drat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ts val="2070"/>
                        </a:lnSpc>
                      </a:pPr>
                      <a:r>
                        <a:rPr sz="2000" spc="-10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"#FDFFDA"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ts val="2070"/>
                        </a:lnSpc>
                      </a:pPr>
                      <a:r>
                        <a:rPr sz="2000" spc="-5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"#FDFFDA"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ts val="2070"/>
                        </a:lnSpc>
                      </a:pPr>
                      <a:r>
                        <a:rPr sz="2000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NA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ts val="2070"/>
                        </a:lnSpc>
                      </a:pPr>
                      <a:r>
                        <a:rPr sz="2000" spc="-10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"#D2F4F2"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</a:tr>
              <a:tr h="342900">
                <a:tc>
                  <a:txBody>
                    <a:bodyPr/>
                    <a:lstStyle/>
                    <a:p>
                      <a:pPr marL="22225">
                        <a:lnSpc>
                          <a:spcPts val="2070"/>
                        </a:lnSpc>
                      </a:pPr>
                      <a:r>
                        <a:rPr sz="2000" spc="-5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wt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ts val="2070"/>
                        </a:lnSpc>
                      </a:pPr>
                      <a:r>
                        <a:rPr sz="2000" spc="-10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"#F4BBDD"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ts val="2070"/>
                        </a:lnSpc>
                      </a:pPr>
                      <a:r>
                        <a:rPr sz="2000" spc="-5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"#F4BBDD"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ts val="2070"/>
                        </a:lnSpc>
                      </a:pPr>
                      <a:r>
                        <a:rPr sz="2000" spc="-5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"#D2F4F2"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ts val="2070"/>
                        </a:lnSpc>
                      </a:pPr>
                      <a:r>
                        <a:rPr sz="2000" spc="-10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NA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ject 18"/>
          <p:cNvSpPr txBox="1">
            <a:spLocks noGrp="1"/>
          </p:cNvSpPr>
          <p:nvPr>
            <p:ph type="sldNum" sz="quarter" idx="7"/>
          </p:nvPr>
        </p:nvSpPr>
        <p:spPr>
          <a:xfrm>
            <a:off x="8114030" y="6513348"/>
            <a:ext cx="952500" cy="2949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2345"/>
              </a:lnSpc>
            </a:pPr>
            <a:fld id="{81D60167-4931-47E6-BA6A-407CBD079E47}" type="slidenum">
              <a:rPr smtClean="0"/>
              <a:t>19</a:t>
            </a:fld>
            <a:r>
              <a:rPr spc="-5" dirty="0" smtClean="0"/>
              <a:t>/</a:t>
            </a:r>
            <a:r>
              <a:rPr lang="ru-RU" spc="-5" dirty="0" smtClean="0"/>
              <a:t>40</a:t>
            </a:r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9519" y="165100"/>
            <a:ext cx="6690359" cy="1219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000760" algn="l"/>
                <a:tab pos="3785870" algn="l"/>
              </a:tabLst>
            </a:pPr>
            <a:r>
              <a:rPr sz="4000" spc="-20" dirty="0">
                <a:latin typeface="Arial"/>
                <a:cs typeface="Arial"/>
              </a:rPr>
              <a:t>Что	еще</a:t>
            </a:r>
            <a:r>
              <a:rPr sz="4000" spc="-5" dirty="0">
                <a:latin typeface="Arial"/>
                <a:cs typeface="Arial"/>
              </a:rPr>
              <a:t> </a:t>
            </a:r>
            <a:r>
              <a:rPr sz="4000" spc="-15" dirty="0">
                <a:latin typeface="Arial"/>
                <a:cs typeface="Arial"/>
              </a:rPr>
              <a:t>можно	</a:t>
            </a:r>
            <a:r>
              <a:rPr sz="4000" spc="-20" dirty="0">
                <a:latin typeface="Arial"/>
                <a:cs typeface="Arial"/>
              </a:rPr>
              <a:t>добавить</a:t>
            </a:r>
            <a:r>
              <a:rPr sz="4000" spc="-80" dirty="0">
                <a:latin typeface="Arial"/>
                <a:cs typeface="Arial"/>
              </a:rPr>
              <a:t> </a:t>
            </a:r>
            <a:r>
              <a:rPr sz="4000" spc="-5" dirty="0">
                <a:latin typeface="Arial"/>
                <a:cs typeface="Arial"/>
              </a:rPr>
              <a:t>на</a:t>
            </a:r>
            <a:endParaRPr sz="4000">
              <a:latin typeface="Arial"/>
              <a:cs typeface="Arial"/>
            </a:endParaRPr>
          </a:p>
          <a:p>
            <a:pPr marR="170180" algn="ctr">
              <a:lnSpc>
                <a:spcPct val="100000"/>
              </a:lnSpc>
            </a:pPr>
            <a:r>
              <a:rPr sz="4000" spc="-10" dirty="0">
                <a:latin typeface="Arial"/>
                <a:cs typeface="Arial"/>
              </a:rPr>
              <a:t>график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80390" y="1648459"/>
            <a:ext cx="1489075" cy="2698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5" dirty="0">
                <a:latin typeface="Courier New"/>
                <a:cs typeface="Courier New"/>
              </a:rPr>
              <a:t>grid(</a:t>
            </a:r>
            <a:r>
              <a:rPr sz="1600" spc="-5" dirty="0">
                <a:latin typeface="Courier New"/>
                <a:cs typeface="Courier New"/>
              </a:rPr>
              <a:t>nx,</a:t>
            </a:r>
            <a:r>
              <a:rPr sz="1600" spc="-90" dirty="0">
                <a:latin typeface="Courier New"/>
                <a:cs typeface="Courier New"/>
              </a:rPr>
              <a:t> </a:t>
            </a:r>
            <a:r>
              <a:rPr sz="1600" spc="-5" dirty="0">
                <a:latin typeface="Courier New"/>
                <a:cs typeface="Courier New"/>
              </a:rPr>
              <a:t>ny</a:t>
            </a:r>
            <a:r>
              <a:rPr sz="1600" b="1" spc="-5" dirty="0">
                <a:latin typeface="Courier New"/>
                <a:cs typeface="Courier New"/>
              </a:rPr>
              <a:t>)</a:t>
            </a:r>
            <a:endParaRPr sz="160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82670" y="1576070"/>
            <a:ext cx="4066540" cy="213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105" dirty="0">
                <a:latin typeface="Tahoma"/>
                <a:cs typeface="Tahoma"/>
              </a:rPr>
              <a:t>Add </a:t>
            </a:r>
            <a:r>
              <a:rPr sz="1400" spc="95" dirty="0">
                <a:latin typeface="Tahoma"/>
                <a:cs typeface="Tahoma"/>
              </a:rPr>
              <a:t>grid lines </a:t>
            </a:r>
            <a:r>
              <a:rPr sz="1400" spc="85" dirty="0">
                <a:latin typeface="Tahoma"/>
                <a:cs typeface="Tahoma"/>
              </a:rPr>
              <a:t>to current </a:t>
            </a:r>
            <a:r>
              <a:rPr sz="1400" spc="75" dirty="0">
                <a:latin typeface="Tahoma"/>
                <a:cs typeface="Tahoma"/>
              </a:rPr>
              <a:t>plot. </a:t>
            </a:r>
            <a:r>
              <a:rPr sz="1400" spc="114" dirty="0">
                <a:latin typeface="Tahoma"/>
                <a:cs typeface="Tahoma"/>
              </a:rPr>
              <a:t>NA</a:t>
            </a:r>
            <a:r>
              <a:rPr sz="1400" spc="-280" dirty="0">
                <a:latin typeface="Tahoma"/>
                <a:cs typeface="Tahoma"/>
              </a:rPr>
              <a:t> </a:t>
            </a:r>
            <a:r>
              <a:rPr sz="1400" spc="95" dirty="0">
                <a:latin typeface="Tahoma"/>
                <a:cs typeface="Tahoma"/>
              </a:rPr>
              <a:t>stop </a:t>
            </a:r>
            <a:r>
              <a:rPr sz="1400" spc="90" dirty="0">
                <a:latin typeface="Tahoma"/>
                <a:cs typeface="Tahoma"/>
              </a:rPr>
              <a:t>grid </a:t>
            </a:r>
            <a:r>
              <a:rPr sz="1400" spc="85" dirty="0">
                <a:latin typeface="Tahoma"/>
                <a:cs typeface="Tahoma"/>
              </a:rPr>
              <a:t>in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82670" y="1785620"/>
            <a:ext cx="2133600" cy="226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95" dirty="0">
                <a:latin typeface="Tahoma"/>
                <a:cs typeface="Tahoma"/>
              </a:rPr>
              <a:t>corresponding</a:t>
            </a:r>
            <a:r>
              <a:rPr sz="1400" spc="-85" dirty="0">
                <a:latin typeface="Tahoma"/>
                <a:cs typeface="Tahoma"/>
              </a:rPr>
              <a:t> </a:t>
            </a:r>
            <a:r>
              <a:rPr sz="1400" spc="90" dirty="0">
                <a:latin typeface="Tahoma"/>
                <a:cs typeface="Tahoma"/>
              </a:rPr>
              <a:t>direction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82670" y="2169159"/>
            <a:ext cx="2941320" cy="226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105" dirty="0">
                <a:latin typeface="Tahoma"/>
                <a:cs typeface="Tahoma"/>
              </a:rPr>
              <a:t>Add</a:t>
            </a:r>
            <a:r>
              <a:rPr sz="1400" spc="-10" dirty="0">
                <a:latin typeface="Tahoma"/>
                <a:cs typeface="Tahoma"/>
              </a:rPr>
              <a:t> </a:t>
            </a:r>
            <a:r>
              <a:rPr sz="1400" spc="110" dirty="0">
                <a:latin typeface="Tahoma"/>
                <a:cs typeface="Tahoma"/>
              </a:rPr>
              <a:t>axis</a:t>
            </a:r>
            <a:r>
              <a:rPr sz="1400" dirty="0">
                <a:latin typeface="Tahoma"/>
                <a:cs typeface="Tahoma"/>
              </a:rPr>
              <a:t> </a:t>
            </a:r>
            <a:r>
              <a:rPr sz="1400" spc="100" dirty="0">
                <a:latin typeface="Tahoma"/>
                <a:cs typeface="Tahoma"/>
              </a:rPr>
              <a:t>at</a:t>
            </a:r>
            <a:r>
              <a:rPr sz="1400" dirty="0">
                <a:latin typeface="Tahoma"/>
                <a:cs typeface="Tahoma"/>
              </a:rPr>
              <a:t> </a:t>
            </a:r>
            <a:r>
              <a:rPr sz="1400" spc="100" dirty="0">
                <a:latin typeface="Tahoma"/>
                <a:cs typeface="Tahoma"/>
              </a:rPr>
              <a:t>side</a:t>
            </a:r>
            <a:r>
              <a:rPr sz="1400" spc="-10" dirty="0">
                <a:latin typeface="Tahoma"/>
                <a:cs typeface="Tahoma"/>
              </a:rPr>
              <a:t> </a:t>
            </a:r>
            <a:r>
              <a:rPr sz="1400" spc="105" dirty="0">
                <a:latin typeface="Tahoma"/>
                <a:cs typeface="Tahoma"/>
              </a:rPr>
              <a:t>n</a:t>
            </a:r>
            <a:r>
              <a:rPr sz="1400" dirty="0">
                <a:latin typeface="Tahoma"/>
                <a:cs typeface="Tahoma"/>
              </a:rPr>
              <a:t> </a:t>
            </a:r>
            <a:r>
              <a:rPr sz="1400" spc="85" dirty="0">
                <a:latin typeface="Tahoma"/>
                <a:cs typeface="Tahoma"/>
              </a:rPr>
              <a:t>to</a:t>
            </a:r>
            <a:r>
              <a:rPr sz="1400" dirty="0">
                <a:latin typeface="Tahoma"/>
                <a:cs typeface="Tahoma"/>
              </a:rPr>
              <a:t> </a:t>
            </a:r>
            <a:r>
              <a:rPr sz="1400" spc="85" dirty="0">
                <a:latin typeface="Tahoma"/>
                <a:cs typeface="Tahoma"/>
              </a:rPr>
              <a:t>current</a:t>
            </a:r>
            <a:r>
              <a:rPr sz="1400" spc="-10" dirty="0">
                <a:latin typeface="Tahoma"/>
                <a:cs typeface="Tahoma"/>
              </a:rPr>
              <a:t> </a:t>
            </a:r>
            <a:r>
              <a:rPr sz="1400" spc="90" dirty="0">
                <a:latin typeface="Tahoma"/>
                <a:cs typeface="Tahoma"/>
              </a:rPr>
              <a:t>plot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582670" y="2614676"/>
            <a:ext cx="5061585" cy="4241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639"/>
              </a:lnSpc>
            </a:pPr>
            <a:r>
              <a:rPr sz="1400" spc="105" dirty="0">
                <a:latin typeface="Tahoma"/>
                <a:cs typeface="Tahoma"/>
              </a:rPr>
              <a:t>Add</a:t>
            </a:r>
            <a:r>
              <a:rPr sz="1400" dirty="0">
                <a:latin typeface="Tahoma"/>
                <a:cs typeface="Tahoma"/>
              </a:rPr>
              <a:t> </a:t>
            </a:r>
            <a:r>
              <a:rPr sz="1400" spc="100" dirty="0">
                <a:latin typeface="Tahoma"/>
                <a:cs typeface="Tahoma"/>
              </a:rPr>
              <a:t>box</a:t>
            </a:r>
            <a:r>
              <a:rPr sz="1400" dirty="0">
                <a:latin typeface="Tahoma"/>
                <a:cs typeface="Tahoma"/>
              </a:rPr>
              <a:t> </a:t>
            </a:r>
            <a:r>
              <a:rPr sz="1400" spc="95" dirty="0">
                <a:latin typeface="Tahoma"/>
                <a:cs typeface="Tahoma"/>
              </a:rPr>
              <a:t>around</a:t>
            </a:r>
            <a:r>
              <a:rPr sz="1400" dirty="0">
                <a:latin typeface="Tahoma"/>
                <a:cs typeface="Tahoma"/>
              </a:rPr>
              <a:t> </a:t>
            </a:r>
            <a:r>
              <a:rPr sz="1400" spc="85" dirty="0">
                <a:latin typeface="Tahoma"/>
                <a:cs typeface="Tahoma"/>
              </a:rPr>
              <a:t>current</a:t>
            </a:r>
            <a:r>
              <a:rPr sz="1400" dirty="0">
                <a:latin typeface="Tahoma"/>
                <a:cs typeface="Tahoma"/>
              </a:rPr>
              <a:t> </a:t>
            </a:r>
            <a:r>
              <a:rPr sz="1400" spc="75" dirty="0">
                <a:latin typeface="Tahoma"/>
                <a:cs typeface="Tahoma"/>
              </a:rPr>
              <a:t>plot,</a:t>
            </a:r>
            <a:r>
              <a:rPr sz="1400" spc="5" dirty="0">
                <a:latin typeface="Tahoma"/>
                <a:cs typeface="Tahoma"/>
              </a:rPr>
              <a:t> </a:t>
            </a:r>
            <a:r>
              <a:rPr sz="1400" spc="80" dirty="0">
                <a:latin typeface="Tahoma"/>
                <a:cs typeface="Tahoma"/>
              </a:rPr>
              <a:t>figure</a:t>
            </a:r>
            <a:r>
              <a:rPr sz="1400" dirty="0">
                <a:latin typeface="Tahoma"/>
                <a:cs typeface="Tahoma"/>
              </a:rPr>
              <a:t> </a:t>
            </a:r>
            <a:r>
              <a:rPr sz="1400" spc="85" dirty="0">
                <a:latin typeface="Tahoma"/>
                <a:cs typeface="Tahoma"/>
              </a:rPr>
              <a:t>or</a:t>
            </a:r>
            <a:r>
              <a:rPr sz="1400" dirty="0">
                <a:latin typeface="Tahoma"/>
                <a:cs typeface="Tahoma"/>
              </a:rPr>
              <a:t> </a:t>
            </a:r>
            <a:r>
              <a:rPr sz="1400" spc="90" dirty="0">
                <a:latin typeface="Tahoma"/>
                <a:cs typeface="Tahoma"/>
              </a:rPr>
              <a:t>outer</a:t>
            </a:r>
            <a:r>
              <a:rPr sz="1400" spc="10" dirty="0">
                <a:latin typeface="Tahoma"/>
                <a:cs typeface="Tahoma"/>
              </a:rPr>
              <a:t> </a:t>
            </a:r>
            <a:r>
              <a:rPr sz="1400" spc="105" dirty="0">
                <a:latin typeface="Tahoma"/>
                <a:cs typeface="Tahoma"/>
              </a:rPr>
              <a:t>margin</a:t>
            </a:r>
            <a:r>
              <a:rPr sz="1400" spc="10" dirty="0">
                <a:latin typeface="Tahoma"/>
                <a:cs typeface="Tahoma"/>
              </a:rPr>
              <a:t> </a:t>
            </a:r>
            <a:r>
              <a:rPr sz="1400" spc="95" dirty="0">
                <a:latin typeface="Tahoma"/>
                <a:cs typeface="Tahoma"/>
              </a:rPr>
              <a:t>area  </a:t>
            </a:r>
            <a:r>
              <a:rPr sz="1400" spc="105" dirty="0">
                <a:latin typeface="Tahoma"/>
                <a:cs typeface="Tahoma"/>
              </a:rPr>
              <a:t>depending </a:t>
            </a:r>
            <a:r>
              <a:rPr sz="1400" spc="100" dirty="0">
                <a:latin typeface="Tahoma"/>
                <a:cs typeface="Tahoma"/>
              </a:rPr>
              <a:t>on which</a:t>
            </a:r>
            <a:r>
              <a:rPr sz="1400" spc="-210" dirty="0">
                <a:latin typeface="Tahoma"/>
                <a:cs typeface="Tahoma"/>
              </a:rPr>
              <a:t> </a:t>
            </a:r>
            <a:r>
              <a:rPr sz="1400" spc="95" dirty="0">
                <a:latin typeface="Tahoma"/>
                <a:cs typeface="Tahoma"/>
              </a:rPr>
              <a:t>specified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582670" y="3216909"/>
            <a:ext cx="2364740" cy="226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105" dirty="0">
                <a:latin typeface="Tahoma"/>
                <a:cs typeface="Tahoma"/>
              </a:rPr>
              <a:t>Add</a:t>
            </a:r>
            <a:r>
              <a:rPr sz="1400" spc="-20" dirty="0">
                <a:latin typeface="Tahoma"/>
                <a:cs typeface="Tahoma"/>
              </a:rPr>
              <a:t> </a:t>
            </a:r>
            <a:r>
              <a:rPr sz="1400" spc="110" dirty="0">
                <a:latin typeface="Tahoma"/>
                <a:cs typeface="Tahoma"/>
              </a:rPr>
              <a:t>legend</a:t>
            </a:r>
            <a:r>
              <a:rPr sz="1400" spc="-20" dirty="0">
                <a:latin typeface="Tahoma"/>
                <a:cs typeface="Tahoma"/>
              </a:rPr>
              <a:t> </a:t>
            </a:r>
            <a:r>
              <a:rPr sz="1400" spc="85" dirty="0">
                <a:latin typeface="Tahoma"/>
                <a:cs typeface="Tahoma"/>
              </a:rPr>
              <a:t>to</a:t>
            </a:r>
            <a:r>
              <a:rPr sz="1400" spc="-10" dirty="0">
                <a:latin typeface="Tahoma"/>
                <a:cs typeface="Tahoma"/>
              </a:rPr>
              <a:t> </a:t>
            </a:r>
            <a:r>
              <a:rPr sz="1400" spc="85" dirty="0">
                <a:latin typeface="Tahoma"/>
                <a:cs typeface="Tahoma"/>
              </a:rPr>
              <a:t>current</a:t>
            </a:r>
            <a:r>
              <a:rPr sz="1400" spc="-20" dirty="0">
                <a:latin typeface="Tahoma"/>
                <a:cs typeface="Tahoma"/>
              </a:rPr>
              <a:t> </a:t>
            </a:r>
            <a:r>
              <a:rPr sz="1400" spc="90" dirty="0">
                <a:latin typeface="Tahoma"/>
                <a:cs typeface="Tahoma"/>
              </a:rPr>
              <a:t>plot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757592" y="3774440"/>
            <a:ext cx="627380" cy="226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105" dirty="0">
                <a:latin typeface="Tahoma"/>
                <a:cs typeface="Tahoma"/>
              </a:rPr>
              <a:t>type</a:t>
            </a:r>
            <a:r>
              <a:rPr sz="1400" spc="-75" dirty="0">
                <a:latin typeface="Tahoma"/>
                <a:cs typeface="Tahoma"/>
              </a:rPr>
              <a:t> </a:t>
            </a:r>
            <a:r>
              <a:rPr sz="1400" spc="150" dirty="0">
                <a:latin typeface="Tahoma"/>
                <a:cs typeface="Tahoma"/>
              </a:rPr>
              <a:t>=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582670" y="3784600"/>
            <a:ext cx="4032885" cy="4260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650"/>
              </a:lnSpc>
            </a:pPr>
            <a:r>
              <a:rPr sz="1400" spc="105" dirty="0">
                <a:latin typeface="Tahoma"/>
                <a:cs typeface="Tahoma"/>
              </a:rPr>
              <a:t>Add</a:t>
            </a:r>
            <a:r>
              <a:rPr sz="1400" dirty="0">
                <a:latin typeface="Tahoma"/>
                <a:cs typeface="Tahoma"/>
              </a:rPr>
              <a:t> </a:t>
            </a:r>
            <a:r>
              <a:rPr sz="1400" spc="80" dirty="0">
                <a:latin typeface="Tahoma"/>
                <a:cs typeface="Tahoma"/>
              </a:rPr>
              <a:t>arrow</a:t>
            </a:r>
            <a:r>
              <a:rPr sz="1400" spc="5" dirty="0">
                <a:latin typeface="Tahoma"/>
                <a:cs typeface="Tahoma"/>
              </a:rPr>
              <a:t> </a:t>
            </a:r>
            <a:r>
              <a:rPr sz="1400" spc="80" dirty="0">
                <a:latin typeface="Tahoma"/>
                <a:cs typeface="Tahoma"/>
              </a:rPr>
              <a:t>line,</a:t>
            </a:r>
            <a:r>
              <a:rPr sz="1400" spc="-5" dirty="0">
                <a:latin typeface="Tahoma"/>
                <a:cs typeface="Tahoma"/>
              </a:rPr>
              <a:t> </a:t>
            </a:r>
            <a:r>
              <a:rPr sz="1400" spc="90" dirty="0">
                <a:latin typeface="Tahoma"/>
                <a:cs typeface="Tahoma"/>
              </a:rPr>
              <a:t>line</a:t>
            </a:r>
            <a:r>
              <a:rPr sz="1400" spc="5" dirty="0">
                <a:latin typeface="Tahoma"/>
                <a:cs typeface="Tahoma"/>
              </a:rPr>
              <a:t> </a:t>
            </a:r>
            <a:r>
              <a:rPr sz="1400" spc="85" dirty="0">
                <a:latin typeface="Tahoma"/>
                <a:cs typeface="Tahoma"/>
              </a:rPr>
              <a:t>or</a:t>
            </a:r>
            <a:r>
              <a:rPr sz="1400" dirty="0">
                <a:latin typeface="Tahoma"/>
                <a:cs typeface="Tahoma"/>
              </a:rPr>
              <a:t> </a:t>
            </a:r>
            <a:r>
              <a:rPr sz="1400" spc="90" dirty="0">
                <a:latin typeface="Tahoma"/>
                <a:cs typeface="Tahoma"/>
              </a:rPr>
              <a:t>points</a:t>
            </a:r>
            <a:r>
              <a:rPr sz="1400" spc="10" dirty="0">
                <a:latin typeface="Tahoma"/>
                <a:cs typeface="Tahoma"/>
              </a:rPr>
              <a:t> </a:t>
            </a:r>
            <a:r>
              <a:rPr sz="1400" spc="85" dirty="0">
                <a:latin typeface="Tahoma"/>
                <a:cs typeface="Tahoma"/>
              </a:rPr>
              <a:t>to</a:t>
            </a:r>
            <a:r>
              <a:rPr sz="1400" spc="10" dirty="0">
                <a:latin typeface="Tahoma"/>
                <a:cs typeface="Tahoma"/>
              </a:rPr>
              <a:t> </a:t>
            </a:r>
            <a:r>
              <a:rPr sz="1400" spc="85" dirty="0">
                <a:latin typeface="Tahoma"/>
                <a:cs typeface="Tahoma"/>
              </a:rPr>
              <a:t>current</a:t>
            </a:r>
            <a:r>
              <a:rPr sz="1400" dirty="0">
                <a:latin typeface="Tahoma"/>
                <a:cs typeface="Tahoma"/>
              </a:rPr>
              <a:t> </a:t>
            </a:r>
            <a:r>
              <a:rPr sz="1400" spc="75" dirty="0">
                <a:latin typeface="Tahoma"/>
                <a:cs typeface="Tahoma"/>
              </a:rPr>
              <a:t>plot.  </a:t>
            </a:r>
            <a:r>
              <a:rPr sz="1400" spc="114" dirty="0">
                <a:latin typeface="Tahoma"/>
                <a:cs typeface="Tahoma"/>
              </a:rPr>
              <a:t>can</a:t>
            </a:r>
            <a:r>
              <a:rPr sz="1400" spc="-5" dirty="0">
                <a:latin typeface="Tahoma"/>
                <a:cs typeface="Tahoma"/>
              </a:rPr>
              <a:t> </a:t>
            </a:r>
            <a:r>
              <a:rPr sz="1400" spc="114" dirty="0">
                <a:latin typeface="Tahoma"/>
                <a:cs typeface="Tahoma"/>
              </a:rPr>
              <a:t>be</a:t>
            </a:r>
            <a:r>
              <a:rPr sz="1400" dirty="0">
                <a:latin typeface="Tahoma"/>
                <a:cs typeface="Tahoma"/>
              </a:rPr>
              <a:t> </a:t>
            </a:r>
            <a:r>
              <a:rPr sz="1400" spc="110" dirty="0">
                <a:latin typeface="Tahoma"/>
                <a:cs typeface="Tahoma"/>
              </a:rPr>
              <a:t>used</a:t>
            </a:r>
            <a:r>
              <a:rPr sz="1400" spc="5" dirty="0">
                <a:latin typeface="Tahoma"/>
                <a:cs typeface="Tahoma"/>
              </a:rPr>
              <a:t> </a:t>
            </a:r>
            <a:r>
              <a:rPr sz="1400" spc="85" dirty="0">
                <a:latin typeface="Tahoma"/>
                <a:cs typeface="Tahoma"/>
              </a:rPr>
              <a:t>to</a:t>
            </a:r>
            <a:r>
              <a:rPr sz="1400" spc="5" dirty="0">
                <a:latin typeface="Tahoma"/>
                <a:cs typeface="Tahoma"/>
              </a:rPr>
              <a:t> </a:t>
            </a:r>
            <a:r>
              <a:rPr sz="1400" spc="95" dirty="0">
                <a:latin typeface="Tahoma"/>
                <a:cs typeface="Tahoma"/>
              </a:rPr>
              <a:t>specify</a:t>
            </a:r>
            <a:r>
              <a:rPr sz="1400" spc="-5" dirty="0">
                <a:latin typeface="Tahoma"/>
                <a:cs typeface="Tahoma"/>
              </a:rPr>
              <a:t> </a:t>
            </a:r>
            <a:r>
              <a:rPr sz="1400" spc="100" dirty="0">
                <a:latin typeface="Tahoma"/>
                <a:cs typeface="Tahoma"/>
              </a:rPr>
              <a:t>style</a:t>
            </a:r>
            <a:r>
              <a:rPr sz="1400" dirty="0">
                <a:latin typeface="Tahoma"/>
                <a:cs typeface="Tahoma"/>
              </a:rPr>
              <a:t> </a:t>
            </a:r>
            <a:r>
              <a:rPr sz="1400" spc="65" dirty="0">
                <a:latin typeface="Tahoma"/>
                <a:cs typeface="Tahoma"/>
              </a:rPr>
              <a:t>("p","b",</a:t>
            </a:r>
            <a:r>
              <a:rPr sz="1400" dirty="0">
                <a:latin typeface="Tahoma"/>
                <a:cs typeface="Tahoma"/>
              </a:rPr>
              <a:t> </a:t>
            </a:r>
            <a:r>
              <a:rPr sz="1400" spc="60" dirty="0">
                <a:latin typeface="Tahoma"/>
                <a:cs typeface="Tahoma"/>
              </a:rPr>
              <a:t>"l",</a:t>
            </a:r>
            <a:r>
              <a:rPr sz="1400" dirty="0">
                <a:latin typeface="Tahoma"/>
                <a:cs typeface="Tahoma"/>
              </a:rPr>
              <a:t> </a:t>
            </a:r>
            <a:r>
              <a:rPr sz="1400" spc="80" dirty="0">
                <a:latin typeface="Tahoma"/>
                <a:cs typeface="Tahoma"/>
              </a:rPr>
              <a:t>etc)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80390" y="2137409"/>
            <a:ext cx="2098675" cy="29190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1600" b="1" spc="-5" dirty="0">
                <a:latin typeface="Courier New"/>
                <a:cs typeface="Courier New"/>
              </a:rPr>
              <a:t>axis(</a:t>
            </a:r>
            <a:r>
              <a:rPr sz="1600" spc="-5" dirty="0">
                <a:latin typeface="Courier New"/>
                <a:cs typeface="Courier New"/>
              </a:rPr>
              <a:t>side</a:t>
            </a:r>
            <a:r>
              <a:rPr sz="1600" spc="-90" dirty="0">
                <a:latin typeface="Courier New"/>
                <a:cs typeface="Courier New"/>
              </a:rPr>
              <a:t> </a:t>
            </a:r>
            <a:r>
              <a:rPr sz="1600" spc="-5" dirty="0">
                <a:latin typeface="Courier New"/>
                <a:cs typeface="Courier New"/>
              </a:rPr>
              <a:t>n,</a:t>
            </a:r>
            <a:r>
              <a:rPr sz="1600" b="1" spc="-5" dirty="0">
                <a:latin typeface="Courier New"/>
                <a:cs typeface="Courier New"/>
              </a:rPr>
              <a:t>)</a:t>
            </a:r>
            <a:endParaRPr sz="16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0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600" b="1" spc="-5" dirty="0">
                <a:latin typeface="Courier New"/>
                <a:cs typeface="Courier New"/>
              </a:rPr>
              <a:t>box(</a:t>
            </a:r>
            <a:r>
              <a:rPr sz="1600" spc="-5" dirty="0">
                <a:latin typeface="Courier New"/>
                <a:cs typeface="Courier New"/>
              </a:rPr>
              <a:t>which=</a:t>
            </a:r>
            <a:r>
              <a:rPr sz="1600" b="1" spc="-5" dirty="0">
                <a:latin typeface="Courier New"/>
                <a:cs typeface="Courier New"/>
              </a:rPr>
              <a:t>,</a:t>
            </a:r>
            <a:r>
              <a:rPr sz="1600" b="1" spc="-100" dirty="0">
                <a:latin typeface="Courier New"/>
                <a:cs typeface="Courier New"/>
              </a:rPr>
              <a:t> </a:t>
            </a:r>
            <a:r>
              <a:rPr sz="1600" b="1" dirty="0">
                <a:latin typeface="Courier New"/>
                <a:cs typeface="Courier New"/>
              </a:rPr>
              <a:t>)</a:t>
            </a:r>
            <a:endParaRPr sz="16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600" b="1" spc="-5" dirty="0">
                <a:latin typeface="Courier New"/>
                <a:cs typeface="Courier New"/>
              </a:rPr>
              <a:t>legend</a:t>
            </a:r>
            <a:endParaRPr sz="1600">
              <a:latin typeface="Courier New"/>
              <a:cs typeface="Courier New"/>
            </a:endParaRPr>
          </a:p>
          <a:p>
            <a:pPr marL="12700" marR="736600" algn="just">
              <a:lnSpc>
                <a:spcPct val="115399"/>
              </a:lnSpc>
              <a:spcBef>
                <a:spcPts val="785"/>
              </a:spcBef>
            </a:pPr>
            <a:r>
              <a:rPr sz="1600" b="1" spc="-5" dirty="0">
                <a:latin typeface="Courier New"/>
                <a:cs typeface="Courier New"/>
              </a:rPr>
              <a:t>arrows(</a:t>
            </a:r>
            <a:r>
              <a:rPr sz="1600" spc="-5" dirty="0">
                <a:latin typeface="Courier New"/>
                <a:cs typeface="Courier New"/>
              </a:rPr>
              <a:t>x,y</a:t>
            </a:r>
            <a:r>
              <a:rPr sz="1600" b="1" dirty="0">
                <a:latin typeface="Courier New"/>
                <a:cs typeface="Courier New"/>
              </a:rPr>
              <a:t>)  </a:t>
            </a:r>
            <a:r>
              <a:rPr sz="1600" b="1" spc="-5" dirty="0">
                <a:latin typeface="Courier New"/>
                <a:cs typeface="Courier New"/>
              </a:rPr>
              <a:t>lines(</a:t>
            </a:r>
            <a:r>
              <a:rPr sz="1600" spc="-5" dirty="0">
                <a:latin typeface="Courier New"/>
                <a:cs typeface="Courier New"/>
              </a:rPr>
              <a:t>x,</a:t>
            </a:r>
            <a:r>
              <a:rPr sz="1600" spc="-90" dirty="0">
                <a:latin typeface="Courier New"/>
                <a:cs typeface="Courier New"/>
              </a:rPr>
              <a:t> </a:t>
            </a:r>
            <a:r>
              <a:rPr sz="1600" spc="-5" dirty="0">
                <a:latin typeface="Courier New"/>
                <a:cs typeface="Courier New"/>
              </a:rPr>
              <a:t>y</a:t>
            </a:r>
            <a:r>
              <a:rPr sz="1600" b="1" spc="-5" dirty="0">
                <a:latin typeface="Courier New"/>
                <a:cs typeface="Courier New"/>
              </a:rPr>
              <a:t>)  points(</a:t>
            </a:r>
            <a:r>
              <a:rPr sz="1600" spc="-5" dirty="0">
                <a:latin typeface="Courier New"/>
                <a:cs typeface="Courier New"/>
              </a:rPr>
              <a:t>x,y</a:t>
            </a:r>
            <a:r>
              <a:rPr sz="1600" b="1" dirty="0">
                <a:latin typeface="Courier New"/>
                <a:cs typeface="Courier New"/>
              </a:rPr>
              <a:t>)</a:t>
            </a:r>
            <a:endParaRPr sz="1600">
              <a:latin typeface="Courier New"/>
              <a:cs typeface="Courier New"/>
            </a:endParaRPr>
          </a:p>
          <a:p>
            <a:pPr marL="12700" marR="5080">
              <a:lnSpc>
                <a:spcPct val="115100"/>
              </a:lnSpc>
              <a:spcBef>
                <a:spcPts val="770"/>
              </a:spcBef>
              <a:tabLst>
                <a:tab pos="1718945" algn="l"/>
              </a:tabLst>
            </a:pPr>
            <a:r>
              <a:rPr sz="1600" b="1" spc="-5" dirty="0">
                <a:latin typeface="Courier New"/>
                <a:cs typeface="Courier New"/>
              </a:rPr>
              <a:t>abline(</a:t>
            </a:r>
            <a:r>
              <a:rPr sz="1600" spc="-5" dirty="0">
                <a:latin typeface="Courier New"/>
                <a:cs typeface="Courier New"/>
              </a:rPr>
              <a:t>a,b</a:t>
            </a:r>
            <a:r>
              <a:rPr sz="1600" b="1" spc="-5" dirty="0">
                <a:latin typeface="Courier New"/>
                <a:cs typeface="Courier New"/>
              </a:rPr>
              <a:t>)  abline(</a:t>
            </a:r>
            <a:r>
              <a:rPr sz="1600" spc="-5" dirty="0">
                <a:latin typeface="Courier New"/>
                <a:cs typeface="Courier New"/>
              </a:rPr>
              <a:t>h</a:t>
            </a:r>
            <a:r>
              <a:rPr sz="1600" dirty="0">
                <a:latin typeface="Courier New"/>
                <a:cs typeface="Courier New"/>
              </a:rPr>
              <a:t>=</a:t>
            </a:r>
            <a:r>
              <a:rPr sz="1600" spc="-5" dirty="0">
                <a:latin typeface="Courier New"/>
                <a:cs typeface="Courier New"/>
              </a:rPr>
              <a:t> o</a:t>
            </a:r>
            <a:r>
              <a:rPr sz="1600" dirty="0">
                <a:latin typeface="Courier New"/>
                <a:cs typeface="Courier New"/>
              </a:rPr>
              <a:t>r	</a:t>
            </a:r>
            <a:r>
              <a:rPr sz="1600" spc="-5" dirty="0">
                <a:latin typeface="Courier New"/>
                <a:cs typeface="Courier New"/>
              </a:rPr>
              <a:t>v=</a:t>
            </a:r>
            <a:r>
              <a:rPr sz="1600" b="1" dirty="0">
                <a:latin typeface="Courier New"/>
                <a:cs typeface="Courier New"/>
              </a:rPr>
              <a:t>)</a:t>
            </a:r>
            <a:endParaRPr sz="1600">
              <a:latin typeface="Courier New"/>
              <a:cs typeface="Courier New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582670" y="4513478"/>
            <a:ext cx="4370705" cy="5187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7945" marR="5080" indent="-55880">
              <a:lnSpc>
                <a:spcPct val="118500"/>
              </a:lnSpc>
            </a:pPr>
            <a:r>
              <a:rPr sz="1400" spc="105" dirty="0">
                <a:latin typeface="Tahoma"/>
                <a:cs typeface="Tahoma"/>
              </a:rPr>
              <a:t>Add</a:t>
            </a:r>
            <a:r>
              <a:rPr sz="1400" spc="-5" dirty="0">
                <a:latin typeface="Tahoma"/>
                <a:cs typeface="Tahoma"/>
              </a:rPr>
              <a:t> </a:t>
            </a:r>
            <a:r>
              <a:rPr sz="1400" spc="95" dirty="0">
                <a:latin typeface="Tahoma"/>
                <a:cs typeface="Tahoma"/>
              </a:rPr>
              <a:t>line</a:t>
            </a:r>
            <a:r>
              <a:rPr sz="1400" spc="-5" dirty="0">
                <a:latin typeface="Tahoma"/>
                <a:cs typeface="Tahoma"/>
              </a:rPr>
              <a:t> </a:t>
            </a:r>
            <a:r>
              <a:rPr sz="1400" spc="90" dirty="0">
                <a:latin typeface="Tahoma"/>
                <a:cs typeface="Tahoma"/>
              </a:rPr>
              <a:t>to</a:t>
            </a:r>
            <a:r>
              <a:rPr sz="1400" spc="-5" dirty="0">
                <a:latin typeface="Tahoma"/>
                <a:cs typeface="Tahoma"/>
              </a:rPr>
              <a:t> </a:t>
            </a:r>
            <a:r>
              <a:rPr sz="1400" spc="85" dirty="0">
                <a:latin typeface="Tahoma"/>
                <a:cs typeface="Tahoma"/>
              </a:rPr>
              <a:t>current</a:t>
            </a:r>
            <a:r>
              <a:rPr sz="1400" spc="5" dirty="0">
                <a:latin typeface="Tahoma"/>
                <a:cs typeface="Tahoma"/>
              </a:rPr>
              <a:t> </a:t>
            </a:r>
            <a:r>
              <a:rPr sz="1400" spc="75" dirty="0">
                <a:latin typeface="Tahoma"/>
                <a:cs typeface="Tahoma"/>
              </a:rPr>
              <a:t>plot.</a:t>
            </a:r>
            <a:r>
              <a:rPr sz="1400" dirty="0">
                <a:latin typeface="Tahoma"/>
                <a:cs typeface="Tahoma"/>
              </a:rPr>
              <a:t> </a:t>
            </a:r>
            <a:r>
              <a:rPr sz="1400" spc="120" dirty="0">
                <a:latin typeface="Tahoma"/>
                <a:cs typeface="Tahoma"/>
              </a:rPr>
              <a:t>a</a:t>
            </a:r>
            <a:r>
              <a:rPr sz="1400" spc="5" dirty="0">
                <a:latin typeface="Tahoma"/>
                <a:cs typeface="Tahoma"/>
              </a:rPr>
              <a:t> </a:t>
            </a:r>
            <a:r>
              <a:rPr sz="1400" spc="85" dirty="0">
                <a:latin typeface="Tahoma"/>
                <a:cs typeface="Tahoma"/>
              </a:rPr>
              <a:t>is</a:t>
            </a:r>
            <a:r>
              <a:rPr sz="1400" dirty="0">
                <a:latin typeface="Tahoma"/>
                <a:cs typeface="Tahoma"/>
              </a:rPr>
              <a:t> </a:t>
            </a:r>
            <a:r>
              <a:rPr sz="1400" spc="85" dirty="0">
                <a:latin typeface="Tahoma"/>
                <a:cs typeface="Tahoma"/>
              </a:rPr>
              <a:t>intercept,</a:t>
            </a:r>
            <a:r>
              <a:rPr sz="1400" dirty="0">
                <a:latin typeface="Tahoma"/>
                <a:cs typeface="Tahoma"/>
              </a:rPr>
              <a:t> </a:t>
            </a:r>
            <a:r>
              <a:rPr sz="1400" spc="110" dirty="0">
                <a:latin typeface="Tahoma"/>
                <a:cs typeface="Tahoma"/>
              </a:rPr>
              <a:t>b</a:t>
            </a:r>
            <a:r>
              <a:rPr sz="1400" spc="-5" dirty="0">
                <a:latin typeface="Tahoma"/>
                <a:cs typeface="Tahoma"/>
              </a:rPr>
              <a:t> </a:t>
            </a:r>
            <a:r>
              <a:rPr sz="1400" spc="90" dirty="0">
                <a:latin typeface="Tahoma"/>
                <a:cs typeface="Tahoma"/>
              </a:rPr>
              <a:t>is</a:t>
            </a:r>
            <a:r>
              <a:rPr sz="1400" spc="-5" dirty="0">
                <a:latin typeface="Tahoma"/>
                <a:cs typeface="Tahoma"/>
              </a:rPr>
              <a:t> </a:t>
            </a:r>
            <a:r>
              <a:rPr sz="1400" spc="90" dirty="0">
                <a:latin typeface="Tahoma"/>
                <a:cs typeface="Tahoma"/>
              </a:rPr>
              <a:t>slope.  </a:t>
            </a:r>
            <a:r>
              <a:rPr sz="1400" spc="55" dirty="0">
                <a:latin typeface="Tahoma"/>
                <a:cs typeface="Tahoma"/>
              </a:rPr>
              <a:t>h/v </a:t>
            </a:r>
            <a:r>
              <a:rPr sz="1400" spc="70" dirty="0">
                <a:latin typeface="Tahoma"/>
                <a:cs typeface="Tahoma"/>
              </a:rPr>
              <a:t>for </a:t>
            </a:r>
            <a:r>
              <a:rPr sz="1400" spc="75" dirty="0">
                <a:latin typeface="Tahoma"/>
                <a:cs typeface="Tahoma"/>
              </a:rPr>
              <a:t>horizontal/ </a:t>
            </a:r>
            <a:r>
              <a:rPr sz="1400" spc="95" dirty="0">
                <a:latin typeface="Tahoma"/>
                <a:cs typeface="Tahoma"/>
              </a:rPr>
              <a:t>vertical</a:t>
            </a:r>
            <a:r>
              <a:rPr sz="1400" spc="260" dirty="0">
                <a:latin typeface="Tahoma"/>
                <a:cs typeface="Tahoma"/>
              </a:rPr>
              <a:t> </a:t>
            </a:r>
            <a:r>
              <a:rPr sz="1400" spc="90" dirty="0">
                <a:latin typeface="Tahoma"/>
                <a:cs typeface="Tahoma"/>
              </a:rPr>
              <a:t>line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80390" y="5191759"/>
            <a:ext cx="2708275" cy="2698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5" dirty="0">
                <a:latin typeface="Courier New"/>
                <a:cs typeface="Courier New"/>
              </a:rPr>
              <a:t>segments(</a:t>
            </a:r>
            <a:r>
              <a:rPr sz="1600" spc="-5" dirty="0">
                <a:latin typeface="Courier New"/>
                <a:cs typeface="Courier New"/>
              </a:rPr>
              <a:t>x0,x1,y0,</a:t>
            </a:r>
            <a:r>
              <a:rPr sz="1600" spc="-90" dirty="0">
                <a:latin typeface="Courier New"/>
                <a:cs typeface="Courier New"/>
              </a:rPr>
              <a:t> </a:t>
            </a:r>
            <a:r>
              <a:rPr sz="1600" spc="-5" dirty="0">
                <a:latin typeface="Courier New"/>
                <a:cs typeface="Courier New"/>
              </a:rPr>
              <a:t>y1</a:t>
            </a:r>
            <a:r>
              <a:rPr sz="1600" b="1" spc="-5" dirty="0">
                <a:latin typeface="Courier New"/>
                <a:cs typeface="Courier New"/>
              </a:rPr>
              <a:t>)</a:t>
            </a:r>
            <a:endParaRPr sz="1600">
              <a:latin typeface="Courier New"/>
              <a:cs typeface="Courier New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582670" y="5224779"/>
            <a:ext cx="3971290" cy="226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105" dirty="0">
                <a:latin typeface="Tahoma"/>
                <a:cs typeface="Tahoma"/>
              </a:rPr>
              <a:t>Add</a:t>
            </a:r>
            <a:r>
              <a:rPr sz="1400" spc="-10" dirty="0">
                <a:latin typeface="Tahoma"/>
                <a:cs typeface="Tahoma"/>
              </a:rPr>
              <a:t> </a:t>
            </a:r>
            <a:r>
              <a:rPr sz="1400" spc="95" dirty="0">
                <a:latin typeface="Tahoma"/>
                <a:cs typeface="Tahoma"/>
              </a:rPr>
              <a:t>line</a:t>
            </a:r>
            <a:r>
              <a:rPr sz="1400" spc="-10" dirty="0">
                <a:latin typeface="Tahoma"/>
                <a:cs typeface="Tahoma"/>
              </a:rPr>
              <a:t> </a:t>
            </a:r>
            <a:r>
              <a:rPr sz="1400" spc="95" dirty="0">
                <a:latin typeface="Tahoma"/>
                <a:cs typeface="Tahoma"/>
              </a:rPr>
              <a:t>segment(s)</a:t>
            </a:r>
            <a:r>
              <a:rPr sz="1400" dirty="0">
                <a:latin typeface="Tahoma"/>
                <a:cs typeface="Tahoma"/>
              </a:rPr>
              <a:t> </a:t>
            </a:r>
            <a:r>
              <a:rPr sz="1400" spc="110" dirty="0">
                <a:latin typeface="Tahoma"/>
                <a:cs typeface="Tahoma"/>
              </a:rPr>
              <a:t>between</a:t>
            </a:r>
            <a:r>
              <a:rPr sz="1400" dirty="0">
                <a:latin typeface="Tahoma"/>
                <a:cs typeface="Tahoma"/>
              </a:rPr>
              <a:t> </a:t>
            </a:r>
            <a:r>
              <a:rPr sz="1400" spc="95" dirty="0">
                <a:latin typeface="Tahoma"/>
                <a:cs typeface="Tahoma"/>
              </a:rPr>
              <a:t>pairs</a:t>
            </a:r>
            <a:r>
              <a:rPr sz="1400" spc="-5" dirty="0">
                <a:latin typeface="Tahoma"/>
                <a:cs typeface="Tahoma"/>
              </a:rPr>
              <a:t> </a:t>
            </a:r>
            <a:r>
              <a:rPr sz="1400" spc="70" dirty="0">
                <a:latin typeface="Tahoma"/>
                <a:cs typeface="Tahoma"/>
              </a:rPr>
              <a:t>of</a:t>
            </a:r>
            <a:r>
              <a:rPr sz="1400" spc="-5" dirty="0">
                <a:latin typeface="Tahoma"/>
                <a:cs typeface="Tahoma"/>
              </a:rPr>
              <a:t> </a:t>
            </a:r>
            <a:r>
              <a:rPr sz="1400" spc="90" dirty="0">
                <a:latin typeface="Tahoma"/>
                <a:cs typeface="Tahoma"/>
              </a:rPr>
              <a:t>points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582670" y="5647690"/>
            <a:ext cx="3565525" cy="226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105" dirty="0">
                <a:latin typeface="Tahoma"/>
                <a:cs typeface="Tahoma"/>
              </a:rPr>
              <a:t>Add</a:t>
            </a:r>
            <a:r>
              <a:rPr sz="1400" spc="-5" dirty="0">
                <a:latin typeface="Tahoma"/>
                <a:cs typeface="Tahoma"/>
              </a:rPr>
              <a:t> </a:t>
            </a:r>
            <a:r>
              <a:rPr sz="1400" spc="105" dirty="0">
                <a:latin typeface="Tahoma"/>
                <a:cs typeface="Tahoma"/>
              </a:rPr>
              <a:t>polygon</a:t>
            </a:r>
            <a:r>
              <a:rPr sz="1400" spc="5" dirty="0">
                <a:latin typeface="Tahoma"/>
                <a:cs typeface="Tahoma"/>
              </a:rPr>
              <a:t> </a:t>
            </a:r>
            <a:r>
              <a:rPr sz="1400" spc="95" dirty="0">
                <a:latin typeface="Tahoma"/>
                <a:cs typeface="Tahoma"/>
              </a:rPr>
              <a:t>defined</a:t>
            </a:r>
            <a:r>
              <a:rPr sz="1400" spc="-5" dirty="0">
                <a:latin typeface="Tahoma"/>
                <a:cs typeface="Tahoma"/>
              </a:rPr>
              <a:t> </a:t>
            </a:r>
            <a:r>
              <a:rPr sz="1400" spc="120" dirty="0">
                <a:latin typeface="Tahoma"/>
                <a:cs typeface="Tahoma"/>
              </a:rPr>
              <a:t>by</a:t>
            </a:r>
            <a:r>
              <a:rPr sz="1400" spc="-5" dirty="0">
                <a:latin typeface="Tahoma"/>
                <a:cs typeface="Tahoma"/>
              </a:rPr>
              <a:t> </a:t>
            </a:r>
            <a:r>
              <a:rPr sz="1400" spc="100" dirty="0">
                <a:latin typeface="Tahoma"/>
                <a:cs typeface="Tahoma"/>
              </a:rPr>
              <a:t>vectors</a:t>
            </a:r>
            <a:r>
              <a:rPr sz="1400" dirty="0">
                <a:latin typeface="Tahoma"/>
                <a:cs typeface="Tahoma"/>
              </a:rPr>
              <a:t> </a:t>
            </a:r>
            <a:r>
              <a:rPr sz="1400" spc="135" dirty="0">
                <a:latin typeface="Tahoma"/>
                <a:cs typeface="Tahoma"/>
              </a:rPr>
              <a:t>x</a:t>
            </a:r>
            <a:r>
              <a:rPr sz="1400" spc="-5" dirty="0">
                <a:latin typeface="Tahoma"/>
                <a:cs typeface="Tahoma"/>
              </a:rPr>
              <a:t> </a:t>
            </a:r>
            <a:r>
              <a:rPr sz="1400" spc="110" dirty="0">
                <a:latin typeface="Tahoma"/>
                <a:cs typeface="Tahoma"/>
              </a:rPr>
              <a:t>and</a:t>
            </a:r>
            <a:r>
              <a:rPr sz="1400" spc="-5" dirty="0">
                <a:latin typeface="Tahoma"/>
                <a:cs typeface="Tahoma"/>
              </a:rPr>
              <a:t> </a:t>
            </a:r>
            <a:r>
              <a:rPr sz="1400" spc="130" dirty="0">
                <a:latin typeface="Tahoma"/>
                <a:cs typeface="Tahoma"/>
              </a:rPr>
              <a:t>y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80390" y="5462320"/>
            <a:ext cx="2098675" cy="821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63000"/>
              </a:lnSpc>
            </a:pPr>
            <a:r>
              <a:rPr sz="1600" b="1" spc="-5" dirty="0">
                <a:latin typeface="Courier New"/>
                <a:cs typeface="Courier New"/>
              </a:rPr>
              <a:t>polygon(</a:t>
            </a:r>
            <a:r>
              <a:rPr sz="1600" spc="-5" dirty="0">
                <a:latin typeface="Courier New"/>
                <a:cs typeface="Courier New"/>
              </a:rPr>
              <a:t>x,y</a:t>
            </a:r>
            <a:r>
              <a:rPr sz="1600" b="1" spc="-5" dirty="0">
                <a:latin typeface="Courier New"/>
                <a:cs typeface="Courier New"/>
              </a:rPr>
              <a:t>)  text(</a:t>
            </a:r>
            <a:r>
              <a:rPr sz="1600" spc="-5" dirty="0">
                <a:latin typeface="Courier New"/>
                <a:cs typeface="Courier New"/>
              </a:rPr>
              <a:t>x,y,</a:t>
            </a:r>
            <a:r>
              <a:rPr sz="1600" spc="-90" dirty="0">
                <a:latin typeface="Courier New"/>
                <a:cs typeface="Courier New"/>
              </a:rPr>
              <a:t> </a:t>
            </a:r>
            <a:r>
              <a:rPr sz="1600" spc="-5" dirty="0">
                <a:latin typeface="Courier New"/>
                <a:cs typeface="Courier New"/>
              </a:rPr>
              <a:t>"note"</a:t>
            </a:r>
            <a:r>
              <a:rPr sz="1600" b="1" spc="-5" dirty="0">
                <a:latin typeface="Courier New"/>
                <a:cs typeface="Courier New"/>
              </a:rPr>
              <a:t>)</a:t>
            </a:r>
            <a:endParaRPr sz="1600">
              <a:latin typeface="Courier New"/>
              <a:cs typeface="Courier New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582670" y="6046470"/>
            <a:ext cx="2863215" cy="226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105" dirty="0">
                <a:latin typeface="Tahoma"/>
                <a:cs typeface="Tahoma"/>
              </a:rPr>
              <a:t>Add</a:t>
            </a:r>
            <a:r>
              <a:rPr sz="1400" spc="-10" dirty="0">
                <a:latin typeface="Tahoma"/>
                <a:cs typeface="Tahoma"/>
              </a:rPr>
              <a:t> </a:t>
            </a:r>
            <a:r>
              <a:rPr sz="1400" spc="100" dirty="0">
                <a:latin typeface="Tahoma"/>
                <a:cs typeface="Tahoma"/>
              </a:rPr>
              <a:t>text</a:t>
            </a:r>
            <a:r>
              <a:rPr sz="1400" spc="-10" dirty="0">
                <a:latin typeface="Tahoma"/>
                <a:cs typeface="Tahoma"/>
              </a:rPr>
              <a:t> </a:t>
            </a:r>
            <a:r>
              <a:rPr sz="1400" spc="85" dirty="0">
                <a:latin typeface="Tahoma"/>
                <a:cs typeface="Tahoma"/>
              </a:rPr>
              <a:t>to</a:t>
            </a:r>
            <a:r>
              <a:rPr sz="1400" dirty="0">
                <a:latin typeface="Tahoma"/>
                <a:cs typeface="Tahoma"/>
              </a:rPr>
              <a:t> </a:t>
            </a:r>
            <a:r>
              <a:rPr sz="1400" spc="85" dirty="0">
                <a:latin typeface="Tahoma"/>
                <a:cs typeface="Tahoma"/>
              </a:rPr>
              <a:t>current</a:t>
            </a:r>
            <a:r>
              <a:rPr sz="1400" dirty="0">
                <a:latin typeface="Tahoma"/>
                <a:cs typeface="Tahoma"/>
              </a:rPr>
              <a:t> </a:t>
            </a:r>
            <a:r>
              <a:rPr sz="1400" spc="90" dirty="0">
                <a:latin typeface="Tahoma"/>
                <a:cs typeface="Tahoma"/>
              </a:rPr>
              <a:t>plot</a:t>
            </a:r>
            <a:r>
              <a:rPr sz="1400" spc="-10" dirty="0">
                <a:latin typeface="Tahoma"/>
                <a:cs typeface="Tahoma"/>
              </a:rPr>
              <a:t> </a:t>
            </a:r>
            <a:r>
              <a:rPr sz="1400" spc="105" dirty="0">
                <a:latin typeface="Tahoma"/>
                <a:cs typeface="Tahoma"/>
              </a:rPr>
              <a:t>at</a:t>
            </a:r>
            <a:r>
              <a:rPr sz="1400" spc="-10" dirty="0">
                <a:latin typeface="Tahoma"/>
                <a:cs typeface="Tahoma"/>
              </a:rPr>
              <a:t> </a:t>
            </a:r>
            <a:r>
              <a:rPr sz="1400" spc="135" dirty="0">
                <a:latin typeface="Tahoma"/>
                <a:cs typeface="Tahoma"/>
              </a:rPr>
              <a:t>x</a:t>
            </a:r>
            <a:r>
              <a:rPr sz="1400" spc="-10" dirty="0">
                <a:latin typeface="Tahoma"/>
                <a:cs typeface="Tahoma"/>
              </a:rPr>
              <a:t> </a:t>
            </a:r>
            <a:r>
              <a:rPr sz="1400" spc="145" dirty="0">
                <a:latin typeface="Tahoma"/>
                <a:cs typeface="Tahoma"/>
              </a:rPr>
              <a:t>&amp;</a:t>
            </a:r>
            <a:r>
              <a:rPr sz="1400" spc="-5" dirty="0">
                <a:latin typeface="Tahoma"/>
                <a:cs typeface="Tahoma"/>
              </a:rPr>
              <a:t> </a:t>
            </a:r>
            <a:r>
              <a:rPr sz="1400" spc="130" dirty="0">
                <a:latin typeface="Tahoma"/>
                <a:cs typeface="Tahoma"/>
              </a:rPr>
              <a:t>y</a:t>
            </a:r>
            <a:endParaRPr sz="14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xfrm>
            <a:off x="8114030" y="6513348"/>
            <a:ext cx="952500" cy="3135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8279">
              <a:lnSpc>
                <a:spcPts val="2345"/>
              </a:lnSpc>
            </a:pPr>
            <a:fld id="{81D60167-4931-47E6-BA6A-407CBD079E47}" type="slidenum">
              <a:rPr smtClean="0"/>
              <a:t>2</a:t>
            </a:fld>
            <a:r>
              <a:rPr spc="-5" dirty="0" smtClean="0"/>
              <a:t>/</a:t>
            </a:r>
            <a:r>
              <a:rPr lang="ru-RU" spc="-5" dirty="0" smtClean="0"/>
              <a:t>40</a:t>
            </a:r>
            <a:endParaRPr spc="-5" dirty="0"/>
          </a:p>
        </p:txBody>
      </p:sp>
      <p:sp>
        <p:nvSpPr>
          <p:cNvPr id="2" name="object 2"/>
          <p:cNvSpPr txBox="1"/>
          <p:nvPr/>
        </p:nvSpPr>
        <p:spPr>
          <a:xfrm>
            <a:off x="718819" y="1783079"/>
            <a:ext cx="7196455" cy="29387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spc="270" dirty="0">
                <a:latin typeface="Tahoma"/>
                <a:cs typeface="Tahoma"/>
              </a:rPr>
              <a:t>Простая</a:t>
            </a:r>
            <a:r>
              <a:rPr sz="3200" spc="-65" dirty="0">
                <a:latin typeface="Tahoma"/>
                <a:cs typeface="Tahoma"/>
              </a:rPr>
              <a:t> </a:t>
            </a:r>
            <a:r>
              <a:rPr sz="3200" spc="295" dirty="0">
                <a:latin typeface="Tahoma"/>
                <a:cs typeface="Tahoma"/>
              </a:rPr>
              <a:t>графика</a:t>
            </a:r>
            <a:endParaRPr sz="3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450">
              <a:latin typeface="Times New Roman"/>
              <a:cs typeface="Times New Roman"/>
            </a:endParaRPr>
          </a:p>
          <a:p>
            <a:pPr marL="12700" marR="1524000">
              <a:lnSpc>
                <a:spcPts val="3829"/>
              </a:lnSpc>
            </a:pPr>
            <a:r>
              <a:rPr sz="3200" spc="254" dirty="0">
                <a:latin typeface="Tahoma"/>
                <a:cs typeface="Tahoma"/>
              </a:rPr>
              <a:t>Работа </a:t>
            </a:r>
            <a:r>
              <a:rPr sz="3200" spc="280" dirty="0">
                <a:latin typeface="Tahoma"/>
                <a:cs typeface="Tahoma"/>
              </a:rPr>
              <a:t>с</a:t>
            </a:r>
            <a:r>
              <a:rPr sz="3200" spc="-295" dirty="0">
                <a:latin typeface="Tahoma"/>
                <a:cs typeface="Tahoma"/>
              </a:rPr>
              <a:t> </a:t>
            </a:r>
            <a:r>
              <a:rPr sz="3200" spc="310" dirty="0">
                <a:latin typeface="Tahoma"/>
                <a:cs typeface="Tahoma"/>
              </a:rPr>
              <a:t>отсутствующими  </a:t>
            </a:r>
            <a:r>
              <a:rPr sz="3200" spc="320" dirty="0">
                <a:latin typeface="Tahoma"/>
                <a:cs typeface="Tahoma"/>
              </a:rPr>
              <a:t>данными</a:t>
            </a:r>
            <a:endParaRPr sz="3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3200" spc="310" dirty="0">
                <a:latin typeface="Tahoma"/>
                <a:cs typeface="Tahoma"/>
              </a:rPr>
              <a:t>Структуры </a:t>
            </a:r>
            <a:r>
              <a:rPr sz="3200" spc="315" dirty="0">
                <a:latin typeface="Tahoma"/>
                <a:cs typeface="Tahoma"/>
              </a:rPr>
              <a:t>данных</a:t>
            </a:r>
            <a:r>
              <a:rPr sz="3200" spc="-320" dirty="0">
                <a:latin typeface="Tahoma"/>
                <a:cs typeface="Tahoma"/>
              </a:rPr>
              <a:t> </a:t>
            </a:r>
            <a:r>
              <a:rPr sz="3200" spc="245" dirty="0">
                <a:latin typeface="Tahoma"/>
                <a:cs typeface="Tahoma"/>
              </a:rPr>
              <a:t>(Контейнеры)</a:t>
            </a:r>
            <a:endParaRPr sz="32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80009" rIns="0" bIns="0" rtlCol="0">
            <a:spAutoFit/>
          </a:bodyPr>
          <a:lstStyle/>
          <a:p>
            <a:pPr marL="170180">
              <a:lnSpc>
                <a:spcPct val="100000"/>
              </a:lnSpc>
            </a:pPr>
            <a:r>
              <a:rPr sz="4400" spc="425" dirty="0"/>
              <a:t>Гистограммы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450850" y="5246370"/>
            <a:ext cx="3620135" cy="13849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&gt;</a:t>
            </a:r>
            <a:r>
              <a:rPr sz="1800" spc="-50" dirty="0">
                <a:latin typeface="Arial"/>
                <a:cs typeface="Arial"/>
              </a:rPr>
              <a:t> </a:t>
            </a:r>
            <a:r>
              <a:rPr sz="1800" spc="100" dirty="0">
                <a:latin typeface="Tahoma"/>
                <a:cs typeface="Tahoma"/>
              </a:rPr>
              <a:t>par(mfrow=c(2,2))</a:t>
            </a:r>
            <a:endParaRPr sz="18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&gt; </a:t>
            </a:r>
            <a:r>
              <a:rPr sz="1800" spc="114" dirty="0">
                <a:latin typeface="Tahoma"/>
                <a:cs typeface="Tahoma"/>
              </a:rPr>
              <a:t>hist(mtcars$drat,</a:t>
            </a:r>
            <a:r>
              <a:rPr sz="1800" spc="-10" dirty="0">
                <a:latin typeface="Tahoma"/>
                <a:cs typeface="Tahoma"/>
              </a:rPr>
              <a:t> </a:t>
            </a:r>
            <a:r>
              <a:rPr sz="1800" spc="125" dirty="0">
                <a:latin typeface="Tahoma"/>
                <a:cs typeface="Tahoma"/>
              </a:rPr>
              <a:t>breaks=3)</a:t>
            </a:r>
            <a:endParaRPr sz="18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&gt; </a:t>
            </a:r>
            <a:r>
              <a:rPr sz="1800" spc="114" dirty="0">
                <a:latin typeface="Tahoma"/>
                <a:cs typeface="Tahoma"/>
              </a:rPr>
              <a:t>hist(mtcars$drat,</a:t>
            </a:r>
            <a:r>
              <a:rPr sz="1800" spc="-10" dirty="0">
                <a:latin typeface="Tahoma"/>
                <a:cs typeface="Tahoma"/>
              </a:rPr>
              <a:t> </a:t>
            </a:r>
            <a:r>
              <a:rPr sz="1800" spc="125" dirty="0">
                <a:latin typeface="Tahoma"/>
                <a:cs typeface="Tahoma"/>
              </a:rPr>
              <a:t>breaks=5)</a:t>
            </a:r>
            <a:endParaRPr sz="18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&gt; </a:t>
            </a:r>
            <a:r>
              <a:rPr sz="1800" spc="114" dirty="0">
                <a:latin typeface="Tahoma"/>
                <a:cs typeface="Tahoma"/>
              </a:rPr>
              <a:t>hist(mtcars$drat,</a:t>
            </a:r>
            <a:r>
              <a:rPr sz="1800" dirty="0">
                <a:latin typeface="Tahoma"/>
                <a:cs typeface="Tahoma"/>
              </a:rPr>
              <a:t> </a:t>
            </a:r>
            <a:r>
              <a:rPr sz="1800" spc="130" dirty="0">
                <a:latin typeface="Tahoma"/>
                <a:cs typeface="Tahoma"/>
              </a:rPr>
              <a:t>breaks=12)</a:t>
            </a:r>
            <a:endParaRPr sz="18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&gt;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spc="110" dirty="0">
                <a:latin typeface="Tahoma"/>
                <a:cs typeface="Tahoma"/>
              </a:rPr>
              <a:t>plot(density(mtcars$drat))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662429" y="980439"/>
            <a:ext cx="5819140" cy="42189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xfrm>
            <a:off x="8114030" y="6513348"/>
            <a:ext cx="952500" cy="3135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2345"/>
              </a:lnSpc>
            </a:pPr>
            <a:fld id="{81D60167-4931-47E6-BA6A-407CBD079E47}" type="slidenum">
              <a:rPr smtClean="0"/>
              <a:t>20</a:t>
            </a:fld>
            <a:r>
              <a:rPr spc="-5" dirty="0" smtClean="0"/>
              <a:t>/</a:t>
            </a:r>
            <a:r>
              <a:rPr lang="ru-RU" spc="-5" dirty="0" smtClean="0"/>
              <a:t>40</a:t>
            </a:r>
            <a:endParaRPr spc="-5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1969" y="6102350"/>
            <a:ext cx="6789420" cy="561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&gt; </a:t>
            </a:r>
            <a:r>
              <a:rPr sz="1800" spc="130" dirty="0">
                <a:latin typeface="Tahoma"/>
                <a:cs typeface="Tahoma"/>
              </a:rPr>
              <a:t>boxplot(mpg~cyl,data=mtcars, </a:t>
            </a:r>
            <a:r>
              <a:rPr sz="1800" spc="145" dirty="0">
                <a:latin typeface="Tahoma"/>
                <a:cs typeface="Tahoma"/>
              </a:rPr>
              <a:t>main="Car </a:t>
            </a:r>
            <a:r>
              <a:rPr sz="1800" spc="130" dirty="0">
                <a:latin typeface="Tahoma"/>
                <a:cs typeface="Tahoma"/>
              </a:rPr>
              <a:t>Milage</a:t>
            </a:r>
            <a:r>
              <a:rPr sz="1800" spc="-245" dirty="0">
                <a:latin typeface="Tahoma"/>
                <a:cs typeface="Tahoma"/>
              </a:rPr>
              <a:t> </a:t>
            </a:r>
            <a:r>
              <a:rPr sz="1800" spc="114" dirty="0">
                <a:latin typeface="Tahoma"/>
                <a:cs typeface="Tahoma"/>
              </a:rPr>
              <a:t>Data",  </a:t>
            </a:r>
            <a:r>
              <a:rPr sz="1800" spc="145" dirty="0">
                <a:latin typeface="Tahoma"/>
                <a:cs typeface="Tahoma"/>
              </a:rPr>
              <a:t>xlab="Number</a:t>
            </a:r>
            <a:r>
              <a:rPr sz="1800" dirty="0">
                <a:latin typeface="Tahoma"/>
                <a:cs typeface="Tahoma"/>
              </a:rPr>
              <a:t> </a:t>
            </a:r>
            <a:r>
              <a:rPr sz="1800" spc="90" dirty="0">
                <a:latin typeface="Tahoma"/>
                <a:cs typeface="Tahoma"/>
              </a:rPr>
              <a:t>of</a:t>
            </a:r>
            <a:r>
              <a:rPr sz="1800" spc="5" dirty="0">
                <a:latin typeface="Tahoma"/>
                <a:cs typeface="Tahoma"/>
              </a:rPr>
              <a:t> </a:t>
            </a:r>
            <a:r>
              <a:rPr sz="1800" spc="114" dirty="0">
                <a:latin typeface="Tahoma"/>
                <a:cs typeface="Tahoma"/>
              </a:rPr>
              <a:t>Cylinders",</a:t>
            </a:r>
            <a:r>
              <a:rPr sz="1800" spc="5" dirty="0">
                <a:latin typeface="Tahoma"/>
                <a:cs typeface="Tahoma"/>
              </a:rPr>
              <a:t> </a:t>
            </a:r>
            <a:r>
              <a:rPr sz="1800" spc="135" dirty="0">
                <a:latin typeface="Tahoma"/>
                <a:cs typeface="Tahoma"/>
              </a:rPr>
              <a:t>ylab="Miles</a:t>
            </a:r>
            <a:r>
              <a:rPr sz="1800" dirty="0">
                <a:latin typeface="Tahoma"/>
                <a:cs typeface="Tahoma"/>
              </a:rPr>
              <a:t> </a:t>
            </a:r>
            <a:r>
              <a:rPr sz="1800" spc="85" dirty="0">
                <a:latin typeface="Tahoma"/>
                <a:cs typeface="Tahoma"/>
              </a:rPr>
              <a:t>Per</a:t>
            </a:r>
            <a:r>
              <a:rPr sz="1800" spc="10" dirty="0">
                <a:latin typeface="Tahoma"/>
                <a:cs typeface="Tahoma"/>
              </a:rPr>
              <a:t> </a:t>
            </a:r>
            <a:r>
              <a:rPr sz="1800" spc="110" dirty="0">
                <a:latin typeface="Tahoma"/>
                <a:cs typeface="Tahoma"/>
              </a:rPr>
              <a:t>Gallon")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32740" rIns="0" bIns="0" rtlCol="0">
            <a:spAutoFit/>
          </a:bodyPr>
          <a:lstStyle/>
          <a:p>
            <a:pPr marL="170180">
              <a:lnSpc>
                <a:spcPct val="100000"/>
              </a:lnSpc>
            </a:pPr>
            <a:r>
              <a:rPr sz="4400" spc="305" dirty="0"/>
              <a:t>Boxplots</a:t>
            </a:r>
            <a:endParaRPr sz="4400"/>
          </a:p>
        </p:txBody>
      </p:sp>
      <p:sp>
        <p:nvSpPr>
          <p:cNvPr id="4" name="object 4"/>
          <p:cNvSpPr/>
          <p:nvPr/>
        </p:nvSpPr>
        <p:spPr>
          <a:xfrm>
            <a:off x="1662429" y="1318260"/>
            <a:ext cx="5819140" cy="422021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131569" y="2104390"/>
            <a:ext cx="783590" cy="561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7650" marR="5080" indent="-234950">
              <a:lnSpc>
                <a:spcPct val="100000"/>
              </a:lnSpc>
            </a:pPr>
            <a:r>
              <a:rPr sz="1800" spc="204" dirty="0">
                <a:solidFill>
                  <a:srgbClr val="FF0000"/>
                </a:solidFill>
                <a:latin typeface="Tahoma"/>
                <a:cs typeface="Tahoma"/>
              </a:rPr>
              <a:t>м</a:t>
            </a:r>
            <a:r>
              <a:rPr sz="1800" spc="150" dirty="0">
                <a:solidFill>
                  <a:srgbClr val="FF0000"/>
                </a:solidFill>
                <a:latin typeface="Tahoma"/>
                <a:cs typeface="Tahoma"/>
              </a:rPr>
              <a:t>е</a:t>
            </a:r>
            <a:r>
              <a:rPr sz="1800" spc="240" dirty="0">
                <a:solidFill>
                  <a:srgbClr val="FF0000"/>
                </a:solidFill>
                <a:latin typeface="Tahoma"/>
                <a:cs typeface="Tahoma"/>
              </a:rPr>
              <a:t>д</a:t>
            </a:r>
            <a:r>
              <a:rPr sz="1800" spc="140" dirty="0">
                <a:solidFill>
                  <a:srgbClr val="FF0000"/>
                </a:solidFill>
                <a:latin typeface="Tahoma"/>
                <a:cs typeface="Tahoma"/>
              </a:rPr>
              <a:t>и</a:t>
            </a:r>
            <a:r>
              <a:rPr sz="1800" spc="114" dirty="0">
                <a:solidFill>
                  <a:srgbClr val="FF0000"/>
                </a:solidFill>
                <a:latin typeface="Tahoma"/>
                <a:cs typeface="Tahoma"/>
              </a:rPr>
              <a:t>а  </a:t>
            </a:r>
            <a:r>
              <a:rPr sz="1800" spc="160" dirty="0">
                <a:solidFill>
                  <a:srgbClr val="FF0000"/>
                </a:solidFill>
                <a:latin typeface="Tahoma"/>
                <a:cs typeface="Tahoma"/>
              </a:rPr>
              <a:t>на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057400" y="2378710"/>
            <a:ext cx="748030" cy="462280"/>
          </a:xfrm>
          <a:custGeom>
            <a:avLst/>
            <a:gdLst/>
            <a:ahLst/>
            <a:cxnLst/>
            <a:rect l="l" t="t" r="r" b="b"/>
            <a:pathLst>
              <a:path w="748030" h="462280">
                <a:moveTo>
                  <a:pt x="0" y="0"/>
                </a:moveTo>
                <a:lnTo>
                  <a:pt x="748030" y="462279"/>
                </a:lnTo>
              </a:path>
            </a:pathLst>
          </a:custGeom>
          <a:ln w="889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777489" y="2792729"/>
            <a:ext cx="118110" cy="102870"/>
          </a:xfrm>
          <a:custGeom>
            <a:avLst/>
            <a:gdLst/>
            <a:ahLst/>
            <a:cxnLst/>
            <a:rect l="l" t="t" r="r" b="b"/>
            <a:pathLst>
              <a:path w="118110" h="102869">
                <a:moveTo>
                  <a:pt x="0" y="77470"/>
                </a:moveTo>
                <a:lnTo>
                  <a:pt x="0" y="96520"/>
                </a:lnTo>
                <a:lnTo>
                  <a:pt x="118110" y="102870"/>
                </a:lnTo>
                <a:lnTo>
                  <a:pt x="105849" y="81280"/>
                </a:lnTo>
                <a:lnTo>
                  <a:pt x="83820" y="81280"/>
                </a:lnTo>
                <a:lnTo>
                  <a:pt x="0" y="77470"/>
                </a:lnTo>
                <a:close/>
              </a:path>
              <a:path w="118110" h="102869">
                <a:moveTo>
                  <a:pt x="59690" y="0"/>
                </a:moveTo>
                <a:lnTo>
                  <a:pt x="41910" y="10160"/>
                </a:lnTo>
                <a:lnTo>
                  <a:pt x="83820" y="81280"/>
                </a:lnTo>
                <a:lnTo>
                  <a:pt x="105849" y="81280"/>
                </a:lnTo>
                <a:lnTo>
                  <a:pt x="5969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4475479" y="2473959"/>
            <a:ext cx="1503045" cy="2851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5" dirty="0">
                <a:solidFill>
                  <a:srgbClr val="FF0000"/>
                </a:solidFill>
                <a:latin typeface="Arial"/>
                <a:cs typeface="Arial"/>
              </a:rPr>
              <a:t>квантиль</a:t>
            </a:r>
            <a:r>
              <a:rPr sz="1800" spc="-9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FF0000"/>
                </a:solidFill>
                <a:latin typeface="Arial"/>
                <a:cs typeface="Arial"/>
              </a:rPr>
              <a:t>75%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227320" y="2749550"/>
            <a:ext cx="0" cy="572770"/>
          </a:xfrm>
          <a:custGeom>
            <a:avLst/>
            <a:gdLst/>
            <a:ahLst/>
            <a:cxnLst/>
            <a:rect l="l" t="t" r="r" b="b"/>
            <a:pathLst>
              <a:path h="572770">
                <a:moveTo>
                  <a:pt x="0" y="0"/>
                </a:moveTo>
                <a:lnTo>
                  <a:pt x="0" y="572770"/>
                </a:lnTo>
              </a:path>
            </a:pathLst>
          </a:custGeom>
          <a:ln w="889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170170" y="3314700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7779" y="0"/>
                </a:moveTo>
                <a:lnTo>
                  <a:pt x="0" y="10160"/>
                </a:lnTo>
                <a:lnTo>
                  <a:pt x="57150" y="114300"/>
                </a:lnTo>
                <a:lnTo>
                  <a:pt x="79452" y="73660"/>
                </a:lnTo>
                <a:lnTo>
                  <a:pt x="57150" y="73660"/>
                </a:lnTo>
                <a:lnTo>
                  <a:pt x="17779" y="0"/>
                </a:lnTo>
                <a:close/>
              </a:path>
              <a:path w="114300" h="114300">
                <a:moveTo>
                  <a:pt x="96519" y="0"/>
                </a:moveTo>
                <a:lnTo>
                  <a:pt x="57150" y="73660"/>
                </a:lnTo>
                <a:lnTo>
                  <a:pt x="79452" y="73660"/>
                </a:lnTo>
                <a:lnTo>
                  <a:pt x="114300" y="10160"/>
                </a:lnTo>
                <a:lnTo>
                  <a:pt x="96519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3773170" y="4091940"/>
            <a:ext cx="1148715" cy="561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20675" marR="5080" indent="-308610">
              <a:lnSpc>
                <a:spcPct val="100000"/>
              </a:lnSpc>
            </a:pPr>
            <a:r>
              <a:rPr sz="1800" spc="200" dirty="0">
                <a:solidFill>
                  <a:srgbClr val="FF0000"/>
                </a:solidFill>
                <a:latin typeface="Tahoma"/>
                <a:cs typeface="Tahoma"/>
              </a:rPr>
              <a:t>к</a:t>
            </a:r>
            <a:r>
              <a:rPr sz="1800" spc="100" dirty="0">
                <a:solidFill>
                  <a:srgbClr val="FF0000"/>
                </a:solidFill>
                <a:latin typeface="Tahoma"/>
                <a:cs typeface="Tahoma"/>
              </a:rPr>
              <a:t>в</a:t>
            </a:r>
            <a:r>
              <a:rPr sz="1800" spc="160" dirty="0">
                <a:solidFill>
                  <a:srgbClr val="FF0000"/>
                </a:solidFill>
                <a:latin typeface="Tahoma"/>
                <a:cs typeface="Tahoma"/>
              </a:rPr>
              <a:t>а</a:t>
            </a:r>
            <a:r>
              <a:rPr sz="1800" spc="150" dirty="0">
                <a:solidFill>
                  <a:srgbClr val="FF0000"/>
                </a:solidFill>
                <a:latin typeface="Tahoma"/>
                <a:cs typeface="Tahoma"/>
              </a:rPr>
              <a:t>н</a:t>
            </a:r>
            <a:r>
              <a:rPr sz="1800" spc="155" dirty="0">
                <a:solidFill>
                  <a:srgbClr val="FF0000"/>
                </a:solidFill>
                <a:latin typeface="Tahoma"/>
                <a:cs typeface="Tahoma"/>
              </a:rPr>
              <a:t>т</a:t>
            </a:r>
            <a:r>
              <a:rPr sz="1800" spc="180" dirty="0">
                <a:solidFill>
                  <a:srgbClr val="FF0000"/>
                </a:solidFill>
                <a:latin typeface="Tahoma"/>
                <a:cs typeface="Tahoma"/>
              </a:rPr>
              <a:t>и</a:t>
            </a:r>
            <a:r>
              <a:rPr sz="1800" spc="114" dirty="0">
                <a:solidFill>
                  <a:srgbClr val="FF0000"/>
                </a:solidFill>
                <a:latin typeface="Tahoma"/>
                <a:cs typeface="Tahoma"/>
              </a:rPr>
              <a:t>ль  </a:t>
            </a:r>
            <a:r>
              <a:rPr sz="1800" spc="85" dirty="0">
                <a:solidFill>
                  <a:srgbClr val="FF0000"/>
                </a:solidFill>
                <a:latin typeface="Tahoma"/>
                <a:cs typeface="Tahoma"/>
              </a:rPr>
              <a:t>25%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347209" y="3839209"/>
            <a:ext cx="1270" cy="176530"/>
          </a:xfrm>
          <a:custGeom>
            <a:avLst/>
            <a:gdLst/>
            <a:ahLst/>
            <a:cxnLst/>
            <a:rect l="l" t="t" r="r" b="b"/>
            <a:pathLst>
              <a:path w="1270" h="176529">
                <a:moveTo>
                  <a:pt x="0" y="176529"/>
                </a:moveTo>
                <a:lnTo>
                  <a:pt x="1269" y="0"/>
                </a:lnTo>
              </a:path>
            </a:pathLst>
          </a:custGeom>
          <a:ln w="889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291329" y="3733800"/>
            <a:ext cx="113030" cy="113030"/>
          </a:xfrm>
          <a:custGeom>
            <a:avLst/>
            <a:gdLst/>
            <a:ahLst/>
            <a:cxnLst/>
            <a:rect l="l" t="t" r="r" b="b"/>
            <a:pathLst>
              <a:path w="113029" h="113029">
                <a:moveTo>
                  <a:pt x="57150" y="0"/>
                </a:moveTo>
                <a:lnTo>
                  <a:pt x="0" y="102869"/>
                </a:lnTo>
                <a:lnTo>
                  <a:pt x="16510" y="113030"/>
                </a:lnTo>
                <a:lnTo>
                  <a:pt x="57150" y="40639"/>
                </a:lnTo>
                <a:lnTo>
                  <a:pt x="79226" y="40639"/>
                </a:lnTo>
                <a:lnTo>
                  <a:pt x="57150" y="0"/>
                </a:lnTo>
                <a:close/>
              </a:path>
              <a:path w="113029" h="113029">
                <a:moveTo>
                  <a:pt x="79226" y="40639"/>
                </a:moveTo>
                <a:lnTo>
                  <a:pt x="57150" y="40639"/>
                </a:lnTo>
                <a:lnTo>
                  <a:pt x="96520" y="113030"/>
                </a:lnTo>
                <a:lnTo>
                  <a:pt x="113030" y="102869"/>
                </a:lnTo>
                <a:lnTo>
                  <a:pt x="79226" y="40639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6828790" y="4857750"/>
            <a:ext cx="890905" cy="2876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120" dirty="0">
                <a:solidFill>
                  <a:srgbClr val="FF0000"/>
                </a:solidFill>
                <a:latin typeface="Tahoma"/>
                <a:cs typeface="Tahoma"/>
              </a:rPr>
              <a:t>в</a:t>
            </a:r>
            <a:r>
              <a:rPr sz="1800" spc="150" dirty="0">
                <a:solidFill>
                  <a:srgbClr val="FF0000"/>
                </a:solidFill>
                <a:latin typeface="Tahoma"/>
                <a:cs typeface="Tahoma"/>
              </a:rPr>
              <a:t>ы</a:t>
            </a:r>
            <a:r>
              <a:rPr sz="1800" spc="125" dirty="0">
                <a:solidFill>
                  <a:srgbClr val="FF0000"/>
                </a:solidFill>
                <a:latin typeface="Tahoma"/>
                <a:cs typeface="Tahoma"/>
              </a:rPr>
              <a:t>б</a:t>
            </a:r>
            <a:r>
              <a:rPr sz="1800" spc="140" dirty="0">
                <a:solidFill>
                  <a:srgbClr val="FF0000"/>
                </a:solidFill>
                <a:latin typeface="Tahoma"/>
                <a:cs typeface="Tahoma"/>
              </a:rPr>
              <a:t>р</a:t>
            </a:r>
            <a:r>
              <a:rPr sz="1800" spc="135" dirty="0">
                <a:solidFill>
                  <a:srgbClr val="FF0000"/>
                </a:solidFill>
                <a:latin typeface="Tahoma"/>
                <a:cs typeface="Tahoma"/>
              </a:rPr>
              <a:t>ос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6360159" y="4613909"/>
            <a:ext cx="574040" cy="247650"/>
          </a:xfrm>
          <a:custGeom>
            <a:avLst/>
            <a:gdLst/>
            <a:ahLst/>
            <a:cxnLst/>
            <a:rect l="l" t="t" r="r" b="b"/>
            <a:pathLst>
              <a:path w="574040" h="247650">
                <a:moveTo>
                  <a:pt x="574039" y="247650"/>
                </a:moveTo>
                <a:lnTo>
                  <a:pt x="0" y="0"/>
                </a:lnTo>
              </a:path>
            </a:pathLst>
          </a:custGeom>
          <a:ln w="889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262370" y="4560570"/>
            <a:ext cx="120650" cy="104139"/>
          </a:xfrm>
          <a:custGeom>
            <a:avLst/>
            <a:gdLst/>
            <a:ahLst/>
            <a:cxnLst/>
            <a:rect l="l" t="t" r="r" b="b"/>
            <a:pathLst>
              <a:path w="120650" h="104139">
                <a:moveTo>
                  <a:pt x="118109" y="0"/>
                </a:moveTo>
                <a:lnTo>
                  <a:pt x="0" y="10159"/>
                </a:lnTo>
                <a:lnTo>
                  <a:pt x="72389" y="104139"/>
                </a:lnTo>
                <a:lnTo>
                  <a:pt x="88900" y="91439"/>
                </a:lnTo>
                <a:lnTo>
                  <a:pt x="38100" y="26669"/>
                </a:lnTo>
                <a:lnTo>
                  <a:pt x="120650" y="19049"/>
                </a:lnTo>
                <a:lnTo>
                  <a:pt x="118109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615950" y="4118609"/>
            <a:ext cx="991869" cy="2851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10" dirty="0">
                <a:solidFill>
                  <a:srgbClr val="FF0000"/>
                </a:solidFill>
                <a:latin typeface="Arial"/>
                <a:cs typeface="Arial"/>
              </a:rPr>
              <a:t>м</a:t>
            </a:r>
            <a:r>
              <a:rPr sz="1800" dirty="0">
                <a:solidFill>
                  <a:srgbClr val="FF0000"/>
                </a:solidFill>
                <a:latin typeface="Arial"/>
                <a:cs typeface="Arial"/>
              </a:rPr>
              <a:t>и</a:t>
            </a:r>
            <a:r>
              <a:rPr sz="1800" spc="5" dirty="0">
                <a:solidFill>
                  <a:srgbClr val="FF0000"/>
                </a:solidFill>
                <a:latin typeface="Arial"/>
                <a:cs typeface="Arial"/>
              </a:rPr>
              <a:t>н</a:t>
            </a:r>
            <a:r>
              <a:rPr sz="1800" dirty="0">
                <a:solidFill>
                  <a:srgbClr val="FF0000"/>
                </a:solidFill>
                <a:latin typeface="Arial"/>
                <a:cs typeface="Arial"/>
              </a:rPr>
              <a:t>и</a:t>
            </a:r>
            <a:r>
              <a:rPr sz="1800" spc="5" dirty="0">
                <a:solidFill>
                  <a:srgbClr val="FF0000"/>
                </a:solidFill>
                <a:latin typeface="Arial"/>
                <a:cs typeface="Arial"/>
              </a:rPr>
              <a:t>м</a:t>
            </a:r>
            <a:r>
              <a:rPr sz="1800" spc="-20" dirty="0">
                <a:solidFill>
                  <a:srgbClr val="FF0000"/>
                </a:solidFill>
                <a:latin typeface="Arial"/>
                <a:cs typeface="Arial"/>
              </a:rPr>
              <a:t>у</a:t>
            </a:r>
            <a:r>
              <a:rPr sz="1800" dirty="0">
                <a:solidFill>
                  <a:srgbClr val="FF0000"/>
                </a:solidFill>
                <a:latin typeface="Arial"/>
                <a:cs typeface="Arial"/>
              </a:rPr>
              <a:t>м</a:t>
            </a:r>
            <a:endParaRPr sz="18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661160" y="3475990"/>
            <a:ext cx="1521460" cy="779780"/>
          </a:xfrm>
          <a:custGeom>
            <a:avLst/>
            <a:gdLst/>
            <a:ahLst/>
            <a:cxnLst/>
            <a:rect l="l" t="t" r="r" b="b"/>
            <a:pathLst>
              <a:path w="1521460" h="779779">
                <a:moveTo>
                  <a:pt x="0" y="779780"/>
                </a:moveTo>
                <a:lnTo>
                  <a:pt x="1521459" y="0"/>
                </a:lnTo>
              </a:path>
            </a:pathLst>
          </a:custGeom>
          <a:ln w="889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157220" y="3425190"/>
            <a:ext cx="119380" cy="100330"/>
          </a:xfrm>
          <a:custGeom>
            <a:avLst/>
            <a:gdLst/>
            <a:ahLst/>
            <a:cxnLst/>
            <a:rect l="l" t="t" r="r" b="b"/>
            <a:pathLst>
              <a:path w="119379" h="100329">
                <a:moveTo>
                  <a:pt x="1269" y="0"/>
                </a:moveTo>
                <a:lnTo>
                  <a:pt x="0" y="19050"/>
                </a:lnTo>
                <a:lnTo>
                  <a:pt x="82550" y="21589"/>
                </a:lnTo>
                <a:lnTo>
                  <a:pt x="36830" y="90170"/>
                </a:lnTo>
                <a:lnTo>
                  <a:pt x="53340" y="100330"/>
                </a:lnTo>
                <a:lnTo>
                  <a:pt x="119380" y="2539"/>
                </a:lnTo>
                <a:lnTo>
                  <a:pt x="1269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1516380" y="1341120"/>
            <a:ext cx="1082675" cy="2743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10" dirty="0">
                <a:solidFill>
                  <a:srgbClr val="FF0000"/>
                </a:solidFill>
                <a:latin typeface="Arial"/>
                <a:cs typeface="Arial"/>
              </a:rPr>
              <a:t>м</a:t>
            </a:r>
            <a:r>
              <a:rPr sz="1800" spc="-5" dirty="0">
                <a:solidFill>
                  <a:srgbClr val="FF0000"/>
                </a:solidFill>
                <a:latin typeface="Arial"/>
                <a:cs typeface="Arial"/>
              </a:rPr>
              <a:t>а</a:t>
            </a:r>
            <a:r>
              <a:rPr sz="1800" spc="20" dirty="0">
                <a:solidFill>
                  <a:srgbClr val="FF0000"/>
                </a:solidFill>
                <a:latin typeface="Arial"/>
                <a:cs typeface="Arial"/>
              </a:rPr>
              <a:t>к</a:t>
            </a:r>
            <a:r>
              <a:rPr sz="1800" dirty="0">
                <a:solidFill>
                  <a:srgbClr val="FF0000"/>
                </a:solidFill>
                <a:latin typeface="Arial"/>
                <a:cs typeface="Arial"/>
              </a:rPr>
              <a:t>си</a:t>
            </a:r>
            <a:r>
              <a:rPr sz="1800" spc="20" dirty="0">
                <a:solidFill>
                  <a:srgbClr val="FF0000"/>
                </a:solidFill>
                <a:latin typeface="Arial"/>
                <a:cs typeface="Arial"/>
              </a:rPr>
              <a:t>м</a:t>
            </a:r>
            <a:r>
              <a:rPr sz="1800" spc="-20" dirty="0">
                <a:solidFill>
                  <a:srgbClr val="FF0000"/>
                </a:solidFill>
                <a:latin typeface="Arial"/>
                <a:cs typeface="Arial"/>
              </a:rPr>
              <a:t>у</a:t>
            </a:r>
            <a:r>
              <a:rPr sz="1800" dirty="0">
                <a:solidFill>
                  <a:srgbClr val="FF0000"/>
                </a:solidFill>
                <a:latin typeface="Arial"/>
                <a:cs typeface="Arial"/>
              </a:rPr>
              <a:t>м</a:t>
            </a:r>
            <a:endParaRPr sz="18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2607310" y="1555750"/>
            <a:ext cx="589280" cy="508000"/>
          </a:xfrm>
          <a:custGeom>
            <a:avLst/>
            <a:gdLst/>
            <a:ahLst/>
            <a:cxnLst/>
            <a:rect l="l" t="t" r="r" b="b"/>
            <a:pathLst>
              <a:path w="589280" h="508000">
                <a:moveTo>
                  <a:pt x="0" y="0"/>
                </a:moveTo>
                <a:lnTo>
                  <a:pt x="589279" y="508000"/>
                </a:lnTo>
              </a:path>
            </a:pathLst>
          </a:custGeom>
          <a:ln w="889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161029" y="2023110"/>
            <a:ext cx="115570" cy="110489"/>
          </a:xfrm>
          <a:custGeom>
            <a:avLst/>
            <a:gdLst/>
            <a:ahLst/>
            <a:cxnLst/>
            <a:rect l="l" t="t" r="r" b="b"/>
            <a:pathLst>
              <a:path w="115570" h="110489">
                <a:moveTo>
                  <a:pt x="3809" y="66039"/>
                </a:moveTo>
                <a:lnTo>
                  <a:pt x="0" y="86360"/>
                </a:lnTo>
                <a:lnTo>
                  <a:pt x="115569" y="110489"/>
                </a:lnTo>
                <a:lnTo>
                  <a:pt x="105760" y="83819"/>
                </a:lnTo>
                <a:lnTo>
                  <a:pt x="85089" y="83819"/>
                </a:lnTo>
                <a:lnTo>
                  <a:pt x="3809" y="66039"/>
                </a:lnTo>
                <a:close/>
              </a:path>
              <a:path w="115570" h="110489">
                <a:moveTo>
                  <a:pt x="74930" y="0"/>
                </a:moveTo>
                <a:lnTo>
                  <a:pt x="55880" y="6350"/>
                </a:lnTo>
                <a:lnTo>
                  <a:pt x="85089" y="83819"/>
                </a:lnTo>
                <a:lnTo>
                  <a:pt x="105760" y="83819"/>
                </a:lnTo>
                <a:lnTo>
                  <a:pt x="7493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8126730" y="6445250"/>
            <a:ext cx="939800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spc="-5" dirty="0" smtClean="0">
                <a:latin typeface="Courier New"/>
                <a:cs typeface="Courier New"/>
              </a:rPr>
              <a:t>2</a:t>
            </a:r>
            <a:r>
              <a:rPr lang="ru-RU" sz="2400" b="1" spc="-5" dirty="0" smtClean="0">
                <a:latin typeface="Courier New"/>
                <a:cs typeface="Courier New"/>
              </a:rPr>
              <a:t>1</a:t>
            </a:r>
            <a:r>
              <a:rPr sz="2400" b="1" spc="-5" dirty="0" smtClean="0">
                <a:latin typeface="Courier New"/>
                <a:cs typeface="Courier New"/>
              </a:rPr>
              <a:t>/</a:t>
            </a:r>
            <a:r>
              <a:rPr lang="ru-RU" sz="2400" b="1" spc="-5" dirty="0" smtClean="0">
                <a:latin typeface="Courier New"/>
                <a:cs typeface="Courier New"/>
              </a:rPr>
              <a:t>40</a:t>
            </a:r>
            <a:endParaRPr sz="2400" dirty="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971800" y="1524000"/>
            <a:ext cx="5897880" cy="40538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8600" y="566166"/>
            <a:ext cx="8632190" cy="11150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4390"/>
              </a:lnSpc>
            </a:pPr>
            <a:r>
              <a:rPr sz="4000" spc="235" dirty="0"/>
              <a:t>Violin </a:t>
            </a:r>
            <a:r>
              <a:rPr sz="4000" spc="165" dirty="0"/>
              <a:t>Plot: </a:t>
            </a:r>
            <a:r>
              <a:rPr spc="315" dirty="0"/>
              <a:t>комбинация </a:t>
            </a:r>
            <a:r>
              <a:rPr spc="240" dirty="0"/>
              <a:t>boxplot </a:t>
            </a:r>
            <a:r>
              <a:rPr spc="310" dirty="0"/>
              <a:t>и  </a:t>
            </a:r>
            <a:r>
              <a:rPr spc="335" dirty="0"/>
              <a:t>графика </a:t>
            </a:r>
            <a:r>
              <a:rPr spc="315" dirty="0"/>
              <a:t>плотности</a:t>
            </a:r>
            <a:r>
              <a:rPr spc="-325" dirty="0"/>
              <a:t> </a:t>
            </a:r>
            <a:r>
              <a:rPr spc="315" dirty="0"/>
              <a:t>распределения</a:t>
            </a:r>
            <a:endParaRPr sz="4000"/>
          </a:p>
        </p:txBody>
      </p:sp>
      <p:sp>
        <p:nvSpPr>
          <p:cNvPr id="4" name="object 4"/>
          <p:cNvSpPr txBox="1"/>
          <p:nvPr/>
        </p:nvSpPr>
        <p:spPr>
          <a:xfrm>
            <a:off x="265429" y="6484620"/>
            <a:ext cx="4769485" cy="3187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105" dirty="0">
                <a:latin typeface="Tahoma"/>
                <a:cs typeface="Tahoma"/>
              </a:rPr>
              <a:t>title("Violin </a:t>
            </a:r>
            <a:r>
              <a:rPr sz="2000" spc="114" dirty="0">
                <a:latin typeface="Tahoma"/>
                <a:cs typeface="Tahoma"/>
              </a:rPr>
              <a:t>Plots </a:t>
            </a:r>
            <a:r>
              <a:rPr sz="2000" spc="100" dirty="0">
                <a:latin typeface="Tahoma"/>
                <a:cs typeface="Tahoma"/>
              </a:rPr>
              <a:t>of </a:t>
            </a:r>
            <a:r>
              <a:rPr sz="2000" spc="135" dirty="0">
                <a:latin typeface="Tahoma"/>
                <a:cs typeface="Tahoma"/>
              </a:rPr>
              <a:t>Miles</a:t>
            </a:r>
            <a:r>
              <a:rPr sz="2000" spc="-409" dirty="0">
                <a:latin typeface="Tahoma"/>
                <a:cs typeface="Tahoma"/>
              </a:rPr>
              <a:t> </a:t>
            </a:r>
            <a:r>
              <a:rPr sz="2000" spc="105" dirty="0">
                <a:latin typeface="Tahoma"/>
                <a:cs typeface="Tahoma"/>
              </a:rPr>
              <a:t>Per </a:t>
            </a:r>
            <a:r>
              <a:rPr sz="2000" spc="120" dirty="0">
                <a:latin typeface="Tahoma"/>
                <a:cs typeface="Tahoma"/>
              </a:rPr>
              <a:t>Gallon")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65429" y="1841500"/>
            <a:ext cx="6946900" cy="46431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8260" marR="4422775">
              <a:lnSpc>
                <a:spcPct val="100000"/>
              </a:lnSpc>
            </a:pPr>
            <a:r>
              <a:rPr sz="2400" i="1" spc="100" dirty="0">
                <a:latin typeface="Lucida Sans"/>
                <a:cs typeface="Lucida Sans"/>
              </a:rPr>
              <a:t>«The </a:t>
            </a:r>
            <a:r>
              <a:rPr sz="2400" i="1" spc="25" dirty="0">
                <a:latin typeface="Lucida Sans"/>
                <a:cs typeface="Lucida Sans"/>
              </a:rPr>
              <a:t>violin </a:t>
            </a:r>
            <a:r>
              <a:rPr sz="2400" i="1" spc="40" dirty="0">
                <a:latin typeface="Lucida Sans"/>
                <a:cs typeface="Lucida Sans"/>
              </a:rPr>
              <a:t>plot  </a:t>
            </a:r>
            <a:r>
              <a:rPr sz="2400" i="1" spc="30" dirty="0">
                <a:latin typeface="Lucida Sans"/>
                <a:cs typeface="Lucida Sans"/>
              </a:rPr>
              <a:t>is </a:t>
            </a:r>
            <a:r>
              <a:rPr sz="2400" i="1" spc="40" dirty="0">
                <a:latin typeface="Lucida Sans"/>
                <a:cs typeface="Lucida Sans"/>
              </a:rPr>
              <a:t>like </a:t>
            </a:r>
            <a:r>
              <a:rPr sz="2400" i="1" spc="80" dirty="0">
                <a:latin typeface="Lucida Sans"/>
                <a:cs typeface="Lucida Sans"/>
              </a:rPr>
              <a:t>the  </a:t>
            </a:r>
            <a:r>
              <a:rPr sz="2400" i="1" spc="60" dirty="0">
                <a:latin typeface="Lucida Sans"/>
                <a:cs typeface="Lucida Sans"/>
              </a:rPr>
              <a:t>lovechild  </a:t>
            </a:r>
            <a:r>
              <a:rPr sz="2400" i="1" spc="114" dirty="0">
                <a:latin typeface="Lucida Sans"/>
                <a:cs typeface="Lucida Sans"/>
              </a:rPr>
              <a:t>between </a:t>
            </a:r>
            <a:r>
              <a:rPr sz="2400" i="1" spc="10" dirty="0">
                <a:latin typeface="Lucida Sans"/>
                <a:cs typeface="Lucida Sans"/>
              </a:rPr>
              <a:t>a  </a:t>
            </a:r>
            <a:r>
              <a:rPr sz="2400" i="1" spc="65" dirty="0">
                <a:latin typeface="Lucida Sans"/>
                <a:cs typeface="Lucida Sans"/>
              </a:rPr>
              <a:t>density </a:t>
            </a:r>
            <a:r>
              <a:rPr sz="2400" i="1" spc="40" dirty="0">
                <a:latin typeface="Lucida Sans"/>
                <a:cs typeface="Lucida Sans"/>
              </a:rPr>
              <a:t>plot</a:t>
            </a:r>
            <a:r>
              <a:rPr sz="2400" i="1" spc="-155" dirty="0">
                <a:latin typeface="Lucida Sans"/>
                <a:cs typeface="Lucida Sans"/>
              </a:rPr>
              <a:t> </a:t>
            </a:r>
            <a:r>
              <a:rPr sz="2400" i="1" spc="30" dirty="0">
                <a:latin typeface="Lucida Sans"/>
                <a:cs typeface="Lucida Sans"/>
              </a:rPr>
              <a:t>and  </a:t>
            </a:r>
            <a:r>
              <a:rPr sz="2400" i="1" spc="10" dirty="0">
                <a:latin typeface="Lucida Sans"/>
                <a:cs typeface="Lucida Sans"/>
              </a:rPr>
              <a:t>a </a:t>
            </a:r>
            <a:r>
              <a:rPr sz="2400" i="1" spc="70" dirty="0">
                <a:latin typeface="Lucida Sans"/>
                <a:cs typeface="Lucida Sans"/>
              </a:rPr>
              <a:t>box-and-  </a:t>
            </a:r>
            <a:r>
              <a:rPr sz="2400" i="1" spc="30" dirty="0">
                <a:latin typeface="Lucida Sans"/>
                <a:cs typeface="Lucida Sans"/>
              </a:rPr>
              <a:t>whisker</a:t>
            </a:r>
            <a:r>
              <a:rPr sz="2400" i="1" spc="-90" dirty="0">
                <a:latin typeface="Lucida Sans"/>
                <a:cs typeface="Lucida Sans"/>
              </a:rPr>
              <a:t> </a:t>
            </a:r>
            <a:r>
              <a:rPr sz="2400" i="1" spc="65" dirty="0">
                <a:latin typeface="Lucida Sans"/>
                <a:cs typeface="Lucida Sans"/>
              </a:rPr>
              <a:t>plot.»</a:t>
            </a:r>
            <a:endParaRPr sz="2400">
              <a:latin typeface="Lucida Sans"/>
              <a:cs typeface="Lucida Sans"/>
            </a:endParaRPr>
          </a:p>
          <a:p>
            <a:pPr marL="12700">
              <a:lnSpc>
                <a:spcPct val="100000"/>
              </a:lnSpc>
              <a:spcBef>
                <a:spcPts val="2000"/>
              </a:spcBef>
            </a:pPr>
            <a:r>
              <a:rPr sz="2000" dirty="0">
                <a:latin typeface="Arial"/>
                <a:cs typeface="Arial"/>
              </a:rPr>
              <a:t>&gt;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110" dirty="0">
                <a:latin typeface="Tahoma"/>
                <a:cs typeface="Tahoma"/>
              </a:rPr>
              <a:t>library(vioplot)</a:t>
            </a:r>
            <a:endParaRPr sz="2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&gt; </a:t>
            </a:r>
            <a:r>
              <a:rPr sz="2000" spc="185" dirty="0">
                <a:latin typeface="Tahoma"/>
                <a:cs typeface="Tahoma"/>
              </a:rPr>
              <a:t>x1 </a:t>
            </a:r>
            <a:r>
              <a:rPr sz="2000" spc="105" dirty="0">
                <a:latin typeface="Tahoma"/>
                <a:cs typeface="Tahoma"/>
              </a:rPr>
              <a:t>&lt;-</a:t>
            </a:r>
            <a:r>
              <a:rPr sz="2000" spc="-145" dirty="0">
                <a:latin typeface="Tahoma"/>
                <a:cs typeface="Tahoma"/>
              </a:rPr>
              <a:t> </a:t>
            </a:r>
            <a:r>
              <a:rPr sz="2000" spc="150" dirty="0">
                <a:latin typeface="Tahoma"/>
                <a:cs typeface="Tahoma"/>
              </a:rPr>
              <a:t>mtcars[mtcars$cyl==4,]$mpg</a:t>
            </a:r>
            <a:endParaRPr sz="2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&gt; </a:t>
            </a:r>
            <a:r>
              <a:rPr sz="2000" spc="185" dirty="0">
                <a:latin typeface="Tahoma"/>
                <a:cs typeface="Tahoma"/>
              </a:rPr>
              <a:t>x2 </a:t>
            </a:r>
            <a:r>
              <a:rPr sz="2000" spc="105" dirty="0">
                <a:latin typeface="Tahoma"/>
                <a:cs typeface="Tahoma"/>
              </a:rPr>
              <a:t>&lt;-</a:t>
            </a:r>
            <a:r>
              <a:rPr sz="2000" spc="-145" dirty="0">
                <a:latin typeface="Tahoma"/>
                <a:cs typeface="Tahoma"/>
              </a:rPr>
              <a:t> </a:t>
            </a:r>
            <a:r>
              <a:rPr sz="2000" spc="150" dirty="0">
                <a:latin typeface="Tahoma"/>
                <a:cs typeface="Tahoma"/>
              </a:rPr>
              <a:t>mtcars[mtcars$cyl==6,]$mpg</a:t>
            </a:r>
            <a:endParaRPr sz="2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&gt; </a:t>
            </a:r>
            <a:r>
              <a:rPr sz="2000" spc="185" dirty="0">
                <a:latin typeface="Tahoma"/>
                <a:cs typeface="Tahoma"/>
              </a:rPr>
              <a:t>x3 </a:t>
            </a:r>
            <a:r>
              <a:rPr sz="2000" spc="105" dirty="0">
                <a:latin typeface="Tahoma"/>
                <a:cs typeface="Tahoma"/>
              </a:rPr>
              <a:t>&lt;-</a:t>
            </a:r>
            <a:r>
              <a:rPr sz="2000" spc="-145" dirty="0">
                <a:latin typeface="Tahoma"/>
                <a:cs typeface="Tahoma"/>
              </a:rPr>
              <a:t> </a:t>
            </a:r>
            <a:r>
              <a:rPr sz="2000" spc="150" dirty="0">
                <a:latin typeface="Tahoma"/>
                <a:cs typeface="Tahoma"/>
              </a:rPr>
              <a:t>mtcars[mtcars$cyl==8,]$mpg</a:t>
            </a:r>
            <a:endParaRPr sz="2000">
              <a:latin typeface="Tahoma"/>
              <a:cs typeface="Tahoma"/>
            </a:endParaRPr>
          </a:p>
          <a:p>
            <a:pPr marL="12700" marR="508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&gt;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114" dirty="0">
                <a:latin typeface="Tahoma"/>
                <a:cs typeface="Tahoma"/>
              </a:rPr>
              <a:t>vioplot(x1,</a:t>
            </a:r>
            <a:r>
              <a:rPr sz="2000" spc="5" dirty="0">
                <a:latin typeface="Tahoma"/>
                <a:cs typeface="Tahoma"/>
              </a:rPr>
              <a:t> </a:t>
            </a:r>
            <a:r>
              <a:rPr sz="2000" spc="130" dirty="0">
                <a:latin typeface="Tahoma"/>
                <a:cs typeface="Tahoma"/>
              </a:rPr>
              <a:t>x2,</a:t>
            </a:r>
            <a:r>
              <a:rPr sz="2000" spc="5" dirty="0">
                <a:latin typeface="Tahoma"/>
                <a:cs typeface="Tahoma"/>
              </a:rPr>
              <a:t> </a:t>
            </a:r>
            <a:r>
              <a:rPr sz="2000" spc="130" dirty="0">
                <a:latin typeface="Tahoma"/>
                <a:cs typeface="Tahoma"/>
              </a:rPr>
              <a:t>x3,</a:t>
            </a:r>
            <a:r>
              <a:rPr sz="2000" spc="15" dirty="0">
                <a:latin typeface="Tahoma"/>
                <a:cs typeface="Tahoma"/>
              </a:rPr>
              <a:t> </a:t>
            </a:r>
            <a:r>
              <a:rPr sz="2000" spc="160" dirty="0">
                <a:latin typeface="Tahoma"/>
                <a:cs typeface="Tahoma"/>
              </a:rPr>
              <a:t>names=c("4</a:t>
            </a:r>
            <a:r>
              <a:rPr sz="2000" dirty="0">
                <a:latin typeface="Tahoma"/>
                <a:cs typeface="Tahoma"/>
              </a:rPr>
              <a:t> </a:t>
            </a:r>
            <a:r>
              <a:rPr sz="2000" spc="120" dirty="0">
                <a:latin typeface="Tahoma"/>
                <a:cs typeface="Tahoma"/>
              </a:rPr>
              <a:t>cyl",</a:t>
            </a:r>
            <a:r>
              <a:rPr sz="2000" spc="5" dirty="0">
                <a:latin typeface="Tahoma"/>
                <a:cs typeface="Tahoma"/>
              </a:rPr>
              <a:t> </a:t>
            </a:r>
            <a:r>
              <a:rPr sz="2000" spc="150" dirty="0">
                <a:latin typeface="Tahoma"/>
                <a:cs typeface="Tahoma"/>
              </a:rPr>
              <a:t>"6</a:t>
            </a:r>
            <a:r>
              <a:rPr sz="2000" dirty="0">
                <a:latin typeface="Tahoma"/>
                <a:cs typeface="Tahoma"/>
              </a:rPr>
              <a:t> </a:t>
            </a:r>
            <a:r>
              <a:rPr sz="2000" spc="120" dirty="0">
                <a:latin typeface="Tahoma"/>
                <a:cs typeface="Tahoma"/>
              </a:rPr>
              <a:t>cyl",</a:t>
            </a:r>
            <a:r>
              <a:rPr sz="2000" spc="5" dirty="0">
                <a:latin typeface="Tahoma"/>
                <a:cs typeface="Tahoma"/>
              </a:rPr>
              <a:t> </a:t>
            </a:r>
            <a:r>
              <a:rPr sz="2000" spc="150" dirty="0">
                <a:latin typeface="Tahoma"/>
                <a:cs typeface="Tahoma"/>
              </a:rPr>
              <a:t>"8</a:t>
            </a:r>
            <a:r>
              <a:rPr sz="2000" spc="10" dirty="0">
                <a:latin typeface="Tahoma"/>
                <a:cs typeface="Tahoma"/>
              </a:rPr>
              <a:t> </a:t>
            </a:r>
            <a:r>
              <a:rPr sz="2000" spc="100" dirty="0">
                <a:latin typeface="Tahoma"/>
                <a:cs typeface="Tahoma"/>
              </a:rPr>
              <a:t>cyl"),  </a:t>
            </a:r>
            <a:r>
              <a:rPr sz="2000" spc="125" dirty="0">
                <a:latin typeface="Tahoma"/>
                <a:cs typeface="Tahoma"/>
              </a:rPr>
              <a:t>col="gold")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126730" y="6445250"/>
            <a:ext cx="939800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spc="-5" dirty="0" smtClean="0">
                <a:latin typeface="Courier New"/>
                <a:cs typeface="Courier New"/>
              </a:rPr>
              <a:t>2</a:t>
            </a:r>
            <a:r>
              <a:rPr lang="ru-RU" sz="2400" b="1" spc="-5" dirty="0" smtClean="0">
                <a:latin typeface="Courier New"/>
                <a:cs typeface="Courier New"/>
              </a:rPr>
              <a:t>2</a:t>
            </a:r>
            <a:r>
              <a:rPr sz="2400" b="1" spc="-5" dirty="0" smtClean="0">
                <a:latin typeface="Courier New"/>
                <a:cs typeface="Courier New"/>
              </a:rPr>
              <a:t>/</a:t>
            </a:r>
            <a:r>
              <a:rPr lang="ru-RU" sz="2400" b="1" spc="-5" dirty="0" smtClean="0">
                <a:latin typeface="Courier New"/>
                <a:cs typeface="Courier New"/>
              </a:rPr>
              <a:t>40</a:t>
            </a:r>
            <a:endParaRPr sz="2400" dirty="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9890" y="5312409"/>
            <a:ext cx="8387080" cy="11106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&gt;</a:t>
            </a:r>
            <a:r>
              <a:rPr sz="1800" spc="-90" dirty="0">
                <a:latin typeface="Arial"/>
                <a:cs typeface="Arial"/>
              </a:rPr>
              <a:t> </a:t>
            </a:r>
            <a:r>
              <a:rPr sz="1800" spc="105" dirty="0">
                <a:latin typeface="Tahoma"/>
                <a:cs typeface="Tahoma"/>
              </a:rPr>
              <a:t>library(lattice)</a:t>
            </a:r>
            <a:endParaRPr sz="18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&gt;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135" dirty="0">
                <a:latin typeface="Tahoma"/>
                <a:cs typeface="Tahoma"/>
              </a:rPr>
              <a:t>hp</a:t>
            </a:r>
            <a:r>
              <a:rPr sz="1800" spc="10" dirty="0">
                <a:latin typeface="Tahoma"/>
                <a:cs typeface="Tahoma"/>
              </a:rPr>
              <a:t> </a:t>
            </a:r>
            <a:r>
              <a:rPr sz="1800" spc="95" dirty="0">
                <a:latin typeface="Tahoma"/>
                <a:cs typeface="Tahoma"/>
              </a:rPr>
              <a:t>&lt;-</a:t>
            </a:r>
            <a:r>
              <a:rPr sz="1800" spc="5" dirty="0">
                <a:latin typeface="Tahoma"/>
                <a:cs typeface="Tahoma"/>
              </a:rPr>
              <a:t> </a:t>
            </a:r>
            <a:r>
              <a:rPr sz="1800" spc="114" dirty="0">
                <a:latin typeface="Tahoma"/>
                <a:cs typeface="Tahoma"/>
              </a:rPr>
              <a:t>cut(mtcars$hp,3)</a:t>
            </a:r>
            <a:r>
              <a:rPr sz="1800" spc="10" dirty="0">
                <a:latin typeface="Tahoma"/>
                <a:cs typeface="Tahoma"/>
              </a:rPr>
              <a:t> </a:t>
            </a:r>
            <a:r>
              <a:rPr sz="1800" spc="195" dirty="0">
                <a:latin typeface="Tahoma"/>
                <a:cs typeface="Tahoma"/>
              </a:rPr>
              <a:t>#</a:t>
            </a:r>
            <a:r>
              <a:rPr sz="1800" spc="15" dirty="0">
                <a:latin typeface="Tahoma"/>
                <a:cs typeface="Tahoma"/>
              </a:rPr>
              <a:t> </a:t>
            </a:r>
            <a:r>
              <a:rPr sz="1800" spc="130" dirty="0">
                <a:latin typeface="Tahoma"/>
                <a:cs typeface="Tahoma"/>
              </a:rPr>
              <a:t>divide</a:t>
            </a:r>
            <a:r>
              <a:rPr sz="1800" spc="5" dirty="0">
                <a:latin typeface="Tahoma"/>
                <a:cs typeface="Tahoma"/>
              </a:rPr>
              <a:t> </a:t>
            </a:r>
            <a:r>
              <a:rPr sz="1800" spc="125" dirty="0">
                <a:latin typeface="Tahoma"/>
                <a:cs typeface="Tahoma"/>
              </a:rPr>
              <a:t>horse</a:t>
            </a:r>
            <a:r>
              <a:rPr sz="1800" dirty="0">
                <a:latin typeface="Tahoma"/>
                <a:cs typeface="Tahoma"/>
              </a:rPr>
              <a:t> </a:t>
            </a:r>
            <a:r>
              <a:rPr sz="1800" spc="130" dirty="0">
                <a:latin typeface="Tahoma"/>
                <a:cs typeface="Tahoma"/>
              </a:rPr>
              <a:t>power</a:t>
            </a:r>
            <a:r>
              <a:rPr sz="1800" spc="15" dirty="0">
                <a:latin typeface="Tahoma"/>
                <a:cs typeface="Tahoma"/>
              </a:rPr>
              <a:t> </a:t>
            </a:r>
            <a:r>
              <a:rPr sz="1800" spc="110" dirty="0">
                <a:latin typeface="Tahoma"/>
                <a:cs typeface="Tahoma"/>
              </a:rPr>
              <a:t>into</a:t>
            </a:r>
            <a:r>
              <a:rPr sz="1800" spc="15" dirty="0">
                <a:latin typeface="Tahoma"/>
                <a:cs typeface="Tahoma"/>
              </a:rPr>
              <a:t> </a:t>
            </a:r>
            <a:r>
              <a:rPr sz="1800" spc="120" dirty="0">
                <a:latin typeface="Tahoma"/>
                <a:cs typeface="Tahoma"/>
              </a:rPr>
              <a:t>three</a:t>
            </a:r>
            <a:r>
              <a:rPr sz="1800" spc="5" dirty="0">
                <a:latin typeface="Tahoma"/>
                <a:cs typeface="Tahoma"/>
              </a:rPr>
              <a:t> </a:t>
            </a:r>
            <a:r>
              <a:rPr sz="1800" spc="140" dirty="0">
                <a:latin typeface="Tahoma"/>
                <a:cs typeface="Tahoma"/>
              </a:rPr>
              <a:t>bands</a:t>
            </a:r>
            <a:endParaRPr sz="1800">
              <a:latin typeface="Tahoma"/>
              <a:cs typeface="Tahoma"/>
            </a:endParaRPr>
          </a:p>
          <a:p>
            <a:pPr marL="12700" marR="5080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&gt; </a:t>
            </a:r>
            <a:r>
              <a:rPr sz="1800" spc="130" dirty="0">
                <a:latin typeface="Tahoma"/>
                <a:cs typeface="Tahoma"/>
              </a:rPr>
              <a:t>xyplot(mtcars$mpg~mtcars$wt|hp, </a:t>
            </a:r>
            <a:r>
              <a:rPr sz="1800" spc="114" dirty="0">
                <a:latin typeface="Tahoma"/>
                <a:cs typeface="Tahoma"/>
              </a:rPr>
              <a:t>scales=list(cex=.8, </a:t>
            </a:r>
            <a:r>
              <a:rPr sz="1800" spc="105" dirty="0">
                <a:latin typeface="Tahoma"/>
                <a:cs typeface="Tahoma"/>
              </a:rPr>
              <a:t>col="red"),  </a:t>
            </a:r>
            <a:r>
              <a:rPr sz="1800" spc="114" dirty="0">
                <a:latin typeface="Tahoma"/>
                <a:cs typeface="Tahoma"/>
              </a:rPr>
              <a:t>xlab="Weight",</a:t>
            </a:r>
            <a:r>
              <a:rPr sz="1800" spc="15" dirty="0">
                <a:latin typeface="Tahoma"/>
                <a:cs typeface="Tahoma"/>
              </a:rPr>
              <a:t> </a:t>
            </a:r>
            <a:r>
              <a:rPr sz="1800" spc="130" dirty="0">
                <a:latin typeface="Tahoma"/>
                <a:cs typeface="Tahoma"/>
              </a:rPr>
              <a:t>ylab="Miles</a:t>
            </a:r>
            <a:r>
              <a:rPr sz="1800" spc="10" dirty="0">
                <a:latin typeface="Tahoma"/>
                <a:cs typeface="Tahoma"/>
              </a:rPr>
              <a:t> </a:t>
            </a:r>
            <a:r>
              <a:rPr sz="1800" spc="125" dirty="0">
                <a:latin typeface="Tahoma"/>
                <a:cs typeface="Tahoma"/>
              </a:rPr>
              <a:t>per</a:t>
            </a:r>
            <a:r>
              <a:rPr sz="1800" spc="20" dirty="0">
                <a:latin typeface="Tahoma"/>
                <a:cs typeface="Tahoma"/>
              </a:rPr>
              <a:t> </a:t>
            </a:r>
            <a:r>
              <a:rPr sz="1800" spc="110" dirty="0">
                <a:latin typeface="Tahoma"/>
                <a:cs typeface="Tahoma"/>
              </a:rPr>
              <a:t>Gallon",</a:t>
            </a:r>
            <a:r>
              <a:rPr sz="1800" spc="15" dirty="0">
                <a:latin typeface="Tahoma"/>
                <a:cs typeface="Tahoma"/>
              </a:rPr>
              <a:t> </a:t>
            </a:r>
            <a:r>
              <a:rPr sz="1800" spc="150" dirty="0">
                <a:latin typeface="Tahoma"/>
                <a:cs typeface="Tahoma"/>
              </a:rPr>
              <a:t>main="MGP</a:t>
            </a:r>
            <a:r>
              <a:rPr sz="1800" spc="5" dirty="0">
                <a:latin typeface="Tahoma"/>
                <a:cs typeface="Tahoma"/>
              </a:rPr>
              <a:t> </a:t>
            </a:r>
            <a:r>
              <a:rPr sz="1800" spc="150" dirty="0">
                <a:latin typeface="Tahoma"/>
                <a:cs typeface="Tahoma"/>
              </a:rPr>
              <a:t>vs</a:t>
            </a:r>
            <a:r>
              <a:rPr sz="1800" spc="10" dirty="0">
                <a:latin typeface="Tahoma"/>
                <a:cs typeface="Tahoma"/>
              </a:rPr>
              <a:t> </a:t>
            </a:r>
            <a:r>
              <a:rPr sz="1800" spc="110" dirty="0">
                <a:latin typeface="Tahoma"/>
                <a:cs typeface="Tahoma"/>
              </a:rPr>
              <a:t>Weight</a:t>
            </a:r>
            <a:r>
              <a:rPr sz="1800" spc="10" dirty="0">
                <a:latin typeface="Tahoma"/>
                <a:cs typeface="Tahoma"/>
              </a:rPr>
              <a:t> </a:t>
            </a:r>
            <a:r>
              <a:rPr sz="1800" spc="160" dirty="0">
                <a:latin typeface="Tahoma"/>
                <a:cs typeface="Tahoma"/>
              </a:rPr>
              <a:t>by</a:t>
            </a:r>
            <a:r>
              <a:rPr sz="1800" spc="15" dirty="0">
                <a:latin typeface="Tahoma"/>
                <a:cs typeface="Tahoma"/>
              </a:rPr>
              <a:t> </a:t>
            </a:r>
            <a:r>
              <a:rPr sz="1800" spc="125" dirty="0">
                <a:latin typeface="Tahoma"/>
                <a:cs typeface="Tahoma"/>
              </a:rPr>
              <a:t>Horse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9890" y="6409690"/>
            <a:ext cx="911860" cy="2876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25" dirty="0">
                <a:latin typeface="Tahoma"/>
                <a:cs typeface="Tahoma"/>
              </a:rPr>
              <a:t>P</a:t>
            </a:r>
            <a:r>
              <a:rPr sz="1800" spc="105" dirty="0">
                <a:latin typeface="Tahoma"/>
                <a:cs typeface="Tahoma"/>
              </a:rPr>
              <a:t>o</a:t>
            </a:r>
            <a:r>
              <a:rPr sz="1800" spc="155" dirty="0">
                <a:latin typeface="Tahoma"/>
                <a:cs typeface="Tahoma"/>
              </a:rPr>
              <a:t>w</a:t>
            </a:r>
            <a:r>
              <a:rPr sz="1800" spc="150" dirty="0">
                <a:latin typeface="Tahoma"/>
                <a:cs typeface="Tahoma"/>
              </a:rPr>
              <a:t>e</a:t>
            </a:r>
            <a:r>
              <a:rPr sz="1800" spc="95" dirty="0">
                <a:latin typeface="Tahoma"/>
                <a:cs typeface="Tahoma"/>
              </a:rPr>
              <a:t>r</a:t>
            </a:r>
            <a:r>
              <a:rPr sz="1800" spc="105" dirty="0">
                <a:latin typeface="Tahoma"/>
                <a:cs typeface="Tahoma"/>
              </a:rPr>
              <a:t>"</a:t>
            </a:r>
            <a:r>
              <a:rPr sz="1800" spc="10" dirty="0">
                <a:latin typeface="Tahoma"/>
                <a:cs typeface="Tahoma"/>
              </a:rPr>
              <a:t>)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93190">
              <a:lnSpc>
                <a:spcPct val="100000"/>
              </a:lnSpc>
            </a:pPr>
            <a:r>
              <a:rPr sz="4400" spc="415" dirty="0"/>
              <a:t>Возможности</a:t>
            </a:r>
            <a:r>
              <a:rPr sz="4400" spc="25" dirty="0"/>
              <a:t> </a:t>
            </a:r>
            <a:r>
              <a:rPr sz="4400" spc="295" dirty="0"/>
              <a:t>lattice</a:t>
            </a:r>
            <a:endParaRPr sz="4400"/>
          </a:p>
        </p:txBody>
      </p:sp>
      <p:sp>
        <p:nvSpPr>
          <p:cNvPr id="5" name="object 5"/>
          <p:cNvSpPr/>
          <p:nvPr/>
        </p:nvSpPr>
        <p:spPr>
          <a:xfrm>
            <a:off x="1752600" y="977900"/>
            <a:ext cx="5932170" cy="4343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126730" y="6445250"/>
            <a:ext cx="939800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spc="-5" dirty="0" smtClean="0">
                <a:latin typeface="Courier New"/>
                <a:cs typeface="Courier New"/>
              </a:rPr>
              <a:t>2</a:t>
            </a:r>
            <a:r>
              <a:rPr lang="ru-RU" sz="2400" b="1" spc="-5" dirty="0" smtClean="0">
                <a:latin typeface="Courier New"/>
                <a:cs typeface="Courier New"/>
              </a:rPr>
              <a:t>3</a:t>
            </a:r>
            <a:r>
              <a:rPr sz="2400" b="1" spc="-5" dirty="0" smtClean="0">
                <a:latin typeface="Courier New"/>
                <a:cs typeface="Courier New"/>
              </a:rPr>
              <a:t>/</a:t>
            </a:r>
            <a:r>
              <a:rPr lang="ru-RU" sz="2400" b="1" spc="-5" dirty="0" smtClean="0">
                <a:latin typeface="Courier New"/>
                <a:cs typeface="Courier New"/>
              </a:rPr>
              <a:t>40</a:t>
            </a:r>
            <a:endParaRPr sz="2400" dirty="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31470" rIns="0" bIns="0" rtlCol="0">
            <a:spAutoFit/>
          </a:bodyPr>
          <a:lstStyle/>
          <a:p>
            <a:pPr marL="1682750">
              <a:lnSpc>
                <a:spcPct val="100000"/>
              </a:lnSpc>
            </a:pPr>
            <a:r>
              <a:rPr sz="4400" spc="-15" dirty="0">
                <a:latin typeface="Arial"/>
                <a:cs typeface="Arial"/>
              </a:rPr>
              <a:t>Возможности</a:t>
            </a:r>
            <a:r>
              <a:rPr sz="4400" dirty="0">
                <a:latin typeface="Arial"/>
                <a:cs typeface="Arial"/>
              </a:rPr>
              <a:t> </a:t>
            </a:r>
            <a:r>
              <a:rPr sz="4400" spc="-5" dirty="0">
                <a:latin typeface="Arial"/>
                <a:cs typeface="Arial"/>
              </a:rPr>
              <a:t>ggplot2</a:t>
            </a:r>
            <a:endParaRPr sz="4400" dirty="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62200" y="1186180"/>
            <a:ext cx="5257800" cy="414401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7469" y="5683250"/>
            <a:ext cx="8898890" cy="9283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2000" spc="220" dirty="0">
                <a:latin typeface="Tahoma"/>
                <a:cs typeface="Tahoma"/>
              </a:rPr>
              <a:t>&gt; </a:t>
            </a:r>
            <a:r>
              <a:rPr sz="2000" spc="105" dirty="0">
                <a:latin typeface="Tahoma"/>
                <a:cs typeface="Tahoma"/>
              </a:rPr>
              <a:t>qplot(wt, </a:t>
            </a:r>
            <a:r>
              <a:rPr sz="2000" spc="155" dirty="0">
                <a:latin typeface="Tahoma"/>
                <a:cs typeface="Tahoma"/>
              </a:rPr>
              <a:t>mpg, </a:t>
            </a:r>
            <a:r>
              <a:rPr sz="2000" spc="150" dirty="0">
                <a:latin typeface="Tahoma"/>
                <a:cs typeface="Tahoma"/>
              </a:rPr>
              <a:t>data=mtcars, </a:t>
            </a:r>
            <a:r>
              <a:rPr sz="2000" spc="135" dirty="0">
                <a:latin typeface="Tahoma"/>
                <a:cs typeface="Tahoma"/>
              </a:rPr>
              <a:t>geom=c("point", </a:t>
            </a:r>
            <a:r>
              <a:rPr sz="2000" spc="105" dirty="0">
                <a:latin typeface="Arial"/>
                <a:cs typeface="Arial"/>
              </a:rPr>
              <a:t>"</a:t>
            </a:r>
            <a:r>
              <a:rPr sz="2000" spc="105" dirty="0">
                <a:latin typeface="Tahoma"/>
                <a:cs typeface="Tahoma"/>
              </a:rPr>
              <a:t>smooth"),  </a:t>
            </a:r>
            <a:r>
              <a:rPr sz="2000" spc="150" dirty="0">
                <a:latin typeface="Tahoma"/>
                <a:cs typeface="Tahoma"/>
              </a:rPr>
              <a:t>method="lm",</a:t>
            </a:r>
            <a:r>
              <a:rPr sz="2000" dirty="0">
                <a:latin typeface="Tahoma"/>
                <a:cs typeface="Tahoma"/>
              </a:rPr>
              <a:t> </a:t>
            </a:r>
            <a:r>
              <a:rPr sz="2000" spc="150" dirty="0">
                <a:latin typeface="Tahoma"/>
                <a:cs typeface="Tahoma"/>
              </a:rPr>
              <a:t>formula=y~x,</a:t>
            </a:r>
            <a:r>
              <a:rPr sz="2000" spc="40" dirty="0">
                <a:latin typeface="Tahoma"/>
                <a:cs typeface="Tahoma"/>
              </a:rPr>
              <a:t> </a:t>
            </a:r>
            <a:r>
              <a:rPr sz="2000" spc="135" dirty="0">
                <a:latin typeface="Tahoma"/>
                <a:cs typeface="Tahoma"/>
              </a:rPr>
              <a:t>color=cyl,</a:t>
            </a:r>
            <a:r>
              <a:rPr sz="2000" spc="15" dirty="0">
                <a:latin typeface="Tahoma"/>
                <a:cs typeface="Tahoma"/>
              </a:rPr>
              <a:t> </a:t>
            </a:r>
            <a:r>
              <a:rPr sz="2000" spc="145" dirty="0">
                <a:latin typeface="Tahoma"/>
                <a:cs typeface="Tahoma"/>
              </a:rPr>
              <a:t>main="Regression</a:t>
            </a:r>
            <a:r>
              <a:rPr sz="2000" spc="5" dirty="0">
                <a:latin typeface="Tahoma"/>
                <a:cs typeface="Tahoma"/>
              </a:rPr>
              <a:t> </a:t>
            </a:r>
            <a:r>
              <a:rPr sz="2000" spc="100" dirty="0">
                <a:latin typeface="Tahoma"/>
                <a:cs typeface="Tahoma"/>
              </a:rPr>
              <a:t>of</a:t>
            </a:r>
            <a:r>
              <a:rPr sz="2000" spc="10" dirty="0">
                <a:latin typeface="Tahoma"/>
                <a:cs typeface="Tahoma"/>
              </a:rPr>
              <a:t> </a:t>
            </a:r>
            <a:r>
              <a:rPr sz="2000" spc="165" dirty="0">
                <a:latin typeface="Tahoma"/>
                <a:cs typeface="Tahoma"/>
              </a:rPr>
              <a:t>MPG</a:t>
            </a:r>
            <a:r>
              <a:rPr sz="2000" spc="-5" dirty="0">
                <a:latin typeface="Tahoma"/>
                <a:cs typeface="Tahoma"/>
              </a:rPr>
              <a:t> </a:t>
            </a:r>
            <a:r>
              <a:rPr sz="2000" spc="140" dirty="0">
                <a:latin typeface="Tahoma"/>
                <a:cs typeface="Tahoma"/>
              </a:rPr>
              <a:t>on  </a:t>
            </a:r>
            <a:r>
              <a:rPr sz="2000" spc="110" dirty="0">
                <a:latin typeface="Tahoma"/>
                <a:cs typeface="Tahoma"/>
              </a:rPr>
              <a:t>Weight", </a:t>
            </a:r>
            <a:r>
              <a:rPr sz="2000" spc="130" dirty="0">
                <a:latin typeface="Tahoma"/>
                <a:cs typeface="Tahoma"/>
              </a:rPr>
              <a:t>xlab="Weight", </a:t>
            </a:r>
            <a:r>
              <a:rPr sz="2000" spc="145" dirty="0">
                <a:latin typeface="Tahoma"/>
                <a:cs typeface="Tahoma"/>
              </a:rPr>
              <a:t>ylab="Miles per</a:t>
            </a:r>
            <a:r>
              <a:rPr sz="2000" spc="-340" dirty="0">
                <a:latin typeface="Tahoma"/>
                <a:cs typeface="Tahoma"/>
              </a:rPr>
              <a:t> </a:t>
            </a:r>
            <a:r>
              <a:rPr sz="2000" spc="120" dirty="0">
                <a:latin typeface="Tahoma"/>
                <a:cs typeface="Tahoma"/>
              </a:rPr>
              <a:t>Gallon")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xfrm>
            <a:off x="8114030" y="6513348"/>
            <a:ext cx="952500" cy="3135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2345"/>
              </a:lnSpc>
            </a:pPr>
            <a:fld id="{81D60167-4931-47E6-BA6A-407CBD079E47}" type="slidenum">
              <a:rPr smtClean="0"/>
              <a:t>24</a:t>
            </a:fld>
            <a:r>
              <a:rPr spc="-5" dirty="0" smtClean="0"/>
              <a:t>/</a:t>
            </a:r>
            <a:r>
              <a:rPr lang="ru-RU" spc="-5" dirty="0" smtClean="0"/>
              <a:t>40</a:t>
            </a:r>
            <a:endParaRPr spc="-5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8114030" y="6513348"/>
            <a:ext cx="952500" cy="3135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2345"/>
              </a:lnSpc>
            </a:pPr>
            <a:fld id="{81D60167-4931-47E6-BA6A-407CBD079E47}" type="slidenum">
              <a:rPr smtClean="0"/>
              <a:t>25</a:t>
            </a:fld>
            <a:r>
              <a:rPr spc="-5" dirty="0" smtClean="0"/>
              <a:t>/</a:t>
            </a:r>
            <a:r>
              <a:rPr lang="ru-RU" spc="-5" dirty="0" smtClean="0"/>
              <a:t>40</a:t>
            </a:r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504190"/>
            <a:ext cx="6198235" cy="13411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4400" spc="409" dirty="0"/>
              <a:t>Больше </a:t>
            </a:r>
            <a:r>
              <a:rPr sz="4400" spc="385" dirty="0"/>
              <a:t>графиков</a:t>
            </a:r>
            <a:r>
              <a:rPr sz="4400" spc="-455" dirty="0"/>
              <a:t> </a:t>
            </a:r>
            <a:r>
              <a:rPr sz="4400" spc="350" dirty="0"/>
              <a:t>по  </a:t>
            </a:r>
            <a:r>
              <a:rPr sz="4400" spc="415" dirty="0"/>
              <a:t>ссылкам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382270" y="1910079"/>
            <a:ext cx="7818120" cy="20675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8450" marR="5080" indent="-285750">
              <a:lnSpc>
                <a:spcPct val="100000"/>
              </a:lnSpc>
              <a:buClr>
                <a:srgbClr val="00007C"/>
              </a:buClr>
              <a:buSzPct val="75000"/>
              <a:buFont typeface="Symbol"/>
              <a:buChar char=""/>
              <a:tabLst>
                <a:tab pos="297815" algn="l"/>
                <a:tab pos="298450" algn="l"/>
              </a:tabLst>
            </a:pPr>
            <a:r>
              <a:rPr sz="3200" spc="229" dirty="0">
                <a:latin typeface="Tahoma"/>
                <a:cs typeface="Tahoma"/>
                <a:hlinkClick r:id="rId2"/>
              </a:rPr>
              <a:t>h</a:t>
            </a:r>
            <a:r>
              <a:rPr sz="3200" spc="190" dirty="0">
                <a:latin typeface="Tahoma"/>
                <a:cs typeface="Tahoma"/>
                <a:hlinkClick r:id="rId2"/>
              </a:rPr>
              <a:t>t</a:t>
            </a:r>
            <a:r>
              <a:rPr sz="3200" spc="175" dirty="0">
                <a:latin typeface="Tahoma"/>
                <a:cs typeface="Tahoma"/>
                <a:hlinkClick r:id="rId2"/>
              </a:rPr>
              <a:t>t</a:t>
            </a:r>
            <a:r>
              <a:rPr sz="3200" spc="120" dirty="0">
                <a:latin typeface="Tahoma"/>
                <a:cs typeface="Tahoma"/>
                <a:hlinkClick r:id="rId2"/>
              </a:rPr>
              <a:t>p</a:t>
            </a:r>
            <a:r>
              <a:rPr sz="3200" spc="80" dirty="0">
                <a:latin typeface="Tahoma"/>
                <a:cs typeface="Tahoma"/>
                <a:hlinkClick r:id="rId2"/>
              </a:rPr>
              <a:t>:</a:t>
            </a:r>
            <a:r>
              <a:rPr sz="3200" spc="-150" dirty="0">
                <a:latin typeface="Tahoma"/>
                <a:cs typeface="Tahoma"/>
                <a:hlinkClick r:id="rId2"/>
              </a:rPr>
              <a:t>//</a:t>
            </a:r>
            <a:r>
              <a:rPr sz="3200" spc="240" dirty="0">
                <a:latin typeface="Tahoma"/>
                <a:cs typeface="Tahoma"/>
                <a:hlinkClick r:id="rId2"/>
              </a:rPr>
              <a:t>ww</a:t>
            </a:r>
            <a:r>
              <a:rPr sz="3200" spc="-70" dirty="0">
                <a:latin typeface="Tahoma"/>
                <a:cs typeface="Tahoma"/>
                <a:hlinkClick r:id="rId2"/>
              </a:rPr>
              <a:t>w</a:t>
            </a:r>
            <a:r>
              <a:rPr sz="3200" spc="45" dirty="0">
                <a:latin typeface="Tahoma"/>
                <a:cs typeface="Tahoma"/>
                <a:hlinkClick r:id="rId2"/>
              </a:rPr>
              <a:t>.</a:t>
            </a:r>
            <a:r>
              <a:rPr sz="3200" spc="235" dirty="0">
                <a:latin typeface="Tahoma"/>
                <a:cs typeface="Tahoma"/>
                <a:hlinkClick r:id="rId2"/>
              </a:rPr>
              <a:t>s</a:t>
            </a:r>
            <a:r>
              <a:rPr sz="3200" spc="180" dirty="0">
                <a:latin typeface="Tahoma"/>
                <a:cs typeface="Tahoma"/>
                <a:hlinkClick r:id="rId2"/>
              </a:rPr>
              <a:t>t</a:t>
            </a:r>
            <a:r>
              <a:rPr sz="3200" spc="285" dirty="0">
                <a:latin typeface="Tahoma"/>
                <a:cs typeface="Tahoma"/>
                <a:hlinkClick r:id="rId2"/>
              </a:rPr>
              <a:t>a</a:t>
            </a:r>
            <a:r>
              <a:rPr sz="3200" spc="180" dirty="0">
                <a:latin typeface="Tahoma"/>
                <a:cs typeface="Tahoma"/>
                <a:hlinkClick r:id="rId2"/>
              </a:rPr>
              <a:t>t</a:t>
            </a:r>
            <a:r>
              <a:rPr sz="3200" spc="355" dirty="0">
                <a:latin typeface="Tahoma"/>
                <a:cs typeface="Tahoma"/>
                <a:hlinkClick r:id="rId2"/>
              </a:rPr>
              <a:t>me</a:t>
            </a:r>
            <a:r>
              <a:rPr sz="3200" spc="175" dirty="0">
                <a:latin typeface="Tahoma"/>
                <a:cs typeface="Tahoma"/>
                <a:hlinkClick r:id="rId2"/>
              </a:rPr>
              <a:t>t</a:t>
            </a:r>
            <a:r>
              <a:rPr sz="3200" spc="229" dirty="0">
                <a:latin typeface="Tahoma"/>
                <a:cs typeface="Tahoma"/>
                <a:hlinkClick r:id="rId2"/>
              </a:rPr>
              <a:t>h</a:t>
            </a:r>
            <a:r>
              <a:rPr sz="3200" spc="220" dirty="0">
                <a:latin typeface="Tahoma"/>
                <a:cs typeface="Tahoma"/>
                <a:hlinkClick r:id="rId2"/>
              </a:rPr>
              <a:t>o</a:t>
            </a:r>
            <a:r>
              <a:rPr sz="3200" spc="270" dirty="0">
                <a:latin typeface="Tahoma"/>
                <a:cs typeface="Tahoma"/>
                <a:hlinkClick r:id="rId2"/>
              </a:rPr>
              <a:t>d</a:t>
            </a:r>
            <a:r>
              <a:rPr sz="3200" spc="220" dirty="0">
                <a:latin typeface="Tahoma"/>
                <a:cs typeface="Tahoma"/>
                <a:hlinkClick r:id="rId2"/>
              </a:rPr>
              <a:t>s</a:t>
            </a:r>
            <a:r>
              <a:rPr sz="3200" spc="45" dirty="0">
                <a:latin typeface="Tahoma"/>
                <a:cs typeface="Tahoma"/>
                <a:hlinkClick r:id="rId2"/>
              </a:rPr>
              <a:t>.</a:t>
            </a:r>
            <a:r>
              <a:rPr sz="3200" spc="229" dirty="0">
                <a:latin typeface="Tahoma"/>
                <a:cs typeface="Tahoma"/>
                <a:hlinkClick r:id="rId2"/>
              </a:rPr>
              <a:t>n</a:t>
            </a:r>
            <a:r>
              <a:rPr sz="3200" spc="280" dirty="0">
                <a:latin typeface="Tahoma"/>
                <a:cs typeface="Tahoma"/>
                <a:hlinkClick r:id="rId2"/>
              </a:rPr>
              <a:t>e</a:t>
            </a:r>
            <a:r>
              <a:rPr sz="3200" spc="180" dirty="0">
                <a:latin typeface="Tahoma"/>
                <a:cs typeface="Tahoma"/>
                <a:hlinkClick r:id="rId2"/>
              </a:rPr>
              <a:t>t</a:t>
            </a:r>
            <a:r>
              <a:rPr sz="3200" spc="-150" dirty="0">
                <a:latin typeface="Tahoma"/>
                <a:cs typeface="Tahoma"/>
                <a:hlinkClick r:id="rId2"/>
              </a:rPr>
              <a:t>/</a:t>
            </a:r>
            <a:r>
              <a:rPr sz="3200" spc="285" dirty="0">
                <a:latin typeface="Tahoma"/>
                <a:cs typeface="Tahoma"/>
                <a:hlinkClick r:id="rId2"/>
              </a:rPr>
              <a:t>a</a:t>
            </a:r>
            <a:r>
              <a:rPr sz="3200" spc="260" dirty="0">
                <a:latin typeface="Tahoma"/>
                <a:cs typeface="Tahoma"/>
                <a:hlinkClick r:id="rId2"/>
              </a:rPr>
              <a:t>dvg</a:t>
            </a:r>
            <a:r>
              <a:rPr sz="3200" spc="180" dirty="0">
                <a:latin typeface="Tahoma"/>
                <a:cs typeface="Tahoma"/>
                <a:hlinkClick r:id="rId2"/>
              </a:rPr>
              <a:t>r</a:t>
            </a:r>
            <a:r>
              <a:rPr sz="3200" spc="285" dirty="0">
                <a:latin typeface="Tahoma"/>
                <a:cs typeface="Tahoma"/>
                <a:hlinkClick r:id="rId2"/>
              </a:rPr>
              <a:t>a</a:t>
            </a:r>
            <a:r>
              <a:rPr sz="3200" spc="204" dirty="0">
                <a:latin typeface="Tahoma"/>
                <a:cs typeface="Tahoma"/>
                <a:hlinkClick r:id="rId2"/>
              </a:rPr>
              <a:t>p </a:t>
            </a:r>
            <a:r>
              <a:rPr sz="3200" spc="145" dirty="0">
                <a:latin typeface="Tahoma"/>
                <a:cs typeface="Tahoma"/>
              </a:rPr>
              <a:t> </a:t>
            </a:r>
            <a:r>
              <a:rPr sz="3200" spc="105" dirty="0">
                <a:latin typeface="Tahoma"/>
                <a:cs typeface="Tahoma"/>
              </a:rPr>
              <a:t>hs/</a:t>
            </a:r>
            <a:endParaRPr sz="3200">
              <a:latin typeface="Tahoma"/>
              <a:cs typeface="Tahoma"/>
            </a:endParaRPr>
          </a:p>
          <a:p>
            <a:pPr marL="298450" marR="1600835" indent="-285750">
              <a:lnSpc>
                <a:spcPts val="3829"/>
              </a:lnSpc>
              <a:spcBef>
                <a:spcPts val="935"/>
              </a:spcBef>
              <a:buClr>
                <a:srgbClr val="00007C"/>
              </a:buClr>
              <a:buSzPct val="75000"/>
              <a:buFont typeface="Symbol"/>
              <a:buChar char=""/>
              <a:tabLst>
                <a:tab pos="297815" algn="l"/>
                <a:tab pos="298450" algn="l"/>
              </a:tabLst>
            </a:pPr>
            <a:r>
              <a:rPr sz="3200" spc="95" dirty="0">
                <a:latin typeface="Tahoma"/>
                <a:cs typeface="Tahoma"/>
                <a:hlinkClick r:id="rId3"/>
              </a:rPr>
              <a:t>http://gallery.r- </a:t>
            </a:r>
            <a:r>
              <a:rPr sz="3200" spc="95" dirty="0">
                <a:latin typeface="Tahoma"/>
                <a:cs typeface="Tahoma"/>
              </a:rPr>
              <a:t> </a:t>
            </a:r>
            <a:r>
              <a:rPr sz="3200" spc="215" dirty="0">
                <a:latin typeface="Tahoma"/>
                <a:cs typeface="Tahoma"/>
              </a:rPr>
              <a:t>enthusiasts.com/thumbs.php</a:t>
            </a:r>
            <a:endParaRPr sz="32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 noGrp="1"/>
          </p:cNvSpPr>
          <p:nvPr>
            <p:ph type="title"/>
          </p:nvPr>
        </p:nvSpPr>
        <p:spPr>
          <a:xfrm>
            <a:off x="0" y="171450"/>
            <a:ext cx="9144000" cy="1011815"/>
          </a:xfrm>
          <a:prstGeom prst="rect">
            <a:avLst/>
          </a:prstGeom>
        </p:spPr>
        <p:txBody>
          <a:bodyPr vert="horz" wrap="square" lIns="0" tIns="331470" rIns="0" bIns="0" rtlCol="0" anchor="ctr">
            <a:spAutoFit/>
          </a:bodyPr>
          <a:lstStyle/>
          <a:p>
            <a:pPr marL="1682750" algn="ctr">
              <a:lnSpc>
                <a:spcPct val="100000"/>
              </a:lnSpc>
            </a:pPr>
            <a:r>
              <a:rPr lang="ru-RU" sz="4400" spc="-15" dirty="0" smtClean="0">
                <a:latin typeface="Arial"/>
                <a:cs typeface="Arial"/>
              </a:rPr>
              <a:t>Задание 1</a:t>
            </a:r>
            <a:endParaRPr sz="4400" dirty="0"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" y="2209800"/>
            <a:ext cx="8991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Нарисовать на одном листе 3 графика: </a:t>
            </a:r>
          </a:p>
          <a:p>
            <a:pPr marL="342900" indent="-342900">
              <a:buAutoNum type="arabicPeriod"/>
            </a:pPr>
            <a:r>
              <a:rPr lang="ru-RU" dirty="0" smtClean="0"/>
              <a:t>Функцию плотности столбца </a:t>
            </a:r>
            <a:r>
              <a:rPr lang="en-US" dirty="0" err="1" smtClean="0"/>
              <a:t>disp</a:t>
            </a:r>
            <a:r>
              <a:rPr lang="ru-RU" dirty="0" smtClean="0"/>
              <a:t> из </a:t>
            </a:r>
            <a:r>
              <a:rPr lang="en-US" dirty="0" err="1" smtClean="0"/>
              <a:t>mtcars</a:t>
            </a:r>
            <a:r>
              <a:rPr lang="ru-RU" dirty="0" smtClean="0"/>
              <a:t> пунктирной линией красного цвета, дать графику название</a:t>
            </a:r>
          </a:p>
          <a:p>
            <a:pPr marL="342900" indent="-342900">
              <a:buAutoNum type="arabicPeriod"/>
            </a:pPr>
            <a:r>
              <a:rPr lang="ru-RU" dirty="0" smtClean="0"/>
              <a:t> Гистограмму по данным расхода топлива (</a:t>
            </a:r>
            <a:r>
              <a:rPr lang="en-US" dirty="0" err="1" smtClean="0"/>
              <a:t>mtcars</a:t>
            </a:r>
            <a:r>
              <a:rPr lang="en-US" dirty="0" smtClean="0"/>
              <a:t>)</a:t>
            </a:r>
            <a:r>
              <a:rPr lang="ru-RU" dirty="0" smtClean="0"/>
              <a:t>, представленную 20 столбцами; уменьшить  шрифт текста по осям в 2 раза</a:t>
            </a:r>
          </a:p>
          <a:p>
            <a:pPr marL="342900" indent="-342900">
              <a:buAutoNum type="arabicPeriod"/>
            </a:pPr>
            <a:r>
              <a:rPr lang="ru-RU" dirty="0"/>
              <a:t> </a:t>
            </a:r>
            <a:r>
              <a:rPr lang="ru-RU" dirty="0" smtClean="0"/>
              <a:t>Построить ящики с усами для сравнения машин с разными количествами цилиндров по количеству лошадиных сил</a:t>
            </a:r>
            <a:endParaRPr lang="ru-RU" dirty="0"/>
          </a:p>
        </p:txBody>
      </p:sp>
      <p:sp>
        <p:nvSpPr>
          <p:cNvPr id="6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8114030" y="6513348"/>
            <a:ext cx="952500" cy="3135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2345"/>
              </a:lnSpc>
            </a:pPr>
            <a:fld id="{81D60167-4931-47E6-BA6A-407CBD079E47}" type="slidenum">
              <a:rPr smtClean="0"/>
              <a:t>26</a:t>
            </a:fld>
            <a:r>
              <a:rPr spc="-5" dirty="0" smtClean="0"/>
              <a:t>/</a:t>
            </a:r>
            <a:r>
              <a:rPr lang="ru-RU" spc="-5" dirty="0" smtClean="0"/>
              <a:t>40</a:t>
            </a:r>
            <a:endParaRPr spc="-5" dirty="0"/>
          </a:p>
        </p:txBody>
      </p:sp>
    </p:spTree>
    <p:extLst>
      <p:ext uri="{BB962C8B-B14F-4D97-AF65-F5344CB8AC3E}">
        <p14:creationId xmlns:p14="http://schemas.microsoft.com/office/powerpoint/2010/main" val="4031025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33780">
              <a:lnSpc>
                <a:spcPct val="100000"/>
              </a:lnSpc>
            </a:pPr>
            <a:r>
              <a:rPr sz="4400" spc="-55" dirty="0">
                <a:latin typeface="Arial"/>
                <a:cs typeface="Arial"/>
              </a:rPr>
              <a:t>Работа </a:t>
            </a:r>
            <a:r>
              <a:rPr sz="4400" dirty="0">
                <a:latin typeface="Arial"/>
                <a:cs typeface="Arial"/>
              </a:rPr>
              <a:t>с </a:t>
            </a:r>
            <a:r>
              <a:rPr sz="4400" spc="-5" dirty="0">
                <a:latin typeface="Arial"/>
                <a:cs typeface="Arial"/>
              </a:rPr>
              <a:t>missing data</a:t>
            </a:r>
            <a:r>
              <a:rPr sz="4400" spc="20" dirty="0">
                <a:latin typeface="Arial"/>
                <a:cs typeface="Arial"/>
              </a:rPr>
              <a:t> </a:t>
            </a:r>
            <a:r>
              <a:rPr sz="4400" spc="15" dirty="0">
                <a:latin typeface="Arial"/>
                <a:cs typeface="Arial"/>
              </a:rPr>
              <a:t>1/2</a:t>
            </a:r>
            <a:endParaRPr sz="4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70"/>
              </a:spcBef>
            </a:pPr>
            <a:r>
              <a:rPr sz="2000" spc="220" dirty="0"/>
              <a:t>&gt; </a:t>
            </a:r>
            <a:r>
              <a:rPr sz="2000" spc="140" dirty="0"/>
              <a:t>newRow</a:t>
            </a:r>
            <a:r>
              <a:rPr sz="2000" spc="-400" dirty="0"/>
              <a:t> </a:t>
            </a:r>
            <a:r>
              <a:rPr sz="2000" spc="110" dirty="0"/>
              <a:t>&lt;- </a:t>
            </a:r>
            <a:r>
              <a:rPr sz="2000" spc="120" dirty="0"/>
              <a:t>mtcars[1,]</a:t>
            </a:r>
            <a:endParaRPr sz="2000"/>
          </a:p>
        </p:txBody>
      </p:sp>
      <p:sp>
        <p:nvSpPr>
          <p:cNvPr id="3" name="object 3"/>
          <p:cNvSpPr txBox="1"/>
          <p:nvPr/>
        </p:nvSpPr>
        <p:spPr>
          <a:xfrm>
            <a:off x="306070" y="1574800"/>
            <a:ext cx="5175250" cy="21475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220" dirty="0">
                <a:latin typeface="Tahoma"/>
                <a:cs typeface="Tahoma"/>
              </a:rPr>
              <a:t>&gt; </a:t>
            </a:r>
            <a:r>
              <a:rPr sz="2000" spc="130" dirty="0">
                <a:latin typeface="Tahoma"/>
                <a:cs typeface="Tahoma"/>
              </a:rPr>
              <a:t>rownames(newRow) </a:t>
            </a:r>
            <a:r>
              <a:rPr sz="2000" spc="105" dirty="0">
                <a:latin typeface="Tahoma"/>
                <a:cs typeface="Tahoma"/>
              </a:rPr>
              <a:t>&lt;-</a:t>
            </a:r>
            <a:r>
              <a:rPr sz="2000" spc="-365" dirty="0">
                <a:latin typeface="Tahoma"/>
                <a:cs typeface="Tahoma"/>
              </a:rPr>
              <a:t> </a:t>
            </a:r>
            <a:r>
              <a:rPr sz="2000" spc="140" dirty="0">
                <a:latin typeface="Tahoma"/>
                <a:cs typeface="Tahoma"/>
              </a:rPr>
              <a:t>"Lada"</a:t>
            </a:r>
            <a:endParaRPr sz="2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spc="220" dirty="0">
                <a:latin typeface="Tahoma"/>
                <a:cs typeface="Tahoma"/>
              </a:rPr>
              <a:t>&gt; </a:t>
            </a:r>
            <a:r>
              <a:rPr sz="2000" spc="114" dirty="0">
                <a:latin typeface="Tahoma"/>
                <a:cs typeface="Tahoma"/>
              </a:rPr>
              <a:t>newRow[4] </a:t>
            </a:r>
            <a:r>
              <a:rPr sz="2000" spc="105" dirty="0">
                <a:latin typeface="Tahoma"/>
                <a:cs typeface="Tahoma"/>
              </a:rPr>
              <a:t>&lt;-</a:t>
            </a:r>
            <a:r>
              <a:rPr sz="2000" spc="-405" dirty="0">
                <a:latin typeface="Tahoma"/>
                <a:cs typeface="Tahoma"/>
              </a:rPr>
              <a:t> </a:t>
            </a:r>
            <a:r>
              <a:rPr sz="2000" spc="165" dirty="0">
                <a:latin typeface="Tahoma"/>
                <a:cs typeface="Tahoma"/>
              </a:rPr>
              <a:t>NA</a:t>
            </a:r>
            <a:endParaRPr sz="2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spc="220" dirty="0">
                <a:latin typeface="Tahoma"/>
                <a:cs typeface="Tahoma"/>
              </a:rPr>
              <a:t>&gt; </a:t>
            </a:r>
            <a:r>
              <a:rPr sz="2000" spc="160" dirty="0">
                <a:latin typeface="Tahoma"/>
                <a:cs typeface="Tahoma"/>
              </a:rPr>
              <a:t>mtcarsNew</a:t>
            </a:r>
            <a:r>
              <a:rPr sz="2000" spc="-400" dirty="0">
                <a:latin typeface="Tahoma"/>
                <a:cs typeface="Tahoma"/>
              </a:rPr>
              <a:t> </a:t>
            </a:r>
            <a:r>
              <a:rPr sz="2000" spc="105" dirty="0">
                <a:latin typeface="Tahoma"/>
                <a:cs typeface="Tahoma"/>
              </a:rPr>
              <a:t>&lt;- </a:t>
            </a:r>
            <a:r>
              <a:rPr sz="2000" spc="125" dirty="0">
                <a:latin typeface="Tahoma"/>
                <a:cs typeface="Tahoma"/>
              </a:rPr>
              <a:t>rbind(mtcars, </a:t>
            </a:r>
            <a:r>
              <a:rPr sz="2000" spc="120" dirty="0">
                <a:latin typeface="Tahoma"/>
                <a:cs typeface="Tahoma"/>
              </a:rPr>
              <a:t>newRow)</a:t>
            </a:r>
            <a:endParaRPr sz="2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spc="220" dirty="0">
                <a:latin typeface="Tahoma"/>
                <a:cs typeface="Tahoma"/>
              </a:rPr>
              <a:t>&gt;</a:t>
            </a:r>
            <a:r>
              <a:rPr sz="2000" spc="-25" dirty="0">
                <a:latin typeface="Tahoma"/>
                <a:cs typeface="Tahoma"/>
              </a:rPr>
              <a:t> </a:t>
            </a:r>
            <a:r>
              <a:rPr sz="2000" spc="125" dirty="0">
                <a:latin typeface="Tahoma"/>
                <a:cs typeface="Tahoma"/>
              </a:rPr>
              <a:t>mtcarsNew[30:33,]</a:t>
            </a:r>
            <a:endParaRPr sz="2000">
              <a:latin typeface="Tahoma"/>
              <a:cs typeface="Tahoma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296545" y="3734460"/>
          <a:ext cx="7721158" cy="13220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66732"/>
                <a:gridCol w="610311"/>
                <a:gridCol w="487375"/>
                <a:gridCol w="608787"/>
                <a:gridCol w="487375"/>
                <a:gridCol w="609295"/>
                <a:gridCol w="609793"/>
                <a:gridCol w="731621"/>
                <a:gridCol w="365556"/>
                <a:gridCol w="365556"/>
                <a:gridCol w="608695"/>
                <a:gridCol w="570062"/>
              </a:tblGrid>
              <a:tr h="251324">
                <a:tc>
                  <a:txBody>
                    <a:bodyPr/>
                    <a:lstStyle/>
                    <a:p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3340" algn="r">
                        <a:lnSpc>
                          <a:spcPts val="1714"/>
                        </a:lnSpc>
                      </a:pPr>
                      <a:r>
                        <a:rPr sz="1600" spc="-5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m</a:t>
                      </a:r>
                      <a:r>
                        <a:rPr sz="1600" spc="-10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p</a:t>
                      </a:r>
                      <a:r>
                        <a:rPr sz="1600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g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2705" algn="r">
                        <a:lnSpc>
                          <a:spcPts val="1714"/>
                        </a:lnSpc>
                      </a:pPr>
                      <a:r>
                        <a:rPr sz="1600" spc="-10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c</a:t>
                      </a:r>
                      <a:r>
                        <a:rPr sz="1600" spc="5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  <a:r>
                        <a:rPr sz="1600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l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3975" algn="r">
                        <a:lnSpc>
                          <a:spcPts val="1714"/>
                        </a:lnSpc>
                      </a:pPr>
                      <a:r>
                        <a:rPr sz="1600" spc="5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d</a:t>
                      </a:r>
                      <a:r>
                        <a:rPr sz="1600" spc="-5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i</a:t>
                      </a:r>
                      <a:r>
                        <a:rPr sz="1600" spc="-10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s</a:t>
                      </a:r>
                      <a:r>
                        <a:rPr sz="1600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p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2069" algn="r">
                        <a:lnSpc>
                          <a:spcPts val="1714"/>
                        </a:lnSpc>
                      </a:pPr>
                      <a:r>
                        <a:rPr sz="1600" spc="5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h</a:t>
                      </a:r>
                      <a:r>
                        <a:rPr sz="1600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p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14"/>
                        </a:lnSpc>
                      </a:pPr>
                      <a:r>
                        <a:rPr sz="1600" spc="-5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drat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2705" algn="r">
                        <a:lnSpc>
                          <a:spcPts val="1714"/>
                        </a:lnSpc>
                      </a:pPr>
                      <a:r>
                        <a:rPr sz="1600" spc="-5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wt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2705" algn="r">
                        <a:lnSpc>
                          <a:spcPts val="1714"/>
                        </a:lnSpc>
                      </a:pPr>
                      <a:r>
                        <a:rPr sz="1600" spc="-10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q</a:t>
                      </a:r>
                      <a:r>
                        <a:rPr sz="1600" spc="5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s</a:t>
                      </a:r>
                      <a:r>
                        <a:rPr sz="1600" spc="-5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ec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2705" algn="r">
                        <a:lnSpc>
                          <a:spcPts val="1714"/>
                        </a:lnSpc>
                      </a:pPr>
                      <a:r>
                        <a:rPr sz="1600" spc="-5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vs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2705" algn="r">
                        <a:lnSpc>
                          <a:spcPts val="1714"/>
                        </a:lnSpc>
                      </a:pPr>
                      <a:r>
                        <a:rPr sz="1600" spc="-5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am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2705" algn="r">
                        <a:lnSpc>
                          <a:spcPts val="1714"/>
                        </a:lnSpc>
                      </a:pPr>
                      <a:r>
                        <a:rPr sz="1600" spc="-5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g</a:t>
                      </a:r>
                      <a:r>
                        <a:rPr sz="1600" spc="-10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e</a:t>
                      </a:r>
                      <a:r>
                        <a:rPr sz="1600" spc="5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a</a:t>
                      </a:r>
                      <a:r>
                        <a:rPr sz="1600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r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4604" algn="r">
                        <a:lnSpc>
                          <a:spcPts val="1714"/>
                        </a:lnSpc>
                      </a:pPr>
                      <a:r>
                        <a:rPr sz="1600" spc="5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c</a:t>
                      </a:r>
                      <a:r>
                        <a:rPr sz="1600" spc="-5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a</a:t>
                      </a:r>
                      <a:r>
                        <a:rPr sz="1600" spc="-10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r</a:t>
                      </a:r>
                      <a:r>
                        <a:rPr sz="1600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b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</a:tr>
              <a:tr h="243205">
                <a:tc>
                  <a:txBody>
                    <a:bodyPr/>
                    <a:lstStyle/>
                    <a:p>
                      <a:pPr marL="22225">
                        <a:lnSpc>
                          <a:spcPts val="1655"/>
                        </a:lnSpc>
                      </a:pPr>
                      <a:r>
                        <a:rPr sz="1600" spc="-5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Ferrari</a:t>
                      </a:r>
                      <a:r>
                        <a:rPr sz="1600" spc="-85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600" spc="-5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Dino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ts val="1655"/>
                        </a:lnSpc>
                      </a:pPr>
                      <a:r>
                        <a:rPr sz="1600" spc="5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1</a:t>
                      </a:r>
                      <a:r>
                        <a:rPr sz="1600" spc="-5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9</a:t>
                      </a:r>
                      <a:r>
                        <a:rPr sz="1600" spc="-10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.</a:t>
                      </a:r>
                      <a:r>
                        <a:rPr sz="1600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7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3340" algn="r">
                        <a:lnSpc>
                          <a:spcPts val="1655"/>
                        </a:lnSpc>
                      </a:pPr>
                      <a:r>
                        <a:rPr sz="1600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6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3975" algn="r">
                        <a:lnSpc>
                          <a:spcPts val="1655"/>
                        </a:lnSpc>
                      </a:pPr>
                      <a:r>
                        <a:rPr sz="1600" spc="-5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1</a:t>
                      </a:r>
                      <a:r>
                        <a:rPr sz="1600" spc="-10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4</a:t>
                      </a:r>
                      <a:r>
                        <a:rPr sz="1600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5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2705" algn="r">
                        <a:lnSpc>
                          <a:spcPts val="1655"/>
                        </a:lnSpc>
                      </a:pPr>
                      <a:r>
                        <a:rPr sz="1600" spc="-10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1</a:t>
                      </a:r>
                      <a:r>
                        <a:rPr sz="1600" spc="5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7</a:t>
                      </a:r>
                      <a:r>
                        <a:rPr sz="1600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5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5"/>
                        </a:lnSpc>
                      </a:pPr>
                      <a:r>
                        <a:rPr sz="1600" spc="-5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3.62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3340" algn="r">
                        <a:lnSpc>
                          <a:spcPts val="1655"/>
                        </a:lnSpc>
                      </a:pPr>
                      <a:r>
                        <a:rPr sz="1600" spc="-10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2</a:t>
                      </a:r>
                      <a:r>
                        <a:rPr sz="1600" spc="5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.</a:t>
                      </a:r>
                      <a:r>
                        <a:rPr sz="1600" spc="-5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77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3975" algn="r">
                        <a:lnSpc>
                          <a:spcPts val="1655"/>
                        </a:lnSpc>
                      </a:pPr>
                      <a:r>
                        <a:rPr sz="1600" spc="-5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1</a:t>
                      </a:r>
                      <a:r>
                        <a:rPr sz="1600" spc="-10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5</a:t>
                      </a:r>
                      <a:r>
                        <a:rPr sz="1600" spc="5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.</a:t>
                      </a:r>
                      <a:r>
                        <a:rPr sz="1600" spc="-5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50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3975" algn="r">
                        <a:lnSpc>
                          <a:spcPts val="1655"/>
                        </a:lnSpc>
                      </a:pPr>
                      <a:r>
                        <a:rPr sz="1600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0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3975" algn="r">
                        <a:lnSpc>
                          <a:spcPts val="1655"/>
                        </a:lnSpc>
                      </a:pPr>
                      <a:r>
                        <a:rPr sz="1600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1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3340" algn="r">
                        <a:lnSpc>
                          <a:spcPts val="1655"/>
                        </a:lnSpc>
                      </a:pPr>
                      <a:r>
                        <a:rPr sz="1600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5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5240" algn="r">
                        <a:lnSpc>
                          <a:spcPts val="1655"/>
                        </a:lnSpc>
                      </a:pPr>
                      <a:r>
                        <a:rPr sz="1600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6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</a:tr>
              <a:tr h="243205">
                <a:tc>
                  <a:txBody>
                    <a:bodyPr/>
                    <a:lstStyle/>
                    <a:p>
                      <a:pPr marL="22225">
                        <a:lnSpc>
                          <a:spcPts val="1650"/>
                        </a:lnSpc>
                      </a:pPr>
                      <a:r>
                        <a:rPr sz="1600" spc="-5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Maserati</a:t>
                      </a:r>
                      <a:r>
                        <a:rPr sz="1600" spc="-80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600" spc="-5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Bora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ts val="1650"/>
                        </a:lnSpc>
                      </a:pPr>
                      <a:r>
                        <a:rPr sz="1600" spc="5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1</a:t>
                      </a:r>
                      <a:r>
                        <a:rPr sz="1600" spc="-5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5</a:t>
                      </a:r>
                      <a:r>
                        <a:rPr sz="1600" spc="-10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.</a:t>
                      </a:r>
                      <a:r>
                        <a:rPr sz="1600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0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3340" algn="r">
                        <a:lnSpc>
                          <a:spcPts val="1650"/>
                        </a:lnSpc>
                      </a:pPr>
                      <a:r>
                        <a:rPr sz="1600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8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3975" algn="r">
                        <a:lnSpc>
                          <a:spcPts val="1650"/>
                        </a:lnSpc>
                      </a:pPr>
                      <a:r>
                        <a:rPr sz="1600" spc="-5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3</a:t>
                      </a:r>
                      <a:r>
                        <a:rPr sz="1600" spc="-10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0</a:t>
                      </a:r>
                      <a:r>
                        <a:rPr sz="1600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1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2705" algn="r">
                        <a:lnSpc>
                          <a:spcPts val="1650"/>
                        </a:lnSpc>
                      </a:pPr>
                      <a:r>
                        <a:rPr sz="1600" spc="-10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3</a:t>
                      </a:r>
                      <a:r>
                        <a:rPr sz="1600" spc="5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3</a:t>
                      </a:r>
                      <a:r>
                        <a:rPr sz="1600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5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0"/>
                        </a:lnSpc>
                      </a:pPr>
                      <a:r>
                        <a:rPr sz="1600" spc="-5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3.54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3340" algn="r">
                        <a:lnSpc>
                          <a:spcPts val="1650"/>
                        </a:lnSpc>
                      </a:pPr>
                      <a:r>
                        <a:rPr sz="1600" spc="-10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3</a:t>
                      </a:r>
                      <a:r>
                        <a:rPr sz="1600" spc="5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.</a:t>
                      </a:r>
                      <a:r>
                        <a:rPr sz="1600" spc="-5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57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3975" algn="r">
                        <a:lnSpc>
                          <a:spcPts val="1650"/>
                        </a:lnSpc>
                      </a:pPr>
                      <a:r>
                        <a:rPr sz="1600" spc="-5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1</a:t>
                      </a:r>
                      <a:r>
                        <a:rPr sz="1600" spc="-10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4</a:t>
                      </a:r>
                      <a:r>
                        <a:rPr sz="1600" spc="5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.</a:t>
                      </a:r>
                      <a:r>
                        <a:rPr sz="1600" spc="-5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60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3975" algn="r">
                        <a:lnSpc>
                          <a:spcPts val="1650"/>
                        </a:lnSpc>
                      </a:pPr>
                      <a:r>
                        <a:rPr sz="1600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0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3975" algn="r">
                        <a:lnSpc>
                          <a:spcPts val="1650"/>
                        </a:lnSpc>
                      </a:pPr>
                      <a:r>
                        <a:rPr sz="1600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1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3340" algn="r">
                        <a:lnSpc>
                          <a:spcPts val="1650"/>
                        </a:lnSpc>
                      </a:pPr>
                      <a:r>
                        <a:rPr sz="1600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5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5240" algn="r">
                        <a:lnSpc>
                          <a:spcPts val="1650"/>
                        </a:lnSpc>
                      </a:pPr>
                      <a:r>
                        <a:rPr sz="1600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8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</a:tr>
              <a:tr h="243839">
                <a:tc>
                  <a:txBody>
                    <a:bodyPr/>
                    <a:lstStyle/>
                    <a:p>
                      <a:pPr marL="22225">
                        <a:lnSpc>
                          <a:spcPts val="1655"/>
                        </a:lnSpc>
                      </a:pPr>
                      <a:r>
                        <a:rPr sz="1600" spc="-5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Volvo</a:t>
                      </a:r>
                      <a:r>
                        <a:rPr sz="1600" spc="-85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600" spc="-5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142E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ts val="1655"/>
                        </a:lnSpc>
                      </a:pPr>
                      <a:r>
                        <a:rPr sz="1600" spc="5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2</a:t>
                      </a:r>
                      <a:r>
                        <a:rPr sz="1600" spc="-5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1</a:t>
                      </a:r>
                      <a:r>
                        <a:rPr sz="1600" spc="-10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.</a:t>
                      </a:r>
                      <a:r>
                        <a:rPr sz="1600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4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3340" algn="r">
                        <a:lnSpc>
                          <a:spcPts val="1655"/>
                        </a:lnSpc>
                      </a:pPr>
                      <a:r>
                        <a:rPr sz="1600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4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3975" algn="r">
                        <a:lnSpc>
                          <a:spcPts val="1655"/>
                        </a:lnSpc>
                      </a:pPr>
                      <a:r>
                        <a:rPr sz="1600" spc="-5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1</a:t>
                      </a:r>
                      <a:r>
                        <a:rPr sz="1600" spc="-10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2</a:t>
                      </a:r>
                      <a:r>
                        <a:rPr sz="1600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1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2705" algn="r">
                        <a:lnSpc>
                          <a:spcPts val="1655"/>
                        </a:lnSpc>
                      </a:pPr>
                      <a:r>
                        <a:rPr sz="1600" spc="-10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1</a:t>
                      </a:r>
                      <a:r>
                        <a:rPr sz="1600" spc="5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0</a:t>
                      </a:r>
                      <a:r>
                        <a:rPr sz="1600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9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5"/>
                        </a:lnSpc>
                      </a:pPr>
                      <a:r>
                        <a:rPr sz="1600" spc="-5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4.11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3340" algn="r">
                        <a:lnSpc>
                          <a:spcPts val="1655"/>
                        </a:lnSpc>
                      </a:pPr>
                      <a:r>
                        <a:rPr sz="1600" spc="-10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2</a:t>
                      </a:r>
                      <a:r>
                        <a:rPr sz="1600" spc="5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.</a:t>
                      </a:r>
                      <a:r>
                        <a:rPr sz="1600" spc="-5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78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3975" algn="r">
                        <a:lnSpc>
                          <a:spcPts val="1655"/>
                        </a:lnSpc>
                      </a:pPr>
                      <a:r>
                        <a:rPr sz="1600" spc="-5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1</a:t>
                      </a:r>
                      <a:r>
                        <a:rPr sz="1600" spc="-10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8</a:t>
                      </a:r>
                      <a:r>
                        <a:rPr sz="1600" spc="5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.</a:t>
                      </a:r>
                      <a:r>
                        <a:rPr sz="1600" spc="-5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60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3975" algn="r">
                        <a:lnSpc>
                          <a:spcPts val="1655"/>
                        </a:lnSpc>
                      </a:pPr>
                      <a:r>
                        <a:rPr sz="1600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1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3975" algn="r">
                        <a:lnSpc>
                          <a:spcPts val="1655"/>
                        </a:lnSpc>
                      </a:pPr>
                      <a:r>
                        <a:rPr sz="1600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1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3340" algn="r">
                        <a:lnSpc>
                          <a:spcPts val="1655"/>
                        </a:lnSpc>
                      </a:pPr>
                      <a:r>
                        <a:rPr sz="1600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4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5240" algn="r">
                        <a:lnSpc>
                          <a:spcPts val="1655"/>
                        </a:lnSpc>
                      </a:pPr>
                      <a:r>
                        <a:rPr sz="1600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2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</a:tr>
              <a:tr h="287019">
                <a:tc>
                  <a:txBody>
                    <a:bodyPr/>
                    <a:lstStyle/>
                    <a:p>
                      <a:pPr marL="22225">
                        <a:lnSpc>
                          <a:spcPts val="1655"/>
                        </a:lnSpc>
                      </a:pPr>
                      <a:r>
                        <a:rPr sz="1600" spc="-5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Lada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ts val="1655"/>
                        </a:lnSpc>
                      </a:pPr>
                      <a:r>
                        <a:rPr sz="1600" spc="5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2</a:t>
                      </a:r>
                      <a:r>
                        <a:rPr sz="1600" spc="-5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1</a:t>
                      </a:r>
                      <a:r>
                        <a:rPr sz="1600" spc="-10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.</a:t>
                      </a:r>
                      <a:r>
                        <a:rPr sz="1600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0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3340" algn="r">
                        <a:lnSpc>
                          <a:spcPts val="1655"/>
                        </a:lnSpc>
                      </a:pPr>
                      <a:r>
                        <a:rPr sz="1600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6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3975" algn="r">
                        <a:lnSpc>
                          <a:spcPts val="1655"/>
                        </a:lnSpc>
                      </a:pPr>
                      <a:r>
                        <a:rPr sz="1600" spc="-5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1</a:t>
                      </a:r>
                      <a:r>
                        <a:rPr sz="1600" spc="-10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6</a:t>
                      </a:r>
                      <a:r>
                        <a:rPr sz="1600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0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2705" algn="r">
                        <a:lnSpc>
                          <a:spcPts val="1655"/>
                        </a:lnSpc>
                      </a:pPr>
                      <a:r>
                        <a:rPr sz="1600" spc="5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  <a:r>
                        <a:rPr sz="1600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A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5"/>
                        </a:lnSpc>
                      </a:pPr>
                      <a:r>
                        <a:rPr sz="1600" spc="-5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3.90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3340" algn="r">
                        <a:lnSpc>
                          <a:spcPts val="1655"/>
                        </a:lnSpc>
                      </a:pPr>
                      <a:r>
                        <a:rPr sz="1600" spc="-10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2</a:t>
                      </a:r>
                      <a:r>
                        <a:rPr sz="1600" spc="5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.</a:t>
                      </a:r>
                      <a:r>
                        <a:rPr sz="1600" spc="-5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62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3975" algn="r">
                        <a:lnSpc>
                          <a:spcPts val="1655"/>
                        </a:lnSpc>
                      </a:pPr>
                      <a:r>
                        <a:rPr sz="1600" spc="-5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1</a:t>
                      </a:r>
                      <a:r>
                        <a:rPr sz="1600" spc="-10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6</a:t>
                      </a:r>
                      <a:r>
                        <a:rPr sz="1600" spc="5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.</a:t>
                      </a:r>
                      <a:r>
                        <a:rPr sz="1600" spc="-5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46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3975" algn="r">
                        <a:lnSpc>
                          <a:spcPts val="1655"/>
                        </a:lnSpc>
                      </a:pPr>
                      <a:r>
                        <a:rPr sz="1600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0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3975" algn="r">
                        <a:lnSpc>
                          <a:spcPts val="1655"/>
                        </a:lnSpc>
                      </a:pPr>
                      <a:r>
                        <a:rPr sz="1600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1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3340" algn="r">
                        <a:lnSpc>
                          <a:spcPts val="1655"/>
                        </a:lnSpc>
                      </a:pPr>
                      <a:r>
                        <a:rPr sz="1600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4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5240" algn="r">
                        <a:lnSpc>
                          <a:spcPts val="1655"/>
                        </a:lnSpc>
                      </a:pPr>
                      <a:r>
                        <a:rPr sz="1600" dirty="0">
                          <a:solidFill>
                            <a:srgbClr val="00007C"/>
                          </a:solidFill>
                          <a:latin typeface="Courier New"/>
                          <a:cs typeface="Courier New"/>
                        </a:rPr>
                        <a:t>4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306070" y="5231129"/>
            <a:ext cx="3157855" cy="6235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2000" spc="220" dirty="0">
                <a:latin typeface="Tahoma"/>
                <a:cs typeface="Tahoma"/>
              </a:rPr>
              <a:t>&gt;</a:t>
            </a:r>
            <a:r>
              <a:rPr sz="2000" spc="-35" dirty="0">
                <a:latin typeface="Tahoma"/>
                <a:cs typeface="Tahoma"/>
              </a:rPr>
              <a:t> </a:t>
            </a:r>
            <a:r>
              <a:rPr sz="2000" spc="150" dirty="0">
                <a:latin typeface="Tahoma"/>
                <a:cs typeface="Tahoma"/>
              </a:rPr>
              <a:t>mean(mtcarsNew$hp)  </a:t>
            </a:r>
            <a:r>
              <a:rPr sz="2000" spc="65" dirty="0">
                <a:solidFill>
                  <a:srgbClr val="00007C"/>
                </a:solidFill>
                <a:latin typeface="Tahoma"/>
                <a:cs typeface="Tahoma"/>
              </a:rPr>
              <a:t>[1]</a:t>
            </a:r>
            <a:r>
              <a:rPr sz="2000" spc="-95" dirty="0">
                <a:solidFill>
                  <a:srgbClr val="00007C"/>
                </a:solidFill>
                <a:latin typeface="Tahoma"/>
                <a:cs typeface="Tahoma"/>
              </a:rPr>
              <a:t> </a:t>
            </a:r>
            <a:r>
              <a:rPr sz="2000" spc="165" dirty="0">
                <a:solidFill>
                  <a:srgbClr val="00007C"/>
                </a:solidFill>
                <a:latin typeface="Tahoma"/>
                <a:cs typeface="Tahoma"/>
              </a:rPr>
              <a:t>NA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06070" y="6145529"/>
            <a:ext cx="3701415" cy="6235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2000" spc="220" dirty="0">
                <a:latin typeface="Tahoma"/>
                <a:cs typeface="Tahoma"/>
              </a:rPr>
              <a:t>&gt;</a:t>
            </a:r>
            <a:r>
              <a:rPr sz="2000" spc="10" dirty="0">
                <a:latin typeface="Tahoma"/>
                <a:cs typeface="Tahoma"/>
              </a:rPr>
              <a:t> </a:t>
            </a:r>
            <a:r>
              <a:rPr sz="2000" spc="125" dirty="0">
                <a:latin typeface="Tahoma"/>
                <a:cs typeface="Tahoma"/>
              </a:rPr>
              <a:t>any(is.na(mtcarsNew$hp))  </a:t>
            </a:r>
            <a:r>
              <a:rPr sz="2000" spc="65" dirty="0">
                <a:solidFill>
                  <a:srgbClr val="00007C"/>
                </a:solidFill>
                <a:latin typeface="Tahoma"/>
                <a:cs typeface="Tahoma"/>
              </a:rPr>
              <a:t>[1]</a:t>
            </a:r>
            <a:r>
              <a:rPr sz="2000" spc="-85" dirty="0">
                <a:solidFill>
                  <a:srgbClr val="00007C"/>
                </a:solidFill>
                <a:latin typeface="Tahoma"/>
                <a:cs typeface="Tahoma"/>
              </a:rPr>
              <a:t> </a:t>
            </a:r>
            <a:r>
              <a:rPr sz="2000" spc="120" dirty="0">
                <a:solidFill>
                  <a:srgbClr val="00007C"/>
                </a:solidFill>
                <a:latin typeface="Tahoma"/>
                <a:cs typeface="Tahoma"/>
              </a:rPr>
              <a:t>TRUE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9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8114030" y="6513348"/>
            <a:ext cx="952500" cy="3135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2345"/>
              </a:lnSpc>
            </a:pPr>
            <a:fld id="{81D60167-4931-47E6-BA6A-407CBD079E47}" type="slidenum">
              <a:rPr smtClean="0"/>
              <a:t>27</a:t>
            </a:fld>
            <a:r>
              <a:rPr spc="-5" dirty="0" smtClean="0"/>
              <a:t>/</a:t>
            </a:r>
            <a:r>
              <a:rPr lang="ru-RU" spc="-5" dirty="0" smtClean="0"/>
              <a:t>40</a:t>
            </a:r>
            <a:endParaRPr spc="-5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0679" y="1418590"/>
            <a:ext cx="4958080" cy="15379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2000" spc="220" dirty="0">
                <a:latin typeface="Tahoma"/>
                <a:cs typeface="Tahoma"/>
              </a:rPr>
              <a:t>&gt; </a:t>
            </a:r>
            <a:r>
              <a:rPr sz="2000" spc="150" dirty="0">
                <a:latin typeface="Tahoma"/>
                <a:cs typeface="Tahoma"/>
              </a:rPr>
              <a:t>mean(mtcarsNew$hp,</a:t>
            </a:r>
            <a:r>
              <a:rPr sz="2000" spc="-185" dirty="0">
                <a:latin typeface="Tahoma"/>
                <a:cs typeface="Tahoma"/>
              </a:rPr>
              <a:t> </a:t>
            </a:r>
            <a:r>
              <a:rPr sz="2000" spc="125" dirty="0">
                <a:latin typeface="Tahoma"/>
                <a:cs typeface="Tahoma"/>
              </a:rPr>
              <a:t>na.rm=TRUE)  </a:t>
            </a:r>
            <a:r>
              <a:rPr sz="2000" spc="65" dirty="0">
                <a:solidFill>
                  <a:srgbClr val="00007C"/>
                </a:solidFill>
                <a:latin typeface="Tahoma"/>
                <a:cs typeface="Tahoma"/>
              </a:rPr>
              <a:t>[1]</a:t>
            </a:r>
            <a:r>
              <a:rPr sz="2000" spc="-50" dirty="0">
                <a:solidFill>
                  <a:srgbClr val="00007C"/>
                </a:solidFill>
                <a:latin typeface="Tahoma"/>
                <a:cs typeface="Tahoma"/>
              </a:rPr>
              <a:t> </a:t>
            </a:r>
            <a:r>
              <a:rPr sz="2000" spc="155" dirty="0">
                <a:solidFill>
                  <a:srgbClr val="00007C"/>
                </a:solidFill>
                <a:latin typeface="Tahoma"/>
                <a:cs typeface="Tahoma"/>
              </a:rPr>
              <a:t>146.6875</a:t>
            </a:r>
            <a:endParaRPr sz="2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 marR="986790">
              <a:lnSpc>
                <a:spcPct val="100000"/>
              </a:lnSpc>
            </a:pPr>
            <a:r>
              <a:rPr sz="2000" spc="220" dirty="0">
                <a:latin typeface="Tahoma"/>
                <a:cs typeface="Tahoma"/>
              </a:rPr>
              <a:t>&gt;</a:t>
            </a:r>
            <a:r>
              <a:rPr sz="2000" spc="-10" dirty="0">
                <a:latin typeface="Tahoma"/>
                <a:cs typeface="Tahoma"/>
              </a:rPr>
              <a:t> </a:t>
            </a:r>
            <a:r>
              <a:rPr sz="2000" spc="125" dirty="0">
                <a:latin typeface="Tahoma"/>
                <a:cs typeface="Tahoma"/>
              </a:rPr>
              <a:t>which(is.na(mtcarsNew$hp))  </a:t>
            </a:r>
            <a:r>
              <a:rPr sz="2000" spc="65" dirty="0">
                <a:solidFill>
                  <a:srgbClr val="00007C"/>
                </a:solidFill>
                <a:latin typeface="Tahoma"/>
                <a:cs typeface="Tahoma"/>
              </a:rPr>
              <a:t>[1]</a:t>
            </a:r>
            <a:r>
              <a:rPr sz="2000" spc="-80" dirty="0">
                <a:solidFill>
                  <a:srgbClr val="00007C"/>
                </a:solidFill>
                <a:latin typeface="Tahoma"/>
                <a:cs typeface="Tahoma"/>
              </a:rPr>
              <a:t> </a:t>
            </a:r>
            <a:r>
              <a:rPr sz="2000" spc="175" dirty="0">
                <a:solidFill>
                  <a:srgbClr val="00007C"/>
                </a:solidFill>
                <a:latin typeface="Tahoma"/>
                <a:cs typeface="Tahoma"/>
              </a:rPr>
              <a:t>33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0679" y="4163059"/>
            <a:ext cx="4443730" cy="3187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220" dirty="0">
                <a:latin typeface="Tahoma"/>
                <a:cs typeface="Tahoma"/>
              </a:rPr>
              <a:t>&gt; </a:t>
            </a:r>
            <a:r>
              <a:rPr sz="2000" spc="160" dirty="0">
                <a:latin typeface="Tahoma"/>
                <a:cs typeface="Tahoma"/>
              </a:rPr>
              <a:t>mtcarsA </a:t>
            </a:r>
            <a:r>
              <a:rPr sz="2000" spc="105" dirty="0">
                <a:latin typeface="Tahoma"/>
                <a:cs typeface="Tahoma"/>
              </a:rPr>
              <a:t>&lt;-</a:t>
            </a:r>
            <a:r>
              <a:rPr sz="2000" spc="-395" dirty="0">
                <a:latin typeface="Tahoma"/>
                <a:cs typeface="Tahoma"/>
              </a:rPr>
              <a:t> </a:t>
            </a:r>
            <a:r>
              <a:rPr sz="2000" spc="135" dirty="0">
                <a:latin typeface="Tahoma"/>
                <a:cs typeface="Tahoma"/>
              </a:rPr>
              <a:t>na.omit(mtcarsNew)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60679" y="4772659"/>
            <a:ext cx="2433955" cy="6235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2000" spc="220" dirty="0">
                <a:latin typeface="Tahoma"/>
                <a:cs typeface="Tahoma"/>
              </a:rPr>
              <a:t>&gt;</a:t>
            </a:r>
            <a:r>
              <a:rPr sz="2000" spc="-20" dirty="0">
                <a:latin typeface="Tahoma"/>
                <a:cs typeface="Tahoma"/>
              </a:rPr>
              <a:t> </a:t>
            </a:r>
            <a:r>
              <a:rPr sz="2000" spc="140" dirty="0">
                <a:latin typeface="Tahoma"/>
                <a:cs typeface="Tahoma"/>
              </a:rPr>
              <a:t>dim(mtcarsNew)  </a:t>
            </a:r>
            <a:r>
              <a:rPr sz="2000" spc="65" dirty="0">
                <a:solidFill>
                  <a:srgbClr val="00007C"/>
                </a:solidFill>
                <a:latin typeface="Tahoma"/>
                <a:cs typeface="Tahoma"/>
              </a:rPr>
              <a:t>[1] </a:t>
            </a:r>
            <a:r>
              <a:rPr sz="2000" spc="175" dirty="0">
                <a:solidFill>
                  <a:srgbClr val="00007C"/>
                </a:solidFill>
                <a:latin typeface="Tahoma"/>
                <a:cs typeface="Tahoma"/>
              </a:rPr>
              <a:t>33</a:t>
            </a:r>
            <a:r>
              <a:rPr sz="2000" spc="-130" dirty="0">
                <a:solidFill>
                  <a:srgbClr val="00007C"/>
                </a:solidFill>
                <a:latin typeface="Tahoma"/>
                <a:cs typeface="Tahoma"/>
              </a:rPr>
              <a:t> </a:t>
            </a:r>
            <a:r>
              <a:rPr sz="2000" spc="175" dirty="0">
                <a:solidFill>
                  <a:srgbClr val="00007C"/>
                </a:solidFill>
                <a:latin typeface="Tahoma"/>
                <a:cs typeface="Tahoma"/>
              </a:rPr>
              <a:t>11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60679" y="5687059"/>
            <a:ext cx="2050414" cy="6235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2000" spc="220" dirty="0">
                <a:latin typeface="Tahoma"/>
                <a:cs typeface="Tahoma"/>
              </a:rPr>
              <a:t>&gt;</a:t>
            </a:r>
            <a:r>
              <a:rPr sz="2000" spc="-75" dirty="0">
                <a:latin typeface="Tahoma"/>
                <a:cs typeface="Tahoma"/>
              </a:rPr>
              <a:t> </a:t>
            </a:r>
            <a:r>
              <a:rPr sz="2000" spc="140" dirty="0">
                <a:latin typeface="Tahoma"/>
                <a:cs typeface="Tahoma"/>
              </a:rPr>
              <a:t>dim(mtcarsA)  </a:t>
            </a:r>
            <a:r>
              <a:rPr sz="2000" spc="65" dirty="0">
                <a:solidFill>
                  <a:srgbClr val="00007C"/>
                </a:solidFill>
                <a:latin typeface="Tahoma"/>
                <a:cs typeface="Tahoma"/>
              </a:rPr>
              <a:t>[1] </a:t>
            </a:r>
            <a:r>
              <a:rPr sz="2000" spc="175" dirty="0">
                <a:solidFill>
                  <a:srgbClr val="00007C"/>
                </a:solidFill>
                <a:latin typeface="Tahoma"/>
                <a:cs typeface="Tahoma"/>
              </a:rPr>
              <a:t>32</a:t>
            </a:r>
            <a:r>
              <a:rPr sz="2000" spc="-130" dirty="0">
                <a:solidFill>
                  <a:srgbClr val="00007C"/>
                </a:solidFill>
                <a:latin typeface="Tahoma"/>
                <a:cs typeface="Tahoma"/>
              </a:rPr>
              <a:t> </a:t>
            </a:r>
            <a:r>
              <a:rPr sz="2000" spc="175" dirty="0">
                <a:solidFill>
                  <a:srgbClr val="00007C"/>
                </a:solidFill>
                <a:latin typeface="Tahoma"/>
                <a:cs typeface="Tahoma"/>
              </a:rPr>
              <a:t>11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93040" rIns="0" bIns="0" rtlCol="0">
            <a:spAutoFit/>
          </a:bodyPr>
          <a:lstStyle/>
          <a:p>
            <a:pPr marL="562610">
              <a:lnSpc>
                <a:spcPct val="100000"/>
              </a:lnSpc>
            </a:pPr>
            <a:r>
              <a:rPr sz="4400" spc="350" dirty="0"/>
              <a:t>Работа </a:t>
            </a:r>
            <a:r>
              <a:rPr sz="4400" spc="385" dirty="0"/>
              <a:t>с</a:t>
            </a:r>
            <a:r>
              <a:rPr sz="4400" spc="-905" dirty="0"/>
              <a:t> </a:t>
            </a:r>
            <a:r>
              <a:rPr sz="4400" spc="335" dirty="0"/>
              <a:t>missing </a:t>
            </a:r>
            <a:r>
              <a:rPr sz="4400" spc="340" dirty="0"/>
              <a:t>data </a:t>
            </a:r>
            <a:r>
              <a:rPr sz="4400" spc="195" dirty="0"/>
              <a:t>2/2</a:t>
            </a:r>
            <a:endParaRPr sz="4400"/>
          </a:p>
        </p:txBody>
      </p:sp>
      <p:sp>
        <p:nvSpPr>
          <p:cNvPr id="7" name="object 7"/>
          <p:cNvSpPr txBox="1"/>
          <p:nvPr/>
        </p:nvSpPr>
        <p:spPr>
          <a:xfrm>
            <a:off x="5106670" y="4102100"/>
            <a:ext cx="3959860" cy="561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160" dirty="0">
                <a:solidFill>
                  <a:srgbClr val="FF0000"/>
                </a:solidFill>
                <a:latin typeface="Tahoma"/>
                <a:cs typeface="Tahoma"/>
              </a:rPr>
              <a:t>#или</a:t>
            </a:r>
            <a:r>
              <a:rPr sz="18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800" spc="145" dirty="0">
                <a:solidFill>
                  <a:srgbClr val="FF0000"/>
                </a:solidFill>
                <a:latin typeface="Tahoma"/>
                <a:cs typeface="Tahoma"/>
              </a:rPr>
              <a:t>просто</a:t>
            </a:r>
            <a:r>
              <a:rPr sz="1800" spc="1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800" spc="155" dirty="0">
                <a:solidFill>
                  <a:srgbClr val="FF0000"/>
                </a:solidFill>
                <a:latin typeface="Tahoma"/>
                <a:cs typeface="Tahoma"/>
              </a:rPr>
              <a:t>уберем</a:t>
            </a:r>
            <a:r>
              <a:rPr sz="18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800" spc="135" dirty="0">
                <a:solidFill>
                  <a:srgbClr val="FF0000"/>
                </a:solidFill>
                <a:latin typeface="Tahoma"/>
                <a:cs typeface="Tahoma"/>
              </a:rPr>
              <a:t>все</a:t>
            </a:r>
            <a:r>
              <a:rPr sz="18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800" spc="135" dirty="0">
                <a:solidFill>
                  <a:srgbClr val="FF0000"/>
                </a:solidFill>
                <a:latin typeface="Tahoma"/>
                <a:cs typeface="Tahoma"/>
              </a:rPr>
              <a:t>строки,</a:t>
            </a:r>
            <a:endParaRPr sz="1800">
              <a:latin typeface="Tahoma"/>
              <a:cs typeface="Tahoma"/>
            </a:endParaRPr>
          </a:p>
          <a:p>
            <a:pPr marL="1988820">
              <a:lnSpc>
                <a:spcPct val="100000"/>
              </a:lnSpc>
            </a:pPr>
            <a:r>
              <a:rPr sz="1800" spc="180" dirty="0">
                <a:solidFill>
                  <a:srgbClr val="FF0000"/>
                </a:solidFill>
                <a:latin typeface="Tahoma"/>
                <a:cs typeface="Tahoma"/>
              </a:rPr>
              <a:t>содержащие</a:t>
            </a:r>
            <a:r>
              <a:rPr sz="1800" spc="-4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800" spc="145" dirty="0">
                <a:solidFill>
                  <a:srgbClr val="FF0000"/>
                </a:solidFill>
                <a:latin typeface="Tahoma"/>
                <a:cs typeface="Tahoma"/>
              </a:rPr>
              <a:t>NA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7630" y="3399790"/>
            <a:ext cx="1143000" cy="4711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704"/>
              </a:lnSpc>
            </a:pPr>
            <a:r>
              <a:rPr sz="4800" spc="330" baseline="7812" dirty="0">
                <a:solidFill>
                  <a:srgbClr val="FF0000"/>
                </a:solidFill>
                <a:latin typeface="Tahoma"/>
                <a:cs typeface="Tahoma"/>
              </a:rPr>
              <a:t>!</a:t>
            </a:r>
            <a:r>
              <a:rPr sz="4800" spc="-682" baseline="7812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000" spc="65" dirty="0">
                <a:solidFill>
                  <a:srgbClr val="00007C"/>
                </a:solidFill>
                <a:latin typeface="Tahoma"/>
                <a:cs typeface="Tahoma"/>
              </a:rPr>
              <a:t>[1] </a:t>
            </a:r>
            <a:r>
              <a:rPr sz="2000" spc="180" dirty="0">
                <a:solidFill>
                  <a:srgbClr val="00007C"/>
                </a:solidFill>
                <a:latin typeface="Tahoma"/>
                <a:cs typeface="Tahoma"/>
              </a:rPr>
              <a:t>2 4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60679" y="3247390"/>
            <a:ext cx="8705850" cy="3187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220" dirty="0">
                <a:latin typeface="Tahoma"/>
                <a:cs typeface="Tahoma"/>
              </a:rPr>
              <a:t>&gt;</a:t>
            </a:r>
            <a:r>
              <a:rPr sz="2000" spc="25" dirty="0">
                <a:latin typeface="Tahoma"/>
                <a:cs typeface="Tahoma"/>
              </a:rPr>
              <a:t> </a:t>
            </a:r>
            <a:r>
              <a:rPr sz="2000" spc="100" dirty="0">
                <a:latin typeface="Tahoma"/>
                <a:cs typeface="Tahoma"/>
              </a:rPr>
              <a:t>which(c(FALSE,</a:t>
            </a:r>
            <a:r>
              <a:rPr sz="2000" spc="15" dirty="0">
                <a:latin typeface="Tahoma"/>
                <a:cs typeface="Tahoma"/>
              </a:rPr>
              <a:t> </a:t>
            </a:r>
            <a:r>
              <a:rPr sz="2000" spc="100" dirty="0">
                <a:latin typeface="Tahoma"/>
                <a:cs typeface="Tahoma"/>
              </a:rPr>
              <a:t>TRUE,</a:t>
            </a:r>
            <a:r>
              <a:rPr sz="2000" spc="15" dirty="0">
                <a:latin typeface="Tahoma"/>
                <a:cs typeface="Tahoma"/>
              </a:rPr>
              <a:t> </a:t>
            </a:r>
            <a:r>
              <a:rPr sz="2000" spc="85" dirty="0">
                <a:latin typeface="Tahoma"/>
                <a:cs typeface="Tahoma"/>
              </a:rPr>
              <a:t>FALSE,</a:t>
            </a:r>
            <a:r>
              <a:rPr sz="2000" spc="15" dirty="0">
                <a:latin typeface="Tahoma"/>
                <a:cs typeface="Tahoma"/>
              </a:rPr>
              <a:t> </a:t>
            </a:r>
            <a:r>
              <a:rPr sz="2000" spc="85" dirty="0">
                <a:latin typeface="Tahoma"/>
                <a:cs typeface="Tahoma"/>
              </a:rPr>
              <a:t>TRUE))</a:t>
            </a:r>
            <a:r>
              <a:rPr sz="2000" spc="155" dirty="0">
                <a:latin typeface="Tahoma"/>
                <a:cs typeface="Tahoma"/>
              </a:rPr>
              <a:t> </a:t>
            </a:r>
            <a:r>
              <a:rPr sz="2700" spc="270" baseline="24691" dirty="0">
                <a:solidFill>
                  <a:srgbClr val="FF0000"/>
                </a:solidFill>
                <a:latin typeface="Tahoma"/>
                <a:cs typeface="Tahoma"/>
              </a:rPr>
              <a:t>#как</a:t>
            </a:r>
            <a:r>
              <a:rPr sz="2700" spc="30" baseline="24691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700" spc="232" baseline="24691" dirty="0">
                <a:solidFill>
                  <a:srgbClr val="FF0000"/>
                </a:solidFill>
                <a:latin typeface="Tahoma"/>
                <a:cs typeface="Tahoma"/>
              </a:rPr>
              <a:t>работает</a:t>
            </a:r>
            <a:r>
              <a:rPr sz="2700" spc="15" baseline="24691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700" spc="262" baseline="24691" dirty="0">
                <a:solidFill>
                  <a:srgbClr val="FF0000"/>
                </a:solidFill>
                <a:latin typeface="Tahoma"/>
                <a:cs typeface="Tahoma"/>
              </a:rPr>
              <a:t>команда</a:t>
            </a:r>
            <a:r>
              <a:rPr sz="2700" spc="60" baseline="24691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700" spc="187" baseline="24691" dirty="0">
                <a:solidFill>
                  <a:srgbClr val="FF0000"/>
                </a:solidFill>
                <a:latin typeface="Tahoma"/>
                <a:cs typeface="Tahoma"/>
              </a:rPr>
              <a:t>which</a:t>
            </a:r>
            <a:endParaRPr sz="2700" baseline="24691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893309" y="5380990"/>
            <a:ext cx="4096385" cy="561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7620" algn="r">
              <a:lnSpc>
                <a:spcPct val="100000"/>
              </a:lnSpc>
            </a:pPr>
            <a:r>
              <a:rPr sz="1800" spc="140" dirty="0">
                <a:solidFill>
                  <a:srgbClr val="FF0000"/>
                </a:solidFill>
                <a:latin typeface="Tahoma"/>
                <a:cs typeface="Tahoma"/>
              </a:rPr>
              <a:t>#проверим, </a:t>
            </a:r>
            <a:r>
              <a:rPr sz="1800" spc="150" dirty="0">
                <a:solidFill>
                  <a:srgbClr val="FF0000"/>
                </a:solidFill>
                <a:latin typeface="Tahoma"/>
                <a:cs typeface="Tahoma"/>
              </a:rPr>
              <a:t>изменилось ли</a:t>
            </a:r>
            <a:r>
              <a:rPr sz="1800" spc="-32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800" spc="125" dirty="0">
                <a:solidFill>
                  <a:srgbClr val="FF0000"/>
                </a:solidFill>
                <a:latin typeface="Tahoma"/>
                <a:cs typeface="Tahoma"/>
              </a:rPr>
              <a:t>число</a:t>
            </a:r>
            <a:endParaRPr sz="1800">
              <a:latin typeface="Tahoma"/>
              <a:cs typeface="Tahoma"/>
            </a:endParaRPr>
          </a:p>
          <a:p>
            <a:pPr marR="5080" algn="r">
              <a:lnSpc>
                <a:spcPct val="100000"/>
              </a:lnSpc>
            </a:pPr>
            <a:r>
              <a:rPr sz="1800" spc="140" dirty="0">
                <a:solidFill>
                  <a:srgbClr val="FF0000"/>
                </a:solidFill>
                <a:latin typeface="Tahoma"/>
                <a:cs typeface="Tahoma"/>
              </a:rPr>
              <a:t>с</a:t>
            </a:r>
            <a:r>
              <a:rPr sz="1800" spc="170" dirty="0">
                <a:solidFill>
                  <a:srgbClr val="FF0000"/>
                </a:solidFill>
                <a:latin typeface="Tahoma"/>
                <a:cs typeface="Tahoma"/>
              </a:rPr>
              <a:t>тр</a:t>
            </a:r>
            <a:r>
              <a:rPr sz="1800" spc="150" dirty="0">
                <a:solidFill>
                  <a:srgbClr val="FF0000"/>
                </a:solidFill>
                <a:latin typeface="Tahoma"/>
                <a:cs typeface="Tahoma"/>
              </a:rPr>
              <a:t>ок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12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8114030" y="6513348"/>
            <a:ext cx="952500" cy="3135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2345"/>
              </a:lnSpc>
            </a:pPr>
            <a:fld id="{81D60167-4931-47E6-BA6A-407CBD079E47}" type="slidenum">
              <a:rPr smtClean="0"/>
              <a:t>28</a:t>
            </a:fld>
            <a:r>
              <a:rPr spc="-5" dirty="0" smtClean="0"/>
              <a:t>/</a:t>
            </a:r>
            <a:r>
              <a:rPr lang="ru-RU" spc="-5" dirty="0" smtClean="0"/>
              <a:t>40</a:t>
            </a:r>
            <a:endParaRPr spc="-5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19379" rIns="0" bIns="0" rtlCol="0">
            <a:spAutoFit/>
          </a:bodyPr>
          <a:lstStyle/>
          <a:p>
            <a:pPr marL="2918460">
              <a:lnSpc>
                <a:spcPct val="100000"/>
              </a:lnSpc>
            </a:pPr>
            <a:r>
              <a:rPr sz="4400" spc="405" dirty="0"/>
              <a:t>М</a:t>
            </a:r>
            <a:r>
              <a:rPr sz="4400" spc="385" dirty="0"/>
              <a:t>а</a:t>
            </a:r>
            <a:r>
              <a:rPr sz="4400" spc="505" dirty="0"/>
              <a:t>т</a:t>
            </a:r>
            <a:r>
              <a:rPr sz="4400" spc="360" dirty="0"/>
              <a:t>р</a:t>
            </a:r>
            <a:r>
              <a:rPr sz="4400" spc="380" dirty="0"/>
              <a:t>и</a:t>
            </a:r>
            <a:r>
              <a:rPr sz="4400" spc="475" dirty="0"/>
              <a:t>ц</a:t>
            </a:r>
            <a:r>
              <a:rPr sz="4400" spc="425" dirty="0"/>
              <a:t>ы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749048" y="1132840"/>
            <a:ext cx="840740" cy="3498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100" spc="20" dirty="0">
                <a:latin typeface="Lucida Console"/>
                <a:cs typeface="Lucida Console"/>
              </a:rPr>
              <a:t>f</a:t>
            </a:r>
            <a:r>
              <a:rPr sz="2100" spc="10" dirty="0">
                <a:latin typeface="Lucida Console"/>
                <a:cs typeface="Lucida Console"/>
              </a:rPr>
              <a:t>ra</a:t>
            </a:r>
            <a:r>
              <a:rPr sz="2100" spc="20" dirty="0">
                <a:latin typeface="Lucida Console"/>
                <a:cs typeface="Lucida Console"/>
              </a:rPr>
              <a:t>m</a:t>
            </a:r>
            <a:r>
              <a:rPr sz="2100" spc="15" dirty="0">
                <a:latin typeface="Lucida Console"/>
                <a:cs typeface="Lucida Console"/>
              </a:rPr>
              <a:t>e</a:t>
            </a:r>
            <a:endParaRPr sz="2100">
              <a:latin typeface="Lucida Console"/>
              <a:cs typeface="Lucida Console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47493" y="1132840"/>
            <a:ext cx="1163955" cy="3498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100" spc="10" dirty="0">
                <a:latin typeface="Courier New"/>
                <a:cs typeface="Courier New"/>
              </a:rPr>
              <a:t>от</a:t>
            </a:r>
            <a:r>
              <a:rPr sz="2100" spc="-75" dirty="0">
                <a:latin typeface="Courier New"/>
                <a:cs typeface="Courier New"/>
              </a:rPr>
              <a:t> </a:t>
            </a:r>
            <a:r>
              <a:rPr sz="2100" spc="15" dirty="0">
                <a:latin typeface="Lucida Console"/>
                <a:cs typeface="Lucida Console"/>
              </a:rPr>
              <a:t>data</a:t>
            </a:r>
            <a:endParaRPr sz="2100">
              <a:latin typeface="Lucida Console"/>
              <a:cs typeface="Lucida Consol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1132840"/>
            <a:ext cx="3774440" cy="727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4470" indent="-191770">
              <a:lnSpc>
                <a:spcPct val="100000"/>
              </a:lnSpc>
              <a:buClr>
                <a:srgbClr val="00007C"/>
              </a:buClr>
              <a:buSzPct val="76190"/>
              <a:buFont typeface="Symbol"/>
              <a:buChar char=""/>
              <a:tabLst>
                <a:tab pos="204470" algn="l"/>
              </a:tabLst>
            </a:pPr>
            <a:r>
              <a:rPr sz="2100" spc="10" dirty="0">
                <a:latin typeface="Courier New"/>
                <a:cs typeface="Courier New"/>
              </a:rPr>
              <a:t>На вид трудно</a:t>
            </a:r>
            <a:r>
              <a:rPr sz="2100" spc="-70" dirty="0">
                <a:latin typeface="Courier New"/>
                <a:cs typeface="Courier New"/>
              </a:rPr>
              <a:t> </a:t>
            </a:r>
            <a:r>
              <a:rPr sz="2100" spc="10" dirty="0">
                <a:latin typeface="Courier New"/>
                <a:cs typeface="Courier New"/>
              </a:rPr>
              <a:t>отличить</a:t>
            </a:r>
            <a:endParaRPr sz="2100">
              <a:latin typeface="Courier New"/>
              <a:cs typeface="Courier New"/>
            </a:endParaRPr>
          </a:p>
          <a:p>
            <a:pPr marL="204470" indent="-191770">
              <a:lnSpc>
                <a:spcPct val="100000"/>
              </a:lnSpc>
              <a:spcBef>
                <a:spcPts val="450"/>
              </a:spcBef>
              <a:buClr>
                <a:srgbClr val="00007C"/>
              </a:buClr>
              <a:buSzPct val="76190"/>
              <a:buFont typeface="Symbol"/>
              <a:buChar char=""/>
              <a:tabLst>
                <a:tab pos="204470" algn="l"/>
              </a:tabLst>
            </a:pPr>
            <a:r>
              <a:rPr sz="2100" spc="10" dirty="0">
                <a:latin typeface="Lucida Console"/>
                <a:cs typeface="Lucida Console"/>
              </a:rPr>
              <a:t>«</a:t>
            </a:r>
            <a:r>
              <a:rPr sz="2100" spc="10" dirty="0">
                <a:latin typeface="Courier New"/>
                <a:cs typeface="Courier New"/>
              </a:rPr>
              <a:t>Двумерный</a:t>
            </a:r>
            <a:r>
              <a:rPr sz="2100" spc="-105" dirty="0">
                <a:latin typeface="Courier New"/>
                <a:cs typeface="Courier New"/>
              </a:rPr>
              <a:t> </a:t>
            </a:r>
            <a:r>
              <a:rPr sz="2100" spc="10" dirty="0">
                <a:latin typeface="Courier New"/>
                <a:cs typeface="Courier New"/>
              </a:rPr>
              <a:t>вектор</a:t>
            </a:r>
            <a:r>
              <a:rPr sz="2100" spc="10" dirty="0">
                <a:latin typeface="Lucida Console"/>
                <a:cs typeface="Lucida Console"/>
              </a:rPr>
              <a:t>»</a:t>
            </a:r>
            <a:endParaRPr sz="2100">
              <a:latin typeface="Lucida Console"/>
              <a:cs typeface="Lucida Console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526415" y="3673168"/>
          <a:ext cx="2509025" cy="9518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0250"/>
                <a:gridCol w="616451"/>
                <a:gridCol w="684263"/>
                <a:gridCol w="638061"/>
              </a:tblGrid>
              <a:tr h="286384">
                <a:tc>
                  <a:txBody>
                    <a:bodyPr/>
                    <a:lstStyle/>
                    <a:p>
                      <a:endParaRPr sz="2100">
                        <a:latin typeface="Lucida Console"/>
                        <a:cs typeface="Lucida Consol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ts val="1685"/>
                        </a:lnSpc>
                      </a:pPr>
                      <a:r>
                        <a:rPr sz="1750" dirty="0">
                          <a:latin typeface="Lucida Console"/>
                          <a:cs typeface="Lucida Console"/>
                        </a:rPr>
                        <a:t>[,1]</a:t>
                      </a:r>
                      <a:endParaRPr sz="1750">
                        <a:latin typeface="Lucida Console"/>
                        <a:cs typeface="Lucida Consol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ts val="1685"/>
                        </a:lnSpc>
                      </a:pPr>
                      <a:r>
                        <a:rPr sz="1750" dirty="0">
                          <a:latin typeface="Lucida Console"/>
                          <a:cs typeface="Lucida Console"/>
                        </a:rPr>
                        <a:t>[,2]</a:t>
                      </a:r>
                      <a:endParaRPr sz="1750">
                        <a:latin typeface="Lucida Console"/>
                        <a:cs typeface="Lucida Consol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4604" algn="r">
                        <a:lnSpc>
                          <a:spcPts val="1685"/>
                        </a:lnSpc>
                      </a:pPr>
                      <a:r>
                        <a:rPr sz="1750" dirty="0">
                          <a:latin typeface="Lucida Console"/>
                          <a:cs typeface="Lucida Console"/>
                        </a:rPr>
                        <a:t>[,3]</a:t>
                      </a:r>
                      <a:endParaRPr sz="1750">
                        <a:latin typeface="Lucida Console"/>
                        <a:cs typeface="Lucida Console"/>
                      </a:endParaRPr>
                    </a:p>
                  </a:txBody>
                  <a:tcPr marL="0" marR="0" marT="0" marB="0"/>
                </a:tc>
              </a:tr>
              <a:tr h="345439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750" dirty="0">
                          <a:latin typeface="Lucida Console"/>
                          <a:cs typeface="Lucida Console"/>
                        </a:rPr>
                        <a:t>[1,]</a:t>
                      </a:r>
                      <a:endParaRPr sz="1750">
                        <a:latin typeface="Lucida Console"/>
                        <a:cs typeface="Lucida Consol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1594" algn="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750" dirty="0">
                          <a:latin typeface="Lucida Console"/>
                          <a:cs typeface="Lucida Console"/>
                        </a:rPr>
                        <a:t>1</a:t>
                      </a:r>
                      <a:endParaRPr sz="1750">
                        <a:latin typeface="Lucida Console"/>
                        <a:cs typeface="Lucida Consol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1594" algn="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750" dirty="0">
                          <a:latin typeface="Lucida Console"/>
                          <a:cs typeface="Lucida Console"/>
                        </a:rPr>
                        <a:t>3</a:t>
                      </a:r>
                      <a:endParaRPr sz="1750">
                        <a:latin typeface="Lucida Console"/>
                        <a:cs typeface="Lucida Consol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5240" algn="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750" dirty="0">
                          <a:latin typeface="Lucida Console"/>
                          <a:cs typeface="Lucida Console"/>
                        </a:rPr>
                        <a:t>5</a:t>
                      </a:r>
                      <a:endParaRPr sz="1750">
                        <a:latin typeface="Lucida Console"/>
                        <a:cs typeface="Lucida Console"/>
                      </a:endParaRPr>
                    </a:p>
                  </a:txBody>
                  <a:tcPr marL="0" marR="0" marT="0" marB="0"/>
                </a:tc>
              </a:tr>
              <a:tr h="286385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750" dirty="0">
                          <a:latin typeface="Lucida Console"/>
                          <a:cs typeface="Lucida Console"/>
                        </a:rPr>
                        <a:t>[2,]</a:t>
                      </a:r>
                      <a:endParaRPr sz="1750">
                        <a:latin typeface="Lucida Console"/>
                        <a:cs typeface="Lucida Consol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1594" algn="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750" dirty="0">
                          <a:latin typeface="Lucida Console"/>
                          <a:cs typeface="Lucida Console"/>
                        </a:rPr>
                        <a:t>2</a:t>
                      </a:r>
                      <a:endParaRPr sz="1750">
                        <a:latin typeface="Lucida Console"/>
                        <a:cs typeface="Lucida Consol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1594" algn="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750" dirty="0">
                          <a:latin typeface="Lucida Console"/>
                          <a:cs typeface="Lucida Console"/>
                        </a:rPr>
                        <a:t>4</a:t>
                      </a:r>
                      <a:endParaRPr sz="1750">
                        <a:latin typeface="Lucida Console"/>
                        <a:cs typeface="Lucida Consol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5240" algn="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750" dirty="0">
                          <a:latin typeface="Lucida Console"/>
                          <a:cs typeface="Lucida Console"/>
                        </a:rPr>
                        <a:t>6</a:t>
                      </a:r>
                      <a:endParaRPr sz="1750">
                        <a:latin typeface="Lucida Console"/>
                        <a:cs typeface="Lucida Console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535940" y="4627879"/>
            <a:ext cx="5089525" cy="9302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750" spc="20" dirty="0">
                <a:latin typeface="Courier New"/>
                <a:cs typeface="Courier New"/>
              </a:rPr>
              <a:t>Или по </a:t>
            </a:r>
            <a:r>
              <a:rPr sz="1750" spc="15" dirty="0">
                <a:latin typeface="Courier New"/>
                <a:cs typeface="Courier New"/>
              </a:rPr>
              <a:t>рядам </a:t>
            </a:r>
            <a:r>
              <a:rPr sz="1750" spc="15" dirty="0">
                <a:latin typeface="Lucida Console"/>
                <a:cs typeface="Lucida Console"/>
              </a:rPr>
              <a:t>(</a:t>
            </a:r>
            <a:r>
              <a:rPr sz="1750" spc="15" dirty="0">
                <a:latin typeface="Courier New"/>
                <a:cs typeface="Courier New"/>
              </a:rPr>
              <a:t>аргумент</a:t>
            </a:r>
            <a:r>
              <a:rPr sz="1750" spc="-35" dirty="0">
                <a:latin typeface="Courier New"/>
                <a:cs typeface="Courier New"/>
              </a:rPr>
              <a:t> </a:t>
            </a:r>
            <a:r>
              <a:rPr sz="1750" b="1" spc="25" dirty="0">
                <a:latin typeface="Lucida Sans Typewriter"/>
                <a:cs typeface="Lucida Sans Typewriter"/>
              </a:rPr>
              <a:t>byrow=T</a:t>
            </a:r>
            <a:r>
              <a:rPr sz="1750" spc="25" dirty="0">
                <a:latin typeface="Lucida Console"/>
                <a:cs typeface="Lucida Console"/>
              </a:rPr>
              <a:t>)</a:t>
            </a:r>
            <a:endParaRPr sz="1750">
              <a:latin typeface="Lucida Console"/>
              <a:cs typeface="Lucida Console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sz="1750" spc="-10" dirty="0">
                <a:solidFill>
                  <a:srgbClr val="0000FF"/>
                </a:solidFill>
                <a:latin typeface="Lucida Console"/>
                <a:cs typeface="Lucida Console"/>
              </a:rPr>
              <a:t>&gt; m &lt;­ matrix(c(1:6), nrow=2,</a:t>
            </a:r>
            <a:r>
              <a:rPr sz="1750" spc="140" dirty="0">
                <a:solidFill>
                  <a:srgbClr val="0000FF"/>
                </a:solidFill>
                <a:latin typeface="Lucida Console"/>
                <a:cs typeface="Lucida Console"/>
              </a:rPr>
              <a:t> </a:t>
            </a:r>
            <a:r>
              <a:rPr sz="1750" spc="-10" dirty="0">
                <a:solidFill>
                  <a:srgbClr val="0000FF"/>
                </a:solidFill>
                <a:latin typeface="Lucida Console"/>
                <a:cs typeface="Lucida Console"/>
              </a:rPr>
              <a:t>ncol=3,</a:t>
            </a:r>
            <a:endParaRPr sz="1750">
              <a:latin typeface="Lucida Console"/>
              <a:cs typeface="Lucida Console"/>
            </a:endParaRPr>
          </a:p>
          <a:p>
            <a:pPr marL="12700">
              <a:lnSpc>
                <a:spcPct val="100000"/>
              </a:lnSpc>
              <a:spcBef>
                <a:spcPts val="340"/>
              </a:spcBef>
            </a:pPr>
            <a:r>
              <a:rPr sz="1750" spc="-10" dirty="0">
                <a:solidFill>
                  <a:srgbClr val="0000FF"/>
                </a:solidFill>
                <a:latin typeface="Lucida Console"/>
                <a:cs typeface="Lucida Console"/>
              </a:rPr>
              <a:t>&gt;</a:t>
            </a:r>
            <a:r>
              <a:rPr sz="1750" spc="-75" dirty="0">
                <a:solidFill>
                  <a:srgbClr val="0000FF"/>
                </a:solidFill>
                <a:latin typeface="Lucida Console"/>
                <a:cs typeface="Lucida Console"/>
              </a:rPr>
              <a:t> </a:t>
            </a:r>
            <a:r>
              <a:rPr sz="1750" spc="-10" dirty="0">
                <a:solidFill>
                  <a:srgbClr val="0000FF"/>
                </a:solidFill>
                <a:latin typeface="Lucida Console"/>
                <a:cs typeface="Lucida Console"/>
              </a:rPr>
              <a:t>m</a:t>
            </a:r>
            <a:endParaRPr sz="1750">
              <a:latin typeface="Lucida Console"/>
              <a:cs typeface="Lucida Console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526415" y="5573088"/>
          <a:ext cx="2646185" cy="939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38830"/>
                <a:gridCol w="685031"/>
                <a:gridCol w="684263"/>
                <a:gridCol w="638061"/>
              </a:tblGrid>
              <a:tr h="335915">
                <a:tc>
                  <a:txBody>
                    <a:bodyPr/>
                    <a:lstStyle/>
                    <a:p>
                      <a:endParaRPr sz="1750">
                        <a:latin typeface="Lucida Console"/>
                        <a:cs typeface="Lucida Consol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750" dirty="0">
                          <a:latin typeface="Lucida Console"/>
                          <a:cs typeface="Lucida Console"/>
                        </a:rPr>
                        <a:t>[,1]</a:t>
                      </a:r>
                      <a:endParaRPr sz="1750">
                        <a:latin typeface="Lucida Console"/>
                        <a:cs typeface="Lucida Consol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750" dirty="0">
                          <a:latin typeface="Lucida Console"/>
                          <a:cs typeface="Lucida Console"/>
                        </a:rPr>
                        <a:t>[,2]</a:t>
                      </a:r>
                      <a:endParaRPr sz="1750">
                        <a:latin typeface="Lucida Console"/>
                        <a:cs typeface="Lucida Consol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4604" algn="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750" dirty="0">
                          <a:latin typeface="Lucida Console"/>
                          <a:cs typeface="Lucida Console"/>
                        </a:rPr>
                        <a:t>[,3]</a:t>
                      </a:r>
                      <a:endParaRPr sz="1750">
                        <a:latin typeface="Lucida Console"/>
                        <a:cs typeface="Lucida Console"/>
                      </a:endParaRPr>
                    </a:p>
                  </a:txBody>
                  <a:tcPr marL="0" marR="0" marT="0" marB="0"/>
                </a:tc>
              </a:tr>
              <a:tr h="318135">
                <a:tc>
                  <a:txBody>
                    <a:bodyPr/>
                    <a:lstStyle/>
                    <a:p>
                      <a:pPr marR="38735" algn="ctr">
                        <a:lnSpc>
                          <a:spcPts val="2030"/>
                        </a:lnSpc>
                      </a:pPr>
                      <a:r>
                        <a:rPr sz="1750" spc="20" dirty="0">
                          <a:latin typeface="Lucida Console"/>
                          <a:cs typeface="Lucida Console"/>
                        </a:rPr>
                        <a:t>[1,]</a:t>
                      </a:r>
                      <a:endParaRPr sz="1750">
                        <a:latin typeface="Lucida Console"/>
                        <a:cs typeface="Lucida Consol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2230" algn="r">
                        <a:lnSpc>
                          <a:spcPts val="2030"/>
                        </a:lnSpc>
                      </a:pPr>
                      <a:r>
                        <a:rPr sz="1750" dirty="0">
                          <a:latin typeface="Lucida Console"/>
                          <a:cs typeface="Lucida Console"/>
                        </a:rPr>
                        <a:t>1</a:t>
                      </a:r>
                      <a:endParaRPr sz="1750">
                        <a:latin typeface="Lucida Console"/>
                        <a:cs typeface="Lucida Consol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2230" algn="r">
                        <a:lnSpc>
                          <a:spcPts val="2030"/>
                        </a:lnSpc>
                      </a:pPr>
                      <a:r>
                        <a:rPr sz="1750" dirty="0">
                          <a:latin typeface="Lucida Console"/>
                          <a:cs typeface="Lucida Console"/>
                        </a:rPr>
                        <a:t>2</a:t>
                      </a:r>
                      <a:endParaRPr sz="1750">
                        <a:latin typeface="Lucida Console"/>
                        <a:cs typeface="Lucida Consol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5875" algn="r">
                        <a:lnSpc>
                          <a:spcPts val="2030"/>
                        </a:lnSpc>
                      </a:pPr>
                      <a:r>
                        <a:rPr sz="1750" dirty="0">
                          <a:latin typeface="Lucida Console"/>
                          <a:cs typeface="Lucida Console"/>
                        </a:rPr>
                        <a:t>3</a:t>
                      </a:r>
                      <a:endParaRPr sz="1750">
                        <a:latin typeface="Lucida Console"/>
                        <a:cs typeface="Lucida Console"/>
                      </a:endParaRPr>
                    </a:p>
                  </a:txBody>
                  <a:tcPr marL="0" marR="0" marT="0" marB="0"/>
                </a:tc>
              </a:tr>
              <a:tr h="285750">
                <a:tc>
                  <a:txBody>
                    <a:bodyPr/>
                    <a:lstStyle/>
                    <a:p>
                      <a:pPr marR="38735" algn="ctr">
                        <a:lnSpc>
                          <a:spcPts val="2045"/>
                        </a:lnSpc>
                      </a:pPr>
                      <a:r>
                        <a:rPr sz="1750" spc="-10" dirty="0">
                          <a:latin typeface="Lucida Console"/>
                          <a:cs typeface="Lucida Console"/>
                        </a:rPr>
                        <a:t>[2,]</a:t>
                      </a:r>
                      <a:endParaRPr sz="1750">
                        <a:latin typeface="Lucida Console"/>
                        <a:cs typeface="Lucida Consol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2230" algn="r">
                        <a:lnSpc>
                          <a:spcPts val="2045"/>
                        </a:lnSpc>
                      </a:pPr>
                      <a:r>
                        <a:rPr sz="1750" dirty="0">
                          <a:latin typeface="Lucida Console"/>
                          <a:cs typeface="Lucida Console"/>
                        </a:rPr>
                        <a:t>4</a:t>
                      </a:r>
                      <a:endParaRPr sz="1750">
                        <a:latin typeface="Lucida Console"/>
                        <a:cs typeface="Lucida Consol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2230" algn="r">
                        <a:lnSpc>
                          <a:spcPts val="2045"/>
                        </a:lnSpc>
                      </a:pPr>
                      <a:r>
                        <a:rPr sz="1750" dirty="0">
                          <a:latin typeface="Lucida Console"/>
                          <a:cs typeface="Lucida Console"/>
                        </a:rPr>
                        <a:t>5</a:t>
                      </a:r>
                      <a:endParaRPr sz="1750">
                        <a:latin typeface="Lucida Console"/>
                        <a:cs typeface="Lucida Consol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5875" algn="r">
                        <a:lnSpc>
                          <a:spcPts val="2045"/>
                        </a:lnSpc>
                      </a:pPr>
                      <a:r>
                        <a:rPr sz="1750" dirty="0">
                          <a:latin typeface="Lucida Console"/>
                          <a:cs typeface="Lucida Console"/>
                        </a:rPr>
                        <a:t>6</a:t>
                      </a:r>
                      <a:endParaRPr sz="1750">
                        <a:latin typeface="Lucida Console"/>
                        <a:cs typeface="Lucida Console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9" name="object 9"/>
          <p:cNvSpPr txBox="1"/>
          <p:nvPr/>
        </p:nvSpPr>
        <p:spPr>
          <a:xfrm>
            <a:off x="535940" y="1888490"/>
            <a:ext cx="8184515" cy="22364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577" baseline="12152" dirty="0">
                <a:solidFill>
                  <a:srgbClr val="00007C"/>
                </a:solidFill>
                <a:latin typeface="Symbol"/>
                <a:cs typeface="Symbol"/>
              </a:rPr>
              <a:t></a:t>
            </a:r>
            <a:r>
              <a:rPr sz="2400" spc="577" baseline="12152" dirty="0">
                <a:solidFill>
                  <a:srgbClr val="00007C"/>
                </a:solidFill>
                <a:latin typeface="Times New Roman"/>
                <a:cs typeface="Times New Roman"/>
              </a:rPr>
              <a:t> </a:t>
            </a:r>
            <a:r>
              <a:rPr sz="2100" spc="10" dirty="0">
                <a:latin typeface="Courier New"/>
                <a:cs typeface="Courier New"/>
              </a:rPr>
              <a:t>Все </a:t>
            </a:r>
            <a:r>
              <a:rPr sz="2100" spc="5" dirty="0">
                <a:latin typeface="Courier New"/>
                <a:cs typeface="Courier New"/>
              </a:rPr>
              <a:t>элементы </a:t>
            </a:r>
            <a:r>
              <a:rPr sz="2100" spc="10" dirty="0">
                <a:latin typeface="Courier New"/>
                <a:cs typeface="Courier New"/>
              </a:rPr>
              <a:t>одного</a:t>
            </a:r>
            <a:r>
              <a:rPr sz="2100" spc="-520" dirty="0">
                <a:latin typeface="Courier New"/>
                <a:cs typeface="Courier New"/>
              </a:rPr>
              <a:t> </a:t>
            </a:r>
            <a:r>
              <a:rPr sz="2100" spc="10" dirty="0">
                <a:latin typeface="Courier New"/>
                <a:cs typeface="Courier New"/>
              </a:rPr>
              <a:t>типа</a:t>
            </a:r>
            <a:endParaRPr sz="21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900" spc="-5" dirty="0">
                <a:latin typeface="Courier New"/>
                <a:cs typeface="Courier New"/>
              </a:rPr>
              <a:t>Матрицы заполняются по</a:t>
            </a:r>
            <a:r>
              <a:rPr sz="1900" spc="-40" dirty="0">
                <a:latin typeface="Courier New"/>
                <a:cs typeface="Courier New"/>
              </a:rPr>
              <a:t> </a:t>
            </a:r>
            <a:r>
              <a:rPr sz="1900" spc="-5" dirty="0">
                <a:latin typeface="Courier New"/>
                <a:cs typeface="Courier New"/>
              </a:rPr>
              <a:t>колонкам</a:t>
            </a:r>
            <a:r>
              <a:rPr sz="1900" spc="-5" dirty="0">
                <a:latin typeface="Lucida Console"/>
                <a:cs typeface="Lucida Console"/>
              </a:rPr>
              <a:t>:</a:t>
            </a:r>
            <a:endParaRPr sz="1900">
              <a:latin typeface="Lucida Console"/>
              <a:cs typeface="Lucida Console"/>
            </a:endParaRPr>
          </a:p>
          <a:p>
            <a:pPr marL="12700">
              <a:lnSpc>
                <a:spcPct val="100000"/>
              </a:lnSpc>
              <a:spcBef>
                <a:spcPts val="660"/>
              </a:spcBef>
            </a:pPr>
            <a:r>
              <a:rPr sz="1750" spc="-10" dirty="0">
                <a:solidFill>
                  <a:srgbClr val="0000FF"/>
                </a:solidFill>
                <a:latin typeface="Lucida Console"/>
                <a:cs typeface="Lucida Console"/>
              </a:rPr>
              <a:t>&gt; m &lt;­ matrix(c(1:6), nrow=2,</a:t>
            </a:r>
            <a:r>
              <a:rPr sz="1750" spc="140" dirty="0">
                <a:solidFill>
                  <a:srgbClr val="0000FF"/>
                </a:solidFill>
                <a:latin typeface="Lucida Console"/>
                <a:cs typeface="Lucida Console"/>
              </a:rPr>
              <a:t> </a:t>
            </a:r>
            <a:r>
              <a:rPr sz="1750" spc="-10" dirty="0">
                <a:solidFill>
                  <a:srgbClr val="0000FF"/>
                </a:solidFill>
                <a:latin typeface="Lucida Console"/>
                <a:cs typeface="Lucida Console"/>
              </a:rPr>
              <a:t>ncol=3)</a:t>
            </a:r>
            <a:endParaRPr sz="1750">
              <a:latin typeface="Lucida Console"/>
              <a:cs typeface="Lucida Console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sz="1750" spc="20" dirty="0">
                <a:solidFill>
                  <a:srgbClr val="0000FF"/>
                </a:solidFill>
                <a:latin typeface="Lucida Console"/>
                <a:cs typeface="Lucida Console"/>
              </a:rPr>
              <a:t>&gt;</a:t>
            </a:r>
            <a:r>
              <a:rPr sz="1750" spc="-75" dirty="0">
                <a:solidFill>
                  <a:srgbClr val="0000FF"/>
                </a:solidFill>
                <a:latin typeface="Lucida Console"/>
                <a:cs typeface="Lucida Console"/>
              </a:rPr>
              <a:t> </a:t>
            </a:r>
            <a:r>
              <a:rPr sz="1750" spc="20" dirty="0">
                <a:solidFill>
                  <a:srgbClr val="0000FF"/>
                </a:solidFill>
                <a:latin typeface="Lucida Console"/>
                <a:cs typeface="Lucida Console"/>
              </a:rPr>
              <a:t>m</a:t>
            </a:r>
            <a:endParaRPr sz="1750">
              <a:latin typeface="Lucida Console"/>
              <a:cs typeface="Lucida Console"/>
            </a:endParaRPr>
          </a:p>
          <a:p>
            <a:pPr marR="5080" algn="r">
              <a:lnSpc>
                <a:spcPct val="100000"/>
              </a:lnSpc>
              <a:spcBef>
                <a:spcPts val="70"/>
              </a:spcBef>
            </a:pPr>
            <a:r>
              <a:rPr sz="1800" spc="-5" dirty="0">
                <a:solidFill>
                  <a:srgbClr val="0000FF"/>
                </a:solidFill>
                <a:latin typeface="Lucida Console"/>
                <a:cs typeface="Lucida Console"/>
              </a:rPr>
              <a:t>&gt;</a:t>
            </a:r>
            <a:r>
              <a:rPr sz="1800" spc="-45" dirty="0">
                <a:solidFill>
                  <a:srgbClr val="0000FF"/>
                </a:solidFill>
                <a:latin typeface="Lucida Console"/>
                <a:cs typeface="Lucida Console"/>
              </a:rPr>
              <a:t> </a:t>
            </a:r>
            <a:r>
              <a:rPr sz="1800" spc="-10" dirty="0">
                <a:solidFill>
                  <a:srgbClr val="0000FF"/>
                </a:solidFill>
                <a:latin typeface="Lucida Console"/>
                <a:cs typeface="Lucida Console"/>
              </a:rPr>
              <a:t>as.matrix(1:3)</a:t>
            </a:r>
            <a:endParaRPr sz="1800">
              <a:latin typeface="Lucida Console"/>
              <a:cs typeface="Lucida Console"/>
            </a:endParaRPr>
          </a:p>
          <a:p>
            <a:pPr marR="965200" algn="r">
              <a:lnSpc>
                <a:spcPct val="100000"/>
              </a:lnSpc>
            </a:pPr>
            <a:r>
              <a:rPr sz="1800" spc="-10" dirty="0">
                <a:latin typeface="Lucida Console"/>
                <a:cs typeface="Lucida Console"/>
              </a:rPr>
              <a:t>[,1</a:t>
            </a:r>
            <a:r>
              <a:rPr sz="1800" spc="-5" dirty="0">
                <a:latin typeface="Lucida Console"/>
                <a:cs typeface="Lucida Console"/>
              </a:rPr>
              <a:t>]</a:t>
            </a:r>
            <a:endParaRPr sz="1800">
              <a:latin typeface="Lucida Console"/>
              <a:cs typeface="Lucida Console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748020" y="4098290"/>
            <a:ext cx="1326515" cy="1143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63905">
              <a:lnSpc>
                <a:spcPct val="100000"/>
              </a:lnSpc>
            </a:pPr>
            <a:r>
              <a:rPr sz="1800" spc="-10" dirty="0">
                <a:latin typeface="Lucida Console"/>
                <a:cs typeface="Lucida Console"/>
              </a:rPr>
              <a:t>[1,</a:t>
            </a:r>
            <a:r>
              <a:rPr sz="1800" spc="-5" dirty="0">
                <a:latin typeface="Lucida Console"/>
                <a:cs typeface="Lucida Console"/>
              </a:rPr>
              <a:t>]</a:t>
            </a:r>
            <a:endParaRPr sz="1800">
              <a:latin typeface="Lucida Console"/>
              <a:cs typeface="Lucida Console"/>
            </a:endParaRPr>
          </a:p>
          <a:p>
            <a:pPr marL="763905">
              <a:lnSpc>
                <a:spcPct val="100000"/>
              </a:lnSpc>
            </a:pPr>
            <a:r>
              <a:rPr sz="1800" spc="-10" dirty="0">
                <a:latin typeface="Lucida Console"/>
                <a:cs typeface="Lucida Console"/>
              </a:rPr>
              <a:t>[2,</a:t>
            </a:r>
            <a:r>
              <a:rPr sz="1800" spc="-5" dirty="0">
                <a:latin typeface="Lucida Console"/>
                <a:cs typeface="Lucida Console"/>
              </a:rPr>
              <a:t>]</a:t>
            </a:r>
            <a:endParaRPr sz="1800">
              <a:latin typeface="Lucida Console"/>
              <a:cs typeface="Lucida Console"/>
            </a:endParaRPr>
          </a:p>
          <a:p>
            <a:pPr marL="763905">
              <a:lnSpc>
                <a:spcPct val="100000"/>
              </a:lnSpc>
            </a:pPr>
            <a:r>
              <a:rPr sz="1800" spc="-10" dirty="0">
                <a:latin typeface="Lucida Console"/>
                <a:cs typeface="Lucida Console"/>
              </a:rPr>
              <a:t>[3,</a:t>
            </a:r>
            <a:r>
              <a:rPr sz="1800" spc="-5" dirty="0">
                <a:latin typeface="Lucida Console"/>
                <a:cs typeface="Lucida Console"/>
              </a:rPr>
              <a:t>]</a:t>
            </a:r>
            <a:endParaRPr sz="1800">
              <a:latin typeface="Lucida Console"/>
              <a:cs typeface="Lucida Console"/>
            </a:endParaRPr>
          </a:p>
          <a:p>
            <a:pPr marL="12700">
              <a:lnSpc>
                <a:spcPct val="100000"/>
              </a:lnSpc>
              <a:spcBef>
                <a:spcPts val="150"/>
              </a:spcBef>
            </a:pPr>
            <a:r>
              <a:rPr sz="1750" b="1" spc="-5" dirty="0">
                <a:solidFill>
                  <a:srgbClr val="0000FF"/>
                </a:solidFill>
                <a:latin typeface="Lucida Sans Typewriter"/>
                <a:cs typeface="Lucida Sans Typewriter"/>
              </a:rPr>
              <a:t>byrow=T</a:t>
            </a:r>
            <a:r>
              <a:rPr sz="1750" spc="-5" dirty="0">
                <a:solidFill>
                  <a:srgbClr val="0000FF"/>
                </a:solidFill>
                <a:latin typeface="Lucida Console"/>
                <a:cs typeface="Lucida Console"/>
              </a:rPr>
              <a:t>)</a:t>
            </a:r>
            <a:endParaRPr sz="1750">
              <a:latin typeface="Lucida Console"/>
              <a:cs typeface="Lucida Console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597140" y="4098290"/>
            <a:ext cx="163195" cy="8496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5" dirty="0">
                <a:latin typeface="Lucida Console"/>
                <a:cs typeface="Lucida Console"/>
              </a:rPr>
              <a:t>1</a:t>
            </a:r>
            <a:endParaRPr sz="1800">
              <a:latin typeface="Lucida Console"/>
              <a:cs typeface="Lucida Console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latin typeface="Lucida Console"/>
                <a:cs typeface="Lucida Console"/>
              </a:rPr>
              <a:t>2</a:t>
            </a:r>
            <a:endParaRPr sz="1800">
              <a:latin typeface="Lucida Console"/>
              <a:cs typeface="Lucida Console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latin typeface="Lucida Console"/>
                <a:cs typeface="Lucida Console"/>
              </a:rPr>
              <a:t>3</a:t>
            </a:r>
            <a:endParaRPr sz="1800">
              <a:latin typeface="Lucida Console"/>
              <a:cs typeface="Lucida Console"/>
            </a:endParaRPr>
          </a:p>
        </p:txBody>
      </p:sp>
      <p:sp>
        <p:nvSpPr>
          <p:cNvPr id="13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8114030" y="6513348"/>
            <a:ext cx="952500" cy="3135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2345"/>
              </a:lnSpc>
            </a:pPr>
            <a:fld id="{81D60167-4931-47E6-BA6A-407CBD079E47}" type="slidenum">
              <a:rPr smtClean="0"/>
              <a:t>29</a:t>
            </a:fld>
            <a:r>
              <a:rPr spc="-5" dirty="0" smtClean="0"/>
              <a:t>/</a:t>
            </a:r>
            <a:r>
              <a:rPr lang="ru-RU" spc="-5" dirty="0" smtClean="0"/>
              <a:t>40</a:t>
            </a:r>
            <a:endParaRPr spc="-5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xfrm>
            <a:off x="8114030" y="6513348"/>
            <a:ext cx="952500" cy="3135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8279">
              <a:lnSpc>
                <a:spcPts val="2345"/>
              </a:lnSpc>
            </a:pPr>
            <a:fld id="{81D60167-4931-47E6-BA6A-407CBD079E47}" type="slidenum">
              <a:rPr smtClean="0"/>
              <a:t>3</a:t>
            </a:fld>
            <a:r>
              <a:rPr spc="-5" dirty="0" smtClean="0"/>
              <a:t>/</a:t>
            </a:r>
            <a:r>
              <a:rPr lang="ru-RU" spc="-5" dirty="0" smtClean="0"/>
              <a:t>40</a:t>
            </a:r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54350" y="2179320"/>
            <a:ext cx="3279140" cy="8286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5400" b="1" spc="-10" dirty="0">
                <a:latin typeface="Arial"/>
                <a:cs typeface="Arial"/>
              </a:rPr>
              <a:t>Г</a:t>
            </a:r>
            <a:r>
              <a:rPr sz="5400" b="1" spc="-480" dirty="0">
                <a:latin typeface="Arial"/>
                <a:cs typeface="Arial"/>
              </a:rPr>
              <a:t>Р</a:t>
            </a:r>
            <a:r>
              <a:rPr sz="5400" b="1" spc="-135" dirty="0">
                <a:latin typeface="Arial"/>
                <a:cs typeface="Arial"/>
              </a:rPr>
              <a:t>А</a:t>
            </a:r>
            <a:r>
              <a:rPr sz="5400" b="1" spc="-5" dirty="0">
                <a:latin typeface="Arial"/>
                <a:cs typeface="Arial"/>
              </a:rPr>
              <a:t>Ф</a:t>
            </a:r>
            <a:r>
              <a:rPr sz="5400" b="1" spc="-10" dirty="0">
                <a:latin typeface="Arial"/>
                <a:cs typeface="Arial"/>
              </a:rPr>
              <a:t>И</a:t>
            </a:r>
            <a:r>
              <a:rPr sz="5400" b="1" spc="-5" dirty="0">
                <a:latin typeface="Arial"/>
                <a:cs typeface="Arial"/>
              </a:rPr>
              <a:t>КА</a:t>
            </a:r>
            <a:endParaRPr sz="5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535940" y="6110413"/>
            <a:ext cx="245110" cy="3911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965"/>
              </a:lnSpc>
            </a:pPr>
            <a:r>
              <a:rPr sz="2850" spc="15" dirty="0">
                <a:solidFill>
                  <a:srgbClr val="0000FF"/>
                </a:solidFill>
                <a:latin typeface="Courier New"/>
                <a:cs typeface="Courier New"/>
              </a:rPr>
              <a:t>&gt;</a:t>
            </a:r>
            <a:endParaRPr sz="2850">
              <a:latin typeface="Courier New"/>
              <a:cs typeface="Courier Ne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74852" y="6110413"/>
            <a:ext cx="1341120" cy="3911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965"/>
              </a:lnSpc>
            </a:pPr>
            <a:r>
              <a:rPr sz="2850" spc="5" dirty="0">
                <a:solidFill>
                  <a:srgbClr val="0000FF"/>
                </a:solidFill>
                <a:latin typeface="Courier New"/>
                <a:cs typeface="Courier New"/>
              </a:rPr>
              <a:t>m</a:t>
            </a:r>
            <a:r>
              <a:rPr sz="2850" spc="10" dirty="0">
                <a:solidFill>
                  <a:srgbClr val="0000FF"/>
                </a:solidFill>
                <a:latin typeface="Courier New"/>
                <a:cs typeface="Courier New"/>
              </a:rPr>
              <a:t>[2,3]</a:t>
            </a:r>
            <a:endParaRPr sz="2850">
              <a:latin typeface="Courier New"/>
              <a:cs typeface="Courier Ne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508849" y="6110413"/>
            <a:ext cx="245110" cy="3911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965"/>
              </a:lnSpc>
            </a:pPr>
            <a:r>
              <a:rPr sz="2850" spc="15" dirty="0">
                <a:solidFill>
                  <a:srgbClr val="0000FF"/>
                </a:solidFill>
                <a:latin typeface="Courier New"/>
                <a:cs typeface="Courier New"/>
              </a:rPr>
              <a:t>=</a:t>
            </a:r>
            <a:endParaRPr sz="2850">
              <a:latin typeface="Courier New"/>
              <a:cs typeface="Courier Ne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947761" y="6110413"/>
            <a:ext cx="245110" cy="3911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965"/>
              </a:lnSpc>
            </a:pPr>
            <a:r>
              <a:rPr sz="2850" spc="15" dirty="0">
                <a:solidFill>
                  <a:srgbClr val="0000FF"/>
                </a:solidFill>
                <a:latin typeface="Courier New"/>
                <a:cs typeface="Courier New"/>
              </a:rPr>
              <a:t>1</a:t>
            </a:r>
            <a:endParaRPr sz="2850">
              <a:latin typeface="Courier New"/>
              <a:cs typeface="Courier New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04470" rIns="0" bIns="0" rtlCol="0">
            <a:spAutoFit/>
          </a:bodyPr>
          <a:lstStyle/>
          <a:p>
            <a:pPr marL="2918460">
              <a:lnSpc>
                <a:spcPct val="100000"/>
              </a:lnSpc>
            </a:pPr>
            <a:r>
              <a:rPr sz="4400" spc="405" dirty="0"/>
              <a:t>М</a:t>
            </a:r>
            <a:r>
              <a:rPr sz="4400" spc="385" dirty="0"/>
              <a:t>а</a:t>
            </a:r>
            <a:r>
              <a:rPr sz="4400" spc="505" dirty="0"/>
              <a:t>т</a:t>
            </a:r>
            <a:r>
              <a:rPr sz="4400" spc="360" dirty="0"/>
              <a:t>р</a:t>
            </a:r>
            <a:r>
              <a:rPr sz="4400" spc="380" dirty="0"/>
              <a:t>и</a:t>
            </a:r>
            <a:r>
              <a:rPr sz="4400" spc="475" dirty="0"/>
              <a:t>ц</a:t>
            </a:r>
            <a:r>
              <a:rPr sz="4400" spc="425" dirty="0"/>
              <a:t>ы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2026820"/>
            <a:ext cx="7488555" cy="8909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20675" marR="5080" indent="-308610">
              <a:lnSpc>
                <a:spcPct val="100899"/>
              </a:lnSpc>
            </a:pPr>
            <a:r>
              <a:rPr sz="3150" spc="802" baseline="13227" dirty="0">
                <a:solidFill>
                  <a:srgbClr val="00007C"/>
                </a:solidFill>
                <a:latin typeface="Symbol"/>
                <a:cs typeface="Symbol"/>
              </a:rPr>
              <a:t></a:t>
            </a:r>
            <a:r>
              <a:rPr sz="3150" spc="390" baseline="13227" dirty="0">
                <a:solidFill>
                  <a:srgbClr val="00007C"/>
                </a:solidFill>
                <a:latin typeface="Times New Roman"/>
                <a:cs typeface="Times New Roman"/>
              </a:rPr>
              <a:t> </a:t>
            </a:r>
            <a:r>
              <a:rPr sz="2850" spc="275" dirty="0">
                <a:latin typeface="Tahoma"/>
                <a:cs typeface="Tahoma"/>
              </a:rPr>
              <a:t>Обращение</a:t>
            </a:r>
            <a:r>
              <a:rPr sz="2850" spc="5" dirty="0">
                <a:latin typeface="Tahoma"/>
                <a:cs typeface="Tahoma"/>
              </a:rPr>
              <a:t> </a:t>
            </a:r>
            <a:r>
              <a:rPr sz="2850" spc="320" dirty="0">
                <a:latin typeface="Tahoma"/>
                <a:cs typeface="Tahoma"/>
              </a:rPr>
              <a:t>к</a:t>
            </a:r>
            <a:r>
              <a:rPr sz="2850" spc="15" dirty="0">
                <a:latin typeface="Tahoma"/>
                <a:cs typeface="Tahoma"/>
              </a:rPr>
              <a:t> </a:t>
            </a:r>
            <a:r>
              <a:rPr sz="2850" spc="290" dirty="0">
                <a:latin typeface="Tahoma"/>
                <a:cs typeface="Tahoma"/>
              </a:rPr>
              <a:t>элементам</a:t>
            </a:r>
            <a:r>
              <a:rPr sz="2850" spc="5" dirty="0">
                <a:latin typeface="Tahoma"/>
                <a:cs typeface="Tahoma"/>
              </a:rPr>
              <a:t> </a:t>
            </a:r>
            <a:r>
              <a:rPr sz="2850" spc="-120" dirty="0">
                <a:latin typeface="Tahoma"/>
                <a:cs typeface="Tahoma"/>
              </a:rPr>
              <a:t>–</a:t>
            </a:r>
            <a:r>
              <a:rPr sz="2850" spc="5" dirty="0">
                <a:latin typeface="Tahoma"/>
                <a:cs typeface="Tahoma"/>
              </a:rPr>
              <a:t> </a:t>
            </a:r>
            <a:r>
              <a:rPr sz="2850" spc="300" dirty="0">
                <a:latin typeface="Tahoma"/>
                <a:cs typeface="Tahoma"/>
              </a:rPr>
              <a:t>как</a:t>
            </a:r>
            <a:r>
              <a:rPr sz="2850" spc="5" dirty="0">
                <a:latin typeface="Tahoma"/>
                <a:cs typeface="Tahoma"/>
              </a:rPr>
              <a:t> </a:t>
            </a:r>
            <a:r>
              <a:rPr sz="2850" spc="200" dirty="0">
                <a:latin typeface="Tahoma"/>
                <a:cs typeface="Tahoma"/>
              </a:rPr>
              <a:t>в</a:t>
            </a:r>
            <a:r>
              <a:rPr sz="2850" dirty="0">
                <a:latin typeface="Tahoma"/>
                <a:cs typeface="Tahoma"/>
              </a:rPr>
              <a:t> </a:t>
            </a:r>
            <a:r>
              <a:rPr sz="2850" spc="235" dirty="0">
                <a:latin typeface="Tahoma"/>
                <a:cs typeface="Tahoma"/>
              </a:rPr>
              <a:t>data  </a:t>
            </a:r>
            <a:r>
              <a:rPr sz="2850" spc="240" dirty="0">
                <a:latin typeface="Tahoma"/>
                <a:cs typeface="Tahoma"/>
              </a:rPr>
              <a:t>frame</a:t>
            </a:r>
            <a:endParaRPr sz="285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2904647"/>
            <a:ext cx="1998345" cy="30854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222885">
              <a:lnSpc>
                <a:spcPct val="117800"/>
              </a:lnSpc>
            </a:pPr>
            <a:r>
              <a:rPr sz="2850" spc="15" dirty="0">
                <a:solidFill>
                  <a:srgbClr val="0000FF"/>
                </a:solidFill>
                <a:latin typeface="Courier New"/>
                <a:cs typeface="Courier New"/>
              </a:rPr>
              <a:t>&gt;</a:t>
            </a:r>
            <a:r>
              <a:rPr sz="2850" spc="-7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50" spc="10" dirty="0">
                <a:solidFill>
                  <a:srgbClr val="0000FF"/>
                </a:solidFill>
                <a:latin typeface="Courier New"/>
                <a:cs typeface="Courier New"/>
              </a:rPr>
              <a:t>m[2,3]  </a:t>
            </a:r>
            <a:r>
              <a:rPr sz="2850" spc="10" dirty="0">
                <a:latin typeface="Courier New"/>
                <a:cs typeface="Courier New"/>
              </a:rPr>
              <a:t>[1]</a:t>
            </a:r>
            <a:r>
              <a:rPr sz="2850" spc="-80" dirty="0">
                <a:latin typeface="Courier New"/>
                <a:cs typeface="Courier New"/>
              </a:rPr>
              <a:t> </a:t>
            </a:r>
            <a:r>
              <a:rPr sz="2850" spc="15" dirty="0">
                <a:latin typeface="Courier New"/>
                <a:cs typeface="Courier New"/>
              </a:rPr>
              <a:t>6</a:t>
            </a:r>
            <a:endParaRPr sz="2850">
              <a:latin typeface="Courier New"/>
              <a:cs typeface="Courier New"/>
            </a:endParaRPr>
          </a:p>
          <a:p>
            <a:pPr marL="12700" marR="5080">
              <a:lnSpc>
                <a:spcPct val="117800"/>
              </a:lnSpc>
            </a:pPr>
            <a:r>
              <a:rPr sz="2850" spc="15" dirty="0">
                <a:solidFill>
                  <a:srgbClr val="0000FF"/>
                </a:solidFill>
                <a:latin typeface="Courier New"/>
                <a:cs typeface="Courier New"/>
              </a:rPr>
              <a:t>&gt; </a:t>
            </a:r>
            <a:r>
              <a:rPr sz="2850" spc="10" dirty="0">
                <a:solidFill>
                  <a:srgbClr val="0000FF"/>
                </a:solidFill>
                <a:latin typeface="Courier New"/>
                <a:cs typeface="Courier New"/>
              </a:rPr>
              <a:t>m[2,]  </a:t>
            </a:r>
            <a:r>
              <a:rPr sz="2850" spc="10" dirty="0">
                <a:latin typeface="Courier New"/>
                <a:cs typeface="Courier New"/>
              </a:rPr>
              <a:t>[1] </a:t>
            </a:r>
            <a:r>
              <a:rPr sz="2850" spc="15" dirty="0">
                <a:latin typeface="Courier New"/>
                <a:cs typeface="Courier New"/>
              </a:rPr>
              <a:t>2 4</a:t>
            </a:r>
            <a:r>
              <a:rPr sz="2850" spc="-80" dirty="0">
                <a:latin typeface="Courier New"/>
                <a:cs typeface="Courier New"/>
              </a:rPr>
              <a:t> </a:t>
            </a:r>
            <a:r>
              <a:rPr sz="2850" spc="15" dirty="0">
                <a:latin typeface="Courier New"/>
                <a:cs typeface="Courier New"/>
              </a:rPr>
              <a:t>6</a:t>
            </a:r>
            <a:endParaRPr sz="2850">
              <a:latin typeface="Courier New"/>
              <a:cs typeface="Courier New"/>
            </a:endParaRPr>
          </a:p>
          <a:p>
            <a:pPr marL="12700" marR="442595">
              <a:lnSpc>
                <a:spcPct val="117800"/>
              </a:lnSpc>
            </a:pPr>
            <a:r>
              <a:rPr sz="2850" spc="15" dirty="0">
                <a:solidFill>
                  <a:srgbClr val="0000FF"/>
                </a:solidFill>
                <a:latin typeface="Courier New"/>
                <a:cs typeface="Courier New"/>
              </a:rPr>
              <a:t>&gt;</a:t>
            </a:r>
            <a:r>
              <a:rPr sz="2850" spc="-7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50" spc="10" dirty="0">
                <a:solidFill>
                  <a:srgbClr val="0000FF"/>
                </a:solidFill>
                <a:latin typeface="Courier New"/>
                <a:cs typeface="Courier New"/>
              </a:rPr>
              <a:t>m[,3]  </a:t>
            </a:r>
            <a:r>
              <a:rPr sz="2850" spc="10" dirty="0">
                <a:latin typeface="Courier New"/>
                <a:cs typeface="Courier New"/>
              </a:rPr>
              <a:t>[1] </a:t>
            </a:r>
            <a:r>
              <a:rPr sz="2850" spc="15" dirty="0">
                <a:latin typeface="Courier New"/>
                <a:cs typeface="Courier New"/>
              </a:rPr>
              <a:t>5</a:t>
            </a:r>
            <a:r>
              <a:rPr sz="2850" spc="-70" dirty="0">
                <a:latin typeface="Courier New"/>
                <a:cs typeface="Courier New"/>
              </a:rPr>
              <a:t> </a:t>
            </a:r>
            <a:r>
              <a:rPr sz="2850" spc="15" dirty="0">
                <a:latin typeface="Courier New"/>
                <a:cs typeface="Courier New"/>
              </a:rPr>
              <a:t>6</a:t>
            </a:r>
            <a:endParaRPr sz="285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040120" y="3016250"/>
            <a:ext cx="2260600" cy="8280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0000FF"/>
                </a:solidFill>
                <a:latin typeface="Courier New"/>
                <a:cs typeface="Courier New"/>
              </a:rPr>
              <a:t>&gt;</a:t>
            </a:r>
            <a:r>
              <a:rPr sz="2400" spc="-204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400" dirty="0">
                <a:solidFill>
                  <a:srgbClr val="0000FF"/>
                </a:solidFill>
                <a:latin typeface="Courier New"/>
                <a:cs typeface="Courier New"/>
              </a:rPr>
              <a:t>m</a:t>
            </a:r>
            <a:endParaRPr sz="2400">
              <a:latin typeface="Courier New"/>
              <a:cs typeface="Courier New"/>
            </a:endParaRPr>
          </a:p>
          <a:p>
            <a:pPr marL="401955">
              <a:lnSpc>
                <a:spcPct val="100000"/>
              </a:lnSpc>
              <a:spcBef>
                <a:spcPts val="650"/>
              </a:spcBef>
            </a:pPr>
            <a:r>
              <a:rPr sz="2400" spc="-275" dirty="0">
                <a:latin typeface="Courier New"/>
                <a:cs typeface="Courier New"/>
              </a:rPr>
              <a:t>[,1]</a:t>
            </a:r>
            <a:r>
              <a:rPr sz="2400" spc="-1230" dirty="0">
                <a:latin typeface="Courier New"/>
                <a:cs typeface="Courier New"/>
              </a:rPr>
              <a:t> </a:t>
            </a:r>
            <a:r>
              <a:rPr sz="2400" spc="-275" dirty="0">
                <a:latin typeface="Courier New"/>
                <a:cs typeface="Courier New"/>
              </a:rPr>
              <a:t>[,2]</a:t>
            </a:r>
            <a:r>
              <a:rPr sz="2400" spc="-1230" dirty="0">
                <a:latin typeface="Courier New"/>
                <a:cs typeface="Courier New"/>
              </a:rPr>
              <a:t> </a:t>
            </a:r>
            <a:r>
              <a:rPr sz="2400" spc="-275" dirty="0">
                <a:latin typeface="Courier New"/>
                <a:cs typeface="Courier New"/>
              </a:rPr>
              <a:t>[,3]</a:t>
            </a:r>
            <a:endParaRPr sz="2400">
              <a:latin typeface="Courier New"/>
              <a:cs typeface="Courier New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6030595" y="3955223"/>
          <a:ext cx="2216179" cy="77123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8309"/>
                <a:gridCol w="498043"/>
                <a:gridCol w="584149"/>
                <a:gridCol w="405678"/>
              </a:tblGrid>
              <a:tr h="395319">
                <a:tc>
                  <a:txBody>
                    <a:bodyPr/>
                    <a:lstStyle/>
                    <a:p>
                      <a:pPr marL="22225">
                        <a:lnSpc>
                          <a:spcPts val="2545"/>
                        </a:lnSpc>
                      </a:pPr>
                      <a:r>
                        <a:rPr sz="2400" spc="-280" dirty="0">
                          <a:latin typeface="Courier New"/>
                          <a:cs typeface="Courier New"/>
                        </a:rPr>
                        <a:t>[1,]</a:t>
                      </a:r>
                      <a:endParaRPr sz="24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4300">
                        <a:lnSpc>
                          <a:spcPts val="2545"/>
                        </a:lnSpc>
                      </a:pPr>
                      <a:r>
                        <a:rPr sz="2400" dirty="0">
                          <a:latin typeface="Courier New"/>
                          <a:cs typeface="Courier New"/>
                        </a:rPr>
                        <a:t>1</a:t>
                      </a:r>
                      <a:endParaRPr sz="24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45"/>
                        </a:lnSpc>
                      </a:pPr>
                      <a:r>
                        <a:rPr sz="2400" dirty="0">
                          <a:latin typeface="Courier New"/>
                          <a:cs typeface="Courier New"/>
                        </a:rPr>
                        <a:t>3</a:t>
                      </a:r>
                      <a:endParaRPr sz="24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4604" algn="r">
                        <a:lnSpc>
                          <a:spcPts val="2545"/>
                        </a:lnSpc>
                      </a:pPr>
                      <a:r>
                        <a:rPr sz="2400" dirty="0">
                          <a:latin typeface="Courier New"/>
                          <a:cs typeface="Courier New"/>
                        </a:rPr>
                        <a:t>5</a:t>
                      </a:r>
                      <a:endParaRPr sz="24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</a:tr>
              <a:tr h="375920">
                <a:tc>
                  <a:txBody>
                    <a:bodyPr/>
                    <a:lstStyle/>
                    <a:p>
                      <a:pPr marL="2222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2400" spc="-280" dirty="0">
                          <a:latin typeface="Courier New"/>
                          <a:cs typeface="Courier New"/>
                        </a:rPr>
                        <a:t>[2,]</a:t>
                      </a:r>
                      <a:endParaRPr sz="24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430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2400" dirty="0">
                          <a:latin typeface="Courier New"/>
                          <a:cs typeface="Courier New"/>
                        </a:rPr>
                        <a:t>2</a:t>
                      </a:r>
                      <a:endParaRPr sz="24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2400" dirty="0">
                          <a:latin typeface="Courier New"/>
                          <a:cs typeface="Courier New"/>
                        </a:rPr>
                        <a:t>4</a:t>
                      </a:r>
                      <a:endParaRPr sz="24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4604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2400" dirty="0">
                          <a:latin typeface="Courier New"/>
                          <a:cs typeface="Courier New"/>
                        </a:rPr>
                        <a:t>6</a:t>
                      </a:r>
                      <a:endParaRPr sz="24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12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8114030" y="6513348"/>
            <a:ext cx="952500" cy="3135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2345"/>
              </a:lnSpc>
            </a:pPr>
            <a:fld id="{81D60167-4931-47E6-BA6A-407CBD079E47}" type="slidenum">
              <a:rPr smtClean="0"/>
              <a:t>30</a:t>
            </a:fld>
            <a:r>
              <a:rPr spc="-5" dirty="0" smtClean="0"/>
              <a:t>/</a:t>
            </a:r>
            <a:r>
              <a:rPr lang="ru-RU" spc="-5" dirty="0" smtClean="0"/>
              <a:t>40</a:t>
            </a:r>
            <a:endParaRPr spc="-5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43840" rIns="0" bIns="0" rtlCol="0">
            <a:spAutoFit/>
          </a:bodyPr>
          <a:lstStyle/>
          <a:p>
            <a:pPr marL="2928620">
              <a:lnSpc>
                <a:spcPct val="100000"/>
              </a:lnSpc>
            </a:pPr>
            <a:r>
              <a:rPr sz="4400" spc="409" dirty="0"/>
              <a:t>М</a:t>
            </a:r>
            <a:r>
              <a:rPr sz="4400" spc="375" dirty="0"/>
              <a:t>а</a:t>
            </a:r>
            <a:r>
              <a:rPr sz="4400" spc="505" dirty="0"/>
              <a:t>т</a:t>
            </a:r>
            <a:r>
              <a:rPr sz="4400" spc="360" dirty="0"/>
              <a:t>р</a:t>
            </a:r>
            <a:r>
              <a:rPr sz="4400" spc="380" dirty="0"/>
              <a:t>и</a:t>
            </a:r>
            <a:r>
              <a:rPr sz="4400" spc="475" dirty="0"/>
              <a:t>ц</a:t>
            </a:r>
            <a:r>
              <a:rPr sz="4400" spc="425" dirty="0"/>
              <a:t>ы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096510" y="1784350"/>
            <a:ext cx="1520190" cy="4603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solidFill>
                  <a:srgbClr val="0000FF"/>
                </a:solidFill>
                <a:latin typeface="Lucida Console"/>
                <a:cs typeface="Lucida Console"/>
              </a:rPr>
              <a:t>ncol=3</a:t>
            </a:r>
            <a:r>
              <a:rPr sz="2800" spc="-5" dirty="0">
                <a:solidFill>
                  <a:srgbClr val="0000FF"/>
                </a:solidFill>
                <a:latin typeface="Lucida Console"/>
                <a:cs typeface="Lucida Console"/>
              </a:rPr>
              <a:t>)</a:t>
            </a:r>
            <a:endParaRPr sz="2800">
              <a:latin typeface="Lucida Console"/>
              <a:cs typeface="Lucida Console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02590" y="1784350"/>
            <a:ext cx="4507230" cy="8870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5" dirty="0">
                <a:solidFill>
                  <a:srgbClr val="0000FF"/>
                </a:solidFill>
                <a:latin typeface="Lucida Console"/>
                <a:cs typeface="Lucida Console"/>
              </a:rPr>
              <a:t>&gt; m </a:t>
            </a:r>
            <a:r>
              <a:rPr sz="2800" spc="-10" dirty="0">
                <a:solidFill>
                  <a:srgbClr val="0000FF"/>
                </a:solidFill>
                <a:latin typeface="Lucida Console"/>
                <a:cs typeface="Lucida Console"/>
              </a:rPr>
              <a:t>&lt;­</a:t>
            </a:r>
            <a:r>
              <a:rPr sz="2800" spc="-65" dirty="0">
                <a:solidFill>
                  <a:srgbClr val="0000FF"/>
                </a:solidFill>
                <a:latin typeface="Lucida Console"/>
                <a:cs typeface="Lucida Console"/>
              </a:rPr>
              <a:t> </a:t>
            </a:r>
            <a:r>
              <a:rPr sz="2800" spc="-15" dirty="0">
                <a:solidFill>
                  <a:srgbClr val="0000FF"/>
                </a:solidFill>
                <a:latin typeface="Lucida Console"/>
                <a:cs typeface="Lucida Console"/>
              </a:rPr>
              <a:t>matrix(nrow=2,</a:t>
            </a:r>
            <a:endParaRPr sz="2800">
              <a:latin typeface="Lucida Console"/>
              <a:cs typeface="Lucida Console"/>
            </a:endParaRPr>
          </a:p>
          <a:p>
            <a:pPr marL="12700">
              <a:lnSpc>
                <a:spcPct val="100000"/>
              </a:lnSpc>
            </a:pPr>
            <a:r>
              <a:rPr sz="2800" spc="-5" dirty="0">
                <a:solidFill>
                  <a:srgbClr val="0000FF"/>
                </a:solidFill>
                <a:latin typeface="Lucida Console"/>
                <a:cs typeface="Lucida Console"/>
              </a:rPr>
              <a:t>&gt;</a:t>
            </a:r>
            <a:r>
              <a:rPr sz="2800" spc="-110" dirty="0">
                <a:solidFill>
                  <a:srgbClr val="0000FF"/>
                </a:solidFill>
                <a:latin typeface="Lucida Console"/>
                <a:cs typeface="Lucida Console"/>
              </a:rPr>
              <a:t> </a:t>
            </a:r>
            <a:r>
              <a:rPr sz="2800" spc="-5" dirty="0">
                <a:solidFill>
                  <a:srgbClr val="0000FF"/>
                </a:solidFill>
                <a:latin typeface="Lucida Console"/>
                <a:cs typeface="Lucida Console"/>
              </a:rPr>
              <a:t>m</a:t>
            </a:r>
            <a:endParaRPr sz="2800">
              <a:latin typeface="Lucida Console"/>
              <a:cs typeface="Lucida Consol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02590" y="3064509"/>
            <a:ext cx="880110" cy="8870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latin typeface="Lucida Console"/>
                <a:cs typeface="Lucida Console"/>
              </a:rPr>
              <a:t>[1,</a:t>
            </a:r>
            <a:r>
              <a:rPr sz="2800" spc="-5" dirty="0">
                <a:latin typeface="Lucida Console"/>
                <a:cs typeface="Lucida Console"/>
              </a:rPr>
              <a:t>]</a:t>
            </a:r>
            <a:endParaRPr sz="2800">
              <a:latin typeface="Lucida Console"/>
              <a:cs typeface="Lucida Console"/>
            </a:endParaRPr>
          </a:p>
          <a:p>
            <a:pPr marL="12700">
              <a:lnSpc>
                <a:spcPct val="100000"/>
              </a:lnSpc>
            </a:pPr>
            <a:r>
              <a:rPr sz="2800" spc="-15" dirty="0">
                <a:latin typeface="Lucida Console"/>
                <a:cs typeface="Lucida Console"/>
              </a:rPr>
              <a:t>[2,</a:t>
            </a:r>
            <a:r>
              <a:rPr sz="2800" spc="-5" dirty="0">
                <a:latin typeface="Lucida Console"/>
                <a:cs typeface="Lucida Console"/>
              </a:rPr>
              <a:t>]</a:t>
            </a:r>
            <a:endParaRPr sz="2800">
              <a:latin typeface="Lucida Console"/>
              <a:cs typeface="Lucida Console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02590" y="4069079"/>
            <a:ext cx="1733550" cy="4603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5" dirty="0">
                <a:solidFill>
                  <a:srgbClr val="0000FF"/>
                </a:solidFill>
                <a:latin typeface="Lucida Console"/>
                <a:cs typeface="Lucida Console"/>
              </a:rPr>
              <a:t>&gt;</a:t>
            </a:r>
            <a:r>
              <a:rPr sz="2800" spc="-114" dirty="0">
                <a:solidFill>
                  <a:srgbClr val="0000FF"/>
                </a:solidFill>
                <a:latin typeface="Lucida Console"/>
                <a:cs typeface="Lucida Console"/>
              </a:rPr>
              <a:t> </a:t>
            </a:r>
            <a:r>
              <a:rPr sz="2800" spc="-10" dirty="0">
                <a:solidFill>
                  <a:srgbClr val="0000FF"/>
                </a:solidFill>
                <a:latin typeface="Lucida Console"/>
                <a:cs typeface="Lucida Console"/>
              </a:rPr>
              <a:t>dim(m)</a:t>
            </a:r>
            <a:endParaRPr sz="2800">
              <a:latin typeface="Lucida Console"/>
              <a:cs typeface="Lucida Console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02590" y="4566920"/>
            <a:ext cx="1520190" cy="4603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0" dirty="0">
                <a:latin typeface="Lucida Console"/>
                <a:cs typeface="Lucida Console"/>
              </a:rPr>
              <a:t>[1] </a:t>
            </a:r>
            <a:r>
              <a:rPr sz="2800" spc="-5" dirty="0">
                <a:latin typeface="Lucida Console"/>
                <a:cs typeface="Lucida Console"/>
              </a:rPr>
              <a:t>2</a:t>
            </a:r>
            <a:r>
              <a:rPr sz="2800" spc="-110" dirty="0">
                <a:latin typeface="Lucida Console"/>
                <a:cs typeface="Lucida Console"/>
              </a:rPr>
              <a:t> </a:t>
            </a:r>
            <a:r>
              <a:rPr sz="2800" spc="-5" dirty="0">
                <a:latin typeface="Lucida Console"/>
                <a:cs typeface="Lucida Console"/>
              </a:rPr>
              <a:t>3</a:t>
            </a:r>
            <a:endParaRPr sz="2800">
              <a:latin typeface="Lucida Console"/>
              <a:cs typeface="Lucida Console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02590" y="5146040"/>
            <a:ext cx="3227070" cy="9582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5" dirty="0">
                <a:solidFill>
                  <a:srgbClr val="0000FF"/>
                </a:solidFill>
                <a:latin typeface="Lucida Console"/>
                <a:cs typeface="Lucida Console"/>
              </a:rPr>
              <a:t>&gt;</a:t>
            </a:r>
            <a:r>
              <a:rPr sz="2800" spc="-60" dirty="0">
                <a:solidFill>
                  <a:srgbClr val="0000FF"/>
                </a:solidFill>
                <a:latin typeface="Lucida Console"/>
                <a:cs typeface="Lucida Console"/>
              </a:rPr>
              <a:t> </a:t>
            </a:r>
            <a:r>
              <a:rPr sz="2800" spc="-15" dirty="0">
                <a:solidFill>
                  <a:srgbClr val="0000FF"/>
                </a:solidFill>
                <a:latin typeface="Lucida Console"/>
                <a:cs typeface="Lucida Console"/>
              </a:rPr>
              <a:t>attributes(m)</a:t>
            </a:r>
            <a:endParaRPr sz="2800">
              <a:latin typeface="Lucida Console"/>
              <a:cs typeface="Lucida Console"/>
            </a:endParaRPr>
          </a:p>
          <a:p>
            <a:pPr marL="12700">
              <a:lnSpc>
                <a:spcPct val="100000"/>
              </a:lnSpc>
              <a:spcBef>
                <a:spcPts val="560"/>
              </a:spcBef>
            </a:pPr>
            <a:r>
              <a:rPr sz="2800" spc="-10" dirty="0">
                <a:latin typeface="Lucida Console"/>
                <a:cs typeface="Lucida Console"/>
              </a:rPr>
              <a:t>$dim</a:t>
            </a:r>
            <a:endParaRPr sz="2800">
              <a:latin typeface="Lucida Console"/>
              <a:cs typeface="Lucida Console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663189" y="4300220"/>
            <a:ext cx="923290" cy="1270"/>
          </a:xfrm>
          <a:custGeom>
            <a:avLst/>
            <a:gdLst/>
            <a:ahLst/>
            <a:cxnLst/>
            <a:rect l="l" t="t" r="r" b="b"/>
            <a:pathLst>
              <a:path w="923289" h="1270">
                <a:moveTo>
                  <a:pt x="923289" y="0"/>
                </a:moveTo>
                <a:lnTo>
                  <a:pt x="0" y="1269"/>
                </a:lnTo>
              </a:path>
            </a:pathLst>
          </a:custGeom>
          <a:ln w="381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503170" y="4215129"/>
            <a:ext cx="171450" cy="171450"/>
          </a:xfrm>
          <a:custGeom>
            <a:avLst/>
            <a:gdLst/>
            <a:ahLst/>
            <a:cxnLst/>
            <a:rect l="l" t="t" r="r" b="b"/>
            <a:pathLst>
              <a:path w="171450" h="171450">
                <a:moveTo>
                  <a:pt x="156210" y="0"/>
                </a:moveTo>
                <a:lnTo>
                  <a:pt x="0" y="86360"/>
                </a:lnTo>
                <a:lnTo>
                  <a:pt x="156210" y="171450"/>
                </a:lnTo>
                <a:lnTo>
                  <a:pt x="171450" y="146050"/>
                </a:lnTo>
                <a:lnTo>
                  <a:pt x="62230" y="86360"/>
                </a:lnTo>
                <a:lnTo>
                  <a:pt x="171450" y="25400"/>
                </a:lnTo>
                <a:lnTo>
                  <a:pt x="15621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39420" marR="4478020" indent="-426720">
              <a:lnSpc>
                <a:spcPct val="100000"/>
              </a:lnSpc>
              <a:tabLst>
                <a:tab pos="1505585" algn="l"/>
                <a:tab pos="2572385" algn="l"/>
              </a:tabLst>
            </a:pPr>
            <a:r>
              <a:rPr spc="-10" dirty="0"/>
              <a:t>[,1] [,2]</a:t>
            </a:r>
            <a:r>
              <a:rPr spc="-110" dirty="0"/>
              <a:t> </a:t>
            </a:r>
            <a:r>
              <a:rPr spc="-10" dirty="0"/>
              <a:t>[,3]  </a:t>
            </a:r>
            <a:r>
              <a:rPr spc="-15" dirty="0"/>
              <a:t>N</a:t>
            </a:r>
            <a:r>
              <a:rPr spc="-5" dirty="0"/>
              <a:t>A</a:t>
            </a:r>
            <a:r>
              <a:rPr dirty="0"/>
              <a:t>	</a:t>
            </a:r>
            <a:r>
              <a:rPr spc="-15" dirty="0"/>
              <a:t>N</a:t>
            </a:r>
            <a:r>
              <a:rPr spc="-5" dirty="0"/>
              <a:t>A</a:t>
            </a:r>
            <a:r>
              <a:rPr dirty="0"/>
              <a:t>	</a:t>
            </a:r>
            <a:r>
              <a:rPr spc="-15" dirty="0"/>
              <a:t>N</a:t>
            </a:r>
            <a:r>
              <a:rPr spc="-5" dirty="0"/>
              <a:t>A</a:t>
            </a:r>
          </a:p>
          <a:p>
            <a:pPr marL="439420">
              <a:lnSpc>
                <a:spcPct val="100000"/>
              </a:lnSpc>
              <a:tabLst>
                <a:tab pos="1505585" algn="l"/>
                <a:tab pos="2572385" algn="l"/>
              </a:tabLst>
            </a:pPr>
            <a:r>
              <a:rPr spc="-10" dirty="0"/>
              <a:t>NA	NA	NA</a:t>
            </a:r>
          </a:p>
          <a:p>
            <a:pPr marL="2499360" marR="5080" indent="-219710">
              <a:lnSpc>
                <a:spcPts val="3000"/>
              </a:lnSpc>
              <a:spcBef>
                <a:spcPts val="1710"/>
              </a:spcBef>
            </a:pPr>
            <a:r>
              <a:rPr spc="-25" dirty="0">
                <a:latin typeface="Arial"/>
                <a:cs typeface="Arial"/>
              </a:rPr>
              <a:t>Атрибут </a:t>
            </a:r>
            <a:r>
              <a:rPr b="1" i="1" spc="-5" dirty="0">
                <a:solidFill>
                  <a:srgbClr val="FF0000"/>
                </a:solidFill>
                <a:latin typeface="Arial"/>
                <a:cs typeface="Arial"/>
              </a:rPr>
              <a:t>dim </a:t>
            </a:r>
            <a:r>
              <a:rPr dirty="0">
                <a:latin typeface="Arial"/>
                <a:cs typeface="Arial"/>
              </a:rPr>
              <a:t>– </a:t>
            </a:r>
            <a:r>
              <a:rPr spc="-10" dirty="0">
                <a:latin typeface="Arial"/>
                <a:cs typeface="Arial"/>
              </a:rPr>
              <a:t>размер </a:t>
            </a:r>
            <a:r>
              <a:rPr spc="-15" dirty="0">
                <a:latin typeface="Arial"/>
                <a:cs typeface="Arial"/>
              </a:rPr>
              <a:t>матрицы  </a:t>
            </a:r>
            <a:r>
              <a:rPr spc="-5" dirty="0">
                <a:latin typeface="Arial"/>
                <a:cs typeface="Arial"/>
              </a:rPr>
              <a:t>См. </a:t>
            </a:r>
            <a:r>
              <a:rPr spc="-15" dirty="0">
                <a:latin typeface="Arial"/>
                <a:cs typeface="Arial"/>
              </a:rPr>
              <a:t>также </a:t>
            </a:r>
            <a:r>
              <a:rPr spc="-5" dirty="0">
                <a:solidFill>
                  <a:srgbClr val="0000E4"/>
                </a:solidFill>
                <a:latin typeface="Arial"/>
                <a:cs typeface="Arial"/>
              </a:rPr>
              <a:t>nrow</a:t>
            </a:r>
            <a:r>
              <a:rPr spc="-5" dirty="0">
                <a:latin typeface="Arial"/>
                <a:cs typeface="Arial"/>
              </a:rPr>
              <a:t>,</a:t>
            </a:r>
            <a:r>
              <a:rPr spc="-20" dirty="0">
                <a:latin typeface="Arial"/>
                <a:cs typeface="Arial"/>
              </a:rPr>
              <a:t> </a:t>
            </a:r>
            <a:r>
              <a:rPr spc="-5" dirty="0">
                <a:solidFill>
                  <a:srgbClr val="0000E4"/>
                </a:solidFill>
                <a:latin typeface="Arial"/>
                <a:cs typeface="Arial"/>
              </a:rPr>
              <a:t>ncol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402590" y="6220916"/>
            <a:ext cx="66675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35"/>
              </a:lnSpc>
            </a:pPr>
            <a:r>
              <a:rPr sz="2800" spc="-15" dirty="0">
                <a:latin typeface="Lucida Console"/>
                <a:cs typeface="Lucida Console"/>
              </a:rPr>
              <a:t>[1</a:t>
            </a:r>
            <a:r>
              <a:rPr sz="2800" spc="-5" dirty="0">
                <a:latin typeface="Lucida Console"/>
                <a:cs typeface="Lucida Console"/>
              </a:rPr>
              <a:t>]</a:t>
            </a:r>
            <a:endParaRPr sz="2800">
              <a:latin typeface="Lucida Console"/>
              <a:cs typeface="Lucida Console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256030" y="6220916"/>
            <a:ext cx="240029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35"/>
              </a:lnSpc>
            </a:pPr>
            <a:r>
              <a:rPr sz="2800" spc="-5" dirty="0">
                <a:latin typeface="Lucida Console"/>
                <a:cs typeface="Lucida Console"/>
              </a:rPr>
              <a:t>2</a:t>
            </a:r>
            <a:endParaRPr sz="2800">
              <a:latin typeface="Lucida Console"/>
              <a:cs typeface="Lucida Console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682750" y="6220916"/>
            <a:ext cx="240029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35"/>
              </a:lnSpc>
            </a:pPr>
            <a:r>
              <a:rPr sz="2800" spc="-5" dirty="0">
                <a:latin typeface="Lucida Console"/>
                <a:cs typeface="Lucida Console"/>
              </a:rPr>
              <a:t>3</a:t>
            </a:r>
            <a:endParaRPr sz="2800">
              <a:latin typeface="Lucida Console"/>
              <a:cs typeface="Lucida Console"/>
            </a:endParaRPr>
          </a:p>
        </p:txBody>
      </p:sp>
      <p:sp>
        <p:nvSpPr>
          <p:cNvPr id="16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8114030" y="6513348"/>
            <a:ext cx="952500" cy="3135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2345"/>
              </a:lnSpc>
            </a:pPr>
            <a:fld id="{81D60167-4931-47E6-BA6A-407CBD079E47}" type="slidenum">
              <a:rPr smtClean="0"/>
              <a:t>31</a:t>
            </a:fld>
            <a:r>
              <a:rPr spc="-5" dirty="0" smtClean="0"/>
              <a:t>/</a:t>
            </a:r>
            <a:r>
              <a:rPr lang="ru-RU" spc="-5" dirty="0" smtClean="0"/>
              <a:t>40</a:t>
            </a:r>
            <a:endParaRPr spc="-5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4770" rIns="0" bIns="0" rtlCol="0">
            <a:spAutoFit/>
          </a:bodyPr>
          <a:lstStyle/>
          <a:p>
            <a:pPr marL="2820670">
              <a:lnSpc>
                <a:spcPct val="100000"/>
              </a:lnSpc>
            </a:pPr>
            <a:r>
              <a:rPr sz="4400" spc="409" dirty="0"/>
              <a:t>М</a:t>
            </a:r>
            <a:r>
              <a:rPr sz="4400" spc="375" dirty="0"/>
              <a:t>а</a:t>
            </a:r>
            <a:r>
              <a:rPr sz="4400" spc="505" dirty="0"/>
              <a:t>т</a:t>
            </a:r>
            <a:r>
              <a:rPr sz="4400" spc="360" dirty="0"/>
              <a:t>р</a:t>
            </a:r>
            <a:r>
              <a:rPr sz="4400" spc="380" dirty="0"/>
              <a:t>и</a:t>
            </a:r>
            <a:r>
              <a:rPr sz="4400" spc="475" dirty="0"/>
              <a:t>ц</a:t>
            </a:r>
            <a:r>
              <a:rPr sz="4400" spc="425" dirty="0"/>
              <a:t>ы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402590" y="1173479"/>
            <a:ext cx="8136255" cy="4648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050" spc="305" dirty="0">
                <a:latin typeface="Tahoma"/>
                <a:cs typeface="Tahoma"/>
              </a:rPr>
              <a:t>Матрица</a:t>
            </a:r>
            <a:r>
              <a:rPr sz="3050" spc="5" dirty="0">
                <a:latin typeface="Tahoma"/>
                <a:cs typeface="Tahoma"/>
              </a:rPr>
              <a:t> </a:t>
            </a:r>
            <a:r>
              <a:rPr sz="3050" spc="-125" dirty="0">
                <a:latin typeface="Tahoma"/>
                <a:cs typeface="Tahoma"/>
              </a:rPr>
              <a:t>–</a:t>
            </a:r>
            <a:r>
              <a:rPr sz="3050" spc="30" dirty="0">
                <a:latin typeface="Tahoma"/>
                <a:cs typeface="Tahoma"/>
              </a:rPr>
              <a:t> </a:t>
            </a:r>
            <a:r>
              <a:rPr sz="3050" spc="280" dirty="0">
                <a:latin typeface="Tahoma"/>
                <a:cs typeface="Tahoma"/>
              </a:rPr>
              <a:t>это</a:t>
            </a:r>
            <a:r>
              <a:rPr sz="3050" spc="20" dirty="0">
                <a:latin typeface="Tahoma"/>
                <a:cs typeface="Tahoma"/>
              </a:rPr>
              <a:t> </a:t>
            </a:r>
            <a:r>
              <a:rPr sz="3050" spc="280" dirty="0">
                <a:latin typeface="Tahoma"/>
                <a:cs typeface="Tahoma"/>
              </a:rPr>
              <a:t>вектор</a:t>
            </a:r>
            <a:r>
              <a:rPr sz="3050" spc="20" dirty="0">
                <a:latin typeface="Tahoma"/>
                <a:cs typeface="Tahoma"/>
              </a:rPr>
              <a:t> </a:t>
            </a:r>
            <a:r>
              <a:rPr sz="3050" spc="285" dirty="0">
                <a:latin typeface="Tahoma"/>
                <a:cs typeface="Tahoma"/>
              </a:rPr>
              <a:t>c</a:t>
            </a:r>
            <a:r>
              <a:rPr sz="3050" spc="15" dirty="0">
                <a:latin typeface="Tahoma"/>
                <a:cs typeface="Tahoma"/>
              </a:rPr>
              <a:t> </a:t>
            </a:r>
            <a:r>
              <a:rPr sz="3050" spc="295" dirty="0">
                <a:latin typeface="Tahoma"/>
                <a:cs typeface="Tahoma"/>
              </a:rPr>
              <a:t>атрибутом</a:t>
            </a:r>
            <a:r>
              <a:rPr sz="3050" spc="95" dirty="0">
                <a:latin typeface="Tahoma"/>
                <a:cs typeface="Tahoma"/>
              </a:rPr>
              <a:t> </a:t>
            </a:r>
            <a:r>
              <a:rPr sz="3050" b="1" i="1" spc="195" dirty="0">
                <a:solidFill>
                  <a:srgbClr val="FF0000"/>
                </a:solidFill>
                <a:latin typeface="Lucida Sans"/>
                <a:cs typeface="Lucida Sans"/>
              </a:rPr>
              <a:t>dim</a:t>
            </a:r>
            <a:endParaRPr sz="3050">
              <a:latin typeface="Lucida Sans"/>
              <a:cs typeface="Lucida San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02590" y="2078990"/>
            <a:ext cx="1901189" cy="8432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50" dirty="0">
                <a:solidFill>
                  <a:srgbClr val="0000FF"/>
                </a:solidFill>
                <a:latin typeface="Lucida Console"/>
                <a:cs typeface="Lucida Console"/>
              </a:rPr>
              <a:t>&gt; v &lt;­</a:t>
            </a:r>
            <a:r>
              <a:rPr sz="2450" spc="-110" dirty="0">
                <a:solidFill>
                  <a:srgbClr val="0000FF"/>
                </a:solidFill>
                <a:latin typeface="Lucida Console"/>
                <a:cs typeface="Lucida Console"/>
              </a:rPr>
              <a:t> </a:t>
            </a:r>
            <a:r>
              <a:rPr sz="2450" dirty="0">
                <a:solidFill>
                  <a:srgbClr val="0000FF"/>
                </a:solidFill>
                <a:latin typeface="Lucida Console"/>
                <a:cs typeface="Lucida Console"/>
              </a:rPr>
              <a:t>1:6</a:t>
            </a:r>
            <a:endParaRPr sz="2450">
              <a:latin typeface="Lucida Console"/>
              <a:cs typeface="Lucida Console"/>
            </a:endParaRPr>
          </a:p>
          <a:p>
            <a:pPr marL="12700">
              <a:lnSpc>
                <a:spcPct val="100000"/>
              </a:lnSpc>
              <a:spcBef>
                <a:spcPts val="509"/>
              </a:spcBef>
            </a:pPr>
            <a:r>
              <a:rPr sz="2450" dirty="0">
                <a:solidFill>
                  <a:srgbClr val="0000FF"/>
                </a:solidFill>
                <a:latin typeface="Lucida Console"/>
                <a:cs typeface="Lucida Console"/>
              </a:rPr>
              <a:t>&gt;</a:t>
            </a:r>
            <a:r>
              <a:rPr sz="2450" spc="-100" dirty="0">
                <a:solidFill>
                  <a:srgbClr val="0000FF"/>
                </a:solidFill>
                <a:latin typeface="Lucida Console"/>
                <a:cs typeface="Lucida Console"/>
              </a:rPr>
              <a:t> </a:t>
            </a:r>
            <a:r>
              <a:rPr sz="2450" dirty="0">
                <a:solidFill>
                  <a:srgbClr val="0000FF"/>
                </a:solidFill>
                <a:latin typeface="Lucida Console"/>
                <a:cs typeface="Lucida Console"/>
              </a:rPr>
              <a:t>dim(v)</a:t>
            </a:r>
            <a:endParaRPr sz="2450">
              <a:latin typeface="Lucida Console"/>
              <a:cs typeface="Lucida Consol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02590" y="2891790"/>
            <a:ext cx="776605" cy="4051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50" dirty="0">
                <a:latin typeface="Lucida Console"/>
                <a:cs typeface="Lucida Console"/>
              </a:rPr>
              <a:t>N</a:t>
            </a:r>
            <a:r>
              <a:rPr sz="2450" spc="-10" dirty="0">
                <a:latin typeface="Lucida Console"/>
                <a:cs typeface="Lucida Console"/>
              </a:rPr>
              <a:t>U</a:t>
            </a:r>
            <a:r>
              <a:rPr sz="2450" dirty="0">
                <a:latin typeface="Lucida Console"/>
                <a:cs typeface="Lucida Console"/>
              </a:rPr>
              <a:t>LL</a:t>
            </a:r>
            <a:endParaRPr sz="2450">
              <a:latin typeface="Lucida Console"/>
              <a:cs typeface="Lucida Console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393065" y="3417027"/>
          <a:ext cx="3609159" cy="20739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3715"/>
                <a:gridCol w="562668"/>
                <a:gridCol w="844158"/>
                <a:gridCol w="468942"/>
                <a:gridCol w="562668"/>
                <a:gridCol w="867008"/>
              </a:tblGrid>
              <a:tr h="916304">
                <a:tc>
                  <a:txBody>
                    <a:bodyPr/>
                    <a:lstStyle/>
                    <a:p>
                      <a:pPr marL="22225">
                        <a:lnSpc>
                          <a:spcPts val="2815"/>
                        </a:lnSpc>
                      </a:pPr>
                      <a:r>
                        <a:rPr sz="2450" dirty="0">
                          <a:solidFill>
                            <a:srgbClr val="0000FF"/>
                          </a:solidFill>
                          <a:latin typeface="Lucida Console"/>
                          <a:cs typeface="Lucida Console"/>
                        </a:rPr>
                        <a:t>&gt;</a:t>
                      </a:r>
                      <a:endParaRPr sz="2450">
                        <a:latin typeface="Lucida Console"/>
                        <a:cs typeface="Lucida Console"/>
                      </a:endParaRPr>
                    </a:p>
                    <a:p>
                      <a:pPr marL="22225">
                        <a:lnSpc>
                          <a:spcPct val="100000"/>
                        </a:lnSpc>
                        <a:spcBef>
                          <a:spcPts val="1070"/>
                        </a:spcBef>
                      </a:pPr>
                      <a:r>
                        <a:rPr sz="2450" dirty="0">
                          <a:solidFill>
                            <a:srgbClr val="0000FF"/>
                          </a:solidFill>
                          <a:latin typeface="Lucida Console"/>
                          <a:cs typeface="Lucida Console"/>
                        </a:rPr>
                        <a:t>&gt;</a:t>
                      </a:r>
                      <a:endParaRPr sz="2450">
                        <a:latin typeface="Lucida Console"/>
                        <a:cs typeface="Lucida Console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93345">
                        <a:lnSpc>
                          <a:spcPts val="2815"/>
                        </a:lnSpc>
                      </a:pPr>
                      <a:r>
                        <a:rPr sz="2450" dirty="0">
                          <a:solidFill>
                            <a:srgbClr val="0000FF"/>
                          </a:solidFill>
                          <a:latin typeface="Lucida Console"/>
                          <a:cs typeface="Lucida Console"/>
                        </a:rPr>
                        <a:t>dim(v)</a:t>
                      </a:r>
                      <a:endParaRPr sz="2450">
                        <a:latin typeface="Lucida Console"/>
                        <a:cs typeface="Lucida Console"/>
                      </a:endParaRPr>
                    </a:p>
                    <a:p>
                      <a:pPr marL="93345">
                        <a:lnSpc>
                          <a:spcPct val="100000"/>
                        </a:lnSpc>
                        <a:spcBef>
                          <a:spcPts val="1070"/>
                        </a:spcBef>
                      </a:pPr>
                      <a:r>
                        <a:rPr sz="2450" dirty="0">
                          <a:solidFill>
                            <a:srgbClr val="0000FF"/>
                          </a:solidFill>
                          <a:latin typeface="Lucida Console"/>
                          <a:cs typeface="Lucida Console"/>
                        </a:rPr>
                        <a:t>v</a:t>
                      </a:r>
                      <a:endParaRPr sz="2450">
                        <a:latin typeface="Lucida Console"/>
                        <a:cs typeface="Lucida Console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2815"/>
                        </a:lnSpc>
                      </a:pPr>
                      <a:r>
                        <a:rPr sz="2450" dirty="0">
                          <a:solidFill>
                            <a:srgbClr val="0000FF"/>
                          </a:solidFill>
                          <a:latin typeface="Lucida Console"/>
                          <a:cs typeface="Lucida Console"/>
                        </a:rPr>
                        <a:t>&lt;­</a:t>
                      </a:r>
                      <a:endParaRPr sz="2450">
                        <a:latin typeface="Lucida Console"/>
                        <a:cs typeface="Lucida Console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93345">
                        <a:lnSpc>
                          <a:spcPts val="2815"/>
                        </a:lnSpc>
                      </a:pPr>
                      <a:r>
                        <a:rPr sz="2450" dirty="0">
                          <a:solidFill>
                            <a:srgbClr val="0000FF"/>
                          </a:solidFill>
                          <a:latin typeface="Lucida Console"/>
                          <a:cs typeface="Lucida Console"/>
                        </a:rPr>
                        <a:t>c(2,3)</a:t>
                      </a:r>
                      <a:endParaRPr sz="2450">
                        <a:latin typeface="Lucida Console"/>
                        <a:cs typeface="Lucida Console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74650">
                <a:tc gridSpan="2">
                  <a:txBody>
                    <a:bodyPr/>
                    <a:lstStyle/>
                    <a:p>
                      <a:endParaRPr sz="2450">
                        <a:latin typeface="Lucida Console"/>
                        <a:cs typeface="Lucida Console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560"/>
                        </a:lnSpc>
                      </a:pPr>
                      <a:r>
                        <a:rPr sz="2450" dirty="0">
                          <a:latin typeface="Lucida Console"/>
                          <a:cs typeface="Lucida Console"/>
                        </a:rPr>
                        <a:t>[</a:t>
                      </a:r>
                      <a:r>
                        <a:rPr sz="2450" spc="-10" dirty="0">
                          <a:latin typeface="Lucida Console"/>
                          <a:cs typeface="Lucida Console"/>
                        </a:rPr>
                        <a:t>,</a:t>
                      </a:r>
                      <a:r>
                        <a:rPr sz="2450" dirty="0">
                          <a:latin typeface="Lucida Console"/>
                          <a:cs typeface="Lucida Console"/>
                        </a:rPr>
                        <a:t>1]</a:t>
                      </a:r>
                      <a:endParaRPr sz="2450">
                        <a:latin typeface="Lucida Console"/>
                        <a:cs typeface="Lucida Console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86690">
                        <a:lnSpc>
                          <a:spcPts val="2560"/>
                        </a:lnSpc>
                      </a:pPr>
                      <a:r>
                        <a:rPr sz="2450" dirty="0">
                          <a:latin typeface="Lucida Console"/>
                          <a:cs typeface="Lucida Console"/>
                        </a:rPr>
                        <a:t>[,2]</a:t>
                      </a:r>
                      <a:endParaRPr sz="2450">
                        <a:latin typeface="Lucida Console"/>
                        <a:cs typeface="Lucida Console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5875" algn="r">
                        <a:lnSpc>
                          <a:spcPts val="2560"/>
                        </a:lnSpc>
                      </a:pPr>
                      <a:r>
                        <a:rPr sz="2450" dirty="0">
                          <a:latin typeface="Lucida Console"/>
                          <a:cs typeface="Lucida Console"/>
                        </a:rPr>
                        <a:t>[</a:t>
                      </a:r>
                      <a:r>
                        <a:rPr sz="2450" spc="-10" dirty="0">
                          <a:latin typeface="Lucida Console"/>
                          <a:cs typeface="Lucida Console"/>
                        </a:rPr>
                        <a:t>,</a:t>
                      </a:r>
                      <a:r>
                        <a:rPr sz="2450" dirty="0">
                          <a:latin typeface="Lucida Console"/>
                          <a:cs typeface="Lucida Console"/>
                        </a:rPr>
                        <a:t>3]</a:t>
                      </a:r>
                      <a:endParaRPr sz="2450">
                        <a:latin typeface="Lucida Console"/>
                        <a:cs typeface="Lucida Console"/>
                      </a:endParaRPr>
                    </a:p>
                  </a:txBody>
                  <a:tcPr marL="0" marR="0" marT="0" marB="0"/>
                </a:tc>
              </a:tr>
              <a:tr h="375285">
                <a:tc gridSpan="2">
                  <a:txBody>
                    <a:bodyPr/>
                    <a:lstStyle/>
                    <a:p>
                      <a:pPr marL="22225">
                        <a:lnSpc>
                          <a:spcPts val="2560"/>
                        </a:lnSpc>
                      </a:pPr>
                      <a:r>
                        <a:rPr sz="2450" dirty="0">
                          <a:latin typeface="Lucida Console"/>
                          <a:cs typeface="Lucida Console"/>
                        </a:rPr>
                        <a:t>[1,]</a:t>
                      </a:r>
                      <a:endParaRPr sz="2450">
                        <a:latin typeface="Lucida Console"/>
                        <a:cs typeface="Lucida Console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560"/>
                        </a:lnSpc>
                      </a:pPr>
                      <a:r>
                        <a:rPr sz="2450" dirty="0">
                          <a:latin typeface="Lucida Console"/>
                          <a:cs typeface="Lucida Console"/>
                        </a:rPr>
                        <a:t>1</a:t>
                      </a:r>
                      <a:endParaRPr sz="2450">
                        <a:latin typeface="Lucida Console"/>
                        <a:cs typeface="Lucida Console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R="85090" algn="r">
                        <a:lnSpc>
                          <a:spcPts val="2560"/>
                        </a:lnSpc>
                      </a:pPr>
                      <a:r>
                        <a:rPr sz="2450" dirty="0">
                          <a:latin typeface="Lucida Console"/>
                          <a:cs typeface="Lucida Console"/>
                        </a:rPr>
                        <a:t>3</a:t>
                      </a:r>
                      <a:endParaRPr sz="2450">
                        <a:latin typeface="Lucida Console"/>
                        <a:cs typeface="Lucida Console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4604" algn="r">
                        <a:lnSpc>
                          <a:spcPts val="2560"/>
                        </a:lnSpc>
                      </a:pPr>
                      <a:r>
                        <a:rPr sz="2450" dirty="0">
                          <a:latin typeface="Lucida Console"/>
                          <a:cs typeface="Lucida Console"/>
                        </a:rPr>
                        <a:t>5</a:t>
                      </a:r>
                      <a:endParaRPr sz="2450">
                        <a:latin typeface="Lucida Console"/>
                        <a:cs typeface="Lucida Console"/>
                      </a:endParaRPr>
                    </a:p>
                  </a:txBody>
                  <a:tcPr marL="0" marR="0" marT="0" marB="0"/>
                </a:tc>
              </a:tr>
              <a:tr h="407669">
                <a:tc gridSpan="2">
                  <a:txBody>
                    <a:bodyPr/>
                    <a:lstStyle/>
                    <a:p>
                      <a:pPr marL="22225">
                        <a:lnSpc>
                          <a:spcPts val="2565"/>
                        </a:lnSpc>
                      </a:pPr>
                      <a:r>
                        <a:rPr sz="2450" dirty="0">
                          <a:latin typeface="Lucida Console"/>
                          <a:cs typeface="Lucida Console"/>
                        </a:rPr>
                        <a:t>[2,]</a:t>
                      </a:r>
                      <a:endParaRPr sz="2450">
                        <a:latin typeface="Lucida Console"/>
                        <a:cs typeface="Lucida Console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565"/>
                        </a:lnSpc>
                      </a:pPr>
                      <a:r>
                        <a:rPr sz="2450" dirty="0">
                          <a:latin typeface="Lucida Console"/>
                          <a:cs typeface="Lucida Console"/>
                        </a:rPr>
                        <a:t>2</a:t>
                      </a:r>
                      <a:endParaRPr sz="2450">
                        <a:latin typeface="Lucida Console"/>
                        <a:cs typeface="Lucida Console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R="85090" algn="r">
                        <a:lnSpc>
                          <a:spcPts val="2565"/>
                        </a:lnSpc>
                      </a:pPr>
                      <a:r>
                        <a:rPr sz="2450" dirty="0">
                          <a:latin typeface="Lucida Console"/>
                          <a:cs typeface="Lucida Console"/>
                        </a:rPr>
                        <a:t>4</a:t>
                      </a:r>
                      <a:endParaRPr sz="2450">
                        <a:latin typeface="Lucida Console"/>
                        <a:cs typeface="Lucida Console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4604" algn="r">
                        <a:lnSpc>
                          <a:spcPts val="2565"/>
                        </a:lnSpc>
                      </a:pPr>
                      <a:r>
                        <a:rPr sz="2450" dirty="0">
                          <a:latin typeface="Lucida Console"/>
                          <a:cs typeface="Lucida Console"/>
                        </a:rPr>
                        <a:t>6</a:t>
                      </a:r>
                      <a:endParaRPr sz="2450">
                        <a:latin typeface="Lucida Console"/>
                        <a:cs typeface="Lucida Console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402590" y="5544820"/>
            <a:ext cx="2652395" cy="4051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50" dirty="0">
                <a:solidFill>
                  <a:srgbClr val="0000FF"/>
                </a:solidFill>
                <a:latin typeface="Lucida Console"/>
                <a:cs typeface="Lucida Console"/>
              </a:rPr>
              <a:t>&gt;</a:t>
            </a:r>
            <a:r>
              <a:rPr sz="2450" spc="-90" dirty="0">
                <a:solidFill>
                  <a:srgbClr val="0000FF"/>
                </a:solidFill>
                <a:latin typeface="Lucida Console"/>
                <a:cs typeface="Lucida Console"/>
              </a:rPr>
              <a:t> </a:t>
            </a:r>
            <a:r>
              <a:rPr sz="2450" dirty="0">
                <a:solidFill>
                  <a:srgbClr val="0000FF"/>
                </a:solidFill>
                <a:latin typeface="Lucida Console"/>
                <a:cs typeface="Lucida Console"/>
              </a:rPr>
              <a:t>is.matrix(v)</a:t>
            </a:r>
            <a:endParaRPr sz="2450">
              <a:latin typeface="Lucida Console"/>
              <a:cs typeface="Lucida Console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731259" y="2976879"/>
            <a:ext cx="501650" cy="379730"/>
          </a:xfrm>
          <a:custGeom>
            <a:avLst/>
            <a:gdLst/>
            <a:ahLst/>
            <a:cxnLst/>
            <a:rect l="l" t="t" r="r" b="b"/>
            <a:pathLst>
              <a:path w="501650" h="379729">
                <a:moveTo>
                  <a:pt x="501650" y="0"/>
                </a:moveTo>
                <a:lnTo>
                  <a:pt x="0" y="379730"/>
                </a:lnTo>
              </a:path>
            </a:pathLst>
          </a:custGeom>
          <a:ln w="2794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636009" y="3308350"/>
            <a:ext cx="130810" cy="120650"/>
          </a:xfrm>
          <a:custGeom>
            <a:avLst/>
            <a:gdLst/>
            <a:ahLst/>
            <a:cxnLst/>
            <a:rect l="l" t="t" r="r" b="b"/>
            <a:pathLst>
              <a:path w="130810" h="120650">
                <a:moveTo>
                  <a:pt x="53339" y="0"/>
                </a:moveTo>
                <a:lnTo>
                  <a:pt x="0" y="120650"/>
                </a:lnTo>
                <a:lnTo>
                  <a:pt x="130810" y="101600"/>
                </a:lnTo>
                <a:lnTo>
                  <a:pt x="129822" y="92710"/>
                </a:lnTo>
                <a:lnTo>
                  <a:pt x="36829" y="92710"/>
                </a:lnTo>
                <a:lnTo>
                  <a:pt x="74929" y="7620"/>
                </a:lnTo>
                <a:lnTo>
                  <a:pt x="53339" y="0"/>
                </a:lnTo>
                <a:close/>
              </a:path>
              <a:path w="130810" h="120650">
                <a:moveTo>
                  <a:pt x="128269" y="78739"/>
                </a:moveTo>
                <a:lnTo>
                  <a:pt x="36829" y="92710"/>
                </a:lnTo>
                <a:lnTo>
                  <a:pt x="129822" y="92710"/>
                </a:lnTo>
                <a:lnTo>
                  <a:pt x="128269" y="78739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2794000" y="2498090"/>
            <a:ext cx="5494020" cy="889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0" dirty="0">
                <a:latin typeface="Arial"/>
                <a:cs typeface="Arial"/>
              </a:rPr>
              <a:t>количество</a:t>
            </a:r>
            <a:r>
              <a:rPr sz="2800" spc="-8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строк</a:t>
            </a:r>
            <a:endParaRPr sz="2800">
              <a:latin typeface="Arial"/>
              <a:cs typeface="Arial"/>
            </a:endParaRPr>
          </a:p>
          <a:p>
            <a:pPr marL="2000250">
              <a:lnSpc>
                <a:spcPct val="100000"/>
              </a:lnSpc>
              <a:spcBef>
                <a:spcPts val="209"/>
              </a:spcBef>
            </a:pPr>
            <a:r>
              <a:rPr sz="2800" spc="-10" dirty="0">
                <a:latin typeface="Arial"/>
                <a:cs typeface="Arial"/>
              </a:rPr>
              <a:t>количество</a:t>
            </a:r>
            <a:r>
              <a:rPr sz="2800" spc="-65" dirty="0">
                <a:latin typeface="Arial"/>
                <a:cs typeface="Arial"/>
              </a:rPr>
              <a:t> </a:t>
            </a:r>
            <a:r>
              <a:rPr sz="2800" spc="-25" dirty="0">
                <a:latin typeface="Arial"/>
                <a:cs typeface="Arial"/>
              </a:rPr>
              <a:t>столбцов</a:t>
            </a:r>
            <a:endParaRPr sz="28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048759" y="3167379"/>
            <a:ext cx="796290" cy="228600"/>
          </a:xfrm>
          <a:custGeom>
            <a:avLst/>
            <a:gdLst/>
            <a:ahLst/>
            <a:cxnLst/>
            <a:rect l="l" t="t" r="r" b="b"/>
            <a:pathLst>
              <a:path w="796289" h="228600">
                <a:moveTo>
                  <a:pt x="796289" y="0"/>
                </a:moveTo>
                <a:lnTo>
                  <a:pt x="0" y="228600"/>
                </a:lnTo>
              </a:path>
            </a:pathLst>
          </a:custGeom>
          <a:ln w="2794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934459" y="3335020"/>
            <a:ext cx="135890" cy="123189"/>
          </a:xfrm>
          <a:custGeom>
            <a:avLst/>
            <a:gdLst/>
            <a:ahLst/>
            <a:cxnLst/>
            <a:rect l="l" t="t" r="r" b="b"/>
            <a:pathLst>
              <a:path w="135889" h="123189">
                <a:moveTo>
                  <a:pt x="93979" y="0"/>
                </a:moveTo>
                <a:lnTo>
                  <a:pt x="0" y="93979"/>
                </a:lnTo>
                <a:lnTo>
                  <a:pt x="129539" y="123189"/>
                </a:lnTo>
                <a:lnTo>
                  <a:pt x="135889" y="101600"/>
                </a:lnTo>
                <a:lnTo>
                  <a:pt x="44450" y="81279"/>
                </a:lnTo>
                <a:lnTo>
                  <a:pt x="110489" y="15239"/>
                </a:lnTo>
                <a:lnTo>
                  <a:pt x="93979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402590" y="5986237"/>
            <a:ext cx="588645" cy="3378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415"/>
              </a:lnSpc>
            </a:pPr>
            <a:r>
              <a:rPr sz="2450" dirty="0">
                <a:latin typeface="Lucida Console"/>
                <a:cs typeface="Lucida Console"/>
              </a:rPr>
              <a:t>[</a:t>
            </a:r>
            <a:r>
              <a:rPr sz="2450" spc="-10" dirty="0">
                <a:latin typeface="Lucida Console"/>
                <a:cs typeface="Lucida Console"/>
              </a:rPr>
              <a:t>1</a:t>
            </a:r>
            <a:r>
              <a:rPr sz="2450" dirty="0">
                <a:latin typeface="Lucida Console"/>
                <a:cs typeface="Lucida Console"/>
              </a:rPr>
              <a:t>]</a:t>
            </a:r>
            <a:endParaRPr sz="2450">
              <a:latin typeface="Lucida Console"/>
              <a:cs typeface="Lucida Console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152398" y="5986237"/>
            <a:ext cx="776605" cy="3378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415"/>
              </a:lnSpc>
            </a:pPr>
            <a:r>
              <a:rPr sz="2450" dirty="0">
                <a:latin typeface="Lucida Console"/>
                <a:cs typeface="Lucida Console"/>
              </a:rPr>
              <a:t>T</a:t>
            </a:r>
            <a:r>
              <a:rPr sz="2450" spc="-10" dirty="0">
                <a:latin typeface="Lucida Console"/>
                <a:cs typeface="Lucida Console"/>
              </a:rPr>
              <a:t>R</a:t>
            </a:r>
            <a:r>
              <a:rPr sz="2450" dirty="0">
                <a:latin typeface="Lucida Console"/>
                <a:cs typeface="Lucida Console"/>
              </a:rPr>
              <a:t>UE</a:t>
            </a:r>
            <a:endParaRPr sz="2450">
              <a:latin typeface="Lucida Console"/>
              <a:cs typeface="Lucida Console"/>
            </a:endParaRPr>
          </a:p>
        </p:txBody>
      </p:sp>
      <p:sp>
        <p:nvSpPr>
          <p:cNvPr id="16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8114030" y="6513348"/>
            <a:ext cx="952500" cy="3135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2345"/>
              </a:lnSpc>
            </a:pPr>
            <a:fld id="{81D60167-4931-47E6-BA6A-407CBD079E47}" type="slidenum">
              <a:rPr smtClean="0"/>
              <a:t>32</a:t>
            </a:fld>
            <a:r>
              <a:rPr spc="-5" dirty="0" smtClean="0"/>
              <a:t>/</a:t>
            </a:r>
            <a:r>
              <a:rPr lang="ru-RU" spc="-5" dirty="0" smtClean="0"/>
              <a:t>40</a:t>
            </a:r>
            <a:endParaRPr spc="-5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/>
          <p:nvPr/>
        </p:nvSpPr>
        <p:spPr>
          <a:xfrm>
            <a:off x="402590" y="5971996"/>
            <a:ext cx="240029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35"/>
              </a:lnSpc>
            </a:pPr>
            <a:r>
              <a:rPr sz="2800" spc="-5" dirty="0">
                <a:latin typeface="Lucida Console"/>
                <a:cs typeface="Lucida Console"/>
              </a:rPr>
              <a:t>b</a:t>
            </a:r>
            <a:endParaRPr sz="2800">
              <a:latin typeface="Lucida Console"/>
              <a:cs typeface="Lucida Console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256030" y="5971996"/>
            <a:ext cx="45339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35"/>
              </a:lnSpc>
            </a:pPr>
            <a:r>
              <a:rPr sz="2800" spc="-15" dirty="0">
                <a:latin typeface="Lucida Console"/>
                <a:cs typeface="Lucida Console"/>
              </a:rPr>
              <a:t>1</a:t>
            </a:r>
            <a:r>
              <a:rPr sz="2800" spc="-5" dirty="0">
                <a:latin typeface="Lucida Console"/>
                <a:cs typeface="Lucida Console"/>
              </a:rPr>
              <a:t>1</a:t>
            </a:r>
            <a:endParaRPr sz="2800">
              <a:latin typeface="Lucida Console"/>
              <a:cs typeface="Lucida Console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322830" y="5971996"/>
            <a:ext cx="45339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35"/>
              </a:lnSpc>
            </a:pPr>
            <a:r>
              <a:rPr sz="2800" spc="-15" dirty="0">
                <a:latin typeface="Lucida Console"/>
                <a:cs typeface="Lucida Console"/>
              </a:rPr>
              <a:t>1</a:t>
            </a:r>
            <a:r>
              <a:rPr sz="2800" spc="-5" dirty="0">
                <a:latin typeface="Lucida Console"/>
                <a:cs typeface="Lucida Console"/>
              </a:rPr>
              <a:t>2</a:t>
            </a:r>
            <a:endParaRPr sz="2800">
              <a:latin typeface="Lucida Console"/>
              <a:cs typeface="Lucida Console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389630" y="5971996"/>
            <a:ext cx="45339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35"/>
              </a:lnSpc>
            </a:pPr>
            <a:r>
              <a:rPr sz="2800" spc="-15" dirty="0">
                <a:latin typeface="Lucida Console"/>
                <a:cs typeface="Lucida Console"/>
              </a:rPr>
              <a:t>1</a:t>
            </a:r>
            <a:r>
              <a:rPr sz="2800" spc="-5" dirty="0">
                <a:latin typeface="Lucida Console"/>
                <a:cs typeface="Lucida Console"/>
              </a:rPr>
              <a:t>3</a:t>
            </a:r>
            <a:endParaRPr sz="2800">
              <a:latin typeface="Lucida Console"/>
              <a:cs typeface="Lucida Console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785110">
              <a:lnSpc>
                <a:spcPct val="100000"/>
              </a:lnSpc>
            </a:pPr>
            <a:r>
              <a:rPr sz="4400" spc="415" dirty="0"/>
              <a:t>Матрицы</a:t>
            </a:r>
            <a:endParaRPr sz="44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393065" y="1199336"/>
          <a:ext cx="3245560" cy="10604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2620"/>
                <a:gridCol w="426720"/>
                <a:gridCol w="640080"/>
                <a:gridCol w="1836140"/>
              </a:tblGrid>
              <a:tr h="530225">
                <a:tc>
                  <a:txBody>
                    <a:bodyPr/>
                    <a:lstStyle/>
                    <a:p>
                      <a:pPr marL="22225">
                        <a:lnSpc>
                          <a:spcPts val="3135"/>
                        </a:lnSpc>
                      </a:pPr>
                      <a:r>
                        <a:rPr sz="2800" dirty="0">
                          <a:solidFill>
                            <a:srgbClr val="0000FF"/>
                          </a:solidFill>
                          <a:latin typeface="Lucida Console"/>
                          <a:cs typeface="Lucida Console"/>
                        </a:rPr>
                        <a:t>&gt;</a:t>
                      </a:r>
                      <a:endParaRPr sz="2800">
                        <a:latin typeface="Lucida Console"/>
                        <a:cs typeface="Lucida Consol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98425" algn="r">
                        <a:lnSpc>
                          <a:spcPts val="3135"/>
                        </a:lnSpc>
                      </a:pPr>
                      <a:r>
                        <a:rPr sz="2800" dirty="0">
                          <a:solidFill>
                            <a:srgbClr val="0000FF"/>
                          </a:solidFill>
                          <a:latin typeface="Lucida Console"/>
                          <a:cs typeface="Lucida Console"/>
                        </a:rPr>
                        <a:t>a</a:t>
                      </a:r>
                      <a:endParaRPr sz="2800">
                        <a:latin typeface="Lucida Console"/>
                        <a:cs typeface="Lucida Consol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135"/>
                        </a:lnSpc>
                      </a:pPr>
                      <a:r>
                        <a:rPr sz="2800" spc="-10" dirty="0">
                          <a:solidFill>
                            <a:srgbClr val="0000FF"/>
                          </a:solidFill>
                          <a:latin typeface="Lucida Console"/>
                          <a:cs typeface="Lucida Console"/>
                        </a:rPr>
                        <a:t>&lt;­</a:t>
                      </a:r>
                      <a:endParaRPr sz="2800">
                        <a:latin typeface="Lucida Console"/>
                        <a:cs typeface="Lucida Consol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6045">
                        <a:lnSpc>
                          <a:spcPts val="3135"/>
                        </a:lnSpc>
                      </a:pPr>
                      <a:r>
                        <a:rPr sz="2800" spc="-10" dirty="0">
                          <a:solidFill>
                            <a:srgbClr val="0000FF"/>
                          </a:solidFill>
                          <a:latin typeface="Lucida Console"/>
                          <a:cs typeface="Lucida Console"/>
                        </a:rPr>
                        <a:t>c(1:3)</a:t>
                      </a:r>
                      <a:endParaRPr sz="2800">
                        <a:latin typeface="Lucida Console"/>
                        <a:cs typeface="Lucida Console"/>
                      </a:endParaRPr>
                    </a:p>
                  </a:txBody>
                  <a:tcPr marL="0" marR="0" marT="0" marB="0"/>
                </a:tc>
              </a:tr>
              <a:tr h="530225">
                <a:tc>
                  <a:txBody>
                    <a:bodyPr/>
                    <a:lstStyle/>
                    <a:p>
                      <a:pPr marL="2222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2800" dirty="0">
                          <a:solidFill>
                            <a:srgbClr val="0000FF"/>
                          </a:solidFill>
                          <a:latin typeface="Lucida Console"/>
                          <a:cs typeface="Lucida Console"/>
                        </a:rPr>
                        <a:t>&gt;</a:t>
                      </a:r>
                      <a:endParaRPr sz="2800">
                        <a:latin typeface="Lucida Console"/>
                        <a:cs typeface="Lucida Consol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98425" algn="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2800" dirty="0">
                          <a:solidFill>
                            <a:srgbClr val="0000FF"/>
                          </a:solidFill>
                          <a:latin typeface="Lucida Console"/>
                          <a:cs typeface="Lucida Console"/>
                        </a:rPr>
                        <a:t>b</a:t>
                      </a:r>
                      <a:endParaRPr sz="2800">
                        <a:latin typeface="Lucida Console"/>
                        <a:cs typeface="Lucida Consol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2800" spc="-10" dirty="0">
                          <a:solidFill>
                            <a:srgbClr val="0000FF"/>
                          </a:solidFill>
                          <a:latin typeface="Lucida Console"/>
                          <a:cs typeface="Lucida Console"/>
                        </a:rPr>
                        <a:t>&lt;­</a:t>
                      </a:r>
                      <a:endParaRPr sz="2800">
                        <a:latin typeface="Lucida Console"/>
                        <a:cs typeface="Lucida Consol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604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2800" spc="-15" dirty="0">
                          <a:solidFill>
                            <a:srgbClr val="0000FF"/>
                          </a:solidFill>
                          <a:latin typeface="Lucida Console"/>
                          <a:cs typeface="Lucida Console"/>
                        </a:rPr>
                        <a:t>c(11:13)</a:t>
                      </a:r>
                      <a:endParaRPr sz="2800">
                        <a:latin typeface="Lucida Console"/>
                        <a:cs typeface="Lucida Console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402590" y="2327909"/>
            <a:ext cx="2160270" cy="4603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5" dirty="0">
                <a:solidFill>
                  <a:srgbClr val="0000FF"/>
                </a:solidFill>
                <a:latin typeface="Lucida Console"/>
                <a:cs typeface="Lucida Console"/>
              </a:rPr>
              <a:t>&gt;</a:t>
            </a:r>
            <a:r>
              <a:rPr sz="2800" spc="-75" dirty="0">
                <a:solidFill>
                  <a:srgbClr val="0000FF"/>
                </a:solidFill>
                <a:latin typeface="Lucida Console"/>
                <a:cs typeface="Lucida Console"/>
              </a:rPr>
              <a:t> </a:t>
            </a:r>
            <a:r>
              <a:rPr sz="2800" spc="-15" dirty="0">
                <a:solidFill>
                  <a:srgbClr val="0000FF"/>
                </a:solidFill>
                <a:latin typeface="Lucida Console"/>
                <a:cs typeface="Lucida Console"/>
              </a:rPr>
              <a:t>cbind(a,</a:t>
            </a:r>
            <a:endParaRPr sz="2800">
              <a:latin typeface="Lucida Console"/>
              <a:cs typeface="Lucida Consol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749550" y="2327909"/>
            <a:ext cx="2800350" cy="4603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865505" algn="l"/>
              </a:tabLst>
            </a:pPr>
            <a:r>
              <a:rPr sz="2800" spc="-10" dirty="0">
                <a:solidFill>
                  <a:srgbClr val="0000FF"/>
                </a:solidFill>
                <a:latin typeface="Lucida Console"/>
                <a:cs typeface="Lucida Console"/>
              </a:rPr>
              <a:t>b)	</a:t>
            </a:r>
            <a:r>
              <a:rPr sz="2800" spc="-5" dirty="0">
                <a:solidFill>
                  <a:srgbClr val="FF0000"/>
                </a:solidFill>
                <a:latin typeface="Lucida Console"/>
                <a:cs typeface="Lucida Console"/>
              </a:rPr>
              <a:t>#</a:t>
            </a:r>
            <a:r>
              <a:rPr sz="2800" spc="-114" dirty="0">
                <a:solidFill>
                  <a:srgbClr val="FF0000"/>
                </a:solidFill>
                <a:latin typeface="Lucida Console"/>
                <a:cs typeface="Lucida Console"/>
              </a:rPr>
              <a:t> </a:t>
            </a:r>
            <a:r>
              <a:rPr sz="2800" spc="-10" dirty="0">
                <a:solidFill>
                  <a:srgbClr val="FF0000"/>
                </a:solidFill>
                <a:latin typeface="Lucida Console"/>
                <a:cs typeface="Lucida Console"/>
              </a:rPr>
              <a:t>“column</a:t>
            </a:r>
            <a:endParaRPr sz="2800">
              <a:latin typeface="Lucida Console"/>
              <a:cs typeface="Lucida Console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736590" y="2327909"/>
            <a:ext cx="1093470" cy="4603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solidFill>
                  <a:srgbClr val="FF0000"/>
                </a:solidFill>
                <a:latin typeface="Lucida Console"/>
                <a:cs typeface="Lucida Console"/>
              </a:rPr>
              <a:t>bind</a:t>
            </a:r>
            <a:r>
              <a:rPr sz="2800" spc="-5" dirty="0">
                <a:solidFill>
                  <a:srgbClr val="FF0000"/>
                </a:solidFill>
                <a:latin typeface="Lucida Console"/>
                <a:cs typeface="Lucida Console"/>
              </a:rPr>
              <a:t>”</a:t>
            </a:r>
            <a:endParaRPr sz="2800">
              <a:latin typeface="Lucida Console"/>
              <a:cs typeface="Lucida Console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029709" y="4613909"/>
            <a:ext cx="880110" cy="4603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solidFill>
                  <a:srgbClr val="FF0000"/>
                </a:solidFill>
                <a:latin typeface="Lucida Console"/>
                <a:cs typeface="Lucida Console"/>
              </a:rPr>
              <a:t>“ro</a:t>
            </a:r>
            <a:r>
              <a:rPr sz="2800" spc="-5" dirty="0">
                <a:solidFill>
                  <a:srgbClr val="FF0000"/>
                </a:solidFill>
                <a:latin typeface="Lucida Console"/>
                <a:cs typeface="Lucida Console"/>
              </a:rPr>
              <a:t>w</a:t>
            </a:r>
            <a:endParaRPr sz="2800">
              <a:latin typeface="Lucida Console"/>
              <a:cs typeface="Lucida Console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096510" y="4613909"/>
            <a:ext cx="1093470" cy="4603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solidFill>
                  <a:srgbClr val="FF0000"/>
                </a:solidFill>
                <a:latin typeface="Lucida Console"/>
                <a:cs typeface="Lucida Console"/>
              </a:rPr>
              <a:t>bind</a:t>
            </a:r>
            <a:r>
              <a:rPr sz="2800" spc="-5" dirty="0">
                <a:solidFill>
                  <a:srgbClr val="FF0000"/>
                </a:solidFill>
                <a:latin typeface="Lucida Console"/>
                <a:cs typeface="Lucida Console"/>
              </a:rPr>
              <a:t>”</a:t>
            </a:r>
            <a:endParaRPr sz="2800">
              <a:latin typeface="Lucida Console"/>
              <a:cs typeface="Lucida Console"/>
            </a:endParaRPr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393065" y="2800806"/>
          <a:ext cx="3458920" cy="315912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2620"/>
                <a:gridCol w="640080"/>
                <a:gridCol w="426720"/>
                <a:gridCol w="1066800"/>
                <a:gridCol w="982700"/>
              </a:tblGrid>
              <a:tr h="436879">
                <a:tc gridSpan="2">
                  <a:txBody>
                    <a:bodyPr/>
                    <a:lstStyle/>
                    <a:p>
                      <a:endParaRPr sz="2800">
                        <a:latin typeface="Lucida Console"/>
                        <a:cs typeface="Lucida Console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995"/>
                        </a:lnSpc>
                      </a:pPr>
                      <a:r>
                        <a:rPr sz="2800" dirty="0">
                          <a:latin typeface="Lucida Console"/>
                          <a:cs typeface="Lucida Console"/>
                        </a:rPr>
                        <a:t>a</a:t>
                      </a:r>
                      <a:endParaRPr sz="2800">
                        <a:latin typeface="Lucida Console"/>
                        <a:cs typeface="Lucida Console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319405">
                        <a:lnSpc>
                          <a:spcPts val="2995"/>
                        </a:lnSpc>
                      </a:pPr>
                      <a:r>
                        <a:rPr sz="2800" dirty="0">
                          <a:latin typeface="Lucida Console"/>
                          <a:cs typeface="Lucida Console"/>
                        </a:rPr>
                        <a:t>b</a:t>
                      </a:r>
                      <a:endParaRPr sz="2800">
                        <a:latin typeface="Lucida Console"/>
                        <a:cs typeface="Lucida Console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426720">
                <a:tc gridSpan="2">
                  <a:txBody>
                    <a:bodyPr/>
                    <a:lstStyle/>
                    <a:p>
                      <a:pPr marL="22225">
                        <a:lnSpc>
                          <a:spcPts val="2915"/>
                        </a:lnSpc>
                      </a:pPr>
                      <a:r>
                        <a:rPr sz="2800" spc="-10" dirty="0">
                          <a:latin typeface="Lucida Console"/>
                          <a:cs typeface="Lucida Console"/>
                        </a:rPr>
                        <a:t>[1,]</a:t>
                      </a:r>
                      <a:endParaRPr sz="2800">
                        <a:latin typeface="Lucida Console"/>
                        <a:cs typeface="Lucida Console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915"/>
                        </a:lnSpc>
                      </a:pPr>
                      <a:r>
                        <a:rPr sz="2800" dirty="0">
                          <a:latin typeface="Lucida Console"/>
                          <a:cs typeface="Lucida Console"/>
                        </a:rPr>
                        <a:t>1</a:t>
                      </a:r>
                      <a:endParaRPr sz="2800">
                        <a:latin typeface="Lucida Console"/>
                        <a:cs typeface="Lucida Console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06045">
                        <a:lnSpc>
                          <a:spcPts val="2915"/>
                        </a:lnSpc>
                      </a:pPr>
                      <a:r>
                        <a:rPr sz="2800" spc="-10" dirty="0">
                          <a:latin typeface="Lucida Console"/>
                          <a:cs typeface="Lucida Console"/>
                        </a:rPr>
                        <a:t>11</a:t>
                      </a:r>
                      <a:endParaRPr sz="2800">
                        <a:latin typeface="Lucida Console"/>
                        <a:cs typeface="Lucida Console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426719">
                <a:tc gridSpan="2">
                  <a:txBody>
                    <a:bodyPr/>
                    <a:lstStyle/>
                    <a:p>
                      <a:pPr marL="22225">
                        <a:lnSpc>
                          <a:spcPts val="2915"/>
                        </a:lnSpc>
                      </a:pPr>
                      <a:r>
                        <a:rPr sz="2800" spc="-10" dirty="0">
                          <a:latin typeface="Lucida Console"/>
                          <a:cs typeface="Lucida Console"/>
                        </a:rPr>
                        <a:t>[2,]</a:t>
                      </a:r>
                      <a:endParaRPr sz="2800">
                        <a:latin typeface="Lucida Console"/>
                        <a:cs typeface="Lucida Console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915"/>
                        </a:lnSpc>
                      </a:pPr>
                      <a:r>
                        <a:rPr sz="2800" dirty="0">
                          <a:latin typeface="Lucida Console"/>
                          <a:cs typeface="Lucida Console"/>
                        </a:rPr>
                        <a:t>2</a:t>
                      </a:r>
                      <a:endParaRPr sz="2800">
                        <a:latin typeface="Lucida Console"/>
                        <a:cs typeface="Lucida Console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06045">
                        <a:lnSpc>
                          <a:spcPts val="2915"/>
                        </a:lnSpc>
                      </a:pPr>
                      <a:r>
                        <a:rPr sz="2800" spc="-10" dirty="0">
                          <a:latin typeface="Lucida Console"/>
                          <a:cs typeface="Lucida Console"/>
                        </a:rPr>
                        <a:t>12</a:t>
                      </a:r>
                      <a:endParaRPr sz="2800">
                        <a:latin typeface="Lucida Console"/>
                        <a:cs typeface="Lucida Console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91160">
                <a:tc gridSpan="2">
                  <a:txBody>
                    <a:bodyPr/>
                    <a:lstStyle/>
                    <a:p>
                      <a:pPr marL="22225">
                        <a:lnSpc>
                          <a:spcPts val="2915"/>
                        </a:lnSpc>
                      </a:pPr>
                      <a:r>
                        <a:rPr sz="2800" spc="-10" dirty="0">
                          <a:latin typeface="Lucida Console"/>
                          <a:cs typeface="Lucida Console"/>
                        </a:rPr>
                        <a:t>[3,]</a:t>
                      </a:r>
                      <a:endParaRPr sz="2800">
                        <a:latin typeface="Lucida Console"/>
                        <a:cs typeface="Lucida Console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915"/>
                        </a:lnSpc>
                      </a:pPr>
                      <a:r>
                        <a:rPr sz="2800" dirty="0">
                          <a:latin typeface="Lucida Console"/>
                          <a:cs typeface="Lucida Console"/>
                        </a:rPr>
                        <a:t>3</a:t>
                      </a:r>
                      <a:endParaRPr sz="2800">
                        <a:latin typeface="Lucida Console"/>
                        <a:cs typeface="Lucida Console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06045">
                        <a:lnSpc>
                          <a:spcPts val="2915"/>
                        </a:lnSpc>
                      </a:pPr>
                      <a:r>
                        <a:rPr sz="2800" spc="-10" dirty="0">
                          <a:latin typeface="Lucida Console"/>
                          <a:cs typeface="Lucida Console"/>
                        </a:rPr>
                        <a:t>13</a:t>
                      </a:r>
                      <a:endParaRPr sz="2800">
                        <a:latin typeface="Lucida Console"/>
                        <a:cs typeface="Lucida Console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614680">
                <a:tc gridSpan="5">
                  <a:txBody>
                    <a:bodyPr/>
                    <a:lstStyle/>
                    <a:p>
                      <a:pPr marL="22225">
                        <a:lnSpc>
                          <a:spcPct val="100000"/>
                        </a:lnSpc>
                        <a:spcBef>
                          <a:spcPts val="1035"/>
                        </a:spcBef>
                        <a:tabLst>
                          <a:tab pos="3221990" algn="l"/>
                        </a:tabLst>
                      </a:pPr>
                      <a:r>
                        <a:rPr sz="2800" spc="-5" dirty="0">
                          <a:solidFill>
                            <a:srgbClr val="0000FF"/>
                          </a:solidFill>
                          <a:latin typeface="Lucida Console"/>
                          <a:cs typeface="Lucida Console"/>
                        </a:rPr>
                        <a:t>&gt;</a:t>
                      </a:r>
                      <a:r>
                        <a:rPr sz="2800" dirty="0">
                          <a:solidFill>
                            <a:srgbClr val="0000FF"/>
                          </a:solidFill>
                          <a:latin typeface="Lucida Console"/>
                          <a:cs typeface="Lucida Console"/>
                        </a:rPr>
                        <a:t> </a:t>
                      </a:r>
                      <a:r>
                        <a:rPr sz="2800" spc="-15" dirty="0">
                          <a:solidFill>
                            <a:srgbClr val="0000FF"/>
                          </a:solidFill>
                          <a:latin typeface="Lucida Console"/>
                          <a:cs typeface="Lucida Console"/>
                        </a:rPr>
                        <a:t>rbind(a,</a:t>
                      </a:r>
                      <a:r>
                        <a:rPr sz="2800" dirty="0">
                          <a:solidFill>
                            <a:srgbClr val="0000FF"/>
                          </a:solidFill>
                          <a:latin typeface="Lucida Console"/>
                          <a:cs typeface="Lucida Console"/>
                        </a:rPr>
                        <a:t> </a:t>
                      </a:r>
                      <a:r>
                        <a:rPr sz="2800" spc="-10" dirty="0">
                          <a:solidFill>
                            <a:srgbClr val="0000FF"/>
                          </a:solidFill>
                          <a:latin typeface="Lucida Console"/>
                          <a:cs typeface="Lucida Console"/>
                        </a:rPr>
                        <a:t>b)	</a:t>
                      </a:r>
                      <a:r>
                        <a:rPr sz="2800" spc="-5" dirty="0">
                          <a:solidFill>
                            <a:srgbClr val="FF0000"/>
                          </a:solidFill>
                          <a:latin typeface="Lucida Console"/>
                          <a:cs typeface="Lucida Console"/>
                        </a:rPr>
                        <a:t>#</a:t>
                      </a:r>
                      <a:endParaRPr sz="2800">
                        <a:latin typeface="Lucida Console"/>
                        <a:cs typeface="Lucida Console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426084">
                <a:tc>
                  <a:txBody>
                    <a:bodyPr/>
                    <a:lstStyle/>
                    <a:p>
                      <a:endParaRPr sz="2800">
                        <a:latin typeface="Lucida Console"/>
                        <a:cs typeface="Lucida Console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06045">
                        <a:lnSpc>
                          <a:spcPts val="2915"/>
                        </a:lnSpc>
                      </a:pPr>
                      <a:r>
                        <a:rPr sz="2800" spc="-10" dirty="0">
                          <a:latin typeface="Lucida Console"/>
                          <a:cs typeface="Lucida Console"/>
                        </a:rPr>
                        <a:t>[,1]</a:t>
                      </a:r>
                      <a:endParaRPr sz="2800">
                        <a:latin typeface="Lucida Console"/>
                        <a:cs typeface="Lucida Console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98425" algn="r">
                        <a:lnSpc>
                          <a:spcPts val="2915"/>
                        </a:lnSpc>
                      </a:pPr>
                      <a:r>
                        <a:rPr sz="2800" spc="-10" dirty="0">
                          <a:latin typeface="Lucida Console"/>
                          <a:cs typeface="Lucida Console"/>
                        </a:rPr>
                        <a:t>[,2</a:t>
                      </a:r>
                      <a:r>
                        <a:rPr sz="2800" dirty="0">
                          <a:latin typeface="Lucida Console"/>
                          <a:cs typeface="Lucida Console"/>
                        </a:rPr>
                        <a:t>]</a:t>
                      </a:r>
                      <a:endParaRPr sz="2800">
                        <a:latin typeface="Lucida Console"/>
                        <a:cs typeface="Lucida Consol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4604" algn="r">
                        <a:lnSpc>
                          <a:spcPts val="2915"/>
                        </a:lnSpc>
                      </a:pPr>
                      <a:r>
                        <a:rPr sz="2800" spc="-10" dirty="0">
                          <a:latin typeface="Lucida Console"/>
                          <a:cs typeface="Lucida Console"/>
                        </a:rPr>
                        <a:t>[,3</a:t>
                      </a:r>
                      <a:r>
                        <a:rPr sz="2800" dirty="0">
                          <a:latin typeface="Lucida Console"/>
                          <a:cs typeface="Lucida Console"/>
                        </a:rPr>
                        <a:t>]</a:t>
                      </a:r>
                      <a:endParaRPr sz="2800">
                        <a:latin typeface="Lucida Console"/>
                        <a:cs typeface="Lucida Console"/>
                      </a:endParaRPr>
                    </a:p>
                  </a:txBody>
                  <a:tcPr marL="0" marR="0" marT="0" marB="0"/>
                </a:tc>
              </a:tr>
              <a:tr h="436244">
                <a:tc>
                  <a:txBody>
                    <a:bodyPr/>
                    <a:lstStyle/>
                    <a:p>
                      <a:pPr marL="22225">
                        <a:lnSpc>
                          <a:spcPts val="2910"/>
                        </a:lnSpc>
                      </a:pPr>
                      <a:r>
                        <a:rPr sz="2800" dirty="0">
                          <a:latin typeface="Lucida Console"/>
                          <a:cs typeface="Lucida Console"/>
                        </a:rPr>
                        <a:t>a</a:t>
                      </a:r>
                      <a:endParaRPr sz="2800">
                        <a:latin typeface="Lucida Console"/>
                        <a:cs typeface="Lucida Console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R="98425" algn="r">
                        <a:lnSpc>
                          <a:spcPts val="2910"/>
                        </a:lnSpc>
                      </a:pPr>
                      <a:r>
                        <a:rPr sz="2800" dirty="0">
                          <a:latin typeface="Lucida Console"/>
                          <a:cs typeface="Lucida Console"/>
                        </a:rPr>
                        <a:t>1</a:t>
                      </a:r>
                      <a:endParaRPr sz="2800">
                        <a:latin typeface="Lucida Console"/>
                        <a:cs typeface="Lucida Console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98425" algn="r">
                        <a:lnSpc>
                          <a:spcPts val="2910"/>
                        </a:lnSpc>
                      </a:pPr>
                      <a:r>
                        <a:rPr sz="2800" dirty="0">
                          <a:latin typeface="Lucida Console"/>
                          <a:cs typeface="Lucida Console"/>
                        </a:rPr>
                        <a:t>2</a:t>
                      </a:r>
                      <a:endParaRPr sz="2800">
                        <a:latin typeface="Lucida Console"/>
                        <a:cs typeface="Lucida Consol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4604" algn="r">
                        <a:lnSpc>
                          <a:spcPts val="2910"/>
                        </a:lnSpc>
                      </a:pPr>
                      <a:r>
                        <a:rPr sz="2800" dirty="0">
                          <a:latin typeface="Lucida Console"/>
                          <a:cs typeface="Lucida Console"/>
                        </a:rPr>
                        <a:t>3</a:t>
                      </a:r>
                      <a:endParaRPr sz="2800">
                        <a:latin typeface="Lucida Console"/>
                        <a:cs typeface="Lucida Console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15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8114030" y="6513348"/>
            <a:ext cx="952500" cy="3135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2345"/>
              </a:lnSpc>
            </a:pPr>
            <a:fld id="{81D60167-4931-47E6-BA6A-407CBD079E47}" type="slidenum">
              <a:rPr smtClean="0"/>
              <a:t>33</a:t>
            </a:fld>
            <a:r>
              <a:rPr spc="-5" dirty="0" smtClean="0"/>
              <a:t>/</a:t>
            </a:r>
            <a:r>
              <a:rPr lang="ru-RU" spc="-5" dirty="0" smtClean="0"/>
              <a:t>40</a:t>
            </a:r>
            <a:endParaRPr spc="-5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402590" y="6237112"/>
            <a:ext cx="363855" cy="3060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80"/>
              </a:lnSpc>
            </a:pPr>
            <a:r>
              <a:rPr sz="2200" dirty="0">
                <a:solidFill>
                  <a:srgbClr val="FF0000"/>
                </a:solidFill>
                <a:latin typeface="Lucida Console"/>
                <a:cs typeface="Lucida Console"/>
              </a:rPr>
              <a:t>r2</a:t>
            </a:r>
            <a:endParaRPr sz="2200">
              <a:latin typeface="Lucida Console"/>
              <a:cs typeface="Lucida Console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48142" y="6237112"/>
            <a:ext cx="194945" cy="3060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80"/>
              </a:lnSpc>
            </a:pPr>
            <a:r>
              <a:rPr sz="2200" dirty="0">
                <a:latin typeface="Lucida Console"/>
                <a:cs typeface="Lucida Console"/>
              </a:rPr>
              <a:t>2</a:t>
            </a:r>
            <a:endParaRPr sz="2200">
              <a:latin typeface="Lucida Console"/>
              <a:cs typeface="Lucida Console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755032" y="6237112"/>
            <a:ext cx="194945" cy="3060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80"/>
              </a:lnSpc>
            </a:pPr>
            <a:r>
              <a:rPr sz="2200" dirty="0">
                <a:latin typeface="Lucida Console"/>
                <a:cs typeface="Lucida Console"/>
              </a:rPr>
              <a:t>4</a:t>
            </a:r>
            <a:endParaRPr sz="2200">
              <a:latin typeface="Lucida Console"/>
              <a:cs typeface="Lucida Console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262764" y="6237112"/>
            <a:ext cx="194945" cy="3060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80"/>
              </a:lnSpc>
            </a:pPr>
            <a:r>
              <a:rPr sz="2200" dirty="0">
                <a:latin typeface="Lucida Console"/>
                <a:cs typeface="Lucida Console"/>
              </a:rPr>
              <a:t>6</a:t>
            </a:r>
            <a:endParaRPr sz="2200">
              <a:latin typeface="Lucida Console"/>
              <a:cs typeface="Lucida Console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00329" rIns="0" bIns="0" rtlCol="0">
            <a:spAutoFit/>
          </a:bodyPr>
          <a:lstStyle/>
          <a:p>
            <a:pPr marL="2928620">
              <a:lnSpc>
                <a:spcPct val="100000"/>
              </a:lnSpc>
            </a:pPr>
            <a:r>
              <a:rPr sz="4400" spc="409" dirty="0"/>
              <a:t>М</a:t>
            </a:r>
            <a:r>
              <a:rPr sz="4400" spc="375" dirty="0"/>
              <a:t>а</a:t>
            </a:r>
            <a:r>
              <a:rPr sz="4400" spc="505" dirty="0"/>
              <a:t>т</a:t>
            </a:r>
            <a:r>
              <a:rPr sz="4400" spc="360" dirty="0"/>
              <a:t>р</a:t>
            </a:r>
            <a:r>
              <a:rPr sz="4400" spc="380" dirty="0"/>
              <a:t>и</a:t>
            </a:r>
            <a:r>
              <a:rPr sz="4400" spc="475" dirty="0"/>
              <a:t>ц</a:t>
            </a:r>
            <a:r>
              <a:rPr sz="4400" spc="425" dirty="0"/>
              <a:t>ы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402590" y="1235709"/>
            <a:ext cx="2545715" cy="4330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750" spc="-5" dirty="0">
                <a:latin typeface="Courier New"/>
                <a:cs typeface="Courier New"/>
              </a:rPr>
              <a:t>Присваивание</a:t>
            </a:r>
            <a:endParaRPr sz="275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133842" y="1235709"/>
            <a:ext cx="2757170" cy="419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750" spc="-5" dirty="0">
                <a:latin typeface="Courier New"/>
                <a:cs typeface="Courier New"/>
              </a:rPr>
              <a:t>имен</a:t>
            </a:r>
            <a:r>
              <a:rPr sz="2750" spc="-40" dirty="0">
                <a:latin typeface="Courier New"/>
                <a:cs typeface="Courier New"/>
              </a:rPr>
              <a:t> </a:t>
            </a:r>
            <a:r>
              <a:rPr sz="2750" spc="-5" dirty="0">
                <a:latin typeface="Courier New"/>
                <a:cs typeface="Courier New"/>
              </a:rPr>
              <a:t>столбцам</a:t>
            </a:r>
            <a:endParaRPr sz="275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074704" y="1235709"/>
            <a:ext cx="2345055" cy="4527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432434" algn="l"/>
              </a:tabLst>
            </a:pPr>
            <a:r>
              <a:rPr sz="2750" spc="5" dirty="0">
                <a:latin typeface="Courier New"/>
                <a:cs typeface="Courier New"/>
              </a:rPr>
              <a:t>и	колонкам</a:t>
            </a:r>
            <a:r>
              <a:rPr sz="2750" spc="5" dirty="0">
                <a:latin typeface="Lucida Console"/>
                <a:cs typeface="Lucida Console"/>
              </a:rPr>
              <a:t>:</a:t>
            </a:r>
            <a:endParaRPr sz="2750">
              <a:latin typeface="Lucida Console"/>
              <a:cs typeface="Lucida Console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393065" y="2122312"/>
          <a:ext cx="6301986" cy="8000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5670"/>
                <a:gridCol w="338347"/>
                <a:gridCol w="507311"/>
                <a:gridCol w="2536976"/>
                <a:gridCol w="1352969"/>
                <a:gridCol w="1290713"/>
              </a:tblGrid>
              <a:tr h="400049">
                <a:tc>
                  <a:txBody>
                    <a:bodyPr/>
                    <a:lstStyle/>
                    <a:p>
                      <a:pPr marL="22225">
                        <a:lnSpc>
                          <a:spcPts val="2580"/>
                        </a:lnSpc>
                      </a:pPr>
                      <a:r>
                        <a:rPr sz="2200" dirty="0">
                          <a:solidFill>
                            <a:srgbClr val="0000FF"/>
                          </a:solidFill>
                          <a:latin typeface="Lucida Console"/>
                          <a:cs typeface="Lucida Console"/>
                        </a:rPr>
                        <a:t>&gt;</a:t>
                      </a:r>
                      <a:endParaRPr sz="2200">
                        <a:latin typeface="Lucida Console"/>
                        <a:cs typeface="Lucida Consol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80"/>
                        </a:lnSpc>
                      </a:pPr>
                      <a:r>
                        <a:rPr sz="2200" dirty="0">
                          <a:solidFill>
                            <a:srgbClr val="0000FF"/>
                          </a:solidFill>
                          <a:latin typeface="Lucida Console"/>
                          <a:cs typeface="Lucida Console"/>
                        </a:rPr>
                        <a:t>m</a:t>
                      </a:r>
                      <a:endParaRPr sz="2200">
                        <a:latin typeface="Lucida Console"/>
                        <a:cs typeface="Lucida Consol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ts val="2580"/>
                        </a:lnSpc>
                      </a:pPr>
                      <a:r>
                        <a:rPr sz="2200" dirty="0">
                          <a:solidFill>
                            <a:srgbClr val="0000FF"/>
                          </a:solidFill>
                          <a:latin typeface="Lucida Console"/>
                          <a:cs typeface="Lucida Console"/>
                        </a:rPr>
                        <a:t>&lt;­</a:t>
                      </a:r>
                      <a:endParaRPr sz="2200">
                        <a:latin typeface="Lucida Console"/>
                        <a:cs typeface="Lucida Consol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ts val="2580"/>
                        </a:lnSpc>
                      </a:pPr>
                      <a:r>
                        <a:rPr sz="2200" spc="5" dirty="0">
                          <a:solidFill>
                            <a:srgbClr val="0000FF"/>
                          </a:solidFill>
                          <a:latin typeface="Lucida Console"/>
                          <a:cs typeface="Lucida Console"/>
                        </a:rPr>
                        <a:t>matrix(c(1:6),</a:t>
                      </a:r>
                      <a:endParaRPr sz="2200">
                        <a:latin typeface="Lucida Console"/>
                        <a:cs typeface="Lucida Consol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ts val="2580"/>
                        </a:lnSpc>
                      </a:pPr>
                      <a:r>
                        <a:rPr sz="2200" spc="5" dirty="0">
                          <a:solidFill>
                            <a:srgbClr val="0000FF"/>
                          </a:solidFill>
                          <a:latin typeface="Lucida Console"/>
                          <a:cs typeface="Lucida Console"/>
                        </a:rPr>
                        <a:t>nrow=2,</a:t>
                      </a:r>
                      <a:endParaRPr sz="2200">
                        <a:latin typeface="Lucida Console"/>
                        <a:cs typeface="Lucida Consol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ts val="2580"/>
                        </a:lnSpc>
                      </a:pPr>
                      <a:r>
                        <a:rPr sz="2200" spc="5" dirty="0">
                          <a:solidFill>
                            <a:srgbClr val="0000FF"/>
                          </a:solidFill>
                          <a:latin typeface="Lucida Console"/>
                          <a:cs typeface="Lucida Console"/>
                        </a:rPr>
                        <a:t>ncol=3)</a:t>
                      </a:r>
                      <a:endParaRPr sz="2200">
                        <a:latin typeface="Lucida Console"/>
                        <a:cs typeface="Lucida Console"/>
                      </a:endParaRPr>
                    </a:p>
                  </a:txBody>
                  <a:tcPr marL="0" marR="0" marT="0" marB="0"/>
                </a:tc>
              </a:tr>
              <a:tr h="400050">
                <a:tc>
                  <a:txBody>
                    <a:bodyPr/>
                    <a:lstStyle/>
                    <a:p>
                      <a:pPr marL="22225">
                        <a:lnSpc>
                          <a:spcPts val="2520"/>
                        </a:lnSpc>
                      </a:pPr>
                      <a:r>
                        <a:rPr sz="2200" dirty="0">
                          <a:solidFill>
                            <a:srgbClr val="0000FF"/>
                          </a:solidFill>
                          <a:latin typeface="Lucida Console"/>
                          <a:cs typeface="Lucida Console"/>
                        </a:rPr>
                        <a:t>&gt;</a:t>
                      </a:r>
                      <a:endParaRPr sz="2200">
                        <a:latin typeface="Lucida Console"/>
                        <a:cs typeface="Lucida Consol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20"/>
                        </a:lnSpc>
                      </a:pPr>
                      <a:r>
                        <a:rPr sz="2200" dirty="0">
                          <a:solidFill>
                            <a:srgbClr val="0000FF"/>
                          </a:solidFill>
                          <a:latin typeface="Lucida Console"/>
                          <a:cs typeface="Lucida Console"/>
                        </a:rPr>
                        <a:t>m</a:t>
                      </a:r>
                      <a:endParaRPr sz="2200">
                        <a:latin typeface="Lucida Console"/>
                        <a:cs typeface="Lucida Consol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200">
                        <a:latin typeface="Lucida Console"/>
                        <a:cs typeface="Lucida Consol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200">
                        <a:latin typeface="Lucida Console"/>
                        <a:cs typeface="Lucida Consol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200">
                        <a:latin typeface="Lucida Console"/>
                        <a:cs typeface="Lucida Consol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200">
                        <a:latin typeface="Lucida Console"/>
                        <a:cs typeface="Lucida Console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393065" y="2941462"/>
          <a:ext cx="5795097" cy="32816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29643"/>
                <a:gridCol w="591900"/>
                <a:gridCol w="507732"/>
                <a:gridCol w="676167"/>
                <a:gridCol w="3489655"/>
              </a:tblGrid>
              <a:tr h="417194">
                <a:tc gridSpan="4">
                  <a:txBody>
                    <a:bodyPr/>
                    <a:lstStyle/>
                    <a:p>
                      <a:pPr marL="699135">
                        <a:lnSpc>
                          <a:spcPts val="2580"/>
                        </a:lnSpc>
                      </a:pPr>
                      <a:r>
                        <a:rPr sz="2200" dirty="0">
                          <a:latin typeface="Lucida Console"/>
                          <a:cs typeface="Lucida Console"/>
                        </a:rPr>
                        <a:t>[,1]</a:t>
                      </a:r>
                      <a:r>
                        <a:rPr sz="2200" spc="-55" dirty="0">
                          <a:latin typeface="Lucida Console"/>
                          <a:cs typeface="Lucida Console"/>
                        </a:rPr>
                        <a:t> </a:t>
                      </a:r>
                      <a:r>
                        <a:rPr sz="2200" dirty="0">
                          <a:latin typeface="Lucida Console"/>
                          <a:cs typeface="Lucida Console"/>
                        </a:rPr>
                        <a:t>[,2]</a:t>
                      </a:r>
                      <a:endParaRPr sz="2200">
                        <a:latin typeface="Lucida Console"/>
                        <a:cs typeface="Lucida Console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ts val="2580"/>
                        </a:lnSpc>
                      </a:pPr>
                      <a:r>
                        <a:rPr sz="2200" dirty="0">
                          <a:latin typeface="Lucida Console"/>
                          <a:cs typeface="Lucida Console"/>
                        </a:rPr>
                        <a:t>[,3]</a:t>
                      </a:r>
                      <a:endParaRPr sz="2200">
                        <a:latin typeface="Lucida Console"/>
                        <a:cs typeface="Lucida Console"/>
                      </a:endParaRPr>
                    </a:p>
                  </a:txBody>
                  <a:tcPr marL="0" marR="0" marT="0" marB="0"/>
                </a:tc>
              </a:tr>
              <a:tr h="426719">
                <a:tc gridSpan="4">
                  <a:txBody>
                    <a:bodyPr/>
                    <a:lstStyle/>
                    <a:p>
                      <a:pPr marL="22225">
                        <a:lnSpc>
                          <a:spcPct val="100000"/>
                        </a:lnSpc>
                        <a:spcBef>
                          <a:spcPts val="10"/>
                        </a:spcBef>
                        <a:tabLst>
                          <a:tab pos="1205230" algn="l"/>
                          <a:tab pos="2051050" algn="l"/>
                        </a:tabLst>
                      </a:pPr>
                      <a:r>
                        <a:rPr sz="2200" spc="5" dirty="0">
                          <a:latin typeface="Lucida Console"/>
                          <a:cs typeface="Lucida Console"/>
                        </a:rPr>
                        <a:t>[1,]	</a:t>
                      </a:r>
                      <a:r>
                        <a:rPr sz="2200" dirty="0">
                          <a:latin typeface="Lucida Console"/>
                          <a:cs typeface="Lucida Console"/>
                        </a:rPr>
                        <a:t>1	3</a:t>
                      </a:r>
                      <a:endParaRPr sz="2200">
                        <a:latin typeface="Lucida Console"/>
                        <a:cs typeface="Lucida Console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9118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2200" dirty="0">
                          <a:latin typeface="Lucida Console"/>
                          <a:cs typeface="Lucida Console"/>
                        </a:rPr>
                        <a:t>5</a:t>
                      </a:r>
                      <a:endParaRPr sz="2200">
                        <a:latin typeface="Lucida Console"/>
                        <a:cs typeface="Lucida Console"/>
                      </a:endParaRPr>
                    </a:p>
                  </a:txBody>
                  <a:tcPr marL="0" marR="0" marT="0" marB="0"/>
                </a:tc>
              </a:tr>
              <a:tr h="426719">
                <a:tc gridSpan="4">
                  <a:txBody>
                    <a:bodyPr/>
                    <a:lstStyle/>
                    <a:p>
                      <a:pPr marL="22225">
                        <a:lnSpc>
                          <a:spcPct val="100000"/>
                        </a:lnSpc>
                        <a:spcBef>
                          <a:spcPts val="10"/>
                        </a:spcBef>
                        <a:tabLst>
                          <a:tab pos="1205230" algn="l"/>
                          <a:tab pos="2051050" algn="l"/>
                        </a:tabLst>
                      </a:pPr>
                      <a:r>
                        <a:rPr sz="2200" spc="5" dirty="0">
                          <a:latin typeface="Lucida Console"/>
                          <a:cs typeface="Lucida Console"/>
                        </a:rPr>
                        <a:t>[2,]	</a:t>
                      </a:r>
                      <a:r>
                        <a:rPr sz="2200" dirty="0">
                          <a:latin typeface="Lucida Console"/>
                          <a:cs typeface="Lucida Console"/>
                        </a:rPr>
                        <a:t>2	4</a:t>
                      </a:r>
                      <a:endParaRPr sz="2200">
                        <a:latin typeface="Lucida Console"/>
                        <a:cs typeface="Lucida Console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9118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2200" dirty="0">
                          <a:latin typeface="Lucida Console"/>
                          <a:cs typeface="Lucida Console"/>
                        </a:rPr>
                        <a:t>6</a:t>
                      </a:r>
                      <a:endParaRPr sz="2200">
                        <a:latin typeface="Lucida Console"/>
                        <a:cs typeface="Lucida Console"/>
                      </a:endParaRPr>
                    </a:p>
                  </a:txBody>
                  <a:tcPr marL="0" marR="0" marT="0" marB="0"/>
                </a:tc>
              </a:tr>
              <a:tr h="426720">
                <a:tc gridSpan="4">
                  <a:txBody>
                    <a:bodyPr/>
                    <a:lstStyle/>
                    <a:p>
                      <a:pPr marL="2222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2200" dirty="0">
                          <a:solidFill>
                            <a:srgbClr val="0000FF"/>
                          </a:solidFill>
                          <a:latin typeface="Lucida Console"/>
                          <a:cs typeface="Lucida Console"/>
                        </a:rPr>
                        <a:t>&gt;</a:t>
                      </a:r>
                      <a:r>
                        <a:rPr sz="2200" spc="-90" dirty="0">
                          <a:solidFill>
                            <a:srgbClr val="0000FF"/>
                          </a:solidFill>
                          <a:latin typeface="Lucida Console"/>
                          <a:cs typeface="Lucida Console"/>
                        </a:rPr>
                        <a:t> </a:t>
                      </a:r>
                      <a:r>
                        <a:rPr sz="2200" spc="5" dirty="0">
                          <a:solidFill>
                            <a:srgbClr val="0000FF"/>
                          </a:solidFill>
                          <a:latin typeface="Lucida Console"/>
                          <a:cs typeface="Lucida Console"/>
                        </a:rPr>
                        <a:t>rownames(m)</a:t>
                      </a:r>
                      <a:endParaRPr sz="2200">
                        <a:latin typeface="Lucida Console"/>
                        <a:cs typeface="Lucida Console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2200" dirty="0">
                          <a:solidFill>
                            <a:srgbClr val="0000FF"/>
                          </a:solidFill>
                          <a:latin typeface="Lucida Console"/>
                          <a:cs typeface="Lucida Console"/>
                        </a:rPr>
                        <a:t>&lt;­</a:t>
                      </a:r>
                      <a:r>
                        <a:rPr sz="2200" spc="-85" dirty="0">
                          <a:solidFill>
                            <a:srgbClr val="0000FF"/>
                          </a:solidFill>
                          <a:latin typeface="Lucida Console"/>
                          <a:cs typeface="Lucida Console"/>
                        </a:rPr>
                        <a:t> </a:t>
                      </a:r>
                      <a:r>
                        <a:rPr sz="2200" spc="5" dirty="0">
                          <a:solidFill>
                            <a:srgbClr val="0000FF"/>
                          </a:solidFill>
                          <a:latin typeface="Lucida Console"/>
                          <a:cs typeface="Lucida Console"/>
                        </a:rPr>
                        <a:t>c("r1","r2")</a:t>
                      </a:r>
                      <a:endParaRPr sz="2200">
                        <a:latin typeface="Lucida Console"/>
                        <a:cs typeface="Lucida Console"/>
                      </a:endParaRPr>
                    </a:p>
                  </a:txBody>
                  <a:tcPr marL="0" marR="0" marT="0" marB="0"/>
                </a:tc>
              </a:tr>
              <a:tr h="426719">
                <a:tc gridSpan="4">
                  <a:txBody>
                    <a:bodyPr/>
                    <a:lstStyle/>
                    <a:p>
                      <a:pPr marL="2222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2200" dirty="0">
                          <a:solidFill>
                            <a:srgbClr val="0000FF"/>
                          </a:solidFill>
                          <a:latin typeface="Lucida Console"/>
                          <a:cs typeface="Lucida Console"/>
                        </a:rPr>
                        <a:t>&gt;</a:t>
                      </a:r>
                      <a:r>
                        <a:rPr sz="2200" spc="-90" dirty="0">
                          <a:solidFill>
                            <a:srgbClr val="0000FF"/>
                          </a:solidFill>
                          <a:latin typeface="Lucida Console"/>
                          <a:cs typeface="Lucida Console"/>
                        </a:rPr>
                        <a:t> </a:t>
                      </a:r>
                      <a:r>
                        <a:rPr sz="2200" spc="5" dirty="0">
                          <a:solidFill>
                            <a:srgbClr val="0000FF"/>
                          </a:solidFill>
                          <a:latin typeface="Lucida Console"/>
                          <a:cs typeface="Lucida Console"/>
                        </a:rPr>
                        <a:t>colnames(m)</a:t>
                      </a:r>
                      <a:endParaRPr sz="2200">
                        <a:latin typeface="Lucida Console"/>
                        <a:cs typeface="Lucida Console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2200" dirty="0">
                          <a:solidFill>
                            <a:srgbClr val="0000FF"/>
                          </a:solidFill>
                          <a:latin typeface="Lucida Console"/>
                          <a:cs typeface="Lucida Console"/>
                        </a:rPr>
                        <a:t>&lt;­</a:t>
                      </a:r>
                      <a:r>
                        <a:rPr sz="2200" spc="-75" dirty="0">
                          <a:solidFill>
                            <a:srgbClr val="0000FF"/>
                          </a:solidFill>
                          <a:latin typeface="Lucida Console"/>
                          <a:cs typeface="Lucida Console"/>
                        </a:rPr>
                        <a:t> </a:t>
                      </a:r>
                      <a:r>
                        <a:rPr sz="2200" spc="5" dirty="0">
                          <a:solidFill>
                            <a:srgbClr val="0000FF"/>
                          </a:solidFill>
                          <a:latin typeface="Lucida Console"/>
                          <a:cs typeface="Lucida Console"/>
                        </a:rPr>
                        <a:t>c("c1","c2","c3")</a:t>
                      </a:r>
                      <a:endParaRPr sz="2200">
                        <a:latin typeface="Lucida Console"/>
                        <a:cs typeface="Lucida Console"/>
                      </a:endParaRPr>
                    </a:p>
                  </a:txBody>
                  <a:tcPr marL="0" marR="0" marT="0" marB="0"/>
                </a:tc>
              </a:tr>
              <a:tr h="398144">
                <a:tc gridSpan="4">
                  <a:txBody>
                    <a:bodyPr/>
                    <a:lstStyle/>
                    <a:p>
                      <a:pPr marL="2222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2200" dirty="0">
                          <a:solidFill>
                            <a:srgbClr val="0000FF"/>
                          </a:solidFill>
                          <a:latin typeface="Lucida Console"/>
                          <a:cs typeface="Lucida Console"/>
                        </a:rPr>
                        <a:t>&gt;</a:t>
                      </a:r>
                      <a:r>
                        <a:rPr sz="2200" spc="-95" dirty="0">
                          <a:solidFill>
                            <a:srgbClr val="0000FF"/>
                          </a:solidFill>
                          <a:latin typeface="Lucida Console"/>
                          <a:cs typeface="Lucida Console"/>
                        </a:rPr>
                        <a:t> </a:t>
                      </a:r>
                      <a:r>
                        <a:rPr sz="2200" dirty="0">
                          <a:solidFill>
                            <a:srgbClr val="0000FF"/>
                          </a:solidFill>
                          <a:latin typeface="Lucida Console"/>
                          <a:cs typeface="Lucida Console"/>
                        </a:rPr>
                        <a:t>m</a:t>
                      </a:r>
                      <a:endParaRPr sz="2200">
                        <a:latin typeface="Lucida Console"/>
                        <a:cs typeface="Lucida Console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200">
                        <a:latin typeface="Lucida Console"/>
                        <a:cs typeface="Lucida Console"/>
                      </a:endParaRPr>
                    </a:p>
                  </a:txBody>
                  <a:tcPr marL="0" marR="0" marT="0" marB="0"/>
                </a:tc>
              </a:tr>
              <a:tr h="7594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2350">
                        <a:latin typeface="Times New Roman"/>
                        <a:cs typeface="Times New Roman"/>
                      </a:endParaRPr>
                    </a:p>
                    <a:p>
                      <a:pPr marL="22225">
                        <a:lnSpc>
                          <a:spcPct val="100000"/>
                        </a:lnSpc>
                      </a:pPr>
                      <a:r>
                        <a:rPr sz="2200" dirty="0">
                          <a:solidFill>
                            <a:srgbClr val="FF0000"/>
                          </a:solidFill>
                          <a:latin typeface="Lucida Console"/>
                          <a:cs typeface="Lucida Console"/>
                        </a:rPr>
                        <a:t>r1</a:t>
                      </a:r>
                      <a:endParaRPr sz="2200">
                        <a:latin typeface="Lucida Console"/>
                        <a:cs typeface="Lucida Consol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68910">
                        <a:lnSpc>
                          <a:spcPts val="2430"/>
                        </a:lnSpc>
                      </a:pPr>
                      <a:r>
                        <a:rPr sz="2200" dirty="0">
                          <a:solidFill>
                            <a:srgbClr val="FF0000"/>
                          </a:solidFill>
                          <a:latin typeface="Lucida Console"/>
                          <a:cs typeface="Lucida Console"/>
                        </a:rPr>
                        <a:t>c1</a:t>
                      </a:r>
                      <a:endParaRPr sz="2200">
                        <a:latin typeface="Lucida Console"/>
                        <a:cs typeface="Lucida Console"/>
                      </a:endParaRPr>
                    </a:p>
                    <a:p>
                      <a:pPr marL="33782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200" dirty="0">
                          <a:latin typeface="Lucida Console"/>
                          <a:cs typeface="Lucida Console"/>
                        </a:rPr>
                        <a:t>1</a:t>
                      </a:r>
                      <a:endParaRPr sz="2200">
                        <a:latin typeface="Lucida Console"/>
                        <a:cs typeface="Lucida Consol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ts val="2430"/>
                        </a:lnSpc>
                      </a:pPr>
                      <a:r>
                        <a:rPr sz="2200" spc="5" dirty="0">
                          <a:solidFill>
                            <a:srgbClr val="FF0000"/>
                          </a:solidFill>
                          <a:latin typeface="Lucida Console"/>
                          <a:cs typeface="Lucida Console"/>
                        </a:rPr>
                        <a:t>c2</a:t>
                      </a:r>
                      <a:endParaRPr sz="2200">
                        <a:latin typeface="Lucida Console"/>
                        <a:cs typeface="Lucida Console"/>
                      </a:endParaRPr>
                    </a:p>
                    <a:p>
                      <a:pPr marL="252729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200" dirty="0">
                          <a:latin typeface="Lucida Console"/>
                          <a:cs typeface="Lucida Console"/>
                        </a:rPr>
                        <a:t>3</a:t>
                      </a:r>
                      <a:endParaRPr sz="2200">
                        <a:latin typeface="Lucida Console"/>
                        <a:cs typeface="Lucida Console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84455">
                        <a:lnSpc>
                          <a:spcPts val="2430"/>
                        </a:lnSpc>
                      </a:pPr>
                      <a:r>
                        <a:rPr sz="2200" dirty="0">
                          <a:solidFill>
                            <a:srgbClr val="FF0000"/>
                          </a:solidFill>
                          <a:latin typeface="Lucida Console"/>
                          <a:cs typeface="Lucida Console"/>
                        </a:rPr>
                        <a:t>c3</a:t>
                      </a:r>
                      <a:endParaRPr sz="2200">
                        <a:latin typeface="Lucida Console"/>
                        <a:cs typeface="Lucida Console"/>
                      </a:endParaRPr>
                    </a:p>
                    <a:p>
                      <a:pPr marL="252729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200" dirty="0">
                          <a:latin typeface="Lucida Console"/>
                          <a:cs typeface="Lucida Console"/>
                        </a:rPr>
                        <a:t>5</a:t>
                      </a:r>
                      <a:endParaRPr sz="2200">
                        <a:latin typeface="Lucida Console"/>
                        <a:cs typeface="Lucida Console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13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8114030" y="6513348"/>
            <a:ext cx="952500" cy="3135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2345"/>
              </a:lnSpc>
            </a:pPr>
            <a:fld id="{81D60167-4931-47E6-BA6A-407CBD079E47}" type="slidenum">
              <a:rPr smtClean="0"/>
              <a:t>34</a:t>
            </a:fld>
            <a:r>
              <a:rPr spc="-5" dirty="0" smtClean="0"/>
              <a:t>/</a:t>
            </a:r>
            <a:r>
              <a:rPr lang="ru-RU" spc="-5" dirty="0" smtClean="0"/>
              <a:t>40</a:t>
            </a:r>
            <a:endParaRPr spc="-5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 noGrp="1"/>
          </p:cNvSpPr>
          <p:nvPr>
            <p:ph type="title"/>
          </p:nvPr>
        </p:nvSpPr>
        <p:spPr>
          <a:xfrm>
            <a:off x="0" y="171450"/>
            <a:ext cx="9144000" cy="1011815"/>
          </a:xfrm>
          <a:prstGeom prst="rect">
            <a:avLst/>
          </a:prstGeom>
        </p:spPr>
        <p:txBody>
          <a:bodyPr vert="horz" wrap="square" lIns="0" tIns="331470" rIns="0" bIns="0" rtlCol="0" anchor="ctr">
            <a:spAutoFit/>
          </a:bodyPr>
          <a:lstStyle/>
          <a:p>
            <a:pPr marL="1682750" algn="ctr">
              <a:lnSpc>
                <a:spcPct val="100000"/>
              </a:lnSpc>
            </a:pPr>
            <a:r>
              <a:rPr lang="ru-RU" sz="4400" spc="-15" dirty="0" smtClean="0">
                <a:latin typeface="Arial"/>
                <a:cs typeface="Arial"/>
              </a:rPr>
              <a:t>Задание 2</a:t>
            </a:r>
            <a:endParaRPr sz="4400" dirty="0"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" y="2209800"/>
            <a:ext cx="8991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dirty="0" smtClean="0">
                <a:solidFill>
                  <a:prstClr val="black"/>
                </a:solidFill>
              </a:rPr>
              <a:t>Создать матрицу, состоящую из 100 чисел, принадлежащих нормальному распределению, и 20 строк</a:t>
            </a:r>
          </a:p>
          <a:p>
            <a:pPr marL="342900" indent="-342900">
              <a:buAutoNum type="arabicPeriod"/>
            </a:pPr>
            <a:r>
              <a:rPr lang="ru-RU" dirty="0" smtClean="0">
                <a:solidFill>
                  <a:prstClr val="black"/>
                </a:solidFill>
              </a:rPr>
              <a:t>Заменить любое значение в матрице на </a:t>
            </a:r>
            <a:r>
              <a:rPr lang="en-US" dirty="0" smtClean="0">
                <a:solidFill>
                  <a:prstClr val="black"/>
                </a:solidFill>
              </a:rPr>
              <a:t>NA</a:t>
            </a:r>
            <a:endParaRPr lang="ru-RU" dirty="0" smtClean="0">
              <a:solidFill>
                <a:prstClr val="black"/>
              </a:solidFill>
            </a:endParaRPr>
          </a:p>
          <a:p>
            <a:pPr marL="342900" indent="-342900">
              <a:buAutoNum type="arabicPeriod"/>
            </a:pPr>
            <a:r>
              <a:rPr lang="ru-RU" dirty="0" smtClean="0">
                <a:solidFill>
                  <a:prstClr val="black"/>
                </a:solidFill>
              </a:rPr>
              <a:t>Вывести количество строк, не содержащих </a:t>
            </a:r>
            <a:r>
              <a:rPr lang="en-US" dirty="0" smtClean="0">
                <a:solidFill>
                  <a:prstClr val="black"/>
                </a:solidFill>
              </a:rPr>
              <a:t>NA</a:t>
            </a:r>
            <a:endParaRPr lang="ru-RU" dirty="0" smtClean="0">
              <a:solidFill>
                <a:prstClr val="black"/>
              </a:solidFill>
            </a:endParaRPr>
          </a:p>
          <a:p>
            <a:pPr marL="342900" indent="-342900">
              <a:buAutoNum type="arabicPeriod"/>
            </a:pP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6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8114030" y="6513348"/>
            <a:ext cx="952500" cy="3135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2345"/>
              </a:lnSpc>
            </a:pPr>
            <a:fld id="{81D60167-4931-47E6-BA6A-407CBD079E47}" type="slidenum">
              <a:rPr smtClean="0"/>
              <a:t>35</a:t>
            </a:fld>
            <a:r>
              <a:rPr spc="-5" dirty="0" smtClean="0"/>
              <a:t>/</a:t>
            </a:r>
            <a:r>
              <a:rPr lang="ru-RU" spc="-5" dirty="0" smtClean="0"/>
              <a:t>40</a:t>
            </a:r>
            <a:endParaRPr spc="-5" dirty="0"/>
          </a:p>
        </p:txBody>
      </p:sp>
    </p:spTree>
    <p:extLst>
      <p:ext uri="{BB962C8B-B14F-4D97-AF65-F5344CB8AC3E}">
        <p14:creationId xmlns:p14="http://schemas.microsoft.com/office/powerpoint/2010/main" val="306540045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867400" y="5105400"/>
            <a:ext cx="1295400" cy="457200"/>
          </a:xfrm>
          <a:custGeom>
            <a:avLst/>
            <a:gdLst/>
            <a:ahLst/>
            <a:cxnLst/>
            <a:rect l="l" t="t" r="r" b="b"/>
            <a:pathLst>
              <a:path w="1295400" h="457200">
                <a:moveTo>
                  <a:pt x="0" y="0"/>
                </a:moveTo>
                <a:lnTo>
                  <a:pt x="1295400" y="0"/>
                </a:lnTo>
                <a:lnTo>
                  <a:pt x="1295400" y="457200"/>
                </a:lnTo>
                <a:lnTo>
                  <a:pt x="0" y="457200"/>
                </a:lnTo>
                <a:lnTo>
                  <a:pt x="0" y="0"/>
                </a:lnTo>
                <a:close/>
              </a:path>
            </a:pathLst>
          </a:custGeom>
          <a:ln w="25518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867400" y="51054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25518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162800" y="55626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25518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55270" rIns="0" bIns="0" rtlCol="0">
            <a:spAutoFit/>
          </a:bodyPr>
          <a:lstStyle/>
          <a:p>
            <a:pPr marL="3200400">
              <a:lnSpc>
                <a:spcPct val="100000"/>
              </a:lnSpc>
            </a:pPr>
            <a:r>
              <a:rPr sz="4400" spc="425" dirty="0"/>
              <a:t>С</a:t>
            </a:r>
            <a:r>
              <a:rPr sz="4400" spc="395" dirty="0"/>
              <a:t>п</a:t>
            </a:r>
            <a:r>
              <a:rPr sz="4400" spc="415" dirty="0"/>
              <a:t>и</a:t>
            </a:r>
            <a:r>
              <a:rPr sz="4400" spc="350" dirty="0"/>
              <a:t>с</a:t>
            </a:r>
            <a:r>
              <a:rPr sz="4400" spc="420" dirty="0"/>
              <a:t>ки</a:t>
            </a:r>
            <a:endParaRPr sz="4400"/>
          </a:p>
        </p:txBody>
      </p:sp>
      <p:sp>
        <p:nvSpPr>
          <p:cNvPr id="6" name="object 6"/>
          <p:cNvSpPr txBox="1"/>
          <p:nvPr/>
        </p:nvSpPr>
        <p:spPr>
          <a:xfrm>
            <a:off x="307340" y="1263700"/>
            <a:ext cx="7907020" cy="12814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1150" marR="579755" indent="-298450">
              <a:lnSpc>
                <a:spcPct val="101200"/>
              </a:lnSpc>
            </a:pPr>
            <a:r>
              <a:rPr sz="3075" spc="772" baseline="13550" dirty="0">
                <a:solidFill>
                  <a:srgbClr val="00007C"/>
                </a:solidFill>
                <a:latin typeface="Symbol"/>
                <a:cs typeface="Symbol"/>
              </a:rPr>
              <a:t></a:t>
            </a:r>
            <a:r>
              <a:rPr sz="3075" spc="375" baseline="13550" dirty="0">
                <a:solidFill>
                  <a:srgbClr val="00007C"/>
                </a:solidFill>
                <a:latin typeface="Times New Roman"/>
                <a:cs typeface="Times New Roman"/>
              </a:rPr>
              <a:t> </a:t>
            </a:r>
            <a:r>
              <a:rPr sz="2750" spc="229" dirty="0">
                <a:latin typeface="Tahoma"/>
                <a:cs typeface="Tahoma"/>
              </a:rPr>
              <a:t>Список,</a:t>
            </a:r>
            <a:r>
              <a:rPr sz="2750" spc="30" dirty="0">
                <a:latin typeface="Tahoma"/>
                <a:cs typeface="Tahoma"/>
              </a:rPr>
              <a:t> </a:t>
            </a:r>
            <a:r>
              <a:rPr sz="2750" spc="195" dirty="0">
                <a:latin typeface="Tahoma"/>
                <a:cs typeface="Tahoma"/>
              </a:rPr>
              <a:t>в</a:t>
            </a:r>
            <a:r>
              <a:rPr sz="2750" spc="25" dirty="0">
                <a:latin typeface="Tahoma"/>
                <a:cs typeface="Tahoma"/>
              </a:rPr>
              <a:t> </a:t>
            </a:r>
            <a:r>
              <a:rPr sz="2750" spc="240" dirty="0">
                <a:latin typeface="Tahoma"/>
                <a:cs typeface="Tahoma"/>
              </a:rPr>
              <a:t>отличие</a:t>
            </a:r>
            <a:r>
              <a:rPr sz="2750" spc="25" dirty="0">
                <a:latin typeface="Tahoma"/>
                <a:cs typeface="Tahoma"/>
              </a:rPr>
              <a:t> </a:t>
            </a:r>
            <a:r>
              <a:rPr sz="2750" spc="265" dirty="0">
                <a:latin typeface="Tahoma"/>
                <a:cs typeface="Tahoma"/>
              </a:rPr>
              <a:t>от</a:t>
            </a:r>
            <a:r>
              <a:rPr sz="2750" spc="25" dirty="0">
                <a:latin typeface="Tahoma"/>
                <a:cs typeface="Tahoma"/>
              </a:rPr>
              <a:t> </a:t>
            </a:r>
            <a:r>
              <a:rPr sz="2750" spc="229" dirty="0">
                <a:latin typeface="Tahoma"/>
                <a:cs typeface="Tahoma"/>
              </a:rPr>
              <a:t>вектора,</a:t>
            </a:r>
            <a:r>
              <a:rPr sz="2750" spc="30" dirty="0">
                <a:latin typeface="Tahoma"/>
                <a:cs typeface="Tahoma"/>
              </a:rPr>
              <a:t> </a:t>
            </a:r>
            <a:r>
              <a:rPr sz="2750" spc="325" dirty="0">
                <a:latin typeface="Tahoma"/>
                <a:cs typeface="Tahoma"/>
              </a:rPr>
              <a:t>может  </a:t>
            </a:r>
            <a:r>
              <a:rPr sz="2750" spc="270" dirty="0">
                <a:latin typeface="Tahoma"/>
                <a:cs typeface="Tahoma"/>
              </a:rPr>
              <a:t>хранить </a:t>
            </a:r>
            <a:r>
              <a:rPr sz="2750" spc="275" dirty="0">
                <a:latin typeface="Tahoma"/>
                <a:cs typeface="Tahoma"/>
              </a:rPr>
              <a:t>элементы </a:t>
            </a:r>
            <a:r>
              <a:rPr sz="2750" spc="245" dirty="0">
                <a:latin typeface="Tahoma"/>
                <a:cs typeface="Tahoma"/>
              </a:rPr>
              <a:t>разного</a:t>
            </a:r>
            <a:r>
              <a:rPr sz="2750" spc="-520" dirty="0">
                <a:latin typeface="Tahoma"/>
                <a:cs typeface="Tahoma"/>
              </a:rPr>
              <a:t> </a:t>
            </a:r>
            <a:r>
              <a:rPr sz="2750" spc="275" dirty="0">
                <a:latin typeface="Tahoma"/>
                <a:cs typeface="Tahoma"/>
              </a:rPr>
              <a:t>типа</a:t>
            </a:r>
            <a:endParaRPr sz="2750">
              <a:latin typeface="Tahoma"/>
              <a:cs typeface="Tahoma"/>
            </a:endParaRPr>
          </a:p>
          <a:p>
            <a:pPr marL="410209">
              <a:lnSpc>
                <a:spcPct val="100000"/>
              </a:lnSpc>
              <a:spcBef>
                <a:spcPts val="530"/>
              </a:spcBef>
            </a:pPr>
            <a:r>
              <a:rPr sz="2850" spc="585" baseline="11695" dirty="0">
                <a:solidFill>
                  <a:srgbClr val="9898CC"/>
                </a:solidFill>
                <a:latin typeface="Symbol"/>
                <a:cs typeface="Symbol"/>
              </a:rPr>
              <a:t></a:t>
            </a:r>
            <a:r>
              <a:rPr sz="2400" spc="390" dirty="0">
                <a:latin typeface="Tahoma"/>
                <a:cs typeface="Tahoma"/>
              </a:rPr>
              <a:t>В</a:t>
            </a:r>
            <a:r>
              <a:rPr sz="2400" spc="35" dirty="0">
                <a:latin typeface="Tahoma"/>
                <a:cs typeface="Tahoma"/>
              </a:rPr>
              <a:t> </a:t>
            </a:r>
            <a:r>
              <a:rPr sz="2400" spc="204" dirty="0">
                <a:latin typeface="Tahoma"/>
                <a:cs typeface="Tahoma"/>
              </a:rPr>
              <a:t>частности,</a:t>
            </a:r>
            <a:r>
              <a:rPr sz="2400" spc="35" dirty="0">
                <a:latin typeface="Tahoma"/>
                <a:cs typeface="Tahoma"/>
              </a:rPr>
              <a:t> </a:t>
            </a:r>
            <a:r>
              <a:rPr sz="2400" spc="240" dirty="0">
                <a:latin typeface="Tahoma"/>
                <a:cs typeface="Tahoma"/>
              </a:rPr>
              <a:t>элементом</a:t>
            </a:r>
            <a:r>
              <a:rPr sz="2400" spc="35" dirty="0">
                <a:latin typeface="Tahoma"/>
                <a:cs typeface="Tahoma"/>
              </a:rPr>
              <a:t> </a:t>
            </a:r>
            <a:r>
              <a:rPr sz="2400" spc="285" dirty="0">
                <a:latin typeface="Tahoma"/>
                <a:cs typeface="Tahoma"/>
              </a:rPr>
              <a:t>может</a:t>
            </a:r>
            <a:r>
              <a:rPr sz="2400" spc="25" dirty="0">
                <a:latin typeface="Tahoma"/>
                <a:cs typeface="Tahoma"/>
              </a:rPr>
              <a:t> </a:t>
            </a:r>
            <a:r>
              <a:rPr sz="2400" spc="235" dirty="0">
                <a:latin typeface="Tahoma"/>
                <a:cs typeface="Tahoma"/>
              </a:rPr>
              <a:t>быть</a:t>
            </a:r>
            <a:r>
              <a:rPr sz="2400" spc="35" dirty="0">
                <a:latin typeface="Tahoma"/>
                <a:cs typeface="Tahoma"/>
              </a:rPr>
              <a:t> </a:t>
            </a:r>
            <a:r>
              <a:rPr sz="2400" spc="225" dirty="0">
                <a:latin typeface="Tahoma"/>
                <a:cs typeface="Tahoma"/>
              </a:rPr>
              <a:t>список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07340" y="2809240"/>
            <a:ext cx="4305300" cy="9861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510"/>
              </a:lnSpc>
            </a:pPr>
            <a:r>
              <a:rPr sz="2050" b="1" spc="-10" dirty="0">
                <a:solidFill>
                  <a:srgbClr val="0000E4"/>
                </a:solidFill>
                <a:latin typeface="Courier New"/>
                <a:cs typeface="Courier New"/>
              </a:rPr>
              <a:t>&gt; L = </a:t>
            </a:r>
            <a:r>
              <a:rPr sz="2050" b="1" spc="-15" dirty="0">
                <a:solidFill>
                  <a:srgbClr val="0000FF"/>
                </a:solidFill>
                <a:latin typeface="Courier New"/>
                <a:cs typeface="Courier New"/>
              </a:rPr>
              <a:t>list("A", c(1,2),</a:t>
            </a:r>
            <a:r>
              <a:rPr sz="2050" b="1" spc="5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050" b="1" spc="-10" dirty="0">
                <a:solidFill>
                  <a:srgbClr val="0000FF"/>
                </a:solidFill>
                <a:latin typeface="Courier New"/>
                <a:cs typeface="Courier New"/>
              </a:rPr>
              <a:t>30)</a:t>
            </a:r>
            <a:endParaRPr sz="2050">
              <a:latin typeface="Courier New"/>
              <a:cs typeface="Courier New"/>
            </a:endParaRPr>
          </a:p>
          <a:p>
            <a:pPr marL="12700">
              <a:lnSpc>
                <a:spcPts val="2505"/>
              </a:lnSpc>
            </a:pPr>
            <a:r>
              <a:rPr sz="2050" b="1" spc="-15" dirty="0">
                <a:solidFill>
                  <a:srgbClr val="00AF4F"/>
                </a:solidFill>
                <a:latin typeface="Courier New"/>
                <a:cs typeface="Courier New"/>
              </a:rPr>
              <a:t>Сравните: </a:t>
            </a:r>
            <a:r>
              <a:rPr sz="2050" b="1" spc="-10" dirty="0">
                <a:solidFill>
                  <a:srgbClr val="0000E4"/>
                </a:solidFill>
                <a:latin typeface="Courier New"/>
                <a:cs typeface="Courier New"/>
              </a:rPr>
              <a:t>&gt; </a:t>
            </a:r>
            <a:r>
              <a:rPr sz="2050" b="1" spc="-15" dirty="0">
                <a:solidFill>
                  <a:srgbClr val="0000E4"/>
                </a:solidFill>
                <a:latin typeface="Courier New"/>
                <a:cs typeface="Courier New"/>
              </a:rPr>
              <a:t>v=c(v,</a:t>
            </a:r>
            <a:r>
              <a:rPr sz="2050" b="1" spc="5" dirty="0">
                <a:solidFill>
                  <a:srgbClr val="0000E4"/>
                </a:solidFill>
                <a:latin typeface="Courier New"/>
                <a:cs typeface="Courier New"/>
              </a:rPr>
              <a:t> </a:t>
            </a:r>
            <a:r>
              <a:rPr sz="2050" b="1" spc="-10" dirty="0">
                <a:solidFill>
                  <a:srgbClr val="0000E4"/>
                </a:solidFill>
                <a:latin typeface="Courier New"/>
                <a:cs typeface="Courier New"/>
              </a:rPr>
              <a:t>4)</a:t>
            </a:r>
            <a:endParaRPr sz="2050">
              <a:latin typeface="Courier New"/>
              <a:cs typeface="Courier New"/>
            </a:endParaRPr>
          </a:p>
          <a:p>
            <a:pPr marL="12700">
              <a:lnSpc>
                <a:spcPts val="2515"/>
              </a:lnSpc>
            </a:pPr>
            <a:r>
              <a:rPr sz="2050" b="1" spc="-10" dirty="0">
                <a:solidFill>
                  <a:srgbClr val="0000E4"/>
                </a:solidFill>
                <a:latin typeface="Courier New"/>
                <a:cs typeface="Courier New"/>
              </a:rPr>
              <a:t>&gt; </a:t>
            </a:r>
            <a:r>
              <a:rPr sz="2050" b="1" spc="-15" dirty="0">
                <a:solidFill>
                  <a:srgbClr val="0000E4"/>
                </a:solidFill>
                <a:latin typeface="Courier New"/>
                <a:cs typeface="Courier New"/>
              </a:rPr>
              <a:t>L1 </a:t>
            </a:r>
            <a:r>
              <a:rPr sz="2050" b="1" spc="-10" dirty="0">
                <a:solidFill>
                  <a:srgbClr val="0000E4"/>
                </a:solidFill>
                <a:latin typeface="Courier New"/>
                <a:cs typeface="Courier New"/>
              </a:rPr>
              <a:t>= </a:t>
            </a:r>
            <a:r>
              <a:rPr sz="2050" b="1" spc="-15" dirty="0">
                <a:solidFill>
                  <a:srgbClr val="0000E4"/>
                </a:solidFill>
                <a:latin typeface="Courier New"/>
                <a:cs typeface="Courier New"/>
              </a:rPr>
              <a:t>list(L,</a:t>
            </a:r>
            <a:r>
              <a:rPr sz="2050" b="1" spc="20" dirty="0">
                <a:solidFill>
                  <a:srgbClr val="0000E4"/>
                </a:solidFill>
                <a:latin typeface="Courier New"/>
                <a:cs typeface="Courier New"/>
              </a:rPr>
              <a:t> </a:t>
            </a:r>
            <a:r>
              <a:rPr sz="2050" b="1" spc="-10" dirty="0">
                <a:solidFill>
                  <a:srgbClr val="0000E4"/>
                </a:solidFill>
                <a:latin typeface="Courier New"/>
                <a:cs typeface="Courier New"/>
              </a:rPr>
              <a:t>40)</a:t>
            </a:r>
            <a:endParaRPr sz="2050">
              <a:latin typeface="Courier New"/>
              <a:cs typeface="Courier Ne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07340" y="3763009"/>
            <a:ext cx="4939030" cy="3498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50" b="1" spc="-15" dirty="0">
                <a:solidFill>
                  <a:srgbClr val="FF0000"/>
                </a:solidFill>
                <a:latin typeface="Courier New"/>
                <a:cs typeface="Courier New"/>
              </a:rPr>
              <a:t>#-&gt;list(list(“A”,c(1,2),30),40)</a:t>
            </a:r>
            <a:endParaRPr sz="2050">
              <a:latin typeface="Courier New"/>
              <a:cs typeface="Courier Ne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07340" y="4080509"/>
            <a:ext cx="4621530" cy="6673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510"/>
              </a:lnSpc>
            </a:pPr>
            <a:r>
              <a:rPr sz="2050" b="1" spc="-10" dirty="0">
                <a:solidFill>
                  <a:srgbClr val="0000E4"/>
                </a:solidFill>
                <a:latin typeface="Courier New"/>
                <a:cs typeface="Courier New"/>
              </a:rPr>
              <a:t>&gt; L [[ 4 ]] =</a:t>
            </a:r>
            <a:r>
              <a:rPr sz="2050" b="1" spc="20" dirty="0">
                <a:solidFill>
                  <a:srgbClr val="0000E4"/>
                </a:solidFill>
                <a:latin typeface="Courier New"/>
                <a:cs typeface="Courier New"/>
              </a:rPr>
              <a:t> </a:t>
            </a:r>
            <a:r>
              <a:rPr sz="2050" b="1" spc="-10" dirty="0">
                <a:solidFill>
                  <a:srgbClr val="0000E4"/>
                </a:solidFill>
                <a:latin typeface="Courier New"/>
                <a:cs typeface="Courier New"/>
              </a:rPr>
              <a:t>4</a:t>
            </a:r>
            <a:endParaRPr sz="2050">
              <a:latin typeface="Courier New"/>
              <a:cs typeface="Courier New"/>
            </a:endParaRPr>
          </a:p>
          <a:p>
            <a:pPr marL="12700">
              <a:lnSpc>
                <a:spcPts val="2510"/>
              </a:lnSpc>
            </a:pPr>
            <a:r>
              <a:rPr sz="2050" b="1" spc="-10" dirty="0">
                <a:solidFill>
                  <a:srgbClr val="0000E4"/>
                </a:solidFill>
                <a:latin typeface="Courier New"/>
                <a:cs typeface="Courier New"/>
              </a:rPr>
              <a:t>&gt; L [[ </a:t>
            </a:r>
            <a:r>
              <a:rPr sz="2050" b="1" spc="-15" dirty="0">
                <a:solidFill>
                  <a:srgbClr val="0000E4"/>
                </a:solidFill>
                <a:latin typeface="Courier New"/>
                <a:cs typeface="Courier New"/>
              </a:rPr>
              <a:t>length( </a:t>
            </a:r>
            <a:r>
              <a:rPr sz="2050" b="1" spc="-10" dirty="0">
                <a:solidFill>
                  <a:srgbClr val="0000E4"/>
                </a:solidFill>
                <a:latin typeface="Courier New"/>
                <a:cs typeface="Courier New"/>
              </a:rPr>
              <a:t>L ) + 1 ]] =</a:t>
            </a:r>
            <a:r>
              <a:rPr sz="2050" b="1" spc="135" dirty="0">
                <a:solidFill>
                  <a:srgbClr val="0000E4"/>
                </a:solidFill>
                <a:latin typeface="Courier New"/>
                <a:cs typeface="Courier New"/>
              </a:rPr>
              <a:t> </a:t>
            </a:r>
            <a:r>
              <a:rPr sz="2050" b="1" spc="-10" dirty="0">
                <a:solidFill>
                  <a:srgbClr val="0000E4"/>
                </a:solidFill>
                <a:latin typeface="Courier New"/>
                <a:cs typeface="Courier New"/>
              </a:rPr>
              <a:t>4</a:t>
            </a:r>
            <a:endParaRPr sz="2050">
              <a:latin typeface="Courier New"/>
              <a:cs typeface="Courier Ne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951220" y="2940050"/>
            <a:ext cx="574675" cy="3987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dirty="0">
                <a:solidFill>
                  <a:srgbClr val="0000FF"/>
                </a:solidFill>
                <a:latin typeface="Courier New"/>
                <a:cs typeface="Courier New"/>
              </a:rPr>
              <a:t>&gt;</a:t>
            </a:r>
            <a:r>
              <a:rPr sz="2400" b="1" spc="-10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400" b="1" dirty="0">
                <a:solidFill>
                  <a:srgbClr val="0000FF"/>
                </a:solidFill>
                <a:latin typeface="Courier New"/>
                <a:cs typeface="Courier New"/>
              </a:rPr>
              <a:t>L</a:t>
            </a:r>
            <a:endParaRPr sz="2400">
              <a:latin typeface="Courier New"/>
              <a:cs typeface="Courier New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951220" y="3305809"/>
            <a:ext cx="1306195" cy="2227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spc="-5" dirty="0">
                <a:latin typeface="Courier New"/>
                <a:cs typeface="Courier New"/>
              </a:rPr>
              <a:t>[[1]]</a:t>
            </a:r>
            <a:endParaRPr sz="24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tabLst>
                <a:tab pos="743585" algn="l"/>
              </a:tabLst>
            </a:pPr>
            <a:r>
              <a:rPr sz="2400" b="1" spc="-5" dirty="0">
                <a:latin typeface="Courier New"/>
                <a:cs typeface="Courier New"/>
              </a:rPr>
              <a:t>[1</a:t>
            </a:r>
            <a:r>
              <a:rPr sz="2400" b="1" dirty="0">
                <a:latin typeface="Courier New"/>
                <a:cs typeface="Courier New"/>
              </a:rPr>
              <a:t>]	</a:t>
            </a:r>
            <a:r>
              <a:rPr sz="2400" b="1" spc="-5" dirty="0">
                <a:latin typeface="Courier New"/>
                <a:cs typeface="Courier New"/>
              </a:rPr>
              <a:t>"A"</a:t>
            </a:r>
            <a:endParaRPr sz="24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</a:pPr>
            <a:r>
              <a:rPr sz="2400" b="1" spc="-5" dirty="0">
                <a:latin typeface="Courier New"/>
                <a:cs typeface="Courier New"/>
              </a:rPr>
              <a:t>[[2]]</a:t>
            </a:r>
            <a:endParaRPr sz="24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tabLst>
                <a:tab pos="743585" algn="l"/>
              </a:tabLst>
            </a:pPr>
            <a:r>
              <a:rPr sz="2400" b="1" spc="-5" dirty="0">
                <a:latin typeface="Courier New"/>
                <a:cs typeface="Courier New"/>
              </a:rPr>
              <a:t>[1]	</a:t>
            </a:r>
            <a:r>
              <a:rPr sz="2400" b="1" dirty="0">
                <a:latin typeface="Courier New"/>
                <a:cs typeface="Courier New"/>
              </a:rPr>
              <a:t>1</a:t>
            </a:r>
            <a:r>
              <a:rPr sz="2400" b="1" spc="-105" dirty="0">
                <a:latin typeface="Courier New"/>
                <a:cs typeface="Courier New"/>
              </a:rPr>
              <a:t> </a:t>
            </a:r>
            <a:r>
              <a:rPr sz="2400" b="1" dirty="0">
                <a:latin typeface="Courier New"/>
                <a:cs typeface="Courier New"/>
              </a:rPr>
              <a:t>2</a:t>
            </a:r>
            <a:endParaRPr sz="24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</a:pPr>
            <a:r>
              <a:rPr sz="2400" b="1" spc="-5" dirty="0">
                <a:latin typeface="Courier New"/>
                <a:cs typeface="Courier New"/>
              </a:rPr>
              <a:t>[[3]]</a:t>
            </a:r>
            <a:endParaRPr sz="24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tabLst>
                <a:tab pos="743585" algn="l"/>
              </a:tabLst>
            </a:pPr>
            <a:r>
              <a:rPr sz="2400" b="1" spc="-5" dirty="0">
                <a:latin typeface="Courier New"/>
                <a:cs typeface="Courier New"/>
              </a:rPr>
              <a:t>[1]	30</a:t>
            </a:r>
            <a:endParaRPr sz="2400">
              <a:latin typeface="Courier New"/>
              <a:cs typeface="Courier New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898130" y="3854450"/>
            <a:ext cx="1158875" cy="8337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428625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с</a:t>
            </a:r>
            <a:r>
              <a:rPr sz="1800" spc="-5" dirty="0">
                <a:latin typeface="Arial"/>
                <a:cs typeface="Arial"/>
              </a:rPr>
              <a:t>п</a:t>
            </a:r>
            <a:r>
              <a:rPr sz="1800" dirty="0">
                <a:latin typeface="Arial"/>
                <a:cs typeface="Arial"/>
              </a:rPr>
              <a:t>и</a:t>
            </a:r>
            <a:r>
              <a:rPr sz="1800" spc="25" dirty="0">
                <a:latin typeface="Arial"/>
                <a:cs typeface="Arial"/>
              </a:rPr>
              <a:t>с</a:t>
            </a:r>
            <a:r>
              <a:rPr sz="1800" spc="-15" dirty="0">
                <a:latin typeface="Arial"/>
                <a:cs typeface="Arial"/>
              </a:rPr>
              <a:t>о</a:t>
            </a:r>
            <a:r>
              <a:rPr sz="1800" dirty="0">
                <a:latin typeface="Arial"/>
                <a:cs typeface="Arial"/>
              </a:rPr>
              <a:t>к  из</a:t>
            </a:r>
            <a:r>
              <a:rPr sz="1800" spc="-10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3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spc="-30" dirty="0">
                <a:latin typeface="Arial"/>
                <a:cs typeface="Arial"/>
              </a:rPr>
              <a:t>э</a:t>
            </a:r>
            <a:r>
              <a:rPr sz="1800" spc="5" dirty="0">
                <a:latin typeface="Arial"/>
                <a:cs typeface="Arial"/>
              </a:rPr>
              <a:t>л</a:t>
            </a:r>
            <a:r>
              <a:rPr sz="1800" spc="-15" dirty="0">
                <a:latin typeface="Arial"/>
                <a:cs typeface="Arial"/>
              </a:rPr>
              <a:t>е</a:t>
            </a:r>
            <a:r>
              <a:rPr sz="1800" dirty="0">
                <a:latin typeface="Arial"/>
                <a:cs typeface="Arial"/>
              </a:rPr>
              <a:t>м</a:t>
            </a:r>
            <a:r>
              <a:rPr sz="1800" spc="-15" dirty="0">
                <a:latin typeface="Arial"/>
                <a:cs typeface="Arial"/>
              </a:rPr>
              <a:t>е</a:t>
            </a:r>
            <a:r>
              <a:rPr sz="1800" spc="5" dirty="0">
                <a:latin typeface="Arial"/>
                <a:cs typeface="Arial"/>
              </a:rPr>
              <a:t>н</a:t>
            </a:r>
            <a:r>
              <a:rPr sz="1800" spc="-30" dirty="0">
                <a:latin typeface="Arial"/>
                <a:cs typeface="Arial"/>
              </a:rPr>
              <a:t>т</a:t>
            </a:r>
            <a:r>
              <a:rPr sz="1800" spc="-5" dirty="0">
                <a:latin typeface="Arial"/>
                <a:cs typeface="Arial"/>
              </a:rPr>
              <a:t>ов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7092950" y="3515359"/>
            <a:ext cx="721360" cy="756920"/>
          </a:xfrm>
          <a:custGeom>
            <a:avLst/>
            <a:gdLst/>
            <a:ahLst/>
            <a:cxnLst/>
            <a:rect l="l" t="t" r="r" b="b"/>
            <a:pathLst>
              <a:path w="721359" h="756920">
                <a:moveTo>
                  <a:pt x="721359" y="756919"/>
                </a:moveTo>
                <a:lnTo>
                  <a:pt x="0" y="0"/>
                </a:lnTo>
              </a:path>
            </a:pathLst>
          </a:custGeom>
          <a:ln w="27940">
            <a:solidFill>
              <a:srgbClr val="00AF4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010400" y="3429000"/>
            <a:ext cx="127000" cy="128270"/>
          </a:xfrm>
          <a:custGeom>
            <a:avLst/>
            <a:gdLst/>
            <a:ahLst/>
            <a:cxnLst/>
            <a:rect l="l" t="t" r="r" b="b"/>
            <a:pathLst>
              <a:path w="127000" h="128270">
                <a:moveTo>
                  <a:pt x="0" y="0"/>
                </a:moveTo>
                <a:lnTo>
                  <a:pt x="34290" y="128270"/>
                </a:lnTo>
                <a:lnTo>
                  <a:pt x="55879" y="123189"/>
                </a:lnTo>
                <a:lnTo>
                  <a:pt x="31750" y="33020"/>
                </a:lnTo>
                <a:lnTo>
                  <a:pt x="106516" y="33020"/>
                </a:lnTo>
                <a:lnTo>
                  <a:pt x="0" y="0"/>
                </a:lnTo>
                <a:close/>
              </a:path>
              <a:path w="127000" h="128270">
                <a:moveTo>
                  <a:pt x="106516" y="33020"/>
                </a:moveTo>
                <a:lnTo>
                  <a:pt x="31750" y="33020"/>
                </a:lnTo>
                <a:lnTo>
                  <a:pt x="120650" y="60960"/>
                </a:lnTo>
                <a:lnTo>
                  <a:pt x="127000" y="39370"/>
                </a:lnTo>
                <a:lnTo>
                  <a:pt x="106516" y="33020"/>
                </a:lnTo>
                <a:close/>
              </a:path>
            </a:pathLst>
          </a:custGeom>
          <a:solidFill>
            <a:srgbClr val="00AF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205980" y="4268470"/>
            <a:ext cx="608330" cy="3810"/>
          </a:xfrm>
          <a:custGeom>
            <a:avLst/>
            <a:gdLst/>
            <a:ahLst/>
            <a:cxnLst/>
            <a:rect l="l" t="t" r="r" b="b"/>
            <a:pathLst>
              <a:path w="608329" h="3810">
                <a:moveTo>
                  <a:pt x="608329" y="3809"/>
                </a:moveTo>
                <a:lnTo>
                  <a:pt x="0" y="0"/>
                </a:lnTo>
              </a:path>
            </a:pathLst>
          </a:custGeom>
          <a:ln w="27939">
            <a:solidFill>
              <a:srgbClr val="00AF4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086600" y="4204970"/>
            <a:ext cx="128270" cy="127000"/>
          </a:xfrm>
          <a:custGeom>
            <a:avLst/>
            <a:gdLst/>
            <a:ahLst/>
            <a:cxnLst/>
            <a:rect l="l" t="t" r="r" b="b"/>
            <a:pathLst>
              <a:path w="128270" h="127000">
                <a:moveTo>
                  <a:pt x="116840" y="0"/>
                </a:moveTo>
                <a:lnTo>
                  <a:pt x="0" y="62229"/>
                </a:lnTo>
                <a:lnTo>
                  <a:pt x="115570" y="126999"/>
                </a:lnTo>
                <a:lnTo>
                  <a:pt x="127000" y="107949"/>
                </a:lnTo>
                <a:lnTo>
                  <a:pt x="45720" y="63499"/>
                </a:lnTo>
                <a:lnTo>
                  <a:pt x="128270" y="19049"/>
                </a:lnTo>
                <a:lnTo>
                  <a:pt x="116840" y="0"/>
                </a:lnTo>
                <a:close/>
              </a:path>
            </a:pathLst>
          </a:custGeom>
          <a:solidFill>
            <a:srgbClr val="00AF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174230" y="4272279"/>
            <a:ext cx="640080" cy="599440"/>
          </a:xfrm>
          <a:custGeom>
            <a:avLst/>
            <a:gdLst/>
            <a:ahLst/>
            <a:cxnLst/>
            <a:rect l="l" t="t" r="r" b="b"/>
            <a:pathLst>
              <a:path w="640079" h="599439">
                <a:moveTo>
                  <a:pt x="640079" y="0"/>
                </a:moveTo>
                <a:lnTo>
                  <a:pt x="0" y="599440"/>
                </a:lnTo>
              </a:path>
            </a:pathLst>
          </a:custGeom>
          <a:ln w="27940">
            <a:solidFill>
              <a:srgbClr val="00AF4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086600" y="4827270"/>
            <a:ext cx="128270" cy="125730"/>
          </a:xfrm>
          <a:custGeom>
            <a:avLst/>
            <a:gdLst/>
            <a:ahLst/>
            <a:cxnLst/>
            <a:rect l="l" t="t" r="r" b="b"/>
            <a:pathLst>
              <a:path w="128270" h="125729">
                <a:moveTo>
                  <a:pt x="40640" y="0"/>
                </a:moveTo>
                <a:lnTo>
                  <a:pt x="0" y="125729"/>
                </a:lnTo>
                <a:lnTo>
                  <a:pt x="118403" y="95249"/>
                </a:lnTo>
                <a:lnTo>
                  <a:pt x="33020" y="95249"/>
                </a:lnTo>
                <a:lnTo>
                  <a:pt x="63500" y="6349"/>
                </a:lnTo>
                <a:lnTo>
                  <a:pt x="40640" y="0"/>
                </a:lnTo>
                <a:close/>
              </a:path>
              <a:path w="128270" h="125729">
                <a:moveTo>
                  <a:pt x="124459" y="71119"/>
                </a:moveTo>
                <a:lnTo>
                  <a:pt x="33020" y="95249"/>
                </a:lnTo>
                <a:lnTo>
                  <a:pt x="118403" y="95249"/>
                </a:lnTo>
                <a:lnTo>
                  <a:pt x="128270" y="92709"/>
                </a:lnTo>
                <a:lnTo>
                  <a:pt x="124459" y="71119"/>
                </a:lnTo>
                <a:close/>
              </a:path>
            </a:pathLst>
          </a:custGeom>
          <a:solidFill>
            <a:srgbClr val="00AF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6035040" y="5674359"/>
            <a:ext cx="2638425" cy="8337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281305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Каждый </a:t>
            </a:r>
            <a:r>
              <a:rPr sz="1800" spc="-10" dirty="0">
                <a:latin typeface="Arial"/>
                <a:cs typeface="Arial"/>
              </a:rPr>
              <a:t>элемент </a:t>
            </a:r>
            <a:r>
              <a:rPr sz="1800" dirty="0">
                <a:latin typeface="Arial"/>
                <a:cs typeface="Arial"/>
              </a:rPr>
              <a:t>–  </a:t>
            </a:r>
            <a:r>
              <a:rPr sz="1800" spc="-10" dirty="0">
                <a:latin typeface="Arial"/>
                <a:cs typeface="Arial"/>
              </a:rPr>
              <a:t>вектор </a:t>
            </a:r>
            <a:r>
              <a:rPr sz="1800" dirty="0">
                <a:latin typeface="Arial"/>
                <a:cs typeface="Arial"/>
              </a:rPr>
              <a:t>(в R 1</a:t>
            </a:r>
            <a:r>
              <a:rPr sz="1800" spc="-7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элемент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– </a:t>
            </a:r>
            <a:r>
              <a:rPr sz="1800" spc="-10" dirty="0">
                <a:latin typeface="Arial"/>
                <a:cs typeface="Arial"/>
              </a:rPr>
              <a:t>вектор </a:t>
            </a:r>
            <a:r>
              <a:rPr sz="1800" spc="-5" dirty="0">
                <a:latin typeface="Arial"/>
                <a:cs typeface="Arial"/>
              </a:rPr>
              <a:t>из </a:t>
            </a:r>
            <a:r>
              <a:rPr sz="1800" spc="-10" dirty="0">
                <a:latin typeface="Arial"/>
                <a:cs typeface="Arial"/>
              </a:rPr>
              <a:t>самого</a:t>
            </a:r>
            <a:r>
              <a:rPr sz="1800" spc="-65" dirty="0">
                <a:latin typeface="Arial"/>
                <a:cs typeface="Arial"/>
              </a:rPr>
              <a:t> </a:t>
            </a:r>
            <a:r>
              <a:rPr sz="1800" spc="-15" dirty="0">
                <a:latin typeface="Arial"/>
                <a:cs typeface="Arial"/>
              </a:rPr>
              <a:t>себя)</a:t>
            </a:r>
            <a:endParaRPr sz="1800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7254240" y="5334000"/>
            <a:ext cx="365760" cy="304800"/>
          </a:xfrm>
          <a:custGeom>
            <a:avLst/>
            <a:gdLst/>
            <a:ahLst/>
            <a:cxnLst/>
            <a:rect l="l" t="t" r="r" b="b"/>
            <a:pathLst>
              <a:path w="365759" h="304800">
                <a:moveTo>
                  <a:pt x="365759" y="304800"/>
                </a:moveTo>
                <a:lnTo>
                  <a:pt x="0" y="0"/>
                </a:lnTo>
              </a:path>
            </a:pathLst>
          </a:custGeom>
          <a:ln w="2794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162800" y="5257800"/>
            <a:ext cx="130810" cy="124460"/>
          </a:xfrm>
          <a:custGeom>
            <a:avLst/>
            <a:gdLst/>
            <a:ahLst/>
            <a:cxnLst/>
            <a:rect l="l" t="t" r="r" b="b"/>
            <a:pathLst>
              <a:path w="130809" h="124460">
                <a:moveTo>
                  <a:pt x="0" y="0"/>
                </a:moveTo>
                <a:lnTo>
                  <a:pt x="48259" y="124459"/>
                </a:lnTo>
                <a:lnTo>
                  <a:pt x="69850" y="116840"/>
                </a:lnTo>
                <a:lnTo>
                  <a:pt x="35559" y="30480"/>
                </a:lnTo>
                <a:lnTo>
                  <a:pt x="129963" y="30480"/>
                </a:lnTo>
                <a:lnTo>
                  <a:pt x="130809" y="25400"/>
                </a:lnTo>
                <a:lnTo>
                  <a:pt x="0" y="0"/>
                </a:lnTo>
                <a:close/>
              </a:path>
              <a:path w="130809" h="124460">
                <a:moveTo>
                  <a:pt x="129963" y="30480"/>
                </a:moveTo>
                <a:lnTo>
                  <a:pt x="35559" y="30480"/>
                </a:lnTo>
                <a:lnTo>
                  <a:pt x="127000" y="48259"/>
                </a:lnTo>
                <a:lnTo>
                  <a:pt x="129963" y="3048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8114030" y="6513348"/>
            <a:ext cx="952500" cy="3135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2345"/>
              </a:lnSpc>
            </a:pPr>
            <a:fld id="{81D60167-4931-47E6-BA6A-407CBD079E47}" type="slidenum">
              <a:rPr smtClean="0"/>
              <a:t>36</a:t>
            </a:fld>
            <a:r>
              <a:rPr spc="-5" dirty="0" smtClean="0"/>
              <a:t>/</a:t>
            </a:r>
            <a:r>
              <a:rPr lang="ru-RU" spc="-5" dirty="0" smtClean="0"/>
              <a:t>40</a:t>
            </a:r>
            <a:endParaRPr spc="-5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807720"/>
            <a:ext cx="2153285" cy="6705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400" spc="420" dirty="0"/>
              <a:t>С</a:t>
            </a:r>
            <a:r>
              <a:rPr sz="4400" spc="400" dirty="0"/>
              <a:t>п</a:t>
            </a:r>
            <a:r>
              <a:rPr sz="4400" spc="380" dirty="0"/>
              <a:t>и</a:t>
            </a:r>
            <a:r>
              <a:rPr sz="4400" spc="390" dirty="0"/>
              <a:t>с</a:t>
            </a:r>
            <a:r>
              <a:rPr sz="4400" spc="420" dirty="0"/>
              <a:t>ки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645920"/>
            <a:ext cx="4652645" cy="3505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550" spc="622" baseline="13071" dirty="0">
                <a:solidFill>
                  <a:srgbClr val="00007C"/>
                </a:solidFill>
                <a:latin typeface="Symbol"/>
                <a:cs typeface="Symbol"/>
              </a:rPr>
              <a:t></a:t>
            </a:r>
            <a:r>
              <a:rPr sz="2550" spc="-225" baseline="13071" dirty="0">
                <a:solidFill>
                  <a:srgbClr val="00007C"/>
                </a:solidFill>
                <a:latin typeface="Times New Roman"/>
                <a:cs typeface="Times New Roman"/>
              </a:rPr>
              <a:t> </a:t>
            </a:r>
            <a:r>
              <a:rPr sz="2300" spc="225" dirty="0">
                <a:latin typeface="Tahoma"/>
                <a:cs typeface="Tahoma"/>
              </a:rPr>
              <a:t>Как</a:t>
            </a:r>
            <a:r>
              <a:rPr sz="2300" spc="5" dirty="0">
                <a:latin typeface="Tahoma"/>
                <a:cs typeface="Tahoma"/>
              </a:rPr>
              <a:t> </a:t>
            </a:r>
            <a:r>
              <a:rPr sz="2300" spc="225" dirty="0">
                <a:latin typeface="Tahoma"/>
                <a:cs typeface="Tahoma"/>
              </a:rPr>
              <a:t>достать</a:t>
            </a:r>
            <a:r>
              <a:rPr sz="2300" spc="-5" dirty="0">
                <a:latin typeface="Tahoma"/>
                <a:cs typeface="Tahoma"/>
              </a:rPr>
              <a:t> </a:t>
            </a:r>
            <a:r>
              <a:rPr sz="2300" spc="215" dirty="0">
                <a:latin typeface="Tahoma"/>
                <a:cs typeface="Tahoma"/>
              </a:rPr>
              <a:t>элемент</a:t>
            </a:r>
            <a:r>
              <a:rPr sz="2300" dirty="0">
                <a:latin typeface="Tahoma"/>
                <a:cs typeface="Tahoma"/>
              </a:rPr>
              <a:t> </a:t>
            </a:r>
            <a:r>
              <a:rPr sz="2300" spc="210" dirty="0">
                <a:latin typeface="Tahoma"/>
                <a:cs typeface="Tahoma"/>
              </a:rPr>
              <a:t>списка</a:t>
            </a:r>
            <a:endParaRPr sz="23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55139" y="1996440"/>
            <a:ext cx="1854200" cy="3346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926465" algn="l"/>
              </a:tabLst>
            </a:pPr>
            <a:r>
              <a:rPr sz="2000" b="1" dirty="0">
                <a:solidFill>
                  <a:srgbClr val="0000E4"/>
                </a:solidFill>
                <a:latin typeface="Courier New"/>
                <a:cs typeface="Courier New"/>
              </a:rPr>
              <a:t>]</a:t>
            </a:r>
            <a:r>
              <a:rPr sz="2000" b="1" spc="-5" dirty="0">
                <a:solidFill>
                  <a:srgbClr val="0000E4"/>
                </a:solidFill>
                <a:latin typeface="Courier New"/>
                <a:cs typeface="Courier New"/>
              </a:rPr>
              <a:t> </a:t>
            </a:r>
            <a:r>
              <a:rPr sz="2000" b="1" spc="-5" dirty="0">
                <a:solidFill>
                  <a:srgbClr val="FF0000"/>
                </a:solidFill>
                <a:latin typeface="Courier New"/>
                <a:cs typeface="Courier New"/>
              </a:rPr>
              <a:t>#-</a:t>
            </a:r>
            <a:r>
              <a:rPr sz="2000" b="1" dirty="0">
                <a:solidFill>
                  <a:srgbClr val="FF0000"/>
                </a:solidFill>
                <a:latin typeface="Courier New"/>
                <a:cs typeface="Courier New"/>
              </a:rPr>
              <a:t>&gt;	</a:t>
            </a:r>
            <a:r>
              <a:rPr sz="2000" b="1" spc="-5" dirty="0">
                <a:solidFill>
                  <a:srgbClr val="FF0000"/>
                </a:solidFill>
                <a:latin typeface="Courier New"/>
                <a:cs typeface="Courier New"/>
              </a:rPr>
              <a:t>список</a:t>
            </a:r>
            <a:endParaRPr sz="200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1996440"/>
            <a:ext cx="1092835" cy="9455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2000" b="1" dirty="0">
                <a:solidFill>
                  <a:srgbClr val="0000E4"/>
                </a:solidFill>
                <a:latin typeface="Courier New"/>
                <a:cs typeface="Courier New"/>
              </a:rPr>
              <a:t>&gt; L [</a:t>
            </a:r>
            <a:r>
              <a:rPr sz="2000" b="1" spc="-114" dirty="0">
                <a:solidFill>
                  <a:srgbClr val="0000E4"/>
                </a:solidFill>
                <a:latin typeface="Courier New"/>
                <a:cs typeface="Courier New"/>
              </a:rPr>
              <a:t> </a:t>
            </a:r>
            <a:r>
              <a:rPr sz="2000" b="1" dirty="0">
                <a:solidFill>
                  <a:srgbClr val="0000E4"/>
                </a:solidFill>
                <a:latin typeface="Courier New"/>
                <a:cs typeface="Courier New"/>
              </a:rPr>
              <a:t>3  </a:t>
            </a:r>
            <a:r>
              <a:rPr sz="2000" b="1" spc="-5" dirty="0">
                <a:latin typeface="Courier New"/>
                <a:cs typeface="Courier New"/>
              </a:rPr>
              <a:t>[[1]]</a:t>
            </a:r>
            <a:endParaRPr sz="20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tabLst>
                <a:tab pos="621665" algn="l"/>
              </a:tabLst>
            </a:pPr>
            <a:r>
              <a:rPr sz="2000" b="1" spc="-5" dirty="0">
                <a:latin typeface="Courier New"/>
                <a:cs typeface="Courier New"/>
              </a:rPr>
              <a:t>[1]	30</a:t>
            </a:r>
            <a:endParaRPr sz="200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31540" y="3522979"/>
            <a:ext cx="2159000" cy="3346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b="1" spc="-5" dirty="0">
                <a:solidFill>
                  <a:srgbClr val="FF0000"/>
                </a:solidFill>
                <a:latin typeface="Courier New"/>
                <a:cs typeface="Courier New"/>
              </a:rPr>
              <a:t>из </a:t>
            </a:r>
            <a:r>
              <a:rPr sz="2000" b="1" dirty="0">
                <a:solidFill>
                  <a:srgbClr val="FF0000"/>
                </a:solidFill>
                <a:latin typeface="Courier New"/>
                <a:cs typeface="Courier New"/>
              </a:rPr>
              <a:t>1</a:t>
            </a:r>
            <a:r>
              <a:rPr sz="2000" b="1" spc="-100" dirty="0">
                <a:solidFill>
                  <a:srgbClr val="FF0000"/>
                </a:solidFill>
                <a:latin typeface="Courier New"/>
                <a:cs typeface="Courier New"/>
              </a:rPr>
              <a:t> </a:t>
            </a:r>
            <a:r>
              <a:rPr sz="2000" b="1" spc="-5" dirty="0">
                <a:solidFill>
                  <a:srgbClr val="FF0000"/>
                </a:solidFill>
                <a:latin typeface="Courier New"/>
                <a:cs typeface="Courier New"/>
              </a:rPr>
              <a:t>элемента)</a:t>
            </a:r>
            <a:endParaRPr sz="2000"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3218179"/>
            <a:ext cx="2768600" cy="9950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b="1" dirty="0">
                <a:solidFill>
                  <a:srgbClr val="0000E4"/>
                </a:solidFill>
                <a:latin typeface="Courier New"/>
                <a:cs typeface="Courier New"/>
              </a:rPr>
              <a:t>&gt; L </a:t>
            </a:r>
            <a:r>
              <a:rPr sz="2000" b="1" spc="-5" dirty="0">
                <a:solidFill>
                  <a:srgbClr val="0000E4"/>
                </a:solidFill>
                <a:latin typeface="Courier New"/>
                <a:cs typeface="Courier New"/>
              </a:rPr>
              <a:t>[[ </a:t>
            </a:r>
            <a:r>
              <a:rPr sz="2000" b="1" dirty="0">
                <a:solidFill>
                  <a:srgbClr val="0000E4"/>
                </a:solidFill>
                <a:latin typeface="Courier New"/>
                <a:cs typeface="Courier New"/>
              </a:rPr>
              <a:t>3</a:t>
            </a:r>
            <a:r>
              <a:rPr sz="2000" b="1" spc="-110" dirty="0">
                <a:solidFill>
                  <a:srgbClr val="0000E4"/>
                </a:solidFill>
                <a:latin typeface="Courier New"/>
                <a:cs typeface="Courier New"/>
              </a:rPr>
              <a:t> </a:t>
            </a:r>
            <a:r>
              <a:rPr sz="2000" b="1" spc="-5" dirty="0">
                <a:solidFill>
                  <a:srgbClr val="0000E4"/>
                </a:solidFill>
                <a:latin typeface="Courier New"/>
                <a:cs typeface="Courier New"/>
              </a:rPr>
              <a:t>]]</a:t>
            </a:r>
            <a:endParaRPr sz="20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</a:pPr>
            <a:r>
              <a:rPr sz="2000" b="1" spc="-5" dirty="0">
                <a:solidFill>
                  <a:srgbClr val="FF0000"/>
                </a:solidFill>
                <a:latin typeface="Courier New"/>
                <a:cs typeface="Courier New"/>
              </a:rPr>
              <a:t>#элемент (=</a:t>
            </a:r>
            <a:r>
              <a:rPr sz="2000" b="1" spc="-90" dirty="0">
                <a:solidFill>
                  <a:srgbClr val="FF0000"/>
                </a:solidFill>
                <a:latin typeface="Courier New"/>
                <a:cs typeface="Courier New"/>
              </a:rPr>
              <a:t> </a:t>
            </a:r>
            <a:r>
              <a:rPr sz="2000" b="1" spc="-5" dirty="0">
                <a:solidFill>
                  <a:srgbClr val="FF0000"/>
                </a:solidFill>
                <a:latin typeface="Courier New"/>
                <a:cs typeface="Courier New"/>
              </a:rPr>
              <a:t>вектор</a:t>
            </a:r>
            <a:endParaRPr sz="20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  <a:tabLst>
                <a:tab pos="621665" algn="l"/>
              </a:tabLst>
            </a:pPr>
            <a:r>
              <a:rPr sz="2000" b="1" spc="-5" dirty="0">
                <a:latin typeface="Courier New"/>
                <a:cs typeface="Courier New"/>
              </a:rPr>
              <a:t>[1]	30</a:t>
            </a:r>
            <a:endParaRPr sz="2000">
              <a:latin typeface="Courier New"/>
              <a:cs typeface="Courier Ne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5940" y="4598670"/>
            <a:ext cx="6572250" cy="1804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550" spc="622" baseline="13071" dirty="0">
                <a:solidFill>
                  <a:srgbClr val="00007C"/>
                </a:solidFill>
                <a:latin typeface="Symbol"/>
                <a:cs typeface="Symbol"/>
              </a:rPr>
              <a:t></a:t>
            </a:r>
            <a:r>
              <a:rPr sz="2550" spc="-217" baseline="13071" dirty="0">
                <a:solidFill>
                  <a:srgbClr val="00007C"/>
                </a:solidFill>
                <a:latin typeface="Times New Roman"/>
                <a:cs typeface="Times New Roman"/>
              </a:rPr>
              <a:t> </a:t>
            </a:r>
            <a:r>
              <a:rPr sz="2300" spc="225" dirty="0">
                <a:latin typeface="Tahoma"/>
                <a:cs typeface="Tahoma"/>
              </a:rPr>
              <a:t>Как</a:t>
            </a:r>
            <a:r>
              <a:rPr sz="2300" spc="15" dirty="0">
                <a:latin typeface="Tahoma"/>
                <a:cs typeface="Tahoma"/>
              </a:rPr>
              <a:t> </a:t>
            </a:r>
            <a:r>
              <a:rPr sz="2300" spc="225" dirty="0">
                <a:latin typeface="Tahoma"/>
                <a:cs typeface="Tahoma"/>
              </a:rPr>
              <a:t>достать</a:t>
            </a:r>
            <a:r>
              <a:rPr sz="2300" spc="5" dirty="0">
                <a:latin typeface="Tahoma"/>
                <a:cs typeface="Tahoma"/>
              </a:rPr>
              <a:t> </a:t>
            </a:r>
            <a:r>
              <a:rPr sz="2300" spc="215" dirty="0">
                <a:latin typeface="Tahoma"/>
                <a:cs typeface="Tahoma"/>
              </a:rPr>
              <a:t>элемент</a:t>
            </a:r>
            <a:r>
              <a:rPr sz="2300" spc="10" dirty="0">
                <a:latin typeface="Tahoma"/>
                <a:cs typeface="Tahoma"/>
              </a:rPr>
              <a:t> </a:t>
            </a:r>
            <a:r>
              <a:rPr sz="2300" spc="180" dirty="0">
                <a:latin typeface="Tahoma"/>
                <a:cs typeface="Tahoma"/>
              </a:rPr>
              <a:t>из</a:t>
            </a:r>
            <a:r>
              <a:rPr sz="2300" spc="10" dirty="0">
                <a:latin typeface="Tahoma"/>
                <a:cs typeface="Tahoma"/>
              </a:rPr>
              <a:t> </a:t>
            </a:r>
            <a:r>
              <a:rPr sz="2300" spc="210" dirty="0">
                <a:latin typeface="Tahoma"/>
                <a:cs typeface="Tahoma"/>
              </a:rPr>
              <a:t>списка</a:t>
            </a:r>
            <a:r>
              <a:rPr sz="2300" spc="10" dirty="0">
                <a:latin typeface="Tahoma"/>
                <a:cs typeface="Tahoma"/>
              </a:rPr>
              <a:t> </a:t>
            </a:r>
            <a:r>
              <a:rPr sz="2300" spc="185" dirty="0">
                <a:latin typeface="Tahoma"/>
                <a:cs typeface="Tahoma"/>
              </a:rPr>
              <a:t>списков?</a:t>
            </a:r>
            <a:endParaRPr sz="23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  <a:tabLst>
                <a:tab pos="4888865" algn="l"/>
              </a:tabLst>
            </a:pPr>
            <a:r>
              <a:rPr sz="2000" b="1" dirty="0">
                <a:solidFill>
                  <a:srgbClr val="0000FF"/>
                </a:solidFill>
                <a:latin typeface="Courier New"/>
                <a:cs typeface="Courier New"/>
              </a:rPr>
              <a:t>&gt;</a:t>
            </a:r>
            <a:r>
              <a:rPr sz="2000" b="1" spc="-5" dirty="0">
                <a:solidFill>
                  <a:srgbClr val="0000FF"/>
                </a:solidFill>
                <a:latin typeface="Courier New"/>
                <a:cs typeface="Courier New"/>
              </a:rPr>
              <a:t> L=list(10,list(11,12,13),</a:t>
            </a:r>
            <a:r>
              <a:rPr sz="2000" b="1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000" b="1" spc="-5" dirty="0">
                <a:solidFill>
                  <a:srgbClr val="0000FF"/>
                </a:solidFill>
                <a:latin typeface="Courier New"/>
                <a:cs typeface="Courier New"/>
              </a:rPr>
              <a:t>20,	list(30))</a:t>
            </a:r>
            <a:endParaRPr sz="20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sz="2000" b="1" spc="-5" dirty="0">
                <a:solidFill>
                  <a:srgbClr val="FF0000"/>
                </a:solidFill>
                <a:latin typeface="Courier New"/>
                <a:cs typeface="Courier New"/>
              </a:rPr>
              <a:t>#L[[2]] </a:t>
            </a:r>
            <a:r>
              <a:rPr sz="2000" b="1" dirty="0">
                <a:solidFill>
                  <a:srgbClr val="FF0000"/>
                </a:solidFill>
                <a:latin typeface="Courier New"/>
                <a:cs typeface="Courier New"/>
              </a:rPr>
              <a:t>– </a:t>
            </a:r>
            <a:r>
              <a:rPr sz="2000" b="1" spc="-5" dirty="0">
                <a:solidFill>
                  <a:srgbClr val="FF0000"/>
                </a:solidFill>
                <a:latin typeface="Courier New"/>
                <a:cs typeface="Courier New"/>
              </a:rPr>
              <a:t>тоже</a:t>
            </a:r>
            <a:r>
              <a:rPr sz="2000" b="1" spc="-90" dirty="0">
                <a:solidFill>
                  <a:srgbClr val="FF0000"/>
                </a:solidFill>
                <a:latin typeface="Courier New"/>
                <a:cs typeface="Courier New"/>
              </a:rPr>
              <a:t> </a:t>
            </a:r>
            <a:r>
              <a:rPr sz="2000" b="1" spc="-5" dirty="0">
                <a:solidFill>
                  <a:srgbClr val="FF0000"/>
                </a:solidFill>
                <a:latin typeface="Courier New"/>
                <a:cs typeface="Courier New"/>
              </a:rPr>
              <a:t>список</a:t>
            </a:r>
            <a:endParaRPr sz="2000">
              <a:latin typeface="Courier New"/>
              <a:cs typeface="Courier New"/>
            </a:endParaRPr>
          </a:p>
          <a:p>
            <a:pPr marL="12700" marR="4570095">
              <a:lnSpc>
                <a:spcPct val="116700"/>
              </a:lnSpc>
              <a:spcBef>
                <a:spcPts val="10"/>
              </a:spcBef>
              <a:tabLst>
                <a:tab pos="621665" algn="l"/>
              </a:tabLst>
            </a:pPr>
            <a:r>
              <a:rPr sz="2000" b="1" dirty="0">
                <a:solidFill>
                  <a:srgbClr val="0000E4"/>
                </a:solidFill>
                <a:latin typeface="Courier New"/>
                <a:cs typeface="Courier New"/>
              </a:rPr>
              <a:t>&gt;</a:t>
            </a:r>
            <a:r>
              <a:rPr sz="2000" b="1" spc="-100" dirty="0">
                <a:solidFill>
                  <a:srgbClr val="0000E4"/>
                </a:solidFill>
                <a:latin typeface="Courier New"/>
                <a:cs typeface="Courier New"/>
              </a:rPr>
              <a:t> </a:t>
            </a:r>
            <a:r>
              <a:rPr sz="2000" b="1" spc="-5" dirty="0">
                <a:solidFill>
                  <a:srgbClr val="0000E4"/>
                </a:solidFill>
                <a:latin typeface="Courier New"/>
                <a:cs typeface="Courier New"/>
              </a:rPr>
              <a:t>L[[2]][[3]]  </a:t>
            </a:r>
            <a:r>
              <a:rPr sz="2000" b="1" spc="-5" dirty="0">
                <a:latin typeface="Courier New"/>
                <a:cs typeface="Courier New"/>
              </a:rPr>
              <a:t>[1]	13</a:t>
            </a:r>
            <a:endParaRPr sz="2000">
              <a:latin typeface="Courier New"/>
              <a:cs typeface="Courier Ne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609340" y="1996440"/>
            <a:ext cx="5290185" cy="144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9700">
              <a:lnSpc>
                <a:spcPct val="100000"/>
              </a:lnSpc>
              <a:tabLst>
                <a:tab pos="748665" algn="l"/>
              </a:tabLst>
            </a:pPr>
            <a:r>
              <a:rPr sz="2000" b="1" spc="-5" dirty="0">
                <a:solidFill>
                  <a:srgbClr val="FF0000"/>
                </a:solidFill>
                <a:latin typeface="Courier New"/>
                <a:cs typeface="Courier New"/>
              </a:rPr>
              <a:t>(из	</a:t>
            </a:r>
            <a:r>
              <a:rPr sz="2000" b="1" dirty="0">
                <a:solidFill>
                  <a:srgbClr val="FF0000"/>
                </a:solidFill>
                <a:latin typeface="Courier New"/>
                <a:cs typeface="Courier New"/>
              </a:rPr>
              <a:t>1</a:t>
            </a:r>
            <a:r>
              <a:rPr sz="2000" b="1" spc="-105" dirty="0">
                <a:solidFill>
                  <a:srgbClr val="FF0000"/>
                </a:solidFill>
                <a:latin typeface="Courier New"/>
                <a:cs typeface="Courier New"/>
              </a:rPr>
              <a:t> </a:t>
            </a:r>
            <a:r>
              <a:rPr sz="2000" b="1" spc="-5" dirty="0">
                <a:solidFill>
                  <a:srgbClr val="FF0000"/>
                </a:solidFill>
                <a:latin typeface="Courier New"/>
                <a:cs typeface="Courier New"/>
              </a:rPr>
              <a:t>элемента)</a:t>
            </a:r>
            <a:endParaRPr sz="2000">
              <a:latin typeface="Courier New"/>
              <a:cs typeface="Courier New"/>
            </a:endParaRPr>
          </a:p>
          <a:p>
            <a:pPr marL="12700" marR="5080">
              <a:lnSpc>
                <a:spcPct val="100000"/>
              </a:lnSpc>
              <a:spcBef>
                <a:spcPts val="229"/>
              </a:spcBef>
            </a:pPr>
            <a:r>
              <a:rPr sz="2400" b="1" spc="-10" dirty="0">
                <a:solidFill>
                  <a:srgbClr val="00AF4F"/>
                </a:solidFill>
                <a:latin typeface="Arial"/>
                <a:cs typeface="Arial"/>
              </a:rPr>
              <a:t>Правило: одинарные скобки </a:t>
            </a:r>
            <a:r>
              <a:rPr sz="2400" b="1" spc="-5" dirty="0">
                <a:solidFill>
                  <a:srgbClr val="00AF4F"/>
                </a:solidFill>
                <a:latin typeface="Courier New"/>
                <a:cs typeface="Courier New"/>
              </a:rPr>
              <a:t>[]  </a:t>
            </a:r>
            <a:r>
              <a:rPr sz="2400" b="1" spc="-20" dirty="0">
                <a:solidFill>
                  <a:srgbClr val="00AF4F"/>
                </a:solidFill>
                <a:latin typeface="Arial"/>
                <a:cs typeface="Arial"/>
              </a:rPr>
              <a:t>возвращают </a:t>
            </a:r>
            <a:r>
              <a:rPr sz="2400" b="1" spc="-25" dirty="0">
                <a:solidFill>
                  <a:srgbClr val="00AF4F"/>
                </a:solidFill>
                <a:latin typeface="Arial"/>
                <a:cs typeface="Arial"/>
              </a:rPr>
              <a:t>элемент того </a:t>
            </a:r>
            <a:r>
              <a:rPr sz="2400" b="1" spc="-20" dirty="0">
                <a:solidFill>
                  <a:srgbClr val="00AF4F"/>
                </a:solidFill>
                <a:latin typeface="Arial"/>
                <a:cs typeface="Arial"/>
              </a:rPr>
              <a:t>же </a:t>
            </a:r>
            <a:r>
              <a:rPr sz="2400" b="1" spc="-5" dirty="0">
                <a:solidFill>
                  <a:srgbClr val="00AF4F"/>
                </a:solidFill>
                <a:latin typeface="Arial"/>
                <a:cs typeface="Arial"/>
              </a:rPr>
              <a:t>типа,  </a:t>
            </a:r>
            <a:r>
              <a:rPr sz="2400" b="1" spc="-15" dirty="0">
                <a:solidFill>
                  <a:srgbClr val="00AF4F"/>
                </a:solidFill>
                <a:latin typeface="Arial"/>
                <a:cs typeface="Arial"/>
              </a:rPr>
              <a:t>что </a:t>
            </a:r>
            <a:r>
              <a:rPr sz="2400" b="1" dirty="0">
                <a:solidFill>
                  <a:srgbClr val="00AF4F"/>
                </a:solidFill>
                <a:latin typeface="Arial"/>
                <a:cs typeface="Arial"/>
              </a:rPr>
              <a:t>и</a:t>
            </a:r>
            <a:r>
              <a:rPr sz="2400" b="1" spc="-70" dirty="0">
                <a:solidFill>
                  <a:srgbClr val="00AF4F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00AF4F"/>
                </a:solidFill>
                <a:latin typeface="Arial"/>
                <a:cs typeface="Arial"/>
              </a:rPr>
              <a:t>контейнер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8114030" y="6513348"/>
            <a:ext cx="952500" cy="3135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2345"/>
              </a:lnSpc>
            </a:pPr>
            <a:fld id="{81D60167-4931-47E6-BA6A-407CBD079E47}" type="slidenum">
              <a:rPr smtClean="0"/>
              <a:t>37</a:t>
            </a:fld>
            <a:r>
              <a:rPr spc="-5" dirty="0" smtClean="0"/>
              <a:t>/</a:t>
            </a:r>
            <a:r>
              <a:rPr lang="ru-RU" spc="-5" dirty="0" smtClean="0"/>
              <a:t>40</a:t>
            </a:r>
            <a:endParaRPr spc="-5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07670" rIns="0" bIns="0" rtlCol="0">
            <a:spAutoFit/>
          </a:bodyPr>
          <a:lstStyle/>
          <a:p>
            <a:pPr marL="242570">
              <a:lnSpc>
                <a:spcPct val="100000"/>
              </a:lnSpc>
            </a:pPr>
            <a:r>
              <a:rPr sz="4400" spc="420" dirty="0"/>
              <a:t>С</a:t>
            </a:r>
            <a:r>
              <a:rPr sz="4400" spc="400" dirty="0"/>
              <a:t>п</a:t>
            </a:r>
            <a:r>
              <a:rPr sz="4400" spc="380" dirty="0"/>
              <a:t>и</a:t>
            </a:r>
            <a:r>
              <a:rPr sz="4400" spc="390" dirty="0"/>
              <a:t>с</a:t>
            </a:r>
            <a:r>
              <a:rPr sz="4400" spc="420" dirty="0"/>
              <a:t>ки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494790"/>
            <a:ext cx="5243195" cy="4711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300" spc="839" baseline="13888" dirty="0">
                <a:solidFill>
                  <a:srgbClr val="00007C"/>
                </a:solidFill>
                <a:latin typeface="Symbol"/>
                <a:cs typeface="Symbol"/>
              </a:rPr>
              <a:t></a:t>
            </a:r>
            <a:r>
              <a:rPr sz="3300" spc="839" baseline="13888" dirty="0">
                <a:solidFill>
                  <a:srgbClr val="00007C"/>
                </a:solidFill>
                <a:latin typeface="Times New Roman"/>
                <a:cs typeface="Times New Roman"/>
              </a:rPr>
              <a:t> </a:t>
            </a:r>
            <a:r>
              <a:rPr sz="3000" spc="265" dirty="0">
                <a:latin typeface="Tahoma"/>
                <a:cs typeface="Tahoma"/>
              </a:rPr>
              <a:t>Именованные</a:t>
            </a:r>
            <a:r>
              <a:rPr sz="3000" spc="-360" dirty="0">
                <a:latin typeface="Tahoma"/>
                <a:cs typeface="Tahoma"/>
              </a:rPr>
              <a:t> </a:t>
            </a:r>
            <a:r>
              <a:rPr sz="3000" spc="285" dirty="0">
                <a:latin typeface="Tahoma"/>
                <a:cs typeface="Tahoma"/>
              </a:rPr>
              <a:t>элементы</a:t>
            </a:r>
            <a:endParaRPr sz="30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2029459"/>
            <a:ext cx="3470910" cy="15646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000" b="1" spc="5" dirty="0">
                <a:solidFill>
                  <a:srgbClr val="0000FF"/>
                </a:solidFill>
                <a:latin typeface="Courier New"/>
                <a:cs typeface="Courier New"/>
              </a:rPr>
              <a:t>&gt;</a:t>
            </a:r>
            <a:r>
              <a:rPr sz="3000" b="1" spc="-4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3000" b="1" dirty="0">
                <a:solidFill>
                  <a:srgbClr val="0000FF"/>
                </a:solidFill>
                <a:latin typeface="Courier New"/>
                <a:cs typeface="Courier New"/>
              </a:rPr>
              <a:t>L=list(10,20)</a:t>
            </a:r>
            <a:endParaRPr sz="30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610"/>
              </a:spcBef>
            </a:pPr>
            <a:r>
              <a:rPr sz="3000" b="1" spc="5" dirty="0">
                <a:solidFill>
                  <a:srgbClr val="0000FF"/>
                </a:solidFill>
                <a:latin typeface="Courier New"/>
                <a:cs typeface="Courier New"/>
              </a:rPr>
              <a:t>&gt;</a:t>
            </a:r>
            <a:r>
              <a:rPr sz="3000" b="1" spc="-5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3000" b="1" dirty="0">
                <a:solidFill>
                  <a:srgbClr val="0000FF"/>
                </a:solidFill>
                <a:latin typeface="Courier New"/>
                <a:cs typeface="Courier New"/>
              </a:rPr>
              <a:t>L$abc=123</a:t>
            </a:r>
            <a:endParaRPr sz="30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610"/>
              </a:spcBef>
            </a:pPr>
            <a:r>
              <a:rPr sz="3000" b="1" spc="5" dirty="0">
                <a:solidFill>
                  <a:srgbClr val="0000FF"/>
                </a:solidFill>
                <a:latin typeface="Courier New"/>
                <a:cs typeface="Courier New"/>
              </a:rPr>
              <a:t>&gt;</a:t>
            </a:r>
            <a:r>
              <a:rPr sz="3000" b="1" spc="-9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3000" b="1" spc="5" dirty="0">
                <a:solidFill>
                  <a:srgbClr val="0000FF"/>
                </a:solidFill>
                <a:latin typeface="Courier New"/>
                <a:cs typeface="Courier New"/>
              </a:rPr>
              <a:t>L</a:t>
            </a:r>
            <a:endParaRPr sz="300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3633470"/>
            <a:ext cx="1632585" cy="31432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000" dirty="0">
                <a:latin typeface="Courier New"/>
                <a:cs typeface="Courier New"/>
              </a:rPr>
              <a:t>[[1]]</a:t>
            </a:r>
            <a:endParaRPr sz="30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610"/>
              </a:spcBef>
            </a:pPr>
            <a:r>
              <a:rPr sz="3000" dirty="0">
                <a:latin typeface="Courier New"/>
                <a:cs typeface="Courier New"/>
              </a:rPr>
              <a:t>[1]</a:t>
            </a:r>
            <a:r>
              <a:rPr sz="3000" spc="-75" dirty="0">
                <a:latin typeface="Courier New"/>
                <a:cs typeface="Courier New"/>
              </a:rPr>
              <a:t> </a:t>
            </a:r>
            <a:r>
              <a:rPr sz="3000" dirty="0">
                <a:latin typeface="Courier New"/>
                <a:cs typeface="Courier New"/>
              </a:rPr>
              <a:t>10</a:t>
            </a:r>
            <a:endParaRPr sz="30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610"/>
              </a:spcBef>
            </a:pPr>
            <a:r>
              <a:rPr sz="3000" dirty="0">
                <a:latin typeface="Courier New"/>
                <a:cs typeface="Courier New"/>
              </a:rPr>
              <a:t>[[2]]</a:t>
            </a:r>
            <a:endParaRPr sz="30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3000" dirty="0">
                <a:latin typeface="Courier New"/>
                <a:cs typeface="Courier New"/>
              </a:rPr>
              <a:t>[1]</a:t>
            </a:r>
            <a:r>
              <a:rPr sz="3000" spc="-75" dirty="0">
                <a:latin typeface="Courier New"/>
                <a:cs typeface="Courier New"/>
              </a:rPr>
              <a:t> </a:t>
            </a:r>
            <a:r>
              <a:rPr sz="3000" dirty="0">
                <a:latin typeface="Courier New"/>
                <a:cs typeface="Courier New"/>
              </a:rPr>
              <a:t>20</a:t>
            </a:r>
            <a:endParaRPr sz="3000">
              <a:latin typeface="Courier New"/>
              <a:cs typeface="Courier New"/>
            </a:endParaRPr>
          </a:p>
          <a:p>
            <a:pPr marL="12700" marR="5080">
              <a:lnSpc>
                <a:spcPct val="116900"/>
              </a:lnSpc>
            </a:pPr>
            <a:r>
              <a:rPr sz="3000" spc="5" dirty="0">
                <a:latin typeface="Courier New"/>
                <a:cs typeface="Courier New"/>
              </a:rPr>
              <a:t>$abc  </a:t>
            </a:r>
            <a:r>
              <a:rPr sz="3000" dirty="0">
                <a:latin typeface="Courier New"/>
                <a:cs typeface="Courier New"/>
              </a:rPr>
              <a:t>[1]</a:t>
            </a:r>
            <a:r>
              <a:rPr sz="3000" spc="-75" dirty="0">
                <a:latin typeface="Courier New"/>
                <a:cs typeface="Courier New"/>
              </a:rPr>
              <a:t> </a:t>
            </a:r>
            <a:r>
              <a:rPr sz="3000" dirty="0">
                <a:latin typeface="Courier New"/>
                <a:cs typeface="Courier New"/>
              </a:rPr>
              <a:t>123</a:t>
            </a:r>
            <a:endParaRPr sz="300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649470" y="1950720"/>
            <a:ext cx="2158365" cy="4629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&gt;</a:t>
            </a:r>
            <a:r>
              <a:rPr sz="2800" b="1" spc="-10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b="1" spc="-5" dirty="0">
                <a:solidFill>
                  <a:srgbClr val="0000FF"/>
                </a:solidFill>
                <a:latin typeface="Courier New"/>
                <a:cs typeface="Courier New"/>
              </a:rPr>
              <a:t>names(L)</a:t>
            </a:r>
            <a:endParaRPr sz="2800"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782003" y="2376170"/>
            <a:ext cx="1090930" cy="4406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latin typeface="Courier New"/>
                <a:cs typeface="Courier New"/>
              </a:rPr>
              <a:t>"</a:t>
            </a:r>
            <a:r>
              <a:rPr sz="2800" spc="5" dirty="0">
                <a:latin typeface="Courier New"/>
                <a:cs typeface="Courier New"/>
              </a:rPr>
              <a:t>a</a:t>
            </a:r>
            <a:r>
              <a:rPr sz="2800" spc="-5" dirty="0">
                <a:latin typeface="Courier New"/>
                <a:cs typeface="Courier New"/>
              </a:rPr>
              <a:t>b</a:t>
            </a:r>
            <a:r>
              <a:rPr sz="2800" spc="-15" dirty="0">
                <a:latin typeface="Courier New"/>
                <a:cs typeface="Courier New"/>
              </a:rPr>
              <a:t>c</a:t>
            </a:r>
            <a:r>
              <a:rPr sz="2800" dirty="0">
                <a:latin typeface="Courier New"/>
                <a:cs typeface="Courier New"/>
              </a:rPr>
              <a:t>"</a:t>
            </a:r>
            <a:endParaRPr sz="2800">
              <a:latin typeface="Courier New"/>
              <a:cs typeface="Courier Ne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649470" y="2376170"/>
            <a:ext cx="1943735" cy="12941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0" dirty="0">
                <a:latin typeface="Courier New"/>
                <a:cs typeface="Courier New"/>
              </a:rPr>
              <a:t>[1] ""</a:t>
            </a:r>
            <a:r>
              <a:rPr sz="2800" spc="-60" dirty="0">
                <a:latin typeface="Courier New"/>
                <a:cs typeface="Courier New"/>
              </a:rPr>
              <a:t> </a:t>
            </a:r>
            <a:r>
              <a:rPr sz="2800" spc="-10" dirty="0">
                <a:latin typeface="Courier New"/>
                <a:cs typeface="Courier New"/>
              </a:rPr>
              <a:t>""</a:t>
            </a:r>
            <a:endParaRPr sz="28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</a:pPr>
            <a:r>
              <a:rPr sz="2800" b="1" dirty="0">
                <a:solidFill>
                  <a:srgbClr val="0000E4"/>
                </a:solidFill>
                <a:latin typeface="Courier New"/>
                <a:cs typeface="Courier New"/>
              </a:rPr>
              <a:t>&gt;</a:t>
            </a:r>
            <a:r>
              <a:rPr sz="2800" b="1" spc="-105" dirty="0">
                <a:solidFill>
                  <a:srgbClr val="0000E4"/>
                </a:solidFill>
                <a:latin typeface="Courier New"/>
                <a:cs typeface="Courier New"/>
              </a:rPr>
              <a:t> </a:t>
            </a:r>
            <a:r>
              <a:rPr sz="2800" b="1" spc="-5" dirty="0">
                <a:solidFill>
                  <a:srgbClr val="0000E4"/>
                </a:solidFill>
                <a:latin typeface="Courier New"/>
                <a:cs typeface="Courier New"/>
              </a:rPr>
              <a:t>L[[3]]</a:t>
            </a:r>
            <a:endParaRPr sz="28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</a:pPr>
            <a:r>
              <a:rPr sz="2800" spc="-10" dirty="0">
                <a:latin typeface="Courier New"/>
                <a:cs typeface="Courier New"/>
              </a:rPr>
              <a:t>[1]</a:t>
            </a:r>
            <a:r>
              <a:rPr sz="2800" spc="-80" dirty="0">
                <a:latin typeface="Courier New"/>
                <a:cs typeface="Courier New"/>
              </a:rPr>
              <a:t> </a:t>
            </a:r>
            <a:r>
              <a:rPr sz="2800" spc="-5" dirty="0">
                <a:latin typeface="Courier New"/>
                <a:cs typeface="Courier New"/>
              </a:rPr>
              <a:t>123</a:t>
            </a:r>
            <a:endParaRPr sz="2800">
              <a:latin typeface="Courier New"/>
              <a:cs typeface="Courier Ne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649470" y="4083050"/>
            <a:ext cx="2371725" cy="4629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&gt;</a:t>
            </a:r>
            <a:r>
              <a:rPr sz="2800" b="1" spc="-10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b="1" spc="-5" dirty="0">
                <a:solidFill>
                  <a:srgbClr val="0000FF"/>
                </a:solidFill>
                <a:latin typeface="Courier New"/>
                <a:cs typeface="Courier New"/>
              </a:rPr>
              <a:t>L$abc=123</a:t>
            </a:r>
            <a:endParaRPr sz="2800">
              <a:latin typeface="Courier New"/>
              <a:cs typeface="Courier Ne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649470" y="4509770"/>
            <a:ext cx="1518285" cy="12941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0" dirty="0">
                <a:latin typeface="Courier New"/>
                <a:cs typeface="Courier New"/>
              </a:rPr>
              <a:t>[1]</a:t>
            </a:r>
            <a:r>
              <a:rPr sz="2800" spc="-80" dirty="0">
                <a:latin typeface="Courier New"/>
                <a:cs typeface="Courier New"/>
              </a:rPr>
              <a:t> </a:t>
            </a:r>
            <a:r>
              <a:rPr sz="2800" spc="-5" dirty="0">
                <a:latin typeface="Courier New"/>
                <a:cs typeface="Courier New"/>
              </a:rPr>
              <a:t>123</a:t>
            </a:r>
            <a:endParaRPr sz="28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</a:pP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&gt;</a:t>
            </a:r>
            <a:r>
              <a:rPr sz="2800" b="1" spc="-10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b="1" spc="-5" dirty="0">
                <a:solidFill>
                  <a:srgbClr val="0000FF"/>
                </a:solidFill>
                <a:latin typeface="Courier New"/>
                <a:cs typeface="Courier New"/>
              </a:rPr>
              <a:t>L$abc</a:t>
            </a:r>
            <a:endParaRPr sz="28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</a:pPr>
            <a:r>
              <a:rPr sz="2800" spc="-10" dirty="0">
                <a:latin typeface="Courier New"/>
                <a:cs typeface="Courier New"/>
              </a:rPr>
              <a:t>[1]</a:t>
            </a:r>
            <a:r>
              <a:rPr sz="2800" spc="-80" dirty="0">
                <a:latin typeface="Courier New"/>
                <a:cs typeface="Courier New"/>
              </a:rPr>
              <a:t> </a:t>
            </a:r>
            <a:r>
              <a:rPr sz="2800" spc="-5" dirty="0">
                <a:latin typeface="Courier New"/>
                <a:cs typeface="Courier New"/>
              </a:rPr>
              <a:t>123</a:t>
            </a:r>
            <a:endParaRPr sz="2800">
              <a:latin typeface="Courier New"/>
              <a:cs typeface="Courier New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649470" y="5789929"/>
            <a:ext cx="2583815" cy="4629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b="1" dirty="0">
                <a:solidFill>
                  <a:srgbClr val="0000FF"/>
                </a:solidFill>
                <a:latin typeface="Courier New"/>
                <a:cs typeface="Courier New"/>
              </a:rPr>
              <a:t>&gt;</a:t>
            </a:r>
            <a:r>
              <a:rPr sz="2800" b="1" spc="-110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2800" b="1" spc="-5" dirty="0">
                <a:solidFill>
                  <a:srgbClr val="0000FF"/>
                </a:solidFill>
                <a:latin typeface="Courier New"/>
                <a:cs typeface="Courier New"/>
              </a:rPr>
              <a:t>L[["abc"]]</a:t>
            </a:r>
            <a:endParaRPr sz="2800">
              <a:latin typeface="Courier New"/>
              <a:cs typeface="Courier New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649470" y="6216650"/>
            <a:ext cx="1518285" cy="4406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0" dirty="0">
                <a:latin typeface="Courier New"/>
                <a:cs typeface="Courier New"/>
              </a:rPr>
              <a:t>[1]</a:t>
            </a:r>
            <a:r>
              <a:rPr sz="2800" spc="-80" dirty="0">
                <a:latin typeface="Courier New"/>
                <a:cs typeface="Courier New"/>
              </a:rPr>
              <a:t> </a:t>
            </a:r>
            <a:r>
              <a:rPr sz="2800" spc="-5" dirty="0">
                <a:latin typeface="Courier New"/>
                <a:cs typeface="Courier New"/>
              </a:rPr>
              <a:t>123</a:t>
            </a:r>
            <a:endParaRPr sz="2800">
              <a:latin typeface="Courier New"/>
              <a:cs typeface="Courier New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940300" y="577850"/>
            <a:ext cx="4041775" cy="741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2400" spc="-10" dirty="0">
                <a:latin typeface="Arial"/>
                <a:cs typeface="Arial"/>
              </a:rPr>
              <a:t>Сравните </a:t>
            </a:r>
            <a:r>
              <a:rPr sz="2400" dirty="0">
                <a:latin typeface="Arial"/>
                <a:cs typeface="Arial"/>
              </a:rPr>
              <a:t>с </a:t>
            </a:r>
            <a:r>
              <a:rPr sz="2400" spc="-15" dirty="0">
                <a:latin typeface="Arial"/>
                <a:cs typeface="Arial"/>
              </a:rPr>
              <a:t>выдачей любого  </a:t>
            </a:r>
            <a:r>
              <a:rPr sz="2400" spc="-10" dirty="0">
                <a:latin typeface="Arial"/>
                <a:cs typeface="Arial"/>
              </a:rPr>
              <a:t>теста, например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t.test</a:t>
            </a:r>
            <a:endParaRPr sz="2400">
              <a:latin typeface="Arial"/>
              <a:cs typeface="Arial"/>
            </a:endParaRPr>
          </a:p>
        </p:txBody>
      </p:sp>
      <p:sp>
        <p:nvSpPr>
          <p:cNvPr id="1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8114030" y="6513348"/>
            <a:ext cx="952500" cy="3135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2345"/>
              </a:lnSpc>
            </a:pPr>
            <a:fld id="{81D60167-4931-47E6-BA6A-407CBD079E47}" type="slidenum">
              <a:rPr smtClean="0"/>
              <a:t>38</a:t>
            </a:fld>
            <a:r>
              <a:rPr spc="-5" dirty="0" smtClean="0"/>
              <a:t>/</a:t>
            </a:r>
            <a:r>
              <a:rPr lang="ru-RU" spc="-5" dirty="0" smtClean="0"/>
              <a:t>40</a:t>
            </a:r>
            <a:endParaRPr spc="-5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 noGrp="1"/>
          </p:cNvSpPr>
          <p:nvPr>
            <p:ph type="title"/>
          </p:nvPr>
        </p:nvSpPr>
        <p:spPr>
          <a:xfrm>
            <a:off x="0" y="171450"/>
            <a:ext cx="9144000" cy="1011815"/>
          </a:xfrm>
          <a:prstGeom prst="rect">
            <a:avLst/>
          </a:prstGeom>
        </p:spPr>
        <p:txBody>
          <a:bodyPr vert="horz" wrap="square" lIns="0" tIns="331470" rIns="0" bIns="0" rtlCol="0" anchor="ctr">
            <a:spAutoFit/>
          </a:bodyPr>
          <a:lstStyle/>
          <a:p>
            <a:pPr marL="1682750" algn="ctr">
              <a:lnSpc>
                <a:spcPct val="100000"/>
              </a:lnSpc>
            </a:pPr>
            <a:r>
              <a:rPr lang="ru-RU" sz="4400" spc="-15" dirty="0" smtClean="0">
                <a:latin typeface="Arial"/>
                <a:cs typeface="Arial"/>
              </a:rPr>
              <a:t>Задание </a:t>
            </a:r>
            <a:r>
              <a:rPr lang="en-US" sz="4400" spc="-15" dirty="0" smtClean="0">
                <a:latin typeface="Arial"/>
                <a:cs typeface="Arial"/>
              </a:rPr>
              <a:t>3</a:t>
            </a:r>
            <a:endParaRPr sz="4400" dirty="0"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" y="2209800"/>
            <a:ext cx="8991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dirty="0" smtClean="0">
                <a:solidFill>
                  <a:prstClr val="black"/>
                </a:solidFill>
              </a:rPr>
              <a:t>Создать именованный список, элементами которого будут:</a:t>
            </a:r>
          </a:p>
          <a:p>
            <a:pPr lvl="1"/>
            <a:r>
              <a:rPr lang="ru-RU" dirty="0" smtClean="0">
                <a:solidFill>
                  <a:prstClr val="black"/>
                </a:solidFill>
              </a:rPr>
              <a:t>А. числовой вектор</a:t>
            </a:r>
          </a:p>
          <a:p>
            <a:pPr lvl="1"/>
            <a:r>
              <a:rPr lang="ru-RU" dirty="0" smtClean="0">
                <a:solidFill>
                  <a:prstClr val="black"/>
                </a:solidFill>
              </a:rPr>
              <a:t>Б. список, состоящий из 3 элементов, одним из которых будет строковый вектор длины 3</a:t>
            </a:r>
          </a:p>
          <a:p>
            <a:pPr lvl="1"/>
            <a:r>
              <a:rPr lang="ru-RU" dirty="0" smtClean="0">
                <a:solidFill>
                  <a:prstClr val="black"/>
                </a:solidFill>
              </a:rPr>
              <a:t>В. число</a:t>
            </a:r>
          </a:p>
          <a:p>
            <a:pPr lvl="1"/>
            <a:r>
              <a:rPr lang="ru-RU" dirty="0" smtClean="0">
                <a:solidFill>
                  <a:prstClr val="black"/>
                </a:solidFill>
              </a:rPr>
              <a:t>Г. строка</a:t>
            </a:r>
          </a:p>
          <a:p>
            <a:pPr marL="342900" indent="-342900">
              <a:buAutoNum type="arabicPeriod"/>
            </a:pPr>
            <a:r>
              <a:rPr lang="ru-RU" dirty="0" smtClean="0">
                <a:solidFill>
                  <a:prstClr val="black"/>
                </a:solidFill>
              </a:rPr>
              <a:t>Вывести любое значение строкового вектора из п. 1.б</a:t>
            </a:r>
          </a:p>
        </p:txBody>
      </p:sp>
      <p:sp>
        <p:nvSpPr>
          <p:cNvPr id="6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8114030" y="6513348"/>
            <a:ext cx="952500" cy="3135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2345"/>
              </a:lnSpc>
            </a:pPr>
            <a:fld id="{81D60167-4931-47E6-BA6A-407CBD079E47}" type="slidenum">
              <a:rPr smtClean="0"/>
              <a:t>39</a:t>
            </a:fld>
            <a:r>
              <a:rPr spc="-5" dirty="0" smtClean="0"/>
              <a:t>/</a:t>
            </a:r>
            <a:r>
              <a:rPr lang="ru-RU" spc="-5" dirty="0" smtClean="0"/>
              <a:t>40</a:t>
            </a:r>
            <a:endParaRPr spc="-5" dirty="0"/>
          </a:p>
        </p:txBody>
      </p:sp>
    </p:spTree>
    <p:extLst>
      <p:ext uri="{BB962C8B-B14F-4D97-AF65-F5344CB8AC3E}">
        <p14:creationId xmlns:p14="http://schemas.microsoft.com/office/powerpoint/2010/main" val="1463796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31950" y="807720"/>
            <a:ext cx="6071870" cy="6705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400" spc="5" dirty="0">
                <a:latin typeface="Arial"/>
                <a:cs typeface="Arial"/>
              </a:rPr>
              <a:t>Самый </a:t>
            </a:r>
            <a:r>
              <a:rPr sz="4400" spc="-10" dirty="0">
                <a:latin typeface="Arial"/>
                <a:cs typeface="Arial"/>
              </a:rPr>
              <a:t>простой</a:t>
            </a:r>
            <a:r>
              <a:rPr sz="4400" spc="-75" dirty="0">
                <a:latin typeface="Arial"/>
                <a:cs typeface="Arial"/>
              </a:rPr>
              <a:t> </a:t>
            </a:r>
            <a:r>
              <a:rPr sz="4400" spc="-5" dirty="0">
                <a:latin typeface="Arial"/>
                <a:cs typeface="Arial"/>
              </a:rPr>
              <a:t>график</a:t>
            </a:r>
            <a:endParaRPr sz="4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8600" y="1570990"/>
            <a:ext cx="8335645" cy="1219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135" dirty="0">
                <a:latin typeface="Tahoma"/>
                <a:cs typeface="Tahoma"/>
              </a:rPr>
              <a:t>&gt;x_data </a:t>
            </a:r>
            <a:r>
              <a:rPr sz="2000" spc="105" dirty="0">
                <a:latin typeface="Tahoma"/>
                <a:cs typeface="Tahoma"/>
              </a:rPr>
              <a:t>&lt;-</a:t>
            </a:r>
            <a:r>
              <a:rPr sz="2000" spc="-190" dirty="0">
                <a:latin typeface="Tahoma"/>
                <a:cs typeface="Tahoma"/>
              </a:rPr>
              <a:t> </a:t>
            </a:r>
            <a:r>
              <a:rPr sz="2000" spc="95" dirty="0">
                <a:latin typeface="Tahoma"/>
                <a:cs typeface="Tahoma"/>
              </a:rPr>
              <a:t>c(0:10)</a:t>
            </a:r>
            <a:endParaRPr sz="2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sz="2000" spc="135" dirty="0">
                <a:latin typeface="Tahoma"/>
                <a:cs typeface="Tahoma"/>
              </a:rPr>
              <a:t>&gt;y_data </a:t>
            </a:r>
            <a:r>
              <a:rPr sz="2000" spc="105" dirty="0">
                <a:latin typeface="Tahoma"/>
                <a:cs typeface="Tahoma"/>
              </a:rPr>
              <a:t>&lt;- </a:t>
            </a:r>
            <a:r>
              <a:rPr sz="2000" spc="120" dirty="0">
                <a:latin typeface="Tahoma"/>
                <a:cs typeface="Tahoma"/>
              </a:rPr>
              <a:t>x_data</a:t>
            </a:r>
            <a:r>
              <a:rPr sz="2000" spc="-315" dirty="0">
                <a:latin typeface="Tahoma"/>
                <a:cs typeface="Tahoma"/>
              </a:rPr>
              <a:t> </a:t>
            </a:r>
            <a:r>
              <a:rPr sz="2000" spc="200" dirty="0">
                <a:latin typeface="Tahoma"/>
                <a:cs typeface="Tahoma"/>
              </a:rPr>
              <a:t>+5</a:t>
            </a:r>
            <a:endParaRPr sz="2000">
              <a:latin typeface="Tahoma"/>
              <a:cs typeface="Tahoma"/>
            </a:endParaRPr>
          </a:p>
          <a:p>
            <a:pPr marL="12700" marR="5080">
              <a:lnSpc>
                <a:spcPct val="100000"/>
              </a:lnSpc>
              <a:tabLst>
                <a:tab pos="2913380" algn="l"/>
              </a:tabLst>
            </a:pPr>
            <a:r>
              <a:rPr sz="2000" spc="110" dirty="0">
                <a:latin typeface="Tahoma"/>
                <a:cs typeface="Tahoma"/>
              </a:rPr>
              <a:t>&gt;plot(x_data,</a:t>
            </a:r>
            <a:r>
              <a:rPr sz="2000" spc="20" dirty="0">
                <a:latin typeface="Tahoma"/>
                <a:cs typeface="Tahoma"/>
              </a:rPr>
              <a:t> </a:t>
            </a:r>
            <a:r>
              <a:rPr sz="2000" spc="105" dirty="0">
                <a:latin typeface="Tahoma"/>
                <a:cs typeface="Tahoma"/>
              </a:rPr>
              <a:t>y_data,	</a:t>
            </a:r>
            <a:r>
              <a:rPr sz="2000" spc="170" dirty="0">
                <a:latin typeface="Tahoma"/>
                <a:cs typeface="Tahoma"/>
              </a:rPr>
              <a:t>main</a:t>
            </a:r>
            <a:r>
              <a:rPr sz="2000" dirty="0">
                <a:latin typeface="Tahoma"/>
                <a:cs typeface="Tahoma"/>
              </a:rPr>
              <a:t> </a:t>
            </a:r>
            <a:r>
              <a:rPr sz="2000" spc="220" dirty="0">
                <a:latin typeface="Tahoma"/>
                <a:cs typeface="Tahoma"/>
              </a:rPr>
              <a:t>=</a:t>
            </a:r>
            <a:r>
              <a:rPr sz="2000" spc="10" dirty="0">
                <a:latin typeface="Tahoma"/>
                <a:cs typeface="Tahoma"/>
              </a:rPr>
              <a:t> </a:t>
            </a:r>
            <a:r>
              <a:rPr sz="2000" spc="160" dirty="0">
                <a:latin typeface="Tahoma"/>
                <a:cs typeface="Tahoma"/>
              </a:rPr>
              <a:t>"My</a:t>
            </a:r>
            <a:r>
              <a:rPr sz="2000" spc="10" dirty="0">
                <a:latin typeface="Tahoma"/>
                <a:cs typeface="Tahoma"/>
              </a:rPr>
              <a:t> </a:t>
            </a:r>
            <a:r>
              <a:rPr sz="2000" spc="145" dirty="0">
                <a:latin typeface="Tahoma"/>
                <a:cs typeface="Tahoma"/>
              </a:rPr>
              <a:t>Chart</a:t>
            </a:r>
            <a:r>
              <a:rPr sz="2000" dirty="0">
                <a:latin typeface="Tahoma"/>
                <a:cs typeface="Tahoma"/>
              </a:rPr>
              <a:t> </a:t>
            </a:r>
            <a:r>
              <a:rPr sz="2000" spc="85" dirty="0">
                <a:latin typeface="Tahoma"/>
                <a:cs typeface="Tahoma"/>
              </a:rPr>
              <a:t>Title",</a:t>
            </a:r>
            <a:r>
              <a:rPr sz="2000" dirty="0">
                <a:latin typeface="Tahoma"/>
                <a:cs typeface="Tahoma"/>
              </a:rPr>
              <a:t> </a:t>
            </a:r>
            <a:r>
              <a:rPr sz="2000" spc="150" dirty="0">
                <a:latin typeface="Tahoma"/>
                <a:cs typeface="Tahoma"/>
              </a:rPr>
              <a:t>xlab</a:t>
            </a:r>
            <a:r>
              <a:rPr sz="2000" spc="5" dirty="0">
                <a:latin typeface="Tahoma"/>
                <a:cs typeface="Tahoma"/>
              </a:rPr>
              <a:t> </a:t>
            </a:r>
            <a:r>
              <a:rPr sz="2000" spc="135" dirty="0">
                <a:latin typeface="Tahoma"/>
                <a:cs typeface="Tahoma"/>
              </a:rPr>
              <a:t>="X",</a:t>
            </a:r>
            <a:r>
              <a:rPr sz="2000" dirty="0">
                <a:latin typeface="Tahoma"/>
                <a:cs typeface="Tahoma"/>
              </a:rPr>
              <a:t> </a:t>
            </a:r>
            <a:r>
              <a:rPr sz="2000" spc="150" dirty="0">
                <a:latin typeface="Tahoma"/>
                <a:cs typeface="Tahoma"/>
              </a:rPr>
              <a:t>ylab</a:t>
            </a:r>
            <a:r>
              <a:rPr sz="2000" spc="5" dirty="0">
                <a:latin typeface="Tahoma"/>
                <a:cs typeface="Tahoma"/>
              </a:rPr>
              <a:t> </a:t>
            </a:r>
            <a:r>
              <a:rPr sz="2000" spc="220" dirty="0">
                <a:latin typeface="Tahoma"/>
                <a:cs typeface="Tahoma"/>
              </a:rPr>
              <a:t>= </a:t>
            </a:r>
            <a:r>
              <a:rPr sz="2000" spc="90" dirty="0">
                <a:latin typeface="Tahoma"/>
                <a:cs typeface="Tahoma"/>
              </a:rPr>
              <a:t> </a:t>
            </a:r>
            <a:r>
              <a:rPr sz="2000" spc="80" dirty="0">
                <a:latin typeface="Tahoma"/>
                <a:cs typeface="Tahoma"/>
              </a:rPr>
              <a:t>"Y", </a:t>
            </a:r>
            <a:r>
              <a:rPr sz="2000" spc="155" dirty="0">
                <a:latin typeface="Tahoma"/>
                <a:cs typeface="Tahoma"/>
              </a:rPr>
              <a:t>pch=16, </a:t>
            </a:r>
            <a:r>
              <a:rPr sz="2000" spc="135" dirty="0">
                <a:latin typeface="Tahoma"/>
                <a:cs typeface="Tahoma"/>
              </a:rPr>
              <a:t>col </a:t>
            </a:r>
            <a:r>
              <a:rPr sz="2000" spc="220" dirty="0">
                <a:latin typeface="Tahoma"/>
                <a:cs typeface="Tahoma"/>
              </a:rPr>
              <a:t>=</a:t>
            </a:r>
            <a:r>
              <a:rPr sz="2000" spc="-400" dirty="0">
                <a:latin typeface="Tahoma"/>
                <a:cs typeface="Tahoma"/>
              </a:rPr>
              <a:t> </a:t>
            </a:r>
            <a:r>
              <a:rPr sz="2000" spc="105" dirty="0">
                <a:latin typeface="Tahoma"/>
                <a:cs typeface="Tahoma"/>
              </a:rPr>
              <a:t>"red")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070100" y="3108960"/>
            <a:ext cx="4605020" cy="37490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xfrm>
            <a:off x="8114030" y="6513348"/>
            <a:ext cx="952500" cy="3135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8279">
              <a:lnSpc>
                <a:spcPts val="2345"/>
              </a:lnSpc>
            </a:pPr>
            <a:fld id="{81D60167-4931-47E6-BA6A-407CBD079E47}" type="slidenum">
              <a:rPr smtClean="0"/>
              <a:t>4</a:t>
            </a:fld>
            <a:r>
              <a:rPr spc="-5" dirty="0" smtClean="0"/>
              <a:t>/</a:t>
            </a:r>
            <a:r>
              <a:rPr lang="ru-RU" spc="-5" dirty="0" smtClean="0"/>
              <a:t>40</a:t>
            </a:r>
            <a:endParaRPr spc="-5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2570" marR="5080">
              <a:lnSpc>
                <a:spcPct val="100000"/>
              </a:lnSpc>
            </a:pPr>
            <a:r>
              <a:rPr spc="260" dirty="0"/>
              <a:t>Повторение: </a:t>
            </a:r>
            <a:r>
              <a:rPr spc="280" dirty="0"/>
              <a:t>векторы,</a:t>
            </a:r>
            <a:r>
              <a:rPr spc="-250" dirty="0"/>
              <a:t> </a:t>
            </a:r>
            <a:r>
              <a:rPr spc="280" dirty="0"/>
              <a:t>списки,  </a:t>
            </a:r>
            <a:r>
              <a:rPr spc="350" dirty="0"/>
              <a:t>матрицы </a:t>
            </a:r>
            <a:r>
              <a:rPr spc="310" dirty="0"/>
              <a:t>и </a:t>
            </a:r>
            <a:r>
              <a:rPr spc="280" dirty="0"/>
              <a:t>data</a:t>
            </a:r>
            <a:r>
              <a:rPr spc="-705" dirty="0"/>
              <a:t> </a:t>
            </a:r>
            <a:r>
              <a:rPr spc="280" dirty="0"/>
              <a:t>frames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26059" y="1511300"/>
          <a:ext cx="8686165" cy="525271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3255"/>
                <a:gridCol w="3378200"/>
                <a:gridCol w="4664710"/>
              </a:tblGrid>
              <a:tr h="501015">
                <a:tc>
                  <a:txBody>
                    <a:bodyPr/>
                    <a:lstStyle/>
                    <a:p>
                      <a:endParaRPr dirty="0"/>
                    </a:p>
                  </a:txBody>
                  <a:tcPr marL="0" marR="0" marT="0" marB="0">
                    <a:lnL w="5079">
                      <a:solidFill>
                        <a:srgbClr val="000000"/>
                      </a:solidFill>
                      <a:prstDash val="solid"/>
                    </a:lnL>
                    <a:lnR w="3810">
                      <a:solidFill>
                        <a:srgbClr val="000000"/>
                      </a:solidFill>
                      <a:prstDash val="solid"/>
                    </a:lnR>
                    <a:lnT w="3809">
                      <a:solidFill>
                        <a:srgbClr val="000000"/>
                      </a:solidFill>
                      <a:prstDash val="solid"/>
                    </a:lnT>
                    <a:lnB w="5080">
                      <a:solidFill>
                        <a:srgbClr val="000000"/>
                      </a:solidFill>
                      <a:prstDash val="solid"/>
                    </a:lnB>
                    <a:solidFill>
                      <a:srgbClr val="CEE6F4"/>
                    </a:solidFill>
                  </a:tcPr>
                </a:tc>
                <a:tc>
                  <a:txBody>
                    <a:bodyPr/>
                    <a:lstStyle/>
                    <a:p>
                      <a:pPr marL="154305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2000" spc="185" dirty="0">
                          <a:latin typeface="Tahoma"/>
                          <a:cs typeface="Tahoma"/>
                        </a:rPr>
                        <a:t>элементы </a:t>
                      </a:r>
                      <a:r>
                        <a:rPr sz="2000" spc="175" dirty="0">
                          <a:latin typeface="Tahoma"/>
                          <a:cs typeface="Tahoma"/>
                        </a:rPr>
                        <a:t>одного</a:t>
                      </a:r>
                      <a:r>
                        <a:rPr sz="2000" spc="-2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2000" spc="190" dirty="0">
                          <a:latin typeface="Tahoma"/>
                          <a:cs typeface="Tahoma"/>
                        </a:rPr>
                        <a:t>типа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3810">
                      <a:solidFill>
                        <a:srgbClr val="000000"/>
                      </a:solidFill>
                      <a:prstDash val="solid"/>
                    </a:lnL>
                    <a:lnR w="3809">
                      <a:solidFill>
                        <a:srgbClr val="000000"/>
                      </a:solidFill>
                      <a:prstDash val="solid"/>
                    </a:lnR>
                    <a:lnT w="3809">
                      <a:solidFill>
                        <a:srgbClr val="000000"/>
                      </a:solidFill>
                      <a:prstDash val="solid"/>
                    </a:lnT>
                    <a:lnB w="5080">
                      <a:solidFill>
                        <a:srgbClr val="000000"/>
                      </a:solidFill>
                      <a:prstDash val="solid"/>
                    </a:lnB>
                    <a:solidFill>
                      <a:srgbClr val="CEE6F4"/>
                    </a:solidFill>
                  </a:tcPr>
                </a:tc>
                <a:tc>
                  <a:txBody>
                    <a:bodyPr/>
                    <a:lstStyle/>
                    <a:p>
                      <a:pPr marL="669290">
                        <a:lnSpc>
                          <a:spcPct val="100000"/>
                        </a:lnSpc>
                        <a:spcBef>
                          <a:spcPts val="200"/>
                        </a:spcBef>
                        <a:tabLst>
                          <a:tab pos="2153285" algn="l"/>
                        </a:tabLst>
                      </a:pPr>
                      <a:r>
                        <a:rPr sz="2000" spc="185" dirty="0">
                          <a:latin typeface="Tahoma"/>
                          <a:cs typeface="Tahoma"/>
                        </a:rPr>
                        <a:t>элементы	</a:t>
                      </a:r>
                      <a:r>
                        <a:rPr sz="2000" spc="175" dirty="0">
                          <a:latin typeface="Tahoma"/>
                          <a:cs typeface="Tahoma"/>
                        </a:rPr>
                        <a:t>разных</a:t>
                      </a:r>
                      <a:r>
                        <a:rPr sz="2000" spc="-7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2000" spc="165" dirty="0">
                          <a:latin typeface="Tahoma"/>
                          <a:cs typeface="Tahoma"/>
                        </a:rPr>
                        <a:t>типов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3809">
                      <a:solidFill>
                        <a:srgbClr val="000000"/>
                      </a:solidFill>
                      <a:prstDash val="solid"/>
                    </a:lnL>
                    <a:lnR w="3810">
                      <a:solidFill>
                        <a:srgbClr val="000000"/>
                      </a:solidFill>
                      <a:prstDash val="solid"/>
                    </a:lnR>
                    <a:lnT w="3809">
                      <a:solidFill>
                        <a:srgbClr val="000000"/>
                      </a:solidFill>
                      <a:prstDash val="solid"/>
                    </a:lnT>
                    <a:lnB w="5080">
                      <a:solidFill>
                        <a:srgbClr val="000000"/>
                      </a:solidFill>
                      <a:prstDash val="solid"/>
                    </a:lnB>
                    <a:solidFill>
                      <a:srgbClr val="CEE6F4"/>
                    </a:solidFill>
                  </a:tcPr>
                </a:tc>
              </a:tr>
              <a:tr h="179514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88900">
                        <a:lnSpc>
                          <a:spcPct val="100000"/>
                        </a:lnSpc>
                      </a:pPr>
                      <a:r>
                        <a:rPr sz="1800" spc="155" dirty="0">
                          <a:latin typeface="Tahoma"/>
                          <a:cs typeface="Tahoma"/>
                        </a:rPr>
                        <a:t>1D</a:t>
                      </a:r>
                      <a:endParaRPr sz="18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5079">
                      <a:solidFill>
                        <a:srgbClr val="000000"/>
                      </a:solidFill>
                      <a:prstDash val="solid"/>
                    </a:lnL>
                    <a:lnR w="3810">
                      <a:solidFill>
                        <a:srgbClr val="000000"/>
                      </a:solidFill>
                      <a:prstDash val="solid"/>
                    </a:lnR>
                    <a:lnT w="5080">
                      <a:solidFill>
                        <a:srgbClr val="000000"/>
                      </a:solidFill>
                      <a:prstDash val="solid"/>
                    </a:lnT>
                    <a:lnB w="3809">
                      <a:solidFill>
                        <a:srgbClr val="000000"/>
                      </a:solidFill>
                      <a:prstDash val="solid"/>
                    </a:lnB>
                    <a:solidFill>
                      <a:srgbClr val="CEE6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80"/>
                        </a:lnSpc>
                        <a:spcBef>
                          <a:spcPts val="219"/>
                        </a:spcBef>
                      </a:pPr>
                      <a:r>
                        <a:rPr sz="1600" b="1" spc="110" dirty="0">
                          <a:latin typeface="Tahoma"/>
                          <a:cs typeface="Tahoma"/>
                        </a:rPr>
                        <a:t>Вектор</a:t>
                      </a:r>
                      <a:endParaRPr sz="1600">
                        <a:latin typeface="Tahoma"/>
                        <a:cs typeface="Tahoma"/>
                      </a:endParaRPr>
                    </a:p>
                    <a:p>
                      <a:pPr marL="89535">
                        <a:lnSpc>
                          <a:spcPts val="1845"/>
                        </a:lnSpc>
                      </a:pPr>
                      <a:r>
                        <a:rPr sz="1600" spc="155" dirty="0">
                          <a:solidFill>
                            <a:srgbClr val="0000E4"/>
                          </a:solidFill>
                          <a:latin typeface="Tahoma"/>
                          <a:cs typeface="Tahoma"/>
                        </a:rPr>
                        <a:t>&gt;v </a:t>
                      </a:r>
                      <a:r>
                        <a:rPr sz="1600" spc="175" dirty="0">
                          <a:solidFill>
                            <a:srgbClr val="0000E4"/>
                          </a:solidFill>
                          <a:latin typeface="Tahoma"/>
                          <a:cs typeface="Tahoma"/>
                        </a:rPr>
                        <a:t>=</a:t>
                      </a:r>
                      <a:r>
                        <a:rPr sz="1600" spc="-240" dirty="0">
                          <a:solidFill>
                            <a:srgbClr val="0000E4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75" dirty="0">
                          <a:solidFill>
                            <a:srgbClr val="0000E4"/>
                          </a:solidFill>
                          <a:latin typeface="Tahoma"/>
                          <a:cs typeface="Tahoma"/>
                        </a:rPr>
                        <a:t>c(1,2,3)</a:t>
                      </a:r>
                      <a:endParaRPr sz="1600">
                        <a:latin typeface="Tahoma"/>
                        <a:cs typeface="Tahoma"/>
                      </a:endParaRPr>
                    </a:p>
                    <a:p>
                      <a:pPr marL="89535">
                        <a:lnSpc>
                          <a:spcPts val="1885"/>
                        </a:lnSpc>
                      </a:pPr>
                      <a:r>
                        <a:rPr sz="1600" spc="155" dirty="0">
                          <a:solidFill>
                            <a:srgbClr val="0000E4"/>
                          </a:solidFill>
                          <a:latin typeface="Tahoma"/>
                          <a:cs typeface="Tahoma"/>
                        </a:rPr>
                        <a:t>&gt;v </a:t>
                      </a:r>
                      <a:r>
                        <a:rPr sz="1600" spc="175" dirty="0">
                          <a:solidFill>
                            <a:srgbClr val="0000E4"/>
                          </a:solidFill>
                          <a:latin typeface="Tahoma"/>
                          <a:cs typeface="Tahoma"/>
                        </a:rPr>
                        <a:t>=</a:t>
                      </a:r>
                      <a:r>
                        <a:rPr sz="1600" spc="-325" dirty="0">
                          <a:solidFill>
                            <a:srgbClr val="0000E4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75" dirty="0">
                          <a:solidFill>
                            <a:srgbClr val="0000E4"/>
                          </a:solidFill>
                          <a:latin typeface="Tahoma"/>
                          <a:cs typeface="Tahoma"/>
                        </a:rPr>
                        <a:t>c(v, 4)</a:t>
                      </a:r>
                      <a:endParaRPr sz="1600">
                        <a:latin typeface="Tahoma"/>
                        <a:cs typeface="Tahoma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89535" marR="786130">
                        <a:lnSpc>
                          <a:spcPts val="1850"/>
                        </a:lnSpc>
                      </a:pPr>
                      <a:r>
                        <a:rPr sz="1600" spc="155" dirty="0">
                          <a:solidFill>
                            <a:srgbClr val="0000E4"/>
                          </a:solidFill>
                          <a:latin typeface="Tahoma"/>
                          <a:cs typeface="Tahoma"/>
                        </a:rPr>
                        <a:t>&gt;v</a:t>
                      </a:r>
                      <a:r>
                        <a:rPr sz="1600" spc="-15" dirty="0">
                          <a:solidFill>
                            <a:srgbClr val="0000E4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50" dirty="0">
                          <a:solidFill>
                            <a:srgbClr val="0000E4"/>
                          </a:solidFill>
                          <a:latin typeface="Tahoma"/>
                          <a:cs typeface="Tahoma"/>
                        </a:rPr>
                        <a:t>[2]</a:t>
                      </a:r>
                      <a:r>
                        <a:rPr sz="1600" spc="-10" dirty="0">
                          <a:solidFill>
                            <a:srgbClr val="0000E4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11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#-&gt;</a:t>
                      </a:r>
                      <a:r>
                        <a:rPr sz="1600" spc="-2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13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вектор</a:t>
                      </a:r>
                      <a:r>
                        <a:rPr sz="1600" spc="-25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85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(из</a:t>
                      </a:r>
                      <a:r>
                        <a:rPr sz="1600" spc="-1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14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1  </a:t>
                      </a:r>
                      <a:r>
                        <a:rPr sz="1600" spc="125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элемента)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3810">
                      <a:solidFill>
                        <a:srgbClr val="000000"/>
                      </a:solidFill>
                      <a:prstDash val="solid"/>
                    </a:lnL>
                    <a:lnR w="3809">
                      <a:solidFill>
                        <a:srgbClr val="000000"/>
                      </a:solidFill>
                      <a:prstDash val="solid"/>
                    </a:lnR>
                    <a:lnT w="5080">
                      <a:solidFill>
                        <a:srgbClr val="000000"/>
                      </a:solidFill>
                      <a:prstDash val="solid"/>
                    </a:lnT>
                    <a:lnB w="3809">
                      <a:solidFill>
                        <a:srgbClr val="000000"/>
                      </a:solidFill>
                      <a:prstDash val="solid"/>
                    </a:lnB>
                    <a:solidFill>
                      <a:srgbClr val="CEE6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80"/>
                        </a:lnSpc>
                        <a:spcBef>
                          <a:spcPts val="219"/>
                        </a:spcBef>
                      </a:pPr>
                      <a:r>
                        <a:rPr sz="1600" b="1" spc="95" dirty="0">
                          <a:latin typeface="Tahoma"/>
                          <a:cs typeface="Tahoma"/>
                        </a:rPr>
                        <a:t>Список</a:t>
                      </a:r>
                      <a:endParaRPr sz="1600">
                        <a:latin typeface="Tahoma"/>
                        <a:cs typeface="Tahoma"/>
                      </a:endParaRPr>
                    </a:p>
                    <a:p>
                      <a:pPr marL="88900">
                        <a:lnSpc>
                          <a:spcPts val="1845"/>
                        </a:lnSpc>
                      </a:pPr>
                      <a:r>
                        <a:rPr sz="1600" spc="175" dirty="0">
                          <a:solidFill>
                            <a:srgbClr val="0000E4"/>
                          </a:solidFill>
                          <a:latin typeface="Tahoma"/>
                          <a:cs typeface="Tahoma"/>
                        </a:rPr>
                        <a:t>&gt;</a:t>
                      </a:r>
                      <a:r>
                        <a:rPr sz="1600" spc="-35" dirty="0">
                          <a:solidFill>
                            <a:srgbClr val="0000E4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95" dirty="0">
                          <a:solidFill>
                            <a:srgbClr val="0000E4"/>
                          </a:solidFill>
                          <a:latin typeface="Tahoma"/>
                          <a:cs typeface="Tahoma"/>
                        </a:rPr>
                        <a:t>L</a:t>
                      </a:r>
                      <a:r>
                        <a:rPr sz="1600" spc="-35" dirty="0">
                          <a:solidFill>
                            <a:srgbClr val="0000E4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175" dirty="0">
                          <a:solidFill>
                            <a:srgbClr val="0000E4"/>
                          </a:solidFill>
                          <a:latin typeface="Tahoma"/>
                          <a:cs typeface="Tahoma"/>
                        </a:rPr>
                        <a:t>=</a:t>
                      </a:r>
                      <a:r>
                        <a:rPr sz="1600" spc="-35" dirty="0">
                          <a:solidFill>
                            <a:srgbClr val="0000E4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75" dirty="0">
                          <a:solidFill>
                            <a:srgbClr val="0000E4"/>
                          </a:solidFill>
                          <a:latin typeface="Tahoma"/>
                          <a:cs typeface="Tahoma"/>
                        </a:rPr>
                        <a:t>list(1,2,3)</a:t>
                      </a:r>
                      <a:endParaRPr sz="1600">
                        <a:latin typeface="Tahoma"/>
                        <a:cs typeface="Tahoma"/>
                      </a:endParaRPr>
                    </a:p>
                    <a:p>
                      <a:pPr marL="88900">
                        <a:lnSpc>
                          <a:spcPts val="1850"/>
                        </a:lnSpc>
                        <a:tabLst>
                          <a:tab pos="1878964" algn="l"/>
                        </a:tabLst>
                      </a:pPr>
                      <a:r>
                        <a:rPr sz="1600" spc="175" dirty="0">
                          <a:solidFill>
                            <a:srgbClr val="0000E4"/>
                          </a:solidFill>
                          <a:latin typeface="Tahoma"/>
                          <a:cs typeface="Tahoma"/>
                        </a:rPr>
                        <a:t>&gt; </a:t>
                      </a:r>
                      <a:r>
                        <a:rPr sz="1600" spc="114" dirty="0">
                          <a:solidFill>
                            <a:srgbClr val="0000E4"/>
                          </a:solidFill>
                          <a:latin typeface="Tahoma"/>
                          <a:cs typeface="Tahoma"/>
                        </a:rPr>
                        <a:t>L1 </a:t>
                      </a:r>
                      <a:r>
                        <a:rPr sz="1600" spc="175" dirty="0">
                          <a:solidFill>
                            <a:srgbClr val="0000E4"/>
                          </a:solidFill>
                          <a:latin typeface="Tahoma"/>
                          <a:cs typeface="Tahoma"/>
                        </a:rPr>
                        <a:t>=</a:t>
                      </a:r>
                      <a:r>
                        <a:rPr sz="1600" spc="-285" dirty="0">
                          <a:solidFill>
                            <a:srgbClr val="0000E4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65" dirty="0">
                          <a:solidFill>
                            <a:srgbClr val="0000E4"/>
                          </a:solidFill>
                          <a:latin typeface="Tahoma"/>
                          <a:cs typeface="Tahoma"/>
                        </a:rPr>
                        <a:t>list(L,</a:t>
                      </a:r>
                      <a:r>
                        <a:rPr sz="1600" dirty="0">
                          <a:solidFill>
                            <a:srgbClr val="0000E4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75" dirty="0">
                          <a:solidFill>
                            <a:srgbClr val="0000E4"/>
                          </a:solidFill>
                          <a:latin typeface="Tahoma"/>
                          <a:cs typeface="Tahoma"/>
                        </a:rPr>
                        <a:t>4)	</a:t>
                      </a:r>
                      <a:r>
                        <a:rPr sz="1600" spc="11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#-&gt; </a:t>
                      </a:r>
                      <a:r>
                        <a:rPr sz="1600" spc="7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list(list(1,2,3),</a:t>
                      </a:r>
                      <a:r>
                        <a:rPr sz="1600" spc="-185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8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4)</a:t>
                      </a:r>
                      <a:endParaRPr sz="1600">
                        <a:latin typeface="Tahoma"/>
                        <a:cs typeface="Tahoma"/>
                      </a:endParaRPr>
                    </a:p>
                    <a:p>
                      <a:pPr marL="88900">
                        <a:lnSpc>
                          <a:spcPts val="1850"/>
                        </a:lnSpc>
                      </a:pPr>
                      <a:r>
                        <a:rPr sz="1600" spc="175" dirty="0">
                          <a:solidFill>
                            <a:srgbClr val="0000E4"/>
                          </a:solidFill>
                          <a:latin typeface="Tahoma"/>
                          <a:cs typeface="Tahoma"/>
                        </a:rPr>
                        <a:t>&gt;</a:t>
                      </a:r>
                      <a:r>
                        <a:rPr sz="1600" spc="-10" dirty="0">
                          <a:solidFill>
                            <a:srgbClr val="0000E4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95" dirty="0">
                          <a:solidFill>
                            <a:srgbClr val="0000E4"/>
                          </a:solidFill>
                          <a:latin typeface="Tahoma"/>
                          <a:cs typeface="Tahoma"/>
                        </a:rPr>
                        <a:t>L</a:t>
                      </a:r>
                      <a:r>
                        <a:rPr sz="1600" spc="-10" dirty="0">
                          <a:solidFill>
                            <a:srgbClr val="0000E4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10" dirty="0">
                          <a:solidFill>
                            <a:srgbClr val="0000E4"/>
                          </a:solidFill>
                          <a:latin typeface="Tahoma"/>
                          <a:cs typeface="Tahoma"/>
                        </a:rPr>
                        <a:t>[[</a:t>
                      </a:r>
                      <a:r>
                        <a:rPr sz="1600" spc="-15" dirty="0">
                          <a:solidFill>
                            <a:srgbClr val="0000E4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90" dirty="0">
                          <a:solidFill>
                            <a:srgbClr val="0000E4"/>
                          </a:solidFill>
                          <a:latin typeface="Tahoma"/>
                          <a:cs typeface="Tahoma"/>
                        </a:rPr>
                        <a:t>length(</a:t>
                      </a:r>
                      <a:r>
                        <a:rPr sz="1600" spc="-5" dirty="0">
                          <a:solidFill>
                            <a:srgbClr val="0000E4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95" dirty="0">
                          <a:solidFill>
                            <a:srgbClr val="0000E4"/>
                          </a:solidFill>
                          <a:latin typeface="Tahoma"/>
                          <a:cs typeface="Tahoma"/>
                        </a:rPr>
                        <a:t>L</a:t>
                      </a:r>
                      <a:r>
                        <a:rPr sz="1600" spc="-10" dirty="0">
                          <a:solidFill>
                            <a:srgbClr val="0000E4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10" dirty="0">
                          <a:solidFill>
                            <a:srgbClr val="0000E4"/>
                          </a:solidFill>
                          <a:latin typeface="Tahoma"/>
                          <a:cs typeface="Tahoma"/>
                        </a:rPr>
                        <a:t>)</a:t>
                      </a:r>
                      <a:r>
                        <a:rPr sz="1600" spc="-5" dirty="0">
                          <a:solidFill>
                            <a:srgbClr val="0000E4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175" dirty="0">
                          <a:solidFill>
                            <a:srgbClr val="0000E4"/>
                          </a:solidFill>
                          <a:latin typeface="Tahoma"/>
                          <a:cs typeface="Tahoma"/>
                        </a:rPr>
                        <a:t>+</a:t>
                      </a:r>
                      <a:r>
                        <a:rPr sz="1600" spc="-20" dirty="0">
                          <a:solidFill>
                            <a:srgbClr val="0000E4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140" dirty="0">
                          <a:solidFill>
                            <a:srgbClr val="0000E4"/>
                          </a:solidFill>
                          <a:latin typeface="Tahoma"/>
                          <a:cs typeface="Tahoma"/>
                        </a:rPr>
                        <a:t>1</a:t>
                      </a:r>
                      <a:r>
                        <a:rPr sz="1600" spc="5" dirty="0">
                          <a:solidFill>
                            <a:srgbClr val="0000E4"/>
                          </a:solidFill>
                          <a:latin typeface="Tahoma"/>
                          <a:cs typeface="Tahoma"/>
                        </a:rPr>
                        <a:t> ]]</a:t>
                      </a:r>
                      <a:r>
                        <a:rPr sz="1600" spc="-5" dirty="0">
                          <a:solidFill>
                            <a:srgbClr val="0000E4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175" dirty="0">
                          <a:solidFill>
                            <a:srgbClr val="0000E4"/>
                          </a:solidFill>
                          <a:latin typeface="Tahoma"/>
                          <a:cs typeface="Tahoma"/>
                        </a:rPr>
                        <a:t>=</a:t>
                      </a:r>
                      <a:r>
                        <a:rPr sz="1600" spc="-10" dirty="0">
                          <a:solidFill>
                            <a:srgbClr val="0000E4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140" dirty="0">
                          <a:solidFill>
                            <a:srgbClr val="0000E4"/>
                          </a:solidFill>
                          <a:latin typeface="Tahoma"/>
                          <a:cs typeface="Tahoma"/>
                        </a:rPr>
                        <a:t>4</a:t>
                      </a:r>
                      <a:endParaRPr sz="1600">
                        <a:latin typeface="Tahoma"/>
                        <a:cs typeface="Tahoma"/>
                      </a:endParaRPr>
                    </a:p>
                    <a:p>
                      <a:pPr marL="88900">
                        <a:lnSpc>
                          <a:spcPts val="1850"/>
                        </a:lnSpc>
                        <a:tabLst>
                          <a:tab pos="1170305" algn="l"/>
                        </a:tabLst>
                      </a:pPr>
                      <a:r>
                        <a:rPr sz="1600" spc="175" dirty="0">
                          <a:solidFill>
                            <a:srgbClr val="0000E4"/>
                          </a:solidFill>
                          <a:latin typeface="Tahoma"/>
                          <a:cs typeface="Tahoma"/>
                        </a:rPr>
                        <a:t>&gt; </a:t>
                      </a:r>
                      <a:r>
                        <a:rPr sz="1600" spc="95" dirty="0">
                          <a:solidFill>
                            <a:srgbClr val="0000E4"/>
                          </a:solidFill>
                          <a:latin typeface="Tahoma"/>
                          <a:cs typeface="Tahoma"/>
                        </a:rPr>
                        <a:t>L </a:t>
                      </a:r>
                      <a:r>
                        <a:rPr sz="1600" spc="10" dirty="0">
                          <a:solidFill>
                            <a:srgbClr val="0000E4"/>
                          </a:solidFill>
                          <a:latin typeface="Tahoma"/>
                          <a:cs typeface="Tahoma"/>
                        </a:rPr>
                        <a:t>[</a:t>
                      </a:r>
                      <a:r>
                        <a:rPr sz="1600" spc="-275" dirty="0">
                          <a:solidFill>
                            <a:srgbClr val="0000E4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140" dirty="0">
                          <a:solidFill>
                            <a:srgbClr val="0000E4"/>
                          </a:solidFill>
                          <a:latin typeface="Tahoma"/>
                          <a:cs typeface="Tahoma"/>
                        </a:rPr>
                        <a:t>2</a:t>
                      </a:r>
                      <a:r>
                        <a:rPr sz="1600" dirty="0">
                          <a:solidFill>
                            <a:srgbClr val="0000E4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10" dirty="0">
                          <a:solidFill>
                            <a:srgbClr val="0000E4"/>
                          </a:solidFill>
                          <a:latin typeface="Tahoma"/>
                          <a:cs typeface="Tahoma"/>
                        </a:rPr>
                        <a:t>]	</a:t>
                      </a:r>
                      <a:r>
                        <a:rPr sz="1600" spc="11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#-&gt;</a:t>
                      </a:r>
                      <a:r>
                        <a:rPr sz="1600" spc="-25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135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список</a:t>
                      </a:r>
                      <a:r>
                        <a:rPr sz="1600" spc="-25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85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(из</a:t>
                      </a:r>
                      <a:r>
                        <a:rPr sz="1600" spc="-25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14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1</a:t>
                      </a:r>
                      <a:r>
                        <a:rPr sz="1600" spc="-1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125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элемента)</a:t>
                      </a:r>
                      <a:endParaRPr sz="1600">
                        <a:latin typeface="Tahoma"/>
                        <a:cs typeface="Tahoma"/>
                      </a:endParaRPr>
                    </a:p>
                    <a:p>
                      <a:pPr marL="88900" marR="847725">
                        <a:lnSpc>
                          <a:spcPts val="1850"/>
                        </a:lnSpc>
                        <a:spcBef>
                          <a:spcPts val="85"/>
                        </a:spcBef>
                        <a:tabLst>
                          <a:tab pos="1200785" algn="l"/>
                        </a:tabLst>
                      </a:pPr>
                      <a:r>
                        <a:rPr sz="1600" spc="175" dirty="0">
                          <a:solidFill>
                            <a:srgbClr val="0000E4"/>
                          </a:solidFill>
                          <a:latin typeface="Tahoma"/>
                          <a:cs typeface="Tahoma"/>
                        </a:rPr>
                        <a:t>&gt; </a:t>
                      </a:r>
                      <a:r>
                        <a:rPr sz="1600" spc="95" dirty="0">
                          <a:solidFill>
                            <a:srgbClr val="0000E4"/>
                          </a:solidFill>
                          <a:latin typeface="Tahoma"/>
                          <a:cs typeface="Tahoma"/>
                        </a:rPr>
                        <a:t>L </a:t>
                      </a:r>
                      <a:r>
                        <a:rPr sz="1600" spc="10" dirty="0">
                          <a:solidFill>
                            <a:srgbClr val="0000E4"/>
                          </a:solidFill>
                          <a:latin typeface="Tahoma"/>
                          <a:cs typeface="Tahoma"/>
                        </a:rPr>
                        <a:t>[[</a:t>
                      </a:r>
                      <a:r>
                        <a:rPr sz="1600" spc="-285" dirty="0">
                          <a:solidFill>
                            <a:srgbClr val="0000E4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140" dirty="0">
                          <a:solidFill>
                            <a:srgbClr val="0000E4"/>
                          </a:solidFill>
                          <a:latin typeface="Tahoma"/>
                          <a:cs typeface="Tahoma"/>
                        </a:rPr>
                        <a:t>2</a:t>
                      </a:r>
                      <a:r>
                        <a:rPr sz="1600" spc="10" dirty="0">
                          <a:solidFill>
                            <a:srgbClr val="0000E4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5" dirty="0">
                          <a:solidFill>
                            <a:srgbClr val="0000E4"/>
                          </a:solidFill>
                          <a:latin typeface="Tahoma"/>
                          <a:cs typeface="Tahoma"/>
                        </a:rPr>
                        <a:t>]]	</a:t>
                      </a:r>
                      <a:r>
                        <a:rPr sz="1600" spc="145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#элемент </a:t>
                      </a:r>
                      <a:r>
                        <a:rPr sz="1600" spc="12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(=вектор</a:t>
                      </a:r>
                      <a:r>
                        <a:rPr sz="1600" spc="-204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125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из</a:t>
                      </a:r>
                      <a:r>
                        <a:rPr sz="1600" spc="-3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14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1 </a:t>
                      </a:r>
                      <a:r>
                        <a:rPr sz="16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125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элемента)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3809">
                      <a:solidFill>
                        <a:srgbClr val="000000"/>
                      </a:solidFill>
                      <a:prstDash val="solid"/>
                    </a:lnL>
                    <a:lnR w="3810">
                      <a:solidFill>
                        <a:srgbClr val="000000"/>
                      </a:solidFill>
                      <a:prstDash val="solid"/>
                    </a:lnR>
                    <a:lnT w="5080">
                      <a:solidFill>
                        <a:srgbClr val="000000"/>
                      </a:solidFill>
                      <a:prstDash val="solid"/>
                    </a:lnT>
                    <a:lnB w="3809">
                      <a:solidFill>
                        <a:srgbClr val="000000"/>
                      </a:solidFill>
                      <a:prstDash val="solid"/>
                    </a:lnB>
                    <a:solidFill>
                      <a:srgbClr val="CEE6F4"/>
                    </a:solidFill>
                  </a:tcPr>
                </a:tc>
              </a:tr>
              <a:tr h="20389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 marL="88900">
                        <a:lnSpc>
                          <a:spcPct val="100000"/>
                        </a:lnSpc>
                      </a:pPr>
                      <a:r>
                        <a:rPr sz="1800" spc="155" dirty="0">
                          <a:latin typeface="Tahoma"/>
                          <a:cs typeface="Tahoma"/>
                        </a:rPr>
                        <a:t>2D</a:t>
                      </a:r>
                      <a:endParaRPr sz="18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5079">
                      <a:solidFill>
                        <a:srgbClr val="000000"/>
                      </a:solidFill>
                      <a:prstDash val="solid"/>
                    </a:lnL>
                    <a:lnR w="3810">
                      <a:solidFill>
                        <a:srgbClr val="000000"/>
                      </a:solidFill>
                      <a:prstDash val="solid"/>
                    </a:lnR>
                    <a:lnT w="3809">
                      <a:solidFill>
                        <a:srgbClr val="000000"/>
                      </a:solidFill>
                      <a:prstDash val="solid"/>
                    </a:lnT>
                    <a:lnB w="5080">
                      <a:solidFill>
                        <a:srgbClr val="000000"/>
                      </a:solidFill>
                      <a:prstDash val="solid"/>
                    </a:lnB>
                    <a:solidFill>
                      <a:srgbClr val="CEE6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85"/>
                        </a:lnSpc>
                        <a:spcBef>
                          <a:spcPts val="220"/>
                        </a:spcBef>
                      </a:pPr>
                      <a:r>
                        <a:rPr sz="1600" b="1" spc="114" dirty="0">
                          <a:latin typeface="Tahoma"/>
                          <a:cs typeface="Tahoma"/>
                        </a:rPr>
                        <a:t>Матрица</a:t>
                      </a:r>
                      <a:endParaRPr sz="1600">
                        <a:latin typeface="Tahoma"/>
                        <a:cs typeface="Tahoma"/>
                      </a:endParaRPr>
                    </a:p>
                    <a:p>
                      <a:pPr algn="ctr">
                        <a:lnSpc>
                          <a:spcPts val="1850"/>
                        </a:lnSpc>
                      </a:pPr>
                      <a:r>
                        <a:rPr sz="1600" spc="155" dirty="0">
                          <a:latin typeface="Tahoma"/>
                          <a:cs typeface="Tahoma"/>
                        </a:rPr>
                        <a:t>“2D</a:t>
                      </a:r>
                      <a:r>
                        <a:rPr sz="1600" spc="-7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135" dirty="0">
                          <a:latin typeface="Tahoma"/>
                          <a:cs typeface="Tahoma"/>
                        </a:rPr>
                        <a:t>вектор”</a:t>
                      </a:r>
                      <a:endParaRPr sz="1600">
                        <a:latin typeface="Tahoma"/>
                        <a:cs typeface="Tahoma"/>
                      </a:endParaRPr>
                    </a:p>
                    <a:p>
                      <a:pPr marL="89535" marR="955675">
                        <a:lnSpc>
                          <a:spcPts val="1850"/>
                        </a:lnSpc>
                        <a:spcBef>
                          <a:spcPts val="85"/>
                        </a:spcBef>
                      </a:pPr>
                      <a:r>
                        <a:rPr sz="1600" spc="-15" dirty="0">
                          <a:solidFill>
                            <a:srgbClr val="0000E4"/>
                          </a:solidFill>
                          <a:latin typeface="Tahoma"/>
                          <a:cs typeface="Tahoma"/>
                        </a:rPr>
                        <a:t>&gt;</a:t>
                      </a:r>
                      <a:r>
                        <a:rPr sz="1600" spc="-5" dirty="0">
                          <a:solidFill>
                            <a:srgbClr val="0000E4"/>
                          </a:solidFill>
                          <a:latin typeface="Tahoma"/>
                          <a:cs typeface="Tahoma"/>
                        </a:rPr>
                        <a:t>m</a:t>
                      </a:r>
                      <a:r>
                        <a:rPr sz="1600" spc="-15" dirty="0">
                          <a:solidFill>
                            <a:srgbClr val="0000E4"/>
                          </a:solidFill>
                          <a:latin typeface="Tahoma"/>
                          <a:cs typeface="Tahoma"/>
                        </a:rPr>
                        <a:t>=</a:t>
                      </a:r>
                      <a:r>
                        <a:rPr sz="1600" spc="-5" dirty="0">
                          <a:solidFill>
                            <a:srgbClr val="0000E4"/>
                          </a:solidFill>
                          <a:latin typeface="Tahoma"/>
                          <a:cs typeface="Tahoma"/>
                        </a:rPr>
                        <a:t>ma</a:t>
                      </a:r>
                      <a:r>
                        <a:rPr sz="1600" dirty="0">
                          <a:solidFill>
                            <a:srgbClr val="0000E4"/>
                          </a:solidFill>
                          <a:latin typeface="Tahoma"/>
                          <a:cs typeface="Tahoma"/>
                        </a:rPr>
                        <a:t>tr</a:t>
                      </a:r>
                      <a:r>
                        <a:rPr sz="1600" spc="-5" dirty="0">
                          <a:solidFill>
                            <a:srgbClr val="0000E4"/>
                          </a:solidFill>
                          <a:latin typeface="Tahoma"/>
                          <a:cs typeface="Tahoma"/>
                        </a:rPr>
                        <a:t>i</a:t>
                      </a:r>
                      <a:r>
                        <a:rPr sz="1600" dirty="0">
                          <a:solidFill>
                            <a:srgbClr val="0000E4"/>
                          </a:solidFill>
                          <a:latin typeface="Tahoma"/>
                          <a:cs typeface="Tahoma"/>
                        </a:rPr>
                        <a:t>x</a:t>
                      </a:r>
                      <a:r>
                        <a:rPr sz="1600" spc="-5" dirty="0">
                          <a:solidFill>
                            <a:srgbClr val="0000E4"/>
                          </a:solidFill>
                          <a:latin typeface="Tahoma"/>
                          <a:cs typeface="Tahoma"/>
                        </a:rPr>
                        <a:t>(c(</a:t>
                      </a:r>
                      <a:r>
                        <a:rPr sz="1600" dirty="0">
                          <a:solidFill>
                            <a:srgbClr val="0000E4"/>
                          </a:solidFill>
                          <a:latin typeface="Tahoma"/>
                          <a:cs typeface="Tahoma"/>
                        </a:rPr>
                        <a:t>1,2</a:t>
                      </a:r>
                      <a:r>
                        <a:rPr sz="1600" spc="-10" dirty="0">
                          <a:solidFill>
                            <a:srgbClr val="0000E4"/>
                          </a:solidFill>
                          <a:latin typeface="Tahoma"/>
                          <a:cs typeface="Tahoma"/>
                        </a:rPr>
                        <a:t>,</a:t>
                      </a:r>
                      <a:r>
                        <a:rPr sz="1600" dirty="0">
                          <a:solidFill>
                            <a:srgbClr val="0000E4"/>
                          </a:solidFill>
                          <a:latin typeface="Tahoma"/>
                          <a:cs typeface="Tahoma"/>
                        </a:rPr>
                        <a:t>3,4</a:t>
                      </a:r>
                      <a:r>
                        <a:rPr sz="1600" spc="-5" dirty="0">
                          <a:solidFill>
                            <a:srgbClr val="0000E4"/>
                          </a:solidFill>
                          <a:latin typeface="Tahoma"/>
                          <a:cs typeface="Tahoma"/>
                        </a:rPr>
                        <a:t>)</a:t>
                      </a:r>
                      <a:r>
                        <a:rPr sz="1600" dirty="0">
                          <a:solidFill>
                            <a:srgbClr val="0000E4"/>
                          </a:solidFill>
                          <a:latin typeface="Tahoma"/>
                          <a:cs typeface="Tahoma"/>
                        </a:rPr>
                        <a:t>,  </a:t>
                      </a:r>
                      <a:r>
                        <a:rPr sz="1600" spc="95" dirty="0">
                          <a:solidFill>
                            <a:srgbClr val="0000E4"/>
                          </a:solidFill>
                          <a:latin typeface="Tahoma"/>
                          <a:cs typeface="Tahoma"/>
                        </a:rPr>
                        <a:t>nrow=2)</a:t>
                      </a:r>
                      <a:endParaRPr sz="1600">
                        <a:latin typeface="Tahoma"/>
                        <a:cs typeface="Tahoma"/>
                      </a:endParaRPr>
                    </a:p>
                    <a:p>
                      <a:pPr marL="89535" marR="293370">
                        <a:lnSpc>
                          <a:spcPts val="1839"/>
                        </a:lnSpc>
                        <a:spcBef>
                          <a:spcPts val="5"/>
                        </a:spcBef>
                      </a:pPr>
                      <a:r>
                        <a:rPr sz="1600" spc="90" dirty="0">
                          <a:solidFill>
                            <a:srgbClr val="0000E4"/>
                          </a:solidFill>
                          <a:latin typeface="Tahoma"/>
                          <a:cs typeface="Tahoma"/>
                        </a:rPr>
                        <a:t>&gt;m[,1] </a:t>
                      </a:r>
                      <a:r>
                        <a:rPr sz="1600" spc="135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#колонка </a:t>
                      </a:r>
                      <a:r>
                        <a:rPr sz="1600" spc="15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матрицы</a:t>
                      </a:r>
                      <a:r>
                        <a:rPr sz="1600" spc="-27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-5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-  </a:t>
                      </a:r>
                      <a:r>
                        <a:rPr sz="1600" spc="13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вектор</a:t>
                      </a:r>
                      <a:endParaRPr sz="1600">
                        <a:latin typeface="Tahoma"/>
                        <a:cs typeface="Tahoma"/>
                      </a:endParaRPr>
                    </a:p>
                    <a:p>
                      <a:pPr marL="89535" marR="752475">
                        <a:lnSpc>
                          <a:spcPts val="1850"/>
                        </a:lnSpc>
                      </a:pPr>
                      <a:r>
                        <a:rPr sz="1600" spc="90" dirty="0">
                          <a:solidFill>
                            <a:srgbClr val="0000E4"/>
                          </a:solidFill>
                          <a:latin typeface="Tahoma"/>
                          <a:cs typeface="Tahoma"/>
                        </a:rPr>
                        <a:t>&gt;m[2,] </a:t>
                      </a:r>
                      <a:r>
                        <a:rPr sz="1600" spc="15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#ряд матрицы</a:t>
                      </a:r>
                      <a:r>
                        <a:rPr sz="1600" spc="-295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-75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–  </a:t>
                      </a:r>
                      <a:r>
                        <a:rPr sz="1600" spc="13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вектор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3810">
                      <a:solidFill>
                        <a:srgbClr val="000000"/>
                      </a:solidFill>
                      <a:prstDash val="solid"/>
                    </a:lnL>
                    <a:lnR w="3809">
                      <a:solidFill>
                        <a:srgbClr val="000000"/>
                      </a:solidFill>
                      <a:prstDash val="solid"/>
                    </a:lnR>
                    <a:lnT w="3809">
                      <a:solidFill>
                        <a:srgbClr val="000000"/>
                      </a:solidFill>
                      <a:prstDash val="solid"/>
                    </a:lnT>
                    <a:lnB w="5080">
                      <a:solidFill>
                        <a:srgbClr val="000000"/>
                      </a:solidFill>
                      <a:prstDash val="solid"/>
                    </a:lnB>
                    <a:solidFill>
                      <a:srgbClr val="CEE6F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885"/>
                        </a:lnSpc>
                        <a:spcBef>
                          <a:spcPts val="220"/>
                        </a:spcBef>
                      </a:pPr>
                      <a:r>
                        <a:rPr sz="1600" b="1" spc="114" dirty="0">
                          <a:latin typeface="Tahoma"/>
                          <a:cs typeface="Tahoma"/>
                        </a:rPr>
                        <a:t>data</a:t>
                      </a:r>
                      <a:r>
                        <a:rPr sz="1600" b="1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600" b="1" spc="110" dirty="0">
                          <a:latin typeface="Tahoma"/>
                          <a:cs typeface="Tahoma"/>
                        </a:rPr>
                        <a:t>frame</a:t>
                      </a:r>
                      <a:endParaRPr sz="1600" dirty="0">
                        <a:latin typeface="Tahoma"/>
                        <a:cs typeface="Tahoma"/>
                      </a:endParaRPr>
                    </a:p>
                    <a:p>
                      <a:pPr algn="ctr">
                        <a:lnSpc>
                          <a:spcPts val="1850"/>
                        </a:lnSpc>
                      </a:pPr>
                      <a:r>
                        <a:rPr sz="1600" spc="140" dirty="0">
                          <a:latin typeface="Tahoma"/>
                          <a:cs typeface="Tahoma"/>
                        </a:rPr>
                        <a:t>“список </a:t>
                      </a:r>
                      <a:r>
                        <a:rPr sz="1600" spc="120" dirty="0">
                          <a:latin typeface="Tahoma"/>
                          <a:cs typeface="Tahoma"/>
                        </a:rPr>
                        <a:t>векторов </a:t>
                      </a:r>
                      <a:r>
                        <a:rPr sz="1600" spc="114" dirty="0">
                          <a:latin typeface="Tahoma"/>
                          <a:cs typeface="Tahoma"/>
                        </a:rPr>
                        <a:t>(разных</a:t>
                      </a:r>
                      <a:r>
                        <a:rPr sz="1600" spc="-27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114" dirty="0">
                          <a:latin typeface="Tahoma"/>
                          <a:cs typeface="Tahoma"/>
                        </a:rPr>
                        <a:t>типов)”</a:t>
                      </a:r>
                      <a:endParaRPr sz="1600" dirty="0">
                        <a:latin typeface="Tahoma"/>
                        <a:cs typeface="Tahoma"/>
                      </a:endParaRPr>
                    </a:p>
                    <a:p>
                      <a:pPr marL="88900" marR="511809">
                        <a:lnSpc>
                          <a:spcPts val="1850"/>
                        </a:lnSpc>
                        <a:spcBef>
                          <a:spcPts val="85"/>
                        </a:spcBef>
                      </a:pPr>
                      <a:r>
                        <a:rPr sz="1600" spc="100" dirty="0">
                          <a:solidFill>
                            <a:srgbClr val="0000E4"/>
                          </a:solidFill>
                          <a:latin typeface="Tahoma"/>
                          <a:cs typeface="Tahoma"/>
                        </a:rPr>
                        <a:t>&gt;df=data.frame(name=c(“A”, </a:t>
                      </a:r>
                      <a:r>
                        <a:rPr sz="1600" spc="95" dirty="0">
                          <a:solidFill>
                            <a:srgbClr val="0000E4"/>
                          </a:solidFill>
                          <a:latin typeface="Tahoma"/>
                          <a:cs typeface="Tahoma"/>
                        </a:rPr>
                        <a:t>“B”,</a:t>
                      </a:r>
                      <a:r>
                        <a:rPr sz="1600" spc="-114" dirty="0">
                          <a:solidFill>
                            <a:srgbClr val="0000E4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100" dirty="0">
                          <a:solidFill>
                            <a:srgbClr val="0000E4"/>
                          </a:solidFill>
                          <a:latin typeface="Tahoma"/>
                          <a:cs typeface="Tahoma"/>
                        </a:rPr>
                        <a:t>“C”),  </a:t>
                      </a:r>
                      <a:r>
                        <a:rPr sz="1600" spc="90" dirty="0">
                          <a:solidFill>
                            <a:srgbClr val="0000E4"/>
                          </a:solidFill>
                          <a:latin typeface="Tahoma"/>
                          <a:cs typeface="Tahoma"/>
                        </a:rPr>
                        <a:t>grade=c(5,5,4))</a:t>
                      </a:r>
                      <a:endParaRPr sz="1600" dirty="0">
                        <a:latin typeface="Tahoma"/>
                        <a:cs typeface="Tahoma"/>
                      </a:endParaRPr>
                    </a:p>
                    <a:p>
                      <a:pPr marL="88900">
                        <a:lnSpc>
                          <a:spcPts val="1760"/>
                        </a:lnSpc>
                      </a:pPr>
                      <a:r>
                        <a:rPr sz="1600" spc="70" dirty="0">
                          <a:solidFill>
                            <a:srgbClr val="0000E4"/>
                          </a:solidFill>
                          <a:latin typeface="Tahoma"/>
                          <a:cs typeface="Tahoma"/>
                        </a:rPr>
                        <a:t>&gt;df[,1] </a:t>
                      </a:r>
                      <a:r>
                        <a:rPr sz="1600" spc="135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#колонка </a:t>
                      </a:r>
                      <a:r>
                        <a:rPr sz="1600" spc="25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d.f-</a:t>
                      </a:r>
                      <a:r>
                        <a:rPr sz="1600" spc="-229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13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вектор</a:t>
                      </a:r>
                      <a:endParaRPr sz="1600" dirty="0">
                        <a:latin typeface="Tahoma"/>
                        <a:cs typeface="Tahoma"/>
                      </a:endParaRPr>
                    </a:p>
                    <a:p>
                      <a:pPr marL="88900" marR="322580">
                        <a:lnSpc>
                          <a:spcPts val="1850"/>
                        </a:lnSpc>
                        <a:spcBef>
                          <a:spcPts val="80"/>
                        </a:spcBef>
                      </a:pPr>
                      <a:r>
                        <a:rPr sz="1600" spc="70" dirty="0">
                          <a:solidFill>
                            <a:srgbClr val="0000E4"/>
                          </a:solidFill>
                          <a:latin typeface="Tahoma"/>
                          <a:cs typeface="Tahoma"/>
                        </a:rPr>
                        <a:t>&gt;df[1,]</a:t>
                      </a:r>
                      <a:r>
                        <a:rPr sz="1600" spc="5" dirty="0">
                          <a:solidFill>
                            <a:srgbClr val="0000E4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15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#ряд</a:t>
                      </a:r>
                      <a:r>
                        <a:rPr sz="1600" spc="-5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25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d.f-</a:t>
                      </a:r>
                      <a:r>
                        <a:rPr sz="1600" spc="-5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17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тоже</a:t>
                      </a:r>
                      <a:r>
                        <a:rPr sz="1600" spc="-5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12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data</a:t>
                      </a:r>
                      <a:r>
                        <a:rPr sz="16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12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frame</a:t>
                      </a:r>
                      <a:r>
                        <a:rPr sz="1600" spc="-5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114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(как</a:t>
                      </a:r>
                      <a:r>
                        <a:rPr sz="1600" spc="-5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135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и  </a:t>
                      </a:r>
                      <a:r>
                        <a:rPr sz="1600" spc="5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d.f, </a:t>
                      </a:r>
                      <a:r>
                        <a:rPr sz="1600" spc="125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является </a:t>
                      </a:r>
                      <a:r>
                        <a:rPr sz="1600" spc="11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списком). </a:t>
                      </a:r>
                      <a:r>
                        <a:rPr sz="1600" spc="125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Почему </a:t>
                      </a:r>
                      <a:r>
                        <a:rPr sz="1600" spc="135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не  </a:t>
                      </a:r>
                      <a:r>
                        <a:rPr sz="1600" spc="125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вектор?</a:t>
                      </a:r>
                      <a:endParaRPr sz="1600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3809">
                      <a:solidFill>
                        <a:srgbClr val="000000"/>
                      </a:solidFill>
                      <a:prstDash val="solid"/>
                    </a:lnL>
                    <a:lnR w="3810">
                      <a:solidFill>
                        <a:srgbClr val="000000"/>
                      </a:solidFill>
                      <a:prstDash val="solid"/>
                    </a:lnR>
                    <a:lnT w="3809">
                      <a:solidFill>
                        <a:srgbClr val="000000"/>
                      </a:solidFill>
                      <a:prstDash val="solid"/>
                    </a:lnT>
                    <a:lnB w="3810">
                      <a:solidFill>
                        <a:srgbClr val="000000"/>
                      </a:solidFill>
                      <a:prstDash val="solid"/>
                    </a:lnB>
                    <a:solidFill>
                      <a:srgbClr val="CEE6F4"/>
                    </a:solidFill>
                  </a:tcPr>
                </a:tc>
              </a:tr>
              <a:tr h="917575"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209"/>
                        </a:spcBef>
                      </a:pPr>
                      <a:r>
                        <a:rPr sz="1800" spc="145" dirty="0">
                          <a:latin typeface="Tahoma"/>
                          <a:cs typeface="Tahoma"/>
                        </a:rPr>
                        <a:t>nD</a:t>
                      </a:r>
                      <a:endParaRPr sz="18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5079">
                      <a:solidFill>
                        <a:srgbClr val="000000"/>
                      </a:solidFill>
                      <a:prstDash val="solid"/>
                    </a:lnL>
                    <a:lnR w="3810">
                      <a:solidFill>
                        <a:srgbClr val="000000"/>
                      </a:solidFill>
                      <a:prstDash val="solid"/>
                    </a:lnR>
                    <a:lnT w="5080">
                      <a:solidFill>
                        <a:srgbClr val="000000"/>
                      </a:solidFill>
                      <a:prstDash val="solid"/>
                    </a:lnT>
                    <a:lnB w="3810">
                      <a:solidFill>
                        <a:srgbClr val="000000"/>
                      </a:solidFill>
                      <a:prstDash val="solid"/>
                    </a:lnB>
                    <a:solidFill>
                      <a:srgbClr val="CEE6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80"/>
                        </a:lnSpc>
                        <a:spcBef>
                          <a:spcPts val="220"/>
                        </a:spcBef>
                      </a:pPr>
                      <a:r>
                        <a:rPr sz="1600" b="1" spc="95" dirty="0">
                          <a:latin typeface="Tahoma"/>
                          <a:cs typeface="Tahoma"/>
                        </a:rPr>
                        <a:t>array</a:t>
                      </a:r>
                      <a:endParaRPr sz="1600">
                        <a:latin typeface="Tahoma"/>
                        <a:cs typeface="Tahoma"/>
                      </a:endParaRPr>
                    </a:p>
                    <a:p>
                      <a:pPr algn="ctr">
                        <a:lnSpc>
                          <a:spcPts val="1880"/>
                        </a:lnSpc>
                      </a:pPr>
                      <a:r>
                        <a:rPr sz="1600" spc="125" dirty="0">
                          <a:latin typeface="Tahoma"/>
                          <a:cs typeface="Tahoma"/>
                        </a:rPr>
                        <a:t>“n-мерный</a:t>
                      </a:r>
                      <a:r>
                        <a:rPr sz="1600" spc="-5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135" dirty="0">
                          <a:latin typeface="Tahoma"/>
                          <a:cs typeface="Tahoma"/>
                        </a:rPr>
                        <a:t>вектор”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3810">
                      <a:solidFill>
                        <a:srgbClr val="000000"/>
                      </a:solidFill>
                      <a:prstDash val="solid"/>
                    </a:lnL>
                    <a:lnR w="3809">
                      <a:solidFill>
                        <a:srgbClr val="000000"/>
                      </a:solidFill>
                      <a:prstDash val="solid"/>
                    </a:lnR>
                    <a:lnT w="5080">
                      <a:solidFill>
                        <a:srgbClr val="000000"/>
                      </a:solidFill>
                      <a:prstDash val="solid"/>
                    </a:lnT>
                    <a:lnB w="3810">
                      <a:solidFill>
                        <a:srgbClr val="000000"/>
                      </a:solidFill>
                      <a:prstDash val="solid"/>
                    </a:lnB>
                    <a:solidFill>
                      <a:srgbClr val="CEE6F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3809">
                      <a:solidFill>
                        <a:srgbClr val="000000"/>
                      </a:solidFill>
                      <a:prstDash val="solid"/>
                    </a:lnL>
                    <a:lnR w="3810">
                      <a:solidFill>
                        <a:srgbClr val="000000"/>
                      </a:solidFill>
                      <a:prstDash val="solid"/>
                    </a:lnR>
                    <a:lnT w="3809">
                      <a:solidFill>
                        <a:srgbClr val="000000"/>
                      </a:solidFill>
                      <a:prstDash val="solid"/>
                    </a:lnT>
                    <a:lnB w="3810">
                      <a:solidFill>
                        <a:srgbClr val="000000"/>
                      </a:solidFill>
                      <a:prstDash val="solid"/>
                    </a:lnB>
                    <a:solidFill>
                      <a:srgbClr val="CEE6F4"/>
                    </a:solidFill>
                  </a:tcPr>
                </a:tc>
              </a:tr>
            </a:tbl>
          </a:graphicData>
        </a:graphic>
      </p:graphicFrame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8114030" y="6513348"/>
            <a:ext cx="952500" cy="3135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2345"/>
              </a:lnSpc>
            </a:pPr>
            <a:fld id="{81D60167-4931-47E6-BA6A-407CBD079E47}" type="slidenum">
              <a:rPr smtClean="0"/>
              <a:t>40</a:t>
            </a:fld>
            <a:r>
              <a:rPr spc="-5" dirty="0" smtClean="0"/>
              <a:t>/</a:t>
            </a:r>
            <a:r>
              <a:rPr lang="ru-RU" spc="-5" dirty="0" smtClean="0"/>
              <a:t>40</a:t>
            </a:r>
            <a:endParaRPr spc="-5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39289" y="807720"/>
            <a:ext cx="5460365" cy="6775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400" spc="-20" dirty="0">
                <a:latin typeface="Arial"/>
                <a:cs typeface="Arial"/>
              </a:rPr>
              <a:t>Параметры </a:t>
            </a:r>
            <a:r>
              <a:rPr sz="4400" dirty="0">
                <a:latin typeface="Arial"/>
                <a:cs typeface="Arial"/>
              </a:rPr>
              <a:t>xlim,</a:t>
            </a:r>
            <a:r>
              <a:rPr sz="4400" spc="-50" dirty="0">
                <a:latin typeface="Arial"/>
                <a:cs typeface="Arial"/>
              </a:rPr>
              <a:t> </a:t>
            </a:r>
            <a:r>
              <a:rPr sz="4400" spc="-5" dirty="0">
                <a:latin typeface="Arial"/>
                <a:cs typeface="Arial"/>
              </a:rPr>
              <a:t>ylim</a:t>
            </a:r>
            <a:endParaRPr sz="44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524000" y="1600200"/>
            <a:ext cx="5819140" cy="42189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41629" y="5614670"/>
            <a:ext cx="7968615" cy="7454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495040" algn="l"/>
              </a:tabLst>
            </a:pPr>
            <a:r>
              <a:rPr sz="2400" spc="135" dirty="0">
                <a:latin typeface="Tahoma"/>
                <a:cs typeface="Tahoma"/>
              </a:rPr>
              <a:t>&gt;plot(x_data,</a:t>
            </a:r>
            <a:r>
              <a:rPr sz="2400" spc="25" dirty="0">
                <a:latin typeface="Tahoma"/>
                <a:cs typeface="Tahoma"/>
              </a:rPr>
              <a:t> </a:t>
            </a:r>
            <a:r>
              <a:rPr sz="2400" spc="125" dirty="0">
                <a:latin typeface="Tahoma"/>
                <a:cs typeface="Tahoma"/>
              </a:rPr>
              <a:t>y_data,	</a:t>
            </a:r>
            <a:r>
              <a:rPr sz="2400" spc="200" dirty="0">
                <a:latin typeface="Tahoma"/>
                <a:cs typeface="Tahoma"/>
              </a:rPr>
              <a:t>main</a:t>
            </a:r>
            <a:r>
              <a:rPr sz="2400" dirty="0">
                <a:latin typeface="Tahoma"/>
                <a:cs typeface="Tahoma"/>
              </a:rPr>
              <a:t> </a:t>
            </a:r>
            <a:r>
              <a:rPr sz="2400" spc="260" dirty="0">
                <a:latin typeface="Tahoma"/>
                <a:cs typeface="Tahoma"/>
              </a:rPr>
              <a:t>=</a:t>
            </a:r>
            <a:r>
              <a:rPr sz="2400" spc="10" dirty="0">
                <a:latin typeface="Tahoma"/>
                <a:cs typeface="Tahoma"/>
              </a:rPr>
              <a:t> </a:t>
            </a:r>
            <a:r>
              <a:rPr sz="2400" spc="195" dirty="0">
                <a:latin typeface="Tahoma"/>
                <a:cs typeface="Tahoma"/>
              </a:rPr>
              <a:t>"My</a:t>
            </a:r>
            <a:r>
              <a:rPr sz="2400" spc="-10" dirty="0">
                <a:latin typeface="Tahoma"/>
                <a:cs typeface="Tahoma"/>
              </a:rPr>
              <a:t> </a:t>
            </a:r>
            <a:r>
              <a:rPr sz="2400" spc="175" dirty="0">
                <a:latin typeface="Tahoma"/>
                <a:cs typeface="Tahoma"/>
              </a:rPr>
              <a:t>Chart</a:t>
            </a:r>
            <a:r>
              <a:rPr sz="2400" spc="-10" dirty="0">
                <a:latin typeface="Tahoma"/>
                <a:cs typeface="Tahoma"/>
              </a:rPr>
              <a:t> </a:t>
            </a:r>
            <a:r>
              <a:rPr sz="2400" spc="105" dirty="0">
                <a:latin typeface="Tahoma"/>
                <a:cs typeface="Tahoma"/>
              </a:rPr>
              <a:t>Title",</a:t>
            </a:r>
            <a:r>
              <a:rPr sz="2400" spc="5" dirty="0">
                <a:latin typeface="Tahoma"/>
                <a:cs typeface="Tahoma"/>
              </a:rPr>
              <a:t> </a:t>
            </a:r>
            <a:r>
              <a:rPr sz="2400" spc="185" dirty="0">
                <a:latin typeface="Tahoma"/>
                <a:cs typeface="Tahoma"/>
              </a:rPr>
              <a:t>xlab</a:t>
            </a:r>
            <a:endParaRPr sz="24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sz="2400" spc="165" dirty="0">
                <a:latin typeface="Tahoma"/>
                <a:cs typeface="Tahoma"/>
              </a:rPr>
              <a:t>="X",</a:t>
            </a:r>
            <a:r>
              <a:rPr sz="2400" spc="15" dirty="0">
                <a:latin typeface="Tahoma"/>
                <a:cs typeface="Tahoma"/>
              </a:rPr>
              <a:t> </a:t>
            </a:r>
            <a:r>
              <a:rPr sz="2400" spc="185" dirty="0">
                <a:latin typeface="Tahoma"/>
                <a:cs typeface="Tahoma"/>
              </a:rPr>
              <a:t>ylab</a:t>
            </a:r>
            <a:r>
              <a:rPr sz="2400" spc="5" dirty="0">
                <a:latin typeface="Tahoma"/>
                <a:cs typeface="Tahoma"/>
              </a:rPr>
              <a:t> </a:t>
            </a:r>
            <a:r>
              <a:rPr sz="2400" spc="260" dirty="0">
                <a:latin typeface="Tahoma"/>
                <a:cs typeface="Tahoma"/>
              </a:rPr>
              <a:t>=</a:t>
            </a:r>
            <a:r>
              <a:rPr sz="2400" spc="20" dirty="0">
                <a:latin typeface="Tahoma"/>
                <a:cs typeface="Tahoma"/>
              </a:rPr>
              <a:t> </a:t>
            </a:r>
            <a:r>
              <a:rPr sz="2400" spc="95" dirty="0">
                <a:latin typeface="Tahoma"/>
                <a:cs typeface="Tahoma"/>
              </a:rPr>
              <a:t>"Y",</a:t>
            </a:r>
            <a:r>
              <a:rPr sz="2400" spc="10" dirty="0">
                <a:latin typeface="Tahoma"/>
                <a:cs typeface="Tahoma"/>
              </a:rPr>
              <a:t> </a:t>
            </a:r>
            <a:r>
              <a:rPr sz="2400" spc="185" dirty="0">
                <a:latin typeface="Tahoma"/>
                <a:cs typeface="Tahoma"/>
              </a:rPr>
              <a:t>pch=16,</a:t>
            </a:r>
            <a:r>
              <a:rPr sz="2400" spc="10" dirty="0">
                <a:latin typeface="Tahoma"/>
                <a:cs typeface="Tahoma"/>
              </a:rPr>
              <a:t> </a:t>
            </a:r>
            <a:r>
              <a:rPr sz="2400" spc="160" dirty="0">
                <a:latin typeface="Tahoma"/>
                <a:cs typeface="Tahoma"/>
              </a:rPr>
              <a:t>col</a:t>
            </a:r>
            <a:r>
              <a:rPr sz="2400" spc="10" dirty="0">
                <a:latin typeface="Tahoma"/>
                <a:cs typeface="Tahoma"/>
              </a:rPr>
              <a:t> </a:t>
            </a:r>
            <a:r>
              <a:rPr sz="2400" spc="260" dirty="0">
                <a:latin typeface="Tahoma"/>
                <a:cs typeface="Tahoma"/>
              </a:rPr>
              <a:t>=</a:t>
            </a:r>
            <a:r>
              <a:rPr sz="2400" spc="10" dirty="0">
                <a:latin typeface="Tahoma"/>
                <a:cs typeface="Tahoma"/>
              </a:rPr>
              <a:t> </a:t>
            </a:r>
            <a:r>
              <a:rPr sz="2400" spc="130" dirty="0">
                <a:latin typeface="Tahoma"/>
                <a:cs typeface="Tahoma"/>
              </a:rPr>
              <a:t>"red",</a:t>
            </a:r>
            <a:r>
              <a:rPr sz="2400" spc="70" dirty="0">
                <a:latin typeface="Tahoma"/>
                <a:cs typeface="Tahoma"/>
              </a:rPr>
              <a:t> </a:t>
            </a:r>
            <a:r>
              <a:rPr sz="2400" spc="145" dirty="0">
                <a:solidFill>
                  <a:srgbClr val="FF0000"/>
                </a:solidFill>
                <a:latin typeface="Tahoma"/>
                <a:cs typeface="Tahoma"/>
              </a:rPr>
              <a:t>xlim=c(1,7),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1629" y="6395242"/>
            <a:ext cx="2230120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495"/>
              </a:lnSpc>
            </a:pPr>
            <a:r>
              <a:rPr sz="2400" spc="165" dirty="0">
                <a:solidFill>
                  <a:srgbClr val="FF0000"/>
                </a:solidFill>
                <a:latin typeface="Tahoma"/>
                <a:cs typeface="Tahoma"/>
              </a:rPr>
              <a:t>ylim=c(0,</a:t>
            </a:r>
            <a:r>
              <a:rPr sz="2400" spc="-4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400" spc="114" dirty="0">
                <a:solidFill>
                  <a:srgbClr val="FF0000"/>
                </a:solidFill>
                <a:latin typeface="Tahoma"/>
                <a:cs typeface="Tahoma"/>
              </a:rPr>
              <a:t>20)</a:t>
            </a:r>
            <a:r>
              <a:rPr sz="2400" spc="114" dirty="0">
                <a:latin typeface="Tahoma"/>
                <a:cs typeface="Tahoma"/>
              </a:rPr>
              <a:t>)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309609" y="6513348"/>
            <a:ext cx="756920" cy="3135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345"/>
              </a:lnSpc>
            </a:pPr>
            <a:r>
              <a:rPr sz="2400" b="1" spc="-5" dirty="0" smtClean="0">
                <a:latin typeface="Courier New"/>
                <a:cs typeface="Courier New"/>
              </a:rPr>
              <a:t>5/</a:t>
            </a:r>
            <a:r>
              <a:rPr lang="ru-RU" sz="2400" b="1" spc="-5" dirty="0" smtClean="0">
                <a:latin typeface="Courier New"/>
                <a:cs typeface="Courier New"/>
              </a:rPr>
              <a:t>40</a:t>
            </a:r>
            <a:endParaRPr sz="2400" dirty="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8600" y="2051050"/>
            <a:ext cx="200025" cy="2997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434" dirty="0">
                <a:solidFill>
                  <a:srgbClr val="00007C"/>
                </a:solidFill>
                <a:latin typeface="Symbol"/>
                <a:cs typeface="Symbol"/>
              </a:rPr>
              <a:t></a:t>
            </a:r>
            <a:endParaRPr sz="1800">
              <a:latin typeface="Symbol"/>
              <a:cs typeface="Symbo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71500" y="2028190"/>
            <a:ext cx="3117215" cy="11112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  <a:tabLst>
                <a:tab pos="2715895" algn="l"/>
              </a:tabLst>
            </a:pPr>
            <a:r>
              <a:rPr sz="2400" spc="229" dirty="0">
                <a:latin typeface="Tahoma"/>
                <a:cs typeface="Tahoma"/>
              </a:rPr>
              <a:t>В</a:t>
            </a:r>
            <a:r>
              <a:rPr sz="2400" spc="20" dirty="0">
                <a:latin typeface="Tahoma"/>
                <a:cs typeface="Tahoma"/>
              </a:rPr>
              <a:t> </a:t>
            </a:r>
            <a:r>
              <a:rPr sz="2400" spc="175" dirty="0">
                <a:latin typeface="Tahoma"/>
                <a:cs typeface="Tahoma"/>
              </a:rPr>
              <a:t>R</a:t>
            </a:r>
            <a:r>
              <a:rPr sz="2400" spc="10" dirty="0">
                <a:latin typeface="Tahoma"/>
                <a:cs typeface="Tahoma"/>
              </a:rPr>
              <a:t> </a:t>
            </a:r>
            <a:r>
              <a:rPr sz="2400" spc="210" dirty="0">
                <a:latin typeface="Tahoma"/>
                <a:cs typeface="Tahoma"/>
              </a:rPr>
              <a:t>су</a:t>
            </a:r>
            <a:r>
              <a:rPr sz="2400" spc="345" dirty="0">
                <a:latin typeface="Tahoma"/>
                <a:cs typeface="Tahoma"/>
              </a:rPr>
              <a:t>щ</a:t>
            </a:r>
            <a:r>
              <a:rPr sz="2400" spc="210" dirty="0">
                <a:latin typeface="Tahoma"/>
                <a:cs typeface="Tahoma"/>
              </a:rPr>
              <a:t>е</a:t>
            </a:r>
            <a:r>
              <a:rPr sz="2400" spc="200" dirty="0">
                <a:latin typeface="Tahoma"/>
                <a:cs typeface="Tahoma"/>
              </a:rPr>
              <a:t>ст</a:t>
            </a:r>
            <a:r>
              <a:rPr sz="2400" spc="229" dirty="0">
                <a:latin typeface="Tahoma"/>
                <a:cs typeface="Tahoma"/>
              </a:rPr>
              <a:t>в</a:t>
            </a:r>
            <a:r>
              <a:rPr sz="2400" spc="204" dirty="0">
                <a:latin typeface="Tahoma"/>
                <a:cs typeface="Tahoma"/>
              </a:rPr>
              <a:t>у</a:t>
            </a:r>
            <a:r>
              <a:rPr sz="2400" spc="215" dirty="0">
                <a:latin typeface="Tahoma"/>
                <a:cs typeface="Tahoma"/>
              </a:rPr>
              <a:t>е</a:t>
            </a:r>
            <a:r>
              <a:rPr sz="2400" spc="275" dirty="0">
                <a:latin typeface="Tahoma"/>
                <a:cs typeface="Tahoma"/>
              </a:rPr>
              <a:t>т</a:t>
            </a:r>
            <a:r>
              <a:rPr sz="2400" dirty="0">
                <a:latin typeface="Tahoma"/>
                <a:cs typeface="Tahoma"/>
              </a:rPr>
              <a:t>	</a:t>
            </a:r>
            <a:r>
              <a:rPr sz="2400" spc="170" dirty="0">
                <a:latin typeface="Tahoma"/>
                <a:cs typeface="Tahoma"/>
              </a:rPr>
              <a:t>25  </a:t>
            </a:r>
            <a:r>
              <a:rPr sz="2400" spc="185" dirty="0">
                <a:latin typeface="Tahoma"/>
                <a:cs typeface="Tahoma"/>
              </a:rPr>
              <a:t>символов </a:t>
            </a:r>
            <a:r>
              <a:rPr sz="2400" spc="225" dirty="0">
                <a:latin typeface="Tahoma"/>
                <a:cs typeface="Tahoma"/>
              </a:rPr>
              <a:t>для  </a:t>
            </a:r>
            <a:r>
              <a:rPr sz="2400" spc="204" dirty="0">
                <a:latin typeface="Tahoma"/>
                <a:cs typeface="Tahoma"/>
              </a:rPr>
              <a:t>графиков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28600" y="3223259"/>
            <a:ext cx="200025" cy="2997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434" dirty="0">
                <a:solidFill>
                  <a:srgbClr val="00007C"/>
                </a:solidFill>
                <a:latin typeface="Symbol"/>
                <a:cs typeface="Symbol"/>
              </a:rPr>
              <a:t></a:t>
            </a:r>
            <a:endParaRPr sz="1800">
              <a:latin typeface="Symbol"/>
              <a:cs typeface="Symbo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28600" y="4396740"/>
            <a:ext cx="200025" cy="2997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434" dirty="0">
                <a:solidFill>
                  <a:srgbClr val="00007C"/>
                </a:solidFill>
                <a:latin typeface="Symbol"/>
                <a:cs typeface="Symbol"/>
              </a:rPr>
              <a:t></a:t>
            </a:r>
            <a:endParaRPr sz="1800">
              <a:latin typeface="Symbol"/>
              <a:cs typeface="Symbo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71500" y="3201670"/>
            <a:ext cx="3719195" cy="3014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2400" spc="204" dirty="0">
                <a:latin typeface="Tahoma"/>
                <a:cs typeface="Tahoma"/>
              </a:rPr>
              <a:t>Символы </a:t>
            </a:r>
            <a:r>
              <a:rPr sz="2400" spc="210" dirty="0">
                <a:latin typeface="Tahoma"/>
                <a:cs typeface="Tahoma"/>
              </a:rPr>
              <a:t>19 </a:t>
            </a:r>
            <a:r>
              <a:rPr sz="2400" spc="-114" dirty="0">
                <a:latin typeface="Tahoma"/>
                <a:cs typeface="Tahoma"/>
              </a:rPr>
              <a:t>– </a:t>
            </a:r>
            <a:r>
              <a:rPr sz="2400" spc="210" dirty="0">
                <a:latin typeface="Tahoma"/>
                <a:cs typeface="Tahoma"/>
              </a:rPr>
              <a:t>20</a:t>
            </a:r>
            <a:r>
              <a:rPr sz="2400" spc="-280" dirty="0">
                <a:latin typeface="Tahoma"/>
                <a:cs typeface="Tahoma"/>
              </a:rPr>
              <a:t> </a:t>
            </a:r>
            <a:r>
              <a:rPr sz="2400" spc="235" dirty="0">
                <a:latin typeface="Tahoma"/>
                <a:cs typeface="Tahoma"/>
              </a:rPr>
              <a:t>могут  </a:t>
            </a:r>
            <a:r>
              <a:rPr sz="2400" spc="215" dirty="0">
                <a:latin typeface="Tahoma"/>
                <a:cs typeface="Tahoma"/>
              </a:rPr>
              <a:t>быть </a:t>
            </a:r>
            <a:r>
              <a:rPr sz="2400" spc="210" dirty="0">
                <a:latin typeface="Tahoma"/>
                <a:cs typeface="Tahoma"/>
              </a:rPr>
              <a:t>залиты  </a:t>
            </a:r>
            <a:r>
              <a:rPr sz="2400" spc="204" dirty="0">
                <a:latin typeface="Tahoma"/>
                <a:cs typeface="Tahoma"/>
              </a:rPr>
              <a:t>выбранным</a:t>
            </a:r>
            <a:r>
              <a:rPr sz="2400" spc="-45" dirty="0">
                <a:latin typeface="Tahoma"/>
                <a:cs typeface="Tahoma"/>
              </a:rPr>
              <a:t> </a:t>
            </a:r>
            <a:r>
              <a:rPr sz="2400" spc="220" dirty="0">
                <a:latin typeface="Tahoma"/>
                <a:cs typeface="Tahoma"/>
              </a:rPr>
              <a:t>цветом</a:t>
            </a:r>
            <a:endParaRPr sz="2400">
              <a:latin typeface="Tahoma"/>
              <a:cs typeface="Tahoma"/>
            </a:endParaRPr>
          </a:p>
          <a:p>
            <a:pPr marL="12700" marR="153035">
              <a:lnSpc>
                <a:spcPct val="100000"/>
              </a:lnSpc>
              <a:spcBef>
                <a:spcPts val="590"/>
              </a:spcBef>
              <a:tabLst>
                <a:tab pos="884555" algn="l"/>
              </a:tabLst>
            </a:pPr>
            <a:r>
              <a:rPr sz="2400" spc="204" dirty="0">
                <a:latin typeface="Tahoma"/>
                <a:cs typeface="Tahoma"/>
              </a:rPr>
              <a:t>Символы </a:t>
            </a:r>
            <a:r>
              <a:rPr sz="2400" spc="120" dirty="0">
                <a:latin typeface="Tahoma"/>
                <a:cs typeface="Tahoma"/>
              </a:rPr>
              <a:t>21: </a:t>
            </a:r>
            <a:r>
              <a:rPr sz="2400" spc="210" dirty="0">
                <a:latin typeface="Tahoma"/>
                <a:cs typeface="Tahoma"/>
              </a:rPr>
              <a:t>25</a:t>
            </a:r>
            <a:r>
              <a:rPr sz="2400" spc="-310" dirty="0">
                <a:latin typeface="Tahoma"/>
                <a:cs typeface="Tahoma"/>
              </a:rPr>
              <a:t> </a:t>
            </a:r>
            <a:r>
              <a:rPr sz="2400" spc="235" dirty="0">
                <a:latin typeface="Tahoma"/>
                <a:cs typeface="Tahoma"/>
              </a:rPr>
              <a:t>могут  </a:t>
            </a:r>
            <a:r>
              <a:rPr sz="2400" spc="215" dirty="0">
                <a:latin typeface="Tahoma"/>
                <a:cs typeface="Tahoma"/>
              </a:rPr>
              <a:t>быть </a:t>
            </a:r>
            <a:r>
              <a:rPr sz="2400" spc="210" dirty="0">
                <a:latin typeface="Tahoma"/>
                <a:cs typeface="Tahoma"/>
              </a:rPr>
              <a:t>залиты  </a:t>
            </a:r>
            <a:r>
              <a:rPr sz="2400" spc="204" dirty="0">
                <a:latin typeface="Tahoma"/>
                <a:cs typeface="Tahoma"/>
              </a:rPr>
              <a:t>выбранным </a:t>
            </a:r>
            <a:r>
              <a:rPr sz="2400" spc="220" dirty="0">
                <a:latin typeface="Tahoma"/>
                <a:cs typeface="Tahoma"/>
              </a:rPr>
              <a:t>цветом  </a:t>
            </a:r>
            <a:r>
              <a:rPr sz="2400" spc="100" dirty="0">
                <a:latin typeface="Tahoma"/>
                <a:cs typeface="Tahoma"/>
              </a:rPr>
              <a:t>(col)	</a:t>
            </a:r>
            <a:r>
              <a:rPr sz="2400" spc="204" dirty="0">
                <a:latin typeface="Tahoma"/>
                <a:cs typeface="Tahoma"/>
              </a:rPr>
              <a:t>и</a:t>
            </a:r>
            <a:r>
              <a:rPr sz="2400" spc="-55" dirty="0">
                <a:latin typeface="Tahoma"/>
                <a:cs typeface="Tahoma"/>
              </a:rPr>
              <a:t> </a:t>
            </a:r>
            <a:r>
              <a:rPr sz="2400" spc="200" dirty="0">
                <a:latin typeface="Tahoma"/>
                <a:cs typeface="Tahoma"/>
              </a:rPr>
              <a:t>обведены </a:t>
            </a:r>
            <a:r>
              <a:rPr sz="2400" spc="105" dirty="0">
                <a:latin typeface="Tahoma"/>
                <a:cs typeface="Tahoma"/>
              </a:rPr>
              <a:t> </a:t>
            </a:r>
            <a:r>
              <a:rPr sz="2400" spc="215" dirty="0">
                <a:latin typeface="Tahoma"/>
                <a:cs typeface="Tahoma"/>
              </a:rPr>
              <a:t>рамкой</a:t>
            </a:r>
            <a:r>
              <a:rPr sz="2400" spc="-60" dirty="0">
                <a:latin typeface="Tahoma"/>
                <a:cs typeface="Tahoma"/>
              </a:rPr>
              <a:t> </a:t>
            </a:r>
            <a:r>
              <a:rPr sz="2400" spc="105" dirty="0">
                <a:latin typeface="Tahoma"/>
                <a:cs typeface="Tahoma"/>
              </a:rPr>
              <a:t>(bg)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85140" rIns="0" bIns="0" rtlCol="0">
            <a:spAutoFit/>
          </a:bodyPr>
          <a:lstStyle/>
          <a:p>
            <a:pPr marL="2330450">
              <a:lnSpc>
                <a:spcPct val="100000"/>
              </a:lnSpc>
            </a:pPr>
            <a:r>
              <a:rPr sz="4000" spc="360" dirty="0"/>
              <a:t>Параметр</a:t>
            </a:r>
            <a:r>
              <a:rPr sz="4000" spc="-60" dirty="0"/>
              <a:t> </a:t>
            </a:r>
            <a:r>
              <a:rPr sz="4000" spc="315" dirty="0"/>
              <a:t>pch</a:t>
            </a:r>
            <a:endParaRPr sz="4000"/>
          </a:p>
        </p:txBody>
      </p:sp>
      <p:sp>
        <p:nvSpPr>
          <p:cNvPr id="8" name="object 8"/>
          <p:cNvSpPr/>
          <p:nvPr/>
        </p:nvSpPr>
        <p:spPr>
          <a:xfrm>
            <a:off x="4782820" y="1524000"/>
            <a:ext cx="3832860" cy="3886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xfrm>
            <a:off x="8114030" y="6513348"/>
            <a:ext cx="952500" cy="3135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8279">
              <a:lnSpc>
                <a:spcPts val="2345"/>
              </a:lnSpc>
            </a:pPr>
            <a:fld id="{81D60167-4931-47E6-BA6A-407CBD079E47}" type="slidenum">
              <a:rPr smtClean="0"/>
              <a:t>6</a:t>
            </a:fld>
            <a:r>
              <a:rPr spc="-5" dirty="0" smtClean="0"/>
              <a:t>/</a:t>
            </a:r>
            <a:r>
              <a:rPr lang="ru-RU" spc="-5" dirty="0" smtClean="0"/>
              <a:t>40</a:t>
            </a:r>
            <a:endParaRPr spc="-5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11170" y="807720"/>
            <a:ext cx="3319145" cy="6775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400" spc="-25" dirty="0">
                <a:latin typeface="Arial"/>
                <a:cs typeface="Arial"/>
              </a:rPr>
              <a:t>Параметр</a:t>
            </a:r>
            <a:r>
              <a:rPr sz="4400" spc="-40" dirty="0">
                <a:latin typeface="Arial"/>
                <a:cs typeface="Arial"/>
              </a:rPr>
              <a:t> </a:t>
            </a:r>
            <a:r>
              <a:rPr sz="4400" spc="-5" dirty="0">
                <a:latin typeface="Arial"/>
                <a:cs typeface="Arial"/>
              </a:rPr>
              <a:t>lty</a:t>
            </a:r>
            <a:endParaRPr sz="4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11150" y="1570990"/>
            <a:ext cx="3167380" cy="7454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330" marR="5080" indent="-341630">
              <a:lnSpc>
                <a:spcPct val="100000"/>
              </a:lnSpc>
              <a:buChar char="•"/>
              <a:tabLst>
                <a:tab pos="353695" algn="l"/>
                <a:tab pos="354330" algn="l"/>
              </a:tabLst>
            </a:pPr>
            <a:r>
              <a:rPr sz="2400" spc="229" dirty="0">
                <a:latin typeface="Tahoma"/>
                <a:cs typeface="Tahoma"/>
              </a:rPr>
              <a:t>В </a:t>
            </a:r>
            <a:r>
              <a:rPr sz="2400" spc="175" dirty="0">
                <a:latin typeface="Tahoma"/>
                <a:cs typeface="Tahoma"/>
              </a:rPr>
              <a:t>R </a:t>
            </a:r>
            <a:r>
              <a:rPr sz="2400" spc="229" dirty="0">
                <a:latin typeface="Tahoma"/>
                <a:cs typeface="Tahoma"/>
              </a:rPr>
              <a:t>существует</a:t>
            </a:r>
            <a:r>
              <a:rPr sz="2400" spc="-405" dirty="0">
                <a:latin typeface="Tahoma"/>
                <a:cs typeface="Tahoma"/>
              </a:rPr>
              <a:t> </a:t>
            </a:r>
            <a:r>
              <a:rPr sz="2400" spc="215" dirty="0">
                <a:latin typeface="Tahoma"/>
                <a:cs typeface="Tahoma"/>
              </a:rPr>
              <a:t>7  </a:t>
            </a:r>
            <a:r>
              <a:rPr sz="2400" spc="200" dirty="0">
                <a:latin typeface="Tahoma"/>
                <a:cs typeface="Tahoma"/>
              </a:rPr>
              <a:t>типов</a:t>
            </a:r>
            <a:r>
              <a:rPr sz="2400" spc="-50" dirty="0">
                <a:latin typeface="Tahoma"/>
                <a:cs typeface="Tahoma"/>
              </a:rPr>
              <a:t> </a:t>
            </a:r>
            <a:r>
              <a:rPr sz="2400" spc="200" dirty="0">
                <a:latin typeface="Tahoma"/>
                <a:cs typeface="Tahoma"/>
              </a:rPr>
              <a:t>линий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11150" y="2802890"/>
            <a:ext cx="205740" cy="3797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320" dirty="0">
                <a:latin typeface="Tahoma"/>
                <a:cs typeface="Tahoma"/>
              </a:rPr>
              <a:t>•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52780" y="2819400"/>
            <a:ext cx="3282950" cy="33959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469900" indent="195580">
              <a:lnSpc>
                <a:spcPct val="100000"/>
              </a:lnSpc>
            </a:pPr>
            <a:r>
              <a:rPr sz="2400" spc="215" dirty="0">
                <a:latin typeface="Tahoma"/>
                <a:cs typeface="Tahoma"/>
              </a:rPr>
              <a:t>0 </a:t>
            </a:r>
            <a:r>
              <a:rPr sz="2400" spc="-114" dirty="0">
                <a:latin typeface="Tahoma"/>
                <a:cs typeface="Tahoma"/>
              </a:rPr>
              <a:t>–</a:t>
            </a:r>
            <a:r>
              <a:rPr sz="2400" spc="-254" dirty="0">
                <a:latin typeface="Tahoma"/>
                <a:cs typeface="Tahoma"/>
              </a:rPr>
              <a:t> </a:t>
            </a:r>
            <a:r>
              <a:rPr sz="2400" spc="175" dirty="0">
                <a:latin typeface="Tahoma"/>
                <a:cs typeface="Tahoma"/>
              </a:rPr>
              <a:t>«прозрачная  </a:t>
            </a:r>
            <a:r>
              <a:rPr sz="2400" spc="180" dirty="0">
                <a:latin typeface="Tahoma"/>
                <a:cs typeface="Tahoma"/>
              </a:rPr>
              <a:t>линия»</a:t>
            </a:r>
            <a:endParaRPr sz="2400">
              <a:latin typeface="Tahoma"/>
              <a:cs typeface="Tahoma"/>
            </a:endParaRPr>
          </a:p>
          <a:p>
            <a:pPr marL="128270">
              <a:lnSpc>
                <a:spcPct val="100000"/>
              </a:lnSpc>
              <a:spcBef>
                <a:spcPts val="600"/>
              </a:spcBef>
              <a:buAutoNum type="arabicPlain"/>
              <a:tabLst>
                <a:tab pos="419100" algn="l"/>
              </a:tabLst>
            </a:pPr>
            <a:r>
              <a:rPr sz="2400" spc="-114" dirty="0">
                <a:latin typeface="Tahoma"/>
                <a:cs typeface="Tahoma"/>
              </a:rPr>
              <a:t>–</a:t>
            </a:r>
            <a:r>
              <a:rPr sz="2400" spc="-50" dirty="0">
                <a:latin typeface="Tahoma"/>
                <a:cs typeface="Tahoma"/>
              </a:rPr>
              <a:t> </a:t>
            </a:r>
            <a:r>
              <a:rPr sz="2400" spc="185" dirty="0">
                <a:latin typeface="Tahoma"/>
                <a:cs typeface="Tahoma"/>
              </a:rPr>
              <a:t>«сплошная»</a:t>
            </a:r>
            <a:endParaRPr sz="2400">
              <a:latin typeface="Tahoma"/>
              <a:cs typeface="Tahoma"/>
            </a:endParaRPr>
          </a:p>
          <a:p>
            <a:pPr marL="418465" indent="-290195">
              <a:lnSpc>
                <a:spcPct val="100000"/>
              </a:lnSpc>
              <a:spcBef>
                <a:spcPts val="600"/>
              </a:spcBef>
              <a:buAutoNum type="arabicPlain"/>
              <a:tabLst>
                <a:tab pos="419100" algn="l"/>
              </a:tabLst>
            </a:pPr>
            <a:r>
              <a:rPr sz="2400" spc="-114" dirty="0">
                <a:latin typeface="Tahoma"/>
                <a:cs typeface="Tahoma"/>
              </a:rPr>
              <a:t>–</a:t>
            </a:r>
            <a:r>
              <a:rPr sz="2400" spc="-65" dirty="0">
                <a:latin typeface="Tahoma"/>
                <a:cs typeface="Tahoma"/>
              </a:rPr>
              <a:t> </a:t>
            </a:r>
            <a:r>
              <a:rPr sz="2400" spc="195" dirty="0">
                <a:latin typeface="Tahoma"/>
                <a:cs typeface="Tahoma"/>
              </a:rPr>
              <a:t>«пунктирная»</a:t>
            </a:r>
            <a:endParaRPr sz="2400">
              <a:latin typeface="Tahoma"/>
              <a:cs typeface="Tahoma"/>
            </a:endParaRPr>
          </a:p>
          <a:p>
            <a:pPr marL="418465" indent="-290195">
              <a:lnSpc>
                <a:spcPct val="100000"/>
              </a:lnSpc>
              <a:spcBef>
                <a:spcPts val="600"/>
              </a:spcBef>
              <a:buAutoNum type="arabicPlain"/>
              <a:tabLst>
                <a:tab pos="419100" algn="l"/>
              </a:tabLst>
            </a:pPr>
            <a:r>
              <a:rPr sz="2400" spc="-114" dirty="0">
                <a:latin typeface="Tahoma"/>
                <a:cs typeface="Tahoma"/>
              </a:rPr>
              <a:t>–</a:t>
            </a:r>
            <a:r>
              <a:rPr sz="2400" spc="-45" dirty="0">
                <a:latin typeface="Tahoma"/>
                <a:cs typeface="Tahoma"/>
              </a:rPr>
              <a:t> </a:t>
            </a:r>
            <a:r>
              <a:rPr sz="2400" spc="180" dirty="0">
                <a:latin typeface="Tahoma"/>
                <a:cs typeface="Tahoma"/>
              </a:rPr>
              <a:t>«точками»</a:t>
            </a:r>
            <a:endParaRPr sz="2400">
              <a:latin typeface="Tahoma"/>
              <a:cs typeface="Tahoma"/>
            </a:endParaRPr>
          </a:p>
          <a:p>
            <a:pPr marL="418465" indent="-290195">
              <a:lnSpc>
                <a:spcPct val="100000"/>
              </a:lnSpc>
              <a:spcBef>
                <a:spcPts val="590"/>
              </a:spcBef>
              <a:buAutoNum type="arabicPlain"/>
              <a:tabLst>
                <a:tab pos="419100" algn="l"/>
              </a:tabLst>
            </a:pPr>
            <a:r>
              <a:rPr sz="2400" spc="-114" dirty="0">
                <a:latin typeface="Tahoma"/>
                <a:cs typeface="Tahoma"/>
              </a:rPr>
              <a:t>–</a:t>
            </a:r>
            <a:r>
              <a:rPr sz="2400" spc="-55" dirty="0">
                <a:latin typeface="Tahoma"/>
                <a:cs typeface="Tahoma"/>
              </a:rPr>
              <a:t> </a:t>
            </a:r>
            <a:r>
              <a:rPr sz="2400" spc="170" dirty="0">
                <a:latin typeface="Tahoma"/>
                <a:cs typeface="Tahoma"/>
              </a:rPr>
              <a:t>«точка-тире»</a:t>
            </a:r>
            <a:endParaRPr sz="2400">
              <a:latin typeface="Tahoma"/>
              <a:cs typeface="Tahoma"/>
            </a:endParaRPr>
          </a:p>
          <a:p>
            <a:pPr marL="128270" marR="5080">
              <a:lnSpc>
                <a:spcPct val="120800"/>
              </a:lnSpc>
              <a:buAutoNum type="arabicPlain"/>
              <a:tabLst>
                <a:tab pos="419100" algn="l"/>
              </a:tabLst>
            </a:pPr>
            <a:r>
              <a:rPr sz="2400" spc="-114" dirty="0">
                <a:latin typeface="Tahoma"/>
                <a:cs typeface="Tahoma"/>
              </a:rPr>
              <a:t>– </a:t>
            </a:r>
            <a:r>
              <a:rPr sz="2400" spc="200" dirty="0">
                <a:latin typeface="Tahoma"/>
                <a:cs typeface="Tahoma"/>
              </a:rPr>
              <a:t>«длинное</a:t>
            </a:r>
            <a:r>
              <a:rPr sz="2400" spc="60" dirty="0">
                <a:latin typeface="Tahoma"/>
                <a:cs typeface="Tahoma"/>
              </a:rPr>
              <a:t> </a:t>
            </a:r>
            <a:r>
              <a:rPr sz="2400" spc="195" dirty="0">
                <a:latin typeface="Tahoma"/>
                <a:cs typeface="Tahoma"/>
              </a:rPr>
              <a:t>тире»  </a:t>
            </a:r>
            <a:r>
              <a:rPr sz="2400" spc="215" dirty="0">
                <a:latin typeface="Tahoma"/>
                <a:cs typeface="Tahoma"/>
              </a:rPr>
              <a:t>6 </a:t>
            </a:r>
            <a:r>
              <a:rPr sz="2400" spc="-114" dirty="0">
                <a:latin typeface="Tahoma"/>
                <a:cs typeface="Tahoma"/>
              </a:rPr>
              <a:t>– </a:t>
            </a:r>
            <a:r>
              <a:rPr sz="2400" spc="185" dirty="0">
                <a:latin typeface="Tahoma"/>
                <a:cs typeface="Tahoma"/>
              </a:rPr>
              <a:t>«двойное</a:t>
            </a:r>
            <a:r>
              <a:rPr sz="2400" spc="-130" dirty="0">
                <a:latin typeface="Tahoma"/>
                <a:cs typeface="Tahoma"/>
              </a:rPr>
              <a:t> </a:t>
            </a:r>
            <a:r>
              <a:rPr sz="2400" spc="195" dirty="0">
                <a:latin typeface="Tahoma"/>
                <a:cs typeface="Tahoma"/>
              </a:rPr>
              <a:t>тире»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178707" y="1590447"/>
            <a:ext cx="4790894" cy="463595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xfrm>
            <a:off x="8114030" y="6513348"/>
            <a:ext cx="952500" cy="3135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8279">
              <a:lnSpc>
                <a:spcPts val="2345"/>
              </a:lnSpc>
            </a:pPr>
            <a:fld id="{81D60167-4931-47E6-BA6A-407CBD079E47}" type="slidenum">
              <a:rPr smtClean="0"/>
              <a:t>7</a:t>
            </a:fld>
            <a:r>
              <a:rPr spc="-5" dirty="0" smtClean="0"/>
              <a:t>/</a:t>
            </a:r>
            <a:r>
              <a:rPr lang="ru-RU" spc="-5" dirty="0" smtClean="0"/>
              <a:t>40</a:t>
            </a:r>
            <a:endParaRPr spc="-5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8309" y="5193029"/>
            <a:ext cx="7654290" cy="1539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271145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&gt; </a:t>
            </a:r>
            <a:r>
              <a:rPr sz="2000" spc="150" dirty="0">
                <a:latin typeface="Tahoma"/>
                <a:cs typeface="Tahoma"/>
              </a:rPr>
              <a:t>boxplot(mtcars$mpg~mtcars$cyl, </a:t>
            </a:r>
            <a:r>
              <a:rPr sz="2000" spc="155" dirty="0">
                <a:latin typeface="Tahoma"/>
                <a:cs typeface="Tahoma"/>
              </a:rPr>
              <a:t>main="Milage </a:t>
            </a:r>
            <a:r>
              <a:rPr sz="2000" spc="170" dirty="0">
                <a:latin typeface="Tahoma"/>
                <a:cs typeface="Tahoma"/>
              </a:rPr>
              <a:t>by</a:t>
            </a:r>
            <a:r>
              <a:rPr sz="2000" spc="-275" dirty="0">
                <a:latin typeface="Tahoma"/>
                <a:cs typeface="Tahoma"/>
              </a:rPr>
              <a:t> </a:t>
            </a:r>
            <a:r>
              <a:rPr sz="2000" spc="155" dirty="0">
                <a:latin typeface="Tahoma"/>
                <a:cs typeface="Tahoma"/>
              </a:rPr>
              <a:t>Car  </a:t>
            </a:r>
            <a:r>
              <a:rPr sz="2000" spc="110" dirty="0">
                <a:latin typeface="Tahoma"/>
                <a:cs typeface="Tahoma"/>
              </a:rPr>
              <a:t>Weight", </a:t>
            </a:r>
            <a:r>
              <a:rPr sz="2000" spc="140" dirty="0">
                <a:latin typeface="Tahoma"/>
                <a:cs typeface="Tahoma"/>
              </a:rPr>
              <a:t>yaxt="n", xlab="Milage", </a:t>
            </a:r>
            <a:r>
              <a:rPr sz="2000" spc="114" dirty="0">
                <a:latin typeface="Tahoma"/>
                <a:cs typeface="Tahoma"/>
              </a:rPr>
              <a:t>col=terrain.colors(3),  </a:t>
            </a:r>
            <a:r>
              <a:rPr sz="2000" spc="125" dirty="0">
                <a:latin typeface="Tahoma"/>
                <a:cs typeface="Tahoma"/>
              </a:rPr>
              <a:t>varwidth=T)</a:t>
            </a:r>
            <a:endParaRPr sz="2000">
              <a:latin typeface="Tahoma"/>
              <a:cs typeface="Tahoma"/>
            </a:endParaRPr>
          </a:p>
          <a:p>
            <a:pPr marL="12700" marR="508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&gt; </a:t>
            </a:r>
            <a:r>
              <a:rPr sz="2000" spc="120" dirty="0">
                <a:latin typeface="Tahoma"/>
                <a:cs typeface="Tahoma"/>
              </a:rPr>
              <a:t>legend("topright", </a:t>
            </a:r>
            <a:r>
              <a:rPr sz="2000" spc="130" dirty="0">
                <a:latin typeface="Tahoma"/>
                <a:cs typeface="Tahoma"/>
              </a:rPr>
              <a:t>inset=.05, </a:t>
            </a:r>
            <a:r>
              <a:rPr sz="2000" spc="145" dirty="0">
                <a:latin typeface="Tahoma"/>
                <a:cs typeface="Tahoma"/>
              </a:rPr>
              <a:t>title="Number </a:t>
            </a:r>
            <a:r>
              <a:rPr sz="2000" spc="100" dirty="0">
                <a:latin typeface="Tahoma"/>
                <a:cs typeface="Tahoma"/>
              </a:rPr>
              <a:t>of</a:t>
            </a:r>
            <a:r>
              <a:rPr sz="2000" spc="-300" dirty="0">
                <a:latin typeface="Tahoma"/>
                <a:cs typeface="Tahoma"/>
              </a:rPr>
              <a:t> </a:t>
            </a:r>
            <a:r>
              <a:rPr sz="2000" spc="130" dirty="0">
                <a:latin typeface="Tahoma"/>
                <a:cs typeface="Tahoma"/>
              </a:rPr>
              <a:t>Cylinders",  </a:t>
            </a:r>
            <a:r>
              <a:rPr sz="2000" spc="100" dirty="0">
                <a:latin typeface="Tahoma"/>
                <a:cs typeface="Tahoma"/>
              </a:rPr>
              <a:t>c("4","6","8"), </a:t>
            </a:r>
            <a:r>
              <a:rPr sz="2000" spc="105" dirty="0">
                <a:latin typeface="Tahoma"/>
                <a:cs typeface="Tahoma"/>
              </a:rPr>
              <a:t>fill=terrain.colors(3),</a:t>
            </a:r>
            <a:r>
              <a:rPr sz="2000" spc="-114" dirty="0">
                <a:latin typeface="Tahoma"/>
                <a:cs typeface="Tahoma"/>
              </a:rPr>
              <a:t> </a:t>
            </a:r>
            <a:r>
              <a:rPr sz="2000" spc="125" dirty="0">
                <a:latin typeface="Tahoma"/>
                <a:cs typeface="Tahoma"/>
              </a:rPr>
              <a:t>horiz=TRUE)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80340" rIns="0" bIns="0" rtlCol="0">
            <a:spAutoFit/>
          </a:bodyPr>
          <a:lstStyle/>
          <a:p>
            <a:pPr marL="1767839">
              <a:lnSpc>
                <a:spcPct val="100000"/>
              </a:lnSpc>
            </a:pPr>
            <a:r>
              <a:rPr sz="4400" spc="400" dirty="0"/>
              <a:t>Параметр</a:t>
            </a:r>
            <a:r>
              <a:rPr sz="4400" spc="-15" dirty="0"/>
              <a:t> </a:t>
            </a:r>
            <a:r>
              <a:rPr sz="4400" spc="340" dirty="0"/>
              <a:t>legend</a:t>
            </a:r>
            <a:endParaRPr sz="4400"/>
          </a:p>
        </p:txBody>
      </p:sp>
      <p:sp>
        <p:nvSpPr>
          <p:cNvPr id="4" name="object 4"/>
          <p:cNvSpPr/>
          <p:nvPr/>
        </p:nvSpPr>
        <p:spPr>
          <a:xfrm>
            <a:off x="1560830" y="1026160"/>
            <a:ext cx="5480050" cy="4038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309609" y="6445250"/>
            <a:ext cx="756920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spc="-5" dirty="0" smtClean="0">
                <a:latin typeface="Courier New"/>
                <a:cs typeface="Courier New"/>
              </a:rPr>
              <a:t>8/</a:t>
            </a:r>
            <a:r>
              <a:rPr lang="ru-RU" sz="2400" b="1" spc="-5" dirty="0" smtClean="0">
                <a:latin typeface="Courier New"/>
                <a:cs typeface="Courier New"/>
              </a:rPr>
              <a:t>40</a:t>
            </a:r>
            <a:endParaRPr sz="2400" dirty="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121150" y="1452879"/>
            <a:ext cx="4253865" cy="12299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55370">
              <a:lnSpc>
                <a:spcPct val="100000"/>
              </a:lnSpc>
            </a:pPr>
            <a:r>
              <a:rPr sz="1600" spc="175" dirty="0">
                <a:solidFill>
                  <a:srgbClr val="FF0000"/>
                </a:solidFill>
                <a:latin typeface="Tahoma"/>
                <a:cs typeface="Tahoma"/>
              </a:rPr>
              <a:t># </a:t>
            </a:r>
            <a:r>
              <a:rPr sz="1600" spc="135" dirty="0">
                <a:solidFill>
                  <a:srgbClr val="FF0000"/>
                </a:solidFill>
                <a:latin typeface="Tahoma"/>
                <a:cs typeface="Tahoma"/>
              </a:rPr>
              <a:t>просмотреть</a:t>
            </a:r>
            <a:r>
              <a:rPr sz="1600" spc="-22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155" dirty="0">
                <a:solidFill>
                  <a:srgbClr val="FF0000"/>
                </a:solidFill>
                <a:latin typeface="Tahoma"/>
                <a:cs typeface="Tahoma"/>
              </a:rPr>
              <a:t>текущие</a:t>
            </a:r>
            <a:endParaRPr sz="16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650">
              <a:latin typeface="Times New Roman"/>
              <a:cs typeface="Times New Roman"/>
            </a:endParaRPr>
          </a:p>
          <a:p>
            <a:pPr marL="863600">
              <a:lnSpc>
                <a:spcPct val="100000"/>
              </a:lnSpc>
            </a:pPr>
            <a:r>
              <a:rPr sz="1600" spc="175" dirty="0">
                <a:solidFill>
                  <a:srgbClr val="FF0000"/>
                </a:solidFill>
                <a:latin typeface="Tahoma"/>
                <a:cs typeface="Tahoma"/>
              </a:rPr>
              <a:t>#</a:t>
            </a:r>
            <a:r>
              <a:rPr sz="1600" spc="-2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150" dirty="0">
                <a:solidFill>
                  <a:srgbClr val="FF0000"/>
                </a:solidFill>
                <a:latin typeface="Tahoma"/>
                <a:cs typeface="Tahoma"/>
              </a:rPr>
              <a:t>сделать</a:t>
            </a:r>
            <a:r>
              <a:rPr sz="1600" spc="-2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140" dirty="0">
                <a:solidFill>
                  <a:srgbClr val="FF0000"/>
                </a:solidFill>
                <a:latin typeface="Tahoma"/>
                <a:cs typeface="Tahoma"/>
              </a:rPr>
              <a:t>красными</a:t>
            </a:r>
            <a:r>
              <a:rPr sz="1600" spc="-2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140" dirty="0">
                <a:solidFill>
                  <a:srgbClr val="FF0000"/>
                </a:solidFill>
                <a:latin typeface="Tahoma"/>
                <a:cs typeface="Tahoma"/>
              </a:rPr>
              <a:t>подписи</a:t>
            </a:r>
            <a:r>
              <a:rPr sz="1600" spc="-3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165" dirty="0">
                <a:solidFill>
                  <a:srgbClr val="FF0000"/>
                </a:solidFill>
                <a:latin typeface="Tahoma"/>
                <a:cs typeface="Tahoma"/>
              </a:rPr>
              <a:t>к</a:t>
            </a:r>
            <a:endParaRPr sz="16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spc="175" dirty="0">
                <a:solidFill>
                  <a:srgbClr val="FF0000"/>
                </a:solidFill>
                <a:latin typeface="Tahoma"/>
                <a:cs typeface="Tahoma"/>
              </a:rPr>
              <a:t>#</a:t>
            </a:r>
            <a:r>
              <a:rPr sz="1600" spc="-2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130" dirty="0">
                <a:solidFill>
                  <a:srgbClr val="FF0000"/>
                </a:solidFill>
                <a:latin typeface="Tahoma"/>
                <a:cs typeface="Tahoma"/>
              </a:rPr>
              <a:t>нарисовать</a:t>
            </a:r>
            <a:r>
              <a:rPr sz="1600" spc="-2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145" dirty="0">
                <a:solidFill>
                  <a:srgbClr val="FF0000"/>
                </a:solidFill>
                <a:latin typeface="Tahoma"/>
                <a:cs typeface="Tahoma"/>
              </a:rPr>
              <a:t>график</a:t>
            </a:r>
            <a:r>
              <a:rPr sz="1600" spc="-1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140" dirty="0">
                <a:solidFill>
                  <a:srgbClr val="FF0000"/>
                </a:solidFill>
                <a:latin typeface="Tahoma"/>
                <a:cs typeface="Tahoma"/>
              </a:rPr>
              <a:t>с</a:t>
            </a:r>
            <a:r>
              <a:rPr sz="1600" spc="-2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130" dirty="0">
                <a:solidFill>
                  <a:srgbClr val="FF0000"/>
                </a:solidFill>
                <a:latin typeface="Tahoma"/>
                <a:cs typeface="Tahoma"/>
              </a:rPr>
              <a:t>новыми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4369" y="1452879"/>
            <a:ext cx="2046605" cy="147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902969">
              <a:lnSpc>
                <a:spcPct val="100000"/>
              </a:lnSpc>
            </a:pPr>
            <a:r>
              <a:rPr sz="1600" dirty="0">
                <a:latin typeface="Arial"/>
                <a:cs typeface="Arial"/>
              </a:rPr>
              <a:t>&gt; </a:t>
            </a:r>
            <a:r>
              <a:rPr sz="1600" spc="70" dirty="0">
                <a:latin typeface="Tahoma"/>
                <a:cs typeface="Tahoma"/>
              </a:rPr>
              <a:t>par()  </a:t>
            </a:r>
            <a:r>
              <a:rPr sz="1600" spc="135" dirty="0">
                <a:solidFill>
                  <a:srgbClr val="FF0000"/>
                </a:solidFill>
                <a:latin typeface="Tahoma"/>
                <a:cs typeface="Tahoma"/>
              </a:rPr>
              <a:t>н</a:t>
            </a:r>
            <a:r>
              <a:rPr sz="1600" spc="145" dirty="0">
                <a:solidFill>
                  <a:srgbClr val="FF0000"/>
                </a:solidFill>
                <a:latin typeface="Tahoma"/>
                <a:cs typeface="Tahoma"/>
              </a:rPr>
              <a:t>а</a:t>
            </a:r>
            <a:r>
              <a:rPr sz="1600" spc="130" dirty="0">
                <a:solidFill>
                  <a:srgbClr val="FF0000"/>
                </a:solidFill>
                <a:latin typeface="Tahoma"/>
                <a:cs typeface="Tahoma"/>
              </a:rPr>
              <a:t>с</a:t>
            </a:r>
            <a:r>
              <a:rPr sz="1600" spc="180" dirty="0">
                <a:solidFill>
                  <a:srgbClr val="FF0000"/>
                </a:solidFill>
                <a:latin typeface="Tahoma"/>
                <a:cs typeface="Tahoma"/>
              </a:rPr>
              <a:t>т</a:t>
            </a:r>
            <a:r>
              <a:rPr sz="1600" spc="110" dirty="0">
                <a:solidFill>
                  <a:srgbClr val="FF0000"/>
                </a:solidFill>
                <a:latin typeface="Tahoma"/>
                <a:cs typeface="Tahoma"/>
              </a:rPr>
              <a:t>ро</a:t>
            </a:r>
            <a:r>
              <a:rPr sz="1600" spc="125" dirty="0">
                <a:solidFill>
                  <a:srgbClr val="FF0000"/>
                </a:solidFill>
                <a:latin typeface="Tahoma"/>
                <a:cs typeface="Tahoma"/>
              </a:rPr>
              <a:t>й</a:t>
            </a:r>
            <a:r>
              <a:rPr sz="1600" spc="155" dirty="0">
                <a:solidFill>
                  <a:srgbClr val="FF0000"/>
                </a:solidFill>
                <a:latin typeface="Tahoma"/>
                <a:cs typeface="Tahoma"/>
              </a:rPr>
              <a:t>к</a:t>
            </a:r>
            <a:r>
              <a:rPr sz="1600" spc="135" dirty="0">
                <a:solidFill>
                  <a:srgbClr val="FF0000"/>
                </a:solidFill>
                <a:latin typeface="Tahoma"/>
                <a:cs typeface="Tahoma"/>
              </a:rPr>
              <a:t>и</a:t>
            </a:r>
            <a:endParaRPr sz="1600">
              <a:latin typeface="Tahoma"/>
              <a:cs typeface="Tahoma"/>
            </a:endParaRPr>
          </a:p>
          <a:p>
            <a:pPr marL="12700" marR="5080">
              <a:lnSpc>
                <a:spcPts val="1920"/>
              </a:lnSpc>
              <a:spcBef>
                <a:spcPts val="55"/>
              </a:spcBef>
            </a:pPr>
            <a:r>
              <a:rPr sz="1600" dirty="0">
                <a:latin typeface="Arial"/>
                <a:cs typeface="Arial"/>
              </a:rPr>
              <a:t>&gt;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90" dirty="0">
                <a:latin typeface="Tahoma"/>
                <a:cs typeface="Tahoma"/>
              </a:rPr>
              <a:t>par(col.lab="red")  </a:t>
            </a:r>
            <a:r>
              <a:rPr sz="1600" spc="130" dirty="0">
                <a:solidFill>
                  <a:srgbClr val="FF0000"/>
                </a:solidFill>
                <a:latin typeface="Tahoma"/>
                <a:cs typeface="Tahoma"/>
              </a:rPr>
              <a:t>осям</a:t>
            </a:r>
            <a:endParaRPr sz="1600">
              <a:latin typeface="Tahoma"/>
              <a:cs typeface="Tahoma"/>
            </a:endParaRPr>
          </a:p>
          <a:p>
            <a:pPr marL="12700">
              <a:lnSpc>
                <a:spcPts val="1845"/>
              </a:lnSpc>
            </a:pPr>
            <a:r>
              <a:rPr sz="1600" dirty="0">
                <a:latin typeface="Arial"/>
                <a:cs typeface="Arial"/>
              </a:rPr>
              <a:t>&gt;</a:t>
            </a:r>
            <a:r>
              <a:rPr sz="1600" spc="-95" dirty="0">
                <a:latin typeface="Arial"/>
                <a:cs typeface="Arial"/>
              </a:rPr>
              <a:t> </a:t>
            </a:r>
            <a:r>
              <a:rPr sz="1600" spc="110" dirty="0">
                <a:latin typeface="Tahoma"/>
                <a:cs typeface="Tahoma"/>
              </a:rPr>
              <a:t>hist(mtcars$mpg)</a:t>
            </a:r>
            <a:endParaRPr sz="16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sz="1600" spc="140" dirty="0">
                <a:solidFill>
                  <a:srgbClr val="FF0000"/>
                </a:solidFill>
                <a:latin typeface="Tahoma"/>
                <a:cs typeface="Tahoma"/>
              </a:rPr>
              <a:t>настройками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43229" rIns="0" bIns="0" rtlCol="0">
            <a:spAutoFit/>
          </a:bodyPr>
          <a:lstStyle/>
          <a:p>
            <a:pPr marL="165100">
              <a:lnSpc>
                <a:spcPct val="100000"/>
              </a:lnSpc>
            </a:pPr>
            <a:r>
              <a:rPr sz="4000" spc="340" dirty="0"/>
              <a:t>Графический </a:t>
            </a:r>
            <a:r>
              <a:rPr sz="4000" spc="365" dirty="0"/>
              <a:t>параметр</a:t>
            </a:r>
            <a:r>
              <a:rPr sz="4000" spc="-330" dirty="0"/>
              <a:t> </a:t>
            </a:r>
            <a:r>
              <a:rPr sz="4000" spc="180" dirty="0"/>
              <a:t>par()</a:t>
            </a:r>
            <a:endParaRPr sz="4000"/>
          </a:p>
        </p:txBody>
      </p:sp>
      <p:sp>
        <p:nvSpPr>
          <p:cNvPr id="5" name="object 5"/>
          <p:cNvSpPr/>
          <p:nvPr/>
        </p:nvSpPr>
        <p:spPr>
          <a:xfrm>
            <a:off x="1772920" y="3017520"/>
            <a:ext cx="5650230" cy="38404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xfrm>
            <a:off x="8114030" y="6513348"/>
            <a:ext cx="952500" cy="3135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2345"/>
              </a:lnSpc>
            </a:pPr>
            <a:fld id="{81D60167-4931-47E6-BA6A-407CBD079E47}" type="slidenum">
              <a:rPr smtClean="0"/>
              <a:t>9</a:t>
            </a:fld>
            <a:r>
              <a:rPr spc="-5" dirty="0" smtClean="0"/>
              <a:t>/</a:t>
            </a:r>
            <a:r>
              <a:rPr lang="ru-RU" spc="-5" dirty="0" smtClean="0"/>
              <a:t>40</a:t>
            </a:r>
            <a:endParaRPr spc="-5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</TotalTime>
  <Words>2196</Words>
  <Application>Microsoft Office PowerPoint</Application>
  <PresentationFormat>Экран (4:3)</PresentationFormat>
  <Paragraphs>618</Paragraphs>
  <Slides>40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40</vt:i4>
      </vt:variant>
    </vt:vector>
  </HeadingPairs>
  <TitlesOfParts>
    <vt:vector size="41" baseType="lpstr">
      <vt:lpstr>Office Theme</vt:lpstr>
      <vt:lpstr>Презентация PowerPoint</vt:lpstr>
      <vt:lpstr>Презентация PowerPoint</vt:lpstr>
      <vt:lpstr>ГРАФИКА</vt:lpstr>
      <vt:lpstr>Самый простой график</vt:lpstr>
      <vt:lpstr>Параметры xlim, ylim</vt:lpstr>
      <vt:lpstr>Параметр pch</vt:lpstr>
      <vt:lpstr>Параметр lty</vt:lpstr>
      <vt:lpstr>Параметр legend</vt:lpstr>
      <vt:lpstr>Графический параметр par()</vt:lpstr>
      <vt:lpstr>Комбинация графиков</vt:lpstr>
      <vt:lpstr>Размер текста и символов</vt:lpstr>
      <vt:lpstr>Цвета</vt:lpstr>
      <vt:lpstr>Цвета</vt:lpstr>
      <vt:lpstr>Scatterplots</vt:lpstr>
      <vt:lpstr>Scatterplots: добавим  линии</vt:lpstr>
      <vt:lpstr>Scatterplot: матрицы</vt:lpstr>
      <vt:lpstr>Другие scatterplots gclus package позволяет группировать переменные таким образом,  чтобы переменные с большими корреляциями были ближе к  диагонали. Цвета соответствуют коэффициенту корреляции.</vt:lpstr>
      <vt:lpstr>dmat.color: метод, который берет на вход матрицу  с корреляциями, возвращает матрицу цветов</vt:lpstr>
      <vt:lpstr>Что еще можно добавить на график</vt:lpstr>
      <vt:lpstr>Гистограммы</vt:lpstr>
      <vt:lpstr>Boxplots</vt:lpstr>
      <vt:lpstr>Violin Plot: комбинация boxplot и  графика плотности распределения</vt:lpstr>
      <vt:lpstr>Возможности lattice</vt:lpstr>
      <vt:lpstr>Возможности ggplot2</vt:lpstr>
      <vt:lpstr>Больше графиков по  ссылкам</vt:lpstr>
      <vt:lpstr>Задание 1</vt:lpstr>
      <vt:lpstr>Работа с missing data 1/2 &gt; newRow &lt;- mtcars[1,]</vt:lpstr>
      <vt:lpstr>Работа с missing data 2/2</vt:lpstr>
      <vt:lpstr>Матрицы</vt:lpstr>
      <vt:lpstr>Матрицы</vt:lpstr>
      <vt:lpstr>Матрицы</vt:lpstr>
      <vt:lpstr>Матрицы</vt:lpstr>
      <vt:lpstr>Матрицы</vt:lpstr>
      <vt:lpstr>Матрицы</vt:lpstr>
      <vt:lpstr>Задание 2</vt:lpstr>
      <vt:lpstr>Списки</vt:lpstr>
      <vt:lpstr>Списки</vt:lpstr>
      <vt:lpstr>Списки</vt:lpstr>
      <vt:lpstr>Задание 3</vt:lpstr>
      <vt:lpstr>Повторение: векторы, списки,  матрицы и data frames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anastasiya</cp:lastModifiedBy>
  <cp:revision>6</cp:revision>
  <dcterms:created xsi:type="dcterms:W3CDTF">2016-09-08T21:48:46Z</dcterms:created>
  <dcterms:modified xsi:type="dcterms:W3CDTF">2016-09-08T22:56:58Z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2015-09-23T00:00:00Z</vt:filetime>
  </property>
  <property fmtid="{D5CDD505-2E9C-101B-9397-08002B2CF9AE}" pid="3" name="Creator">
    <vt:lpwstr>Impress</vt:lpwstr>
  </property>
  <property fmtid="{D5CDD505-2E9C-101B-9397-08002B2CF9AE}" pid="4" name="LastSaved">
    <vt:filetime>2016-09-08T00:00:00Z</vt:filetime>
  </property>
</Properties>
</file>