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296" r:id="rId3"/>
    <p:sldId id="257" r:id="rId4"/>
    <p:sldId id="258" r:id="rId5"/>
    <p:sldId id="259" r:id="rId6"/>
    <p:sldId id="29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6" r:id="rId29"/>
    <p:sldId id="290" r:id="rId30"/>
    <p:sldId id="291" r:id="rId31"/>
    <p:sldId id="292" r:id="rId32"/>
    <p:sldId id="293" r:id="rId33"/>
    <p:sldId id="287" r:id="rId34"/>
    <p:sldId id="288" r:id="rId35"/>
    <p:sldId id="289" r:id="rId36"/>
    <p:sldId id="294" r:id="rId37"/>
    <p:sldId id="29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32D66-E4B8-46B8-8D18-4F91BBA910B3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F3BA0-511F-4B25-AC0F-54960342C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10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E0DB-9E11-48FB-94B7-49A3F5947C79}" type="datetime1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68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F63B-1764-4550-9620-6875A201FFD6}" type="datetime1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426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775-DE3F-4B77-BFD7-5AB868C5C598}" type="datetime1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35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BA83-039C-414A-A091-213116007FBA}" type="datetime1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38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78D0C-DC0C-4484-9E9F-33C96EDF375C}" type="datetime1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839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3191-8C69-46D9-BA38-62109A737D18}" type="datetime1">
              <a:rPr lang="ru-RU" smtClean="0"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91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1AA8-C438-44A4-920B-5269D92AB793}" type="datetime1">
              <a:rPr lang="ru-RU" smtClean="0"/>
              <a:t>29.09.2016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30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2F0D-E7A3-4977-8DF3-89C7C3EEBDF6}" type="datetime1">
              <a:rPr lang="ru-RU" smtClean="0"/>
              <a:t>29.09.2016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61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BABF-3E2E-4D65-A8C4-C269A00891A6}" type="datetime1">
              <a:rPr lang="ru-RU" smtClean="0"/>
              <a:t>29.09.2016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53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922C-C85F-4717-9F88-33A17784A688}" type="datetime1">
              <a:rPr lang="ru-RU" smtClean="0"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00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22E40-09DA-4D68-9484-D5097263E100}" type="datetime1">
              <a:rPr lang="ru-RU" smtClean="0"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71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45F2A-1E2F-4EA3-B81F-13B263FAA33B}" type="datetime1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B44B8-EA00-4B44-9494-C199FDB2B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53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756919" y="1927859"/>
            <a:ext cx="2470150" cy="134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4400" b="1" spc="-5" dirty="0">
                <a:solidFill>
                  <a:srgbClr val="24333B"/>
                </a:solidFill>
                <a:latin typeface="Trebuchet MS"/>
                <a:cs typeface="Trebuchet MS"/>
              </a:rPr>
              <a:t>Язык </a:t>
            </a:r>
            <a:r>
              <a:rPr sz="4400" b="1" dirty="0">
                <a:solidFill>
                  <a:srgbClr val="24333B"/>
                </a:solidFill>
                <a:latin typeface="Trebuchet MS"/>
                <a:cs typeface="Trebuchet MS"/>
              </a:rPr>
              <a:t>R  </a:t>
            </a:r>
            <a:r>
              <a:rPr sz="4400" b="1" spc="-5" dirty="0" err="1">
                <a:solidFill>
                  <a:srgbClr val="24333B"/>
                </a:solidFill>
                <a:latin typeface="Trebuchet MS"/>
                <a:cs typeface="Trebuchet MS"/>
              </a:rPr>
              <a:t>лекция</a:t>
            </a:r>
            <a:r>
              <a:rPr sz="4400" b="1" spc="-80" dirty="0">
                <a:solidFill>
                  <a:srgbClr val="24333B"/>
                </a:solidFill>
                <a:latin typeface="Trebuchet MS"/>
                <a:cs typeface="Trebuchet MS"/>
              </a:rPr>
              <a:t> </a:t>
            </a:r>
            <a:r>
              <a:rPr lang="ru-RU" sz="4400" b="1" dirty="0">
                <a:solidFill>
                  <a:srgbClr val="24333B"/>
                </a:solidFill>
                <a:latin typeface="Trebuchet MS"/>
                <a:cs typeface="Trebuchet MS"/>
              </a:rPr>
              <a:t>5</a:t>
            </a:r>
            <a:endParaRPr sz="4400" dirty="0">
              <a:latin typeface="Trebuchet MS"/>
              <a:cs typeface="Trebuchet MS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788669" y="3614297"/>
            <a:ext cx="5831205" cy="21605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lang="ru-RU" sz="2400" spc="-5" dirty="0" smtClean="0">
                <a:latin typeface="Trebuchet MS"/>
                <a:cs typeface="Trebuchet MS"/>
              </a:rPr>
              <a:t>Артем Артемов</a:t>
            </a:r>
          </a:p>
          <a:p>
            <a:pPr marL="12700" marR="5080">
              <a:lnSpc>
                <a:spcPct val="116700"/>
              </a:lnSpc>
            </a:pPr>
            <a:r>
              <a:rPr sz="2400" spc="-5" dirty="0" err="1" smtClean="0">
                <a:latin typeface="Trebuchet MS"/>
                <a:cs typeface="Trebuchet MS"/>
              </a:rPr>
              <a:t>Елена</a:t>
            </a:r>
            <a:r>
              <a:rPr sz="2400" spc="-5" dirty="0" smtClean="0">
                <a:latin typeface="Trebuchet MS"/>
                <a:cs typeface="Trebuchet MS"/>
              </a:rPr>
              <a:t> </a:t>
            </a:r>
            <a:r>
              <a:rPr sz="2400" spc="-5" dirty="0" err="1" smtClean="0">
                <a:latin typeface="Trebuchet MS"/>
                <a:cs typeface="Trebuchet MS"/>
              </a:rPr>
              <a:t>Ставровская</a:t>
            </a:r>
            <a:endParaRPr lang="ru-RU" sz="2400" spc="-5" dirty="0" smtClean="0">
              <a:latin typeface="Trebuchet MS"/>
              <a:cs typeface="Trebuchet MS"/>
            </a:endParaRPr>
          </a:p>
          <a:p>
            <a:pPr marL="12700" marR="5080">
              <a:lnSpc>
                <a:spcPct val="116700"/>
              </a:lnSpc>
            </a:pPr>
            <a:r>
              <a:rPr sz="2400" spc="-5" dirty="0" err="1" smtClean="0">
                <a:latin typeface="Trebuchet MS"/>
                <a:cs typeface="Trebuchet MS"/>
              </a:rPr>
              <a:t>Анастасия</a:t>
            </a:r>
            <a:r>
              <a:rPr sz="2400" spc="-5" dirty="0" smtClean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Жарикова  </a:t>
            </a:r>
            <a:endParaRPr lang="ru-RU" sz="2400" spc="-5" dirty="0" smtClean="0">
              <a:latin typeface="Trebuchet MS"/>
              <a:cs typeface="Trebuchet MS"/>
            </a:endParaRPr>
          </a:p>
          <a:p>
            <a:pPr marL="12700" marR="5080">
              <a:lnSpc>
                <a:spcPct val="116700"/>
              </a:lnSpc>
            </a:pPr>
            <a:endParaRPr lang="ru-RU" sz="2400" spc="-5" dirty="0">
              <a:latin typeface="Trebuchet MS"/>
              <a:cs typeface="Trebuchet MS"/>
            </a:endParaRPr>
          </a:p>
          <a:p>
            <a:pPr marL="12700" marR="5080">
              <a:lnSpc>
                <a:spcPct val="116700"/>
              </a:lnSpc>
            </a:pPr>
            <a:r>
              <a:rPr lang="ru-RU" sz="2400" spc="-5" dirty="0" smtClean="0">
                <a:latin typeface="Trebuchet MS"/>
                <a:cs typeface="Trebuchet MS"/>
              </a:rPr>
              <a:t>30</a:t>
            </a:r>
            <a:r>
              <a:rPr sz="2400" spc="-5" dirty="0" smtClean="0">
                <a:latin typeface="Trebuchet MS"/>
                <a:cs typeface="Trebuchet MS"/>
              </a:rPr>
              <a:t> </a:t>
            </a:r>
            <a:r>
              <a:rPr sz="2400" spc="-5" dirty="0" err="1">
                <a:latin typeface="Trebuchet MS"/>
                <a:cs typeface="Trebuchet MS"/>
              </a:rPr>
              <a:t>сентября</a:t>
            </a:r>
            <a:r>
              <a:rPr sz="2400" spc="-90" dirty="0">
                <a:latin typeface="Trebuchet MS"/>
                <a:cs typeface="Trebuchet MS"/>
              </a:rPr>
              <a:t> </a:t>
            </a:r>
            <a:r>
              <a:rPr sz="2400" spc="-5" dirty="0" smtClean="0">
                <a:latin typeface="Trebuchet MS"/>
                <a:cs typeface="Trebuchet MS"/>
              </a:rPr>
              <a:t>201</a:t>
            </a:r>
            <a:r>
              <a:rPr lang="ru-RU" sz="2400" spc="-5" dirty="0" smtClean="0">
                <a:latin typeface="Trebuchet MS"/>
                <a:cs typeface="Trebuchet MS"/>
              </a:rPr>
              <a:t>6</a:t>
            </a:r>
            <a:endParaRPr sz="24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9426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scatterplot-unnamed-chunk-4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696200" cy="549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019800"/>
            <a:ext cx="891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ggplot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gapminder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aes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(x = log10(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gdpPercap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), y =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lifeExp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)) +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geom_point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752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tterplot-unnamed-chunk-5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077200" cy="576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6172200"/>
            <a:ext cx="4894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p +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geom_point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() + scale_x_log10()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048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tterplot-unnamed-chunk-9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79248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6172200"/>
            <a:ext cx="609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p +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geom_point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() +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geom_smooth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048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tterplot-unnamed-chunk-9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620000" cy="544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60960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p +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geom_point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() +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geom_smooth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lwd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 = 3, se = FALSE, method = "lm")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048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tterplot-unnamed-chunk-16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7848600" cy="560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6019800"/>
            <a:ext cx="929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ggplot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(subset(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gapminder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, country == "Zimbabwe"),</a:t>
            </a:r>
          </a:p>
          <a:p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aes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(x = year, y =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lifeExp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)) +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geom_line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() +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geom_point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048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tterplot-unnamed-chunk-18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6934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5257800"/>
            <a:ext cx="853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jCountries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 &lt;- c("Canada", "Rwanda", "Cambodia", "Mexico")</a:t>
            </a:r>
          </a:p>
          <a:p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ggplot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(subset(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gapminder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, country %in%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jCountries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),</a:t>
            </a:r>
          </a:p>
          <a:p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aes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(x = year, y =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lifeExp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, color = country)) +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geom_line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() +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geom_point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04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ipplot-unnamed-chunk-3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7467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4800" y="5867400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ggplot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gapminder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aes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(x = continent, y =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lifeExp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)) +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geom_point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048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ipplot-unnamed-chunk-4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7543800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0" y="58674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ggplot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gapminder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aes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(x = continent, y =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lifeExp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)) +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geom_jitter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048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ipplot-unnamed-chunk-6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315200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0" y="5867400"/>
            <a:ext cx="822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ggplot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gapminder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aes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(x = continent, y =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lifeExp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)) +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geom_boxplot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048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ipplot-unnamed-chunk-7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315200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565785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ggplot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gapminder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aes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(x = continent, y =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lifeExp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)) +</a:t>
            </a:r>
          </a:p>
          <a:p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geom_boxplot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outlier.colour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 = "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hotpink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") +</a:t>
            </a:r>
          </a:p>
          <a:p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geom_jitter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(position =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position_jitter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(width = 0.1, height = 0), alpha = 1/4)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04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0014" y="256664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reshape2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12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-quant-unnamed-chunk-3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7315200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5791200"/>
            <a:ext cx="876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ggplot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gapminder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aes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(x =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lifeExp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)) +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geom_histogram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048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-quant-unnamed-chunk-4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696200" cy="549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5943600"/>
            <a:ext cx="891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ggplot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gapminder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aes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(x =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lifeExp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)) +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geom_density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048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-quant-unnamed-chunk-7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7467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5791200"/>
            <a:ext cx="868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ggplot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gapminder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aes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(x =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lifeExp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, color = continent)) +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geom_density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546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-quant-unnamed-chunk-8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655320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0" y="5562600"/>
            <a:ext cx="861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ggplot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gapminder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aes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(x =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lifeExp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, fill = continent)) +</a:t>
            </a:r>
          </a:p>
          <a:p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geom_density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(alpha = 0.2)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54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-quant-unnamed-chunk-10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391400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5629275"/>
            <a:ext cx="8374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ggplot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(subset(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gapminder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, continent != "Oceania"),</a:t>
            </a:r>
          </a:p>
          <a:p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aes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(x =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lifeExp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, fill = continent)) +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geom_histogram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() +</a:t>
            </a:r>
          </a:p>
          <a:p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facet_grid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(continent ~ .)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546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6248400"/>
            <a:ext cx="838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p +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ggtitle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("Life expectancy over time by continent")</a:t>
            </a:r>
          </a:p>
        </p:txBody>
      </p:sp>
      <p:pic>
        <p:nvPicPr>
          <p:cNvPr id="3" name="Picture 2" descr="themes-unnamed-chunk-4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077200" cy="576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546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3400" y="6096000"/>
            <a:ext cx="2124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p +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theme_bw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pic>
        <p:nvPicPr>
          <p:cNvPr id="3" name="Picture 3" descr="themes-unnamed-chunk-6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7620000" cy="544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54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0014" y="220660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Очистка данных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54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1763" y="2492896"/>
            <a:ext cx="8880475" cy="292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965" marR="5080" indent="-342265">
              <a:lnSpc>
                <a:spcPts val="38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ndara"/>
                <a:cs typeface="Candara"/>
              </a:rPr>
              <a:t>Особенности формата (лишние строки в начале  файла, наличие/отсутствие заголовка,  нетрадиционные разделители,</a:t>
            </a:r>
            <a:r>
              <a:rPr sz="3200" dirty="0">
                <a:latin typeface="Candara"/>
                <a:cs typeface="Candara"/>
              </a:rPr>
              <a:t> </a:t>
            </a:r>
            <a:r>
              <a:rPr sz="3200" spc="-5" dirty="0">
                <a:latin typeface="Candara"/>
                <a:cs typeface="Candara"/>
              </a:rPr>
              <a:t>etc.)</a:t>
            </a:r>
            <a:endParaRPr sz="3200" dirty="0">
              <a:latin typeface="Candara"/>
              <a:cs typeface="Candara"/>
            </a:endParaRPr>
          </a:p>
          <a:p>
            <a:pPr marL="354965" indent="-342265">
              <a:lnSpc>
                <a:spcPts val="3754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ndara"/>
                <a:cs typeface="Candara"/>
              </a:rPr>
              <a:t>Отсутствие некоторых данных</a:t>
            </a:r>
            <a:r>
              <a:rPr sz="3200" spc="-10" dirty="0">
                <a:latin typeface="Candara"/>
                <a:cs typeface="Candara"/>
              </a:rPr>
              <a:t> </a:t>
            </a:r>
            <a:r>
              <a:rPr sz="3200" spc="-5" dirty="0">
                <a:latin typeface="Candara"/>
                <a:cs typeface="Candara"/>
              </a:rPr>
              <a:t>(na)</a:t>
            </a:r>
            <a:endParaRPr sz="3200" dirty="0">
              <a:latin typeface="Candara"/>
              <a:cs typeface="Candara"/>
            </a:endParaRPr>
          </a:p>
          <a:p>
            <a:pPr marL="354965" indent="-342265">
              <a:lnSpc>
                <a:spcPts val="382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ndara"/>
                <a:cs typeface="Candara"/>
              </a:rPr>
              <a:t>Типы данных (перевод строк в числа и</a:t>
            </a:r>
            <a:r>
              <a:rPr sz="3200" spc="20" dirty="0">
                <a:latin typeface="Candara"/>
                <a:cs typeface="Candara"/>
              </a:rPr>
              <a:t> </a:t>
            </a:r>
            <a:r>
              <a:rPr sz="3200" spc="-5" dirty="0">
                <a:latin typeface="Candara"/>
                <a:cs typeface="Candara"/>
              </a:rPr>
              <a:t>т.п.)</a:t>
            </a:r>
            <a:endParaRPr sz="3200" dirty="0">
              <a:latin typeface="Candara"/>
              <a:cs typeface="Candara"/>
            </a:endParaRPr>
          </a:p>
          <a:p>
            <a:pPr marL="354965" indent="-342265">
              <a:lnSpc>
                <a:spcPct val="100000"/>
              </a:lnSpc>
              <a:spcBef>
                <a:spcPts val="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ndara"/>
                <a:cs typeface="Candara"/>
              </a:rPr>
              <a:t>Выбросы, которые искажают общий</a:t>
            </a:r>
            <a:r>
              <a:rPr sz="3200" spc="5" dirty="0">
                <a:latin typeface="Candara"/>
                <a:cs typeface="Candara"/>
              </a:rPr>
              <a:t> </a:t>
            </a:r>
            <a:r>
              <a:rPr sz="3200" spc="-5" dirty="0">
                <a:latin typeface="Candara"/>
                <a:cs typeface="Candara"/>
              </a:rPr>
              <a:t>тренд</a:t>
            </a:r>
            <a:endParaRPr sz="3200" dirty="0">
              <a:latin typeface="Candara"/>
              <a:cs typeface="Candar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0981" y="76644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проблем в данных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/>
        </p:nvSpPr>
        <p:spPr>
          <a:xfrm>
            <a:off x="952400" y="620688"/>
            <a:ext cx="7795000" cy="748442"/>
          </a:xfrm>
          <a:prstGeom prst="rect">
            <a:avLst/>
          </a:prstGeom>
        </p:spPr>
        <p:txBody>
          <a:bodyPr vert="horz" wrap="square" lIns="0" tIns="192564" rIns="0" bIns="0" rtlCol="0">
            <a:spAutoFit/>
          </a:bodyPr>
          <a:lstStyle>
            <a:lvl1pPr>
              <a:defRPr sz="3200" b="0" i="0">
                <a:solidFill>
                  <a:srgbClr val="6633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2042795">
              <a:lnSpc>
                <a:spcPct val="100000"/>
              </a:lnSpc>
            </a:pPr>
            <a:r>
              <a:rPr sz="3600"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Данные про</a:t>
            </a:r>
            <a:r>
              <a:rPr sz="3600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sz="3600"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жилье</a:t>
            </a:r>
            <a:endParaRPr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6600" y="2132856"/>
            <a:ext cx="8225790" cy="3716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400" dirty="0" smtClean="0"/>
              <a:t>&gt; </a:t>
            </a:r>
            <a:r>
              <a:rPr lang="en-US" sz="2400" dirty="0" err="1" smtClean="0"/>
              <a:t>install.packages</a:t>
            </a:r>
            <a:r>
              <a:rPr lang="en-US" sz="2400" dirty="0"/>
              <a:t>("</a:t>
            </a:r>
            <a:r>
              <a:rPr lang="en-US" sz="2400" dirty="0" err="1"/>
              <a:t>gdata</a:t>
            </a:r>
            <a:r>
              <a:rPr lang="en-US" sz="2400" dirty="0"/>
              <a:t>") </a:t>
            </a:r>
            <a:endParaRPr lang="ru-RU" sz="2400" dirty="0" smtClean="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400" dirty="0" smtClean="0"/>
              <a:t>&gt; require(</a:t>
            </a:r>
            <a:r>
              <a:rPr lang="en-US" sz="2400" dirty="0" err="1" smtClean="0"/>
              <a:t>gdata</a:t>
            </a:r>
            <a:r>
              <a:rPr lang="en-US" sz="2400" dirty="0"/>
              <a:t>)</a:t>
            </a:r>
            <a:endParaRPr lang="ru-RU" sz="2400" spc="-5" dirty="0" smtClean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2400" spc="-5" dirty="0" smtClean="0">
                <a:latin typeface="Candara"/>
                <a:cs typeface="Candara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400" spc="-5" dirty="0" smtClean="0">
                <a:latin typeface="Candara"/>
                <a:cs typeface="Candara"/>
              </a:rPr>
              <a:t>&gt;</a:t>
            </a:r>
            <a:r>
              <a:rPr sz="2400" spc="-5" dirty="0" err="1" smtClean="0">
                <a:latin typeface="Candara"/>
                <a:cs typeface="Candara"/>
              </a:rPr>
              <a:t>bk</a:t>
            </a:r>
            <a:r>
              <a:rPr sz="2400" spc="-5" dirty="0" smtClean="0">
                <a:latin typeface="Candara"/>
                <a:cs typeface="Candara"/>
              </a:rPr>
              <a:t> </a:t>
            </a:r>
            <a:r>
              <a:rPr sz="2400" spc="-5" dirty="0">
                <a:latin typeface="Candara"/>
                <a:cs typeface="Candara"/>
              </a:rPr>
              <a:t>&lt;-</a:t>
            </a:r>
            <a:r>
              <a:rPr sz="2400" spc="85" dirty="0">
                <a:latin typeface="Candara"/>
                <a:cs typeface="Candara"/>
              </a:rPr>
              <a:t> </a:t>
            </a:r>
            <a:r>
              <a:rPr sz="2400" spc="-5" dirty="0">
                <a:latin typeface="Candara"/>
                <a:cs typeface="Candara"/>
              </a:rPr>
              <a:t>read.xls("rollingsales_brooklyn.xls",pattern="BOROUGH")</a:t>
            </a:r>
            <a:endParaRPr sz="2400" dirty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400" spc="-5" dirty="0">
                <a:latin typeface="Candara"/>
                <a:cs typeface="Candara"/>
              </a:rPr>
              <a:t>#все что до строки, содержащей , "BOROUGH", не</a:t>
            </a:r>
            <a:r>
              <a:rPr sz="2400" spc="45" dirty="0">
                <a:latin typeface="Candara"/>
                <a:cs typeface="Candara"/>
              </a:rPr>
              <a:t> </a:t>
            </a:r>
            <a:r>
              <a:rPr sz="2400" spc="-5" dirty="0">
                <a:latin typeface="Candara"/>
                <a:cs typeface="Candara"/>
              </a:rPr>
              <a:t>читаем</a:t>
            </a:r>
            <a:endParaRPr sz="2400" dirty="0">
              <a:latin typeface="Candara"/>
              <a:cs typeface="Candara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ndara"/>
                <a:cs typeface="Candara"/>
              </a:rPr>
              <a:t>head(bk) #смотрим на</a:t>
            </a:r>
            <a:r>
              <a:rPr sz="2400" spc="-20" dirty="0">
                <a:latin typeface="Candara"/>
                <a:cs typeface="Candara"/>
              </a:rPr>
              <a:t> </a:t>
            </a:r>
            <a:r>
              <a:rPr sz="2400" spc="-5" dirty="0">
                <a:latin typeface="Candara"/>
                <a:cs typeface="Candara"/>
              </a:rPr>
              <a:t>данные</a:t>
            </a:r>
            <a:endParaRPr sz="2400" dirty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400" spc="-5" dirty="0">
                <a:latin typeface="Candara"/>
                <a:cs typeface="Candara"/>
              </a:rPr>
              <a:t>summary(bk) #сводная статистика, чего сколько</a:t>
            </a:r>
            <a:endParaRPr sz="2400" dirty="0">
              <a:latin typeface="Candara"/>
              <a:cs typeface="Candar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7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0014" y="3326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reshape2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&gt;</a:t>
            </a:r>
            <a:r>
              <a:rPr lang="en-US" dirty="0" err="1" smtClean="0"/>
              <a:t>install.packages</a:t>
            </a:r>
            <a:r>
              <a:rPr lang="en-US" dirty="0" smtClean="0"/>
              <a:t>("reshape2")</a:t>
            </a:r>
          </a:p>
          <a:p>
            <a:r>
              <a:rPr lang="en-US" dirty="0" smtClean="0"/>
              <a:t>&gt;library(reshape2)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59698" y="2455728"/>
            <a:ext cx="52765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&gt;a=</a:t>
            </a:r>
            <a:r>
              <a:rPr lang="en-US" dirty="0" err="1" smtClean="0"/>
              <a:t>data.frame</a:t>
            </a:r>
            <a:r>
              <a:rPr lang="en-US" dirty="0" smtClean="0"/>
              <a:t>(name=c('John', 'Mary', 'Peter', 'Susan'), </a:t>
            </a:r>
          </a:p>
          <a:p>
            <a:r>
              <a:rPr lang="en-US" dirty="0"/>
              <a:t>	 </a:t>
            </a:r>
            <a:r>
              <a:rPr lang="en-US" dirty="0" smtClean="0"/>
              <a:t>      sex=c('</a:t>
            </a:r>
            <a:r>
              <a:rPr lang="en-US" dirty="0" err="1" smtClean="0"/>
              <a:t>m','f','m','f</a:t>
            </a:r>
            <a:r>
              <a:rPr lang="en-US" dirty="0" smtClean="0"/>
              <a:t>'),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age=c(26,21,19,29),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weight=c(82, 56, 79, 60),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height=c(182, 171, 179, 175))</a:t>
            </a:r>
            <a:endParaRPr lang="en-US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597372"/>
              </p:ext>
            </p:extLst>
          </p:nvPr>
        </p:nvGraphicFramePr>
        <p:xfrm>
          <a:off x="1619672" y="4221088"/>
          <a:ext cx="6096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height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John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Peter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Susan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72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/>
        </p:nvSpPr>
        <p:spPr>
          <a:xfrm>
            <a:off x="674500" y="503044"/>
            <a:ext cx="7795000" cy="717696"/>
          </a:xfrm>
          <a:prstGeom prst="rect">
            <a:avLst/>
          </a:prstGeom>
        </p:spPr>
        <p:txBody>
          <a:bodyPr vert="horz" wrap="square" lIns="0" tIns="223075" rIns="0" bIns="0" rtlCol="0">
            <a:spAutoFit/>
          </a:bodyPr>
          <a:lstStyle>
            <a:lvl1pPr>
              <a:defRPr sz="3200" b="0" i="0">
                <a:solidFill>
                  <a:srgbClr val="6633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2538095">
              <a:lnSpc>
                <a:spcPct val="100000"/>
              </a:lnSpc>
            </a:pPr>
            <a:r>
              <a:rPr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Чистим</a:t>
            </a:r>
            <a:r>
              <a:rPr spc="-6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данные</a:t>
            </a:r>
          </a:p>
        </p:txBody>
      </p:sp>
      <p:sp>
        <p:nvSpPr>
          <p:cNvPr id="3" name="object 3"/>
          <p:cNvSpPr txBox="1">
            <a:spLocks noGrp="1"/>
          </p:cNvSpPr>
          <p:nvPr/>
        </p:nvSpPr>
        <p:spPr>
          <a:xfrm>
            <a:off x="-23173" y="1645795"/>
            <a:ext cx="9190347" cy="4709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 sz="2800" b="0" i="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54940">
              <a:lnSpc>
                <a:spcPts val="3329"/>
              </a:lnSpc>
            </a:pPr>
            <a:r>
              <a:rPr spc="-5" dirty="0"/>
              <a:t>head(bk$SALE.PRICE)</a:t>
            </a:r>
          </a:p>
          <a:p>
            <a:pPr marL="154940" marR="487045">
              <a:lnSpc>
                <a:spcPts val="3400"/>
              </a:lnSpc>
              <a:spcBef>
                <a:spcPts val="45"/>
              </a:spcBef>
            </a:pPr>
            <a:r>
              <a:rPr spc="-5" dirty="0"/>
              <a:t>[1] $403,572 $218,010 $952,311 $842,692 $815,288 $815,288  </a:t>
            </a:r>
            <a:r>
              <a:rPr spc="-10" dirty="0"/>
              <a:t>3318</a:t>
            </a:r>
          </a:p>
          <a:p>
            <a:pPr marL="154940">
              <a:lnSpc>
                <a:spcPts val="3175"/>
              </a:lnSpc>
            </a:pPr>
            <a:r>
              <a:rPr spc="-5" dirty="0"/>
              <a:t>Levels: $0 $1 $10 $100 $1,000 $10,000 $100,000 $1,000,000</a:t>
            </a:r>
            <a:r>
              <a:rPr spc="50" dirty="0"/>
              <a:t> </a:t>
            </a:r>
            <a:r>
              <a:rPr spc="-5" dirty="0"/>
              <a:t>...</a:t>
            </a:r>
          </a:p>
          <a:p>
            <a:pPr marL="15494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$999,999</a:t>
            </a:r>
          </a:p>
          <a:p>
            <a:pPr marL="142240">
              <a:lnSpc>
                <a:spcPct val="100000"/>
              </a:lnSpc>
              <a:spcBef>
                <a:spcPts val="55"/>
              </a:spcBef>
            </a:pPr>
            <a:endParaRPr sz="2850">
              <a:latin typeface="Times New Roman"/>
              <a:cs typeface="Times New Roman"/>
            </a:endParaRPr>
          </a:p>
          <a:p>
            <a:pPr marL="154940">
              <a:lnSpc>
                <a:spcPct val="100000"/>
              </a:lnSpc>
            </a:pPr>
            <a:r>
              <a:rPr spc="-5" dirty="0"/>
              <a:t>Переводим цены в числовой формат</a:t>
            </a:r>
          </a:p>
          <a:p>
            <a:pPr marL="154940">
              <a:lnSpc>
                <a:spcPts val="3329"/>
              </a:lnSpc>
              <a:spcBef>
                <a:spcPts val="35"/>
              </a:spcBef>
            </a:pPr>
            <a:r>
              <a:rPr spc="-5" dirty="0"/>
              <a:t>&gt;bk$SALE.PRICE.N &lt;- as.numeric(gsub("[^[:digit:]]","",</a:t>
            </a:r>
            <a:r>
              <a:rPr spc="60" dirty="0"/>
              <a:t> </a:t>
            </a:r>
            <a:r>
              <a:rPr spc="-5" dirty="0"/>
              <a:t>bk</a:t>
            </a:r>
          </a:p>
          <a:p>
            <a:pPr marL="154940">
              <a:lnSpc>
                <a:spcPts val="3329"/>
              </a:lnSpc>
            </a:pPr>
            <a:r>
              <a:rPr spc="-5" dirty="0"/>
              <a:t>$SALE.PRICE))</a:t>
            </a:r>
          </a:p>
          <a:p>
            <a:pPr marL="154940" marR="5080">
              <a:lnSpc>
                <a:spcPct val="101099"/>
              </a:lnSpc>
            </a:pPr>
            <a:r>
              <a:rPr spc="-5" dirty="0"/>
              <a:t># </a:t>
            </a:r>
            <a:r>
              <a:rPr spc="-10" dirty="0"/>
              <a:t>убираем </a:t>
            </a:r>
            <a:r>
              <a:rPr spc="-5" dirty="0"/>
              <a:t>все кроме цифр, т.е. заменяем все кроме цифр  на</a:t>
            </a:r>
            <a:r>
              <a:rPr spc="-90" dirty="0"/>
              <a:t> </a:t>
            </a:r>
            <a:r>
              <a:rPr spc="-5" dirty="0"/>
              <a:t>“”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7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/>
        </p:nvSpPr>
        <p:spPr>
          <a:xfrm>
            <a:off x="952041" y="683687"/>
            <a:ext cx="7795000" cy="717696"/>
          </a:xfrm>
          <a:prstGeom prst="rect">
            <a:avLst/>
          </a:prstGeom>
        </p:spPr>
        <p:txBody>
          <a:bodyPr vert="horz" wrap="square" lIns="0" tIns="223075" rIns="0" bIns="0" rtlCol="0">
            <a:spAutoFit/>
          </a:bodyPr>
          <a:lstStyle>
            <a:lvl1pPr>
              <a:defRPr sz="3200" b="0" i="0">
                <a:solidFill>
                  <a:srgbClr val="6633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2538095">
              <a:lnSpc>
                <a:spcPct val="100000"/>
              </a:lnSpc>
            </a:pPr>
            <a:r>
              <a:rPr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Чистим</a:t>
            </a:r>
            <a:r>
              <a:rPr spc="-6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данные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6960" y="1780748"/>
            <a:ext cx="7912734" cy="439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840"/>
              </a:lnSpc>
            </a:pPr>
            <a:r>
              <a:rPr sz="2400" spc="-5" dirty="0">
                <a:latin typeface="Candara"/>
                <a:cs typeface="Candara"/>
              </a:rPr>
              <a:t>Смотрим, для скольки объектов у нас нет данных про</a:t>
            </a:r>
            <a:r>
              <a:rPr sz="2400" spc="45" dirty="0">
                <a:latin typeface="Candara"/>
                <a:cs typeface="Candara"/>
              </a:rPr>
              <a:t> </a:t>
            </a:r>
            <a:r>
              <a:rPr sz="2400" spc="-5" dirty="0">
                <a:latin typeface="Candara"/>
                <a:cs typeface="Candara"/>
              </a:rPr>
              <a:t>цены</a:t>
            </a:r>
            <a:endParaRPr sz="2400">
              <a:latin typeface="Candara"/>
              <a:cs typeface="Candara"/>
            </a:endParaRPr>
          </a:p>
          <a:p>
            <a:pPr marL="12700">
              <a:lnSpc>
                <a:spcPts val="2840"/>
              </a:lnSpc>
            </a:pPr>
            <a:r>
              <a:rPr sz="2400" spc="-5" dirty="0">
                <a:latin typeface="Candara"/>
                <a:cs typeface="Candara"/>
              </a:rPr>
              <a:t>&gt;count(is.na(bk$SALE.PRICE.N))#sum</a:t>
            </a:r>
            <a:endParaRPr sz="24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400" spc="-5" dirty="0">
                <a:latin typeface="Candara"/>
                <a:cs typeface="Candara"/>
              </a:rPr>
              <a:t>Сделаем все имена столбцов маленькими</a:t>
            </a:r>
            <a:r>
              <a:rPr sz="2400" spc="45" dirty="0">
                <a:latin typeface="Candara"/>
                <a:cs typeface="Candara"/>
              </a:rPr>
              <a:t> </a:t>
            </a:r>
            <a:r>
              <a:rPr sz="2400" spc="-5" dirty="0">
                <a:latin typeface="Candara"/>
                <a:cs typeface="Candara"/>
              </a:rPr>
              <a:t>буквами</a:t>
            </a:r>
            <a:endParaRPr sz="2400">
              <a:latin typeface="Candara"/>
              <a:cs typeface="Candara"/>
            </a:endParaRPr>
          </a:p>
          <a:p>
            <a:pPr marL="12700" marR="3382645">
              <a:lnSpc>
                <a:spcPct val="100600"/>
              </a:lnSpc>
            </a:pPr>
            <a:r>
              <a:rPr sz="2400" spc="-5" dirty="0">
                <a:latin typeface="Candara"/>
                <a:cs typeface="Candara"/>
              </a:rPr>
              <a:t>&gt;names(bk) &lt;- tolower(names(bk))  Приведем в порядок</a:t>
            </a:r>
            <a:r>
              <a:rPr sz="2400" spc="-20" dirty="0">
                <a:latin typeface="Candara"/>
                <a:cs typeface="Candara"/>
              </a:rPr>
              <a:t> </a:t>
            </a:r>
            <a:r>
              <a:rPr sz="2400" spc="-5" dirty="0">
                <a:latin typeface="Candara"/>
                <a:cs typeface="Candara"/>
              </a:rPr>
              <a:t>площади</a:t>
            </a:r>
            <a:endParaRPr sz="2400">
              <a:latin typeface="Candara"/>
              <a:cs typeface="Candara"/>
            </a:endParaRPr>
          </a:p>
          <a:p>
            <a:pPr marL="12700">
              <a:lnSpc>
                <a:spcPts val="2840"/>
              </a:lnSpc>
              <a:spcBef>
                <a:spcPts val="15"/>
              </a:spcBef>
            </a:pPr>
            <a:r>
              <a:rPr sz="2400" spc="-5" dirty="0">
                <a:latin typeface="Candara"/>
                <a:cs typeface="Candara"/>
              </a:rPr>
              <a:t>&gt;bk$gross.sqft &lt;- as.numeric(gsub("[^[:digit:]]","",</a:t>
            </a:r>
            <a:r>
              <a:rPr sz="2400" spc="50" dirty="0">
                <a:latin typeface="Candara"/>
                <a:cs typeface="Candara"/>
              </a:rPr>
              <a:t> </a:t>
            </a:r>
            <a:r>
              <a:rPr sz="2400" spc="-5" dirty="0">
                <a:latin typeface="Candara"/>
                <a:cs typeface="Candara"/>
              </a:rPr>
              <a:t>bk</a:t>
            </a:r>
            <a:endParaRPr sz="2400">
              <a:latin typeface="Candara"/>
              <a:cs typeface="Candara"/>
            </a:endParaRPr>
          </a:p>
          <a:p>
            <a:pPr marL="12700">
              <a:lnSpc>
                <a:spcPts val="2840"/>
              </a:lnSpc>
            </a:pPr>
            <a:r>
              <a:rPr sz="2400" spc="-5" dirty="0">
                <a:latin typeface="Candara"/>
                <a:cs typeface="Candara"/>
              </a:rPr>
              <a:t>$gross.square.feet))</a:t>
            </a:r>
            <a:endParaRPr sz="24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400" spc="-5" dirty="0">
                <a:latin typeface="Candara"/>
                <a:cs typeface="Candara"/>
              </a:rPr>
              <a:t>&gt;bk$land.sqft &lt;- as.numeric(gsub("[^[:digit:]]","",</a:t>
            </a:r>
            <a:r>
              <a:rPr sz="2400" spc="55" dirty="0">
                <a:latin typeface="Candara"/>
                <a:cs typeface="Candara"/>
              </a:rPr>
              <a:t> </a:t>
            </a:r>
            <a:r>
              <a:rPr sz="2400" spc="-5" dirty="0">
                <a:latin typeface="Candara"/>
                <a:cs typeface="Candara"/>
              </a:rPr>
              <a:t>bk</a:t>
            </a:r>
            <a:endParaRPr sz="2400">
              <a:latin typeface="Candara"/>
              <a:cs typeface="Candara"/>
            </a:endParaRPr>
          </a:p>
          <a:p>
            <a:pPr marL="12700" marR="4391025">
              <a:lnSpc>
                <a:spcPct val="100600"/>
              </a:lnSpc>
            </a:pPr>
            <a:r>
              <a:rPr sz="2400" spc="-5" dirty="0">
                <a:latin typeface="Candara"/>
                <a:cs typeface="Candara"/>
              </a:rPr>
              <a:t>$land.square.feet))  Приведем в порядок</a:t>
            </a:r>
            <a:r>
              <a:rPr sz="2400" spc="-30" dirty="0">
                <a:latin typeface="Candara"/>
                <a:cs typeface="Candara"/>
              </a:rPr>
              <a:t> </a:t>
            </a:r>
            <a:r>
              <a:rPr sz="2400" spc="-5" dirty="0">
                <a:latin typeface="Candara"/>
                <a:cs typeface="Candara"/>
              </a:rPr>
              <a:t>даты</a:t>
            </a:r>
            <a:endParaRPr sz="2400">
              <a:latin typeface="Candara"/>
              <a:cs typeface="Candara"/>
            </a:endParaRPr>
          </a:p>
          <a:p>
            <a:pPr marL="12700">
              <a:lnSpc>
                <a:spcPts val="2840"/>
              </a:lnSpc>
              <a:spcBef>
                <a:spcPts val="15"/>
              </a:spcBef>
            </a:pPr>
            <a:r>
              <a:rPr sz="2400" spc="-5" dirty="0">
                <a:latin typeface="Candara"/>
                <a:cs typeface="Candara"/>
              </a:rPr>
              <a:t>&gt;bk$sale.date &lt;-</a:t>
            </a:r>
            <a:r>
              <a:rPr sz="2400" spc="15" dirty="0">
                <a:latin typeface="Candara"/>
                <a:cs typeface="Candara"/>
              </a:rPr>
              <a:t> </a:t>
            </a:r>
            <a:r>
              <a:rPr sz="2400" spc="-5" dirty="0">
                <a:latin typeface="Candara"/>
                <a:cs typeface="Candara"/>
              </a:rPr>
              <a:t>as.Date(bk$sale.date)</a:t>
            </a:r>
            <a:endParaRPr sz="2400">
              <a:latin typeface="Candara"/>
              <a:cs typeface="Candara"/>
            </a:endParaRPr>
          </a:p>
          <a:p>
            <a:pPr marL="12700">
              <a:lnSpc>
                <a:spcPts val="2840"/>
              </a:lnSpc>
            </a:pPr>
            <a:r>
              <a:rPr sz="2400" spc="-5" dirty="0">
                <a:latin typeface="Candara"/>
                <a:cs typeface="Candara"/>
              </a:rPr>
              <a:t>&gt;bk$year.built &lt;-</a:t>
            </a:r>
            <a:r>
              <a:rPr sz="2400" spc="60" dirty="0">
                <a:latin typeface="Candara"/>
                <a:cs typeface="Candara"/>
              </a:rPr>
              <a:t> </a:t>
            </a:r>
            <a:r>
              <a:rPr sz="2400" spc="-5" dirty="0">
                <a:latin typeface="Candara"/>
                <a:cs typeface="Candara"/>
              </a:rPr>
              <a:t>as.numeric(as.character(bk$year.built))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7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/>
        </p:nvSpPr>
        <p:spPr>
          <a:xfrm>
            <a:off x="1664285" y="371097"/>
            <a:ext cx="5809615" cy="967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0" i="0">
                <a:solidFill>
                  <a:srgbClr val="663366"/>
                </a:solidFill>
                <a:latin typeface="Candara"/>
                <a:ea typeface="+mj-ea"/>
                <a:cs typeface="Candara"/>
              </a:defRPr>
            </a:lvl1pPr>
          </a:lstStyle>
          <a:p>
            <a:pPr algn="ctr">
              <a:lnSpc>
                <a:spcPts val="3820"/>
              </a:lnSpc>
            </a:pPr>
            <a:r>
              <a:rPr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Надоело писать длинные</a:t>
            </a:r>
            <a:r>
              <a:rPr spc="-1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имена?</a:t>
            </a:r>
          </a:p>
          <a:p>
            <a:pPr marL="3810" algn="ctr">
              <a:lnSpc>
                <a:spcPts val="3795"/>
              </a:lnSpc>
            </a:pPr>
            <a:r>
              <a:rPr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Работаем с одной</a:t>
            </a:r>
            <a:r>
              <a:rPr spc="-6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таблицей?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51988" y="1338043"/>
            <a:ext cx="2440940" cy="485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3820"/>
              </a:lnSpc>
            </a:pP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ndara"/>
              </a:rPr>
              <a:t>Нет</a:t>
            </a:r>
            <a:r>
              <a:rPr sz="3200" spc="-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ndara"/>
              </a:rPr>
              <a:t> </a:t>
            </a: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ndara"/>
              </a:rPr>
              <a:t>проблем!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ndara"/>
            </a:endParaRPr>
          </a:p>
        </p:txBody>
      </p:sp>
      <p:sp>
        <p:nvSpPr>
          <p:cNvPr id="4" name="object 4"/>
          <p:cNvSpPr txBox="1">
            <a:spLocks noGrp="1"/>
          </p:cNvSpPr>
          <p:nvPr/>
        </p:nvSpPr>
        <p:spPr>
          <a:xfrm>
            <a:off x="-23173" y="1777742"/>
            <a:ext cx="9190347" cy="4709160"/>
          </a:xfrm>
          <a:prstGeom prst="rect">
            <a:avLst/>
          </a:prstGeom>
        </p:spPr>
        <p:txBody>
          <a:bodyPr vert="horz" wrap="square" lIns="0" tIns="1061034" rIns="0" bIns="0" rtlCol="0">
            <a:spAutoFit/>
          </a:bodyPr>
          <a:lstStyle>
            <a:lvl1pPr marL="0">
              <a:defRPr sz="2800" b="0" i="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54305">
              <a:lnSpc>
                <a:spcPts val="3329"/>
              </a:lnSpc>
            </a:pPr>
            <a:r>
              <a:rPr spc="-5" dirty="0"/>
              <a:t>&gt;attach(bk)#теперь по-умолчанию работаем только с</a:t>
            </a:r>
            <a:r>
              <a:rPr spc="70" dirty="0"/>
              <a:t> </a:t>
            </a:r>
            <a:r>
              <a:rPr spc="-5" dirty="0"/>
              <a:t>bk</a:t>
            </a:r>
          </a:p>
          <a:p>
            <a:pPr marL="154305">
              <a:lnSpc>
                <a:spcPts val="3329"/>
              </a:lnSpc>
            </a:pPr>
            <a:r>
              <a:rPr spc="-5" dirty="0"/>
              <a:t>&gt;hist(sale.price.n)#обращаемся прямо по имени</a:t>
            </a:r>
            <a:r>
              <a:rPr spc="60" dirty="0"/>
              <a:t> </a:t>
            </a:r>
            <a:r>
              <a:rPr spc="-5" dirty="0"/>
              <a:t>поля</a:t>
            </a:r>
          </a:p>
          <a:p>
            <a:pPr marL="154305">
              <a:lnSpc>
                <a:spcPts val="3329"/>
              </a:lnSpc>
              <a:spcBef>
                <a:spcPts val="35"/>
              </a:spcBef>
            </a:pPr>
            <a:r>
              <a:rPr spc="-5" dirty="0"/>
              <a:t>&gt;hist(sale.price.n[sale.price.n&gt;0])</a:t>
            </a:r>
          </a:p>
          <a:p>
            <a:pPr marL="154305">
              <a:lnSpc>
                <a:spcPts val="3329"/>
              </a:lnSpc>
            </a:pPr>
            <a:r>
              <a:rPr spc="-5" dirty="0"/>
              <a:t>&gt;hist(gross.sqft[sale.price.n==0])</a:t>
            </a:r>
          </a:p>
          <a:p>
            <a:pPr marL="154305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&gt;detach(bk)#закончили работать,</a:t>
            </a:r>
            <a:r>
              <a:rPr spc="60" dirty="0"/>
              <a:t> </a:t>
            </a:r>
            <a:r>
              <a:rPr spc="-5" dirty="0"/>
              <a:t>открепляемся!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7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/>
        </p:nvSpPr>
        <p:spPr>
          <a:xfrm>
            <a:off x="1057743" y="119102"/>
            <a:ext cx="7882255" cy="508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0" i="0">
                <a:solidFill>
                  <a:srgbClr val="6633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Теперь беглый анализ, как устроены</a:t>
            </a:r>
            <a:r>
              <a:rPr spc="1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данные</a:t>
            </a:r>
          </a:p>
        </p:txBody>
      </p:sp>
      <p:sp>
        <p:nvSpPr>
          <p:cNvPr id="3" name="object 3"/>
          <p:cNvSpPr/>
          <p:nvPr/>
        </p:nvSpPr>
        <p:spPr>
          <a:xfrm>
            <a:off x="2853730" y="2616403"/>
            <a:ext cx="4778654" cy="4122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4003" y="1021536"/>
            <a:ext cx="4358640" cy="1108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840"/>
              </a:lnSpc>
            </a:pPr>
            <a:r>
              <a:rPr sz="2400" spc="-5" dirty="0">
                <a:latin typeface="Candara"/>
                <a:cs typeface="Candara"/>
              </a:rPr>
              <a:t>&gt;bk.sale &lt;-</a:t>
            </a:r>
            <a:r>
              <a:rPr sz="2400" spc="10" dirty="0">
                <a:latin typeface="Candara"/>
                <a:cs typeface="Candara"/>
              </a:rPr>
              <a:t> </a:t>
            </a:r>
            <a:r>
              <a:rPr sz="2400" spc="-5" dirty="0">
                <a:latin typeface="Candara"/>
                <a:cs typeface="Candara"/>
              </a:rPr>
              <a:t>bk[bk$sale.price.n!=0,]</a:t>
            </a:r>
            <a:endParaRPr sz="2400">
              <a:latin typeface="Candara"/>
              <a:cs typeface="Candara"/>
            </a:endParaRPr>
          </a:p>
          <a:p>
            <a:pPr marL="12700">
              <a:lnSpc>
                <a:spcPts val="2840"/>
              </a:lnSpc>
            </a:pPr>
            <a:r>
              <a:rPr sz="2400" spc="-5" dirty="0">
                <a:latin typeface="Candara"/>
                <a:cs typeface="Candara"/>
              </a:rPr>
              <a:t>&gt;plot(bk.sale$gross.sqft,bk.sale</a:t>
            </a:r>
            <a:endParaRPr sz="24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400" spc="-5" dirty="0">
                <a:latin typeface="Candara"/>
                <a:cs typeface="Candara"/>
              </a:rPr>
              <a:t>$sale.price.n)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03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/>
        </p:nvSpPr>
        <p:spPr>
          <a:xfrm>
            <a:off x="3223633" y="205227"/>
            <a:ext cx="4419600" cy="508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0" i="0">
                <a:solidFill>
                  <a:srgbClr val="6633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“Вынем” данные из</a:t>
            </a:r>
            <a:r>
              <a:rPr spc="-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нуля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8767" y="1284623"/>
            <a:ext cx="6957695" cy="384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1050" spc="15" dirty="0">
                <a:latin typeface="Symbol"/>
                <a:cs typeface="Symbol"/>
              </a:rPr>
              <a:t></a:t>
            </a:r>
            <a:r>
              <a:rPr sz="2400" spc="-5" dirty="0">
                <a:latin typeface="Candara"/>
                <a:cs typeface="Candara"/>
              </a:rPr>
              <a:t>plot</a:t>
            </a:r>
            <a:r>
              <a:rPr sz="2400" spc="-10" dirty="0">
                <a:latin typeface="Candara"/>
                <a:cs typeface="Candara"/>
              </a:rPr>
              <a:t>(</a:t>
            </a:r>
            <a:r>
              <a:rPr sz="2400" spc="-5" dirty="0">
                <a:solidFill>
                  <a:srgbClr val="0000FF"/>
                </a:solidFill>
                <a:latin typeface="Candara"/>
                <a:cs typeface="Candara"/>
              </a:rPr>
              <a:t>log</a:t>
            </a:r>
            <a:r>
              <a:rPr sz="2400" spc="-5" dirty="0">
                <a:latin typeface="Candara"/>
                <a:cs typeface="Candara"/>
              </a:rPr>
              <a:t>(bk.</a:t>
            </a:r>
            <a:r>
              <a:rPr sz="2400" spc="-10" dirty="0">
                <a:latin typeface="Candara"/>
                <a:cs typeface="Candara"/>
              </a:rPr>
              <a:t>s</a:t>
            </a:r>
            <a:r>
              <a:rPr sz="2400" spc="-5" dirty="0">
                <a:latin typeface="Candara"/>
                <a:cs typeface="Candara"/>
              </a:rPr>
              <a:t>ale</a:t>
            </a:r>
            <a:r>
              <a:rPr sz="2400" spc="-10" dirty="0">
                <a:latin typeface="Candara"/>
                <a:cs typeface="Candara"/>
              </a:rPr>
              <a:t>$</a:t>
            </a:r>
            <a:r>
              <a:rPr sz="2400" spc="-5" dirty="0">
                <a:latin typeface="Candara"/>
                <a:cs typeface="Candara"/>
              </a:rPr>
              <a:t>gro</a:t>
            </a:r>
            <a:r>
              <a:rPr sz="2400" spc="-10" dirty="0">
                <a:latin typeface="Candara"/>
                <a:cs typeface="Candara"/>
              </a:rPr>
              <a:t>ss</a:t>
            </a:r>
            <a:r>
              <a:rPr sz="2400" spc="-5" dirty="0">
                <a:latin typeface="Candara"/>
                <a:cs typeface="Candara"/>
              </a:rPr>
              <a:t>.</a:t>
            </a:r>
            <a:r>
              <a:rPr sz="2400" spc="-10" dirty="0">
                <a:latin typeface="Candara"/>
                <a:cs typeface="Candara"/>
              </a:rPr>
              <a:t>s</a:t>
            </a:r>
            <a:r>
              <a:rPr sz="2400" spc="-5" dirty="0">
                <a:latin typeface="Candara"/>
                <a:cs typeface="Candara"/>
              </a:rPr>
              <a:t>qf</a:t>
            </a:r>
            <a:r>
              <a:rPr sz="2400" spc="-10" dirty="0">
                <a:latin typeface="Candara"/>
                <a:cs typeface="Candara"/>
              </a:rPr>
              <a:t>t</a:t>
            </a:r>
            <a:r>
              <a:rPr sz="2400" spc="-5" dirty="0">
                <a:latin typeface="Candara"/>
                <a:cs typeface="Candara"/>
              </a:rPr>
              <a:t>),</a:t>
            </a:r>
            <a:r>
              <a:rPr sz="2400" spc="-5" dirty="0">
                <a:solidFill>
                  <a:srgbClr val="0000FF"/>
                </a:solidFill>
                <a:latin typeface="Candara"/>
                <a:cs typeface="Candara"/>
              </a:rPr>
              <a:t>log</a:t>
            </a:r>
            <a:r>
              <a:rPr sz="2400" spc="-5" dirty="0">
                <a:latin typeface="Candara"/>
                <a:cs typeface="Candara"/>
              </a:rPr>
              <a:t>(bk.</a:t>
            </a:r>
            <a:r>
              <a:rPr sz="2400" spc="-10" dirty="0">
                <a:latin typeface="Candara"/>
                <a:cs typeface="Candara"/>
              </a:rPr>
              <a:t>s</a:t>
            </a:r>
            <a:r>
              <a:rPr sz="2400" spc="-5" dirty="0">
                <a:latin typeface="Candara"/>
                <a:cs typeface="Candara"/>
              </a:rPr>
              <a:t>ale</a:t>
            </a:r>
            <a:r>
              <a:rPr sz="2400" spc="-10" dirty="0">
                <a:latin typeface="Candara"/>
                <a:cs typeface="Candara"/>
              </a:rPr>
              <a:t>$s</a:t>
            </a:r>
            <a:r>
              <a:rPr sz="2400" spc="-5" dirty="0">
                <a:latin typeface="Candara"/>
                <a:cs typeface="Candara"/>
              </a:rPr>
              <a:t>ale.price.</a:t>
            </a:r>
            <a:r>
              <a:rPr sz="2400" spc="-10" dirty="0">
                <a:latin typeface="Candara"/>
                <a:cs typeface="Candara"/>
              </a:rPr>
              <a:t>n</a:t>
            </a:r>
            <a:r>
              <a:rPr sz="2400" spc="-5" dirty="0">
                <a:latin typeface="Candara"/>
                <a:cs typeface="Candara"/>
              </a:rPr>
              <a:t>))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02856" y="2258058"/>
            <a:ext cx="5452376" cy="4394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03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/>
        </p:nvSpPr>
        <p:spPr>
          <a:xfrm>
            <a:off x="782085" y="82456"/>
            <a:ext cx="7795000" cy="970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0" i="0">
                <a:solidFill>
                  <a:srgbClr val="6633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12700" marR="5080" indent="786130">
              <a:lnSpc>
                <a:spcPts val="3800"/>
              </a:lnSpc>
            </a:pPr>
            <a:r>
              <a:rPr spc="-1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Выберем </a:t>
            </a:r>
            <a:r>
              <a:rPr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для анализа только дома  (категория содержит в названии </a:t>
            </a:r>
            <a:r>
              <a:rPr spc="-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“FAMILY”)</a:t>
            </a:r>
          </a:p>
        </p:txBody>
      </p:sp>
      <p:sp>
        <p:nvSpPr>
          <p:cNvPr id="3" name="object 3"/>
          <p:cNvSpPr/>
          <p:nvPr/>
        </p:nvSpPr>
        <p:spPr>
          <a:xfrm>
            <a:off x="1619672" y="2636912"/>
            <a:ext cx="5690133" cy="398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78042" y="4860777"/>
            <a:ext cx="1139825" cy="11004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215265">
              <a:lnSpc>
                <a:spcPts val="2100"/>
              </a:lnSpc>
              <a:spcBef>
                <a:spcPts val="90"/>
              </a:spcBef>
            </a:pPr>
            <a:r>
              <a:rPr sz="1800" b="1" spc="-5" dirty="0">
                <a:solidFill>
                  <a:srgbClr val="FF0000"/>
                </a:solidFill>
                <a:latin typeface="Candara"/>
                <a:cs typeface="Candara"/>
              </a:rPr>
              <a:t>Похоже,  эти</a:t>
            </a:r>
            <a:r>
              <a:rPr sz="1800" b="1" spc="-95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ndara"/>
                <a:cs typeface="Candara"/>
              </a:rPr>
              <a:t>дома</a:t>
            </a:r>
            <a:endParaRPr sz="1800" dirty="0">
              <a:latin typeface="Candara"/>
              <a:cs typeface="Candara"/>
            </a:endParaRPr>
          </a:p>
          <a:p>
            <a:pPr marL="12700" marR="5080">
              <a:lnSpc>
                <a:spcPts val="2100"/>
              </a:lnSpc>
              <a:spcBef>
                <a:spcPts val="95"/>
              </a:spcBef>
            </a:pPr>
            <a:r>
              <a:rPr sz="1800" b="1" spc="-5" dirty="0">
                <a:solidFill>
                  <a:srgbClr val="FF0000"/>
                </a:solidFill>
                <a:latin typeface="Candara"/>
                <a:cs typeface="Candara"/>
              </a:rPr>
              <a:t>какие-то  особенные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77091" y="5011729"/>
            <a:ext cx="457200" cy="639445"/>
          </a:xfrm>
          <a:custGeom>
            <a:avLst/>
            <a:gdLst/>
            <a:ahLst/>
            <a:cxnLst/>
            <a:rect l="l" t="t" r="r" b="b"/>
            <a:pathLst>
              <a:path w="457200" h="639445">
                <a:moveTo>
                  <a:pt x="0" y="0"/>
                </a:moveTo>
                <a:lnTo>
                  <a:pt x="72195" y="419"/>
                </a:lnTo>
                <a:lnTo>
                  <a:pt x="134896" y="1586"/>
                </a:lnTo>
                <a:lnTo>
                  <a:pt x="184341" y="3365"/>
                </a:lnTo>
                <a:lnTo>
                  <a:pt x="228411" y="8220"/>
                </a:lnTo>
                <a:lnTo>
                  <a:pt x="228411" y="63172"/>
                </a:lnTo>
                <a:lnTo>
                  <a:pt x="240056" y="65770"/>
                </a:lnTo>
                <a:lnTo>
                  <a:pt x="272481" y="68027"/>
                </a:lnTo>
                <a:lnTo>
                  <a:pt x="321925" y="69807"/>
                </a:lnTo>
                <a:lnTo>
                  <a:pt x="384626" y="70974"/>
                </a:lnTo>
                <a:lnTo>
                  <a:pt x="456822" y="71393"/>
                </a:lnTo>
                <a:lnTo>
                  <a:pt x="384626" y="71812"/>
                </a:lnTo>
                <a:lnTo>
                  <a:pt x="321925" y="72979"/>
                </a:lnTo>
                <a:lnTo>
                  <a:pt x="272481" y="74759"/>
                </a:lnTo>
                <a:lnTo>
                  <a:pt x="240056" y="77015"/>
                </a:lnTo>
                <a:lnTo>
                  <a:pt x="228411" y="79614"/>
                </a:lnTo>
                <a:lnTo>
                  <a:pt x="228411" y="631155"/>
                </a:lnTo>
                <a:lnTo>
                  <a:pt x="216767" y="633753"/>
                </a:lnTo>
                <a:lnTo>
                  <a:pt x="184341" y="636010"/>
                </a:lnTo>
                <a:lnTo>
                  <a:pt x="134896" y="637790"/>
                </a:lnTo>
                <a:lnTo>
                  <a:pt x="72195" y="638957"/>
                </a:lnTo>
                <a:lnTo>
                  <a:pt x="0" y="639376"/>
                </a:lnTo>
              </a:path>
            </a:pathLst>
          </a:custGeom>
          <a:ln w="18343">
            <a:solidFill>
              <a:srgbClr val="FF2600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6285" y="1437912"/>
            <a:ext cx="7766684" cy="1108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840"/>
              </a:lnSpc>
            </a:pPr>
            <a:r>
              <a:rPr sz="2400" spc="-5" dirty="0">
                <a:latin typeface="Candara"/>
                <a:cs typeface="Candara"/>
              </a:rPr>
              <a:t>&gt;bk.homes &lt;- </a:t>
            </a:r>
            <a:r>
              <a:rPr sz="2400" spc="-10" dirty="0">
                <a:latin typeface="Candara"/>
                <a:cs typeface="Candara"/>
              </a:rPr>
              <a:t>bk.sale[which(grepl("FAMILY",</a:t>
            </a:r>
            <a:r>
              <a:rPr sz="2400" spc="60" dirty="0">
                <a:latin typeface="Candara"/>
                <a:cs typeface="Candara"/>
              </a:rPr>
              <a:t> </a:t>
            </a:r>
            <a:r>
              <a:rPr sz="2400" spc="-5" dirty="0">
                <a:latin typeface="Candara"/>
                <a:cs typeface="Candara"/>
              </a:rPr>
              <a:t>bk.sale</a:t>
            </a:r>
            <a:endParaRPr sz="2400">
              <a:latin typeface="Candara"/>
              <a:cs typeface="Candara"/>
            </a:endParaRPr>
          </a:p>
          <a:p>
            <a:pPr marL="12700">
              <a:lnSpc>
                <a:spcPts val="2840"/>
              </a:lnSpc>
            </a:pPr>
            <a:r>
              <a:rPr sz="2400" spc="-5" dirty="0">
                <a:latin typeface="Candara"/>
                <a:cs typeface="Candara"/>
              </a:rPr>
              <a:t>$building.class.category)),]</a:t>
            </a:r>
            <a:endParaRPr sz="24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400" spc="-5" dirty="0">
                <a:latin typeface="Candara"/>
                <a:cs typeface="Candara"/>
              </a:rPr>
              <a:t>&gt;plot(log(bk.homes$gross.sqft),log(bk.homes$sale.price.n))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03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/>
        </p:nvSpPr>
        <p:spPr>
          <a:xfrm>
            <a:off x="1083082" y="-114914"/>
            <a:ext cx="7795000" cy="717696"/>
          </a:xfrm>
          <a:prstGeom prst="rect">
            <a:avLst/>
          </a:prstGeom>
        </p:spPr>
        <p:txBody>
          <a:bodyPr vert="horz" wrap="square" lIns="0" tIns="223075" rIns="0" bIns="0" rtlCol="0">
            <a:spAutoFit/>
          </a:bodyPr>
          <a:lstStyle>
            <a:lvl1pPr>
              <a:defRPr sz="3200" b="0" i="0">
                <a:solidFill>
                  <a:srgbClr val="663366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1484630">
              <a:lnSpc>
                <a:spcPct val="100000"/>
              </a:lnSpc>
            </a:pPr>
            <a:r>
              <a:rPr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Уберем “особенные”</a:t>
            </a:r>
            <a:r>
              <a:rPr spc="-3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дома</a:t>
            </a:r>
          </a:p>
        </p:txBody>
      </p:sp>
      <p:sp>
        <p:nvSpPr>
          <p:cNvPr id="3" name="object 3"/>
          <p:cNvSpPr/>
          <p:nvPr/>
        </p:nvSpPr>
        <p:spPr>
          <a:xfrm>
            <a:off x="2115843" y="2924944"/>
            <a:ext cx="5595175" cy="3624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5918" y="1016907"/>
            <a:ext cx="7766684" cy="1108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840"/>
              </a:lnSpc>
            </a:pPr>
            <a:r>
              <a:rPr sz="2400" spc="-5" dirty="0">
                <a:latin typeface="Candara"/>
                <a:cs typeface="Candara"/>
              </a:rPr>
              <a:t>&gt;bk.homes$outliers &lt;- (log(bk.homes$sale.price.n) &lt;=5) +</a:t>
            </a:r>
            <a:r>
              <a:rPr sz="2400" spc="60" dirty="0">
                <a:latin typeface="Candara"/>
                <a:cs typeface="Candara"/>
              </a:rPr>
              <a:t> </a:t>
            </a:r>
            <a:r>
              <a:rPr sz="2400" spc="-5" dirty="0">
                <a:latin typeface="Candara"/>
                <a:cs typeface="Candara"/>
              </a:rPr>
              <a:t>0</a:t>
            </a:r>
            <a:endParaRPr sz="2400">
              <a:latin typeface="Candara"/>
              <a:cs typeface="Candara"/>
            </a:endParaRPr>
          </a:p>
          <a:p>
            <a:pPr marL="12700">
              <a:lnSpc>
                <a:spcPts val="2840"/>
              </a:lnSpc>
            </a:pPr>
            <a:r>
              <a:rPr sz="2400" spc="-5" dirty="0">
                <a:latin typeface="Candara"/>
                <a:cs typeface="Candara"/>
              </a:rPr>
              <a:t>&gt;bk.homes &lt;-</a:t>
            </a:r>
            <a:r>
              <a:rPr sz="2400" spc="35" dirty="0">
                <a:latin typeface="Candara"/>
                <a:cs typeface="Candara"/>
              </a:rPr>
              <a:t> </a:t>
            </a:r>
            <a:r>
              <a:rPr sz="2400" spc="-5" dirty="0">
                <a:latin typeface="Candara"/>
                <a:cs typeface="Candara"/>
              </a:rPr>
              <a:t>bk.homes[which(bk.homes$outliers==0),]</a:t>
            </a:r>
            <a:endParaRPr sz="24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400" spc="-5" dirty="0">
                <a:latin typeface="Candara"/>
                <a:cs typeface="Candara"/>
              </a:rPr>
              <a:t>&gt;plot(log(bk.homes$gross.sqft),log(bk.homes$sale.price.n))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2587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25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0014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«Расплавление» данных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4902" y="914237"/>
            <a:ext cx="8557578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ru-RU" dirty="0" smtClean="0">
                <a:latin typeface="+mj-lt"/>
                <a:cs typeface="Consolas" pitchFamily="49" charset="0"/>
              </a:rPr>
              <a:t>&gt; </a:t>
            </a:r>
            <a:r>
              <a:rPr lang="en-US" altLang="ru-RU" dirty="0" err="1" smtClean="0">
                <a:latin typeface="+mj-lt"/>
                <a:cs typeface="Consolas" pitchFamily="49" charset="0"/>
              </a:rPr>
              <a:t>a_melt</a:t>
            </a:r>
            <a:r>
              <a:rPr lang="en-US" altLang="ru-RU" dirty="0" smtClean="0">
                <a:latin typeface="+mj-lt"/>
                <a:cs typeface="Consolas" pitchFamily="49" charset="0"/>
              </a:rPr>
              <a:t> -&gt;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melt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(a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id.vars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 = c('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name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','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sex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'), variable.name = c('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a_variable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'), </a:t>
            </a:r>
            <a:endParaRPr kumimoji="0" lang="en-US" altLang="ru-RU" b="0" i="0" u="none" strike="noStrike" cap="none" normalizeH="0" baseline="0" dirty="0" smtClean="0">
              <a:ln>
                <a:noFill/>
              </a:ln>
              <a:effectLst/>
              <a:latin typeface="+mj-lt"/>
              <a:cs typeface="Consolas" pitchFamily="49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dirty="0">
                <a:latin typeface="+mj-lt"/>
                <a:cs typeface="Consolas" pitchFamily="49" charset="0"/>
              </a:rPr>
              <a:t>	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value.name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= '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a_name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')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296319"/>
              </p:ext>
            </p:extLst>
          </p:nvPr>
        </p:nvGraphicFramePr>
        <p:xfrm>
          <a:off x="179512" y="2636912"/>
          <a:ext cx="365029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9780"/>
                <a:gridCol w="533464"/>
                <a:gridCol w="565150"/>
                <a:gridCol w="866140"/>
                <a:gridCol w="905756"/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name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sex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age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weight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height</a:t>
                      </a:r>
                      <a:endParaRPr lang="ru-RU" b="1" dirty="0"/>
                    </a:p>
                  </a:txBody>
                  <a:tcPr/>
                </a:tc>
              </a:tr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John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182</a:t>
                      </a:r>
                      <a:endParaRPr lang="ru-RU" dirty="0"/>
                    </a:p>
                  </a:txBody>
                  <a:tcPr/>
                </a:tc>
              </a:tr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171</a:t>
                      </a:r>
                      <a:endParaRPr lang="ru-RU" dirty="0"/>
                    </a:p>
                  </a:txBody>
                  <a:tcPr/>
                </a:tc>
              </a:tr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Peter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179</a:t>
                      </a:r>
                      <a:endParaRPr lang="ru-RU" dirty="0"/>
                    </a:p>
                  </a:txBody>
                  <a:tcPr/>
                </a:tc>
              </a:tr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Susan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318516"/>
              </p:ext>
            </p:extLst>
          </p:nvPr>
        </p:nvGraphicFramePr>
        <p:xfrm>
          <a:off x="4650214" y="1556792"/>
          <a:ext cx="4104455" cy="482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3815"/>
                <a:gridCol w="908236"/>
                <a:gridCol w="1228269"/>
                <a:gridCol w="12241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name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sex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a_variable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a_name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John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age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age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Peter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age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Susan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age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John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weight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Peter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weight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Susan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weight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John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height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height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Peter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height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Susan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height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3995936" y="3645024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72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11560" y="2420888"/>
            <a:ext cx="2736304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&gt;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dcast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(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a_melt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,</a:t>
            </a:r>
            <a:endParaRPr kumimoji="0" lang="en-US" altLang="ru-RU" b="0" i="0" u="none" strike="noStrike" cap="none" normalizeH="0" baseline="0" dirty="0" smtClean="0">
              <a:ln>
                <a:noFill/>
              </a:ln>
              <a:effectLst/>
              <a:latin typeface="+mj-lt"/>
              <a:cs typeface="Consolas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name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 ~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a_variable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)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20014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данных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974186"/>
              </p:ext>
            </p:extLst>
          </p:nvPr>
        </p:nvGraphicFramePr>
        <p:xfrm>
          <a:off x="251520" y="4725144"/>
          <a:ext cx="3840088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0022"/>
                <a:gridCol w="960022"/>
                <a:gridCol w="960022"/>
                <a:gridCol w="960022"/>
              </a:tblGrid>
              <a:tr h="23136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name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age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weight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height</a:t>
                      </a:r>
                      <a:endParaRPr lang="ru-RU" b="1" dirty="0"/>
                    </a:p>
                  </a:txBody>
                  <a:tcPr/>
                </a:tc>
              </a:tr>
              <a:tr h="2956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John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182</a:t>
                      </a:r>
                      <a:endParaRPr lang="ru-RU" dirty="0"/>
                    </a:p>
                  </a:txBody>
                  <a:tcPr/>
                </a:tc>
              </a:tr>
              <a:tr h="2956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171</a:t>
                      </a:r>
                      <a:endParaRPr lang="ru-RU" dirty="0"/>
                    </a:p>
                  </a:txBody>
                  <a:tcPr/>
                </a:tc>
              </a:tr>
              <a:tr h="2956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Peter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179</a:t>
                      </a:r>
                      <a:endParaRPr lang="ru-RU" dirty="0"/>
                    </a:p>
                  </a:txBody>
                  <a:tcPr/>
                </a:tc>
              </a:tr>
              <a:tr h="2956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Susan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493363"/>
              </p:ext>
            </p:extLst>
          </p:nvPr>
        </p:nvGraphicFramePr>
        <p:xfrm>
          <a:off x="4768010" y="4696544"/>
          <a:ext cx="4052462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450"/>
                <a:gridCol w="570662"/>
                <a:gridCol w="870450"/>
                <a:gridCol w="876804"/>
                <a:gridCol w="864096"/>
              </a:tblGrid>
              <a:tr h="28127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name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sex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age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weight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height</a:t>
                      </a:r>
                      <a:endParaRPr lang="ru-RU" b="1" dirty="0"/>
                    </a:p>
                  </a:txBody>
                  <a:tcPr/>
                </a:tc>
              </a:tr>
              <a:tr h="2812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John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182</a:t>
                      </a:r>
                      <a:endParaRPr lang="ru-RU" dirty="0"/>
                    </a:p>
                  </a:txBody>
                  <a:tcPr/>
                </a:tc>
              </a:tr>
              <a:tr h="2812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171</a:t>
                      </a:r>
                      <a:endParaRPr lang="ru-RU" dirty="0"/>
                    </a:p>
                  </a:txBody>
                  <a:tcPr/>
                </a:tc>
              </a:tr>
              <a:tr h="2812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Peter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179</a:t>
                      </a:r>
                      <a:endParaRPr lang="ru-RU" dirty="0"/>
                    </a:p>
                  </a:txBody>
                  <a:tcPr/>
                </a:tc>
              </a:tr>
              <a:tr h="2812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Susan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462922"/>
              </p:ext>
            </p:extLst>
          </p:nvPr>
        </p:nvGraphicFramePr>
        <p:xfrm>
          <a:off x="3131840" y="1124744"/>
          <a:ext cx="2592288" cy="32736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  <a:gridCol w="432048"/>
                <a:gridCol w="792088"/>
                <a:gridCol w="792088"/>
              </a:tblGrid>
              <a:tr h="23596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name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sex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/>
                        <a:t>a_variable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/>
                        <a:t>a_name</a:t>
                      </a:r>
                      <a:endParaRPr lang="ru-RU" sz="1000" b="1" dirty="0"/>
                    </a:p>
                  </a:txBody>
                  <a:tcPr/>
                </a:tc>
              </a:tr>
              <a:tr h="26827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John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age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26</a:t>
                      </a:r>
                      <a:endParaRPr lang="ru-RU" sz="1000" dirty="0"/>
                    </a:p>
                  </a:txBody>
                  <a:tcPr/>
                </a:tc>
              </a:tr>
              <a:tr h="26225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Mary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f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age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21</a:t>
                      </a:r>
                      <a:endParaRPr lang="ru-RU" sz="1000" dirty="0"/>
                    </a:p>
                  </a:txBody>
                  <a:tcPr/>
                </a:tc>
              </a:tr>
              <a:tr h="23596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Peter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age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19</a:t>
                      </a:r>
                      <a:endParaRPr lang="ru-RU" sz="1000" dirty="0"/>
                    </a:p>
                  </a:txBody>
                  <a:tcPr/>
                </a:tc>
              </a:tr>
              <a:tr h="2518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Susan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f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age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29</a:t>
                      </a:r>
                      <a:endParaRPr lang="ru-RU" sz="1000" dirty="0"/>
                    </a:p>
                  </a:txBody>
                  <a:tcPr/>
                </a:tc>
              </a:tr>
              <a:tr h="23596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John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weight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82</a:t>
                      </a:r>
                      <a:endParaRPr lang="ru-RU" sz="1000" dirty="0"/>
                    </a:p>
                  </a:txBody>
                  <a:tcPr/>
                </a:tc>
              </a:tr>
              <a:tr h="2518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Mary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f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weight</a:t>
                      </a:r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56</a:t>
                      </a:r>
                      <a:endParaRPr lang="ru-RU" sz="1000" dirty="0"/>
                    </a:p>
                  </a:txBody>
                  <a:tcPr/>
                </a:tc>
              </a:tr>
              <a:tr h="23596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Peter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weight</a:t>
                      </a:r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79</a:t>
                      </a:r>
                      <a:endParaRPr lang="ru-RU" sz="1000" dirty="0"/>
                    </a:p>
                  </a:txBody>
                  <a:tcPr/>
                </a:tc>
              </a:tr>
              <a:tr h="2518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Susan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f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weight</a:t>
                      </a:r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60</a:t>
                      </a:r>
                      <a:endParaRPr lang="ru-RU" sz="1000" dirty="0"/>
                    </a:p>
                  </a:txBody>
                  <a:tcPr/>
                </a:tc>
              </a:tr>
              <a:tr h="23596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John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height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182</a:t>
                      </a:r>
                      <a:endParaRPr lang="ru-RU" sz="1000" dirty="0"/>
                    </a:p>
                  </a:txBody>
                  <a:tcPr/>
                </a:tc>
              </a:tr>
              <a:tr h="2518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Mary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f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height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171</a:t>
                      </a:r>
                      <a:endParaRPr lang="ru-RU" sz="1000" dirty="0"/>
                    </a:p>
                  </a:txBody>
                  <a:tcPr/>
                </a:tc>
              </a:tr>
              <a:tr h="23596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Peter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height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179</a:t>
                      </a:r>
                      <a:endParaRPr lang="ru-RU" sz="1000" dirty="0"/>
                    </a:p>
                  </a:txBody>
                  <a:tcPr/>
                </a:tc>
              </a:tr>
              <a:tr h="27288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Susan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f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height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175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084168" y="2420888"/>
            <a:ext cx="2736304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&gt;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dcast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(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a_melt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,</a:t>
            </a:r>
            <a:endParaRPr kumimoji="0" lang="en-US" altLang="ru-RU" b="0" i="0" u="none" strike="noStrike" cap="none" normalizeH="0" baseline="0" dirty="0" smtClean="0">
              <a:ln>
                <a:noFill/>
              </a:ln>
              <a:effectLst/>
              <a:latin typeface="+mj-lt"/>
              <a:cs typeface="Consolas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name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 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+ sex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~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a_variable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Consolas" pitchFamily="49" charset="0"/>
              </a:rPr>
              <a:t>)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72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0014" y="27106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ggplot2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23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0014" y="3326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ggplot2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1" descr="Снимок экрана 2015-03-04 в 8.19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14" y="1247775"/>
            <a:ext cx="91440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800" y="486916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pl-PL" altLang="ru-RU" sz="1800" u="sng" dirty="0">
                <a:solidFill>
                  <a:srgbClr val="3366FF"/>
                </a:solidFill>
              </a:rPr>
              <a:t>http://www.ceb-institute.org/bbs/wp-content/uploads/2011/09/handout_ggplot2.pdf</a:t>
            </a:r>
            <a:endParaRPr lang="en-US" altLang="ru-RU" sz="1800" u="sng" dirty="0">
              <a:solidFill>
                <a:srgbClr val="3366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Установка и загрузка пакета:</a:t>
            </a:r>
            <a:endParaRPr lang="en-US" dirty="0" smtClean="0"/>
          </a:p>
          <a:p>
            <a:r>
              <a:rPr lang="en-US" dirty="0" smtClean="0"/>
              <a:t>&gt; </a:t>
            </a:r>
            <a:r>
              <a:rPr lang="en-US" dirty="0" err="1" smtClean="0"/>
              <a:t>install.packages</a:t>
            </a:r>
            <a:r>
              <a:rPr lang="en-US" dirty="0"/>
              <a:t>("ggplot2")</a:t>
            </a:r>
          </a:p>
          <a:p>
            <a:r>
              <a:rPr lang="en-US" dirty="0" smtClean="0"/>
              <a:t>&gt; library</a:t>
            </a:r>
            <a:r>
              <a:rPr lang="en-US" dirty="0"/>
              <a:t>("ggplot2")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72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gplot2-tutorial-slides.0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72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tterplot-unnamed-chunk-3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7696200" cy="549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0" y="5867400"/>
            <a:ext cx="838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p &lt;-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ggplot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gapminder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aes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(x =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gdpPercap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, y =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lifeExp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))</a:t>
            </a:r>
          </a:p>
          <a:p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p + </a:t>
            </a:r>
            <a:r>
              <a:rPr lang="en-US" altLang="ru-RU" sz="1800" dirty="0" err="1">
                <a:latin typeface="Courier New" pitchFamily="49" charset="0"/>
                <a:cs typeface="Courier New" pitchFamily="49" charset="0"/>
              </a:rPr>
              <a:t>geom_point</a:t>
            </a:r>
            <a:r>
              <a:rPr lang="en-US" altLang="ru-RU" sz="1800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44B8-EA00-4B44-9494-C199FDB2BB5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72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988</Words>
  <Application>Microsoft Office PowerPoint</Application>
  <PresentationFormat>Экран (4:3)</PresentationFormat>
  <Paragraphs>352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anastasiya</dc:creator>
  <cp:lastModifiedBy>anastasiya</cp:lastModifiedBy>
  <cp:revision>16</cp:revision>
  <dcterms:created xsi:type="dcterms:W3CDTF">2016-09-28T21:41:10Z</dcterms:created>
  <dcterms:modified xsi:type="dcterms:W3CDTF">2016-09-29T11:15:35Z</dcterms:modified>
</cp:coreProperties>
</file>