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42"/>
  </p:notesMasterIdLst>
  <p:sldIdLst>
    <p:sldId id="310" r:id="rId2"/>
    <p:sldId id="329" r:id="rId3"/>
    <p:sldId id="331" r:id="rId4"/>
    <p:sldId id="330" r:id="rId5"/>
    <p:sldId id="332" r:id="rId6"/>
    <p:sldId id="334" r:id="rId7"/>
    <p:sldId id="345" r:id="rId8"/>
    <p:sldId id="335" r:id="rId9"/>
    <p:sldId id="336" r:id="rId10"/>
    <p:sldId id="338" r:id="rId11"/>
    <p:sldId id="339" r:id="rId12"/>
    <p:sldId id="340" r:id="rId13"/>
    <p:sldId id="342" r:id="rId14"/>
    <p:sldId id="321" r:id="rId15"/>
    <p:sldId id="341" r:id="rId16"/>
    <p:sldId id="344" r:id="rId17"/>
    <p:sldId id="328" r:id="rId18"/>
    <p:sldId id="277" r:id="rId19"/>
    <p:sldId id="278" r:id="rId20"/>
    <p:sldId id="262" r:id="rId21"/>
    <p:sldId id="264" r:id="rId22"/>
    <p:sldId id="265" r:id="rId23"/>
    <p:sldId id="304" r:id="rId24"/>
    <p:sldId id="302" r:id="rId25"/>
    <p:sldId id="290" r:id="rId26"/>
    <p:sldId id="303" r:id="rId27"/>
    <p:sldId id="274" r:id="rId28"/>
    <p:sldId id="275" r:id="rId29"/>
    <p:sldId id="276" r:id="rId30"/>
    <p:sldId id="267" r:id="rId31"/>
    <p:sldId id="283" r:id="rId32"/>
    <p:sldId id="284" r:id="rId33"/>
    <p:sldId id="285" r:id="rId34"/>
    <p:sldId id="286" r:id="rId35"/>
    <p:sldId id="287" r:id="rId36"/>
    <p:sldId id="288" r:id="rId37"/>
    <p:sldId id="311" r:id="rId38"/>
    <p:sldId id="312" r:id="rId39"/>
    <p:sldId id="313" r:id="rId40"/>
    <p:sldId id="31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716" autoAdjust="0"/>
    <p:restoredTop sz="81960" autoAdjust="0"/>
  </p:normalViewPr>
  <p:slideViewPr>
    <p:cSldViewPr snapToGrid="0" showGuides="1">
      <p:cViewPr varScale="1">
        <p:scale>
          <a:sx n="77" d="100"/>
          <a:sy n="77" d="100"/>
        </p:scale>
        <p:origin x="-25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-31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9BED9D5-832F-4C8F-A0DE-DC0F2DB5D397}" type="datetimeFigureOut">
              <a:rPr lang="ru-RU"/>
              <a:pPr>
                <a:defRPr/>
              </a:pPr>
              <a:t>27.11.2015</a:t>
            </a:fld>
            <a:endParaRPr lang="ru-RU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4F37114B-66FB-4796-A3B0-CBEA9F242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7771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304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190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В </a:t>
            </a:r>
            <a:r>
              <a:rPr lang="en-US" i="1" smtClean="0">
                <a:latin typeface="Arial" charset="0"/>
              </a:rPr>
              <a:t>Ex</a:t>
            </a:r>
            <a:r>
              <a:rPr lang="ru-RU" i="1" smtClean="0">
                <a:latin typeface="Arial" charset="0"/>
              </a:rPr>
              <a:t>с</a:t>
            </a:r>
            <a:r>
              <a:rPr lang="en-US" i="1" smtClean="0">
                <a:latin typeface="Arial" charset="0"/>
              </a:rPr>
              <a:t>el </a:t>
            </a:r>
            <a:r>
              <a:rPr lang="ru-RU" i="1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можно импортировать данные из других форматов (например </a:t>
            </a:r>
            <a:r>
              <a:rPr lang="en-US" smtClean="0">
                <a:latin typeface="Arial" charset="0"/>
              </a:rPr>
              <a:t>.txt</a:t>
            </a:r>
            <a:r>
              <a:rPr lang="ru-RU" smtClean="0">
                <a:latin typeface="Arial" charset="0"/>
              </a:rPr>
              <a:t>)</a:t>
            </a:r>
          </a:p>
          <a:p>
            <a:pPr eaLnBrk="1" hangingPunct="1"/>
            <a:r>
              <a:rPr lang="ru-RU" smtClean="0">
                <a:latin typeface="Arial" charset="0"/>
              </a:rPr>
              <a:t>Для этого надо открыть нужный файл (</a:t>
            </a:r>
            <a:r>
              <a:rPr lang="en-US" smtClean="0">
                <a:latin typeface="Arial" charset="0"/>
              </a:rPr>
              <a:t>File-&gt;Open</a:t>
            </a:r>
            <a:r>
              <a:rPr lang="ru-RU" smtClean="0">
                <a:latin typeface="Arial" charset="0"/>
              </a:rPr>
              <a:t>  или клавишами </a:t>
            </a:r>
            <a:r>
              <a:rPr lang="en-US" smtClean="0">
                <a:latin typeface="Arial" charset="0"/>
              </a:rPr>
              <a:t>Ctrl+O)</a:t>
            </a:r>
          </a:p>
          <a:p>
            <a:pPr eaLnBrk="1" hangingPunct="1"/>
            <a:r>
              <a:rPr lang="ru-RU" smtClean="0">
                <a:latin typeface="Arial" charset="0"/>
              </a:rPr>
              <a:t>Чтобы в нужной папке увидеть импортируемый файл, просим показывать в списке не только </a:t>
            </a:r>
            <a:r>
              <a:rPr lang="en-US" smtClean="0">
                <a:latin typeface="Arial" charset="0"/>
              </a:rPr>
              <a:t>.xls</a:t>
            </a:r>
            <a:r>
              <a:rPr lang="ru-RU" smtClean="0">
                <a:latin typeface="Arial" charset="0"/>
              </a:rPr>
              <a:t> файлы (</a:t>
            </a:r>
            <a:r>
              <a:rPr lang="en-US" smtClean="0">
                <a:latin typeface="Arial" charset="0"/>
              </a:rPr>
              <a:t>Files of type: All Files)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Выбираем интересующий нас файл и открываем его</a:t>
            </a:r>
          </a:p>
        </p:txBody>
      </p:sp>
    </p:spTree>
    <p:extLst>
      <p:ext uri="{BB962C8B-B14F-4D97-AF65-F5344CB8AC3E}">
        <p14:creationId xmlns:p14="http://schemas.microsoft.com/office/powerpoint/2010/main" xmlns="" val="8476821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Мастер импорта текстов (</a:t>
            </a:r>
            <a:r>
              <a:rPr lang="en-US" smtClean="0">
                <a:latin typeface="Arial" charset="0"/>
              </a:rPr>
              <a:t>text import wizard)</a:t>
            </a:r>
            <a:r>
              <a:rPr lang="ru-RU" smtClean="0">
                <a:latin typeface="Arial" charset="0"/>
              </a:rPr>
              <a:t> предлагает разбить искомый текстовый файл на ячейки</a:t>
            </a:r>
          </a:p>
          <a:p>
            <a:pPr eaLnBrk="1" hangingPunct="1"/>
            <a:r>
              <a:rPr lang="ru-RU" smtClean="0">
                <a:latin typeface="Arial" charset="0"/>
              </a:rPr>
              <a:t>Нужно указать формат исходных данных (</a:t>
            </a:r>
            <a:r>
              <a:rPr lang="en-US" smtClean="0">
                <a:latin typeface="Arial" charset="0"/>
              </a:rPr>
              <a:t>original data type)</a:t>
            </a:r>
            <a:r>
              <a:rPr lang="ru-RU" smtClean="0">
                <a:latin typeface="Arial" charset="0"/>
              </a:rPr>
              <a:t>, выбрав из двух вариантов:</a:t>
            </a:r>
          </a:p>
          <a:p>
            <a:pPr eaLnBrk="1" hangingPunct="1"/>
            <a:r>
              <a:rPr lang="ru-RU" smtClean="0">
                <a:latin typeface="Arial" charset="0"/>
              </a:rPr>
              <a:t>-с разделителями </a:t>
            </a:r>
            <a:r>
              <a:rPr lang="en-US" smtClean="0">
                <a:latin typeface="Arial" charset="0"/>
              </a:rPr>
              <a:t>(delimited)</a:t>
            </a:r>
            <a:r>
              <a:rPr lang="ru-RU" smtClean="0">
                <a:latin typeface="Arial" charset="0"/>
              </a:rPr>
              <a:t> /значения полей разделяются знаками-разделителями/ </a:t>
            </a:r>
            <a:r>
              <a:rPr lang="en-US" smtClean="0">
                <a:latin typeface="Arial" charset="0"/>
              </a:rPr>
              <a:t>{</a:t>
            </a:r>
            <a:r>
              <a:rPr lang="ru-RU" smtClean="0">
                <a:latin typeface="Arial" charset="0"/>
              </a:rPr>
              <a:t>в большинстве случаев используют этот вариант</a:t>
            </a:r>
            <a:r>
              <a:rPr lang="en-US" smtClean="0">
                <a:latin typeface="Arial" charset="0"/>
              </a:rPr>
              <a:t>}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Или</a:t>
            </a:r>
          </a:p>
          <a:p>
            <a:pPr eaLnBrk="1" hangingPunct="1"/>
            <a:r>
              <a:rPr lang="ru-RU" smtClean="0">
                <a:latin typeface="Arial" charset="0"/>
              </a:rPr>
              <a:t>-фиксированной ширины (</a:t>
            </a:r>
            <a:r>
              <a:rPr lang="en-US" smtClean="0">
                <a:latin typeface="Arial" charset="0"/>
              </a:rPr>
              <a:t>fixed width) </a:t>
            </a:r>
            <a:r>
              <a:rPr lang="ru-RU" smtClean="0">
                <a:latin typeface="Arial" charset="0"/>
              </a:rPr>
              <a:t>/поля имеют заданную ширину/</a:t>
            </a: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Можно также указать, с какой строки начать импорт </a:t>
            </a:r>
            <a:r>
              <a:rPr lang="en-US" smtClean="0">
                <a:latin typeface="Arial" charset="0"/>
              </a:rPr>
              <a:t>(start import at row)</a:t>
            </a:r>
            <a:r>
              <a:rPr lang="ru-RU" smtClean="0">
                <a:latin typeface="Arial" charset="0"/>
              </a:rPr>
              <a:t>, если нужен не весь файл</a:t>
            </a:r>
          </a:p>
          <a:p>
            <a:pPr eaLnBrk="1" hangingPunct="1"/>
            <a:r>
              <a:rPr lang="ru-RU" smtClean="0">
                <a:latin typeface="Arial" charset="0"/>
              </a:rPr>
              <a:t>На правильное отображение импортируемых данных влияет правильность выбора кодировки (формат файла=</a:t>
            </a:r>
            <a:r>
              <a:rPr lang="en-US" smtClean="0">
                <a:latin typeface="Arial" charset="0"/>
              </a:rPr>
              <a:t>file origin)</a:t>
            </a:r>
            <a:endParaRPr lang="ru-RU" smtClean="0">
              <a:latin typeface="Arial" charset="0"/>
            </a:endParaRPr>
          </a:p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</a:rPr>
              <a:t>В окошке ниже отображаются все изменения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989377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На следующем шаге предлагается </a:t>
            </a:r>
          </a:p>
          <a:p>
            <a:pPr eaLnBrk="1" hangingPunct="1"/>
            <a:r>
              <a:rPr lang="ru-RU" smtClean="0">
                <a:latin typeface="Arial" charset="0"/>
              </a:rPr>
              <a:t>-выбрать один или несколько символов-разделителей (если на 1 шаге выбрали</a:t>
            </a:r>
            <a:r>
              <a:rPr lang="ru-RU" smtClean="0"/>
              <a:t> </a:t>
            </a:r>
            <a:r>
              <a:rPr lang="en-US" smtClean="0"/>
              <a:t>delimited=</a:t>
            </a:r>
            <a:r>
              <a:rPr lang="ru-RU" smtClean="0">
                <a:latin typeface="Arial" charset="0"/>
              </a:rPr>
              <a:t>с разделителями): запятая, точка с запятой, пробел, знак табуляции или указать свой</a:t>
            </a:r>
          </a:p>
          <a:p>
            <a:pPr eaLnBrk="1" hangingPunct="1"/>
            <a:r>
              <a:rPr lang="ru-RU" smtClean="0">
                <a:latin typeface="Arial" charset="0"/>
              </a:rPr>
              <a:t>или</a:t>
            </a:r>
          </a:p>
          <a:p>
            <a:pPr eaLnBrk="1" hangingPunct="1"/>
            <a:r>
              <a:rPr lang="ru-RU" smtClean="0">
                <a:latin typeface="Arial" charset="0"/>
              </a:rPr>
              <a:t>- (если выбрали колонки фиксированной ширины) подвигать вручную границы столбцов</a:t>
            </a:r>
          </a:p>
        </p:txBody>
      </p:sp>
    </p:spTree>
    <p:extLst>
      <p:ext uri="{BB962C8B-B14F-4D97-AF65-F5344CB8AC3E}">
        <p14:creationId xmlns:p14="http://schemas.microsoft.com/office/powerpoint/2010/main" xmlns="" val="1490797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>
                <a:latin typeface="Arial" charset="0"/>
              </a:rPr>
              <a:t>На последнем этапе импорта для каждого столбца можно указать, какой типа данных в нем находится </a:t>
            </a:r>
          </a:p>
          <a:p>
            <a:pPr eaLnBrk="1" hangingPunct="1"/>
            <a:r>
              <a:rPr lang="ru-RU" smtClean="0">
                <a:latin typeface="Arial" charset="0"/>
              </a:rPr>
              <a:t>Для этого нужно выделить столбец и выбрать для него типа данных из списка справа сверху (общий=</a:t>
            </a:r>
            <a:r>
              <a:rPr lang="en-US" smtClean="0">
                <a:latin typeface="Arial" charset="0"/>
              </a:rPr>
              <a:t>general</a:t>
            </a:r>
            <a:r>
              <a:rPr lang="ru-RU" smtClean="0">
                <a:latin typeface="Arial" charset="0"/>
              </a:rPr>
              <a:t>; текстовый</a:t>
            </a:r>
            <a:r>
              <a:rPr lang="en-US" smtClean="0">
                <a:latin typeface="Arial" charset="0"/>
              </a:rPr>
              <a:t>=text</a:t>
            </a:r>
            <a:r>
              <a:rPr lang="ru-RU" smtClean="0">
                <a:latin typeface="Arial" charset="0"/>
              </a:rPr>
              <a:t>; дата=</a:t>
            </a:r>
            <a:r>
              <a:rPr lang="en-US" smtClean="0">
                <a:latin typeface="Arial" charset="0"/>
              </a:rPr>
              <a:t>date</a:t>
            </a:r>
            <a:r>
              <a:rPr lang="ru-RU" smtClean="0">
                <a:latin typeface="Arial" charset="0"/>
              </a:rPr>
              <a:t>; пропустить/не импортировать столбец=</a:t>
            </a:r>
            <a:r>
              <a:rPr lang="en-US" smtClean="0">
                <a:latin typeface="Arial" charset="0"/>
              </a:rPr>
              <a:t>skip)</a:t>
            </a: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590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В итоге получатся </a:t>
            </a:r>
            <a:r>
              <a:rPr lang="ru-RU" smtClean="0">
                <a:latin typeface="Arial" charset="0"/>
              </a:rPr>
              <a:t>таблица с данными</a:t>
            </a:r>
          </a:p>
          <a:p>
            <a:pPr eaLnBrk="1" hangingPunct="1"/>
            <a:r>
              <a:rPr lang="ru-RU" smtClean="0">
                <a:latin typeface="Arial" charset="0"/>
              </a:rPr>
              <a:t>Если для каких-то ячеек формат данных оказался неверным, его можно задать вручную:</a:t>
            </a:r>
          </a:p>
          <a:p>
            <a:pPr eaLnBrk="1" hangingPunct="1"/>
            <a:r>
              <a:rPr lang="ru-RU" smtClean="0">
                <a:latin typeface="Arial" charset="0"/>
              </a:rPr>
              <a:t>-в меню: </a:t>
            </a:r>
            <a:r>
              <a:rPr lang="en-US" smtClean="0"/>
              <a:t>формат-&gt;</a:t>
            </a:r>
            <a:r>
              <a:rPr lang="ru-RU" smtClean="0">
                <a:latin typeface="Arial" charset="0"/>
              </a:rPr>
              <a:t>ячейки-</a:t>
            </a:r>
            <a:r>
              <a:rPr lang="en-US" smtClean="0">
                <a:latin typeface="Arial" charset="0"/>
              </a:rPr>
              <a:t>&gt;</a:t>
            </a:r>
            <a:r>
              <a:rPr lang="ru-RU" smtClean="0">
                <a:latin typeface="Arial" charset="0"/>
              </a:rPr>
              <a:t>число (туда же можно попасть, щелкнув правой кнопкой мыши по нужной ячейке и выбрав в выпадающем меню </a:t>
            </a:r>
            <a:r>
              <a:rPr lang="en-US" smtClean="0">
                <a:latin typeface="Arial" charset="0"/>
              </a:rPr>
              <a:t>“</a:t>
            </a:r>
            <a:r>
              <a:rPr lang="ru-RU" smtClean="0">
                <a:latin typeface="Arial" charset="0"/>
              </a:rPr>
              <a:t>формат ячеек</a:t>
            </a:r>
            <a:r>
              <a:rPr lang="en-US" smtClean="0">
                <a:latin typeface="Arial" charset="0"/>
              </a:rPr>
              <a:t>”</a:t>
            </a:r>
            <a:r>
              <a:rPr lang="ru-RU" smtClean="0">
                <a:latin typeface="Arial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1696413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dirty="0" smtClean="0"/>
              <a:t>В окне формат ячеек вы может изменять:</a:t>
            </a:r>
          </a:p>
          <a:p>
            <a:pPr>
              <a:buFontTx/>
              <a:buChar char="•"/>
            </a:pPr>
            <a:r>
              <a:rPr lang="ru-RU" dirty="0" smtClean="0"/>
              <a:t>Числовой формат (чтобы данные воспринимались как число, дата, почтовый индекс и т.д.)</a:t>
            </a:r>
          </a:p>
          <a:p>
            <a:pPr>
              <a:buFontTx/>
              <a:buChar char="•"/>
            </a:pPr>
            <a:r>
              <a:rPr lang="ru-RU" dirty="0" smtClean="0"/>
              <a:t>Положение данных внутри ячейки (выравнивание)</a:t>
            </a:r>
          </a:p>
          <a:p>
            <a:pPr>
              <a:buFontTx/>
              <a:buChar char="•"/>
            </a:pPr>
            <a:r>
              <a:rPr lang="ru-RU" dirty="0" smtClean="0"/>
              <a:t>Шрифт (в т.ч. вводить над/подстрочные символы)</a:t>
            </a:r>
          </a:p>
          <a:p>
            <a:pPr>
              <a:buFontTx/>
              <a:buChar char="•"/>
            </a:pPr>
            <a:r>
              <a:rPr lang="ru-RU" dirty="0" smtClean="0"/>
              <a:t>Границу ячеек (по умолчанию ячейка не имеет границ)</a:t>
            </a:r>
          </a:p>
          <a:p>
            <a:pPr>
              <a:buFontTx/>
              <a:buChar char="•"/>
            </a:pPr>
            <a:r>
              <a:rPr lang="ru-RU" dirty="0" smtClean="0"/>
              <a:t>Цвет заливки</a:t>
            </a:r>
          </a:p>
          <a:p>
            <a:pPr>
              <a:buFontTx/>
              <a:buChar char="•"/>
            </a:pPr>
            <a:r>
              <a:rPr lang="ru-RU" dirty="0" smtClean="0"/>
              <a:t>Защищенность ячейки</a:t>
            </a:r>
          </a:p>
          <a:p>
            <a:pPr>
              <a:buFontTx/>
              <a:buChar char="•"/>
            </a:pPr>
            <a:endParaRPr lang="ru-RU" dirty="0" smtClean="0"/>
          </a:p>
          <a:p>
            <a:r>
              <a:rPr lang="ru-RU" dirty="0" smtClean="0"/>
              <a:t>Открыть окно можно, щелкнув правой клавишей мыши по соответствующей ячейке или через меню </a:t>
            </a:r>
            <a:r>
              <a:rPr lang="ru-RU" i="1" dirty="0" smtClean="0"/>
              <a:t>Формат</a:t>
            </a:r>
          </a:p>
          <a:p>
            <a:pPr>
              <a:buFontTx/>
              <a:buChar char="•"/>
            </a:pPr>
            <a:endParaRPr lang="ru-RU" dirty="0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C7CBA-7E7D-423B-B762-EA9F8243B86C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665479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Работая с большими объемами данных, можно </a:t>
            </a:r>
            <a:r>
              <a:rPr lang="ru-RU" b="1" smtClean="0"/>
              <a:t>выделять</a:t>
            </a:r>
            <a:r>
              <a:rPr lang="ru-RU" smtClean="0"/>
              <a:t> их несколькими способами: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Выделить </a:t>
            </a:r>
            <a:r>
              <a:rPr lang="ru-RU" i="1" smtClean="0"/>
              <a:t>весь лист</a:t>
            </a:r>
            <a:r>
              <a:rPr lang="ru-RU" smtClean="0"/>
              <a:t>: нажать на левый верхний угол листа или </a:t>
            </a:r>
            <a:r>
              <a:rPr lang="en-US" smtClean="0"/>
              <a:t>Ctrl+A</a:t>
            </a:r>
            <a:endParaRPr lang="ru-RU" smtClean="0"/>
          </a:p>
          <a:p>
            <a:pPr eaLnBrk="1" hangingPunct="1">
              <a:buFontTx/>
              <a:buChar char="•"/>
            </a:pPr>
            <a:r>
              <a:rPr lang="ru-RU" smtClean="0"/>
              <a:t>Выделить </a:t>
            </a:r>
            <a:r>
              <a:rPr lang="ru-RU" i="1" smtClean="0"/>
              <a:t>весь столбец</a:t>
            </a:r>
            <a:r>
              <a:rPr lang="ru-RU" smtClean="0"/>
              <a:t>/</a:t>
            </a:r>
            <a:r>
              <a:rPr lang="ru-RU" i="1" smtClean="0"/>
              <a:t>строку</a:t>
            </a:r>
            <a:r>
              <a:rPr lang="ru-RU" smtClean="0"/>
              <a:t>, нажав на имя столбца/строки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Выделить </a:t>
            </a:r>
            <a:r>
              <a:rPr lang="ru-RU" i="1" smtClean="0"/>
              <a:t>часть столбца</a:t>
            </a:r>
            <a:r>
              <a:rPr lang="ru-RU" smtClean="0"/>
              <a:t> или строки: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Щелкнуть левой кнопкой мыши в середине ячейки и потянуть до конца диапазона</a:t>
            </a:r>
          </a:p>
          <a:p>
            <a:pPr lvl="1" eaLnBrk="1" hangingPunct="1"/>
            <a:r>
              <a:rPr lang="ru-RU" smtClean="0"/>
              <a:t>    или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Выделить первую ячейку и нажать </a:t>
            </a:r>
            <a:r>
              <a:rPr lang="en-US" smtClean="0"/>
              <a:t>Shift+Ctrl+↓   (</a:t>
            </a:r>
            <a:r>
              <a:rPr lang="ru-RU" smtClean="0"/>
              <a:t>или нужную стрелочку) для выделения до конца непустых ячеек в этом направлении</a:t>
            </a:r>
          </a:p>
          <a:p>
            <a:pPr lvl="1" eaLnBrk="1" hangingPunct="1"/>
            <a:r>
              <a:rPr lang="ru-RU" smtClean="0"/>
              <a:t>    или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Выделить первую ячейку и, удерживая </a:t>
            </a:r>
            <a:r>
              <a:rPr lang="en-US" smtClean="0"/>
              <a:t>Shift</a:t>
            </a:r>
            <a:r>
              <a:rPr lang="ru-RU" smtClean="0"/>
              <a:t>, выделить последнюю нужную ячейку связанного диапазона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Выделить несвязанный диапазон: удерживая </a:t>
            </a:r>
            <a:r>
              <a:rPr lang="en-US" smtClean="0"/>
              <a:t>Ctrl</a:t>
            </a:r>
            <a:r>
              <a:rPr lang="ru-RU" smtClean="0"/>
              <a:t>, щелкать левой клавишей мышки на нужные ячейки</a:t>
            </a:r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EDEDF-7A83-494D-A0EF-17E50B4A5981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2992694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ru-RU" dirty="0" smtClean="0"/>
              <a:t>На листе можно просматривать две области и блокировать строки или столбцы одной из них путем закрепления или разделения областей </a:t>
            </a:r>
          </a:p>
          <a:p>
            <a:pPr eaLnBrk="1" hangingPunct="1">
              <a:defRPr/>
            </a:pPr>
            <a:r>
              <a:rPr lang="ru-RU" dirty="0" smtClean="0"/>
              <a:t>(Область окна - часть окна документа, окруженная границей и отделенная от других частей вертикальными или горизонтальными полосами.). </a:t>
            </a:r>
          </a:p>
          <a:p>
            <a:pPr eaLnBrk="1" hangingPunct="1">
              <a:defRPr/>
            </a:pPr>
            <a:r>
              <a:rPr lang="ru-RU" dirty="0" smtClean="0"/>
              <a:t>При закреплении областей окна выбираются отдельные строки и столбцы, которые остаются на экране при прокрутке листа.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Чтобы закрепить область, выполните одно из следующих действий (см.какая версия программы!!!) : 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ru-RU" b="1" dirty="0" smtClean="0"/>
          </a:p>
          <a:p>
            <a:pPr eaLnBrk="1" hangingPunct="1">
              <a:buFont typeface="Arial" pitchFamily="34" charset="0"/>
              <a:buNone/>
              <a:defRPr/>
            </a:pPr>
            <a:r>
              <a:rPr lang="en-US" b="1" dirty="0" smtClean="0"/>
              <a:t>Excel 2003</a:t>
            </a:r>
            <a:r>
              <a:rPr lang="ru-RU" b="1" dirty="0" smtClean="0"/>
              <a:t>: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ru-RU" b="1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Верхнюю горизонтальную область</a:t>
            </a:r>
            <a:r>
              <a:rPr lang="ru-RU" dirty="0" smtClean="0"/>
              <a:t>   — выделите строку, под которой требуется разбить лист.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Левую вертикальную область</a:t>
            </a:r>
            <a:r>
              <a:rPr lang="ru-RU" dirty="0" smtClean="0"/>
              <a:t>   — выделите столбец, слева от которого требуется разбить лист.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i="1" dirty="0" smtClean="0"/>
              <a:t>Обе области</a:t>
            </a:r>
            <a:r>
              <a:rPr lang="ru-RU" dirty="0" smtClean="0"/>
              <a:t>   — выделите ячейку, расположенную слева и выше того места, где требуется разбить лист.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В меню </a:t>
            </a:r>
            <a:r>
              <a:rPr lang="ru-RU" i="1" dirty="0" smtClean="0"/>
              <a:t>Окно </a:t>
            </a:r>
            <a:r>
              <a:rPr lang="ru-RU" dirty="0" smtClean="0"/>
              <a:t>выберите команду </a:t>
            </a:r>
            <a:r>
              <a:rPr lang="ru-RU" i="1" dirty="0" smtClean="0"/>
              <a:t>Закрепить области. 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en-US" b="1" dirty="0" smtClean="0"/>
              <a:t>Excel 200</a:t>
            </a:r>
            <a:r>
              <a:rPr lang="ru-RU" b="1" dirty="0" smtClean="0"/>
              <a:t>7: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endParaRPr lang="ru-RU" dirty="0" smtClean="0"/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строк выделите строку, под которой требуется разделить лист.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столбцов выделите столбец, справа от которого требуется разделить лист. 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ru-RU" dirty="0" smtClean="0"/>
              <a:t>Для блокировки строк и столбцов щелкните ячейку, снизу и справа от которой требуется разделить лист.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На вкладке </a:t>
            </a:r>
            <a:r>
              <a:rPr lang="ru-RU" i="1" dirty="0" smtClean="0"/>
              <a:t>Режим</a:t>
            </a:r>
            <a:r>
              <a:rPr lang="ru-RU" dirty="0" smtClean="0"/>
              <a:t> в группе </a:t>
            </a:r>
            <a:r>
              <a:rPr lang="ru-RU" i="1" dirty="0" smtClean="0"/>
              <a:t>Окно </a:t>
            </a:r>
            <a:r>
              <a:rPr lang="ru-RU" dirty="0" smtClean="0"/>
              <a:t>щелкните пункт </a:t>
            </a:r>
            <a:r>
              <a:rPr lang="ru-RU" i="1" dirty="0" smtClean="0"/>
              <a:t>Закрепить области</a:t>
            </a:r>
            <a:r>
              <a:rPr lang="ru-RU" dirty="0" smtClean="0"/>
              <a:t>, а затем выберите нужный вариант.</a:t>
            </a: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6FF0AF-6E5E-46B7-9C34-BDB16EB37F2E}" type="slidenum">
              <a:rPr lang="ru-RU" smtClean="0"/>
              <a:pPr/>
              <a:t>26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617817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Формулы представляют собой выражения, по которым выполняются вычисления на листе. Формула начинается со знака равенства (=). 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Формула может также содержать такие элементы, как: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 функции (</a:t>
            </a:r>
            <a:r>
              <a:rPr lang="ru-RU" sz="800" smtClean="0"/>
              <a:t>Функция. Стандартная формула, которая возвращает результат выполнения определенных действий над значениями, выступающими в качестве аргументов. Функции позволяют упростить формулы в ячейках листа, особенно, если они длинные или сложные</a:t>
            </a:r>
            <a:r>
              <a:rPr lang="ru-RU" smtClean="0"/>
              <a:t>.),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ссылки,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операторы (Оператор. Знак или символ, задающий тип вычисления в выражении. Существуют математические, логические операторы, операторы сравнения и ссылок.) 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и константы (Константа. Постоянное (не вычисляемое) значение. Например, число 210 и текст «Квартальная премия» являются константами. Выражение и результат вычисления выражения константами не являются.).</a:t>
            </a:r>
          </a:p>
          <a:p>
            <a:pPr eaLnBrk="1" hangingPunct="1">
              <a:buFontTx/>
              <a:buChar char="•"/>
            </a:pPr>
            <a:endParaRPr lang="ru-RU" smtClean="0"/>
          </a:p>
          <a:p>
            <a:pPr eaLnBrk="1" hangingPunct="1"/>
            <a:r>
              <a:rPr lang="ru-RU" smtClean="0"/>
              <a:t>Примеры числовых функций: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ОСТАТ (используется для вычисления остатка от деления)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ОКРВНИЗ и ОКРВВЕРХ (исп. для округления)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Различные математические функции (СУММ,СУММЕСЛИ,КОРЕНЬ, ЗНАК и т.п.)</a:t>
            </a:r>
          </a:p>
          <a:p>
            <a:pPr lvl="1" eaLnBrk="1" hangingPunct="1"/>
            <a:endParaRPr lang="ru-RU" smtClean="0"/>
          </a:p>
          <a:p>
            <a:pPr eaLnBrk="1" hangingPunct="1"/>
            <a:r>
              <a:rPr lang="ru-RU" smtClean="0"/>
              <a:t>Примеры логических функций: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ЕСЛИ (используется при проверке условий для значений и формул. Возвращает одно значение, если заданное условие при вычислении дает значение ИСТИНА, и другое значение, если ЛОЖЬ.)</a:t>
            </a:r>
          </a:p>
          <a:p>
            <a:pPr eaLnBrk="1" hangingPunct="1">
              <a:buFontTx/>
              <a:buChar char="•"/>
            </a:pPr>
            <a:endParaRPr lang="ru-RU" smtClean="0"/>
          </a:p>
          <a:p>
            <a:pPr eaLnBrk="1" hangingPunct="1"/>
            <a:r>
              <a:rPr lang="ru-RU" smtClean="0"/>
              <a:t>Примеры функций просмотра: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СТРОКА, СТОЛБЕЦ (Возвращают номер строки/столбца по заданной ссылке)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ВПР (Ищет значение в первом столбце массива таблица и возвращает значение в той же строке из другого столбца массива «таблица». )</a:t>
            </a:r>
          </a:p>
          <a:p>
            <a:pPr lvl="1" eaLnBrk="1" hangingPunct="1">
              <a:buFontTx/>
              <a:buChar char="•"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89DFE-FED3-4C4A-99CC-A7369ACCD219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941980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000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Текстовые формулы позволяют, например:</a:t>
            </a:r>
          </a:p>
          <a:p>
            <a:endParaRPr lang="ru-RU" smtClean="0"/>
          </a:p>
          <a:p>
            <a:pPr lvl="1">
              <a:buFontTx/>
              <a:buChar char="•"/>
            </a:pPr>
            <a:r>
              <a:rPr lang="ru-RU" smtClean="0"/>
              <a:t>Объединять текст в одну ячейку (функция СЦЕПИТЬ </a:t>
            </a:r>
            <a:r>
              <a:rPr lang="en-US" smtClean="0"/>
              <a:t>{CONCATENATE})</a:t>
            </a:r>
          </a:p>
          <a:p>
            <a:pPr lvl="1">
              <a:buFontTx/>
              <a:buChar char="•"/>
            </a:pPr>
            <a:r>
              <a:rPr lang="ru-RU" smtClean="0"/>
              <a:t>Изменять регистр текста (функции ПРОПИСН, СТРОЧН, ПРОПНАЧ)</a:t>
            </a:r>
          </a:p>
          <a:p>
            <a:pPr lvl="1">
              <a:buFontTx/>
              <a:buChar char="•"/>
            </a:pPr>
            <a:r>
              <a:rPr lang="ru-RU" smtClean="0"/>
              <a:t>Удалять отдельные знаки из текста (функции ЛЕВСИМВ, ПРАВСИМВ)</a:t>
            </a:r>
          </a:p>
          <a:p>
            <a:pPr lvl="1">
              <a:buFontTx/>
              <a:buChar char="•"/>
            </a:pPr>
            <a:r>
              <a:rPr lang="ru-RU" smtClean="0"/>
              <a:t>Подсчитывать число знаков в текстовой строке (функции ДЛСТР</a:t>
            </a:r>
            <a:r>
              <a:rPr lang="en-US" smtClean="0"/>
              <a:t>, </a:t>
            </a:r>
            <a:r>
              <a:rPr lang="ru-RU" smtClean="0"/>
              <a:t>ДЛИНБ)</a:t>
            </a:r>
          </a:p>
          <a:p>
            <a:pPr lvl="1">
              <a:buFontTx/>
              <a:buChar char="•"/>
            </a:pPr>
            <a:r>
              <a:rPr lang="ru-RU" smtClean="0"/>
              <a:t>Изымать часть текста (знаков) из ячейки (функции ПСТР, ПСТРБ)</a:t>
            </a:r>
          </a:p>
          <a:p>
            <a:pPr lvl="1">
              <a:buFontTx/>
              <a:buChar char="•"/>
            </a:pPr>
            <a:r>
              <a:rPr lang="ru-RU" smtClean="0"/>
              <a:t>Удалять пробелы в начале или в конце строки в ячейке (функция СЖПРОБЕЛЫ)</a:t>
            </a:r>
          </a:p>
          <a:p>
            <a:pPr lvl="1">
              <a:buFontTx/>
              <a:buChar char="•"/>
            </a:pPr>
            <a:r>
              <a:rPr lang="ru-RU" smtClean="0"/>
              <a:t>Заменять один тест на другой (функция ПОДСТАВИТЬ)</a:t>
            </a:r>
          </a:p>
          <a:p>
            <a:pPr lvl="1">
              <a:buFontTx/>
              <a:buChar char="•"/>
            </a:pPr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63DD69-2AA2-4459-9130-BB8712E77800}" type="slidenum">
              <a:rPr lang="ru-RU" smtClean="0"/>
              <a:pPr/>
              <a:t>28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174068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Для того, чтобы вставить формулу в ячейку нужно вызвать мастер функций (</a:t>
            </a:r>
            <a:r>
              <a:rPr lang="en-US" smtClean="0"/>
              <a:t>insert function)</a:t>
            </a:r>
            <a:r>
              <a:rPr lang="ru-RU" smtClean="0"/>
              <a:t>, нажав:</a:t>
            </a:r>
          </a:p>
          <a:p>
            <a:pPr lvl="1" eaLnBrk="1" hangingPunct="1">
              <a:buFontTx/>
              <a:buChar char="•"/>
            </a:pPr>
            <a:r>
              <a:rPr lang="en-US" i="1" smtClean="0"/>
              <a:t>fx</a:t>
            </a:r>
            <a:r>
              <a:rPr lang="en-US" smtClean="0"/>
              <a:t> </a:t>
            </a:r>
            <a:r>
              <a:rPr lang="ru-RU" smtClean="0"/>
              <a:t>в строке формул</a:t>
            </a:r>
          </a:p>
          <a:p>
            <a:pPr lvl="2" eaLnBrk="1" hangingPunct="1"/>
            <a:r>
              <a:rPr lang="ru-RU" smtClean="0"/>
              <a:t>или</a:t>
            </a:r>
          </a:p>
          <a:p>
            <a:pPr lvl="1" eaLnBrk="1" hangingPunct="1">
              <a:buFontTx/>
              <a:buChar char="•"/>
            </a:pPr>
            <a:r>
              <a:rPr lang="ru-RU" smtClean="0"/>
              <a:t>Меню -</a:t>
            </a:r>
            <a:r>
              <a:rPr lang="en-US" smtClean="0"/>
              <a:t>&gt;</a:t>
            </a:r>
            <a:r>
              <a:rPr lang="ru-RU" smtClean="0"/>
              <a:t>вставка -</a:t>
            </a:r>
            <a:r>
              <a:rPr lang="en-US" smtClean="0"/>
              <a:t>&gt; </a:t>
            </a:r>
            <a:r>
              <a:rPr lang="ru-RU" smtClean="0"/>
              <a:t>функция</a:t>
            </a:r>
          </a:p>
          <a:p>
            <a:pPr lvl="2" eaLnBrk="1" hangingPunct="1"/>
            <a:r>
              <a:rPr lang="ru-RU" smtClean="0"/>
              <a:t>или</a:t>
            </a:r>
          </a:p>
          <a:p>
            <a:pPr lvl="1" eaLnBrk="1" hangingPunct="1">
              <a:buFontTx/>
              <a:buChar char="•"/>
            </a:pPr>
            <a:r>
              <a:rPr lang="en-US" smtClean="0"/>
              <a:t>Shift+F3</a:t>
            </a:r>
          </a:p>
          <a:p>
            <a:pPr eaLnBrk="1" hangingPunct="1">
              <a:buFontTx/>
              <a:buChar char="•"/>
            </a:pPr>
            <a:endParaRPr lang="en-US" smtClean="0"/>
          </a:p>
          <a:p>
            <a:pPr eaLnBrk="1" hangingPunct="1"/>
            <a:r>
              <a:rPr lang="ru-RU" smtClean="0"/>
              <a:t>в первом окне(шаг 1) можно выбрать категорию функции, прочесть её описание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654FC5-CBC5-40B0-A036-58AC37CBBA06}" type="slidenum">
              <a:rPr lang="ru-RU" smtClean="0"/>
              <a:pPr/>
              <a:t>29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836508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во втором окне (шаг 2) предлагается выбрать аргументы функции</a:t>
            </a:r>
          </a:p>
          <a:p>
            <a:pPr eaLnBrk="1" hangingPunct="1"/>
            <a:r>
              <a:rPr lang="ru-RU" smtClean="0"/>
              <a:t>для этого необходимо указать адрес ячейки, где находятся соответствующие данные.Это можно сделать двумя способами: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напрямую вписать адрес ячейки</a:t>
            </a:r>
          </a:p>
          <a:p>
            <a:pPr eaLnBrk="1" hangingPunct="1">
              <a:buFontTx/>
              <a:buChar char="•"/>
            </a:pPr>
            <a:r>
              <a:rPr lang="ru-RU" smtClean="0"/>
              <a:t>Щелкнув в конце соотв. строки по ярлычку листа (свертывает–развертывает окно мастера функций), а потом выделив нужные ячейки на нужном листе</a:t>
            </a:r>
          </a:p>
          <a:p>
            <a:pPr eaLnBrk="1" hangingPunct="1">
              <a:buFontTx/>
              <a:buChar char="•"/>
            </a:pPr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274DF-BADF-41AE-82A3-A53719E22C85}" type="slidenum">
              <a:rPr lang="ru-RU" smtClean="0"/>
              <a:pPr/>
              <a:t>30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921664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Можно выделять не только отдельные ячейки, но и целые диапазоны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5A7A49-C41B-4FE3-83F7-92C30312D9D1}" type="slidenum">
              <a:rPr lang="ru-RU" smtClean="0"/>
              <a:pPr/>
              <a:t>31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3785487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Дл</a:t>
            </a:r>
            <a:r>
              <a:rPr lang="ru-RU" smtClean="0">
                <a:latin typeface="Arial" charset="0"/>
              </a:rPr>
              <a:t>я</a:t>
            </a:r>
            <a:r>
              <a:rPr lang="ru-RU" smtClean="0"/>
              <a:t> того,чтобы </a:t>
            </a:r>
            <a:r>
              <a:rPr lang="ru-RU" smtClean="0">
                <a:latin typeface="Arial" charset="0"/>
              </a:rPr>
              <a:t>копировать формулу в другие смежные ячеки нужно: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Правым щелчком мыши вызвать всплывающее меню и выбрать там «копировать»/ «</a:t>
            </a:r>
            <a:r>
              <a:rPr lang="en-US" smtClean="0">
                <a:latin typeface="Arial" charset="0"/>
              </a:rPr>
              <a:t>copy</a:t>
            </a:r>
            <a:r>
              <a:rPr lang="ru-RU" smtClean="0">
                <a:latin typeface="Arial" charset="0"/>
              </a:rPr>
              <a:t>» </a:t>
            </a:r>
            <a:r>
              <a:rPr lang="en-US" smtClean="0">
                <a:latin typeface="Arial" charset="0"/>
              </a:rPr>
              <a:t>{</a:t>
            </a:r>
            <a:r>
              <a:rPr lang="ru-RU" smtClean="0">
                <a:latin typeface="Arial" charset="0"/>
              </a:rPr>
              <a:t>или нажать </a:t>
            </a:r>
            <a:r>
              <a:rPr lang="en-US" smtClean="0">
                <a:latin typeface="Arial" charset="0"/>
              </a:rPr>
              <a:t>ctrl+c</a:t>
            </a:r>
            <a:r>
              <a:rPr lang="ru-RU" smtClean="0">
                <a:latin typeface="Arial" charset="0"/>
              </a:rPr>
              <a:t>, предварительно выделив нужную ячейку</a:t>
            </a:r>
            <a:r>
              <a:rPr lang="en-US" smtClean="0">
                <a:latin typeface="Arial" charset="0"/>
              </a:rPr>
              <a:t>}</a:t>
            </a:r>
            <a:endParaRPr lang="ru-RU" smtClean="0">
              <a:latin typeface="Arial" charset="0"/>
            </a:endParaRPr>
          </a:p>
          <a:p>
            <a:pPr>
              <a:buFontTx/>
              <a:buChar char="•"/>
            </a:pPr>
            <a:endParaRPr lang="ru-RU" smtClean="0">
              <a:latin typeface="Arial" charset="0"/>
            </a:endParaRP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4CA29D-31EB-4547-8E90-BBA84E8F384E}" type="slidenum">
              <a:rPr lang="ru-RU" smtClean="0"/>
              <a:pPr/>
              <a:t>32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205590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latin typeface="Arial" charset="0"/>
              </a:rPr>
              <a:t>После чего можно выделить ячейку или несколько ячеек (как связанных.так и нет)</a:t>
            </a:r>
            <a:r>
              <a:rPr lang="en-US" smtClean="0">
                <a:latin typeface="Arial" charset="0"/>
              </a:rPr>
              <a:t> </a:t>
            </a:r>
            <a:r>
              <a:rPr lang="ru-RU" smtClean="0">
                <a:latin typeface="Arial" charset="0"/>
              </a:rPr>
              <a:t>и вставить копированную формулу в них.</a:t>
            </a:r>
            <a:endParaRPr lang="en-US" smtClean="0">
              <a:latin typeface="Arial" charset="0"/>
            </a:endParaRPr>
          </a:p>
          <a:p>
            <a:endParaRPr lang="en-US" smtClean="0">
              <a:latin typeface="Arial" charset="0"/>
            </a:endParaRPr>
          </a:p>
          <a:p>
            <a:r>
              <a:rPr lang="en-US" smtClean="0"/>
              <a:t>Альтернативный спо</a:t>
            </a:r>
            <a:r>
              <a:rPr lang="ru-RU" smtClean="0">
                <a:latin typeface="Arial" charset="0"/>
              </a:rPr>
              <a:t>соб:</a:t>
            </a:r>
          </a:p>
          <a:p>
            <a:r>
              <a:rPr lang="ru-RU" smtClean="0">
                <a:latin typeface="Arial" charset="0"/>
              </a:rPr>
              <a:t>Использовать </a:t>
            </a:r>
            <a:r>
              <a:rPr lang="ru-RU" i="1" smtClean="0">
                <a:latin typeface="Arial" charset="0"/>
              </a:rPr>
              <a:t>маркер заполнения</a:t>
            </a:r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У первой ячейки, содержащей формулу, схватить за нижний правый угол (черный квадратик – </a:t>
            </a:r>
            <a:r>
              <a:rPr lang="ru-RU" i="1" smtClean="0">
                <a:latin typeface="Arial" charset="0"/>
              </a:rPr>
              <a:t>маркер заполнения</a:t>
            </a:r>
            <a:r>
              <a:rPr lang="ru-RU" smtClean="0">
                <a:latin typeface="Arial" charset="0"/>
              </a:rPr>
              <a:t>) и потянуть вниз, распространяя формулу на смежные ячейки</a:t>
            </a:r>
          </a:p>
          <a:p>
            <a:pPr>
              <a:buFontTx/>
              <a:buChar char="•"/>
            </a:pPr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1218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Ссылки на ячейки идентифицируют отдельные ячейки в листе. Они сообщают Excel, где искать значения для использования в формуле.</a:t>
            </a:r>
          </a:p>
          <a:p>
            <a:pPr eaLnBrk="1" hangingPunct="1"/>
            <a:r>
              <a:rPr lang="ru-RU" smtClean="0"/>
              <a:t>В программе Excel используется тип ссылок A1, то есть строки указываются буквами, а столбцы — числами. Буквы и числа называются </a:t>
            </a:r>
            <a:r>
              <a:rPr lang="ru-RU" b="1" smtClean="0"/>
              <a:t>заголовками</a:t>
            </a:r>
            <a:r>
              <a:rPr lang="ru-RU" smtClean="0"/>
              <a:t> строк и столбцов. В таблице показано использование ссылок на ячейки с помощью буквы, соответствующей столбцу, и следующего за ней числа, соответствующего строке.</a:t>
            </a:r>
          </a:p>
          <a:p>
            <a:pPr eaLnBrk="1" hangingPunct="1"/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58928D-D085-474D-96E4-6511161AC330}" type="slidenum">
              <a:rPr lang="ru-RU" smtClean="0"/>
              <a:pPr/>
              <a:t>34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22332924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Ссылки бывают относительными и абсолютными.</a:t>
            </a:r>
          </a:p>
          <a:p>
            <a:pPr eaLnBrk="1" hangingPunct="1"/>
            <a:endParaRPr lang="ru-RU" smtClean="0"/>
          </a:p>
          <a:p>
            <a:pPr eaLnBrk="1" hangingPunct="1"/>
            <a:r>
              <a:rPr lang="ru-RU" b="1" smtClean="0"/>
              <a:t>Относительные ссылки</a:t>
            </a:r>
            <a:r>
              <a:rPr lang="ru-RU" smtClean="0"/>
              <a:t>   Относительная ссылка в формуле, например </a:t>
            </a:r>
            <a:r>
              <a:rPr lang="en-US" smtClean="0"/>
              <a:t>B2</a:t>
            </a:r>
            <a:r>
              <a:rPr lang="ru-RU" smtClean="0"/>
              <a:t>, основана на относительной позиции ячейки, содержащей формулу, и ячейки, на которую указывает ссылка. При изменении позиции ячейки, содержащей формулу, изменяется и ссылка. При копировании или заполнении формулы вдоль строк и вдоль столбцов ссылка автоматически корректируется. По умолчанию в новых формулах используются относительные ссылки. Например, при копировании или заполнении относительной ссылки из ячейки </a:t>
            </a:r>
            <a:r>
              <a:rPr lang="en-US" smtClean="0"/>
              <a:t>C</a:t>
            </a:r>
            <a:r>
              <a:rPr lang="ru-RU" smtClean="0"/>
              <a:t>2 в ячейку </a:t>
            </a:r>
            <a:r>
              <a:rPr lang="en-US" smtClean="0"/>
              <a:t>C</a:t>
            </a:r>
            <a:r>
              <a:rPr lang="ru-RU" smtClean="0"/>
              <a:t>3 она автоматически изменяется с =</a:t>
            </a:r>
            <a:r>
              <a:rPr lang="en-US" smtClean="0"/>
              <a:t>B2</a:t>
            </a:r>
            <a:r>
              <a:rPr lang="ru-RU" smtClean="0"/>
              <a:t> на =</a:t>
            </a:r>
            <a:r>
              <a:rPr lang="en-US" smtClean="0"/>
              <a:t>B3</a:t>
            </a:r>
            <a:r>
              <a:rPr lang="ru-RU" smtClean="0"/>
              <a:t>.</a:t>
            </a:r>
          </a:p>
          <a:p>
            <a:pPr eaLnBrk="1" hangingPunct="1"/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689FA1-9E5D-4DE7-95B0-B185CA34B0E7}" type="slidenum">
              <a:rPr lang="ru-RU" smtClean="0"/>
              <a:pPr/>
              <a:t>35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10326947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b="1" dirty="0" smtClean="0"/>
              <a:t>Абсолютные ссылки</a:t>
            </a:r>
            <a:r>
              <a:rPr lang="ru-RU" dirty="0" smtClean="0"/>
              <a:t>   Абсолютная ссылка ячейки в формуле, например, $A$1, всегда ссылается на ячейку, расположенную в определенном месте. При изменении позиции ячейки, содержащей формулу, абсолютная ссылка не изменяется. При копировании или заполнении формулы вдоль строк и вдоль столбцов абсолютная ссылка не корректируется. По умолчанию в новых формулах используются относительные ссылки, и для использования абсолютных ссылок надо выбрать соответствующий параметр. Например, при копировании или заполнении абсолютной ссылки из ячейки B2 в ячейку B3 она остается прежней =$A$1.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знак </a:t>
            </a:r>
            <a:r>
              <a:rPr lang="en-US" dirty="0" smtClean="0"/>
              <a:t>“$”</a:t>
            </a:r>
            <a:r>
              <a:rPr lang="ru-RU" dirty="0" smtClean="0"/>
              <a:t>,поставленный перед именем столбца и/или именем строки, фиксирует имя столбца/строки</a:t>
            </a: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ru-RU" b="1" dirty="0" smtClean="0"/>
              <a:t>Смешанные ссылки</a:t>
            </a:r>
            <a:r>
              <a:rPr lang="ru-RU" dirty="0" smtClean="0"/>
              <a:t>   Смешанная ссылка содержит либо абсолютный столбец и относительную строку, либо абсолютную строку и относительный столбец. Абсолютная ссылка столбцов приобретает вид $A1, $B1 и т.д. Абсолютная ссылка строки приобретает вид A$1, B$1 и т.д. При изменении позиции ячейки, содержащей формулу, относительная ссылка изменяется, а абсолютная ссылка не изменяется. При копировании или заполнении формулы вдоль строк и вдоль столбцов относительная ссылка автоматически корректируется, а абсолютная ссылка не корректируется. Например, при копировании или заполнении смешанной ссылки из ячейки A2 в ячейку B3 она изменяется с =A$1 на =B$1.</a:t>
            </a:r>
          </a:p>
          <a:p>
            <a:pPr eaLnBrk="1" hangingPunct="1"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/>
              <a:t>Например:</a:t>
            </a:r>
          </a:p>
          <a:p>
            <a:pPr eaLnBrk="1" hangingPunct="1">
              <a:defRPr/>
            </a:pPr>
            <a:r>
              <a:rPr lang="ru-RU" dirty="0" smtClean="0"/>
              <a:t>если одна из ячеек листа содержит формулу, которая ссылается на А1, то при копировании этой формулы со ссылкой на две ячейки вниз и на две ячейки вправо, изменится и ссылка </a:t>
            </a:r>
          </a:p>
          <a:p>
            <a:pPr eaLnBrk="1" hangingPunct="1">
              <a:defRPr/>
            </a:pPr>
            <a:r>
              <a:rPr lang="ru-RU" dirty="0" smtClean="0"/>
              <a:t>в зависимости от её типа</a:t>
            </a:r>
            <a:r>
              <a:rPr lang="en-US" dirty="0" smtClean="0"/>
              <a:t> </a:t>
            </a:r>
            <a:r>
              <a:rPr lang="ru-RU" dirty="0" smtClean="0"/>
              <a:t>(см.таблицу)</a:t>
            </a:r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9B1A52-8704-4C20-835A-60741526216A}" type="slidenum">
              <a:rPr lang="ru-RU" smtClean="0"/>
              <a:pPr/>
              <a:t>36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xmlns="" val="39206269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Функция просмотра </a:t>
            </a:r>
            <a:r>
              <a:rPr lang="ru-RU" b="1" smtClean="0"/>
              <a:t>ВПР</a:t>
            </a:r>
            <a:r>
              <a:rPr lang="ru-RU" smtClean="0"/>
              <a:t> (</a:t>
            </a:r>
            <a:r>
              <a:rPr lang="ru-RU" b="1" smtClean="0"/>
              <a:t>vlookup</a:t>
            </a:r>
            <a:r>
              <a:rPr lang="en-US" smtClean="0"/>
              <a:t>)</a:t>
            </a:r>
            <a:r>
              <a:rPr lang="ru-RU" smtClean="0"/>
              <a:t> может быть использована для заполнения одной таблицы по соответсвующим данным из другой.</a:t>
            </a:r>
          </a:p>
          <a:p>
            <a:r>
              <a:rPr lang="en-US" i="1" smtClean="0"/>
              <a:t>Ex.</a:t>
            </a:r>
            <a:r>
              <a:rPr lang="ru-RU" smtClean="0"/>
              <a:t> Есть таблица масс аминоксилостных остатков, расположенная на одном из листов. На другом листе для каждой аминокислоты из последовательности белка нужно заполнить значение молекулярной  массы.</a:t>
            </a:r>
            <a:endParaRPr lang="ru-RU" i="1" smtClean="0"/>
          </a:p>
        </p:txBody>
      </p:sp>
    </p:spTree>
    <p:extLst>
      <p:ext uri="{BB962C8B-B14F-4D97-AF65-F5344CB8AC3E}">
        <p14:creationId xmlns:p14="http://schemas.microsoft.com/office/powerpoint/2010/main" xmlns="" val="1290740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3259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В первой таблице нужно искать названия аминокислот из второй таблицы</a:t>
            </a:r>
          </a:p>
          <a:p>
            <a:r>
              <a:rPr lang="ru-RU" smtClean="0"/>
              <a:t>Это указыватся в строке </a:t>
            </a:r>
          </a:p>
          <a:p>
            <a:r>
              <a:rPr lang="ru-RU" b="1" smtClean="0"/>
              <a:t>Искомое_значение.</a:t>
            </a:r>
            <a:r>
              <a:rPr lang="ru-RU" smtClean="0"/>
              <a:t>  Значение, которое должно быть найдено в первом столбце массива  « таблица». Искомое_значение может быть значением или ссылкой. Если искомое значение меньше наименьшего значения в первом столбце массива «таблица», ВПР возвращает значение ошибки #Н/Д. </a:t>
            </a:r>
          </a:p>
          <a:p>
            <a:endParaRPr lang="ru-RU" smtClean="0"/>
          </a:p>
          <a:p>
            <a:r>
              <a:rPr lang="ru-RU" smtClean="0"/>
              <a:t>вариант: указывать не весь диапазон,а конкретную ячейку</a:t>
            </a:r>
          </a:p>
        </p:txBody>
      </p:sp>
    </p:spTree>
    <p:extLst>
      <p:ext uri="{BB962C8B-B14F-4D97-AF65-F5344CB8AC3E}">
        <p14:creationId xmlns:p14="http://schemas.microsoft.com/office/powerpoint/2010/main" xmlns="" val="33758252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" smtClean="0"/>
              <a:t>данные о массе аминокислот содержаться в таблице 1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ссылка на эту таблицу вводится в поле </a:t>
            </a:r>
            <a:r>
              <a:rPr lang="ru-RU" sz="800" b="1" smtClean="0"/>
              <a:t> таблица</a:t>
            </a:r>
            <a:endParaRPr lang="ru-RU" sz="800" smtClean="0"/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smtClean="0"/>
              <a:t>Таблица.</a:t>
            </a:r>
            <a:r>
              <a:rPr lang="ru-RU" sz="800" smtClean="0"/>
              <a:t>  Два или более столбцов данных. Можно использовать ссылку на интервал или имя интервала. Значения в первом столбце массива «таблица» являются значениями, поиск которых выполняется с помощью аргумента «искомое_значение». Эти значения могут быть текстовыми строками, числами или логическими значениями. Текстовые строки сравниваются без учета регистра букв. 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из этой таблицы из </a:t>
            </a:r>
            <a:r>
              <a:rPr lang="ru-RU" sz="800" i="1" smtClean="0"/>
              <a:t>второго</a:t>
            </a:r>
            <a:r>
              <a:rPr lang="ru-RU" sz="800" smtClean="0"/>
              <a:t> столбца нужно брать значения мол.масс аминокислот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номер этого столбца вводится в поле </a:t>
            </a:r>
            <a:r>
              <a:rPr lang="ru-RU" sz="800" b="1" smtClean="0"/>
              <a:t>номер_столбца</a:t>
            </a:r>
            <a:endParaRPr lang="ru-RU" sz="800" smtClean="0"/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smtClean="0"/>
              <a:t>Номер_столбца.</a:t>
            </a:r>
            <a:r>
              <a:rPr lang="ru-RU" sz="800" smtClean="0"/>
              <a:t>  Номер столбца в массиве «таблица», в котором должно быть найдено соответствующее значение. Если «номер_столбца» равен 1, то возвращается значение из первого столбца аргумента «таблица»; если «номер_столбца» равен 2, то возвращается значение из второго столбца аргумента «таблица» и так далее. Если «номер_столбца»: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Меньше 1, то функция ВПР возвращает значение ошибки #ЗНАЧ!.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Больше, чем количество столбцов массива «таблица», то функция ВПР возвращает значение ошибки #ССЫЛ!.</a:t>
            </a:r>
          </a:p>
          <a:p>
            <a:pPr algn="r">
              <a:lnSpc>
                <a:spcPct val="80000"/>
              </a:lnSpc>
            </a:pPr>
            <a:r>
              <a:rPr lang="ru-RU" sz="800" smtClean="0"/>
              <a:t>---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в поле </a:t>
            </a:r>
            <a:r>
              <a:rPr lang="ru-RU" sz="800" b="1" smtClean="0"/>
              <a:t>Интервальный_просмотр</a:t>
            </a:r>
            <a:r>
              <a:rPr lang="ru-RU" sz="800" smtClean="0"/>
              <a:t> вводится логическое значение ИСТИНА/ЛОЖЬ 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следует указывать FALSE [ЛОЖЬ] – иначе Excel,  даже если не найдет ничего, выдаст правдоподобный, </a:t>
            </a:r>
            <a:r>
              <a:rPr lang="ru-RU" sz="800" i="1" u="sng" smtClean="0"/>
              <a:t>с его точки зрения,</a:t>
            </a:r>
            <a:r>
              <a:rPr lang="ru-RU" sz="800" smtClean="0"/>
              <a:t> ответ</a:t>
            </a:r>
          </a:p>
          <a:p>
            <a:pPr>
              <a:lnSpc>
                <a:spcPct val="80000"/>
              </a:lnSpc>
            </a:pPr>
            <a:endParaRPr lang="ru-RU" sz="800" smtClean="0"/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---</a:t>
            </a:r>
          </a:p>
          <a:p>
            <a:pPr algn="r">
              <a:lnSpc>
                <a:spcPct val="80000"/>
              </a:lnSpc>
            </a:pPr>
            <a:r>
              <a:rPr lang="ru-RU" sz="800" b="1" smtClean="0">
                <a:solidFill>
                  <a:schemeClr val="bg2"/>
                </a:solidFill>
              </a:rPr>
              <a:t>Интервальный_просмотр.</a:t>
            </a:r>
            <a:r>
              <a:rPr lang="ru-RU" sz="800" smtClean="0">
                <a:solidFill>
                  <a:schemeClr val="bg2"/>
                </a:solidFill>
              </a:rPr>
              <a:t>  Логическое значение, которое определяет, нужно ли, чтобы функция ВПР искала точное или приближенное соответствие:</a:t>
            </a:r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Если этот аргумент имеет значение ИСТИНА или опущен, возвращается точное или приблизительно соответствующее значение. Если точное соответствие не найдено, то возвращается следующее максимальное значение, которое меньше, чем искомое_значение. Значения в первом столбце массива «таблица» должны быть отсортированы по возрастанию. В противном случае ВПР может возвратить неправильные результаты. Данные можно упорядочить следующим образом: в меню </a:t>
            </a:r>
            <a:r>
              <a:rPr lang="ru-RU" sz="800" b="1" smtClean="0">
                <a:solidFill>
                  <a:schemeClr val="bg2"/>
                </a:solidFill>
              </a:rPr>
              <a:t>Данные</a:t>
            </a:r>
            <a:r>
              <a:rPr lang="ru-RU" sz="800" smtClean="0">
                <a:solidFill>
                  <a:schemeClr val="bg2"/>
                </a:solidFill>
              </a:rPr>
              <a:t> выбрать команду </a:t>
            </a:r>
            <a:r>
              <a:rPr lang="ru-RU" sz="800" b="1" smtClean="0">
                <a:solidFill>
                  <a:schemeClr val="bg2"/>
                </a:solidFill>
              </a:rPr>
              <a:t>Сортировка</a:t>
            </a:r>
            <a:r>
              <a:rPr lang="ru-RU" sz="800" smtClean="0">
                <a:solidFill>
                  <a:schemeClr val="bg2"/>
                </a:solidFill>
              </a:rPr>
              <a:t> и установить переключатель </a:t>
            </a:r>
            <a:r>
              <a:rPr lang="ru-RU" sz="800" b="1" smtClean="0">
                <a:solidFill>
                  <a:schemeClr val="bg2"/>
                </a:solidFill>
              </a:rPr>
              <a:t>По возрастанию</a:t>
            </a:r>
            <a:r>
              <a:rPr lang="ru-RU" sz="800" smtClean="0">
                <a:solidFill>
                  <a:schemeClr val="bg2"/>
                </a:solidFill>
              </a:rPr>
              <a:t>. Дополнительные сведения см. в разделе Порядок сортировки по умолчанию.</a:t>
            </a:r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Если значение этого аргумента равно ЛОЖЬ, ВПР вернет только точное соответствие. В этом случае значения в первом столбце массива «таблица» не обязательно должны быть отсортированы. Если в первом столбце массива «таблица» аргументу «искомое_значение» соответствует два и более значений, используется первое найденное значение. Если найти точное соответствие не удается, то возвращается значение ошибки #Н/Д.</a:t>
            </a:r>
          </a:p>
          <a:p>
            <a:pPr algn="r">
              <a:lnSpc>
                <a:spcPct val="80000"/>
              </a:lnSpc>
            </a:pPr>
            <a:r>
              <a:rPr lang="ru-RU" sz="800" smtClean="0">
                <a:solidFill>
                  <a:schemeClr val="bg2"/>
                </a:solidFill>
              </a:rPr>
              <a:t>---</a:t>
            </a:r>
          </a:p>
        </p:txBody>
      </p:sp>
    </p:spTree>
    <p:extLst>
      <p:ext uri="{BB962C8B-B14F-4D97-AF65-F5344CB8AC3E}">
        <p14:creationId xmlns:p14="http://schemas.microsoft.com/office/powerpoint/2010/main" xmlns="" val="23891717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>
                <a:solidFill>
                  <a:schemeClr val="bg2"/>
                </a:solidFill>
              </a:rPr>
              <a:t>в результате получается значение молекулярной массы для первого остатка (</a:t>
            </a:r>
            <a:r>
              <a:rPr lang="en-US" smtClean="0">
                <a:solidFill>
                  <a:schemeClr val="bg2"/>
                </a:solidFill>
              </a:rPr>
              <a:t>L)</a:t>
            </a:r>
          </a:p>
          <a:p>
            <a:endParaRPr lang="en-US" smtClean="0">
              <a:solidFill>
                <a:schemeClr val="bg2"/>
              </a:solidFill>
            </a:endParaRPr>
          </a:p>
          <a:p>
            <a:r>
              <a:rPr lang="ru-RU" smtClean="0">
                <a:solidFill>
                  <a:schemeClr val="bg2"/>
                </a:solidFill>
              </a:rPr>
              <a:t>прежде,чем </a:t>
            </a:r>
            <a:r>
              <a:rPr lang="ru-RU" i="1" smtClean="0">
                <a:solidFill>
                  <a:schemeClr val="bg2"/>
                </a:solidFill>
              </a:rPr>
              <a:t>распространять </a:t>
            </a:r>
            <a:r>
              <a:rPr lang="ru-RU" smtClean="0">
                <a:solidFill>
                  <a:schemeClr val="bg2"/>
                </a:solidFill>
              </a:rPr>
              <a:t>формулу на другие ячейки необходимо </a:t>
            </a:r>
            <a:r>
              <a:rPr lang="ru-RU" b="1" smtClean="0">
                <a:solidFill>
                  <a:schemeClr val="bg2"/>
                </a:solidFill>
              </a:rPr>
              <a:t>закрепить</a:t>
            </a:r>
            <a:r>
              <a:rPr lang="ru-RU" smtClean="0">
                <a:solidFill>
                  <a:schemeClr val="bg2"/>
                </a:solidFill>
              </a:rPr>
              <a:t> области</a:t>
            </a:r>
          </a:p>
          <a:p>
            <a:r>
              <a:rPr lang="ru-RU" smtClean="0">
                <a:solidFill>
                  <a:schemeClr val="bg2"/>
                </a:solidFill>
              </a:rPr>
              <a:t>какие области надо закреплять?</a:t>
            </a:r>
          </a:p>
          <a:p>
            <a:endParaRPr lang="ru-RU" smtClean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конечно же таблицу (1) целиком:</a:t>
            </a:r>
          </a:p>
          <a:p>
            <a:r>
              <a:rPr lang="ru-RU" smtClean="0">
                <a:solidFill>
                  <a:schemeClr val="bg2"/>
                </a:solidFill>
              </a:rPr>
              <a:t>т.е. в ссылке перед именами столбцов и строк должен стоять </a:t>
            </a:r>
            <a:r>
              <a:rPr lang="en-US" b="1" smtClean="0">
                <a:solidFill>
                  <a:schemeClr val="bg2"/>
                </a:solidFill>
              </a:rPr>
              <a:t>$</a:t>
            </a:r>
            <a:endParaRPr lang="ru-RU" b="1" smtClean="0">
              <a:solidFill>
                <a:schemeClr val="bg2"/>
              </a:solidFill>
            </a:endParaRPr>
          </a:p>
          <a:p>
            <a:endParaRPr lang="ru-RU" b="1" smtClean="0">
              <a:solidFill>
                <a:schemeClr val="bg2"/>
              </a:solidFill>
            </a:endParaRP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если в </a:t>
            </a:r>
            <a:r>
              <a:rPr lang="ru-RU" i="1" smtClean="0">
                <a:solidFill>
                  <a:schemeClr val="bg2"/>
                </a:solidFill>
              </a:rPr>
              <a:t>искомом_значении</a:t>
            </a:r>
            <a:r>
              <a:rPr lang="ru-RU" smtClean="0">
                <a:solidFill>
                  <a:schemeClr val="bg2"/>
                </a:solidFill>
              </a:rPr>
              <a:t>  был указан весь диапазон идентификаторов,то </a:t>
            </a:r>
            <a:r>
              <a:rPr lang="ru-RU" i="1" smtClean="0">
                <a:solidFill>
                  <a:schemeClr val="bg2"/>
                </a:solidFill>
              </a:rPr>
              <a:t>весь</a:t>
            </a:r>
            <a:r>
              <a:rPr lang="ru-RU" smtClean="0">
                <a:solidFill>
                  <a:schemeClr val="bg2"/>
                </a:solidFill>
              </a:rPr>
              <a:t> этот диапазон надо весь закрепить</a:t>
            </a:r>
          </a:p>
          <a:p>
            <a:pPr>
              <a:buFontTx/>
              <a:buChar char="•"/>
            </a:pPr>
            <a:r>
              <a:rPr lang="ru-RU" smtClean="0">
                <a:solidFill>
                  <a:schemeClr val="bg2"/>
                </a:solidFill>
              </a:rPr>
              <a:t>если же была ссылка на конкретную ячейку-закреплять не надо</a:t>
            </a:r>
          </a:p>
        </p:txBody>
      </p:sp>
    </p:spTree>
    <p:extLst>
      <p:ext uri="{BB962C8B-B14F-4D97-AF65-F5344CB8AC3E}">
        <p14:creationId xmlns:p14="http://schemas.microsoft.com/office/powerpoint/2010/main" xmlns="" val="3404708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14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При запуске приложения Excel на экране отображается большая пустая сетка. Вдоль её верхней части располагаются буквы, а вдоль её левой части — числа. В нижней части экрана располагаются ярлычки с именами «Лист1», «Лист2» и т. д. Листы образую </a:t>
            </a:r>
            <a:r>
              <a:rPr lang="ru-RU" i="1" smtClean="0"/>
              <a:t>книгу</a:t>
            </a:r>
            <a:r>
              <a:rPr lang="ru-RU" smtClean="0"/>
              <a:t>  </a:t>
            </a:r>
            <a:r>
              <a:rPr lang="en-US" smtClean="0"/>
              <a:t>Excel</a:t>
            </a:r>
            <a:endParaRPr lang="ru-RU" smtClean="0"/>
          </a:p>
          <a:p>
            <a:endParaRPr lang="ru-RU" smtClean="0">
              <a:latin typeface="Arial" charset="0"/>
            </a:endParaRPr>
          </a:p>
          <a:p>
            <a:r>
              <a:rPr lang="ru-RU" smtClean="0">
                <a:latin typeface="Arial" charset="0"/>
              </a:rPr>
              <a:t>В верхней части окна располагается </a:t>
            </a:r>
            <a:r>
              <a:rPr lang="ru-RU" i="1" smtClean="0">
                <a:latin typeface="Arial" charset="0"/>
              </a:rPr>
              <a:t>лента</a:t>
            </a:r>
            <a:r>
              <a:rPr lang="ru-RU" smtClean="0">
                <a:latin typeface="Arial" charset="0"/>
              </a:rPr>
              <a:t>, содержащая: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Меню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Кнопки для работы с файлами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Кнопки для форматирования ячеек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Поле состояния содержимого ячейки</a:t>
            </a:r>
          </a:p>
          <a:p>
            <a:pPr>
              <a:buFontTx/>
              <a:buChar char="•"/>
            </a:pPr>
            <a:r>
              <a:rPr lang="ru-RU" smtClean="0">
                <a:latin typeface="Arial" charset="0"/>
              </a:rPr>
              <a:t>+те панели инструментов(</a:t>
            </a:r>
            <a:r>
              <a:rPr lang="en-US" smtClean="0">
                <a:latin typeface="Arial" charset="0"/>
              </a:rPr>
              <a:t>toolbars)</a:t>
            </a:r>
            <a:r>
              <a:rPr lang="ru-RU" smtClean="0">
                <a:latin typeface="Arial" charset="0"/>
              </a:rPr>
              <a:t>,что вы сами туда добавите</a:t>
            </a:r>
          </a:p>
          <a:p>
            <a:pPr>
              <a:buFontTx/>
              <a:buChar char="•"/>
            </a:pPr>
            <a:endParaRPr lang="ru-RU" smtClean="0">
              <a:latin typeface="Arial" charset="0"/>
            </a:endParaRPr>
          </a:p>
          <a:p>
            <a:r>
              <a:rPr lang="ru-RU" smtClean="0"/>
              <a:t>Данные вводятся в ячейки. </a:t>
            </a:r>
          </a:p>
          <a:p>
            <a:r>
              <a:rPr lang="ru-RU" smtClean="0"/>
              <a:t>При открытии новой книги первая ячейка в левом верхнем углу листа выделена черной рамкой. Это означает, что все вводимые с клавиатуры данные будут введены в эту ячейку.</a:t>
            </a:r>
          </a:p>
          <a:p>
            <a:r>
              <a:rPr lang="ru-RU" smtClean="0"/>
              <a:t>Данные можно вводить в любую ячейку, выбрав ее на листе щелчком мыши. Однако в большинстве случаев начинать ввод данных лучше с первой ячейки (или соседней). </a:t>
            </a:r>
          </a:p>
          <a:p>
            <a:r>
              <a:rPr lang="ru-RU" smtClean="0"/>
              <a:t>Когда пользователь выбирает какую-либо ячейку, она становится </a:t>
            </a:r>
            <a:r>
              <a:rPr lang="ru-RU" b="1" smtClean="0"/>
              <a:t>активной</a:t>
            </a:r>
            <a:r>
              <a:rPr lang="ru-RU" smtClean="0"/>
              <a:t>. Активная ячейка выделяется черной рамкой; выделяются также заголовки столбца и строки, в которых расположена ячейка.</a:t>
            </a:r>
          </a:p>
          <a:p>
            <a:endParaRPr lang="ru-RU" smtClean="0">
              <a:latin typeface="Arial" charset="0"/>
            </a:endParaRPr>
          </a:p>
          <a:p>
            <a:endParaRPr lang="ru-R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209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5417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033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2131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7114B-66FB-4796-A3B0-CBEA9F242E67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220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EB573-14D6-4DA8-A2E5-F6D6C2E14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F0821-3FAB-4220-99F5-F28174A3EC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E6060-9FAC-46F0-A847-C054C31455E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6B365C-F2C7-4408-BC00-49AE161B1A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9141DA-858F-42F6-A65B-CDA1DBB7C1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56BC5-90EE-4B60-BCB9-637AD53861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E1146-3808-4CCD-A304-1C7C4670031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FA4D32-F3F7-4019-BF21-6E7C3A86F8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DEAA9A-7A9A-4315-BBDF-DC5887540D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293F2-8F90-455C-A784-EF86323DAC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1620F-82A7-4CEA-A863-45BC59ECE7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18DA95-9302-4F44-9AE1-F7991FAEED2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Excel </a:t>
            </a:r>
            <a:r>
              <a:rPr lang="ru-RU" dirty="0" smtClean="0"/>
              <a:t>из пакета </a:t>
            </a:r>
            <a:r>
              <a:rPr lang="en-US" dirty="0" err="1" smtClean="0"/>
              <a:t>MsOffice</a:t>
            </a:r>
            <a:endParaRPr lang="ru-RU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Универсальная электронная таблица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2015, ААл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659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Встроенные функции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665922"/>
            <a:ext cx="2547730" cy="5128591"/>
          </a:xfrm>
          <a:ln w="12700"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pPr marL="0" indent="0" fontAlgn="b">
              <a:buNone/>
            </a:pPr>
            <a:r>
              <a:rPr lang="ru-RU" b="1" dirty="0" smtClean="0"/>
              <a:t>Математические</a:t>
            </a:r>
          </a:p>
          <a:p>
            <a:pPr fontAlgn="b"/>
            <a:r>
              <a:rPr lang="en-US" sz="3400" b="1" dirty="0" smtClean="0"/>
              <a:t>abs</a:t>
            </a:r>
            <a:endParaRPr lang="ru-RU" sz="3400" b="1" dirty="0"/>
          </a:p>
          <a:p>
            <a:pPr fontAlgn="b"/>
            <a:r>
              <a:rPr lang="ru-RU" sz="3400" b="1" dirty="0" smtClean="0"/>
              <a:t>макс</a:t>
            </a:r>
            <a:endParaRPr lang="ru-RU" sz="3400" b="1" dirty="0"/>
          </a:p>
          <a:p>
            <a:pPr fontAlgn="b"/>
            <a:r>
              <a:rPr lang="en-US" sz="3400" b="1" dirty="0" smtClean="0"/>
              <a:t>sin</a:t>
            </a:r>
            <a:endParaRPr lang="ru-RU" sz="3400" b="1" dirty="0"/>
          </a:p>
          <a:p>
            <a:pPr fontAlgn="b"/>
            <a:r>
              <a:rPr lang="ru-RU" sz="3400" b="1" dirty="0" smtClean="0"/>
              <a:t>мин</a:t>
            </a:r>
            <a:endParaRPr lang="ru-RU" sz="3400" b="1" dirty="0"/>
          </a:p>
          <a:p>
            <a:pPr fontAlgn="b"/>
            <a:r>
              <a:rPr lang="en-US" sz="3400" b="1" dirty="0" err="1" smtClean="0"/>
              <a:t>exp</a:t>
            </a:r>
            <a:endParaRPr lang="ru-RU" sz="3400" b="1" dirty="0"/>
          </a:p>
          <a:p>
            <a:pPr fontAlgn="b"/>
            <a:r>
              <a:rPr lang="ru-RU" sz="3100" b="1" dirty="0" smtClean="0"/>
              <a:t>целое</a:t>
            </a:r>
          </a:p>
          <a:p>
            <a:pPr fontAlgn="b"/>
            <a:r>
              <a:rPr lang="ru-RU" sz="3100" b="1" dirty="0" err="1"/>
              <a:t>остат</a:t>
            </a:r>
            <a:endParaRPr lang="ru-RU" sz="3100" b="1" dirty="0"/>
          </a:p>
          <a:p>
            <a:pPr fontAlgn="b"/>
            <a:r>
              <a:rPr lang="ru-RU" sz="3100" b="1" dirty="0"/>
              <a:t>ч</a:t>
            </a:r>
            <a:r>
              <a:rPr lang="ru-RU" sz="3100" b="1" dirty="0" smtClean="0"/>
              <a:t>астное</a:t>
            </a:r>
          </a:p>
          <a:p>
            <a:pPr fontAlgn="b"/>
            <a:r>
              <a:rPr lang="en-US" sz="3100" b="1" dirty="0" smtClean="0"/>
              <a:t>Log</a:t>
            </a:r>
            <a:endParaRPr lang="ru-RU" sz="3100" b="1" dirty="0"/>
          </a:p>
          <a:p>
            <a:pPr fontAlgn="b"/>
            <a:r>
              <a:rPr lang="ru-RU" sz="3100" b="1" dirty="0" smtClean="0"/>
              <a:t>корень</a:t>
            </a:r>
            <a:endParaRPr lang="ru-RU" sz="31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001077" y="1119068"/>
            <a:ext cx="2570923" cy="442108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spcAft>
                <a:spcPts val="0"/>
              </a:spcAft>
              <a:buNone/>
            </a:pPr>
            <a:r>
              <a:rPr lang="ru-RU" sz="2600" b="1" dirty="0" smtClean="0"/>
              <a:t>Текстовые</a:t>
            </a:r>
          </a:p>
          <a:p>
            <a:pPr fontAlgn="b">
              <a:spcAft>
                <a:spcPts val="0"/>
              </a:spcAft>
            </a:pPr>
            <a:r>
              <a:rPr lang="ru-RU" sz="2600" b="1" dirty="0" err="1" smtClean="0"/>
              <a:t>сжпробелы</a:t>
            </a:r>
            <a:endParaRPr lang="ru-RU" sz="2600" b="1" dirty="0" smtClean="0"/>
          </a:p>
          <a:p>
            <a:pPr fontAlgn="b">
              <a:spcAft>
                <a:spcPts val="0"/>
              </a:spcAft>
            </a:pPr>
            <a:r>
              <a:rPr lang="ru-RU" sz="2600" b="1" dirty="0" err="1"/>
              <a:t>л</a:t>
            </a:r>
            <a:r>
              <a:rPr lang="ru-RU" sz="2600" b="1" dirty="0" err="1" smtClean="0"/>
              <a:t>евсимв</a:t>
            </a:r>
            <a:endParaRPr lang="ru-RU" sz="2600" b="1" dirty="0" smtClean="0"/>
          </a:p>
          <a:p>
            <a:pPr fontAlgn="b">
              <a:spcAft>
                <a:spcPts val="0"/>
              </a:spcAft>
            </a:pPr>
            <a:r>
              <a:rPr lang="ru-RU" sz="2600" b="1" dirty="0" err="1"/>
              <a:t>п</a:t>
            </a:r>
            <a:r>
              <a:rPr lang="ru-RU" sz="2600" b="1" dirty="0" err="1" smtClean="0"/>
              <a:t>равсимв</a:t>
            </a:r>
            <a:endParaRPr lang="ru-RU" sz="2600" b="1" dirty="0" smtClean="0"/>
          </a:p>
          <a:p>
            <a:pPr fontAlgn="b">
              <a:spcAft>
                <a:spcPts val="0"/>
              </a:spcAft>
            </a:pPr>
            <a:r>
              <a:rPr lang="ru-RU" sz="2600" b="1" dirty="0" err="1" smtClean="0"/>
              <a:t>пстр</a:t>
            </a:r>
            <a:endParaRPr lang="ru-RU" sz="2600" dirty="0" smtClean="0"/>
          </a:p>
          <a:p>
            <a:pPr fontAlgn="b">
              <a:spcAft>
                <a:spcPts val="0"/>
              </a:spcAft>
            </a:pPr>
            <a:r>
              <a:rPr lang="ru-RU" sz="2600" b="1" dirty="0" smtClean="0"/>
              <a:t>сцепить</a:t>
            </a:r>
          </a:p>
          <a:p>
            <a:pPr fontAlgn="b">
              <a:spcAft>
                <a:spcPts val="0"/>
              </a:spcAft>
            </a:pPr>
            <a:r>
              <a:rPr lang="ru-RU" sz="2600" b="1" dirty="0" err="1" smtClean="0"/>
              <a:t>считатьпустоты</a:t>
            </a:r>
            <a:endParaRPr lang="ru-RU" sz="2600" b="1" dirty="0" smtClean="0"/>
          </a:p>
          <a:p>
            <a:pPr fontAlgn="b"/>
            <a:r>
              <a:rPr lang="ru-RU" sz="2600" b="1" dirty="0" err="1"/>
              <a:t>д</a:t>
            </a:r>
            <a:r>
              <a:rPr lang="ru-RU" sz="2600" b="1" dirty="0" err="1" smtClean="0"/>
              <a:t>лстр</a:t>
            </a:r>
            <a:endParaRPr lang="ru-RU" sz="2600" b="1" dirty="0" smtClean="0"/>
          </a:p>
          <a:p>
            <a:pPr fontAlgn="b"/>
            <a:r>
              <a:rPr lang="ru-RU" sz="2600" b="1" dirty="0"/>
              <a:t>найти</a:t>
            </a:r>
          </a:p>
          <a:p>
            <a:pPr fontAlgn="b"/>
            <a:r>
              <a:rPr lang="ru-RU" sz="2600" b="1" dirty="0" smtClean="0"/>
              <a:t>поиск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6669155" y="665922"/>
            <a:ext cx="2375453" cy="568518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">
              <a:spcAft>
                <a:spcPts val="0"/>
              </a:spcAft>
              <a:buNone/>
            </a:pPr>
            <a:r>
              <a:rPr lang="ru-RU" b="1" dirty="0" smtClean="0"/>
              <a:t>Проверка значений</a:t>
            </a:r>
          </a:p>
          <a:p>
            <a:pPr fontAlgn="b">
              <a:spcAft>
                <a:spcPts val="0"/>
              </a:spcAft>
            </a:pPr>
            <a:r>
              <a:rPr lang="ru-RU" b="1" dirty="0" err="1"/>
              <a:t>с</a:t>
            </a:r>
            <a:r>
              <a:rPr lang="ru-RU" b="1" dirty="0" err="1" smtClean="0"/>
              <a:t>чётесли</a:t>
            </a:r>
            <a:endParaRPr lang="ru-RU" b="1" dirty="0" smtClean="0"/>
          </a:p>
          <a:p>
            <a:pPr fontAlgn="b">
              <a:spcAft>
                <a:spcPts val="0"/>
              </a:spcAft>
            </a:pPr>
            <a:r>
              <a:rPr lang="ru-RU" b="1" dirty="0" err="1"/>
              <a:t>с</a:t>
            </a:r>
            <a:r>
              <a:rPr lang="ru-RU" b="1" dirty="0" err="1" smtClean="0"/>
              <a:t>чётеслимн</a:t>
            </a:r>
            <a:endParaRPr lang="ru-RU" b="1" dirty="0" smtClean="0"/>
          </a:p>
          <a:p>
            <a:pPr fontAlgn="b">
              <a:spcAft>
                <a:spcPts val="0"/>
              </a:spcAft>
            </a:pPr>
            <a:r>
              <a:rPr lang="ru-RU" b="1" dirty="0" err="1"/>
              <a:t>суммесли</a:t>
            </a:r>
            <a:endParaRPr lang="ru-RU" b="1" dirty="0"/>
          </a:p>
          <a:p>
            <a:pPr fontAlgn="b">
              <a:spcAft>
                <a:spcPts val="0"/>
              </a:spcAft>
            </a:pPr>
            <a:r>
              <a:rPr lang="ru-RU" b="1" dirty="0" err="1"/>
              <a:t>с</a:t>
            </a:r>
            <a:r>
              <a:rPr lang="ru-RU" b="1" dirty="0" err="1" smtClean="0"/>
              <a:t>уммеслимн</a:t>
            </a:r>
            <a:endParaRPr lang="ru-RU" b="1" dirty="0" smtClean="0"/>
          </a:p>
          <a:p>
            <a:pPr marL="0" indent="0" fontAlgn="b">
              <a:spcAft>
                <a:spcPts val="0"/>
              </a:spcAft>
              <a:buNone/>
            </a:pPr>
            <a:endParaRPr lang="ru-RU" sz="2400" b="1" dirty="0"/>
          </a:p>
          <a:p>
            <a:pPr marL="0" indent="0" fontAlgn="b">
              <a:buNone/>
            </a:pPr>
            <a:r>
              <a:rPr lang="ru-RU" b="1" dirty="0"/>
              <a:t>Логические</a:t>
            </a:r>
          </a:p>
          <a:p>
            <a:r>
              <a:rPr lang="ru-RU" b="1" dirty="0" smtClean="0"/>
              <a:t>если</a:t>
            </a:r>
            <a:endParaRPr lang="ru-RU" b="1" dirty="0"/>
          </a:p>
          <a:p>
            <a:r>
              <a:rPr lang="ru-RU" b="1" dirty="0"/>
              <a:t>И</a:t>
            </a:r>
          </a:p>
          <a:p>
            <a:r>
              <a:rPr lang="ru-RU" b="1" dirty="0"/>
              <a:t>ИЛИ</a:t>
            </a:r>
          </a:p>
          <a:p>
            <a:r>
              <a:rPr lang="ru-RU" b="1" dirty="0"/>
              <a:t>НЕ</a:t>
            </a:r>
          </a:p>
          <a:p>
            <a:r>
              <a:rPr lang="ru-RU" b="1" dirty="0" err="1" smtClean="0"/>
              <a:t>еслиошибка</a:t>
            </a:r>
            <a:endParaRPr lang="ru-RU" b="1" dirty="0"/>
          </a:p>
          <a:p>
            <a:r>
              <a:rPr lang="ru-RU" b="1" dirty="0"/>
              <a:t>ИСТИНА</a:t>
            </a:r>
          </a:p>
          <a:p>
            <a:r>
              <a:rPr lang="ru-RU" b="1" dirty="0" smtClean="0"/>
              <a:t>ЛОЖЬ</a:t>
            </a:r>
            <a:endParaRPr lang="ru-RU" b="1" dirty="0"/>
          </a:p>
          <a:p>
            <a:pPr marL="0" indent="0" fontAlgn="b">
              <a:spcAft>
                <a:spcPts val="0"/>
              </a:spcAft>
              <a:buNone/>
            </a:pPr>
            <a:endParaRPr lang="ru-RU" sz="24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316893" y="695740"/>
            <a:ext cx="2314162" cy="5377069"/>
          </a:xfr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fontAlgn="b">
              <a:buNone/>
            </a:pPr>
            <a:r>
              <a:rPr lang="ru-RU" sz="2400" b="1" dirty="0" smtClean="0"/>
              <a:t>Статистические</a:t>
            </a:r>
          </a:p>
          <a:p>
            <a:pPr fontAlgn="b"/>
            <a:r>
              <a:rPr lang="ru-RU" sz="2400" b="1" dirty="0" err="1" smtClean="0"/>
              <a:t>срзнач</a:t>
            </a:r>
            <a:endParaRPr lang="ru-RU" sz="2400" b="1" dirty="0" smtClean="0"/>
          </a:p>
          <a:p>
            <a:pPr fontAlgn="b"/>
            <a:r>
              <a:rPr lang="ru-RU" sz="2400" b="1" dirty="0" err="1"/>
              <a:t>с</a:t>
            </a:r>
            <a:r>
              <a:rPr lang="ru-RU" sz="2400" b="1" dirty="0" err="1" smtClean="0"/>
              <a:t>тандотклон</a:t>
            </a:r>
            <a:endParaRPr lang="ru-RU" sz="2400" b="1" dirty="0" smtClean="0"/>
          </a:p>
          <a:p>
            <a:pPr fontAlgn="b"/>
            <a:r>
              <a:rPr lang="ru-RU" sz="2400" b="1" dirty="0" smtClean="0"/>
              <a:t>медиана</a:t>
            </a:r>
          </a:p>
          <a:p>
            <a:pPr fontAlgn="b"/>
            <a:r>
              <a:rPr lang="ru-RU" sz="2400" b="1" dirty="0" err="1" smtClean="0"/>
              <a:t>случмежду</a:t>
            </a:r>
            <a:endParaRPr lang="ru-RU" sz="2400" b="1" dirty="0"/>
          </a:p>
          <a:p>
            <a:pPr marL="0" indent="0" fontAlgn="b">
              <a:buNone/>
            </a:pPr>
            <a:endParaRPr lang="ru-RU" sz="2400" b="1" dirty="0"/>
          </a:p>
          <a:p>
            <a:pPr marL="0" indent="0" fontAlgn="b">
              <a:buNone/>
            </a:pPr>
            <a:r>
              <a:rPr lang="ru-RU" sz="2400" b="1" dirty="0" smtClean="0"/>
              <a:t>Ссылки</a:t>
            </a:r>
            <a:endParaRPr lang="ru-RU" sz="2400" b="1" dirty="0"/>
          </a:p>
          <a:p>
            <a:pPr fontAlgn="b"/>
            <a:r>
              <a:rPr lang="ru-RU" sz="2400" b="1" dirty="0" err="1"/>
              <a:t>впр</a:t>
            </a:r>
            <a:endParaRPr lang="ru-RU" sz="2400" b="1" dirty="0"/>
          </a:p>
          <a:p>
            <a:pPr fontAlgn="b"/>
            <a:r>
              <a:rPr lang="ru-RU" sz="2400" b="1" dirty="0" err="1" smtClean="0"/>
              <a:t>гпр</a:t>
            </a:r>
            <a:endParaRPr lang="ru-RU" sz="2400" b="1" dirty="0"/>
          </a:p>
          <a:p>
            <a:pPr fontAlgn="b"/>
            <a:r>
              <a:rPr lang="ru-RU" sz="2400" b="1" dirty="0" smtClean="0"/>
              <a:t>строка</a:t>
            </a:r>
            <a:endParaRPr lang="ru-RU" sz="2400" b="1" dirty="0"/>
          </a:p>
          <a:p>
            <a:pPr fontAlgn="b"/>
            <a:r>
              <a:rPr lang="ru-RU" sz="2400" b="1" dirty="0"/>
              <a:t>с</a:t>
            </a:r>
            <a:r>
              <a:rPr lang="ru-RU" sz="2400" b="1" dirty="0" smtClean="0"/>
              <a:t>толбец</a:t>
            </a:r>
          </a:p>
          <a:p>
            <a:pPr fontAlgn="b"/>
            <a:r>
              <a:rPr lang="ru-RU" sz="2400" b="1" dirty="0" smtClean="0"/>
              <a:t>индекс</a:t>
            </a:r>
            <a:endParaRPr lang="ru-RU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3228010" y="6295122"/>
            <a:ext cx="2687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… и много других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602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45429"/>
            <a:ext cx="8229600" cy="7292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Распространение формулы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746956"/>
            <a:ext cx="8229600" cy="596348"/>
          </a:xfrm>
        </p:spPr>
        <p:txBody>
          <a:bodyPr/>
          <a:lstStyle/>
          <a:p>
            <a:r>
              <a:rPr lang="ru-RU" dirty="0" smtClean="0"/>
              <a:t>Задача: вычислить интеграл от 0 до 1 от </a:t>
            </a:r>
            <a:r>
              <a:rPr lang="en-US" dirty="0" smtClean="0"/>
              <a:t>e</a:t>
            </a:r>
            <a:r>
              <a:rPr lang="en-US" baseline="30000" dirty="0" smtClean="0"/>
              <a:t>x</a:t>
            </a:r>
            <a:endParaRPr lang="ru-RU" baseline="30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573" y="1392512"/>
            <a:ext cx="4461427" cy="190495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9396" y="2501968"/>
            <a:ext cx="4341648" cy="204021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93531" y="3522075"/>
            <a:ext cx="4476336" cy="18555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20713" y="4977540"/>
            <a:ext cx="135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Ctrl+D</a:t>
            </a:r>
            <a:endParaRPr lang="ru-RU" sz="2000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4326628" y="1664951"/>
            <a:ext cx="1139893" cy="52149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2604052" y="3829731"/>
            <a:ext cx="1243724" cy="141252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394240" y="1664951"/>
            <a:ext cx="339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Доллар  фиксирует значение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0" y="3009663"/>
            <a:ext cx="1351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Ctrl+D</a:t>
            </a:r>
            <a:endParaRPr lang="ru-RU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1" y="5084381"/>
            <a:ext cx="233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Выделение прямоугольной области</a:t>
            </a:r>
            <a:endParaRPr lang="ru-RU" sz="24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4648589" y="5377650"/>
            <a:ext cx="1086290" cy="28701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646824" y="5232319"/>
            <a:ext cx="2924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Распространение вниз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4009057" y="6166924"/>
            <a:ext cx="5201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(</a:t>
            </a:r>
            <a:r>
              <a:rPr lang="en-US" sz="2400" dirty="0" err="1" smtClean="0"/>
              <a:t>Ctrl+R</a:t>
            </a:r>
            <a:r>
              <a:rPr lang="en-US" sz="2400" dirty="0" smtClean="0"/>
              <a:t> </a:t>
            </a:r>
            <a:r>
              <a:rPr lang="ru-RU" sz="2400" dirty="0" smtClean="0"/>
              <a:t>– распространение вправо)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9340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4"/>
            <a:ext cx="8229600" cy="1143000"/>
          </a:xfrm>
        </p:spPr>
        <p:txBody>
          <a:bodyPr/>
          <a:lstStyle/>
          <a:p>
            <a:r>
              <a:rPr lang="en-US" dirty="0" smtClean="0"/>
              <a:t>… </a:t>
            </a:r>
            <a:r>
              <a:rPr lang="ru-RU" dirty="0" smtClean="0"/>
              <a:t>продолжение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115331" y="1352146"/>
            <a:ext cx="5003321" cy="4183530"/>
            <a:chOff x="403566" y="2098005"/>
            <a:chExt cx="5003321" cy="4183530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3566" y="2098005"/>
              <a:ext cx="5003321" cy="2260818"/>
            </a:xfrm>
            <a:prstGeom prst="rect">
              <a:avLst/>
            </a:prstGeom>
            <a:ln w="12700">
              <a:solidFill>
                <a:srgbClr val="000000"/>
              </a:solidFill>
            </a:ln>
          </p:spPr>
        </p:pic>
        <p:cxnSp>
          <p:nvCxnSpPr>
            <p:cNvPr id="6" name="Прямая со стрелкой 5"/>
            <p:cNvCxnSpPr/>
            <p:nvPr/>
          </p:nvCxnSpPr>
          <p:spPr>
            <a:xfrm flipV="1">
              <a:off x="1659835" y="3429424"/>
              <a:ext cx="815009" cy="1281728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57200" y="4701213"/>
              <a:ext cx="4949687" cy="1580322"/>
            </a:xfrm>
            <a:prstGeom prst="rect">
              <a:avLst/>
            </a:prstGeom>
            <a:noFill/>
            <a:ln w="127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ru-RU" sz="2400" dirty="0" smtClean="0"/>
                <a:t>Двойной щелч</a:t>
              </a:r>
              <a:r>
                <a:rPr lang="ru-RU" sz="2400" dirty="0"/>
                <a:t>о</a:t>
              </a:r>
              <a:r>
                <a:rPr lang="ru-RU" sz="2400" dirty="0" smtClean="0"/>
                <a:t>к приводит </a:t>
              </a:r>
            </a:p>
            <a:p>
              <a:r>
                <a:rPr lang="ru-RU" sz="2400" dirty="0" smtClean="0"/>
                <a:t>к распространению до последней заполненной </a:t>
              </a:r>
            </a:p>
            <a:p>
              <a:r>
                <a:rPr lang="ru-RU" sz="2400" dirty="0" smtClean="0"/>
                <a:t>ячейки в соседнем столбце</a:t>
              </a:r>
              <a:endParaRPr lang="ru-RU" sz="2400" dirty="0"/>
            </a:p>
          </p:txBody>
        </p:sp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4962" y="4670455"/>
            <a:ext cx="5009038" cy="196898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cxnSp>
        <p:nvCxnSpPr>
          <p:cNvPr id="18" name="Прямая со стрелкой 17"/>
          <p:cNvCxnSpPr/>
          <p:nvPr/>
        </p:nvCxnSpPr>
        <p:spPr>
          <a:xfrm>
            <a:off x="7414591" y="3429000"/>
            <a:ext cx="834887" cy="1241455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33053" y="2523389"/>
            <a:ext cx="2338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Формула для интеграла от 0 до </a:t>
            </a:r>
            <a:r>
              <a:rPr lang="en-US" sz="2400" dirty="0" smtClean="0"/>
              <a:t>x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4572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50026"/>
          </a:xfrm>
        </p:spPr>
        <p:txBody>
          <a:bodyPr/>
          <a:lstStyle/>
          <a:p>
            <a:r>
              <a:rPr lang="ru-RU" dirty="0" smtClean="0"/>
              <a:t>Фиксировать можно и столбцы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47585"/>
            <a:ext cx="8229600" cy="4706079"/>
          </a:xfrm>
        </p:spPr>
        <p:txBody>
          <a:bodyPr>
            <a:noAutofit/>
          </a:bodyPr>
          <a:lstStyle/>
          <a:p>
            <a:r>
              <a:rPr lang="ru-RU" dirty="0" smtClean="0"/>
              <a:t>Знак </a:t>
            </a:r>
            <a:r>
              <a:rPr lang="en-US" dirty="0" smtClean="0"/>
              <a:t>$:</a:t>
            </a:r>
          </a:p>
          <a:p>
            <a:pPr lvl="1">
              <a:buNone/>
            </a:pPr>
            <a:r>
              <a:rPr lang="en-US" sz="3200" b="1" dirty="0" smtClean="0"/>
              <a:t>K$29:L30   </a:t>
            </a:r>
            <a:r>
              <a:rPr lang="ru-RU" sz="3200" dirty="0" smtClean="0"/>
              <a:t>или</a:t>
            </a:r>
            <a:r>
              <a:rPr lang="ru-RU" sz="3200" b="1" dirty="0" smtClean="0"/>
              <a:t>  </a:t>
            </a:r>
            <a:r>
              <a:rPr lang="en-US" sz="3200" b="1" dirty="0" smtClean="0"/>
              <a:t>K$29:$L30 </a:t>
            </a:r>
            <a:r>
              <a:rPr lang="ru-RU" sz="3200" dirty="0" smtClean="0"/>
              <a:t>или</a:t>
            </a:r>
            <a:r>
              <a:rPr lang="ru-RU" sz="3200" b="1" dirty="0" smtClean="0"/>
              <a:t> </a:t>
            </a:r>
            <a:r>
              <a:rPr lang="en-US" sz="3200" b="1" dirty="0" smtClean="0"/>
              <a:t>$K$29:$L$30</a:t>
            </a:r>
            <a:endParaRPr lang="ru-RU" sz="3200" b="1" dirty="0"/>
          </a:p>
          <a:p>
            <a:pPr lvl="1">
              <a:buNone/>
            </a:pPr>
            <a:endParaRPr lang="ru-RU" sz="3200" b="1" dirty="0"/>
          </a:p>
          <a:p>
            <a:pPr lvl="1">
              <a:buNone/>
            </a:pPr>
            <a:r>
              <a:rPr lang="ru-RU" sz="3200" dirty="0" smtClean="0"/>
              <a:t>Все комбинации выделяют ту же область, но …</a:t>
            </a:r>
          </a:p>
          <a:p>
            <a:pPr lvl="1">
              <a:buNone/>
            </a:pPr>
            <a:endParaRPr lang="ru-RU" sz="3200" dirty="0" smtClean="0"/>
          </a:p>
          <a:p>
            <a:pPr lvl="1">
              <a:buNone/>
            </a:pPr>
            <a:r>
              <a:rPr lang="ru-RU" sz="3200" dirty="0" smtClean="0"/>
              <a:t>При распространении формулы модифицируются по разному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554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733309" cy="1143000"/>
          </a:xfrm>
        </p:spPr>
        <p:txBody>
          <a:bodyPr>
            <a:normAutofit/>
          </a:bodyPr>
          <a:lstStyle/>
          <a:p>
            <a:pPr algn="l"/>
            <a:r>
              <a:rPr lang="ru-RU" sz="4000" dirty="0"/>
              <a:t>Плоская таблица. Пример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1263" y="1151897"/>
          <a:ext cx="8360230" cy="5292989"/>
        </p:xfrm>
        <a:graphic>
          <a:graphicData uri="http://schemas.openxmlformats.org/drawingml/2006/table">
            <a:tbl>
              <a:tblPr/>
              <a:tblGrid>
                <a:gridCol w="390987"/>
                <a:gridCol w="2261504"/>
                <a:gridCol w="477303"/>
                <a:gridCol w="1852387"/>
                <a:gridCol w="1596749"/>
                <a:gridCol w="1781300"/>
              </a:tblGrid>
              <a:tr h="15913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</a:t>
                      </a:r>
                    </a:p>
                  </a:txBody>
                  <a:tcPr marL="6298" marR="6298" marT="629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File_name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Complete genome</a:t>
                      </a:r>
                    </a:p>
                  </a:txBody>
                  <a:tcPr marL="6298" marR="6298" marT="629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Taxonomic_group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Taxonomic_supergroup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Genus_species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Acyrthosiphon_pisum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11_ Metazoa_ Arthropoda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07_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Arthropoda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Acyrthosiphon_pisum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Anolis_carolinensis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_(Lizard)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03_ Metazoa_ Chordata___ Lepidosauria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01_ Gnathostomata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Anolis_carolinensis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03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Anopheles_gambiae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_(Mosquito)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11_ Metazoa_ Arthropoda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07_ Arthropoda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Anopheles_gambiae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Apis_mellifera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11_ Metazoa_ Arthropoda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07_ Arthropoda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Apis_mellifera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3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Aplysia_californica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12_ Metazoa_ Mollusca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08_ Mollusca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Aplysia_californica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Arabidopsis_thaliana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24_ Viridiplantae_ Streptophyta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16_Streptophyta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Arabidopsis_thaliana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78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Aspergillus_fumigatus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yes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19_ Fungi_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Dikarya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_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Ascomycota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15_Fungi</a:t>
                      </a: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Aspergillus_fumigatus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98" marR="6298" marT="629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27512" y="1128155"/>
            <a:ext cx="8360227" cy="53320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71450" indent="-171450"/>
            <a:r>
              <a:rPr lang="ru-RU" dirty="0"/>
              <a:t>Названия колонок – в первой строке.  Если названия длинные, то удобно повернуть текст вертикально  и разрешить перенос.</a:t>
            </a:r>
          </a:p>
          <a:p>
            <a:pPr marL="228600" indent="-171450"/>
            <a:r>
              <a:rPr lang="ru-RU" dirty="0"/>
              <a:t>Остальные строки – с данными. Все ячейки заполнены</a:t>
            </a:r>
            <a:r>
              <a:rPr lang="ru-RU" dirty="0" smtClean="0"/>
              <a:t>! Пустая </a:t>
            </a:r>
            <a:r>
              <a:rPr lang="ru-RU" dirty="0"/>
              <a:t>ячейка может </a:t>
            </a:r>
            <a:r>
              <a:rPr lang="ru-RU" dirty="0" smtClean="0"/>
              <a:t>быть допустимым  </a:t>
            </a:r>
            <a:r>
              <a:rPr lang="ru-RU" dirty="0"/>
              <a:t>значением, </a:t>
            </a:r>
            <a:r>
              <a:rPr lang="ru-RU" dirty="0" smtClean="0"/>
              <a:t>Например, в случае, если данные неизвестны</a:t>
            </a:r>
            <a:endParaRPr lang="ru-RU" dirty="0"/>
          </a:p>
          <a:p>
            <a:pPr marL="171450" indent="-171450"/>
            <a:r>
              <a:rPr lang="ru-RU" dirty="0" smtClean="0"/>
              <a:t>В </a:t>
            </a:r>
            <a:r>
              <a:rPr lang="ru-RU" dirty="0"/>
              <a:t>первой колонке – уникальный идентификатор строки</a:t>
            </a:r>
          </a:p>
          <a:p>
            <a:pPr marL="228600" indent="-171450"/>
            <a:r>
              <a:rPr lang="ru-RU" dirty="0"/>
              <a:t> НЕТ ОБЕДИНЕНИЙ ЯЧЕЕК</a:t>
            </a:r>
            <a:r>
              <a:rPr lang="ru-RU" dirty="0" smtClean="0"/>
              <a:t>!</a:t>
            </a:r>
          </a:p>
          <a:p>
            <a:pPr marL="57150" indent="0">
              <a:buNone/>
            </a:pPr>
            <a:endParaRPr lang="ru-RU" dirty="0"/>
          </a:p>
          <a:p>
            <a:pPr marL="57150" indent="0">
              <a:buNone/>
            </a:pPr>
            <a:r>
              <a:rPr lang="ru-RU" dirty="0" smtClean="0"/>
              <a:t>Пример </a:t>
            </a:r>
            <a:r>
              <a:rPr lang="ru-RU" dirty="0"/>
              <a:t>не плоской таблицы: таблица </a:t>
            </a:r>
            <a:r>
              <a:rPr lang="ru-RU" dirty="0" smtClean="0"/>
              <a:t>Менделеева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521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Импорт данных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ru-RU" sz="3200" dirty="0" smtClean="0"/>
              <a:t>С помощью мастера импорта</a:t>
            </a:r>
          </a:p>
          <a:p>
            <a:pPr lvl="1"/>
            <a:r>
              <a:rPr lang="ru-RU" dirty="0" smtClean="0"/>
              <a:t>Из текстового файла (</a:t>
            </a:r>
            <a:r>
              <a:rPr lang="en-US" dirty="0" smtClean="0"/>
              <a:t>shisto.txt)</a:t>
            </a:r>
            <a:endParaRPr lang="ru-RU" dirty="0" smtClean="0"/>
          </a:p>
          <a:p>
            <a:pPr lvl="1"/>
            <a:r>
              <a:rPr lang="ru-RU" dirty="0" smtClean="0"/>
              <a:t>Путем копирования</a:t>
            </a:r>
          </a:p>
          <a:p>
            <a:r>
              <a:rPr lang="ru-RU" dirty="0" smtClean="0"/>
              <a:t>Путем </a:t>
            </a:r>
            <a:r>
              <a:rPr lang="ru-RU" dirty="0" err="1" smtClean="0"/>
              <a:t>автозаполнения</a:t>
            </a:r>
            <a:endParaRPr lang="ru-RU" dirty="0" smtClean="0"/>
          </a:p>
          <a:p>
            <a:pPr lvl="1"/>
            <a:r>
              <a:rPr lang="ru-RU" dirty="0" smtClean="0"/>
              <a:t>Копирование вниз </a:t>
            </a:r>
            <a:r>
              <a:rPr lang="en-US" dirty="0" smtClean="0"/>
              <a:t>(Ctrl-D) </a:t>
            </a:r>
            <a:r>
              <a:rPr lang="ru-RU" dirty="0" smtClean="0"/>
              <a:t>и вправо </a:t>
            </a:r>
            <a:r>
              <a:rPr lang="en-US" dirty="0" smtClean="0"/>
              <a:t>(Ctrl-R)</a:t>
            </a:r>
          </a:p>
          <a:p>
            <a:pPr lvl="1"/>
            <a:r>
              <a:rPr lang="ru-RU" dirty="0" smtClean="0"/>
              <a:t>Арифметическая прогрессия</a:t>
            </a:r>
          </a:p>
          <a:p>
            <a:r>
              <a:rPr lang="ru-RU" dirty="0" smtClean="0"/>
              <a:t>Путем вычисления значений. Формулы.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927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Пока остановимся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Импорт данных из текста</a:t>
            </a:r>
          </a:p>
        </p:txBody>
      </p:sp>
      <p:pic>
        <p:nvPicPr>
          <p:cNvPr id="92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Импорт данных из текста</a:t>
            </a:r>
          </a:p>
        </p:txBody>
      </p:sp>
      <p:pic>
        <p:nvPicPr>
          <p:cNvPr id="102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2630" b="23050"/>
          <a:stretch>
            <a:fillRect/>
          </a:stretch>
        </p:blipFill>
        <p:spPr>
          <a:xfrm>
            <a:off x="792163" y="1403350"/>
            <a:ext cx="7313612" cy="5454650"/>
          </a:xfrm>
        </p:spPr>
      </p:pic>
      <p:sp>
        <p:nvSpPr>
          <p:cNvPr id="10244" name="Line 7"/>
          <p:cNvSpPr>
            <a:spLocks noChangeShapeType="1"/>
          </p:cNvSpPr>
          <p:nvPr/>
        </p:nvSpPr>
        <p:spPr bwMode="auto">
          <a:xfrm flipH="1" flipV="1">
            <a:off x="1755775" y="3052763"/>
            <a:ext cx="1560513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996950" y="2663825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Тип текстовой таблицы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6499225" y="2541588"/>
            <a:ext cx="1308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Кодировка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47" name="Line 13"/>
          <p:cNvSpPr>
            <a:spLocks noChangeShapeType="1"/>
          </p:cNvSpPr>
          <p:nvPr/>
        </p:nvSpPr>
        <p:spPr bwMode="auto">
          <a:xfrm flipH="1">
            <a:off x="6735763" y="2971800"/>
            <a:ext cx="427037" cy="1570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Аналогичные бесплатные программы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Google Sheets </a:t>
            </a:r>
          </a:p>
          <a:p>
            <a:pPr lvl="1"/>
            <a:r>
              <a:rPr lang="ru-RU" dirty="0" smtClean="0"/>
              <a:t>Вход: </a:t>
            </a:r>
            <a:r>
              <a:rPr lang="en-US" dirty="0" smtClean="0"/>
              <a:t>Google =&gt; Drive =&gt; New =&gt; Google sheet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en-US" dirty="0" err="1" smtClean="0"/>
              <a:t>LibreOffice</a:t>
            </a:r>
            <a:r>
              <a:rPr lang="en-US" dirty="0" smtClean="0"/>
              <a:t> </a:t>
            </a:r>
          </a:p>
          <a:p>
            <a:r>
              <a:rPr lang="ru-RU" dirty="0" smtClean="0"/>
              <a:t>В </a:t>
            </a:r>
            <a:r>
              <a:rPr lang="en-US" dirty="0" err="1" smtClean="0"/>
              <a:t>OpenOffice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Разные бесплатные </a:t>
            </a:r>
            <a:r>
              <a:rPr lang="en-US" dirty="0" smtClean="0"/>
              <a:t>online </a:t>
            </a:r>
            <a:r>
              <a:rPr lang="ru-RU" dirty="0" smtClean="0"/>
              <a:t>редакторы типа </a:t>
            </a:r>
            <a:r>
              <a:rPr lang="en-US" dirty="0" smtClean="0"/>
              <a:t>Excel </a:t>
            </a:r>
          </a:p>
          <a:p>
            <a:pPr lvl="1"/>
            <a:r>
              <a:rPr lang="ru-RU" dirty="0" smtClean="0"/>
              <a:t>Находил, но не пробовал. ААл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8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/>
              <a:t>Импорт данных из текста</a:t>
            </a:r>
            <a:endParaRPr lang="en-US" smtClean="0"/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3" cstate="print"/>
          <a:srcRect r="23192" b="22415"/>
          <a:stretch>
            <a:fillRect/>
          </a:stretch>
        </p:blipFill>
        <p:spPr bwMode="auto">
          <a:xfrm>
            <a:off x="731838" y="1392238"/>
            <a:ext cx="7361237" cy="557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Line 8"/>
          <p:cNvSpPr>
            <a:spLocks noChangeShapeType="1"/>
          </p:cNvSpPr>
          <p:nvPr/>
        </p:nvSpPr>
        <p:spPr bwMode="auto">
          <a:xfrm flipH="1" flipV="1">
            <a:off x="2200275" y="3052763"/>
            <a:ext cx="1560513" cy="1047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1441450" y="2663825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solidFill>
                  <a:srgbClr val="000000"/>
                </a:solidFill>
              </a:rPr>
              <a:t>Разделители данных</a:t>
            </a: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/>
          <p:cNvPicPr>
            <a:picLocks noChangeAspect="1" noChangeArrowheads="1"/>
          </p:cNvPicPr>
          <p:nvPr/>
        </p:nvPicPr>
        <p:blipFill>
          <a:blip r:embed="rId3" cstate="print"/>
          <a:srcRect r="23047" b="22589"/>
          <a:stretch>
            <a:fillRect/>
          </a:stretch>
        </p:blipFill>
        <p:spPr bwMode="auto">
          <a:xfrm>
            <a:off x="0" y="1096963"/>
            <a:ext cx="7635875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22275"/>
            <a:ext cx="9144000" cy="577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Импорт данных из текста</a:t>
            </a:r>
            <a:endParaRPr lang="en-US" sz="4000" smtClean="0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 flipV="1">
            <a:off x="6386513" y="2625725"/>
            <a:ext cx="1179512" cy="1158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7573963" y="1925638"/>
            <a:ext cx="17049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/>
              <a:t>Определение </a:t>
            </a:r>
          </a:p>
          <a:p>
            <a:pPr eaLnBrk="0" hangingPunct="0"/>
            <a:r>
              <a:rPr lang="ru-RU"/>
              <a:t>типа данных </a:t>
            </a:r>
          </a:p>
          <a:p>
            <a:pPr eaLnBrk="0" hangingPunct="0"/>
            <a:r>
              <a:rPr lang="ru-RU"/>
              <a:t>в колонке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1950"/>
            <a:ext cx="9144000" cy="7000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Импорт данных из текста</a:t>
            </a:r>
            <a:endParaRPr lang="en-US" sz="4000" smtClean="0"/>
          </a:p>
        </p:txBody>
      </p:sp>
      <p:pic>
        <p:nvPicPr>
          <p:cNvPr id="13315" name="Picture 10"/>
          <p:cNvPicPr>
            <a:picLocks noChangeAspect="1" noChangeArrowheads="1"/>
          </p:cNvPicPr>
          <p:nvPr/>
        </p:nvPicPr>
        <p:blipFill>
          <a:blip r:embed="rId3" cstate="print"/>
          <a:srcRect r="22772" b="22781"/>
          <a:stretch>
            <a:fillRect/>
          </a:stretch>
        </p:blipFill>
        <p:spPr bwMode="auto">
          <a:xfrm>
            <a:off x="700088" y="1120775"/>
            <a:ext cx="7650162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Формат ячеек</a:t>
            </a:r>
            <a:endParaRPr lang="ru-RU" dirty="0"/>
          </a:p>
        </p:txBody>
      </p:sp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5088" t="30957" r="25996" b="20543"/>
          <a:stretch>
            <a:fillRect/>
          </a:stretch>
        </p:blipFill>
        <p:spPr>
          <a:xfrm>
            <a:off x="1638300" y="1600200"/>
            <a:ext cx="5538788" cy="4314825"/>
          </a:xfrm>
          <a:noFill/>
        </p:spPr>
      </p:pic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298450" y="1101725"/>
            <a:ext cx="25177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Menu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</a:t>
            </a:r>
            <a:r>
              <a:rPr lang="en-US"/>
              <a:t>Format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</a:t>
            </a:r>
            <a:r>
              <a:rPr lang="en-US"/>
              <a:t>Cells</a:t>
            </a:r>
          </a:p>
        </p:txBody>
      </p:sp>
      <p:sp>
        <p:nvSpPr>
          <p:cNvPr id="14341" name="Прямоугольник 5"/>
          <p:cNvSpPr>
            <a:spLocks noChangeArrowheads="1"/>
          </p:cNvSpPr>
          <p:nvPr/>
        </p:nvSpPr>
        <p:spPr bwMode="auto">
          <a:xfrm>
            <a:off x="6337300" y="1120775"/>
            <a:ext cx="27511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Меню- Формат - Ячейка</a:t>
            </a:r>
            <a:endParaRPr lang="en-US"/>
          </a:p>
        </p:txBody>
      </p:sp>
      <p:sp>
        <p:nvSpPr>
          <p:cNvPr id="14342" name="Прямоугольник 6"/>
          <p:cNvSpPr>
            <a:spLocks noChangeArrowheads="1"/>
          </p:cNvSpPr>
          <p:nvPr/>
        </p:nvSpPr>
        <p:spPr bwMode="auto">
          <a:xfrm>
            <a:off x="3136900" y="6130925"/>
            <a:ext cx="2978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Right click – </a:t>
            </a:r>
            <a:r>
              <a:rPr lang="ru-RU"/>
              <a:t>Формат ячеек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Выделяем…</a:t>
            </a:r>
          </a:p>
        </p:txBody>
      </p:sp>
      <p:pic>
        <p:nvPicPr>
          <p:cNvPr id="15363" name="Picture 12"/>
          <p:cNvPicPr>
            <a:picLocks noChangeAspect="1" noChangeArrowheads="1"/>
          </p:cNvPicPr>
          <p:nvPr/>
        </p:nvPicPr>
        <p:blipFill>
          <a:blip r:embed="rId3" cstate="print"/>
          <a:srcRect l="28403" t="30884" r="63573" b="28729"/>
          <a:stretch>
            <a:fillRect/>
          </a:stretch>
        </p:blipFill>
        <p:spPr bwMode="auto">
          <a:xfrm>
            <a:off x="4157663" y="1276350"/>
            <a:ext cx="741362" cy="279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4" cstate="print"/>
          <a:srcRect l="28064" t="30870" r="62868" b="28755"/>
          <a:stretch>
            <a:fillRect/>
          </a:stretch>
        </p:blipFill>
        <p:spPr bwMode="auto">
          <a:xfrm>
            <a:off x="6391275" y="1298575"/>
            <a:ext cx="8382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928813" y="1263650"/>
            <a:ext cx="1992312" cy="2794000"/>
            <a:chOff x="1215" y="796"/>
            <a:chExt cx="1255" cy="1760"/>
          </a:xfrm>
        </p:grpSpPr>
        <p:grpSp>
          <p:nvGrpSpPr>
            <p:cNvPr id="15380" name="Group 31"/>
            <p:cNvGrpSpPr>
              <a:grpSpLocks/>
            </p:cNvGrpSpPr>
            <p:nvPr/>
          </p:nvGrpSpPr>
          <p:grpSpPr bwMode="auto">
            <a:xfrm>
              <a:off x="1215" y="796"/>
              <a:ext cx="471" cy="1760"/>
              <a:chOff x="1215" y="796"/>
              <a:chExt cx="471" cy="1760"/>
            </a:xfrm>
          </p:grpSpPr>
          <p:pic>
            <p:nvPicPr>
              <p:cNvPr id="15384" name="Picture 4"/>
              <p:cNvPicPr>
                <a:picLocks noChangeAspect="1" noChangeArrowheads="1"/>
              </p:cNvPicPr>
              <p:nvPr/>
            </p:nvPicPr>
            <p:blipFill>
              <a:blip r:embed="rId5" cstate="print">
                <a:lum contrast="6000"/>
              </a:blip>
              <a:srcRect l="28268" t="30957" r="63684" b="28944"/>
              <a:stretch>
                <a:fillRect/>
              </a:stretch>
            </p:blipFill>
            <p:spPr bwMode="auto">
              <a:xfrm>
                <a:off x="1215" y="796"/>
                <a:ext cx="471" cy="17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385" name="AutoShape 6"/>
              <p:cNvSpPr>
                <a:spLocks noChangeArrowheads="1"/>
              </p:cNvSpPr>
              <p:nvPr/>
            </p:nvSpPr>
            <p:spPr bwMode="auto">
              <a:xfrm>
                <a:off x="1395" y="1712"/>
                <a:ext cx="61" cy="61"/>
              </a:xfrm>
              <a:prstGeom prst="plus">
                <a:avLst>
                  <a:gd name="adj" fmla="val 30051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5386" name="Line 7"/>
              <p:cNvSpPr>
                <a:spLocks noChangeShapeType="1"/>
              </p:cNvSpPr>
              <p:nvPr/>
            </p:nvSpPr>
            <p:spPr bwMode="auto">
              <a:xfrm>
                <a:off x="1425" y="1743"/>
                <a:ext cx="0" cy="279"/>
              </a:xfrm>
              <a:prstGeom prst="line">
                <a:avLst/>
              </a:prstGeom>
              <a:noFill/>
              <a:ln w="9525" cap="rnd">
                <a:solidFill>
                  <a:srgbClr val="FF00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381" name="Line 14"/>
            <p:cNvSpPr>
              <a:spLocks noChangeShapeType="1"/>
            </p:cNvSpPr>
            <p:nvPr/>
          </p:nvSpPr>
          <p:spPr bwMode="auto">
            <a:xfrm flipH="1">
              <a:off x="1742" y="1188"/>
              <a:ext cx="72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382" name="Text Box 15"/>
            <p:cNvSpPr txBox="1">
              <a:spLocks noChangeArrowheads="1"/>
            </p:cNvSpPr>
            <p:nvPr/>
          </p:nvSpPr>
          <p:spPr bwMode="auto">
            <a:xfrm>
              <a:off x="1768" y="907"/>
              <a:ext cx="6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Left click</a:t>
              </a:r>
              <a:endParaRPr lang="ru-RU"/>
            </a:p>
          </p:txBody>
        </p:sp>
        <p:sp>
          <p:nvSpPr>
            <p:cNvPr id="15383" name="Text Box 16"/>
            <p:cNvSpPr txBox="1">
              <a:spLocks noChangeArrowheads="1"/>
            </p:cNvSpPr>
            <p:nvPr/>
          </p:nvSpPr>
          <p:spPr bwMode="auto">
            <a:xfrm>
              <a:off x="1748" y="1223"/>
              <a:ext cx="7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 + тянуть</a:t>
              </a:r>
            </a:p>
          </p:txBody>
        </p:sp>
      </p:grp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5143500" y="1889125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66" name="Text Box 18"/>
          <p:cNvSpPr txBox="1">
            <a:spLocks noChangeArrowheads="1"/>
          </p:cNvSpPr>
          <p:nvPr/>
        </p:nvSpPr>
        <p:spPr bwMode="auto">
          <a:xfrm>
            <a:off x="4879975" y="1487488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Shift + Ctrl +</a:t>
            </a:r>
            <a:r>
              <a:rPr lang="en-US">
                <a:cs typeface="Arial" charset="0"/>
              </a:rPr>
              <a:t>↓</a:t>
            </a:r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7623175" y="3895725"/>
            <a:ext cx="730250" cy="2800350"/>
            <a:chOff x="4340" y="1104"/>
            <a:chExt cx="460" cy="1764"/>
          </a:xfrm>
        </p:grpSpPr>
        <p:pic>
          <p:nvPicPr>
            <p:cNvPr id="15378" name="Picture 20"/>
            <p:cNvPicPr>
              <a:picLocks noChangeAspect="1" noChangeArrowheads="1"/>
            </p:cNvPicPr>
            <p:nvPr/>
          </p:nvPicPr>
          <p:blipFill>
            <a:blip r:embed="rId6" cstate="print"/>
            <a:srcRect l="28337" t="30872" r="63759" b="28763"/>
            <a:stretch>
              <a:fillRect/>
            </a:stretch>
          </p:blipFill>
          <p:spPr bwMode="auto">
            <a:xfrm>
              <a:off x="4340" y="1104"/>
              <a:ext cx="460" cy="1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9" name="AutoShape 21"/>
            <p:cNvSpPr>
              <a:spLocks noChangeArrowheads="1"/>
            </p:cNvSpPr>
            <p:nvPr/>
          </p:nvSpPr>
          <p:spPr bwMode="auto">
            <a:xfrm>
              <a:off x="4531" y="2534"/>
              <a:ext cx="61" cy="61"/>
            </a:xfrm>
            <a:prstGeom prst="plus">
              <a:avLst>
                <a:gd name="adj" fmla="val 3005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53271" name="Picture 23"/>
          <p:cNvPicPr>
            <a:picLocks noChangeAspect="1" noChangeArrowheads="1"/>
          </p:cNvPicPr>
          <p:nvPr/>
        </p:nvPicPr>
        <p:blipFill>
          <a:blip r:embed="rId7" cstate="print"/>
          <a:srcRect l="13966" t="26997" r="70580" b="33609"/>
          <a:stretch>
            <a:fillRect/>
          </a:stretch>
        </p:blipFill>
        <p:spPr bwMode="auto">
          <a:xfrm>
            <a:off x="333375" y="3881438"/>
            <a:ext cx="1428750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3272" name="AutoShape 24"/>
          <p:cNvCxnSpPr>
            <a:cxnSpLocks noChangeShapeType="1"/>
          </p:cNvCxnSpPr>
          <p:nvPr/>
        </p:nvCxnSpPr>
        <p:spPr bwMode="auto">
          <a:xfrm rot="10800000" flipV="1">
            <a:off x="1885950" y="4219575"/>
            <a:ext cx="2390775" cy="1143000"/>
          </a:xfrm>
          <a:prstGeom prst="bentConnector3">
            <a:avLst>
              <a:gd name="adj1" fmla="val -204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3273" name="AutoShape 25"/>
          <p:cNvCxnSpPr>
            <a:cxnSpLocks noChangeShapeType="1"/>
          </p:cNvCxnSpPr>
          <p:nvPr/>
        </p:nvCxnSpPr>
        <p:spPr bwMode="auto">
          <a:xfrm>
            <a:off x="4676775" y="4229100"/>
            <a:ext cx="2838450" cy="1152525"/>
          </a:xfrm>
          <a:prstGeom prst="bentConnector3">
            <a:avLst>
              <a:gd name="adj1" fmla="val 333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53274" name="Text Box 26"/>
          <p:cNvSpPr txBox="1">
            <a:spLocks noChangeArrowheads="1"/>
          </p:cNvSpPr>
          <p:nvPr/>
        </p:nvSpPr>
        <p:spPr bwMode="auto">
          <a:xfrm>
            <a:off x="2501900" y="4868863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Ctrl + A</a:t>
            </a:r>
            <a:endParaRPr lang="ru-RU"/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5226050" y="5430838"/>
            <a:ext cx="1757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удерживая </a:t>
            </a:r>
            <a:r>
              <a:rPr lang="en-US"/>
              <a:t>Ctrl</a:t>
            </a:r>
            <a:endParaRPr lang="ru-RU"/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5340350" y="493553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Left click</a:t>
            </a:r>
            <a:endParaRPr lang="ru-RU"/>
          </a:p>
        </p:txBody>
      </p:sp>
      <p:sp>
        <p:nvSpPr>
          <p:cNvPr id="53277" name="Line 29"/>
          <p:cNvSpPr>
            <a:spLocks noChangeShapeType="1"/>
          </p:cNvSpPr>
          <p:nvPr/>
        </p:nvSpPr>
        <p:spPr bwMode="auto">
          <a:xfrm>
            <a:off x="5133975" y="2841625"/>
            <a:ext cx="1155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4879975" y="2878138"/>
            <a:ext cx="1479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/>
              <a:t>click “1”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hold Shift</a:t>
            </a:r>
          </a:p>
          <a:p>
            <a:pPr marL="342900" indent="-342900">
              <a:buFontTx/>
              <a:buAutoNum type="arabicPeriod"/>
            </a:pPr>
            <a:r>
              <a:rPr lang="en-US"/>
              <a:t>click “21”</a:t>
            </a:r>
            <a:endParaRPr lang="en-US">
              <a:cs typeface="Arial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28625" y="3505200"/>
            <a:ext cx="95250" cy="476250"/>
          </a:xfrm>
          <a:prstGeom prst="downArrow">
            <a:avLst/>
          </a:prstGeom>
          <a:solidFill>
            <a:srgbClr val="FFFFFF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65" grpId="0" animBg="1"/>
      <p:bldP spid="53266" grpId="0"/>
      <p:bldP spid="53274" grpId="0"/>
      <p:bldP spid="53275" grpId="0"/>
      <p:bldP spid="53276" grpId="0"/>
      <p:bldP spid="53277" grpId="0" animBg="1"/>
      <p:bldP spid="53278" grpId="0"/>
      <p:bldP spid="2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143000"/>
          </a:xfrm>
        </p:spPr>
        <p:txBody>
          <a:bodyPr/>
          <a:lstStyle/>
          <a:p>
            <a:pPr eaLnBrk="1" hangingPunct="1"/>
            <a:r>
              <a:rPr lang="ru-RU" sz="4400" smtClean="0"/>
              <a:t>Ввод данных</a:t>
            </a:r>
            <a:endParaRPr lang="en-US" sz="4400" smtClean="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 t="4442" r="69333" b="2614"/>
          <a:stretch>
            <a:fillRect/>
          </a:stretch>
        </p:blipFill>
        <p:spPr bwMode="auto">
          <a:xfrm>
            <a:off x="477838" y="1530350"/>
            <a:ext cx="23368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187450" y="1031875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Меню</a:t>
            </a:r>
            <a:endParaRPr lang="en-U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686175" y="1031875"/>
            <a:ext cx="92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Курсор</a:t>
            </a:r>
            <a:endParaRPr lang="en-US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5718175" y="1052513"/>
            <a:ext cx="1420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Прогрессия</a:t>
            </a:r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82938" y="1512888"/>
            <a:ext cx="1951037" cy="5100637"/>
            <a:chOff x="2005" y="953"/>
            <a:chExt cx="1229" cy="3213"/>
          </a:xfrm>
        </p:grpSpPr>
        <p:pic>
          <p:nvPicPr>
            <p:cNvPr id="32783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4849" r="74396" b="1859"/>
            <a:stretch>
              <a:fillRect/>
            </a:stretch>
          </p:blipFill>
          <p:spPr bwMode="auto">
            <a:xfrm>
              <a:off x="2005" y="953"/>
              <a:ext cx="1229" cy="3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784" name="Group 9"/>
            <p:cNvGrpSpPr>
              <a:grpSpLocks/>
            </p:cNvGrpSpPr>
            <p:nvPr/>
          </p:nvGrpSpPr>
          <p:grpSpPr bwMode="auto">
            <a:xfrm>
              <a:off x="2862" y="2712"/>
              <a:ext cx="132" cy="120"/>
              <a:chOff x="2736" y="2844"/>
              <a:chExt cx="132" cy="120"/>
            </a:xfrm>
          </p:grpSpPr>
          <p:sp>
            <p:nvSpPr>
              <p:cNvPr id="32785" name="Line 10"/>
              <p:cNvSpPr>
                <a:spLocks noChangeShapeType="1"/>
              </p:cNvSpPr>
              <p:nvPr/>
            </p:nvSpPr>
            <p:spPr bwMode="auto">
              <a:xfrm>
                <a:off x="2736" y="2898"/>
                <a:ext cx="132" cy="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786" name="Line 11"/>
              <p:cNvSpPr>
                <a:spLocks noChangeShapeType="1"/>
              </p:cNvSpPr>
              <p:nvPr/>
            </p:nvSpPr>
            <p:spPr bwMode="auto">
              <a:xfrm flipH="1" flipV="1">
                <a:off x="2808" y="2844"/>
                <a:ext cx="0" cy="12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495925" y="1447800"/>
            <a:ext cx="3559175" cy="5286375"/>
            <a:chOff x="3462" y="912"/>
            <a:chExt cx="2242" cy="3330"/>
          </a:xfrm>
        </p:grpSpPr>
        <p:grpSp>
          <p:nvGrpSpPr>
            <p:cNvPr id="32777" name="Group 13"/>
            <p:cNvGrpSpPr>
              <a:grpSpLocks/>
            </p:cNvGrpSpPr>
            <p:nvPr/>
          </p:nvGrpSpPr>
          <p:grpSpPr bwMode="auto">
            <a:xfrm>
              <a:off x="3462" y="912"/>
              <a:ext cx="2184" cy="3330"/>
              <a:chOff x="3462" y="912"/>
              <a:chExt cx="2184" cy="3330"/>
            </a:xfrm>
          </p:grpSpPr>
          <p:grpSp>
            <p:nvGrpSpPr>
              <p:cNvPr id="32779" name="Group 14"/>
              <p:cNvGrpSpPr>
                <a:grpSpLocks/>
              </p:cNvGrpSpPr>
              <p:nvPr/>
            </p:nvGrpSpPr>
            <p:grpSpPr bwMode="auto">
              <a:xfrm>
                <a:off x="3462" y="912"/>
                <a:ext cx="2124" cy="3330"/>
                <a:chOff x="3462" y="912"/>
                <a:chExt cx="2124" cy="3330"/>
              </a:xfrm>
            </p:grpSpPr>
            <p:pic>
              <p:nvPicPr>
                <p:cNvPr id="32781" name="Picture 15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4471" r="75999" b="1103"/>
                <a:stretch>
                  <a:fillRect/>
                </a:stretch>
              </p:blipFill>
              <p:spPr bwMode="auto">
                <a:xfrm>
                  <a:off x="3462" y="912"/>
                  <a:ext cx="1152" cy="32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2782" name="Picture 16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732" y="3036"/>
                  <a:ext cx="1854" cy="120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2780" name="Text Box 17"/>
              <p:cNvSpPr txBox="1">
                <a:spLocks noChangeArrowheads="1"/>
              </p:cNvSpPr>
              <p:nvPr/>
            </p:nvSpPr>
            <p:spPr bwMode="auto">
              <a:xfrm>
                <a:off x="4700" y="933"/>
                <a:ext cx="946" cy="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/>
                  <a:t>Меню </a:t>
                </a:r>
                <a:r>
                  <a:rPr lang="en-US"/>
                  <a:t>–</a:t>
                </a:r>
                <a:r>
                  <a:rPr lang="ru-RU"/>
                  <a:t> </a:t>
                </a:r>
              </a:p>
              <a:p>
                <a:r>
                  <a:rPr lang="ru-RU"/>
                  <a:t>Правка </a:t>
                </a:r>
                <a:r>
                  <a:rPr lang="en-US"/>
                  <a:t>–</a:t>
                </a:r>
                <a:endParaRPr lang="ru-RU"/>
              </a:p>
              <a:p>
                <a:r>
                  <a:rPr lang="ru-RU"/>
                  <a:t>Заполнить </a:t>
                </a:r>
                <a:r>
                  <a:rPr lang="en-US"/>
                  <a:t>–</a:t>
                </a:r>
                <a:endParaRPr lang="ru-RU"/>
              </a:p>
              <a:p>
                <a:r>
                  <a:rPr lang="ru-RU"/>
                  <a:t>Прогрессия </a:t>
                </a:r>
                <a:endParaRPr lang="en-US"/>
              </a:p>
            </p:txBody>
          </p:sp>
        </p:grpSp>
        <p:sp>
          <p:nvSpPr>
            <p:cNvPr id="32778" name="Text Box 18"/>
            <p:cNvSpPr txBox="1">
              <a:spLocks noChangeArrowheads="1"/>
            </p:cNvSpPr>
            <p:nvPr/>
          </p:nvSpPr>
          <p:spPr bwMode="auto">
            <a:xfrm>
              <a:off x="4700" y="1941"/>
              <a:ext cx="10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Menu</a:t>
              </a:r>
              <a:r>
                <a:rPr lang="ru-RU"/>
                <a:t> </a:t>
              </a:r>
              <a:r>
                <a:rPr lang="en-US"/>
                <a:t>–</a:t>
              </a:r>
              <a:r>
                <a:rPr lang="ru-RU"/>
                <a:t> </a:t>
              </a:r>
              <a:r>
                <a:rPr lang="en-US"/>
                <a:t>Edit</a:t>
              </a:r>
              <a:r>
                <a:rPr lang="ru-RU"/>
                <a:t> </a:t>
              </a:r>
              <a:r>
                <a:rPr lang="en-US"/>
                <a:t>–</a:t>
              </a:r>
              <a:endParaRPr lang="ru-RU"/>
            </a:p>
            <a:p>
              <a:r>
                <a:rPr lang="en-US"/>
                <a:t>Fill</a:t>
              </a:r>
              <a:r>
                <a:rPr lang="ru-RU"/>
                <a:t> </a:t>
              </a:r>
              <a:r>
                <a:rPr lang="en-US"/>
                <a:t>– Series</a:t>
              </a:r>
              <a:r>
                <a:rPr lang="ru-RU"/>
                <a:t> 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закрепление областей</a:t>
            </a:r>
            <a:endParaRPr lang="ru-RU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 l="21210" t="17409" r="52129" b="34576"/>
          <a:stretch>
            <a:fillRect/>
          </a:stretch>
        </p:blipFill>
        <p:spPr bwMode="auto">
          <a:xfrm>
            <a:off x="120650" y="1428750"/>
            <a:ext cx="2832100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4" cstate="print"/>
          <a:srcRect l="21066" t="17436" r="52199" b="34724"/>
          <a:stretch>
            <a:fillRect/>
          </a:stretch>
        </p:blipFill>
        <p:spPr bwMode="auto">
          <a:xfrm>
            <a:off x="3187700" y="1428750"/>
            <a:ext cx="28448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5" cstate="print"/>
          <a:srcRect l="21220" t="17294" r="51968" b="34576"/>
          <a:stretch>
            <a:fillRect/>
          </a:stretch>
        </p:blipFill>
        <p:spPr bwMode="auto">
          <a:xfrm>
            <a:off x="6299200" y="1412875"/>
            <a:ext cx="2844800" cy="319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Круговая стрелка 7"/>
          <p:cNvSpPr/>
          <p:nvPr/>
        </p:nvSpPr>
        <p:spPr>
          <a:xfrm rot="10800000" flipH="1">
            <a:off x="2484438" y="4046538"/>
            <a:ext cx="1309687" cy="1181100"/>
          </a:xfrm>
          <a:prstGeom prst="circular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Круговая стрелка 8"/>
          <p:cNvSpPr/>
          <p:nvPr/>
        </p:nvSpPr>
        <p:spPr>
          <a:xfrm rot="10800000" flipH="1">
            <a:off x="5494338" y="4022725"/>
            <a:ext cx="1309687" cy="1181100"/>
          </a:xfrm>
          <a:prstGeom prst="circularArrow">
            <a:avLst/>
          </a:prstGeom>
          <a:solidFill>
            <a:schemeClr val="bg1"/>
          </a:solidFill>
          <a:ln w="31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392" name="TextBox 9"/>
          <p:cNvSpPr txBox="1">
            <a:spLocks noChangeArrowheads="1"/>
          </p:cNvSpPr>
          <p:nvPr/>
        </p:nvSpPr>
        <p:spPr bwMode="auto">
          <a:xfrm>
            <a:off x="327025" y="5151438"/>
            <a:ext cx="22336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выделить границу закрепления</a:t>
            </a:r>
          </a:p>
        </p:txBody>
      </p:sp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3521075" y="5173663"/>
            <a:ext cx="2232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Окно → Закрепить области</a:t>
            </a:r>
          </a:p>
        </p:txBody>
      </p:sp>
      <p:sp>
        <p:nvSpPr>
          <p:cNvPr id="16394" name="TextBox 11"/>
          <p:cNvSpPr txBox="1">
            <a:spLocks noChangeArrowheads="1"/>
          </p:cNvSpPr>
          <p:nvPr/>
        </p:nvSpPr>
        <p:spPr bwMode="auto">
          <a:xfrm>
            <a:off x="6332538" y="5159375"/>
            <a:ext cx="24606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области закреплены и видны постоянно при прокрутке листа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6425" cy="922338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Числовая функция</a:t>
            </a:r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10139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73025"/>
            <a:ext cx="8226425" cy="101917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Текстовая функция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3399" b="22768"/>
          <a:stretch>
            <a:fillRect/>
          </a:stretch>
        </p:blipFill>
        <p:spPr>
          <a:xfrm>
            <a:off x="803275" y="1179513"/>
            <a:ext cx="7505700" cy="56753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96838"/>
            <a:ext cx="8226425" cy="85883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Мастер функций</a:t>
            </a:r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23663" b="22803"/>
          <a:stretch>
            <a:fillRect/>
          </a:stretch>
        </p:blipFill>
        <p:spPr>
          <a:xfrm>
            <a:off x="969963" y="1589088"/>
            <a:ext cx="6948487" cy="5268912"/>
          </a:xfrm>
        </p:spPr>
      </p:pic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441325" y="928688"/>
            <a:ext cx="2774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Menu</a:t>
            </a:r>
            <a:r>
              <a:rPr lang="ru-RU"/>
              <a:t> </a:t>
            </a:r>
            <a:r>
              <a:rPr lang="en-US"/>
              <a:t>– Insert</a:t>
            </a:r>
            <a:r>
              <a:rPr lang="ru-RU"/>
              <a:t> </a:t>
            </a:r>
            <a:r>
              <a:rPr lang="en-US"/>
              <a:t>–</a:t>
            </a:r>
            <a:r>
              <a:rPr lang="ru-RU"/>
              <a:t>  </a:t>
            </a:r>
            <a:r>
              <a:rPr lang="en-US"/>
              <a:t>Function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856288" y="928688"/>
            <a:ext cx="3114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/>
              <a:t>Меню </a:t>
            </a:r>
            <a:r>
              <a:rPr lang="en-US"/>
              <a:t>– </a:t>
            </a:r>
            <a:r>
              <a:rPr lang="ru-RU"/>
              <a:t>Вставка </a:t>
            </a:r>
            <a:r>
              <a:rPr lang="en-US"/>
              <a:t>–</a:t>
            </a:r>
            <a:r>
              <a:rPr lang="ru-RU"/>
              <a:t>  Функция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234" y="605145"/>
            <a:ext cx="8229600" cy="1143000"/>
          </a:xfrm>
        </p:spPr>
        <p:txBody>
          <a:bodyPr/>
          <a:lstStyle/>
          <a:p>
            <a:r>
              <a:rPr lang="ru-RU" dirty="0" smtClean="0"/>
              <a:t>Учимся на примере </a:t>
            </a:r>
            <a:r>
              <a:rPr lang="en-US" dirty="0" smtClean="0"/>
              <a:t>Excel 2007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51407" y="5001656"/>
            <a:ext cx="79471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Другие релизы или программы устроены аналогично. </a:t>
            </a:r>
            <a:b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ru-RU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</a:rPr>
              <a:t>Разбирайтесь сами!</a:t>
            </a:r>
            <a:endParaRPr lang="ru-RU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69983" y="2352100"/>
            <a:ext cx="8382000" cy="16800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Ограничения по объему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MS Excel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2007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более 1 млн 49 тыс строк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Google Sheets (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новый)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более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млн ячеек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55563"/>
            <a:ext cx="8226425" cy="896937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dirty="0" smtClean="0"/>
              <a:t>Мастер функций</a:t>
            </a:r>
            <a:endParaRPr lang="en-US" sz="6600" dirty="0" smtClean="0"/>
          </a:p>
        </p:txBody>
      </p:sp>
      <p:pic>
        <p:nvPicPr>
          <p:cNvPr id="20483" name="Picture 12"/>
          <p:cNvPicPr>
            <a:picLocks noChangeAspect="1" noChangeArrowheads="1"/>
          </p:cNvPicPr>
          <p:nvPr/>
        </p:nvPicPr>
        <p:blipFill>
          <a:blip r:embed="rId3" cstate="print"/>
          <a:srcRect r="23424" b="23167"/>
          <a:stretch>
            <a:fillRect/>
          </a:stretch>
        </p:blipFill>
        <p:spPr bwMode="auto">
          <a:xfrm>
            <a:off x="679450" y="985838"/>
            <a:ext cx="7802563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Молния 3"/>
          <p:cNvSpPr/>
          <p:nvPr/>
        </p:nvSpPr>
        <p:spPr>
          <a:xfrm rot="19606840" flipH="1">
            <a:off x="6408738" y="3422650"/>
            <a:ext cx="385762" cy="244475"/>
          </a:xfrm>
          <a:prstGeom prst="lightningBolt">
            <a:avLst/>
          </a:prstGeom>
          <a:solidFill>
            <a:srgbClr val="FFFF00"/>
          </a:solidFill>
          <a:ln w="31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101600"/>
            <a:ext cx="8226425" cy="739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dirty="0" smtClean="0"/>
              <a:t>Мастер функций</a:t>
            </a:r>
            <a:endParaRPr lang="en-US" sz="6600" dirty="0" smtClean="0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 l="14801" t="8044" r="8333" b="15143"/>
          <a:stretch>
            <a:fillRect/>
          </a:stretch>
        </p:blipFill>
        <p:spPr bwMode="auto">
          <a:xfrm>
            <a:off x="617538" y="928688"/>
            <a:ext cx="7912100" cy="592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1813" y="0"/>
            <a:ext cx="8226425" cy="739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smtClean="0"/>
              <a:t>Копируем формулу...</a:t>
            </a:r>
            <a:endParaRPr lang="en-US" sz="4400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3" cstate="print"/>
          <a:srcRect l="13368" t="4784" r="10056" b="18210"/>
          <a:stretch>
            <a:fillRect/>
          </a:stretch>
        </p:blipFill>
        <p:spPr bwMode="auto">
          <a:xfrm>
            <a:off x="677863" y="855663"/>
            <a:ext cx="7959725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678238" y="4454525"/>
            <a:ext cx="3360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00"/>
                </a:solidFill>
              </a:rPr>
              <a:t>Меню открывается щелчком правой кнопки мыши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 flipH="1" flipV="1">
            <a:off x="3263900" y="3338513"/>
            <a:ext cx="798513" cy="1147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3" cstate="print"/>
          <a:srcRect r="70572" b="72191"/>
          <a:stretch>
            <a:fillRect/>
          </a:stretch>
        </p:blipFill>
        <p:spPr bwMode="auto">
          <a:xfrm>
            <a:off x="5038725" y="3790950"/>
            <a:ext cx="3924300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0"/>
            <a:ext cx="8226425" cy="7397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400" smtClean="0"/>
              <a:t>... в другие ячейки </a:t>
            </a:r>
            <a:endParaRPr lang="en-US" sz="440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/>
          <a:srcRect l="13643" t="4784" r="50623" b="26428"/>
          <a:stretch>
            <a:fillRect/>
          </a:stretch>
        </p:blipFill>
        <p:spPr bwMode="auto">
          <a:xfrm>
            <a:off x="193675" y="919163"/>
            <a:ext cx="39211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/>
          <a:srcRect r="70570" b="72285"/>
          <a:stretch>
            <a:fillRect/>
          </a:stretch>
        </p:blipFill>
        <p:spPr bwMode="auto">
          <a:xfrm>
            <a:off x="5029200" y="942975"/>
            <a:ext cx="39243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AutoShape 21"/>
          <p:cNvSpPr>
            <a:spLocks noChangeArrowheads="1"/>
          </p:cNvSpPr>
          <p:nvPr/>
        </p:nvSpPr>
        <p:spPr bwMode="auto">
          <a:xfrm>
            <a:off x="7089775" y="2395538"/>
            <a:ext cx="120650" cy="123825"/>
          </a:xfrm>
          <a:prstGeom prst="plus">
            <a:avLst>
              <a:gd name="adj" fmla="val 40787"/>
            </a:avLst>
          </a:prstGeom>
          <a:solidFill>
            <a:srgbClr val="00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9" name="AutoShape 21"/>
          <p:cNvSpPr>
            <a:spLocks noChangeArrowheads="1"/>
          </p:cNvSpPr>
          <p:nvPr/>
        </p:nvSpPr>
        <p:spPr bwMode="auto">
          <a:xfrm>
            <a:off x="7065963" y="5867400"/>
            <a:ext cx="120650" cy="123825"/>
          </a:xfrm>
          <a:prstGeom prst="plus">
            <a:avLst>
              <a:gd name="adj" fmla="val 40787"/>
            </a:avLst>
          </a:prstGeom>
          <a:solidFill>
            <a:srgbClr val="000000"/>
          </a:solidFill>
          <a:ln w="317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Line 12"/>
          <p:cNvSpPr>
            <a:spLocks noChangeShapeType="1"/>
          </p:cNvSpPr>
          <p:nvPr/>
        </p:nvSpPr>
        <p:spPr bwMode="auto">
          <a:xfrm>
            <a:off x="7115175" y="5929313"/>
            <a:ext cx="0" cy="4857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61" name="Text Box 13"/>
          <p:cNvSpPr txBox="1">
            <a:spLocks noChangeArrowheads="1"/>
          </p:cNvSpPr>
          <p:nvPr/>
        </p:nvSpPr>
        <p:spPr bwMode="auto">
          <a:xfrm>
            <a:off x="4260850" y="3541713"/>
            <a:ext cx="571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или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4188" y="0"/>
            <a:ext cx="8226425" cy="79692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smtClean="0"/>
              <a:t>Относительные ссылки</a:t>
            </a:r>
            <a:endParaRPr lang="en-US" sz="4400" smtClean="0"/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/>
          <a:srcRect r="23279" b="22975"/>
          <a:stretch>
            <a:fillRect/>
          </a:stretch>
        </p:blipFill>
        <p:spPr bwMode="auto">
          <a:xfrm>
            <a:off x="409575" y="977900"/>
            <a:ext cx="8418513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0"/>
            <a:ext cx="8226425" cy="765175"/>
          </a:xfrm>
        </p:spPr>
        <p:txBody>
          <a:bodyPr/>
          <a:lstStyle/>
          <a:p>
            <a:pPr eaLnBrk="1" hangingPunct="1">
              <a:defRPr/>
            </a:pPr>
            <a:r>
              <a:rPr lang="ru-RU" sz="4400" smtClean="0"/>
              <a:t>Относительные ссылки</a:t>
            </a:r>
            <a:endParaRPr lang="en-US" sz="4400" smtClean="0"/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 cstate="print"/>
          <a:srcRect r="23424" b="23187"/>
          <a:stretch>
            <a:fillRect/>
          </a:stretch>
        </p:blipFill>
        <p:spPr bwMode="auto">
          <a:xfrm>
            <a:off x="398463" y="889000"/>
            <a:ext cx="8402637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/>
              <a:t>Абсолютные  и смешанные ссылки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2878138"/>
          <a:ext cx="8470898" cy="3002279"/>
        </p:xfrm>
        <a:graphic>
          <a:graphicData uri="http://schemas.openxmlformats.org/drawingml/2006/table">
            <a:tbl>
              <a:tblPr/>
              <a:tblGrid>
                <a:gridCol w="1435099"/>
                <a:gridCol w="5209702"/>
                <a:gridCol w="1826097"/>
              </a:tblGrid>
              <a:tr h="4412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Первоначальная ссылка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Новая ссылка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3059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$A$1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абсолютный</a:t>
                      </a:r>
                      <a:r>
                        <a:rPr lang="ru-RU" sz="1800" dirty="0"/>
                        <a:t> </a:t>
                      </a:r>
                      <a:r>
                        <a:rPr lang="ru-RU" sz="1800" dirty="0" smtClean="0"/>
                        <a:t>столбец </a:t>
                      </a:r>
                      <a:r>
                        <a:rPr lang="ru-RU" sz="1800" dirty="0"/>
                        <a:t>и абсолютная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$A$1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487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A$1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относительный</a:t>
                      </a:r>
                      <a:r>
                        <a:rPr lang="ru-RU" sz="1800" dirty="0"/>
                        <a:t> </a:t>
                      </a:r>
                      <a:r>
                        <a:rPr lang="ru-RU" sz="1800" dirty="0" smtClean="0"/>
                        <a:t>столбец </a:t>
                      </a:r>
                      <a:r>
                        <a:rPr lang="ru-RU" sz="1800" dirty="0"/>
                        <a:t>и абсолютная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C$1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125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$A1 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абсолютный </a:t>
                      </a:r>
                      <a:r>
                        <a:rPr lang="ru-RU" sz="1800" dirty="0"/>
                        <a:t>столбец и относительная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$A3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4307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/>
                        <a:t>A1</a:t>
                      </a:r>
                      <a:endParaRPr lang="ru-RU" sz="1800" b="1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относительный </a:t>
                      </a:r>
                      <a:r>
                        <a:rPr lang="ru-RU" sz="1800" dirty="0"/>
                        <a:t>столбец и относительная </a:t>
                      </a:r>
                      <a:r>
                        <a:rPr lang="ru-RU" sz="1800" dirty="0" smtClean="0"/>
                        <a:t>строка</a:t>
                      </a:r>
                      <a:endParaRPr lang="ru-RU" sz="1800" dirty="0"/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C3</a:t>
                      </a:r>
                    </a:p>
                  </a:txBody>
                  <a:tcPr marL="25996" marR="25996" marT="12998" marB="1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6642" name="Picture 5" descr="Копируемая форму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0263" y="1692275"/>
            <a:ext cx="23622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5400"/>
            <a:ext cx="8226425" cy="1143000"/>
          </a:xfrm>
          <a:noFill/>
          <a:ln/>
        </p:spPr>
        <p:txBody>
          <a:bodyPr/>
          <a:lstStyle/>
          <a:p>
            <a:r>
              <a:rPr lang="ru-RU" smtClean="0"/>
              <a:t>ВПР (</a:t>
            </a:r>
            <a:r>
              <a:rPr lang="en-US" smtClean="0"/>
              <a:t>VLOOKUP)</a:t>
            </a:r>
            <a:endParaRPr lang="ru-RU" smtClean="0"/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 cstate="print"/>
          <a:srcRect r="75969" b="40688"/>
          <a:stretch>
            <a:fillRect/>
          </a:stretch>
        </p:blipFill>
        <p:spPr bwMode="auto">
          <a:xfrm>
            <a:off x="4787900" y="1125538"/>
            <a:ext cx="2798763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4" cstate="print"/>
          <a:srcRect r="71478" b="37434"/>
          <a:stretch>
            <a:fillRect/>
          </a:stretch>
        </p:blipFill>
        <p:spPr bwMode="auto">
          <a:xfrm>
            <a:off x="539750" y="1125538"/>
            <a:ext cx="3152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3059113" y="2781300"/>
            <a:ext cx="3384550" cy="1223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 flipV="1">
            <a:off x="3059113" y="3213100"/>
            <a:ext cx="338455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39" name="Line 7"/>
          <p:cNvSpPr>
            <a:spLocks noChangeShapeType="1"/>
          </p:cNvSpPr>
          <p:nvPr/>
        </p:nvSpPr>
        <p:spPr bwMode="auto">
          <a:xfrm>
            <a:off x="3059113" y="4005263"/>
            <a:ext cx="3313112" cy="7191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1763713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95241" name="Oval 9"/>
          <p:cNvSpPr>
            <a:spLocks noChangeArrowheads="1"/>
          </p:cNvSpPr>
          <p:nvPr/>
        </p:nvSpPr>
        <p:spPr bwMode="auto">
          <a:xfrm>
            <a:off x="6011863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/>
              <a:t>ВПР (</a:t>
            </a:r>
            <a:r>
              <a:rPr lang="en-US" sz="4000" smtClean="0"/>
              <a:t>VLOOKUP)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искомое значение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 t="6493" r="51393" b="28984"/>
          <a:stretch>
            <a:fillRect/>
          </a:stretch>
        </p:blipFill>
        <p:spPr bwMode="auto">
          <a:xfrm>
            <a:off x="3924300" y="1557338"/>
            <a:ext cx="4824413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4925" y="1936750"/>
            <a:ext cx="38163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/>
              <a:t>Искомое значение (</a:t>
            </a:r>
            <a:r>
              <a:rPr lang="en-US" u="sng"/>
              <a:t>lookup_value)</a:t>
            </a:r>
            <a:endParaRPr lang="ru-RU" u="sng"/>
          </a:p>
          <a:p>
            <a:endParaRPr lang="en-US" u="sng"/>
          </a:p>
          <a:p>
            <a:r>
              <a:rPr lang="ru-RU"/>
              <a:t>адрес интервала ячеек, содержащих идентификатор (в данном случае, код остатка), который нужно найти в первой колонке 1й таблицы </a:t>
            </a:r>
          </a:p>
          <a:p>
            <a:endParaRPr lang="ru-RU"/>
          </a:p>
          <a:p>
            <a:r>
              <a:rPr lang="ru-RU" sz="1400"/>
              <a:t>*Ссылка указывает название листа и интервал данных</a:t>
            </a:r>
          </a:p>
        </p:txBody>
      </p:sp>
      <p:sp>
        <p:nvSpPr>
          <p:cNvPr id="97285" name="Oval 5"/>
          <p:cNvSpPr>
            <a:spLocks noChangeArrowheads="1"/>
          </p:cNvSpPr>
          <p:nvPr/>
        </p:nvSpPr>
        <p:spPr bwMode="auto">
          <a:xfrm>
            <a:off x="6084888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>
                <a:effectLst/>
              </a:rPr>
              <a:t>ВПР (</a:t>
            </a:r>
            <a:r>
              <a:rPr lang="en-US" sz="4000" smtClean="0">
                <a:effectLst/>
              </a:rPr>
              <a:t>VLOOKUP)</a:t>
            </a:r>
            <a:r>
              <a:rPr lang="ru-RU" sz="4000" smtClean="0">
                <a:effectLst/>
              </a:rPr>
              <a:t/>
            </a:r>
            <a:br>
              <a:rPr lang="ru-RU" sz="4000" smtClean="0">
                <a:effectLst/>
              </a:rPr>
            </a:br>
            <a:r>
              <a:rPr lang="ru-RU" sz="4000" smtClean="0">
                <a:effectLst/>
              </a:rPr>
              <a:t>таблица</a:t>
            </a:r>
          </a:p>
        </p:txBody>
      </p:sp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34925" y="1341438"/>
            <a:ext cx="3816350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u="sng"/>
              <a:t>таблица (</a:t>
            </a:r>
            <a:r>
              <a:rPr lang="en-US" u="sng"/>
              <a:t>table_array)</a:t>
            </a:r>
            <a:endParaRPr lang="ru-RU" u="sng"/>
          </a:p>
          <a:p>
            <a:endParaRPr lang="en-US" u="sng"/>
          </a:p>
          <a:p>
            <a:r>
              <a:rPr lang="ru-RU"/>
              <a:t>адрес таблицы (1), в первой колонке которой следует искать заданный идентификатор (а/к)</a:t>
            </a:r>
          </a:p>
          <a:p>
            <a:endParaRPr lang="ru-RU"/>
          </a:p>
          <a:p>
            <a:r>
              <a:rPr lang="ru-RU" u="sng"/>
              <a:t>номер_столбца (</a:t>
            </a:r>
            <a:r>
              <a:rPr lang="en-US" u="sng"/>
              <a:t>Col_index_num)</a:t>
            </a:r>
            <a:endParaRPr lang="en-US"/>
          </a:p>
          <a:p>
            <a:r>
              <a:rPr lang="ru-RU"/>
              <a:t>из табл.1,который содержит необходимые значения для табл.2 (второй столбец)</a:t>
            </a:r>
          </a:p>
          <a:p>
            <a:endParaRPr lang="ru-RU"/>
          </a:p>
          <a:p>
            <a:r>
              <a:rPr lang="ru-RU" u="sng"/>
              <a:t>интервальный_просмотр (</a:t>
            </a:r>
            <a:r>
              <a:rPr lang="en-US" u="sng"/>
              <a:t>range_lookup)</a:t>
            </a:r>
            <a:endParaRPr lang="ru-RU" u="sng"/>
          </a:p>
          <a:p>
            <a:r>
              <a:rPr lang="ru-RU"/>
              <a:t>указать ЛОЖЬ, чтобы всё получилось ;)</a:t>
            </a:r>
          </a:p>
        </p:txBody>
      </p:sp>
      <p:sp>
        <p:nvSpPr>
          <p:cNvPr id="99332" name="Oval 4"/>
          <p:cNvSpPr>
            <a:spLocks noChangeArrowheads="1"/>
          </p:cNvSpPr>
          <p:nvPr/>
        </p:nvSpPr>
        <p:spPr bwMode="auto">
          <a:xfrm>
            <a:off x="6084888" y="6381750"/>
            <a:ext cx="431800" cy="4318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99333" name="Picture 5"/>
          <p:cNvPicPr>
            <a:picLocks noChangeAspect="1" noChangeArrowheads="1"/>
          </p:cNvPicPr>
          <p:nvPr/>
        </p:nvPicPr>
        <p:blipFill>
          <a:blip r:embed="rId3" cstate="print"/>
          <a:srcRect t="6476" r="51941" b="28000"/>
          <a:stretch>
            <a:fillRect/>
          </a:stretch>
        </p:blipFill>
        <p:spPr bwMode="auto">
          <a:xfrm>
            <a:off x="3929063" y="1484313"/>
            <a:ext cx="4746625" cy="485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нужно нам от электронной таблицы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Интерактивная обработка массивов данных среднего размера до нескольких сотен тысяч строк</a:t>
            </a:r>
          </a:p>
          <a:p>
            <a:pPr lvl="1"/>
            <a:r>
              <a:rPr lang="ru-RU" dirty="0" smtClean="0"/>
              <a:t>Сортировка, преобразоване, вычисление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ru-RU" dirty="0" smtClean="0"/>
              <a:t>слияние данных из разных источников, составление сводных таблиц и т.п.</a:t>
            </a:r>
          </a:p>
          <a:p>
            <a:r>
              <a:rPr lang="ru-RU" dirty="0" smtClean="0"/>
              <a:t>Представленение результатов для публикаций и отчетов</a:t>
            </a:r>
          </a:p>
          <a:p>
            <a:pPr lvl="1"/>
            <a:r>
              <a:rPr lang="ru-RU" dirty="0" smtClean="0"/>
              <a:t>Графики, гистограммы, диаграммы и т.п.</a:t>
            </a:r>
          </a:p>
          <a:p>
            <a:pPr lvl="1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4450"/>
            <a:ext cx="8226425" cy="1143000"/>
          </a:xfrm>
          <a:noFill/>
          <a:ln/>
        </p:spPr>
        <p:txBody>
          <a:bodyPr>
            <a:normAutofit fontScale="90000"/>
          </a:bodyPr>
          <a:lstStyle/>
          <a:p>
            <a:r>
              <a:rPr lang="ru-RU" sz="4000" smtClean="0"/>
              <a:t>ВПР (</a:t>
            </a:r>
            <a:r>
              <a:rPr lang="en-US" sz="4000" smtClean="0"/>
              <a:t>VLOOKUP)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>результат		распространение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 l="5070" t="5762" r="63821" b="41684"/>
          <a:stretch>
            <a:fillRect/>
          </a:stretch>
        </p:blipFill>
        <p:spPr bwMode="auto">
          <a:xfrm>
            <a:off x="107950" y="1557338"/>
            <a:ext cx="374967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 l="4857" t="6032" r="59499" b="40237"/>
          <a:stretch>
            <a:fillRect/>
          </a:stretch>
        </p:blipFill>
        <p:spPr bwMode="auto">
          <a:xfrm>
            <a:off x="4616450" y="1557338"/>
            <a:ext cx="42037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5416550" y="6400800"/>
            <a:ext cx="2679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$ </a:t>
            </a:r>
            <a:r>
              <a:rPr lang="ru-RU"/>
              <a:t>закрепить области!!!!!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Файл, лист, ячейка</a:t>
            </a:r>
          </a:p>
          <a:p>
            <a:pPr lvl="1"/>
            <a:r>
              <a:rPr lang="ru-RU" dirty="0" smtClean="0"/>
              <a:t>Ячейка</a:t>
            </a:r>
          </a:p>
          <a:p>
            <a:pPr lvl="2"/>
            <a:r>
              <a:rPr lang="ru-RU" dirty="0" smtClean="0"/>
              <a:t>Адрес</a:t>
            </a:r>
          </a:p>
          <a:p>
            <a:pPr lvl="2"/>
            <a:r>
              <a:rPr lang="ru-RU" dirty="0" smtClean="0"/>
              <a:t>формула</a:t>
            </a:r>
          </a:p>
          <a:p>
            <a:pPr lvl="2"/>
            <a:r>
              <a:rPr lang="ru-RU" dirty="0" smtClean="0"/>
              <a:t>Распространение </a:t>
            </a:r>
          </a:p>
          <a:p>
            <a:pPr lvl="1"/>
            <a:r>
              <a:rPr lang="ru-RU" dirty="0" smtClean="0"/>
              <a:t>Таблица</a:t>
            </a:r>
          </a:p>
          <a:p>
            <a:pPr lvl="1"/>
            <a:r>
              <a:rPr lang="ru-RU" dirty="0" smtClean="0"/>
              <a:t>Импорт данных</a:t>
            </a:r>
          </a:p>
          <a:p>
            <a:r>
              <a:rPr lang="ru-RU" dirty="0" smtClean="0"/>
              <a:t>Связь таблиц. ВПР и ГПР</a:t>
            </a:r>
          </a:p>
          <a:p>
            <a:r>
              <a:rPr lang="ru-RU" dirty="0" smtClean="0"/>
              <a:t>Графики и Диаграммы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файлов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600200"/>
            <a:ext cx="8309113" cy="327991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Файл </a:t>
            </a:r>
            <a:r>
              <a:rPr lang="en-US" dirty="0" smtClean="0"/>
              <a:t>Excel </a:t>
            </a:r>
            <a:r>
              <a:rPr lang="ru-RU" dirty="0" smtClean="0"/>
              <a:t>имеет расширение </a:t>
            </a:r>
            <a:r>
              <a:rPr lang="en-US" dirty="0" smtClean="0"/>
              <a:t>.</a:t>
            </a:r>
            <a:r>
              <a:rPr lang="en-US" dirty="0" err="1" smtClean="0"/>
              <a:t>xlsx</a:t>
            </a:r>
            <a:r>
              <a:rPr lang="en-US" dirty="0" smtClean="0"/>
              <a:t> </a:t>
            </a:r>
            <a:r>
              <a:rPr lang="ru-RU" dirty="0" smtClean="0"/>
              <a:t>или </a:t>
            </a:r>
            <a:r>
              <a:rPr lang="en-US" dirty="0" smtClean="0"/>
              <a:t>.</a:t>
            </a:r>
            <a:r>
              <a:rPr lang="en-US" dirty="0" err="1" smtClean="0"/>
              <a:t>xls</a:t>
            </a:r>
            <a:endParaRPr lang="ru-RU" dirty="0" smtClean="0"/>
          </a:p>
          <a:p>
            <a:r>
              <a:rPr lang="ru-RU" dirty="0" smtClean="0"/>
              <a:t>Файл состоит из листов</a:t>
            </a:r>
          </a:p>
          <a:p>
            <a:r>
              <a:rPr lang="ru-RU" dirty="0" smtClean="0"/>
              <a:t>Лист – таблица; состоит из ячеек</a:t>
            </a:r>
          </a:p>
          <a:p>
            <a:r>
              <a:rPr lang="ru-RU" dirty="0" smtClean="0"/>
              <a:t>Возможно использование</a:t>
            </a:r>
            <a:br>
              <a:rPr lang="ru-RU" dirty="0" smtClean="0"/>
            </a:br>
            <a:r>
              <a:rPr lang="ru-RU" dirty="0" smtClean="0"/>
              <a:t>данных из одного </a:t>
            </a:r>
            <a:br>
              <a:rPr lang="ru-RU" dirty="0" smtClean="0"/>
            </a:br>
            <a:r>
              <a:rPr lang="en-US" dirty="0" smtClean="0"/>
              <a:t>.</a:t>
            </a:r>
            <a:r>
              <a:rPr lang="en-US" dirty="0" err="1" smtClean="0"/>
              <a:t>xlsx</a:t>
            </a:r>
            <a:r>
              <a:rPr lang="en-US" dirty="0" smtClean="0"/>
              <a:t> </a:t>
            </a:r>
            <a:r>
              <a:rPr lang="ru-RU" dirty="0" smtClean="0"/>
              <a:t>файла другим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3642" y="4158212"/>
            <a:ext cx="4708694" cy="25245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19287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3" cstate="print"/>
          <a:srcRect t="4443" r="63" b="1045"/>
          <a:stretch>
            <a:fillRect/>
          </a:stretch>
        </p:blipFill>
        <p:spPr bwMode="auto">
          <a:xfrm>
            <a:off x="690563" y="1152525"/>
            <a:ext cx="7615237" cy="516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/>
              <a:t>Общий вид листа</a:t>
            </a:r>
            <a:endParaRPr lang="en-US" sz="4000" dirty="0" smtClean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57275" y="2019300"/>
            <a:ext cx="1212850" cy="1938338"/>
            <a:chOff x="822" y="690"/>
            <a:chExt cx="764" cy="1221"/>
          </a:xfrm>
        </p:grpSpPr>
        <p:sp>
          <p:nvSpPr>
            <p:cNvPr id="6160" name="Line 4"/>
            <p:cNvSpPr>
              <a:spLocks noChangeShapeType="1"/>
            </p:cNvSpPr>
            <p:nvPr/>
          </p:nvSpPr>
          <p:spPr bwMode="auto">
            <a:xfrm>
              <a:off x="948" y="690"/>
              <a:ext cx="132" cy="83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61" name="Text Box 5"/>
            <p:cNvSpPr txBox="1">
              <a:spLocks noChangeArrowheads="1"/>
            </p:cNvSpPr>
            <p:nvPr/>
          </p:nvSpPr>
          <p:spPr bwMode="auto">
            <a:xfrm>
              <a:off x="822" y="1507"/>
              <a:ext cx="7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Ячейка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А1 (</a:t>
              </a:r>
              <a:r>
                <a:rPr lang="en-US" dirty="0">
                  <a:solidFill>
                    <a:schemeClr val="accent6"/>
                  </a:solidFill>
                </a:rPr>
                <a:t>$A$1)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61075" y="1728788"/>
            <a:ext cx="2025650" cy="2447925"/>
            <a:chOff x="3960" y="1088"/>
            <a:chExt cx="1276" cy="1542"/>
          </a:xfrm>
        </p:grpSpPr>
        <p:sp>
          <p:nvSpPr>
            <p:cNvPr id="6158" name="Line 7"/>
            <p:cNvSpPr>
              <a:spLocks noChangeShapeType="1"/>
            </p:cNvSpPr>
            <p:nvPr/>
          </p:nvSpPr>
          <p:spPr bwMode="auto">
            <a:xfrm>
              <a:off x="3960" y="1088"/>
              <a:ext cx="454" cy="95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9" name="Text Box 9"/>
            <p:cNvSpPr txBox="1">
              <a:spLocks noChangeArrowheads="1"/>
            </p:cNvSpPr>
            <p:nvPr/>
          </p:nvSpPr>
          <p:spPr bwMode="auto">
            <a:xfrm>
              <a:off x="4046" y="2053"/>
              <a:ext cx="119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Поле состояния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содержимого</a:t>
              </a:r>
            </a:p>
            <a:p>
              <a:pPr eaLnBrk="0" hangingPunct="0">
                <a:defRPr/>
              </a:pPr>
              <a:r>
                <a:rPr lang="ru-RU" dirty="0">
                  <a:solidFill>
                    <a:schemeClr val="accent6"/>
                  </a:solidFill>
                </a:rPr>
                <a:t>ячейки.</a:t>
              </a:r>
              <a:endParaRPr lang="en-US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1412875" y="1520825"/>
            <a:ext cx="5426075" cy="1789113"/>
            <a:chOff x="1460" y="1006"/>
            <a:chExt cx="3418" cy="1127"/>
          </a:xfrm>
        </p:grpSpPr>
        <p:sp>
          <p:nvSpPr>
            <p:cNvPr id="6154" name="Line 8"/>
            <p:cNvSpPr>
              <a:spLocks noChangeShapeType="1"/>
            </p:cNvSpPr>
            <p:nvPr/>
          </p:nvSpPr>
          <p:spPr bwMode="auto">
            <a:xfrm>
              <a:off x="1460" y="1006"/>
              <a:ext cx="694" cy="68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5" name="Text Box 10"/>
            <p:cNvSpPr txBox="1">
              <a:spLocks noChangeArrowheads="1"/>
            </p:cNvSpPr>
            <p:nvPr/>
          </p:nvSpPr>
          <p:spPr bwMode="auto">
            <a:xfrm>
              <a:off x="2149" y="1540"/>
              <a:ext cx="1086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Кнопки для </a:t>
              </a:r>
            </a:p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работы с файлами</a:t>
              </a: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6156" name="Line 15"/>
            <p:cNvSpPr>
              <a:spLocks noChangeShapeType="1"/>
            </p:cNvSpPr>
            <p:nvPr/>
          </p:nvSpPr>
          <p:spPr bwMode="auto">
            <a:xfrm>
              <a:off x="3627" y="1053"/>
              <a:ext cx="545" cy="55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7" name="Text Box 16"/>
            <p:cNvSpPr txBox="1">
              <a:spLocks noChangeArrowheads="1"/>
            </p:cNvSpPr>
            <p:nvPr/>
          </p:nvSpPr>
          <p:spPr bwMode="auto">
            <a:xfrm>
              <a:off x="3361" y="1556"/>
              <a:ext cx="151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Кнопки для </a:t>
              </a:r>
            </a:p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форматирования ячеек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370138" y="4810125"/>
            <a:ext cx="3843337" cy="1239838"/>
            <a:chOff x="1817" y="3000"/>
            <a:chExt cx="2421" cy="781"/>
          </a:xfrm>
        </p:grpSpPr>
        <p:sp>
          <p:nvSpPr>
            <p:cNvPr id="6152" name="Line 17"/>
            <p:cNvSpPr>
              <a:spLocks noChangeShapeType="1"/>
            </p:cNvSpPr>
            <p:nvPr/>
          </p:nvSpPr>
          <p:spPr bwMode="auto">
            <a:xfrm flipV="1">
              <a:off x="1817" y="3365"/>
              <a:ext cx="984" cy="41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153" name="Text Box 18"/>
            <p:cNvSpPr txBox="1">
              <a:spLocks noChangeArrowheads="1"/>
            </p:cNvSpPr>
            <p:nvPr/>
          </p:nvSpPr>
          <p:spPr bwMode="auto">
            <a:xfrm>
              <a:off x="2818" y="3000"/>
              <a:ext cx="14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ru-RU">
                  <a:solidFill>
                    <a:schemeClr val="accent2"/>
                  </a:solidFill>
                </a:rPr>
                <a:t>Список листов, входящих в книгу</a:t>
              </a:r>
              <a:endParaRPr lang="en-US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428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055"/>
            <a:ext cx="8229600" cy="752816"/>
          </a:xfrm>
        </p:spPr>
        <p:txBody>
          <a:bodyPr>
            <a:normAutofit fontScale="90000"/>
          </a:bodyPr>
          <a:lstStyle/>
          <a:p>
            <a:r>
              <a:rPr lang="ru-RU" dirty="0"/>
              <a:t>Я</a:t>
            </a:r>
            <a:r>
              <a:rPr lang="ru-RU" dirty="0" smtClean="0"/>
              <a:t>чейка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0450" y="668541"/>
            <a:ext cx="403860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Четыре атрибута ячейки: </a:t>
            </a:r>
          </a:p>
          <a:p>
            <a:pPr lvl="1"/>
            <a:r>
              <a:rPr lang="ru-RU" dirty="0" smtClean="0"/>
              <a:t>значение,</a:t>
            </a:r>
          </a:p>
          <a:p>
            <a:pPr lvl="1"/>
            <a:r>
              <a:rPr lang="ru-RU" dirty="0" smtClean="0"/>
              <a:t> формула, </a:t>
            </a:r>
          </a:p>
          <a:p>
            <a:pPr lvl="1"/>
            <a:r>
              <a:rPr lang="ru-RU" dirty="0" smtClean="0"/>
              <a:t>форматирование,</a:t>
            </a:r>
          </a:p>
          <a:p>
            <a:pPr lvl="1"/>
            <a:r>
              <a:rPr lang="ru-RU" dirty="0" smtClean="0"/>
              <a:t> комментарий</a:t>
            </a:r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half" idx="2"/>
          </p:nvPr>
        </p:nvSpPr>
        <p:spPr>
          <a:xfrm>
            <a:off x="4567819" y="592817"/>
            <a:ext cx="4394931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Адрес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B2 </a:t>
            </a:r>
            <a:r>
              <a:rPr lang="ru-RU" sz="2000" dirty="0" smtClean="0"/>
              <a:t>(в том же листе)</a:t>
            </a:r>
            <a:endParaRPr lang="en-US" sz="2000" dirty="0" smtClean="0"/>
          </a:p>
          <a:p>
            <a:pPr lvl="1"/>
            <a:r>
              <a:rPr lang="en-US" dirty="0" smtClean="0"/>
              <a:t>TestSheet!B2</a:t>
            </a:r>
            <a:r>
              <a:rPr lang="ru-RU" dirty="0" smtClean="0"/>
              <a:t> </a:t>
            </a:r>
            <a:r>
              <a:rPr lang="ru-RU" sz="2000" dirty="0" smtClean="0"/>
              <a:t>(в том же файле)</a:t>
            </a:r>
            <a:endParaRPr lang="en-US" sz="2000" dirty="0" smtClean="0"/>
          </a:p>
          <a:p>
            <a:pPr lvl="1"/>
            <a:r>
              <a:rPr lang="en-US" dirty="0" smtClean="0"/>
              <a:t>[TestFile.xlsx]TestSheet!B2</a:t>
            </a:r>
            <a:r>
              <a:rPr lang="ru-RU" dirty="0" smtClean="0"/>
              <a:t> </a:t>
            </a:r>
            <a:r>
              <a:rPr lang="ru-RU" sz="2000" dirty="0" smtClean="0"/>
              <a:t>(в другом файле)</a:t>
            </a:r>
            <a:endParaRPr lang="en-US" sz="2000" dirty="0" smtClean="0"/>
          </a:p>
          <a:p>
            <a:pPr lvl="1"/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1478791" y="3073878"/>
            <a:ext cx="7534758" cy="3756097"/>
            <a:chOff x="595865" y="2335697"/>
            <a:chExt cx="7534758" cy="3756097"/>
          </a:xfrm>
        </p:grpSpPr>
        <p:pic>
          <p:nvPicPr>
            <p:cNvPr id="4" name="Picture 23"/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</a:blip>
            <a:srcRect r="70738" b="77063"/>
            <a:stretch>
              <a:fillRect/>
            </a:stretch>
          </p:blipFill>
          <p:spPr bwMode="auto">
            <a:xfrm>
              <a:off x="2130425" y="2335697"/>
              <a:ext cx="4484687" cy="263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>
              <a:off x="595865" y="3173828"/>
              <a:ext cx="1322387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Значение</a:t>
              </a:r>
              <a:r>
                <a:rPr lang="ru-RU" dirty="0"/>
                <a:t>:</a:t>
              </a:r>
            </a:p>
            <a:p>
              <a:r>
                <a:rPr lang="ru-RU" dirty="0"/>
                <a:t> 170</a:t>
              </a: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>
              <a:off x="6827285" y="2907197"/>
              <a:ext cx="13033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Формула:</a:t>
              </a:r>
            </a:p>
            <a:p>
              <a:r>
                <a:rPr lang="ru-RU" dirty="0"/>
                <a:t>=</a:t>
              </a:r>
              <a:r>
                <a:rPr lang="en-US" dirty="0"/>
                <a:t>A3*A4</a:t>
              </a:r>
              <a:endParaRPr lang="ru-RU" dirty="0"/>
            </a:p>
          </p:txBody>
        </p:sp>
        <p:sp>
          <p:nvSpPr>
            <p:cNvPr id="7" name="Text Box 26"/>
            <p:cNvSpPr txBox="1">
              <a:spLocks noChangeArrowheads="1"/>
            </p:cNvSpPr>
            <p:nvPr/>
          </p:nvSpPr>
          <p:spPr bwMode="auto">
            <a:xfrm>
              <a:off x="1563583" y="5177394"/>
              <a:ext cx="2239962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Форматирование:</a:t>
              </a:r>
            </a:p>
            <a:p>
              <a:r>
                <a:rPr lang="en-US" sz="1200" dirty="0" err="1"/>
                <a:t>arial</a:t>
              </a:r>
              <a:r>
                <a:rPr lang="en-US" sz="1200" dirty="0"/>
                <a:t> 10, bold, </a:t>
              </a:r>
              <a:endParaRPr lang="ru-RU" sz="1200" dirty="0"/>
            </a:p>
            <a:p>
              <a:r>
                <a:rPr lang="en-US" sz="1200" dirty="0" err="1"/>
                <a:t>правое</a:t>
              </a:r>
              <a:r>
                <a:rPr lang="en-US" sz="1200" dirty="0"/>
                <a:t> </a:t>
              </a:r>
              <a:r>
                <a:rPr lang="en-US" sz="1200" dirty="0" err="1"/>
                <a:t>выравнивание</a:t>
              </a:r>
              <a:r>
                <a:rPr lang="ru-RU" sz="1200" dirty="0"/>
                <a:t>, </a:t>
              </a:r>
            </a:p>
            <a:p>
              <a:r>
                <a:rPr lang="ru-RU" sz="1200" dirty="0"/>
                <a:t>общий формат числа и </a:t>
              </a:r>
              <a:r>
                <a:rPr lang="ru-RU" sz="1200" dirty="0" err="1"/>
                <a:t>т.д</a:t>
              </a:r>
              <a:endParaRPr lang="ru-RU" sz="1200" dirty="0"/>
            </a:p>
          </p:txBody>
        </p:sp>
        <p:sp>
          <p:nvSpPr>
            <p:cNvPr id="8" name="Text Box 28"/>
            <p:cNvSpPr txBox="1">
              <a:spLocks noChangeArrowheads="1"/>
            </p:cNvSpPr>
            <p:nvPr/>
          </p:nvSpPr>
          <p:spPr bwMode="auto">
            <a:xfrm>
              <a:off x="4572000" y="5178568"/>
              <a:ext cx="17303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 dirty="0"/>
                <a:t>Комментарий</a:t>
              </a:r>
            </a:p>
          </p:txBody>
        </p:sp>
        <p:sp>
          <p:nvSpPr>
            <p:cNvPr id="9" name="Line 29"/>
            <p:cNvSpPr>
              <a:spLocks noChangeShapeType="1"/>
            </p:cNvSpPr>
            <p:nvPr/>
          </p:nvSpPr>
          <p:spPr bwMode="auto">
            <a:xfrm>
              <a:off x="1918252" y="3548547"/>
              <a:ext cx="1396448" cy="36512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Line 30"/>
            <p:cNvSpPr>
              <a:spLocks noChangeShapeType="1"/>
            </p:cNvSpPr>
            <p:nvPr/>
          </p:nvSpPr>
          <p:spPr bwMode="auto">
            <a:xfrm flipV="1">
              <a:off x="2683564" y="3994635"/>
              <a:ext cx="891485" cy="112698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31"/>
            <p:cNvSpPr>
              <a:spLocks noChangeShapeType="1"/>
            </p:cNvSpPr>
            <p:nvPr/>
          </p:nvSpPr>
          <p:spPr bwMode="auto">
            <a:xfrm flipH="1" flipV="1">
              <a:off x="4532312" y="3162784"/>
              <a:ext cx="2294973" cy="1104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32"/>
            <p:cNvSpPr>
              <a:spLocks noChangeShapeType="1"/>
            </p:cNvSpPr>
            <p:nvPr/>
          </p:nvSpPr>
          <p:spPr bwMode="auto">
            <a:xfrm flipH="1" flipV="1">
              <a:off x="5021262" y="4437546"/>
              <a:ext cx="385625" cy="684075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xmlns="" val="330633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35" y="105625"/>
            <a:ext cx="3965713" cy="778910"/>
          </a:xfrm>
        </p:spPr>
        <p:txBody>
          <a:bodyPr>
            <a:normAutofit/>
          </a:bodyPr>
          <a:lstStyle/>
          <a:p>
            <a:r>
              <a:rPr lang="ru-RU" dirty="0" smtClean="0"/>
              <a:t>Формула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25933" y="1318246"/>
            <a:ext cx="3796748" cy="2358936"/>
          </a:xfrm>
        </p:spPr>
        <p:txBody>
          <a:bodyPr>
            <a:normAutofit/>
          </a:bodyPr>
          <a:lstStyle/>
          <a:p>
            <a:r>
              <a:rPr lang="ru-RU" dirty="0" smtClean="0"/>
              <a:t>Ввод – через </a:t>
            </a:r>
            <a:r>
              <a:rPr lang="en-US" dirty="0" smtClean="0"/>
              <a:t>“=“</a:t>
            </a:r>
            <a:endParaRPr lang="ru-RU" dirty="0" smtClean="0"/>
          </a:p>
          <a:p>
            <a:r>
              <a:rPr lang="ru-RU" dirty="0" smtClean="0"/>
              <a:t>Встроенные функции</a:t>
            </a:r>
          </a:p>
          <a:p>
            <a:r>
              <a:rPr lang="ru-RU" dirty="0" smtClean="0"/>
              <a:t>Мастер формул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0843" y="410856"/>
            <a:ext cx="4363278" cy="28458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60843" y="3700373"/>
            <a:ext cx="4363279" cy="25681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14" name="Прямая со стрелкой 13"/>
          <p:cNvCxnSpPr/>
          <p:nvPr/>
        </p:nvCxnSpPr>
        <p:spPr>
          <a:xfrm>
            <a:off x="3017768" y="2278598"/>
            <a:ext cx="4645302" cy="1505586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747053" y="643486"/>
            <a:ext cx="4025347" cy="83957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617844" y="3365904"/>
            <a:ext cx="3480147" cy="500331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564" y="3688205"/>
            <a:ext cx="4400349" cy="257042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cxnSp>
        <p:nvCxnSpPr>
          <p:cNvPr id="24" name="Прямая со стрелкой 23"/>
          <p:cNvCxnSpPr/>
          <p:nvPr/>
        </p:nvCxnSpPr>
        <p:spPr>
          <a:xfrm flipH="1">
            <a:off x="3438939" y="3429000"/>
            <a:ext cx="178905" cy="154441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2317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4240</TotalTime>
  <Words>1984</Words>
  <Application>Microsoft Office PowerPoint</Application>
  <PresentationFormat>Экран (4:3)</PresentationFormat>
  <Paragraphs>490</Paragraphs>
  <Slides>40</Slides>
  <Notes>32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Excel из пакета MsOffice</vt:lpstr>
      <vt:lpstr>Аналогичные бесплатные программы</vt:lpstr>
      <vt:lpstr>Учимся на примере Excel 2007</vt:lpstr>
      <vt:lpstr>Что нужно нам от электронной таблицы</vt:lpstr>
      <vt:lpstr>План</vt:lpstr>
      <vt:lpstr>Структура файлов</vt:lpstr>
      <vt:lpstr>Общий вид листа</vt:lpstr>
      <vt:lpstr>Ячейка</vt:lpstr>
      <vt:lpstr>Формула </vt:lpstr>
      <vt:lpstr>Встроенные функции</vt:lpstr>
      <vt:lpstr>Распространение формулы</vt:lpstr>
      <vt:lpstr>… продолжение</vt:lpstr>
      <vt:lpstr>Фиксировать можно и столбцы</vt:lpstr>
      <vt:lpstr>Плоская таблица. Пример </vt:lpstr>
      <vt:lpstr>Требования</vt:lpstr>
      <vt:lpstr>Импорт данных </vt:lpstr>
      <vt:lpstr>КОНЕЦ</vt:lpstr>
      <vt:lpstr>Импорт данных из текста</vt:lpstr>
      <vt:lpstr>Импорт данных из текста</vt:lpstr>
      <vt:lpstr>Импорт данных из текста</vt:lpstr>
      <vt:lpstr>Импорт данных из текста</vt:lpstr>
      <vt:lpstr>Импорт данных из текста</vt:lpstr>
      <vt:lpstr>Формат ячеек</vt:lpstr>
      <vt:lpstr>Выделяем…</vt:lpstr>
      <vt:lpstr>Ввод данных</vt:lpstr>
      <vt:lpstr>закрепление областей</vt:lpstr>
      <vt:lpstr>Числовая функция</vt:lpstr>
      <vt:lpstr>Текстовая функция</vt:lpstr>
      <vt:lpstr>Мастер функций</vt:lpstr>
      <vt:lpstr>Мастер функций</vt:lpstr>
      <vt:lpstr>Мастер функций</vt:lpstr>
      <vt:lpstr>Копируем формулу...</vt:lpstr>
      <vt:lpstr>... в другие ячейки </vt:lpstr>
      <vt:lpstr>Относительные ссылки</vt:lpstr>
      <vt:lpstr>Относительные ссылки</vt:lpstr>
      <vt:lpstr>Абсолютные  и смешанные ссылки</vt:lpstr>
      <vt:lpstr>ВПР (VLOOKUP)</vt:lpstr>
      <vt:lpstr>ВПР (VLOOKUP) искомое значение</vt:lpstr>
      <vt:lpstr>ВПР (VLOOKUP) таблица</vt:lpstr>
      <vt:lpstr>ВПР (VLOOKUP) результат  распространение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Excel</dc:title>
  <dc:creator>Kopylov</dc:creator>
  <cp:lastModifiedBy>aba</cp:lastModifiedBy>
  <cp:revision>254</cp:revision>
  <dcterms:created xsi:type="dcterms:W3CDTF">2002-12-08T20:39:11Z</dcterms:created>
  <dcterms:modified xsi:type="dcterms:W3CDTF">2015-11-27T15:42:49Z</dcterms:modified>
</cp:coreProperties>
</file>