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8"/>
  </p:notesMasterIdLst>
  <p:sldIdLst>
    <p:sldId id="263" r:id="rId2"/>
    <p:sldId id="323" r:id="rId3"/>
    <p:sldId id="322" r:id="rId4"/>
    <p:sldId id="321" r:id="rId5"/>
    <p:sldId id="305" r:id="rId6"/>
    <p:sldId id="289" r:id="rId7"/>
    <p:sldId id="281" r:id="rId8"/>
    <p:sldId id="283" r:id="rId9"/>
    <p:sldId id="290" r:id="rId10"/>
    <p:sldId id="284" r:id="rId11"/>
    <p:sldId id="285" r:id="rId12"/>
    <p:sldId id="292" r:id="rId13"/>
    <p:sldId id="291" r:id="rId14"/>
    <p:sldId id="260" r:id="rId15"/>
    <p:sldId id="286" r:id="rId16"/>
    <p:sldId id="287" r:id="rId17"/>
    <p:sldId id="306" r:id="rId18"/>
    <p:sldId id="307" r:id="rId19"/>
    <p:sldId id="309" r:id="rId20"/>
    <p:sldId id="308" r:id="rId21"/>
    <p:sldId id="310" r:id="rId22"/>
    <p:sldId id="267" r:id="rId23"/>
    <p:sldId id="311" r:id="rId24"/>
    <p:sldId id="313" r:id="rId25"/>
    <p:sldId id="320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B3AC2FD-A98B-4753-AE8F-66E9BAEE4570}">
          <p14:sldIdLst>
            <p14:sldId id="263"/>
            <p14:sldId id="323"/>
            <p14:sldId id="322"/>
            <p14:sldId id="321"/>
            <p14:sldId id="305"/>
            <p14:sldId id="289"/>
            <p14:sldId id="281"/>
            <p14:sldId id="283"/>
            <p14:sldId id="290"/>
            <p14:sldId id="284"/>
            <p14:sldId id="285"/>
            <p14:sldId id="292"/>
            <p14:sldId id="291"/>
            <p14:sldId id="260"/>
            <p14:sldId id="286"/>
            <p14:sldId id="287"/>
            <p14:sldId id="306"/>
            <p14:sldId id="307"/>
            <p14:sldId id="309"/>
            <p14:sldId id="308"/>
            <p14:sldId id="310"/>
            <p14:sldId id="267"/>
            <p14:sldId id="311"/>
            <p14:sldId id="313"/>
            <p14:sldId id="320"/>
          </p14:sldIdLst>
        </p14:section>
        <p14:section name="Раздел без заголовка" id="{A1955140-7CB8-4E15-8E4F-0345E9920928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828" y="54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BEA99-A8B3-4D67-9C81-AADFF1746FB9}" type="datetimeFigureOut">
              <a:rPr lang="ru-RU" smtClean="0"/>
              <a:pPr/>
              <a:t>26-04-2017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FEF19-790B-4864-97E4-38FBEAF7E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EF19-790B-4864-97E4-38FBEAF7E39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7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EF19-790B-4864-97E4-38FBEAF7E39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000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EF19-790B-4864-97E4-38FBEAF7E39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8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72E5-DC0A-4BB2-ADF2-A4AF70F1AC8A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A7F1-887C-463F-AB97-67AD5394B201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5CC-2542-4E26-A833-D9A3324A0F20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19E8-E1B1-4C5C-926A-872F77662A99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76BC-09F2-43F3-82FD-D28439EFB319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139D-64AB-458E-AF5F-C48E0BF5A779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4CDA-8E4F-412D-94DA-0C59F14F82A3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21A7-EDB6-4399-B2A5-32022EB10AAF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83AF-DFD2-4A6A-AB8A-4EAC2357AE42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5EE4-78E0-475F-A9DA-7396A8C30AEB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BD98-A036-45FF-B68D-B431C59E0B91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3399-F6D5-4AA5-BF8E-D8B45496D897}" type="datetime1">
              <a:rPr lang="ru-RU" smtClean="0"/>
              <a:pPr/>
              <a:t>26-04-2017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0F02-96DD-4CEC-9928-ABB5EA174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856" y="4406900"/>
            <a:ext cx="8333884" cy="1362075"/>
          </a:xfrm>
        </p:spPr>
        <p:txBody>
          <a:bodyPr>
            <a:normAutofit/>
          </a:bodyPr>
          <a:lstStyle/>
          <a:p>
            <a:r>
              <a:rPr lang="ru-RU" dirty="0" smtClean="0"/>
              <a:t>Множественное выравнивание</a:t>
            </a:r>
            <a:br>
              <a:rPr lang="ru-RU" dirty="0" smtClean="0"/>
            </a:b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алгоритмы.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Pfam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интерпретация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Лекция 4.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0"/>
          <p:cNvGrpSpPr/>
          <p:nvPr/>
        </p:nvGrpSpPr>
        <p:grpSpPr>
          <a:xfrm>
            <a:off x="270640" y="1239915"/>
            <a:ext cx="4723815" cy="4109335"/>
            <a:chOff x="466305" y="587030"/>
            <a:chExt cx="4723815" cy="4109335"/>
          </a:xfrm>
        </p:grpSpPr>
        <p:grpSp>
          <p:nvGrpSpPr>
            <p:cNvPr id="3" name="Группа 80"/>
            <p:cNvGrpSpPr/>
            <p:nvPr/>
          </p:nvGrpSpPr>
          <p:grpSpPr>
            <a:xfrm>
              <a:off x="466305" y="625435"/>
              <a:ext cx="4723815" cy="4070930"/>
              <a:chOff x="3922755" y="817460"/>
              <a:chExt cx="4723815" cy="4070930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959690" y="1201510"/>
                <a:ext cx="0" cy="361007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843005" y="1201510"/>
                <a:ext cx="3640" cy="368688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6726320" y="1201510"/>
                <a:ext cx="3640" cy="364847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7686445" y="1201510"/>
                <a:ext cx="3640" cy="364847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4572000" y="458115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4572000" y="3928265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4575640" y="312176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4575640" y="2315255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4572000" y="158556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3922755" y="4424845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20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923483" y="3771423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21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927851" y="2964381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22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928579" y="2157339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23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925667" y="1427107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24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494420" y="855328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6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495890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7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591957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8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767665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9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</p:grpSp>
        <p:cxnSp>
          <p:nvCxnSpPr>
            <p:cNvPr id="94" name="Прямая со стрелкой 93"/>
            <p:cNvCxnSpPr/>
            <p:nvPr/>
          </p:nvCxnSpPr>
          <p:spPr>
            <a:xfrm>
              <a:off x="2386555" y="2123230"/>
              <a:ext cx="729695" cy="3840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/>
            <p:nvPr/>
          </p:nvCxnSpPr>
          <p:spPr>
            <a:xfrm flipH="1">
              <a:off x="3231465" y="1316725"/>
              <a:ext cx="19203" cy="652886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 стрелкой 110"/>
            <p:cNvCxnSpPr/>
            <p:nvPr/>
          </p:nvCxnSpPr>
          <p:spPr>
            <a:xfrm>
              <a:off x="1196000" y="817460"/>
              <a:ext cx="1035715" cy="119055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 стрелкой 117"/>
            <p:cNvCxnSpPr>
              <a:endCxn id="107" idx="1"/>
            </p:cNvCxnSpPr>
            <p:nvPr/>
          </p:nvCxnSpPr>
          <p:spPr>
            <a:xfrm>
              <a:off x="1349620" y="587030"/>
              <a:ext cx="1778844" cy="736284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TextBox 114"/>
          <p:cNvSpPr txBox="1"/>
          <p:nvPr/>
        </p:nvSpPr>
        <p:spPr>
          <a:xfrm>
            <a:off x="155425" y="164575"/>
            <a:ext cx="883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Основной шаг алгоритма</a:t>
            </a:r>
            <a:endParaRPr lang="ru-RU" sz="3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301695" y="1047890"/>
            <a:ext cx="35716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* На перекресток </a:t>
            </a:r>
            <a:r>
              <a:rPr lang="en-US" sz="2400" dirty="0" smtClean="0"/>
              <a:t>C </a:t>
            </a:r>
            <a:r>
              <a:rPr lang="ru-RU" sz="2400" dirty="0" smtClean="0"/>
              <a:t>можно попасть либо из </a:t>
            </a:r>
            <a:r>
              <a:rPr lang="en-US" sz="2400" dirty="0" smtClean="0"/>
              <a:t>A, </a:t>
            </a:r>
            <a:r>
              <a:rPr lang="ru-RU" sz="2400" dirty="0" smtClean="0"/>
              <a:t>либо из </a:t>
            </a:r>
            <a:r>
              <a:rPr lang="en-US" sz="2400" dirty="0" smtClean="0"/>
              <a:t>B.</a:t>
            </a:r>
          </a:p>
          <a:p>
            <a:r>
              <a:rPr lang="ru-RU" sz="2400" dirty="0" smtClean="0"/>
              <a:t>* Если оптимальный путь в </a:t>
            </a:r>
            <a:r>
              <a:rPr lang="en-US" sz="2400" dirty="0" smtClean="0"/>
              <a:t>A </a:t>
            </a:r>
            <a:r>
              <a:rPr lang="ru-RU" sz="2400" dirty="0" smtClean="0"/>
              <a:t>занимает 20</a:t>
            </a:r>
            <a:r>
              <a:rPr lang="en-US" sz="2400" dirty="0" smtClean="0"/>
              <a:t> </a:t>
            </a:r>
            <a:r>
              <a:rPr lang="ru-RU" sz="2400" dirty="0" smtClean="0"/>
              <a:t>мин, путь </a:t>
            </a:r>
            <a:r>
              <a:rPr lang="en-US" sz="2400" dirty="0" smtClean="0"/>
              <a:t>A-C – </a:t>
            </a:r>
            <a:r>
              <a:rPr lang="ru-RU" sz="2400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мин, то путь в </a:t>
            </a:r>
            <a:r>
              <a:rPr lang="en-US" sz="2400" dirty="0" smtClean="0"/>
              <a:t>C </a:t>
            </a:r>
            <a:r>
              <a:rPr lang="ru-RU" sz="2400" dirty="0" smtClean="0"/>
              <a:t>через </a:t>
            </a:r>
            <a:r>
              <a:rPr lang="en-US" sz="2400" dirty="0" smtClean="0"/>
              <a:t>A </a:t>
            </a:r>
            <a:r>
              <a:rPr lang="ru-RU" sz="2400" dirty="0" smtClean="0"/>
              <a:t>занимает 22 мин * Если оптимальный путь в </a:t>
            </a:r>
            <a:r>
              <a:rPr lang="en-US" sz="2400" dirty="0" smtClean="0"/>
              <a:t>B – </a:t>
            </a:r>
            <a:r>
              <a:rPr lang="ru-RU" sz="2400" dirty="0" smtClean="0"/>
              <a:t>10</a:t>
            </a:r>
            <a:r>
              <a:rPr lang="en-US" sz="2400" dirty="0" smtClean="0"/>
              <a:t> </a:t>
            </a:r>
            <a:r>
              <a:rPr lang="ru-RU" sz="2400" dirty="0" smtClean="0"/>
              <a:t>мин, </a:t>
            </a:r>
            <a:r>
              <a:rPr lang="en-US" sz="2400" dirty="0" smtClean="0"/>
              <a:t>B-C – </a:t>
            </a:r>
            <a:r>
              <a:rPr lang="ru-RU" sz="2400" dirty="0" smtClean="0"/>
              <a:t>15</a:t>
            </a:r>
            <a:r>
              <a:rPr lang="en-US" sz="2400" dirty="0" smtClean="0"/>
              <a:t> </a:t>
            </a:r>
            <a:r>
              <a:rPr lang="ru-RU" sz="2400" dirty="0" smtClean="0"/>
              <a:t>мин  (пробка), то путь в </a:t>
            </a:r>
            <a:r>
              <a:rPr lang="en-US" sz="2400" dirty="0" smtClean="0"/>
              <a:t>C </a:t>
            </a:r>
            <a:r>
              <a:rPr lang="ru-RU" sz="2400" dirty="0" smtClean="0"/>
              <a:t>через </a:t>
            </a:r>
            <a:r>
              <a:rPr lang="en-US" sz="2400" dirty="0" smtClean="0"/>
              <a:t>B </a:t>
            </a:r>
            <a:r>
              <a:rPr lang="ru-RU" sz="2400" dirty="0" smtClean="0"/>
              <a:t>занимает 25 мин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Значит, оптимальный путь до </a:t>
            </a:r>
            <a:r>
              <a:rPr lang="en-US" sz="2400" dirty="0" smtClean="0"/>
              <a:t>C</a:t>
            </a:r>
            <a:r>
              <a:rPr lang="ru-RU" sz="2400" dirty="0" smtClean="0"/>
              <a:t> занимает 22 мин, и это путь из </a:t>
            </a:r>
            <a:r>
              <a:rPr lang="en-US" sz="2400" dirty="0" smtClean="0"/>
              <a:t>A.</a:t>
            </a:r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 Запомним это в </a:t>
            </a:r>
            <a:r>
              <a:rPr lang="en-US" sz="2400" dirty="0" smtClean="0"/>
              <a:t>C!</a:t>
            </a:r>
            <a:endParaRPr lang="ru-RU" sz="2400" dirty="0"/>
          </a:p>
        </p:txBody>
      </p:sp>
      <p:sp>
        <p:nvSpPr>
          <p:cNvPr id="105" name="Овал 104"/>
          <p:cNvSpPr/>
          <p:nvPr/>
        </p:nvSpPr>
        <p:spPr>
          <a:xfrm>
            <a:off x="1998865" y="2584090"/>
            <a:ext cx="345645" cy="3072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Овал 106"/>
          <p:cNvSpPr/>
          <p:nvPr/>
        </p:nvSpPr>
        <p:spPr>
          <a:xfrm>
            <a:off x="2882180" y="1931205"/>
            <a:ext cx="345645" cy="3072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2882180" y="2622495"/>
            <a:ext cx="345645" cy="3060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730030" y="281452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2421320" y="2507280"/>
            <a:ext cx="418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074205" y="2238445"/>
            <a:ext cx="418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15</a:t>
            </a:r>
            <a:endParaRPr lang="ru-RU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3074205" y="1700775"/>
            <a:ext cx="418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074205" y="28145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 из 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114"/>
          <p:cNvSpPr txBox="1"/>
          <p:nvPr/>
        </p:nvSpPr>
        <p:spPr>
          <a:xfrm>
            <a:off x="155425" y="1"/>
            <a:ext cx="8833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Такой порядок расчетов обеспечивает вычисление оптимального пути от начала до любого перекрестка</a:t>
            </a:r>
            <a:endParaRPr lang="ru-RU" sz="28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186480" y="1201510"/>
            <a:ext cx="3763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Лучшее время вычислили.</a:t>
            </a:r>
          </a:p>
          <a:p>
            <a:r>
              <a:rPr lang="ru-RU" sz="2400" dirty="0" smtClean="0"/>
              <a:t>А как ехать-то? </a:t>
            </a:r>
          </a:p>
        </p:txBody>
      </p:sp>
      <p:grpSp>
        <p:nvGrpSpPr>
          <p:cNvPr id="159" name="Группа 80"/>
          <p:cNvGrpSpPr/>
          <p:nvPr/>
        </p:nvGrpSpPr>
        <p:grpSpPr>
          <a:xfrm>
            <a:off x="270640" y="1278320"/>
            <a:ext cx="4723815" cy="4070930"/>
            <a:chOff x="3922755" y="817460"/>
            <a:chExt cx="4723815" cy="4070930"/>
          </a:xfrm>
        </p:grpSpPr>
        <p:cxnSp>
          <p:nvCxnSpPr>
            <p:cNvPr id="164" name="Прямая соединительная линия 163"/>
            <p:cNvCxnSpPr/>
            <p:nvPr/>
          </p:nvCxnSpPr>
          <p:spPr>
            <a:xfrm>
              <a:off x="4959690" y="1201510"/>
              <a:ext cx="0" cy="361007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>
              <a:off x="5843005" y="1201510"/>
              <a:ext cx="3640" cy="368688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>
              <a:off x="6726320" y="1201510"/>
              <a:ext cx="3640" cy="364847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>
              <a:off x="7686445" y="1201510"/>
              <a:ext cx="3640" cy="364847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>
              <a:off x="4572000" y="458115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>
              <a:off x="4572000" y="3928265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>
              <a:off x="4575640" y="312176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>
              <a:off x="4575640" y="2315255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>
              <a:off x="4572000" y="158556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3922755" y="4424845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20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923483" y="3771423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21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927851" y="2964381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22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928579" y="2157339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23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925667" y="1427107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24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7494420" y="855328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495890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591957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767665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</p:grpSp>
      <p:sp>
        <p:nvSpPr>
          <p:cNvPr id="184" name="Овал 183"/>
          <p:cNvSpPr/>
          <p:nvPr/>
        </p:nvSpPr>
        <p:spPr>
          <a:xfrm>
            <a:off x="2075675" y="1892800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0" name="Овал 189"/>
          <p:cNvSpPr/>
          <p:nvPr/>
        </p:nvSpPr>
        <p:spPr>
          <a:xfrm>
            <a:off x="1153955" y="1854395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1" name="Овал 190"/>
          <p:cNvSpPr/>
          <p:nvPr/>
        </p:nvSpPr>
        <p:spPr>
          <a:xfrm>
            <a:off x="2882180" y="1854395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2" name="Овал 191"/>
          <p:cNvSpPr/>
          <p:nvPr/>
        </p:nvSpPr>
        <p:spPr>
          <a:xfrm>
            <a:off x="3803900" y="1854395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3" name="Овал 192"/>
          <p:cNvSpPr/>
          <p:nvPr/>
        </p:nvSpPr>
        <p:spPr>
          <a:xfrm>
            <a:off x="1115550" y="2662120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5" name="Овал 194"/>
          <p:cNvSpPr/>
          <p:nvPr/>
        </p:nvSpPr>
        <p:spPr>
          <a:xfrm>
            <a:off x="2037270" y="2662120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6" name="Овал 195"/>
          <p:cNvSpPr/>
          <p:nvPr/>
        </p:nvSpPr>
        <p:spPr>
          <a:xfrm>
            <a:off x="2882180" y="2623715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7" name="Овал 196"/>
          <p:cNvSpPr/>
          <p:nvPr/>
        </p:nvSpPr>
        <p:spPr>
          <a:xfrm>
            <a:off x="3842305" y="2662120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9" name="Овал 198"/>
          <p:cNvSpPr/>
          <p:nvPr/>
        </p:nvSpPr>
        <p:spPr>
          <a:xfrm>
            <a:off x="1153955" y="3505810"/>
            <a:ext cx="34564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0" name="Овал 199"/>
          <p:cNvSpPr/>
          <p:nvPr/>
        </p:nvSpPr>
        <p:spPr>
          <a:xfrm>
            <a:off x="1960460" y="3429000"/>
            <a:ext cx="537671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10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1" name="Овал 210"/>
          <p:cNvSpPr/>
          <p:nvPr/>
        </p:nvSpPr>
        <p:spPr>
          <a:xfrm>
            <a:off x="2805370" y="3467405"/>
            <a:ext cx="49926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11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2" name="Овал 211"/>
          <p:cNvSpPr/>
          <p:nvPr/>
        </p:nvSpPr>
        <p:spPr>
          <a:xfrm>
            <a:off x="3803900" y="3429000"/>
            <a:ext cx="49926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12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213" name="Прямая со стрелкой 212"/>
          <p:cNvCxnSpPr/>
          <p:nvPr/>
        </p:nvCxnSpPr>
        <p:spPr>
          <a:xfrm>
            <a:off x="1538005" y="2046420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 стрелкой 213"/>
          <p:cNvCxnSpPr/>
          <p:nvPr/>
        </p:nvCxnSpPr>
        <p:spPr>
          <a:xfrm>
            <a:off x="2344510" y="2046420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 стрелкой 214"/>
          <p:cNvCxnSpPr/>
          <p:nvPr/>
        </p:nvCxnSpPr>
        <p:spPr>
          <a:xfrm>
            <a:off x="3227825" y="2046420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 flipH="1">
            <a:off x="1422790" y="2923324"/>
            <a:ext cx="2443943" cy="627302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>
            <a:off x="1461195" y="2815740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>
            <a:off x="2267700" y="2777335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 стрелкой 220"/>
          <p:cNvCxnSpPr/>
          <p:nvPr/>
        </p:nvCxnSpPr>
        <p:spPr>
          <a:xfrm>
            <a:off x="3151015" y="2777335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>
            <a:stCxn id="192" idx="3"/>
            <a:endCxn id="193" idx="7"/>
          </p:cNvCxnSpPr>
          <p:nvPr/>
        </p:nvCxnSpPr>
        <p:spPr>
          <a:xfrm flipH="1">
            <a:off x="1410576" y="2115599"/>
            <a:ext cx="2443943" cy="591337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 flipV="1">
            <a:off x="1461195" y="3582620"/>
            <a:ext cx="537670" cy="38405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>
            <a:endCxn id="211" idx="2"/>
          </p:cNvCxnSpPr>
          <p:nvPr/>
        </p:nvCxnSpPr>
        <p:spPr>
          <a:xfrm flipV="1">
            <a:off x="2306105" y="3620415"/>
            <a:ext cx="499265" cy="61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/>
          <p:nvPr/>
        </p:nvCxnSpPr>
        <p:spPr>
          <a:xfrm>
            <a:off x="3227825" y="3621025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385855" y="5579680"/>
            <a:ext cx="8372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Оптимальный маршрут прокладывается от конечного пункта до начального по запомненным </a:t>
            </a:r>
            <a:r>
              <a:rPr lang="en-US" sz="2400" dirty="0" smtClean="0"/>
              <a:t>“</a:t>
            </a:r>
            <a:r>
              <a:rPr lang="ru-RU" sz="2400" dirty="0" smtClean="0"/>
              <a:t>стрелочкам</a:t>
            </a:r>
            <a:r>
              <a:rPr lang="en-US" sz="2400" dirty="0" smtClean="0"/>
              <a:t>”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9" name="Овал 58"/>
          <p:cNvSpPr/>
          <p:nvPr/>
        </p:nvSpPr>
        <p:spPr>
          <a:xfrm>
            <a:off x="961930" y="4274520"/>
            <a:ext cx="57607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13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1960460" y="4197710"/>
            <a:ext cx="537671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</a:rPr>
              <a:t>4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805370" y="4236115"/>
            <a:ext cx="49926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</a:rPr>
              <a:t>5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3803900" y="4197710"/>
            <a:ext cx="49926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</a:rPr>
              <a:t>6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1422790" y="3692034"/>
            <a:ext cx="2443943" cy="627302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1461195" y="4351330"/>
            <a:ext cx="537670" cy="38405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61" idx="2"/>
          </p:cNvCxnSpPr>
          <p:nvPr/>
        </p:nvCxnSpPr>
        <p:spPr>
          <a:xfrm flipV="1">
            <a:off x="2306105" y="4389125"/>
            <a:ext cx="499265" cy="61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227825" y="4389735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1038740" y="4927405"/>
            <a:ext cx="537670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17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1922055" y="4850595"/>
            <a:ext cx="537671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</a:rPr>
              <a:t>8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2766965" y="4889000"/>
            <a:ext cx="49926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</a:rPr>
              <a:t>9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3765495" y="4850595"/>
            <a:ext cx="499265" cy="30602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2</a:t>
            </a:r>
            <a:r>
              <a:rPr lang="en-US" sz="1200" b="1" dirty="0" smtClean="0">
                <a:solidFill>
                  <a:schemeClr val="tx1"/>
                </a:solidFill>
              </a:rPr>
              <a:t>0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H="1">
            <a:off x="1384385" y="4344919"/>
            <a:ext cx="2443943" cy="627302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1422790" y="5004215"/>
            <a:ext cx="537670" cy="38405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69" idx="2"/>
          </p:cNvCxnSpPr>
          <p:nvPr/>
        </p:nvCxnSpPr>
        <p:spPr>
          <a:xfrm flipV="1">
            <a:off x="2267700" y="5042010"/>
            <a:ext cx="499265" cy="61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189420" y="5042620"/>
            <a:ext cx="652885" cy="0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263290" y="2161635"/>
            <a:ext cx="37636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ходу вычислений для каждого перекрестка </a:t>
            </a:r>
            <a:r>
              <a:rPr lang="en-US" sz="2400" dirty="0" smtClean="0"/>
              <a:t>C </a:t>
            </a:r>
            <a:r>
              <a:rPr lang="ru-RU" sz="2400" dirty="0" smtClean="0"/>
              <a:t>мы запоминали не только лучшее время, но и из какого соседнего перекрестка надо приехать: из </a:t>
            </a:r>
            <a:r>
              <a:rPr lang="en-US" sz="2400" dirty="0" smtClean="0"/>
              <a:t>A </a:t>
            </a:r>
            <a:r>
              <a:rPr lang="ru-RU" sz="2400" dirty="0" smtClean="0"/>
              <a:t>или из </a:t>
            </a:r>
            <a:r>
              <a:rPr lang="en-US" sz="2400" dirty="0" smtClean="0"/>
              <a:t>B</a:t>
            </a:r>
            <a:r>
              <a:rPr lang="ru-RU" sz="2400" dirty="0" smtClean="0"/>
              <a:t> (см. предыдущий слайд)</a:t>
            </a:r>
            <a:endParaRPr lang="ru-RU" sz="2400" dirty="0"/>
          </a:p>
        </p:txBody>
      </p:sp>
      <p:sp>
        <p:nvSpPr>
          <p:cNvPr id="76" name="Номер слайда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операций?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надо проехать </a:t>
            </a:r>
            <a:r>
              <a:rPr lang="en-US" dirty="0" smtClean="0"/>
              <a:t>n </a:t>
            </a:r>
            <a:r>
              <a:rPr lang="ru-RU" dirty="0" smtClean="0"/>
              <a:t>кварталов направо и </a:t>
            </a:r>
            <a:r>
              <a:rPr lang="en-US" dirty="0" smtClean="0"/>
              <a:t>m – </a:t>
            </a:r>
            <a:r>
              <a:rPr lang="ru-RU" dirty="0" smtClean="0"/>
              <a:t>вниз, то  имеем (</a:t>
            </a:r>
            <a:r>
              <a:rPr lang="en-US" dirty="0" smtClean="0"/>
              <a:t>n+1)*(m+1) </a:t>
            </a:r>
            <a:r>
              <a:rPr lang="ru-RU" dirty="0" smtClean="0"/>
              <a:t>перекрестков</a:t>
            </a:r>
          </a:p>
          <a:p>
            <a:r>
              <a:rPr lang="ru-RU" dirty="0" smtClean="0"/>
              <a:t>В каждом надо выполнить несколько операций – одно и то же число </a:t>
            </a:r>
            <a:r>
              <a:rPr lang="en-US" dirty="0" smtClean="0"/>
              <a:t>C </a:t>
            </a:r>
            <a:r>
              <a:rPr lang="ru-RU" dirty="0" smtClean="0"/>
              <a:t>в каждой вершине</a:t>
            </a:r>
            <a:endParaRPr lang="en-US" dirty="0" smtClean="0"/>
          </a:p>
          <a:p>
            <a:r>
              <a:rPr lang="ru-RU" dirty="0" smtClean="0"/>
              <a:t>Значит, всего С*(</a:t>
            </a:r>
            <a:r>
              <a:rPr lang="en-US" dirty="0" smtClean="0"/>
              <a:t>n+1)*(m+1) </a:t>
            </a:r>
            <a:r>
              <a:rPr lang="ru-RU" dirty="0" smtClean="0"/>
              <a:t>операций</a:t>
            </a:r>
          </a:p>
          <a:p>
            <a:r>
              <a:rPr lang="ru-RU" dirty="0" smtClean="0"/>
              <a:t>При </a:t>
            </a:r>
            <a:r>
              <a:rPr lang="en-US" dirty="0" smtClean="0"/>
              <a:t>n = m = 50 </a:t>
            </a:r>
            <a:r>
              <a:rPr lang="ru-RU" dirty="0" smtClean="0"/>
              <a:t>получаем ~ 50*50 </a:t>
            </a:r>
            <a:r>
              <a:rPr lang="en-US" dirty="0" smtClean="0"/>
              <a:t>= 2 500 </a:t>
            </a:r>
            <a:r>
              <a:rPr lang="ru-RU" dirty="0" smtClean="0"/>
              <a:t>операций – пустяки для компьютера!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это называется?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79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Алгоритм динамического программирования решает задачу</a:t>
            </a:r>
          </a:p>
          <a:p>
            <a:pPr lvl="1"/>
            <a:r>
              <a:rPr lang="ru-RU" b="1" dirty="0" smtClean="0"/>
              <a:t>Дан</a:t>
            </a:r>
            <a:r>
              <a:rPr lang="ru-RU" dirty="0" smtClean="0"/>
              <a:t> ориентированный граф с весами ребер</a:t>
            </a:r>
          </a:p>
          <a:p>
            <a:pPr lvl="1"/>
            <a:r>
              <a:rPr lang="ru-RU" b="1" dirty="0" smtClean="0"/>
              <a:t>Найти</a:t>
            </a:r>
            <a:r>
              <a:rPr lang="ru-RU" dirty="0" smtClean="0"/>
              <a:t> оптимальный путь между двумя вершинами</a:t>
            </a:r>
          </a:p>
          <a:p>
            <a:r>
              <a:rPr lang="ru-RU" dirty="0" smtClean="0"/>
              <a:t>Условия применимости</a:t>
            </a:r>
          </a:p>
          <a:p>
            <a:pPr lvl="1"/>
            <a:r>
              <a:rPr lang="ru-RU" u="sng" dirty="0" smtClean="0"/>
              <a:t>Вес пути равен сумме весов ребер</a:t>
            </a:r>
          </a:p>
          <a:p>
            <a:pPr lvl="1"/>
            <a:r>
              <a:rPr lang="ru-RU" dirty="0" smtClean="0"/>
              <a:t>Более общая формулировка: значение в вершине </a:t>
            </a:r>
            <a:r>
              <a:rPr lang="en-US" dirty="0" smtClean="0"/>
              <a:t>C </a:t>
            </a:r>
            <a:r>
              <a:rPr lang="ru-RU" dirty="0" smtClean="0"/>
              <a:t>зависит только  от весов стрелочек в </a:t>
            </a:r>
            <a:r>
              <a:rPr lang="en-US" dirty="0" smtClean="0"/>
              <a:t>C </a:t>
            </a:r>
            <a:r>
              <a:rPr lang="ru-RU" dirty="0" smtClean="0"/>
              <a:t>и значений в вершинах, из которых идут стрелочки</a:t>
            </a:r>
          </a:p>
          <a:p>
            <a:pPr lvl="1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587030"/>
            <a:ext cx="7772400" cy="24757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построения оптимального парного выравнивания решена!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Предполагается, что штраф за </a:t>
            </a:r>
            <a:r>
              <a:rPr lang="ru-RU" sz="3600" dirty="0" err="1" smtClean="0"/>
              <a:t>гэп</a:t>
            </a:r>
            <a:r>
              <a:rPr lang="ru-RU" sz="3600" dirty="0" smtClean="0"/>
              <a:t> линейный </a:t>
            </a:r>
            <a:endParaRPr lang="ru-RU" sz="36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Остается понять, что такое Манхэттен и время проезда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4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… и добавить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Бродвеи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:)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62" name="Picture 2" descr="Картинки по запросу Манхеттен  план бродв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6105" y="1355130"/>
            <a:ext cx="4040665" cy="4980008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720" y="-95110"/>
            <a:ext cx="7614079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</a:t>
            </a:r>
            <a:r>
              <a:rPr lang="ru-RU" sz="3600" dirty="0" smtClean="0"/>
              <a:t>Манхэттен с </a:t>
            </a:r>
            <a:r>
              <a:rPr lang="ru-RU" sz="3600" dirty="0" err="1" smtClean="0"/>
              <a:t>Бродвеями</a:t>
            </a:r>
            <a:r>
              <a:rPr lang="en-US" sz="3600" dirty="0" smtClean="0"/>
              <a:t>”</a:t>
            </a:r>
            <a:r>
              <a:rPr lang="ru-RU" sz="3600" dirty="0" smtClean="0"/>
              <a:t> </a:t>
            </a:r>
            <a:r>
              <a:rPr lang="en-US" sz="3600" dirty="0" smtClean="0"/>
              <a:t>– </a:t>
            </a:r>
            <a:r>
              <a:rPr lang="ru-RU" sz="3600" dirty="0" smtClean="0"/>
              <a:t>это карта сходства двух последовательностей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83892"/>
            <a:ext cx="2133600" cy="365125"/>
          </a:xfrm>
        </p:spPr>
        <p:txBody>
          <a:bodyPr/>
          <a:lstStyle/>
          <a:p>
            <a:fld id="{A32D0F02-96DD-4CEC-9928-ABB5EA17439D}" type="slidenum">
              <a:rPr lang="ru-RU" smtClean="0"/>
              <a:pPr/>
              <a:t>16</a:t>
            </a:fld>
            <a:endParaRPr lang="ru-RU" dirty="0"/>
          </a:p>
        </p:txBody>
      </p:sp>
      <p:grpSp>
        <p:nvGrpSpPr>
          <p:cNvPr id="128" name="Группа 127"/>
          <p:cNvGrpSpPr/>
          <p:nvPr/>
        </p:nvGrpSpPr>
        <p:grpSpPr>
          <a:xfrm>
            <a:off x="849398" y="1380883"/>
            <a:ext cx="5681257" cy="5274137"/>
            <a:chOff x="397671" y="1124700"/>
            <a:chExt cx="5681257" cy="5274137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861933" y="1124700"/>
              <a:ext cx="5216995" cy="5259192"/>
              <a:chOff x="861933" y="1124700"/>
              <a:chExt cx="5216995" cy="5259192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972000" y="1692000"/>
                <a:ext cx="0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6000" y="1692000"/>
                <a:ext cx="3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888000" y="1692000"/>
                <a:ext cx="16998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H="1">
                <a:off x="4860000" y="1692000"/>
                <a:ext cx="6306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endCxn id="60" idx="0"/>
              </p:cNvCxnSpPr>
              <p:nvPr/>
            </p:nvCxnSpPr>
            <p:spPr>
              <a:xfrm>
                <a:off x="5973534" y="1694528"/>
                <a:ext cx="0" cy="4573099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972000" y="6371999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972000" y="5580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972000" y="4788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972000" y="4032000"/>
                <a:ext cx="4968000" cy="53653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972000" y="3240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972000" y="2448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972000" y="1656000"/>
                <a:ext cx="4968000" cy="46397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Овал 58"/>
              <p:cNvSpPr/>
              <p:nvPr/>
            </p:nvSpPr>
            <p:spPr>
              <a:xfrm>
                <a:off x="861933" y="1578263"/>
                <a:ext cx="210788" cy="1162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5868140" y="6267627"/>
                <a:ext cx="210788" cy="1162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213710" y="1124700"/>
                <a:ext cx="4392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          A              S            T            R</a:t>
                </a:r>
                <a:endParaRPr lang="ru-RU" sz="2400" dirty="0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397671" y="1962366"/>
              <a:ext cx="472635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</a:p>
            <a:p>
              <a:r>
                <a:rPr lang="en-US" sz="2400" dirty="0"/>
                <a:t> </a:t>
              </a:r>
              <a:r>
                <a:rPr lang="en-US" sz="2400" dirty="0" smtClean="0"/>
                <a:t> G </a:t>
              </a:r>
            </a:p>
            <a:p>
              <a:endParaRPr lang="en-US" sz="2400" dirty="0"/>
            </a:p>
            <a:p>
              <a:r>
                <a:rPr lang="en-US" sz="2400" dirty="0" smtClean="0"/>
                <a:t>S </a:t>
              </a:r>
            </a:p>
            <a:p>
              <a:endParaRPr lang="en-US" sz="2400" dirty="0"/>
            </a:p>
            <a:p>
              <a:r>
                <a:rPr lang="en-US" sz="2400" dirty="0" smtClean="0"/>
                <a:t>S  </a:t>
              </a:r>
            </a:p>
            <a:p>
              <a:endParaRPr lang="en-US" sz="2400" dirty="0"/>
            </a:p>
            <a:p>
              <a:r>
                <a:rPr lang="en-US" sz="2400" dirty="0" smtClean="0"/>
                <a:t>N</a:t>
              </a:r>
            </a:p>
            <a:p>
              <a:endParaRPr lang="en-US" sz="2400" dirty="0"/>
            </a:p>
            <a:p>
              <a:r>
                <a:rPr lang="en-US" sz="2400" dirty="0" smtClean="0"/>
                <a:t>K</a:t>
              </a:r>
              <a:endParaRPr lang="ru-RU" sz="2400" dirty="0"/>
            </a:p>
          </p:txBody>
        </p:sp>
        <p:cxnSp>
          <p:nvCxnSpPr>
            <p:cNvPr id="93" name="Прямая соединительная линия 92"/>
            <p:cNvCxnSpPr/>
            <p:nvPr/>
          </p:nvCxnSpPr>
          <p:spPr>
            <a:xfrm>
              <a:off x="1944000" y="1692000"/>
              <a:ext cx="0" cy="46800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>
              <a:stCxn id="59" idx="4"/>
            </p:cNvCxnSpPr>
            <p:nvPr/>
          </p:nvCxnSpPr>
          <p:spPr>
            <a:xfrm>
              <a:off x="967327" y="1694528"/>
              <a:ext cx="4972673" cy="390166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1017687" y="2497168"/>
              <a:ext cx="4972673" cy="390166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>
              <a:off x="1017687" y="3281240"/>
              <a:ext cx="3878453" cy="309075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999191" y="4065393"/>
              <a:ext cx="2877026" cy="2273636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3007940" y="1731527"/>
              <a:ext cx="2932060" cy="230702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988469" y="4833327"/>
              <a:ext cx="1946674" cy="1557641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3968489" y="1756664"/>
              <a:ext cx="1971511" cy="147193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4827260" y="1701817"/>
              <a:ext cx="1158426" cy="76238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999191" y="5599846"/>
              <a:ext cx="925667" cy="712824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1972493" y="1682636"/>
              <a:ext cx="4030260" cy="3101715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Прямая со стрелкой 5"/>
          <p:cNvCxnSpPr/>
          <p:nvPr/>
        </p:nvCxnSpPr>
        <p:spPr>
          <a:xfrm>
            <a:off x="769905" y="2353660"/>
            <a:ext cx="0" cy="3935926"/>
          </a:xfrm>
          <a:prstGeom prst="straightConnector1">
            <a:avLst/>
          </a:prstGeom>
          <a:ln w="889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1694301" y="1355130"/>
            <a:ext cx="4298684" cy="0"/>
          </a:xfrm>
          <a:prstGeom prst="straightConnector1">
            <a:avLst/>
          </a:prstGeom>
          <a:ln w="889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796" y="202980"/>
            <a:ext cx="8377754" cy="742688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Путь </a:t>
            </a:r>
            <a:r>
              <a:rPr lang="en-US" sz="4000" dirty="0" smtClean="0"/>
              <a:t>&lt;</a:t>
            </a:r>
            <a:r>
              <a:rPr lang="ru-RU" sz="4000" dirty="0" smtClean="0"/>
              <a:t>=</a:t>
            </a:r>
            <a:r>
              <a:rPr lang="en-US" sz="4000" dirty="0" smtClean="0"/>
              <a:t>&gt; </a:t>
            </a:r>
            <a:r>
              <a:rPr lang="ru-RU" sz="4000" dirty="0" smtClean="0"/>
              <a:t>глобальное выравнивание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47735" y="6443515"/>
            <a:ext cx="2133600" cy="365125"/>
          </a:xfrm>
        </p:spPr>
        <p:txBody>
          <a:bodyPr/>
          <a:lstStyle/>
          <a:p>
            <a:fld id="{A32D0F02-96DD-4CEC-9928-ABB5EA17439D}" type="slidenum">
              <a:rPr lang="ru-RU" smtClean="0"/>
              <a:pPr/>
              <a:t>17</a:t>
            </a:fld>
            <a:endParaRPr lang="ru-RU" dirty="0"/>
          </a:p>
        </p:txBody>
      </p:sp>
      <p:grpSp>
        <p:nvGrpSpPr>
          <p:cNvPr id="128" name="Группа 127"/>
          <p:cNvGrpSpPr/>
          <p:nvPr/>
        </p:nvGrpSpPr>
        <p:grpSpPr>
          <a:xfrm>
            <a:off x="424261" y="1163106"/>
            <a:ext cx="4378170" cy="3723559"/>
            <a:chOff x="397671" y="1124700"/>
            <a:chExt cx="5681257" cy="5326607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861933" y="1124700"/>
              <a:ext cx="5216995" cy="5259192"/>
              <a:chOff x="861933" y="1124700"/>
              <a:chExt cx="5216995" cy="5259192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972000" y="1692000"/>
                <a:ext cx="0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6000" y="1692000"/>
                <a:ext cx="3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888000" y="1692000"/>
                <a:ext cx="16998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H="1">
                <a:off x="4860000" y="1692000"/>
                <a:ext cx="6306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endCxn id="60" idx="0"/>
              </p:cNvCxnSpPr>
              <p:nvPr/>
            </p:nvCxnSpPr>
            <p:spPr>
              <a:xfrm>
                <a:off x="5973534" y="1694528"/>
                <a:ext cx="0" cy="4573099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972000" y="6371999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972000" y="5580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972000" y="4788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972000" y="4032000"/>
                <a:ext cx="4968000" cy="53653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972000" y="3240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972000" y="2448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972000" y="1656000"/>
                <a:ext cx="4968000" cy="46397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Овал 58"/>
              <p:cNvSpPr/>
              <p:nvPr/>
            </p:nvSpPr>
            <p:spPr>
              <a:xfrm>
                <a:off x="861933" y="1578263"/>
                <a:ext cx="210788" cy="1162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5868140" y="6267627"/>
                <a:ext cx="210788" cy="1162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213710" y="1124700"/>
                <a:ext cx="4447690" cy="66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   </a:t>
                </a:r>
                <a:r>
                  <a:rPr lang="ru-RU" sz="2400" dirty="0" smtClean="0"/>
                  <a:t> </a:t>
                </a:r>
                <a:r>
                  <a:rPr lang="en-US" sz="2400" dirty="0" smtClean="0"/>
                  <a:t>   A         S         T         R</a:t>
                </a:r>
                <a:endParaRPr lang="ru-RU" sz="2400" dirty="0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397671" y="1564210"/>
              <a:ext cx="472635" cy="4887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/>
                <a:t>M</a:t>
              </a:r>
              <a:endParaRPr lang="ru-RU" sz="2400" dirty="0" smtClean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G 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S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S  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N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K</a:t>
              </a:r>
              <a:endParaRPr lang="ru-RU" sz="2400" dirty="0"/>
            </a:p>
          </p:txBody>
        </p:sp>
        <p:cxnSp>
          <p:nvCxnSpPr>
            <p:cNvPr id="93" name="Прямая соединительная линия 92"/>
            <p:cNvCxnSpPr/>
            <p:nvPr/>
          </p:nvCxnSpPr>
          <p:spPr>
            <a:xfrm>
              <a:off x="1944000" y="1692000"/>
              <a:ext cx="0" cy="46800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>
              <a:stCxn id="59" idx="4"/>
            </p:cNvCxnSpPr>
            <p:nvPr/>
          </p:nvCxnSpPr>
          <p:spPr>
            <a:xfrm>
              <a:off x="967327" y="1694528"/>
              <a:ext cx="4972673" cy="390166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1017687" y="2497168"/>
              <a:ext cx="4972673" cy="390166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>
              <a:off x="1017687" y="3281240"/>
              <a:ext cx="3878453" cy="309075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999191" y="4065393"/>
              <a:ext cx="2877026" cy="2273636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3007940" y="1731527"/>
              <a:ext cx="2932060" cy="2307029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988469" y="4833327"/>
              <a:ext cx="1946674" cy="1557641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3968489" y="1756664"/>
              <a:ext cx="1971511" cy="1471932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4827260" y="1701817"/>
              <a:ext cx="1158426" cy="762380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999191" y="5599846"/>
              <a:ext cx="925667" cy="712824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1972493" y="1682636"/>
              <a:ext cx="4030260" cy="3101715"/>
            </a:xfrm>
            <a:prstGeom prst="line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920446" y="1342084"/>
            <a:ext cx="41065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Перемещаться можно направо, вниз или по диагонали вниз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Вес диагонали берется из матрицы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Вес горизонтальной и вертикальной стрелки равен штрафу за </a:t>
            </a:r>
            <a:r>
              <a:rPr lang="ru-RU" sz="2800" dirty="0" err="1" smtClean="0"/>
              <a:t>гэп</a:t>
            </a:r>
            <a:endParaRPr lang="ru-RU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Путь превращается в выравнивание согласно примеру.</a:t>
            </a:r>
            <a:endParaRPr lang="ru-RU" sz="2800" dirty="0"/>
          </a:p>
        </p:txBody>
      </p:sp>
      <p:cxnSp>
        <p:nvCxnSpPr>
          <p:cNvPr id="6" name="Прямая со стрелкой 5"/>
          <p:cNvCxnSpPr>
            <a:endCxn id="60" idx="4"/>
          </p:cNvCxnSpPr>
          <p:nvPr/>
        </p:nvCxnSpPr>
        <p:spPr>
          <a:xfrm>
            <a:off x="3947003" y="4236215"/>
            <a:ext cx="774208" cy="60332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1652754" y="2638812"/>
            <a:ext cx="675378" cy="321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601163" y="2126971"/>
            <a:ext cx="0" cy="53340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936286" y="1629728"/>
            <a:ext cx="672113" cy="44710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155706" y="3182014"/>
            <a:ext cx="749481" cy="532853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335959" y="2627881"/>
            <a:ext cx="814253" cy="55062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867944" y="3723931"/>
            <a:ext cx="20649" cy="54458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9165" y="5157225"/>
            <a:ext cx="2866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M-AST-R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MG-SSNK</a:t>
            </a:r>
            <a:endParaRPr lang="ru-RU" sz="4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8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606" y="146932"/>
            <a:ext cx="8377754" cy="900958"/>
          </a:xfrm>
        </p:spPr>
        <p:txBody>
          <a:bodyPr>
            <a:noAutofit/>
          </a:bodyPr>
          <a:lstStyle/>
          <a:p>
            <a:r>
              <a:rPr lang="ru-RU" sz="4000" dirty="0" smtClean="0"/>
              <a:t>Часто вместо кусочка </a:t>
            </a:r>
            <a:r>
              <a:rPr lang="en-US" sz="4000" dirty="0" smtClean="0"/>
              <a:t>“</a:t>
            </a:r>
            <a:r>
              <a:rPr lang="ru-RU" sz="4000" dirty="0" smtClean="0"/>
              <a:t>Бродвея</a:t>
            </a:r>
            <a:r>
              <a:rPr lang="en-US" sz="4000" dirty="0" smtClean="0"/>
              <a:t>” </a:t>
            </a:r>
            <a:r>
              <a:rPr lang="ru-RU" sz="4000" dirty="0" smtClean="0"/>
              <a:t>в клетке пишут вес из матрицы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83892"/>
            <a:ext cx="2133600" cy="365125"/>
          </a:xfrm>
        </p:spPr>
        <p:txBody>
          <a:bodyPr/>
          <a:lstStyle/>
          <a:p>
            <a:fld id="{A32D0F02-96DD-4CEC-9928-ABB5EA17439D}" type="slidenum">
              <a:rPr lang="ru-RU" smtClean="0"/>
              <a:pPr/>
              <a:t>18</a:t>
            </a:fld>
            <a:endParaRPr lang="ru-RU" dirty="0"/>
          </a:p>
        </p:txBody>
      </p:sp>
      <p:grpSp>
        <p:nvGrpSpPr>
          <p:cNvPr id="128" name="Группа 127"/>
          <p:cNvGrpSpPr/>
          <p:nvPr/>
        </p:nvGrpSpPr>
        <p:grpSpPr>
          <a:xfrm>
            <a:off x="424261" y="1201092"/>
            <a:ext cx="4378170" cy="3723559"/>
            <a:chOff x="397671" y="1124700"/>
            <a:chExt cx="5681257" cy="5326607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861933" y="1124700"/>
              <a:ext cx="5216995" cy="5259192"/>
              <a:chOff x="861933" y="1124700"/>
              <a:chExt cx="5216995" cy="5259192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972000" y="1692000"/>
                <a:ext cx="0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916000" y="1692000"/>
                <a:ext cx="3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888000" y="1692000"/>
                <a:ext cx="16998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H="1">
                <a:off x="4860000" y="1692000"/>
                <a:ext cx="6306" cy="46800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endCxn id="60" idx="0"/>
              </p:cNvCxnSpPr>
              <p:nvPr/>
            </p:nvCxnSpPr>
            <p:spPr>
              <a:xfrm>
                <a:off x="5973534" y="1694528"/>
                <a:ext cx="0" cy="4573099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972000" y="6371999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972000" y="5580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972000" y="4788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972000" y="4032000"/>
                <a:ext cx="4968000" cy="53653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972000" y="3240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972000" y="2448000"/>
                <a:ext cx="4968000" cy="0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972000" y="1656000"/>
                <a:ext cx="4968000" cy="46397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Овал 58"/>
              <p:cNvSpPr/>
              <p:nvPr/>
            </p:nvSpPr>
            <p:spPr>
              <a:xfrm>
                <a:off x="861933" y="1578263"/>
                <a:ext cx="210788" cy="1162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5868140" y="6267627"/>
                <a:ext cx="210788" cy="1162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213710" y="1124700"/>
                <a:ext cx="4447690" cy="66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   </a:t>
                </a:r>
                <a:r>
                  <a:rPr lang="ru-RU" sz="2400" dirty="0" smtClean="0"/>
                  <a:t> </a:t>
                </a:r>
                <a:r>
                  <a:rPr lang="en-US" sz="2400" dirty="0" smtClean="0"/>
                  <a:t>   A         S         T         R</a:t>
                </a:r>
                <a:endParaRPr lang="ru-RU" sz="2400" dirty="0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397671" y="1564210"/>
              <a:ext cx="472635" cy="4887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/>
                <a:t>M</a:t>
              </a:r>
              <a:endParaRPr lang="ru-RU" sz="2400" dirty="0" smtClean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G 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S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S  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N</a:t>
              </a:r>
              <a:endParaRPr lang="en-US" sz="2400" dirty="0"/>
            </a:p>
            <a:p>
              <a:pPr>
                <a:lnSpc>
                  <a:spcPct val="150000"/>
                </a:lnSpc>
              </a:pPr>
              <a:r>
                <a:rPr lang="en-US" sz="2400" dirty="0" smtClean="0"/>
                <a:t>K</a:t>
              </a:r>
              <a:endParaRPr lang="ru-RU" sz="2400" dirty="0"/>
            </a:p>
          </p:txBody>
        </p:sp>
        <p:cxnSp>
          <p:nvCxnSpPr>
            <p:cNvPr id="93" name="Прямая соединительная линия 92"/>
            <p:cNvCxnSpPr/>
            <p:nvPr/>
          </p:nvCxnSpPr>
          <p:spPr>
            <a:xfrm>
              <a:off x="1944000" y="1692000"/>
              <a:ext cx="0" cy="46800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121253" y="5276412"/>
            <a:ext cx="4474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Вес равен 5+4+1+2 – 3</a:t>
            </a:r>
            <a:r>
              <a:rPr lang="en-US" sz="3200" dirty="0" smtClean="0">
                <a:solidFill>
                  <a:srgbClr val="FF0000"/>
                </a:solidFill>
              </a:rPr>
              <a:t>g </a:t>
            </a:r>
            <a:r>
              <a:rPr lang="ru-RU" sz="3200" dirty="0" smtClean="0">
                <a:solidFill>
                  <a:srgbClr val="FF0000"/>
                </a:solidFill>
              </a:rPr>
              <a:t>где </a:t>
            </a:r>
            <a:r>
              <a:rPr lang="en-US" sz="3200" dirty="0" smtClean="0">
                <a:solidFill>
                  <a:srgbClr val="FF0000"/>
                </a:solidFill>
              </a:rPr>
              <a:t>g – </a:t>
            </a:r>
            <a:r>
              <a:rPr lang="ru-RU" sz="3200" dirty="0" smtClean="0">
                <a:solidFill>
                  <a:srgbClr val="FF0000"/>
                </a:solidFill>
              </a:rPr>
              <a:t>штраф за </a:t>
            </a:r>
            <a:r>
              <a:rPr lang="ru-RU" sz="3200" dirty="0" err="1" smtClean="0">
                <a:solidFill>
                  <a:srgbClr val="FF0000"/>
                </a:solidFill>
              </a:rPr>
              <a:t>гэп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9165" y="5157225"/>
            <a:ext cx="2866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M-AST-R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MG-SSNK</a:t>
            </a:r>
            <a:endParaRPr lang="ru-RU" sz="4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5969" y="1554163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295315" y="2158576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-2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2474581" y="1565813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1816685" y="1572893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1808585" y="21693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4112408" y="216939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-2</a:t>
            </a:r>
            <a:endParaRPr lang="ru-RU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542307" y="216163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07792" y="434995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4065686" y="2774244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1036414" y="155539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965894" y="213768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917461" y="2705444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906505" y="3243876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1019884" y="380611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/>
              <a:t>-2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1048945" y="431958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4010382" y="1565813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2522305" y="380410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1787006" y="381412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-2</a:t>
            </a:r>
            <a:endParaRPr lang="ru-RU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3324801" y="27377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589682" y="27289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816408" y="27377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3321086" y="33098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73" name="TextBox 72"/>
          <p:cNvSpPr txBox="1"/>
          <p:nvPr/>
        </p:nvSpPr>
        <p:spPr>
          <a:xfrm>
            <a:off x="4044290" y="330981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2512846" y="327223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23482" y="32753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026041" y="38329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816408" y="435678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3313996" y="38424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3313996" y="433712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2522305" y="43282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02723" y="324433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6754" y="1953014"/>
            <a:ext cx="3199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Я считаю, что </a:t>
            </a:r>
            <a:r>
              <a:rPr lang="en-US" sz="2000" dirty="0" smtClean="0"/>
              <a:t>“</a:t>
            </a:r>
            <a:r>
              <a:rPr lang="ru-RU" sz="2000" dirty="0" smtClean="0"/>
              <a:t>Манхеттен с </a:t>
            </a:r>
          </a:p>
          <a:p>
            <a:r>
              <a:rPr lang="ru-RU" sz="2000" dirty="0" err="1" smtClean="0"/>
              <a:t>Бродвеями</a:t>
            </a:r>
            <a:r>
              <a:rPr lang="en-US" sz="2000" dirty="0" smtClean="0"/>
              <a:t>”</a:t>
            </a:r>
            <a:r>
              <a:rPr lang="ru-RU" sz="2000" dirty="0" smtClean="0"/>
              <a:t> правильнее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44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операций при линейных штрафах за </a:t>
            </a:r>
            <a:r>
              <a:rPr lang="ru-RU" dirty="0" err="1" smtClean="0"/>
              <a:t>гэпы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 – </a:t>
            </a:r>
            <a:r>
              <a:rPr lang="ru-RU" dirty="0" smtClean="0"/>
              <a:t>длина первой последовательности </a:t>
            </a:r>
          </a:p>
          <a:p>
            <a:r>
              <a:rPr lang="en-US" dirty="0" smtClean="0"/>
              <a:t>m </a:t>
            </a:r>
            <a:r>
              <a:rPr lang="en-US" dirty="0"/>
              <a:t>– </a:t>
            </a:r>
            <a:r>
              <a:rPr lang="ru-RU" dirty="0"/>
              <a:t>длина </a:t>
            </a:r>
            <a:r>
              <a:rPr lang="ru-RU" dirty="0" smtClean="0"/>
              <a:t>второй последовательности </a:t>
            </a:r>
          </a:p>
          <a:p>
            <a:r>
              <a:rPr lang="ru-RU" dirty="0" smtClean="0"/>
              <a:t>Вершин графа (</a:t>
            </a:r>
            <a:r>
              <a:rPr lang="en-US" dirty="0" smtClean="0"/>
              <a:t>n+1)*(m+1)</a:t>
            </a:r>
            <a:endParaRPr lang="ru-RU" dirty="0" smtClean="0"/>
          </a:p>
          <a:p>
            <a:r>
              <a:rPr lang="ru-RU" dirty="0" smtClean="0"/>
              <a:t>Значит, всего С</a:t>
            </a:r>
            <a:r>
              <a:rPr lang="en-US" baseline="-25000" dirty="0" err="1" smtClean="0"/>
              <a:t>lin</a:t>
            </a:r>
            <a:r>
              <a:rPr lang="ru-RU" dirty="0" smtClean="0"/>
              <a:t>*(</a:t>
            </a:r>
            <a:r>
              <a:rPr lang="en-US" dirty="0" smtClean="0"/>
              <a:t>n+1)*(m+1) </a:t>
            </a:r>
            <a:r>
              <a:rPr lang="ru-RU" dirty="0" smtClean="0"/>
              <a:t>операций, см. слайд про Манхэттен</a:t>
            </a:r>
          </a:p>
          <a:p>
            <a:r>
              <a:rPr lang="ru-RU" dirty="0" smtClean="0"/>
              <a:t>При </a:t>
            </a:r>
            <a:r>
              <a:rPr lang="en-US" dirty="0" smtClean="0"/>
              <a:t>n = m = </a:t>
            </a:r>
            <a:r>
              <a:rPr lang="ru-RU" dirty="0" smtClean="0"/>
              <a:t>10</a:t>
            </a:r>
            <a:r>
              <a:rPr lang="en-US" dirty="0" smtClean="0"/>
              <a:t>0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получаем </a:t>
            </a:r>
            <a:br>
              <a:rPr lang="ru-RU" dirty="0" smtClean="0"/>
            </a:br>
            <a:r>
              <a:rPr lang="ru-RU" dirty="0" smtClean="0"/>
              <a:t>~1 000*1 000 </a:t>
            </a:r>
            <a:r>
              <a:rPr lang="en-US" dirty="0" smtClean="0"/>
              <a:t>= </a:t>
            </a:r>
            <a:r>
              <a:rPr lang="ru-RU" dirty="0" smtClean="0"/>
              <a:t>1 млн</a:t>
            </a:r>
            <a:r>
              <a:rPr lang="en-US" dirty="0" smtClean="0"/>
              <a:t> </a:t>
            </a:r>
            <a:r>
              <a:rPr lang="ru-RU" dirty="0" smtClean="0"/>
              <a:t>операций – не много для современного компьютера (порядка 30 млн арифметических операций в секунду)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2665" y="0"/>
            <a:ext cx="8229600" cy="740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70242"/>
            <a:ext cx="8229600" cy="5423918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Поворение</a:t>
            </a:r>
            <a:endParaRPr lang="ru-RU" sz="1800" dirty="0" smtClean="0"/>
          </a:p>
          <a:p>
            <a:r>
              <a:rPr lang="ru-RU" sz="1800" dirty="0" smtClean="0"/>
              <a:t>Алгоритмы МВ эмпирические.</a:t>
            </a:r>
            <a:endParaRPr lang="en-US" sz="1800" dirty="0" smtClean="0"/>
          </a:p>
          <a:p>
            <a:pPr lvl="1"/>
            <a:r>
              <a:rPr lang="ru-RU" sz="1400" dirty="0"/>
              <a:t>Почему </a:t>
            </a:r>
            <a:r>
              <a:rPr lang="ru-RU" sz="1400" dirty="0"/>
              <a:t>неприемлемо Динамическое </a:t>
            </a:r>
            <a:r>
              <a:rPr lang="ru-RU" sz="1400" dirty="0" err="1"/>
              <a:t>программиирование</a:t>
            </a:r>
            <a:endParaRPr lang="ru-RU" sz="1400" dirty="0"/>
          </a:p>
          <a:p>
            <a:pPr lvl="1"/>
            <a:r>
              <a:rPr lang="ru-RU" sz="1400" dirty="0" smtClean="0"/>
              <a:t> Два основных подхода</a:t>
            </a:r>
          </a:p>
          <a:p>
            <a:pPr lvl="1"/>
            <a:r>
              <a:rPr lang="ru-RU" sz="1400" dirty="0" smtClean="0"/>
              <a:t>Иерархическое выравнивание</a:t>
            </a:r>
          </a:p>
          <a:p>
            <a:pPr lvl="1"/>
            <a:r>
              <a:rPr lang="ru-RU" sz="1400" dirty="0" smtClean="0"/>
              <a:t>Блочное выравнивание</a:t>
            </a:r>
            <a:endParaRPr lang="ru-RU" sz="1400" dirty="0" smtClean="0"/>
          </a:p>
          <a:p>
            <a:r>
              <a:rPr lang="ru-RU" sz="2000" dirty="0" smtClean="0"/>
              <a:t>Иерархическое выравнивание </a:t>
            </a:r>
            <a:r>
              <a:rPr lang="en-US" sz="2000" dirty="0" smtClean="0"/>
              <a:t>Muscle</a:t>
            </a:r>
            <a:endParaRPr lang="ru-RU" sz="2000" dirty="0" smtClean="0"/>
          </a:p>
          <a:p>
            <a:pPr lvl="1"/>
            <a:r>
              <a:rPr lang="ru-RU" sz="1600" dirty="0" smtClean="0"/>
              <a:t>Выравнивание двух выравниваний</a:t>
            </a:r>
          </a:p>
          <a:p>
            <a:pPr lvl="1"/>
            <a:r>
              <a:rPr lang="ru-RU" sz="1600" dirty="0" smtClean="0"/>
              <a:t>Направляющее дерево</a:t>
            </a:r>
            <a:endParaRPr lang="ru-RU" sz="1600" dirty="0" smtClean="0"/>
          </a:p>
          <a:p>
            <a:pPr lvl="1"/>
            <a:r>
              <a:rPr lang="ru-RU" sz="1600" dirty="0" smtClean="0"/>
              <a:t>Оптимизация выравнивания</a:t>
            </a:r>
          </a:p>
          <a:p>
            <a:pPr lvl="1"/>
            <a:r>
              <a:rPr lang="ru-RU" sz="1600" dirty="0" smtClean="0"/>
              <a:t>Другие программы</a:t>
            </a:r>
            <a:r>
              <a:rPr lang="en-US" sz="1600" dirty="0" smtClean="0"/>
              <a:t>: </a:t>
            </a:r>
            <a:r>
              <a:rPr lang="en-US" sz="1600" dirty="0" err="1" smtClean="0"/>
              <a:t>ClustalO</a:t>
            </a:r>
            <a:r>
              <a:rPr lang="en-US" sz="1600" dirty="0" smtClean="0"/>
              <a:t>, </a:t>
            </a:r>
            <a:r>
              <a:rPr lang="ru-RU" sz="1600" dirty="0" smtClean="0"/>
              <a:t> </a:t>
            </a:r>
            <a:r>
              <a:rPr lang="en-US" sz="1600" dirty="0" err="1" smtClean="0"/>
              <a:t>Probcons</a:t>
            </a:r>
            <a:r>
              <a:rPr lang="en-US" sz="1600" dirty="0" smtClean="0"/>
              <a:t>, </a:t>
            </a:r>
            <a:r>
              <a:rPr lang="en-US" sz="1600" dirty="0" err="1" smtClean="0"/>
              <a:t>Mafft</a:t>
            </a:r>
            <a:r>
              <a:rPr lang="en-US" sz="1600" dirty="0" smtClean="0"/>
              <a:t>, T-coffee</a:t>
            </a:r>
          </a:p>
          <a:p>
            <a:pPr lvl="1"/>
            <a:r>
              <a:rPr lang="en-US" sz="1600" dirty="0" err="1" smtClean="0"/>
              <a:t>Rsscal</a:t>
            </a:r>
            <a:endParaRPr lang="ru-RU" sz="1600" dirty="0" smtClean="0"/>
          </a:p>
          <a:p>
            <a:r>
              <a:rPr lang="ru-RU" sz="2000" dirty="0" smtClean="0"/>
              <a:t>Поиск блоков. </a:t>
            </a:r>
            <a:r>
              <a:rPr lang="en-US" sz="2000" dirty="0" smtClean="0"/>
              <a:t>MEME</a:t>
            </a:r>
            <a:r>
              <a:rPr lang="ru-RU" sz="2000" dirty="0" smtClean="0"/>
              <a:t>. </a:t>
            </a:r>
            <a:r>
              <a:rPr lang="en-US" sz="2000" dirty="0" smtClean="0"/>
              <a:t>Psi-BLAST</a:t>
            </a:r>
          </a:p>
          <a:p>
            <a:r>
              <a:rPr lang="en-US" sz="2400" dirty="0" err="1" smtClean="0"/>
              <a:t>Pfam</a:t>
            </a:r>
            <a:r>
              <a:rPr lang="en-US" sz="2400" smtClean="0"/>
              <a:t>. </a:t>
            </a:r>
          </a:p>
          <a:p>
            <a:r>
              <a:rPr lang="ru-RU" sz="2400" smtClean="0"/>
              <a:t>Обсуждение </a:t>
            </a:r>
            <a:r>
              <a:rPr lang="ru-RU" sz="2400" dirty="0" smtClean="0"/>
              <a:t>заданий</a:t>
            </a:r>
          </a:p>
          <a:p>
            <a:pPr marL="457200" lvl="1" indent="0">
              <a:buNone/>
            </a:pP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4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1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Аффинные штрафы за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3100" dirty="0" smtClean="0">
                <a:solidFill>
                  <a:schemeClr val="bg1">
                    <a:lumMod val="50000"/>
                  </a:schemeClr>
                </a:solidFill>
              </a:rPr>
              <a:t>Подсказка для интересующихся</a:t>
            </a:r>
            <a:endParaRPr lang="ru-RU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86296"/>
            <a:ext cx="8229600" cy="56351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Штраф за первый </a:t>
            </a:r>
            <a:r>
              <a:rPr lang="ru-RU" sz="2400" dirty="0" err="1" smtClean="0"/>
              <a:t>гэп</a:t>
            </a:r>
            <a:r>
              <a:rPr lang="ru-RU" sz="2400" dirty="0" smtClean="0"/>
              <a:t> </a:t>
            </a:r>
            <a:r>
              <a:rPr lang="ru-RU" sz="2400" dirty="0" err="1" smtClean="0"/>
              <a:t>инделя</a:t>
            </a:r>
            <a:r>
              <a:rPr lang="ru-RU" sz="2400" dirty="0" smtClean="0"/>
              <a:t> равен </a:t>
            </a:r>
            <a:r>
              <a:rPr lang="en-US" sz="2400" dirty="0" smtClean="0"/>
              <a:t>g, </a:t>
            </a:r>
            <a:r>
              <a:rPr lang="ru-RU" sz="2400" dirty="0" smtClean="0"/>
              <a:t>за каждый последующий  </a:t>
            </a:r>
            <a:r>
              <a:rPr lang="en-US" sz="2400" dirty="0" smtClean="0"/>
              <a:t>h </a:t>
            </a:r>
            <a:r>
              <a:rPr lang="ru-RU" sz="2400" dirty="0" smtClean="0"/>
              <a:t>и </a:t>
            </a:r>
            <a:r>
              <a:rPr lang="en-US" sz="2400" dirty="0" smtClean="0"/>
              <a:t>h &lt;&lt; g</a:t>
            </a:r>
          </a:p>
          <a:p>
            <a:r>
              <a:rPr lang="ru-RU" sz="2400" dirty="0" smtClean="0"/>
              <a:t>Приходится усложнить граф: каждая вершина заменяется на три: одна </a:t>
            </a:r>
            <a:r>
              <a:rPr lang="en-US" sz="2400" dirty="0" smtClean="0"/>
              <a:t>“</a:t>
            </a:r>
            <a:r>
              <a:rPr lang="ru-RU" sz="2400" dirty="0" smtClean="0"/>
              <a:t>под</a:t>
            </a:r>
            <a:r>
              <a:rPr lang="en-US" sz="2400" dirty="0" smtClean="0"/>
              <a:t>”</a:t>
            </a:r>
            <a:r>
              <a:rPr lang="ru-RU" sz="2400" dirty="0" smtClean="0"/>
              <a:t> перекрестком, одна </a:t>
            </a:r>
            <a:r>
              <a:rPr lang="en-US" sz="2400" dirty="0" smtClean="0"/>
              <a:t>“</a:t>
            </a:r>
            <a:r>
              <a:rPr lang="ru-RU" sz="2400" dirty="0" smtClean="0"/>
              <a:t>над</a:t>
            </a:r>
            <a:r>
              <a:rPr lang="en-US" sz="2400" dirty="0" smtClean="0"/>
              <a:t>” </a:t>
            </a:r>
            <a:r>
              <a:rPr lang="ru-RU" sz="2400" dirty="0" smtClean="0"/>
              <a:t>перекрестком.</a:t>
            </a:r>
            <a:r>
              <a:rPr lang="en-US" sz="2400" dirty="0" smtClean="0"/>
              <a:t>   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ru-RU" sz="2400" dirty="0" smtClean="0"/>
              <a:t>В Манхэттене будущего под каждой </a:t>
            </a:r>
            <a:r>
              <a:rPr lang="en-US" sz="2400" dirty="0" smtClean="0"/>
              <a:t>avenue</a:t>
            </a:r>
            <a:r>
              <a:rPr lang="ru-RU" sz="2400" dirty="0" smtClean="0"/>
              <a:t> проложена линия метро с севера на юг, над каждой </a:t>
            </a:r>
            <a:r>
              <a:rPr lang="en-US" sz="2400" dirty="0" smtClean="0"/>
              <a:t>street </a:t>
            </a:r>
            <a:r>
              <a:rPr lang="ru-RU" sz="2400" dirty="0" smtClean="0"/>
              <a:t>монорельс с запада на восток. Поездки в метро и по монорельсу  - штраф </a:t>
            </a:r>
            <a:r>
              <a:rPr lang="en-US" sz="2400" dirty="0" smtClean="0"/>
              <a:t>h</a:t>
            </a:r>
            <a:r>
              <a:rPr lang="ru-RU" sz="2400" dirty="0" smtClean="0"/>
              <a:t> за квартал</a:t>
            </a:r>
            <a:r>
              <a:rPr lang="en-US" sz="2400" dirty="0" smtClean="0"/>
              <a:t>, </a:t>
            </a:r>
            <a:r>
              <a:rPr lang="ru-RU" sz="2400" dirty="0" smtClean="0"/>
              <a:t>спуск в метро/подъём на монорельс – штраф </a:t>
            </a:r>
            <a:r>
              <a:rPr lang="en-US" sz="2400" dirty="0" smtClean="0"/>
              <a:t>g</a:t>
            </a:r>
            <a:endParaRPr lang="ru-RU" sz="2400" dirty="0" smtClean="0"/>
          </a:p>
          <a:p>
            <a:r>
              <a:rPr lang="ru-RU" sz="2400" dirty="0" smtClean="0"/>
              <a:t>(*) Опишите граф для аффинных штрафов и веса ребер</a:t>
            </a:r>
          </a:p>
          <a:p>
            <a:r>
              <a:rPr lang="ru-RU" sz="2400" dirty="0" smtClean="0"/>
              <a:t>Число операций для аффинных </a:t>
            </a:r>
            <a:r>
              <a:rPr lang="ru-RU" sz="2400" dirty="0" err="1" smtClean="0"/>
              <a:t>гэпов</a:t>
            </a:r>
            <a:r>
              <a:rPr lang="ru-RU" sz="2400" dirty="0" smtClean="0"/>
              <a:t>  равно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af</a:t>
            </a:r>
            <a:r>
              <a:rPr lang="en-US" sz="2400" dirty="0" smtClean="0"/>
              <a:t>*n*m. </a:t>
            </a:r>
            <a:r>
              <a:rPr lang="ru-RU" sz="2400" dirty="0" smtClean="0"/>
              <a:t>Константа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af</a:t>
            </a:r>
            <a:r>
              <a:rPr lang="ru-RU" sz="2400" baseline="-25000" dirty="0" smtClean="0"/>
              <a:t>  </a:t>
            </a:r>
            <a:r>
              <a:rPr lang="ru-RU" sz="2400" dirty="0" smtClean="0"/>
              <a:t>больше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lin</a:t>
            </a:r>
            <a:r>
              <a:rPr lang="en-US" sz="2400" baseline="-25000" dirty="0" smtClean="0"/>
              <a:t> </a:t>
            </a:r>
            <a:r>
              <a:rPr lang="ru-RU" sz="2400" dirty="0" smtClean="0"/>
              <a:t>по крайней мере, втрое; для компьютера – не существенно.</a:t>
            </a:r>
          </a:p>
          <a:p>
            <a:endParaRPr lang="en-US" sz="3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6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105"/>
            <a:ext cx="8229600" cy="12198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Произвольные (напр. логарифмические) штрафы за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  <a:endParaRPr lang="ru-RU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50" y="1739180"/>
            <a:ext cx="8229600" cy="4378170"/>
          </a:xfrm>
        </p:spPr>
        <p:txBody>
          <a:bodyPr>
            <a:normAutofit/>
          </a:bodyPr>
          <a:lstStyle/>
          <a:p>
            <a:r>
              <a:rPr lang="ru-RU" sz="2400" dirty="0"/>
              <a:t>Приходится усложнить </a:t>
            </a:r>
            <a:r>
              <a:rPr lang="ru-RU" sz="2400" dirty="0" smtClean="0"/>
              <a:t>граф </a:t>
            </a:r>
            <a:r>
              <a:rPr lang="en-US" sz="2400" dirty="0"/>
              <a:t>“</a:t>
            </a:r>
            <a:r>
              <a:rPr lang="ru-RU" sz="2400" dirty="0"/>
              <a:t>Манхэттен с </a:t>
            </a:r>
            <a:r>
              <a:rPr lang="ru-RU" sz="2400" dirty="0" err="1"/>
              <a:t>Бродвеями</a:t>
            </a:r>
            <a:r>
              <a:rPr lang="en-US" sz="2400" dirty="0" smtClean="0"/>
              <a:t>”</a:t>
            </a:r>
            <a:r>
              <a:rPr lang="ru-RU" sz="2400" dirty="0" smtClean="0"/>
              <a:t> (без метро и монорельса), в каждой вершине добавив стрелки:</a:t>
            </a:r>
            <a:endParaRPr lang="en-US" sz="2400" dirty="0" smtClean="0"/>
          </a:p>
          <a:p>
            <a:pPr lvl="1"/>
            <a:r>
              <a:rPr lang="ru-RU" sz="2400" dirty="0" smtClean="0"/>
              <a:t>во все лежащие южнее перекрестки ТОЙ ЖЕ </a:t>
            </a:r>
            <a:r>
              <a:rPr lang="en-US" sz="2400" dirty="0" smtClean="0"/>
              <a:t>avenue </a:t>
            </a:r>
            <a:endParaRPr lang="ru-RU" sz="2400" dirty="0" smtClean="0"/>
          </a:p>
          <a:p>
            <a:pPr lvl="1"/>
            <a:r>
              <a:rPr lang="ru-RU" sz="2400" dirty="0" smtClean="0"/>
              <a:t>… и все лежащие восточнее перекрестки ТОЙ ЖЕ </a:t>
            </a:r>
            <a:r>
              <a:rPr lang="en-US" sz="2400" dirty="0" smtClean="0"/>
              <a:t>street</a:t>
            </a:r>
          </a:p>
          <a:p>
            <a:r>
              <a:rPr lang="ru-RU" sz="2400" dirty="0" smtClean="0"/>
              <a:t>Число операций для логарифмических </a:t>
            </a:r>
            <a:r>
              <a:rPr lang="ru-RU" sz="2400" dirty="0" err="1" smtClean="0"/>
              <a:t>гэпов</a:t>
            </a:r>
            <a:r>
              <a:rPr lang="ru-RU" sz="2400" dirty="0" smtClean="0"/>
              <a:t> имеет порядок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log</a:t>
            </a:r>
            <a:r>
              <a:rPr lang="en-US" sz="2400" dirty="0" smtClean="0"/>
              <a:t>*n*m*(</a:t>
            </a:r>
            <a:r>
              <a:rPr lang="en-US" sz="2400" dirty="0" err="1" smtClean="0"/>
              <a:t>n+m</a:t>
            </a:r>
            <a:r>
              <a:rPr lang="en-US" sz="2400" dirty="0" smtClean="0"/>
              <a:t>) (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проверить!</a:t>
            </a:r>
            <a:r>
              <a:rPr lang="ru-RU" sz="2400" dirty="0" smtClean="0"/>
              <a:t>)</a:t>
            </a:r>
          </a:p>
          <a:p>
            <a:r>
              <a:rPr lang="ru-RU" sz="2400" dirty="0"/>
              <a:t>При </a:t>
            </a:r>
            <a:r>
              <a:rPr lang="en-US" sz="2400" dirty="0"/>
              <a:t>n = m = </a:t>
            </a:r>
            <a:r>
              <a:rPr lang="ru-RU" sz="2400" dirty="0"/>
              <a:t>10</a:t>
            </a:r>
            <a:r>
              <a:rPr lang="en-US" sz="2400" dirty="0"/>
              <a:t>0</a:t>
            </a:r>
            <a:r>
              <a:rPr lang="ru-RU" sz="2400" dirty="0"/>
              <a:t>0</a:t>
            </a:r>
            <a:r>
              <a:rPr lang="en-US" sz="2400" dirty="0"/>
              <a:t> </a:t>
            </a:r>
            <a:r>
              <a:rPr lang="ru-RU" sz="2400" dirty="0"/>
              <a:t>получаем </a:t>
            </a:r>
            <a:br>
              <a:rPr lang="ru-RU" sz="2400" dirty="0"/>
            </a:br>
            <a:r>
              <a:rPr lang="ru-RU" sz="2400" dirty="0"/>
              <a:t>~1 000*1 </a:t>
            </a:r>
            <a:r>
              <a:rPr lang="ru-RU" sz="2400" dirty="0" smtClean="0"/>
              <a:t>000 * 1000 </a:t>
            </a:r>
            <a:r>
              <a:rPr lang="en-US" sz="2400" dirty="0"/>
              <a:t>= </a:t>
            </a:r>
            <a:r>
              <a:rPr lang="ru-RU" sz="2400" dirty="0"/>
              <a:t>1 </a:t>
            </a:r>
            <a:r>
              <a:rPr lang="ru-RU" sz="2400" dirty="0" smtClean="0"/>
              <a:t>МЛРД (!)</a:t>
            </a:r>
            <a:r>
              <a:rPr lang="en-US" sz="2400" dirty="0" smtClean="0"/>
              <a:t> </a:t>
            </a:r>
            <a:r>
              <a:rPr lang="ru-RU" sz="2400" dirty="0" smtClean="0"/>
              <a:t>операций. Это критично, а лучше ли это? Не доказано практикой.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3095" y="87765"/>
            <a:ext cx="7772400" cy="3397470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en-US" dirty="0" smtClean="0"/>
              <a:t>EMBOSS </a:t>
            </a:r>
            <a:r>
              <a:rPr lang="ru-RU" dirty="0" smtClean="0"/>
              <a:t>алгоритм парного выравнивания с аффинными </a:t>
            </a:r>
            <a:r>
              <a:rPr lang="ru-RU" dirty="0" err="1" smtClean="0"/>
              <a:t>гэпами</a:t>
            </a:r>
            <a:r>
              <a:rPr lang="ru-RU" dirty="0" smtClean="0"/>
              <a:t> реализован в программе </a:t>
            </a:r>
            <a:r>
              <a:rPr lang="en-US" dirty="0" smtClean="0"/>
              <a:t>needle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Алгоритм </a:t>
            </a:r>
            <a:r>
              <a:rPr lang="ru-RU" dirty="0"/>
              <a:t>динамического программирования для выравнивания последовательностей был предложен </a:t>
            </a:r>
            <a:r>
              <a:rPr lang="ru-RU" dirty="0" smtClean="0"/>
              <a:t>в 1970 </a:t>
            </a:r>
            <a:r>
              <a:rPr lang="ru-RU" dirty="0"/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23515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Оптимальное </a:t>
            </a:r>
            <a:r>
              <a:rPr lang="ru-RU" dirty="0" smtClean="0"/>
              <a:t>парное локальное выравнивание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Пример, когда очевидно что локальное лучше</a:t>
            </a:r>
          </a:p>
          <a:p>
            <a:r>
              <a:rPr lang="ru-RU" dirty="0" smtClean="0"/>
              <a:t>Почему вес локального выравнивания может быть больше вес</a:t>
            </a:r>
            <a:r>
              <a:rPr lang="ru-RU" dirty="0"/>
              <a:t>а</a:t>
            </a:r>
            <a:r>
              <a:rPr lang="ru-RU" dirty="0" smtClean="0"/>
              <a:t> оптимального глобального </a:t>
            </a:r>
          </a:p>
          <a:p>
            <a:r>
              <a:rPr lang="ru-RU" dirty="0" smtClean="0"/>
              <a:t>Модификация графа для Смита-</a:t>
            </a:r>
            <a:r>
              <a:rPr lang="ru-RU" dirty="0" err="1" smtClean="0"/>
              <a:t>Вотермана</a:t>
            </a:r>
            <a:endParaRPr lang="ru-RU" dirty="0" smtClean="0"/>
          </a:p>
          <a:p>
            <a:r>
              <a:rPr lang="en-US" dirty="0" smtClean="0"/>
              <a:t>water </a:t>
            </a:r>
            <a:r>
              <a:rPr lang="ru-RU" dirty="0" smtClean="0"/>
              <a:t>в </a:t>
            </a:r>
            <a:r>
              <a:rPr lang="en-US" dirty="0" smtClean="0"/>
              <a:t>EMBOSS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7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Вернемся к биологическому смыслу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00"/>
            <a:ext cx="8229600" cy="545351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Хочется</a:t>
            </a:r>
            <a:r>
              <a:rPr lang="ru-RU" dirty="0" smtClean="0"/>
              <a:t>: построить выравнивание, в котором гомологичные аминокислотные остатки стоят в одной колонке</a:t>
            </a:r>
          </a:p>
          <a:p>
            <a:r>
              <a:rPr lang="ru-RU" u="sng" dirty="0" smtClean="0"/>
              <a:t>Можется</a:t>
            </a:r>
            <a:r>
              <a:rPr lang="ru-RU" dirty="0" smtClean="0"/>
              <a:t>: построить  выравнивание с максимальным весом</a:t>
            </a:r>
          </a:p>
          <a:p>
            <a:r>
              <a:rPr lang="en-US" dirty="0" smtClean="0"/>
              <a:t>“</a:t>
            </a:r>
            <a:r>
              <a:rPr lang="ru-RU" dirty="0" smtClean="0"/>
              <a:t>Хочется</a:t>
            </a:r>
            <a:r>
              <a:rPr lang="en-US" dirty="0" smtClean="0"/>
              <a:t>” </a:t>
            </a:r>
            <a:r>
              <a:rPr lang="en-US" dirty="0" smtClean="0">
                <a:sym typeface="Symbol" panose="05050102010706020507" pitchFamily="18" charset="2"/>
              </a:rPr>
              <a:t> “</a:t>
            </a:r>
            <a:r>
              <a:rPr lang="ru-RU" dirty="0" smtClean="0">
                <a:sym typeface="Symbol" panose="05050102010706020507" pitchFamily="18" charset="2"/>
              </a:rPr>
              <a:t>можется</a:t>
            </a:r>
            <a:r>
              <a:rPr lang="en-US" dirty="0" smtClean="0">
                <a:sym typeface="Symbol" panose="05050102010706020507" pitchFamily="18" charset="2"/>
              </a:rPr>
              <a:t>”</a:t>
            </a:r>
            <a:r>
              <a:rPr lang="ru-RU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:(</a:t>
            </a:r>
          </a:p>
          <a:p>
            <a:r>
              <a:rPr lang="ru-RU" dirty="0" smtClean="0">
                <a:sym typeface="Symbol" panose="05050102010706020507" pitchFamily="18" charset="2"/>
              </a:rPr>
              <a:t>Знания и опыт иногда помогают улучшить выравнивание вручную и, главное,  правильно его интерпретировать</a:t>
            </a:r>
          </a:p>
          <a:p>
            <a:r>
              <a:rPr lang="ru-RU" dirty="0" smtClean="0">
                <a:sym typeface="Symbol" panose="05050102010706020507" pitchFamily="18" charset="2"/>
              </a:rPr>
              <a:t>Можно ли по выравниванию определить </a:t>
            </a:r>
            <a:r>
              <a:rPr lang="ru-RU" dirty="0" err="1" smtClean="0">
                <a:sym typeface="Symbol" panose="05050102010706020507" pitchFamily="18" charset="2"/>
              </a:rPr>
              <a:t>гомологичны</a:t>
            </a:r>
            <a:r>
              <a:rPr lang="ru-RU" dirty="0" smtClean="0">
                <a:sym typeface="Symbol" panose="05050102010706020507" pitchFamily="18" charset="2"/>
              </a:rPr>
              <a:t> ли белки?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Чего я жду от алгоритмов и программ в </a:t>
            </a:r>
            <a:r>
              <a:rPr lang="ru-RU" dirty="0" err="1" smtClean="0"/>
              <a:t>биоинфороматике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Понятность алгоритма</a:t>
            </a:r>
          </a:p>
          <a:p>
            <a:r>
              <a:rPr lang="ru-RU" dirty="0" smtClean="0"/>
              <a:t>Масштабируемость – можно применять в крайних ситуациях без подгонки </a:t>
            </a:r>
          </a:p>
          <a:p>
            <a:r>
              <a:rPr lang="ru-RU" dirty="0" smtClean="0"/>
              <a:t>Выдерживает грамотное тестирование</a:t>
            </a:r>
          </a:p>
          <a:p>
            <a:r>
              <a:rPr lang="ru-RU" dirty="0" smtClean="0"/>
              <a:t>Удобна в использовании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4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47155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13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Алгоритмы множественного выравнивания (занятие 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91387"/>
            <a:ext cx="8229600" cy="4525963"/>
          </a:xfrm>
        </p:spPr>
        <p:txBody>
          <a:bodyPr/>
          <a:lstStyle/>
          <a:p>
            <a:r>
              <a:rPr lang="ru-RU" dirty="0" smtClean="0"/>
              <a:t>Иерархические</a:t>
            </a:r>
          </a:p>
          <a:p>
            <a:r>
              <a:rPr lang="ru-RU" dirty="0" smtClean="0"/>
              <a:t>Мотивные</a:t>
            </a:r>
          </a:p>
          <a:p>
            <a:r>
              <a:rPr lang="ru-RU" dirty="0" smtClean="0"/>
              <a:t>Сравнение алгоритмов (</a:t>
            </a:r>
            <a:r>
              <a:rPr lang="en-US" dirty="0" smtClean="0"/>
              <a:t>benchmark’</a:t>
            </a:r>
            <a:r>
              <a:rPr lang="ru-RU" dirty="0" smtClean="0"/>
              <a:t>и)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3. Алгоритм парного выравнивания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Ниделмана</a:t>
            </a:r>
            <a:r>
              <a:rPr lang="ru-RU" dirty="0"/>
              <a:t> - </a:t>
            </a:r>
            <a:r>
              <a:rPr lang="ru-RU" dirty="0" err="1"/>
              <a:t>Вунша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Мы будем решать другую задачу: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 быстрее проехать по Манхэттену в зависимости от трафика?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40" y="1623965"/>
            <a:ext cx="3603466" cy="491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2" name="Группа 81"/>
          <p:cNvGrpSpPr/>
          <p:nvPr/>
        </p:nvGrpSpPr>
        <p:grpSpPr>
          <a:xfrm>
            <a:off x="3995925" y="1316725"/>
            <a:ext cx="4839030" cy="5415105"/>
            <a:chOff x="3919115" y="817460"/>
            <a:chExt cx="4839030" cy="541510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4879240" y="1201510"/>
              <a:ext cx="0" cy="503105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608935" y="1201510"/>
              <a:ext cx="0" cy="503105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338630" y="1201510"/>
              <a:ext cx="0" cy="503105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068325" y="1201510"/>
              <a:ext cx="0" cy="503105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798020" y="1201510"/>
              <a:ext cx="0" cy="503105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8527715" y="1201510"/>
              <a:ext cx="0" cy="503105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572000" y="596373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572000" y="573330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572000" y="550287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72000" y="527244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572000" y="504201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572000" y="481158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572000" y="458115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572000" y="435072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4572000" y="412029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572000" y="388986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572000" y="365943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572000" y="342900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572000" y="319857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572000" y="296814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572000" y="273771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572000" y="250728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4572000" y="227685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572000" y="204642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4572000" y="181599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572000" y="158556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4572000" y="1355130"/>
              <a:ext cx="4070930" cy="38405"/>
            </a:xfrm>
            <a:prstGeom prst="line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919115" y="5848515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14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19115" y="5579680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1</a:t>
              </a:r>
              <a:r>
                <a:rPr lang="en-US" sz="1400" dirty="0" smtClean="0"/>
                <a:t>5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19843" y="5348713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1</a:t>
              </a:r>
              <a:r>
                <a:rPr lang="en-US" sz="1400" dirty="0" smtClean="0"/>
                <a:t>6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20571" y="5117746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1</a:t>
              </a:r>
              <a:r>
                <a:rPr lang="en-US" sz="1400" dirty="0" smtClean="0"/>
                <a:t>7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21299" y="4886779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1</a:t>
              </a:r>
              <a:r>
                <a:rPr lang="en-US" sz="1400" dirty="0" smtClean="0"/>
                <a:t>8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22027" y="4655812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1</a:t>
              </a:r>
              <a:r>
                <a:rPr lang="en-US" sz="1400" dirty="0" smtClean="0"/>
                <a:t>9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22755" y="4424845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20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23483" y="4193878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21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24211" y="3962911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22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924939" y="3731944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23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25667" y="3500977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24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926395" y="3270010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25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927123" y="3039043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26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927851" y="2808076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27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28579" y="2577109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28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929307" y="2346142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29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930035" y="2115175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30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930763" y="1884208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31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931491" y="1653241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32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932219" y="1422274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33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32947" y="1191307"/>
              <a:ext cx="5369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r>
                <a:rPr lang="ru-RU" sz="1400" dirty="0" smtClean="0"/>
                <a:t>4 </a:t>
              </a:r>
              <a:r>
                <a:rPr lang="en-US" sz="1400" dirty="0" err="1" smtClean="0"/>
                <a:t>st</a:t>
              </a:r>
              <a:endParaRPr lang="ru-RU" sz="1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276667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567590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37895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108200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78505" y="817460"/>
              <a:ext cx="4814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9</a:t>
              </a:r>
              <a:r>
                <a:rPr lang="ru-RU" sz="1400" dirty="0" smtClean="0"/>
                <a:t>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610405" y="817460"/>
              <a:ext cx="5728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 </a:t>
              </a:r>
              <a:r>
                <a:rPr lang="en-US" sz="1400" dirty="0" err="1" smtClean="0"/>
                <a:t>av</a:t>
              </a:r>
              <a:endParaRPr lang="ru-RU" sz="1400" dirty="0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4802430" y="1316725"/>
              <a:ext cx="153620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8450905" y="5963730"/>
              <a:ext cx="153620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Заголовок 80"/>
          <p:cNvSpPr>
            <a:spLocks noGrp="1"/>
          </p:cNvSpPr>
          <p:nvPr>
            <p:ph type="title"/>
          </p:nvPr>
        </p:nvSpPr>
        <p:spPr>
          <a:xfrm>
            <a:off x="347449" y="49360"/>
            <a:ext cx="8410695" cy="126736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Задача навигатора</a:t>
            </a:r>
            <a:r>
              <a:rPr lang="ru-RU" sz="2400" dirty="0" smtClean="0"/>
              <a:t>: найти самый быстрый путь от перекрестка 34</a:t>
            </a:r>
            <a:r>
              <a:rPr lang="en-US" sz="2400" dirty="0" smtClean="0"/>
              <a:t> street c 10 avenue </a:t>
            </a:r>
            <a:r>
              <a:rPr lang="ru-RU" sz="2400" dirty="0" smtClean="0"/>
              <a:t>до перекрестка 14 </a:t>
            </a:r>
            <a:r>
              <a:rPr lang="en-US" sz="2400" dirty="0" smtClean="0"/>
              <a:t>street </a:t>
            </a:r>
            <a:r>
              <a:rPr lang="ru-RU" sz="2400" dirty="0" smtClean="0"/>
              <a:t>с 5 </a:t>
            </a:r>
            <a:r>
              <a:rPr lang="en-US" sz="2400" dirty="0" smtClean="0"/>
              <a:t>avenue</a:t>
            </a:r>
            <a:r>
              <a:rPr lang="ru-RU" sz="2400" dirty="0" smtClean="0"/>
              <a:t>. </a:t>
            </a:r>
            <a:r>
              <a:rPr lang="en-US" sz="2400" dirty="0" smtClean="0"/>
              <a:t>Google.map </a:t>
            </a:r>
            <a:r>
              <a:rPr lang="ru-RU" sz="2400" dirty="0" smtClean="0"/>
              <a:t>указывает время проезда по каждой улице от перекрестка до следующего перекрестка</a:t>
            </a:r>
            <a:endParaRPr lang="ru-RU" sz="2400" dirty="0"/>
          </a:p>
        </p:txBody>
      </p:sp>
      <p:sp>
        <p:nvSpPr>
          <p:cNvPr id="83" name="Номер слайда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Группа 80"/>
          <p:cNvGrpSpPr/>
          <p:nvPr/>
        </p:nvGrpSpPr>
        <p:grpSpPr>
          <a:xfrm>
            <a:off x="193830" y="1201510"/>
            <a:ext cx="4839030" cy="5415105"/>
            <a:chOff x="462665" y="625435"/>
            <a:chExt cx="4839030" cy="5415105"/>
          </a:xfrm>
        </p:grpSpPr>
        <p:grpSp>
          <p:nvGrpSpPr>
            <p:cNvPr id="2" name="Группа 80"/>
            <p:cNvGrpSpPr/>
            <p:nvPr/>
          </p:nvGrpSpPr>
          <p:grpSpPr>
            <a:xfrm>
              <a:off x="462665" y="625435"/>
              <a:ext cx="4839030" cy="5415105"/>
              <a:chOff x="3919115" y="817460"/>
              <a:chExt cx="4839030" cy="5415105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4879240" y="1201510"/>
                <a:ext cx="0" cy="503105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608935" y="1201510"/>
                <a:ext cx="0" cy="503105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6338630" y="1201510"/>
                <a:ext cx="0" cy="503105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7068325" y="1201510"/>
                <a:ext cx="0" cy="503105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7798020" y="1201510"/>
                <a:ext cx="0" cy="503105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8527715" y="1201510"/>
                <a:ext cx="0" cy="503105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572000" y="596373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4572000" y="573330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4572000" y="550287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4572000" y="527244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4572000" y="504201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4572000" y="481158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4572000" y="458115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4572000" y="435072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4572000" y="412029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4572000" y="388986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4572000" y="365943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4572000" y="342900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572000" y="319857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4572000" y="296814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572000" y="273771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4572000" y="250728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572000" y="227685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4572000" y="204642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4572000" y="181599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4572000" y="158556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572000" y="1355130"/>
                <a:ext cx="4070930" cy="38405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3919115" y="5848515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14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9115" y="5579680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1</a:t>
                </a:r>
                <a:r>
                  <a:rPr lang="en-US" sz="1400" dirty="0" smtClean="0"/>
                  <a:t>5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919843" y="5348713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1</a:t>
                </a:r>
                <a:r>
                  <a:rPr lang="en-US" sz="1400" dirty="0" smtClean="0"/>
                  <a:t>6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920571" y="5117746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1</a:t>
                </a:r>
                <a:r>
                  <a:rPr lang="en-US" sz="1400" dirty="0" smtClean="0"/>
                  <a:t>7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921299" y="4886779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1</a:t>
                </a:r>
                <a:r>
                  <a:rPr lang="en-US" sz="1400" dirty="0" smtClean="0"/>
                  <a:t>8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922027" y="4655812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1</a:t>
                </a:r>
                <a:r>
                  <a:rPr lang="en-US" sz="1400" dirty="0" smtClean="0"/>
                  <a:t>9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922755" y="4424845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20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923483" y="4193878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21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924211" y="3962911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22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924939" y="3731944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23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925667" y="3500977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24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926395" y="3270010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25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927123" y="3039043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26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927851" y="2808076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27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928579" y="2577109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28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929307" y="2346142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29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930035" y="2115175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30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930763" y="1884208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31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931491" y="1653241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32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932219" y="1422274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33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932947" y="1191307"/>
                <a:ext cx="536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</a:t>
                </a:r>
                <a:r>
                  <a:rPr lang="ru-RU" sz="1400" dirty="0" smtClean="0"/>
                  <a:t>4 </a:t>
                </a:r>
                <a:r>
                  <a:rPr lang="en-US" sz="1400" dirty="0" err="1" smtClean="0"/>
                  <a:t>st</a:t>
                </a:r>
                <a:endParaRPr lang="ru-RU" sz="14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276667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5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567590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6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837895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7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108200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8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378505" y="817460"/>
                <a:ext cx="4814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9</a:t>
                </a:r>
                <a:r>
                  <a:rPr lang="ru-RU" sz="1400" dirty="0" smtClean="0"/>
                  <a:t>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610405" y="817460"/>
                <a:ext cx="5728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 </a:t>
                </a:r>
                <a:r>
                  <a:rPr lang="en-US" sz="1400" dirty="0" err="1" smtClean="0"/>
                  <a:t>av</a:t>
                </a:r>
                <a:endParaRPr lang="ru-RU" sz="1400" dirty="0"/>
              </a:p>
            </p:txBody>
          </p:sp>
          <p:sp>
            <p:nvSpPr>
              <p:cNvPr id="79" name="Овал 78"/>
              <p:cNvSpPr/>
              <p:nvPr/>
            </p:nvSpPr>
            <p:spPr>
              <a:xfrm>
                <a:off x="4802430" y="1355130"/>
                <a:ext cx="153620" cy="11521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Овал 79"/>
              <p:cNvSpPr/>
              <p:nvPr/>
            </p:nvSpPr>
            <p:spPr>
              <a:xfrm>
                <a:off x="8450905" y="5925325"/>
                <a:ext cx="153620" cy="11521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2" name="Прямая со стрелкой 91"/>
            <p:cNvCxnSpPr/>
            <p:nvPr/>
          </p:nvCxnSpPr>
          <p:spPr>
            <a:xfrm>
              <a:off x="4303165" y="5118820"/>
              <a:ext cx="7681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/>
            <p:nvPr/>
          </p:nvCxnSpPr>
          <p:spPr>
            <a:xfrm>
              <a:off x="5032860" y="5118820"/>
              <a:ext cx="38404" cy="65288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 стрелкой 93"/>
            <p:cNvCxnSpPr/>
            <p:nvPr/>
          </p:nvCxnSpPr>
          <p:spPr>
            <a:xfrm>
              <a:off x="3611875" y="3505810"/>
              <a:ext cx="7681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/>
            <p:nvPr/>
          </p:nvCxnSpPr>
          <p:spPr>
            <a:xfrm>
              <a:off x="4341570" y="3505810"/>
              <a:ext cx="0" cy="161301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 стрелкой 96"/>
            <p:cNvCxnSpPr/>
            <p:nvPr/>
          </p:nvCxnSpPr>
          <p:spPr>
            <a:xfrm>
              <a:off x="3611875" y="2776115"/>
              <a:ext cx="0" cy="72969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 стрелкой 97"/>
            <p:cNvCxnSpPr/>
            <p:nvPr/>
          </p:nvCxnSpPr>
          <p:spPr>
            <a:xfrm>
              <a:off x="2882180" y="2776115"/>
              <a:ext cx="768100" cy="3840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 стрелкой 98"/>
            <p:cNvCxnSpPr/>
            <p:nvPr/>
          </p:nvCxnSpPr>
          <p:spPr>
            <a:xfrm>
              <a:off x="2882180" y="1163105"/>
              <a:ext cx="0" cy="168982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 стрелкой 99"/>
            <p:cNvCxnSpPr/>
            <p:nvPr/>
          </p:nvCxnSpPr>
          <p:spPr>
            <a:xfrm>
              <a:off x="1422790" y="1201510"/>
              <a:ext cx="145939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TextBox 114"/>
          <p:cNvSpPr txBox="1"/>
          <p:nvPr/>
        </p:nvSpPr>
        <p:spPr>
          <a:xfrm>
            <a:off x="0" y="126170"/>
            <a:ext cx="8833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Время данного пути вычисляется как сумма времен проезда от перекрестка до следующего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301695" y="2699305"/>
            <a:ext cx="357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каждом участке улицы указано время с учетом трафика (не показано)</a:t>
            </a:r>
            <a:endParaRPr lang="ru-RU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5301695" y="4264136"/>
            <a:ext cx="357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Дополнительное условие: едем только на юг  или на восток</a:t>
            </a:r>
            <a:endParaRPr lang="ru-RU" sz="2400" dirty="0"/>
          </a:p>
        </p:txBody>
      </p:sp>
      <p:sp>
        <p:nvSpPr>
          <p:cNvPr id="102" name="Номер слайда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7450" y="241385"/>
            <a:ext cx="8229600" cy="1143000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29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Сколько всего разных путей если надо проехать </a:t>
            </a:r>
            <a:r>
              <a:rPr lang="en-US" dirty="0" smtClean="0"/>
              <a:t>n </a:t>
            </a:r>
            <a:r>
              <a:rPr lang="ru-RU" dirty="0" smtClean="0"/>
              <a:t>кварталов на восток и </a:t>
            </a:r>
            <a:r>
              <a:rPr lang="en-US" dirty="0" smtClean="0"/>
              <a:t>m – </a:t>
            </a:r>
            <a:r>
              <a:rPr lang="ru-RU" dirty="0" smtClean="0"/>
              <a:t>на юг?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При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 = m = 50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много даже для компьютера …</a:t>
            </a:r>
          </a:p>
          <a:p>
            <a:pPr algn="ctr">
              <a:buNone/>
            </a:pPr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/>
              <a:t>ПЕРЕБОР НЕВОЗМОЖЕН!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0F02-96DD-4CEC-9928-ABB5EA17439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6958</TotalTime>
  <Words>1242</Words>
  <Application>Microsoft Office PowerPoint</Application>
  <PresentationFormat>Экран (4:3)</PresentationFormat>
  <Paragraphs>293</Paragraphs>
  <Slides>26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Symbol</vt:lpstr>
      <vt:lpstr>Тема Office</vt:lpstr>
      <vt:lpstr>Множественное выравнивание алгоритмы. Pfam. интерпретация</vt:lpstr>
      <vt:lpstr>План</vt:lpstr>
      <vt:lpstr>Повторение</vt:lpstr>
      <vt:lpstr>Алгоритмы множественного выравнивания (занятие 4)</vt:lpstr>
      <vt:lpstr>3. Алгоритм парного выравнивания</vt:lpstr>
      <vt:lpstr>Мы будем решать другую задачу:</vt:lpstr>
      <vt:lpstr>Задача навигатора: найти самый быстрый путь от перекрестка 34 street c 10 avenue до перекрестка 14 street с 5 avenue. Google.map указывает время проезда по каждой улице от перекрестка до следующего перекрестка</vt:lpstr>
      <vt:lpstr>Презентация PowerPoint</vt:lpstr>
      <vt:lpstr>Задача</vt:lpstr>
      <vt:lpstr>Презентация PowerPoint</vt:lpstr>
      <vt:lpstr>Презентация PowerPoint</vt:lpstr>
      <vt:lpstr>Сколько операций?</vt:lpstr>
      <vt:lpstr>Как это называется? </vt:lpstr>
      <vt:lpstr>Задача построения оптимального парного выравнивания решена!  Предполагается, что штраф за гэп линейный </vt:lpstr>
      <vt:lpstr>… и добавить “Бродвеи” :)</vt:lpstr>
      <vt:lpstr>“Манхэттен с Бродвеями” – это карта сходства двух последовательностей</vt:lpstr>
      <vt:lpstr>Путь &lt;=&gt; глобальное выравнивание</vt:lpstr>
      <vt:lpstr>Часто вместо кусочка “Бродвея” в клетке пишут вес из матрицы</vt:lpstr>
      <vt:lpstr>Сколько операций при линейных штрафах за гэпы?</vt:lpstr>
      <vt:lpstr>Аффинные штрафы за гэпы. Подсказка для интересующихся</vt:lpstr>
      <vt:lpstr>Произвольные (напр. логарифмические) штрафы за гэпы.</vt:lpstr>
      <vt:lpstr>В EMBOSS алгоритм парного выравнивания с аффинными гэпами реализован в программе needle </vt:lpstr>
      <vt:lpstr>Оптимальное парное локальное выравнивание</vt:lpstr>
      <vt:lpstr>Вернемся к биологическому смыслу </vt:lpstr>
      <vt:lpstr>Чего я жду от алгоритмов и программ в биоинфороматике</vt:lpstr>
      <vt:lpstr>Take home messages</vt:lpstr>
    </vt:vector>
  </TitlesOfParts>
  <Company>msu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</dc:title>
  <dc:creator>aba</dc:creator>
  <cp:lastModifiedBy>aba</cp:lastModifiedBy>
  <cp:revision>132</cp:revision>
  <dcterms:created xsi:type="dcterms:W3CDTF">2017-03-31T07:49:29Z</dcterms:created>
  <dcterms:modified xsi:type="dcterms:W3CDTF">2017-04-26T21:03:47Z</dcterms:modified>
</cp:coreProperties>
</file>