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7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6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A4B89-335A-4637-B90D-E9638EC91F12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3CE8-B19A-4F79-9432-0C7757A056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понижения размерности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Елена Ставровская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0" y="838200"/>
            <a:ext cx="9150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Многомерное шкалирование</a:t>
            </a:r>
          </a:p>
        </p:txBody>
      </p:sp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304800" y="1568450"/>
            <a:ext cx="8534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На входе - попарные сходства/различия анализируемых объектов (матрица расстояний)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00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>
                <a:latin typeface="Calibri" pitchFamily="34" charset="0"/>
              </a:rPr>
              <a:t>На выходе числовые значения координат, которые приписываются каждому объекту в некоторой новой системе координат, с сохранением (насколько это возможно) попарных расстояний между объектами</a:t>
            </a:r>
          </a:p>
        </p:txBody>
      </p:sp>
      <p:sp>
        <p:nvSpPr>
          <p:cNvPr id="38916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8899A733-2FB6-4792-8672-F2A11EBCC67F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10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2133600"/>
            <a:ext cx="7488237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Прямоугольник 1"/>
          <p:cNvSpPr>
            <a:spLocks noChangeArrowheads="1"/>
          </p:cNvSpPr>
          <p:nvPr/>
        </p:nvSpPr>
        <p:spPr bwMode="auto">
          <a:xfrm>
            <a:off x="152400" y="533400"/>
            <a:ext cx="8991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loc &lt;- </a:t>
            </a:r>
            <a:r>
              <a:rPr lang="en-US" dirty="0" err="1">
                <a:latin typeface="Calibri" pitchFamily="34" charset="0"/>
              </a:rPr>
              <a:t>cmdscale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eurodist</a:t>
            </a:r>
            <a:r>
              <a:rPr lang="en-US" dirty="0">
                <a:latin typeface="Calibri" pitchFamily="34" charset="0"/>
              </a:rPr>
              <a:t>) 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# MDS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для географических расстояний между европейскими городами</a:t>
            </a:r>
          </a:p>
          <a:p>
            <a:r>
              <a:rPr lang="en-US" dirty="0">
                <a:latin typeface="Calibri" pitchFamily="34" charset="0"/>
              </a:rPr>
              <a:t>plot(loc[,1], -loc[,2], type="n", </a:t>
            </a:r>
            <a:r>
              <a:rPr lang="en-US" dirty="0" err="1">
                <a:latin typeface="Calibri" pitchFamily="34" charset="0"/>
              </a:rPr>
              <a:t>xlab</a:t>
            </a:r>
            <a:r>
              <a:rPr lang="en-US" dirty="0">
                <a:latin typeface="Calibri" pitchFamily="34" charset="0"/>
              </a:rPr>
              <a:t>="", </a:t>
            </a:r>
            <a:r>
              <a:rPr lang="en-US" dirty="0" err="1">
                <a:latin typeface="Calibri" pitchFamily="34" charset="0"/>
              </a:rPr>
              <a:t>ylab</a:t>
            </a:r>
            <a:r>
              <a:rPr lang="en-US" dirty="0">
                <a:latin typeface="Calibri" pitchFamily="34" charset="0"/>
              </a:rPr>
              <a:t>="", main="</a:t>
            </a:r>
            <a:r>
              <a:rPr lang="en-US" dirty="0" err="1">
                <a:latin typeface="Calibri" pitchFamily="34" charset="0"/>
              </a:rPr>
              <a:t>cmdscale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eurodist</a:t>
            </a:r>
            <a:r>
              <a:rPr lang="en-US" dirty="0">
                <a:latin typeface="Calibri" pitchFamily="34" charset="0"/>
              </a:rPr>
              <a:t>)")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text(loc[,1], -loc[,2], </a:t>
            </a:r>
            <a:r>
              <a:rPr lang="en-US" dirty="0" err="1">
                <a:latin typeface="Calibri" pitchFamily="34" charset="0"/>
              </a:rPr>
              <a:t>rownames</a:t>
            </a:r>
            <a:r>
              <a:rPr lang="en-US" dirty="0">
                <a:latin typeface="Calibri" pitchFamily="34" charset="0"/>
              </a:rPr>
              <a:t>(loc), </a:t>
            </a:r>
            <a:r>
              <a:rPr lang="en-US" dirty="0" err="1">
                <a:latin typeface="Calibri" pitchFamily="34" charset="0"/>
              </a:rPr>
              <a:t>cex</a:t>
            </a:r>
            <a:r>
              <a:rPr lang="en-US" dirty="0">
                <a:latin typeface="Calibri" pitchFamily="34" charset="0"/>
              </a:rPr>
              <a:t>=0.8) 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#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строим график, минус нужен для того, чтобы перевернуть график в нужную ориентацию</a:t>
            </a:r>
          </a:p>
        </p:txBody>
      </p:sp>
      <p:sp>
        <p:nvSpPr>
          <p:cNvPr id="3994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E36196D7-7768-49CA-AACC-364B48F3397A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11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tSNE</a:t>
            </a:r>
            <a:endParaRPr lang="ru-RU" smtClean="0">
              <a:ea typeface="ＭＳ Ｐゴシック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t-distributed </a:t>
            </a:r>
            <a:r>
              <a:rPr lang="en-US" dirty="0"/>
              <a:t>stochastic neighbor </a:t>
            </a:r>
            <a:r>
              <a:rPr lang="en-US" dirty="0" smtClean="0"/>
              <a:t>embedding</a:t>
            </a:r>
            <a:endParaRPr lang="ru-RU" dirty="0" smtClean="0"/>
          </a:p>
          <a:p>
            <a:r>
              <a:rPr lang="ru-RU" dirty="0" smtClean="0"/>
              <a:t>Метод понижения размерности (до 2 или 3)</a:t>
            </a:r>
          </a:p>
          <a:p>
            <a:r>
              <a:rPr lang="ru-RU" dirty="0" smtClean="0"/>
              <a:t>Замеряет меру сходства точек – насколько точки близки при Гауссовом распределении расстояний вокруг точки с параметром сигма (</a:t>
            </a:r>
            <a:r>
              <a:rPr lang="ru-RU" dirty="0" err="1" smtClean="0"/>
              <a:t>сигма</a:t>
            </a:r>
            <a:r>
              <a:rPr lang="ru-RU" dirty="0" smtClean="0"/>
              <a:t> для каждой точки своя).</a:t>
            </a:r>
          </a:p>
          <a:p>
            <a:r>
              <a:rPr lang="ru-RU" dirty="0" smtClean="0"/>
              <a:t>Преобразует сходство между двумя точками в условные вероятности (при условии остальных наблюдаемых расстояний между точками)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 smtClean="0">
              <a:ea typeface="ＭＳ Ｐゴシック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46653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639696" y="1821164"/>
            <a:ext cx="1368153" cy="1319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375190" y="2535100"/>
            <a:ext cx="388498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331640" y="1124744"/>
            <a:ext cx="1944216" cy="1368152"/>
          </a:xfrm>
          <a:prstGeom prst="straightConnector1">
            <a:avLst/>
          </a:prstGeom>
          <a:ln w="127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09471"/>
            <a:ext cx="3960440" cy="88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55576" y="3515524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Сигма выбирается так, выбирается так, чтобы точки в областях с большей плотностью имели меньшую дисперсию. Для этого оценивается </a:t>
            </a:r>
            <a:r>
              <a:rPr lang="ru-RU" sz="2400" b="1" dirty="0" err="1" smtClean="0"/>
              <a:t>перплексия</a:t>
            </a:r>
            <a:r>
              <a:rPr lang="ru-RU" sz="2400" b="1" dirty="0" smtClean="0"/>
              <a:t>:</a:t>
            </a:r>
          </a:p>
          <a:p>
            <a:endParaRPr lang="ru-RU" sz="24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38752"/>
            <a:ext cx="2232248" cy="56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55576" y="522920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Перплексия</a:t>
            </a:r>
            <a:r>
              <a:rPr lang="ru-RU" sz="2400" dirty="0" smtClean="0"/>
              <a:t> - </a:t>
            </a:r>
            <a:r>
              <a:rPr lang="ru-RU" sz="2400" dirty="0"/>
              <a:t>сглаженная оценка эффективного количества «соседей» для </a:t>
            </a:r>
            <a:r>
              <a:rPr lang="ru-RU" sz="2400" dirty="0" smtClean="0"/>
              <a:t>точки </a:t>
            </a:r>
            <a:r>
              <a:rPr lang="ru-RU" sz="2400" dirty="0" smtClean="0"/>
              <a:t> </a:t>
            </a:r>
            <a:r>
              <a:rPr lang="ru-RU" sz="2400" dirty="0" err="1" smtClean="0"/>
              <a:t>X</a:t>
            </a:r>
            <a:r>
              <a:rPr lang="ru-RU" sz="2400" baseline="-25000" dirty="0" err="1" smtClean="0"/>
              <a:t>i</a:t>
            </a:r>
            <a:r>
              <a:rPr lang="ru-RU" sz="2400" baseline="-25000" dirty="0" smtClean="0"/>
              <a:t>,</a:t>
            </a:r>
            <a:r>
              <a:rPr lang="ru-RU" sz="2400" dirty="0" smtClean="0"/>
              <a:t> параметр метода. Рекомендованные значения от 5 до 50 (можно подбирать бинарным поиском)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Близки точки – близки и образы точек</a:t>
            </a:r>
            <a:endParaRPr lang="ru-RU" sz="24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3924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328498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Если точки отображения </a:t>
            </a:r>
            <a:r>
              <a:rPr lang="ru-RU" sz="2400" dirty="0" err="1"/>
              <a:t>Y</a:t>
            </a:r>
            <a:r>
              <a:rPr lang="ru-RU" sz="2400" baseline="-25000" dirty="0" err="1"/>
              <a:t>i</a:t>
            </a:r>
            <a:r>
              <a:rPr lang="ru-RU" sz="2400" dirty="0"/>
              <a:t> и </a:t>
            </a:r>
            <a:r>
              <a:rPr lang="ru-RU" sz="2400" dirty="0" err="1"/>
              <a:t>Y</a:t>
            </a:r>
            <a:r>
              <a:rPr lang="ru-RU" sz="2400" baseline="-25000" dirty="0" err="1"/>
              <a:t>j</a:t>
            </a:r>
            <a:r>
              <a:rPr lang="ru-RU" sz="2400" dirty="0"/>
              <a:t> корректно моделируют сходство между исходными точками высокой размерности </a:t>
            </a:r>
            <a:r>
              <a:rPr lang="ru-RU" sz="2400" dirty="0" err="1"/>
              <a:t>X</a:t>
            </a:r>
            <a:r>
              <a:rPr lang="ru-RU" sz="2400" baseline="-25000" dirty="0" err="1"/>
              <a:t>i</a:t>
            </a:r>
            <a:r>
              <a:rPr lang="ru-RU" sz="2400" dirty="0"/>
              <a:t> и </a:t>
            </a:r>
            <a:r>
              <a:rPr lang="ru-RU" sz="2400" dirty="0" err="1"/>
              <a:t>X</a:t>
            </a:r>
            <a:r>
              <a:rPr lang="ru-RU" sz="2400" baseline="-25000" dirty="0" err="1"/>
              <a:t>j</a:t>
            </a:r>
            <a:r>
              <a:rPr lang="ru-RU" sz="2400" dirty="0"/>
              <a:t>, то соответствующие условные вероятности </a:t>
            </a:r>
            <a:r>
              <a:rPr lang="ru-RU" sz="2400" dirty="0" err="1"/>
              <a:t>p</a:t>
            </a:r>
            <a:r>
              <a:rPr lang="ru-RU" sz="2400" baseline="-25000" dirty="0" err="1"/>
              <a:t>j|i</a:t>
            </a:r>
            <a:r>
              <a:rPr lang="ru-RU" sz="2400" dirty="0"/>
              <a:t> и </a:t>
            </a:r>
            <a:r>
              <a:rPr lang="ru-RU" sz="2400" dirty="0" err="1"/>
              <a:t>q</a:t>
            </a:r>
            <a:r>
              <a:rPr lang="ru-RU" sz="2400" baseline="-25000" dirty="0" err="1"/>
              <a:t>j|i</a:t>
            </a:r>
            <a:r>
              <a:rPr lang="ru-RU" sz="2400" dirty="0"/>
              <a:t> будут эквивалентны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121746"/>
            <a:ext cx="55340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Оптимизируем </a:t>
            </a:r>
            <a:r>
              <a:rPr lang="en-US" dirty="0" smtClean="0"/>
              <a:t>Cost </a:t>
            </a:r>
            <a:r>
              <a:rPr lang="ru-RU" dirty="0" smtClean="0"/>
              <a:t> методом градиентного спуска</a:t>
            </a:r>
          </a:p>
          <a:p>
            <a:r>
              <a:rPr lang="ru-RU" dirty="0" smtClean="0"/>
              <a:t>В результате близкие точки в проекции сближаются, далекие растаскиваются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Недостатки:</a:t>
            </a:r>
          </a:p>
          <a:p>
            <a:pPr lvl="1"/>
            <a:r>
              <a:rPr lang="ru-RU" dirty="0" smtClean="0"/>
              <a:t>Для больших выборок работает долго</a:t>
            </a:r>
          </a:p>
          <a:p>
            <a:pPr lvl="1"/>
            <a:r>
              <a:rPr lang="ru-RU" dirty="0" smtClean="0"/>
              <a:t>Градиентный спуск находит локальный минимум</a:t>
            </a:r>
          </a:p>
          <a:p>
            <a:pPr lvl="1"/>
            <a:r>
              <a:rPr lang="ru-RU" dirty="0" smtClean="0"/>
              <a:t>При добавлении новых точек нужно все пересчитывать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en-US" dirty="0" smtClean="0"/>
              <a:t>R:</a:t>
            </a:r>
          </a:p>
          <a:p>
            <a:pPr>
              <a:buNone/>
            </a:pP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 err="1" smtClean="0">
                <a:solidFill>
                  <a:schemeClr val="tx2"/>
                </a:solidFill>
              </a:rPr>
              <a:t>nstall.packages</a:t>
            </a:r>
            <a:r>
              <a:rPr lang="en-US" dirty="0" smtClean="0">
                <a:solidFill>
                  <a:schemeClr val="tx2"/>
                </a:solidFill>
              </a:rPr>
              <a:t>(“</a:t>
            </a:r>
            <a:r>
              <a:rPr lang="en-US" dirty="0" err="1" smtClean="0">
                <a:solidFill>
                  <a:schemeClr val="tx2"/>
                </a:solidFill>
              </a:rPr>
              <a:t>Rtsne</a:t>
            </a:r>
            <a:r>
              <a:rPr lang="en-US" dirty="0" smtClean="0">
                <a:solidFill>
                  <a:schemeClr val="tx2"/>
                </a:solidFill>
              </a:rPr>
              <a:t>”)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ibrary(“</a:t>
            </a:r>
            <a:r>
              <a:rPr lang="en-US" dirty="0" err="1" smtClean="0">
                <a:solidFill>
                  <a:schemeClr val="tx2"/>
                </a:solidFill>
              </a:rPr>
              <a:t>Rtsne</a:t>
            </a:r>
            <a:r>
              <a:rPr lang="en-US" dirty="0" smtClean="0">
                <a:solidFill>
                  <a:schemeClr val="tx2"/>
                </a:solidFill>
              </a:rPr>
              <a:t>”)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tSNE</a:t>
            </a:r>
            <a:r>
              <a:rPr lang="ru-RU" dirty="0" smtClean="0"/>
              <a:t> работает с уникальными объектами – убираем дубли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&gt; </a:t>
            </a:r>
            <a:r>
              <a:rPr lang="en-US" dirty="0" err="1" smtClean="0">
                <a:solidFill>
                  <a:schemeClr val="tx2"/>
                </a:solidFill>
              </a:rPr>
              <a:t>iris_unique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&lt;- unique(iris)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/>
              <a:t>По-умолчанию размерность 2 (для 3 надо указывать </a:t>
            </a:r>
            <a:r>
              <a:rPr lang="en-US" dirty="0" smtClean="0"/>
              <a:t>dim=3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&gt; </a:t>
            </a:r>
            <a:r>
              <a:rPr lang="en-US" dirty="0" err="1" smtClean="0">
                <a:solidFill>
                  <a:schemeClr val="tx2"/>
                </a:solidFill>
              </a:rPr>
              <a:t>tsne</a:t>
            </a:r>
            <a:r>
              <a:rPr lang="en-US" dirty="0">
                <a:solidFill>
                  <a:schemeClr val="tx2"/>
                </a:solidFill>
              </a:rPr>
              <a:t>&lt;-</a:t>
            </a:r>
            <a:r>
              <a:rPr lang="en-US" dirty="0" err="1">
                <a:solidFill>
                  <a:schemeClr val="tx2"/>
                </a:solidFill>
              </a:rPr>
              <a:t>Rtsne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iris_unique</a:t>
            </a:r>
            <a:r>
              <a:rPr lang="en-US" dirty="0">
                <a:solidFill>
                  <a:schemeClr val="tx2"/>
                </a:solidFill>
              </a:rPr>
              <a:t>[, c(-5)])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&gt; plot(</a:t>
            </a:r>
            <a:r>
              <a:rPr lang="en-US" dirty="0" err="1" smtClean="0">
                <a:solidFill>
                  <a:schemeClr val="tx2"/>
                </a:solidFill>
              </a:rPr>
              <a:t>tsne$Y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col</a:t>
            </a:r>
            <a:r>
              <a:rPr lang="en-US" dirty="0">
                <a:solidFill>
                  <a:schemeClr val="tx2"/>
                </a:solidFill>
              </a:rPr>
              <a:t>=</a:t>
            </a:r>
            <a:r>
              <a:rPr lang="en-US" dirty="0" err="1">
                <a:solidFill>
                  <a:schemeClr val="tx2"/>
                </a:solidFill>
              </a:rPr>
              <a:t>iris_unique</a:t>
            </a:r>
            <a:r>
              <a:rPr lang="en-US" dirty="0">
                <a:solidFill>
                  <a:schemeClr val="tx2"/>
                </a:solidFill>
              </a:rPr>
              <a:t>[,5], </a:t>
            </a:r>
            <a:r>
              <a:rPr lang="en-US" dirty="0" err="1">
                <a:solidFill>
                  <a:schemeClr val="tx2"/>
                </a:solidFill>
              </a:rPr>
              <a:t>pch</a:t>
            </a:r>
            <a:r>
              <a:rPr lang="en-US" dirty="0">
                <a:solidFill>
                  <a:schemeClr val="tx2"/>
                </a:solidFill>
              </a:rPr>
              <a:t>=19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ru-RU" dirty="0" smtClean="0"/>
              <a:t>Сделаем для сравнения </a:t>
            </a:r>
            <a:r>
              <a:rPr lang="en-US" dirty="0" smtClean="0"/>
              <a:t>PCA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&gt; </a:t>
            </a:r>
            <a:r>
              <a:rPr lang="en-US" dirty="0" err="1" smtClean="0">
                <a:solidFill>
                  <a:schemeClr val="tx2"/>
                </a:solidFill>
              </a:rPr>
              <a:t>pca</a:t>
            </a:r>
            <a:r>
              <a:rPr lang="en-US" dirty="0">
                <a:solidFill>
                  <a:schemeClr val="tx2"/>
                </a:solidFill>
              </a:rPr>
              <a:t>&lt;-</a:t>
            </a:r>
            <a:r>
              <a:rPr lang="en-US" dirty="0" err="1">
                <a:solidFill>
                  <a:schemeClr val="tx2"/>
                </a:solidFill>
              </a:rPr>
              <a:t>prcomp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iris_unique</a:t>
            </a:r>
            <a:r>
              <a:rPr lang="en-US" dirty="0">
                <a:solidFill>
                  <a:schemeClr val="tx2"/>
                </a:solidFill>
              </a:rPr>
              <a:t>[, -5])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&gt; </a:t>
            </a:r>
            <a:r>
              <a:rPr lang="en-US" dirty="0">
                <a:solidFill>
                  <a:schemeClr val="tx2"/>
                </a:solidFill>
              </a:rPr>
              <a:t>plot(</a:t>
            </a:r>
            <a:r>
              <a:rPr lang="en-US" dirty="0" err="1">
                <a:solidFill>
                  <a:schemeClr val="tx2"/>
                </a:solidFill>
              </a:rPr>
              <a:t>pca$x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col</a:t>
            </a:r>
            <a:r>
              <a:rPr lang="en-US" dirty="0">
                <a:solidFill>
                  <a:schemeClr val="tx2"/>
                </a:solidFill>
              </a:rPr>
              <a:t>=</a:t>
            </a:r>
            <a:r>
              <a:rPr lang="en-US" dirty="0" err="1">
                <a:solidFill>
                  <a:schemeClr val="tx2"/>
                </a:solidFill>
              </a:rPr>
              <a:t>iris_unique</a:t>
            </a:r>
            <a:r>
              <a:rPr lang="en-US" dirty="0">
                <a:solidFill>
                  <a:schemeClr val="tx2"/>
                </a:solidFill>
              </a:rPr>
              <a:t>[,5], </a:t>
            </a:r>
            <a:r>
              <a:rPr lang="en-US" dirty="0" err="1">
                <a:solidFill>
                  <a:schemeClr val="tx2"/>
                </a:solidFill>
              </a:rPr>
              <a:t>pch</a:t>
            </a:r>
            <a:r>
              <a:rPr lang="en-US" dirty="0">
                <a:solidFill>
                  <a:schemeClr val="tx2"/>
                </a:solidFill>
              </a:rPr>
              <a:t>=19)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tSNE</a:t>
            </a:r>
            <a:endParaRPr lang="ru-RU" dirty="0"/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5DCB8-CD7F-4047-A77F-C08157FFDF55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19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27" y="1452711"/>
            <a:ext cx="4578081" cy="39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446746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 смотреть на данные из многомерного пространства</a:t>
            </a:r>
          </a:p>
          <a:p>
            <a:r>
              <a:rPr lang="ru-RU" dirty="0" smtClean="0"/>
              <a:t>Выявление значимых координат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Классификация раковых образцов на основании зависимостей </a:t>
            </a:r>
            <a:br>
              <a:rPr lang="ru-RU" sz="3200" dirty="0" smtClean="0"/>
            </a:br>
            <a:r>
              <a:rPr lang="ru-RU" sz="3200" dirty="0" smtClean="0"/>
              <a:t>мутационных процессов от состояний хроматина.</a:t>
            </a:r>
            <a:endParaRPr lang="ru-RU" sz="3200" dirty="0"/>
          </a:p>
        </p:txBody>
      </p:sp>
      <p:grpSp>
        <p:nvGrpSpPr>
          <p:cNvPr id="3" name="Группа 59"/>
          <p:cNvGrpSpPr>
            <a:grpSpLocks/>
          </p:cNvGrpSpPr>
          <p:nvPr/>
        </p:nvGrpSpPr>
        <p:grpSpPr bwMode="auto">
          <a:xfrm>
            <a:off x="0" y="2132856"/>
            <a:ext cx="8964488" cy="4248473"/>
            <a:chOff x="2606999" y="24066598"/>
            <a:chExt cx="13105456" cy="5032075"/>
          </a:xfrm>
        </p:grpSpPr>
        <p:sp>
          <p:nvSpPr>
            <p:cNvPr id="4" name="TextBox 47"/>
            <p:cNvSpPr txBox="1">
              <a:spLocks noChangeArrowheads="1"/>
            </p:cNvSpPr>
            <p:nvPr/>
          </p:nvSpPr>
          <p:spPr bwMode="auto">
            <a:xfrm>
              <a:off x="7431535" y="24562169"/>
              <a:ext cx="1368152" cy="43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/>
                <a:t>MDS</a:t>
              </a:r>
              <a:endParaRPr lang="ru-RU" sz="2400" b="1"/>
            </a:p>
          </p:txBody>
        </p:sp>
        <p:pic>
          <p:nvPicPr>
            <p:cNvPr id="5" name="Picture 38" descr="D:\workspace\MutationsCancer\cluster\src\paper_pics\pca_cancer_clusters_su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7039" y="25282248"/>
              <a:ext cx="5544616" cy="3384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7" descr="D:\workspace\MutationsCancer\cluster\src\paper_pics\mds_cancer_clusters_su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67439" y="25282249"/>
              <a:ext cx="5544616" cy="3333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49"/>
            <p:cNvSpPr txBox="1">
              <a:spLocks noChangeArrowheads="1"/>
            </p:cNvSpPr>
            <p:nvPr/>
          </p:nvSpPr>
          <p:spPr bwMode="auto">
            <a:xfrm>
              <a:off x="3615111" y="24562169"/>
              <a:ext cx="1728192" cy="43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/>
                <a:t>PCA</a:t>
              </a:r>
              <a:endParaRPr lang="ru-RU" sz="2400" b="1"/>
            </a:p>
          </p:txBody>
        </p:sp>
        <p:sp>
          <p:nvSpPr>
            <p:cNvPr id="8" name="TextBox 50"/>
            <p:cNvSpPr txBox="1">
              <a:spLocks noChangeArrowheads="1"/>
            </p:cNvSpPr>
            <p:nvPr/>
          </p:nvSpPr>
          <p:spPr bwMode="auto">
            <a:xfrm>
              <a:off x="4191175" y="28738633"/>
              <a:ext cx="1296144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PC1</a:t>
              </a:r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06999" y="26146345"/>
              <a:ext cx="442301" cy="865237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dirty="0"/>
                <a:t>PC2</a:t>
              </a:r>
              <a:endParaRPr lang="ru-RU" dirty="0"/>
            </a:p>
          </p:txBody>
        </p:sp>
        <p:pic>
          <p:nvPicPr>
            <p:cNvPr id="10" name="Picture 39" descr="D:\workspace\MutationsCancer\cluster\src\paper_pics\tsne_cancer_clusters_sum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023823" y="25282249"/>
              <a:ext cx="5688632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Прямоугольник 53"/>
            <p:cNvSpPr>
              <a:spLocks noChangeArrowheads="1"/>
            </p:cNvSpPr>
            <p:nvPr/>
          </p:nvSpPr>
          <p:spPr bwMode="auto">
            <a:xfrm>
              <a:off x="5991375" y="24066598"/>
              <a:ext cx="648072" cy="475252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Прямоугольник 54"/>
            <p:cNvSpPr>
              <a:spLocks noChangeArrowheads="1"/>
            </p:cNvSpPr>
            <p:nvPr/>
          </p:nvSpPr>
          <p:spPr bwMode="auto">
            <a:xfrm>
              <a:off x="9519767" y="24138606"/>
              <a:ext cx="576064" cy="475252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TextBox 55"/>
            <p:cNvSpPr txBox="1">
              <a:spLocks noChangeArrowheads="1"/>
            </p:cNvSpPr>
            <p:nvPr/>
          </p:nvSpPr>
          <p:spPr bwMode="auto">
            <a:xfrm>
              <a:off x="11463983" y="24562169"/>
              <a:ext cx="1368152" cy="43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/>
                <a:t>tSNE</a:t>
              </a:r>
              <a:endParaRPr lang="ru-RU" sz="2400" b="1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0" y="681038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Метод главных компонент</a:t>
            </a:r>
            <a:r>
              <a:rPr lang="ru-RU" sz="2800">
                <a:latin typeface="Calibri" pitchFamily="34" charset="0"/>
              </a:rPr>
              <a:t> </a:t>
            </a:r>
          </a:p>
          <a:p>
            <a:pPr algn="ctr"/>
            <a:r>
              <a:rPr lang="ru-RU" sz="2800">
                <a:latin typeface="Calibri" pitchFamily="34" charset="0"/>
              </a:rPr>
              <a:t>(</a:t>
            </a:r>
            <a:r>
              <a:rPr lang="en-US" sz="2800" i="1">
                <a:latin typeface="Calibri" pitchFamily="34" charset="0"/>
              </a:rPr>
              <a:t>Principal component analysis, PCA</a:t>
            </a:r>
            <a:r>
              <a:rPr lang="en-US" sz="2800">
                <a:latin typeface="Calibri" pitchFamily="34" charset="0"/>
              </a:rPr>
              <a:t>) 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2771" name="Прямоугольник 4"/>
          <p:cNvSpPr>
            <a:spLocks noChangeArrowheads="1"/>
          </p:cNvSpPr>
          <p:nvPr/>
        </p:nvSpPr>
        <p:spPr bwMode="auto">
          <a:xfrm>
            <a:off x="190500" y="19812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один из основных способов уменьшить размерность данных, потеряв наименьшее количество информации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Преобразование некоторого набора возможно скоррелированных переменных в набор линейно нескоррелированных переменных – главных компонент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Число главных компонент всегда меньше или равно количеству начальных переменных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Первая компонента имеет наибольшую возможную дисперсию (т.е. объясняет вариабильность данных настолько, насколько это возможно)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Каждая следующая компонента имеет наибольшую дисперсию при условии, что она ортогональна предыдущим</a:t>
            </a:r>
          </a:p>
        </p:txBody>
      </p:sp>
      <p:sp>
        <p:nvSpPr>
          <p:cNvPr id="32772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382FB271-1303-4904-9D79-88F83CDD14AB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3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223838" y="1027113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PCA</a:t>
            </a:r>
            <a:r>
              <a:rPr lang="ru-RU" sz="2000">
                <a:latin typeface="Calibri" pitchFamily="34" charset="0"/>
              </a:rPr>
              <a:t> – по сути  ортогональное линейное преобразование, переводящее данные в новую систему координат. 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413" y="2282825"/>
            <a:ext cx="55149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038" y="4835525"/>
            <a:ext cx="6324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B410CBE7-796F-4836-8845-0B59D1821E36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4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306388" y="2514600"/>
            <a:ext cx="84582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z1 &lt;- </a:t>
            </a:r>
            <a:r>
              <a:rPr lang="en-US" dirty="0" err="1">
                <a:latin typeface="Calibri" pitchFamily="34" charset="0"/>
              </a:rPr>
              <a:t>rnorm</a:t>
            </a:r>
            <a:r>
              <a:rPr lang="en-US" dirty="0">
                <a:latin typeface="Calibri" pitchFamily="34" charset="0"/>
              </a:rPr>
              <a:t>(10000, mean=1, </a:t>
            </a:r>
            <a:r>
              <a:rPr lang="en-US" dirty="0" err="1">
                <a:latin typeface="Calibri" pitchFamily="34" charset="0"/>
              </a:rPr>
              <a:t>sd</a:t>
            </a:r>
            <a:r>
              <a:rPr lang="en-US" dirty="0">
                <a:latin typeface="Calibri" pitchFamily="34" charset="0"/>
              </a:rPr>
              <a:t>=1)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z2 &lt;- </a:t>
            </a:r>
            <a:r>
              <a:rPr lang="en-US" dirty="0" err="1">
                <a:latin typeface="Calibri" pitchFamily="34" charset="0"/>
              </a:rPr>
              <a:t>rnorm</a:t>
            </a:r>
            <a:r>
              <a:rPr lang="en-US" dirty="0">
                <a:latin typeface="Calibri" pitchFamily="34" charset="0"/>
              </a:rPr>
              <a:t>(10000, mean=3, </a:t>
            </a:r>
            <a:r>
              <a:rPr lang="en-US" dirty="0" err="1">
                <a:latin typeface="Calibri" pitchFamily="34" charset="0"/>
              </a:rPr>
              <a:t>sd</a:t>
            </a:r>
            <a:r>
              <a:rPr lang="en-US" dirty="0">
                <a:latin typeface="Calibri" pitchFamily="34" charset="0"/>
              </a:rPr>
              <a:t>=3) 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z3 &lt;- </a:t>
            </a:r>
            <a:r>
              <a:rPr lang="en-US" dirty="0" err="1">
                <a:latin typeface="Calibri" pitchFamily="34" charset="0"/>
              </a:rPr>
              <a:t>rnorm</a:t>
            </a:r>
            <a:r>
              <a:rPr lang="en-US" dirty="0">
                <a:latin typeface="Calibri" pitchFamily="34" charset="0"/>
              </a:rPr>
              <a:t>(10000, mean=5, </a:t>
            </a:r>
            <a:r>
              <a:rPr lang="en-US" dirty="0" err="1">
                <a:latin typeface="Calibri" pitchFamily="34" charset="0"/>
              </a:rPr>
              <a:t>sd</a:t>
            </a:r>
            <a:r>
              <a:rPr lang="en-US" dirty="0">
                <a:latin typeface="Calibri" pitchFamily="34" charset="0"/>
              </a:rPr>
              <a:t>=5) 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z4 &lt;- </a:t>
            </a:r>
            <a:r>
              <a:rPr lang="en-US" dirty="0" err="1">
                <a:latin typeface="Calibri" pitchFamily="34" charset="0"/>
              </a:rPr>
              <a:t>rnorm</a:t>
            </a:r>
            <a:r>
              <a:rPr lang="en-US" dirty="0">
                <a:latin typeface="Calibri" pitchFamily="34" charset="0"/>
              </a:rPr>
              <a:t>(10000, mean=7, </a:t>
            </a:r>
            <a:r>
              <a:rPr lang="en-US" dirty="0" err="1">
                <a:latin typeface="Calibri" pitchFamily="34" charset="0"/>
              </a:rPr>
              <a:t>sd</a:t>
            </a:r>
            <a:r>
              <a:rPr lang="en-US" dirty="0">
                <a:latin typeface="Calibri" pitchFamily="34" charset="0"/>
              </a:rPr>
              <a:t>=7) 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z5 &lt;- </a:t>
            </a:r>
            <a:r>
              <a:rPr lang="en-US" dirty="0" err="1">
                <a:latin typeface="Calibri" pitchFamily="34" charset="0"/>
              </a:rPr>
              <a:t>rnorm</a:t>
            </a:r>
            <a:r>
              <a:rPr lang="en-US" dirty="0">
                <a:latin typeface="Calibri" pitchFamily="34" charset="0"/>
              </a:rPr>
              <a:t>(10000, mean=9, </a:t>
            </a:r>
            <a:r>
              <a:rPr lang="en-US" dirty="0" err="1">
                <a:latin typeface="Calibri" pitchFamily="34" charset="0"/>
              </a:rPr>
              <a:t>sd</a:t>
            </a:r>
            <a:r>
              <a:rPr lang="en-US" dirty="0">
                <a:latin typeface="Calibri" pitchFamily="34" charset="0"/>
              </a:rPr>
              <a:t>=9) </a:t>
            </a:r>
            <a:endParaRPr lang="ru-RU" dirty="0">
              <a:latin typeface="Calibri" pitchFamily="34" charset="0"/>
            </a:endParaRPr>
          </a:p>
          <a:p>
            <a:r>
              <a:rPr lang="en-US" dirty="0" err="1">
                <a:latin typeface="Calibri" pitchFamily="34" charset="0"/>
              </a:rPr>
              <a:t>mydata</a:t>
            </a:r>
            <a:r>
              <a:rPr lang="en-US" dirty="0">
                <a:latin typeface="Calibri" pitchFamily="34" charset="0"/>
              </a:rPr>
              <a:t> &lt;- matrix(c(z1, z2, z3, z4, z5), 2500, 20, </a:t>
            </a:r>
            <a:r>
              <a:rPr lang="en-US" dirty="0" err="1">
                <a:latin typeface="Calibri" pitchFamily="34" charset="0"/>
              </a:rPr>
              <a:t>byrow</a:t>
            </a:r>
            <a:r>
              <a:rPr lang="en-US" dirty="0">
                <a:latin typeface="Calibri" pitchFamily="34" charset="0"/>
              </a:rPr>
              <a:t>=T, </a:t>
            </a:r>
            <a:r>
              <a:rPr lang="en-US" dirty="0" err="1">
                <a:latin typeface="Calibri" pitchFamily="34" charset="0"/>
              </a:rPr>
              <a:t>dimnames</a:t>
            </a:r>
            <a:r>
              <a:rPr lang="en-US" dirty="0">
                <a:latin typeface="Calibri" pitchFamily="34" charset="0"/>
              </a:rPr>
              <a:t>=list(paste("R", 1:2500, sep=""), paste("C", 1:20, sep=""))) 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   #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генерируем матрицу, 2500 строк и 20 столбцов</a:t>
            </a:r>
          </a:p>
          <a:p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sz="2400" dirty="0" err="1">
                <a:latin typeface="Calibri" pitchFamily="34" charset="0"/>
              </a:rPr>
              <a:t>pca</a:t>
            </a:r>
            <a:r>
              <a:rPr lang="en-US" sz="2400" dirty="0">
                <a:latin typeface="Calibri" pitchFamily="34" charset="0"/>
              </a:rPr>
              <a:t> &lt;- </a:t>
            </a:r>
            <a:r>
              <a:rPr lang="en-US" sz="2400" dirty="0" err="1">
                <a:latin typeface="Calibri" pitchFamily="34" charset="0"/>
              </a:rPr>
              <a:t>prcomp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mydata</a:t>
            </a:r>
            <a:r>
              <a:rPr lang="en-US" sz="2400" dirty="0">
                <a:latin typeface="Calibri" pitchFamily="34" charset="0"/>
              </a:rPr>
              <a:t>, scale=T) 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19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A1306435-0FF3-48E6-90C4-7179E91818D8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5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2450" y="266700"/>
            <a:ext cx="3505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589088"/>
            <a:ext cx="541020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Прямоугольник 1"/>
          <p:cNvSpPr>
            <a:spLocks noChangeArrowheads="1"/>
          </p:cNvSpPr>
          <p:nvPr/>
        </p:nvSpPr>
        <p:spPr bwMode="auto">
          <a:xfrm>
            <a:off x="152400" y="609600"/>
            <a:ext cx="88392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summary(</a:t>
            </a:r>
            <a:r>
              <a:rPr lang="en-US" dirty="0" err="1">
                <a:latin typeface="Calibri" pitchFamily="34" charset="0"/>
              </a:rPr>
              <a:t>pca</a:t>
            </a:r>
            <a:r>
              <a:rPr lang="en-US" dirty="0">
                <a:latin typeface="Calibri" pitchFamily="34" charset="0"/>
              </a:rPr>
              <a:t>) 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#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Выводит на экран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summary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для всех компонент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summary(</a:t>
            </a:r>
            <a:r>
              <a:rPr lang="en-US" dirty="0" err="1">
                <a:latin typeface="Calibri" pitchFamily="34" charset="0"/>
              </a:rPr>
              <a:t>pca</a:t>
            </a:r>
            <a:r>
              <a:rPr lang="en-US" dirty="0">
                <a:latin typeface="Calibri" pitchFamily="34" charset="0"/>
              </a:rPr>
              <a:t>)$importance[, 1:6] 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#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для первых шести компонент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PC1       PC2       PC3       PC4       PC5       PC6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Standard deviation     2.151885 0.9901776 0.9758579 0.9586941 0.9454844 0.9412403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Proportion of Variance 0.231530 0.0490200 0.0476100 0.0459500 0.0447000 0.0443000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Cumulative Proportion  0.231530 0.2805500 0.3281700 0.3741200 0.4188200 0.4631200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 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44" name="Прямоугольник 2"/>
          <p:cNvSpPr>
            <a:spLocks noChangeArrowheads="1"/>
          </p:cNvSpPr>
          <p:nvPr/>
        </p:nvSpPr>
        <p:spPr bwMode="auto">
          <a:xfrm>
            <a:off x="163513" y="6138863"/>
            <a:ext cx="5856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mycolors</a:t>
            </a:r>
            <a:r>
              <a:rPr lang="en-US" dirty="0"/>
              <a:t> &lt;- c("red", "green", "blue", "magenta", "black") 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plot(</a:t>
            </a:r>
            <a:r>
              <a:rPr lang="en-US" dirty="0" err="1"/>
              <a:t>pca$x</a:t>
            </a:r>
            <a:r>
              <a:rPr lang="en-US" dirty="0"/>
              <a:t>, </a:t>
            </a:r>
            <a:r>
              <a:rPr lang="en-US" dirty="0" err="1"/>
              <a:t>pch</a:t>
            </a:r>
            <a:r>
              <a:rPr lang="en-US" dirty="0"/>
              <a:t>=20, </a:t>
            </a:r>
            <a:r>
              <a:rPr lang="en-US" dirty="0" err="1"/>
              <a:t>col</a:t>
            </a:r>
            <a:r>
              <a:rPr lang="en-US" dirty="0"/>
              <a:t>=</a:t>
            </a:r>
            <a:r>
              <a:rPr lang="en-US" dirty="0" err="1"/>
              <a:t>mycolors</a:t>
            </a:r>
            <a:r>
              <a:rPr lang="en-US" dirty="0"/>
              <a:t>[sort(rep(1:5, 500))])</a:t>
            </a:r>
            <a:endParaRPr lang="ru-RU" dirty="0"/>
          </a:p>
        </p:txBody>
      </p:sp>
      <p:sp>
        <p:nvSpPr>
          <p:cNvPr id="35845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39EE318A-551A-4FC2-B2A6-88CB4F67D673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6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63912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 старых координат в новые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27383"/>
            <a:ext cx="6834336" cy="653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BA624D98-DBEA-46EB-9A45-88C1D7434D44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8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7175"/>
            <a:ext cx="41910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1219200" cy="457200"/>
          </a:xfrm>
          <a:noFill/>
        </p:spPr>
        <p:txBody>
          <a:bodyPr/>
          <a:lstStyle/>
          <a:p>
            <a:fld id="{5BE3E1AE-8E14-4271-864A-BBD25F55A285}" type="slidenum">
              <a:rPr lang="en-US" sz="2400" b="1">
                <a:latin typeface="Courier New" pitchFamily="49" charset="0"/>
                <a:cs typeface="Courier New" pitchFamily="49" charset="0"/>
              </a:rPr>
              <a:pPr/>
              <a:t>9</a:t>
            </a:fld>
            <a:r>
              <a:rPr lang="en-US" sz="2400" b="1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33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2" name="Прямоугольник 1"/>
          <p:cNvSpPr>
            <a:spLocks noChangeArrowheads="1"/>
          </p:cNvSpPr>
          <p:nvPr/>
        </p:nvSpPr>
        <p:spPr bwMode="auto">
          <a:xfrm>
            <a:off x="533400" y="4083050"/>
            <a:ext cx="81534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pca$x[,1:3]</a:t>
            </a:r>
            <a:r>
              <a:rPr lang="ru-RU" sz="2000">
                <a:latin typeface="Calibri" pitchFamily="34" charset="0"/>
              </a:rPr>
              <a:t>   </a:t>
            </a:r>
          </a:p>
          <a:p>
            <a:endParaRPr lang="ru-RU" sz="2000"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- здесь содержатся коэффициенты для перехода в новую систему координат, по первым 3 компонентам: можно использовать для дальнейшей кластеризации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529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Методы понижения размерности</vt:lpstr>
      <vt:lpstr>Цель</vt:lpstr>
      <vt:lpstr>Слайд 3</vt:lpstr>
      <vt:lpstr>Слайд 4</vt:lpstr>
      <vt:lpstr>Слайд 5</vt:lpstr>
      <vt:lpstr>Слайд 6</vt:lpstr>
      <vt:lpstr>Перевод старых координат в новые</vt:lpstr>
      <vt:lpstr>Слайд 8</vt:lpstr>
      <vt:lpstr>Слайд 9</vt:lpstr>
      <vt:lpstr>Слайд 10</vt:lpstr>
      <vt:lpstr>Слайд 11</vt:lpstr>
      <vt:lpstr>tSNE</vt:lpstr>
      <vt:lpstr>tSNE</vt:lpstr>
      <vt:lpstr>tSNE</vt:lpstr>
      <vt:lpstr>tSNE</vt:lpstr>
      <vt:lpstr>tSNE</vt:lpstr>
      <vt:lpstr>tSNE</vt:lpstr>
      <vt:lpstr>tSNE</vt:lpstr>
      <vt:lpstr>tSNE</vt:lpstr>
      <vt:lpstr>Классификация раковых образцов на основании зависимостей  мутационных процессов от состояний хроматина.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80</cp:revision>
  <dcterms:created xsi:type="dcterms:W3CDTF">2017-11-16T15:32:26Z</dcterms:created>
  <dcterms:modified xsi:type="dcterms:W3CDTF">2017-11-17T14:04:56Z</dcterms:modified>
</cp:coreProperties>
</file>