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96" r:id="rId3"/>
    <p:sldId id="257" r:id="rId4"/>
    <p:sldId id="258" r:id="rId5"/>
    <p:sldId id="259" r:id="rId6"/>
    <p:sldId id="297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0" r:id="rId27"/>
    <p:sldId id="301" r:id="rId28"/>
    <p:sldId id="302" r:id="rId29"/>
    <p:sldId id="280" r:id="rId30"/>
    <p:sldId id="286" r:id="rId31"/>
    <p:sldId id="290" r:id="rId32"/>
    <p:sldId id="291" r:id="rId33"/>
    <p:sldId id="292" r:id="rId34"/>
    <p:sldId id="298" r:id="rId35"/>
    <p:sldId id="293" r:id="rId36"/>
    <p:sldId id="287" r:id="rId37"/>
    <p:sldId id="288" r:id="rId38"/>
    <p:sldId id="289" r:id="rId39"/>
    <p:sldId id="294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2D66-E4B8-46B8-8D18-4F91BBA910B3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F3BA0-511F-4B25-AC0F-54960342C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10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E0DB-9E11-48FB-94B7-49A3F5947C79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68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63B-1764-4550-9620-6875A201FFD6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42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775-DE3F-4B77-BFD7-5AB868C5C598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3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BA83-039C-414A-A091-213116007FBA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38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8D0C-DC0C-4484-9E9F-33C96EDF375C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83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3191-8C69-46D9-BA38-62109A737D18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91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AA8-C438-44A4-920B-5269D92AB793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30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2F0D-E7A3-4977-8DF3-89C7C3EEBDF6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61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BABF-3E2E-4D65-A8C4-C269A00891A6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5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2C-C85F-4717-9F88-33A17784A688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00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2E40-09DA-4D68-9484-D5097263E100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71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5F2A-1E2F-4EA3-B81F-13B263FAA33B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44B8-EA00-4B44-9494-C199FDB2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53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-graph-gallery.com/portfolio/ggplot2-packag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756919" y="1927859"/>
            <a:ext cx="247015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400" b="1" spc="-5" dirty="0">
                <a:solidFill>
                  <a:srgbClr val="24333B"/>
                </a:solidFill>
                <a:latin typeface="Trebuchet MS"/>
                <a:cs typeface="Trebuchet MS"/>
              </a:rPr>
              <a:t>Язык </a:t>
            </a:r>
            <a:r>
              <a:rPr sz="4400" b="1" dirty="0">
                <a:solidFill>
                  <a:srgbClr val="24333B"/>
                </a:solidFill>
                <a:latin typeface="Trebuchet MS"/>
                <a:cs typeface="Trebuchet MS"/>
              </a:rPr>
              <a:t>R  </a:t>
            </a:r>
            <a:r>
              <a:rPr sz="4400" b="1" spc="-5" dirty="0" err="1">
                <a:solidFill>
                  <a:srgbClr val="24333B"/>
                </a:solidFill>
                <a:latin typeface="Trebuchet MS"/>
                <a:cs typeface="Trebuchet MS"/>
              </a:rPr>
              <a:t>лекция</a:t>
            </a:r>
            <a:r>
              <a:rPr sz="4400" b="1" spc="-80" dirty="0">
                <a:solidFill>
                  <a:srgbClr val="24333B"/>
                </a:solidFill>
                <a:latin typeface="Trebuchet MS"/>
                <a:cs typeface="Trebuchet MS"/>
              </a:rPr>
              <a:t> </a:t>
            </a:r>
            <a:r>
              <a:rPr lang="en-US" sz="4400" b="1" dirty="0" smtClean="0">
                <a:solidFill>
                  <a:srgbClr val="24333B"/>
                </a:solidFill>
                <a:latin typeface="Trebuchet MS"/>
                <a:cs typeface="Trebuchet MS"/>
              </a:rPr>
              <a:t>6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88669" y="3614297"/>
            <a:ext cx="5831205" cy="2160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lang="ru-RU" sz="2400" spc="-5" dirty="0" smtClean="0">
                <a:latin typeface="Trebuchet MS"/>
                <a:cs typeface="Trebuchet MS"/>
              </a:rPr>
              <a:t>Артем Артемов</a:t>
            </a:r>
          </a:p>
          <a:p>
            <a:pPr marL="12700" marR="5080">
              <a:lnSpc>
                <a:spcPct val="116700"/>
              </a:lnSpc>
            </a:pPr>
            <a:r>
              <a:rPr sz="2400" spc="-5" dirty="0" err="1" smtClean="0">
                <a:latin typeface="Trebuchet MS"/>
                <a:cs typeface="Trebuchet MS"/>
              </a:rPr>
              <a:t>Елена</a:t>
            </a:r>
            <a:r>
              <a:rPr sz="2400" spc="-5" dirty="0" smtClean="0">
                <a:latin typeface="Trebuchet MS"/>
                <a:cs typeface="Trebuchet MS"/>
              </a:rPr>
              <a:t> </a:t>
            </a:r>
            <a:r>
              <a:rPr sz="2400" spc="-5" dirty="0" err="1" smtClean="0">
                <a:latin typeface="Trebuchet MS"/>
                <a:cs typeface="Trebuchet MS"/>
              </a:rPr>
              <a:t>Ставровская</a:t>
            </a:r>
            <a:endParaRPr lang="ru-RU" sz="2400" spc="-5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sz="2400" spc="-5" dirty="0" err="1" smtClean="0">
                <a:latin typeface="Trebuchet MS"/>
                <a:cs typeface="Trebuchet MS"/>
              </a:rPr>
              <a:t>Анастасия</a:t>
            </a:r>
            <a:r>
              <a:rPr sz="2400" spc="-5" dirty="0" smtClean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Жарикова  </a:t>
            </a:r>
            <a:endParaRPr lang="ru-RU" sz="2400" spc="-5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endParaRPr lang="ru-RU" sz="2400" spc="-5" dirty="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lang="en-US" sz="2400" spc="-5" dirty="0" smtClean="0">
                <a:latin typeface="Trebuchet MS"/>
                <a:cs typeface="Trebuchet MS"/>
              </a:rPr>
              <a:t>1</a:t>
            </a:r>
            <a:r>
              <a:rPr lang="ru-RU" sz="2400" spc="-5" dirty="0" smtClean="0">
                <a:latin typeface="Trebuchet MS"/>
                <a:cs typeface="Trebuchet MS"/>
              </a:rPr>
              <a:t>3</a:t>
            </a:r>
            <a:r>
              <a:rPr sz="2400" spc="-5" dirty="0" smtClean="0">
                <a:latin typeface="Trebuchet MS"/>
                <a:cs typeface="Trebuchet MS"/>
              </a:rPr>
              <a:t> </a:t>
            </a:r>
            <a:r>
              <a:rPr lang="ru-RU" sz="2400" spc="-5" dirty="0" smtClean="0">
                <a:latin typeface="Trebuchet MS"/>
                <a:cs typeface="Trebuchet MS"/>
              </a:rPr>
              <a:t>ок</a:t>
            </a:r>
            <a:r>
              <a:rPr sz="2400" spc="-5" dirty="0" err="1" smtClean="0">
                <a:latin typeface="Trebuchet MS"/>
                <a:cs typeface="Trebuchet MS"/>
              </a:rPr>
              <a:t>тября</a:t>
            </a:r>
            <a:r>
              <a:rPr sz="2400" spc="-90" dirty="0" smtClean="0">
                <a:latin typeface="Trebuchet MS"/>
                <a:cs typeface="Trebuchet MS"/>
              </a:rPr>
              <a:t> </a:t>
            </a:r>
            <a:r>
              <a:rPr sz="2400" spc="-5" dirty="0" smtClean="0">
                <a:latin typeface="Trebuchet MS"/>
                <a:cs typeface="Trebuchet MS"/>
              </a:rPr>
              <a:t>201</a:t>
            </a:r>
            <a:r>
              <a:rPr lang="ru-RU" sz="2400" spc="-5" dirty="0" smtClean="0">
                <a:latin typeface="Trebuchet MS"/>
                <a:cs typeface="Trebuchet MS"/>
              </a:rPr>
              <a:t>6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2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5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0772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6172200"/>
            <a:ext cx="489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scale_x_log10()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9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9248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6172200"/>
            <a:ext cx="8147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 smtClean="0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() + scale_x_log10() + </a:t>
            </a:r>
            <a:r>
              <a:rPr lang="en-US" altLang="ru-RU" sz="1800" dirty="0" err="1" smtClean="0">
                <a:latin typeface="Courier New" pitchFamily="49" charset="0"/>
                <a:cs typeface="Courier New" pitchFamily="49" charset="0"/>
              </a:rPr>
              <a:t>geom_smooth</a:t>
            </a:r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altLang="ru-R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9-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60960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 smtClean="0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() + scale_x_log10() + </a:t>
            </a:r>
            <a:r>
              <a:rPr lang="en-US" altLang="ru-RU" sz="1800" dirty="0" err="1" smtClean="0">
                <a:latin typeface="Courier New" pitchFamily="49" charset="0"/>
                <a:cs typeface="Courier New" pitchFamily="49" charset="0"/>
              </a:rPr>
              <a:t>geom_smooth</a:t>
            </a:r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 smtClean="0">
                <a:latin typeface="Courier New" pitchFamily="49" charset="0"/>
                <a:cs typeface="Courier New" pitchFamily="49" charset="0"/>
              </a:rPr>
              <a:t>lwd</a:t>
            </a:r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 = 3, se = FALSE, method = "lm")</a:t>
            </a:r>
            <a:endParaRPr lang="en-US" altLang="ru-R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16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8486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6019800"/>
            <a:ext cx="929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(subset(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country == "Zimbabwe"),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year,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geom_line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18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93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257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jCountries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&lt;- c("Canada", "Rwanda", "Cambodia", "Mexico")</a:t>
            </a:r>
          </a:p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(subset(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country %in%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jCountries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year,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color = country))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geom_line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ipplot-unnamed-chunk-3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5867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ipplot-unnamed-chunk-4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5438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867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geom_jitter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ipplot-unnamed-chunk-6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152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8674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geom_boxplot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ipplot-unnamed-chunk-7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152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6578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geom_boxplot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outlier.colour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hotpink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")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geom_jitter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(position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position_jitter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(width = 0.1, height = 0), alpha = 1/4)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3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3152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579120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geom_histogram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014" y="25666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reshape2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4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2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943600"/>
            <a:ext cx="891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geom_density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4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7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57912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color = continent))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geom_density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54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8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5532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5626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fill = continent))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geom_density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(alpha = 0.2)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5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10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914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629275"/>
            <a:ext cx="8374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(subset(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continent != "Oceania"),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fill = continent))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geom_histogram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facet_grid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(continent ~ 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54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62484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ggtitle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("Life expectancy over time by continent")</a:t>
            </a:r>
          </a:p>
        </p:txBody>
      </p:sp>
      <p:pic>
        <p:nvPicPr>
          <p:cNvPr id="3" name="Picture 2" descr="themes-unnamed-chunk-4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546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6096000"/>
            <a:ext cx="212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theme_bw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pic>
        <p:nvPicPr>
          <p:cNvPr id="3" name="Picture 3" descr="themes-unnamed-chunk-6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620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5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 </a:t>
            </a:r>
            <a:r>
              <a:rPr lang="en-US" dirty="0" smtClean="0"/>
              <a:t>melt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&gt;grades</a:t>
            </a:r>
            <a:r>
              <a:rPr lang="en-US" dirty="0" smtClean="0">
                <a:solidFill>
                  <a:schemeClr val="tx2"/>
                </a:solidFill>
              </a:rPr>
              <a:t>&lt;-read.csv("grades.csv")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&gt;head(grades)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0" dirty="0" smtClean="0">
                <a:latin typeface="Courier New" pitchFamily="49" charset="0"/>
                <a:cs typeface="Courier New" pitchFamily="49" charset="0"/>
              </a:rPr>
              <a:t>id write math science </a:t>
            </a:r>
            <a:r>
              <a:rPr lang="en-US" b="1" kern="0" dirty="0" err="1" smtClean="0">
                <a:latin typeface="Courier New" pitchFamily="49" charset="0"/>
                <a:cs typeface="Courier New" pitchFamily="49" charset="0"/>
              </a:rPr>
              <a:t>socst</a:t>
            </a:r>
            <a:endParaRPr lang="en-US" b="1" kern="0" dirty="0" smtClean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1  70    52   41      47    57</a:t>
            </a: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2 121    59   53      63    61</a:t>
            </a: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3  86    33   54      58    31</a:t>
            </a: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4 141    44   47      53    56</a:t>
            </a: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5 172    52   57      53    61</a:t>
            </a: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6 113    52   51      63    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61</a:t>
            </a:r>
            <a:endParaRPr lang="ru-RU" kern="0" dirty="0" smtClean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endParaRPr lang="en-US" kern="0" dirty="0" smtClean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ru-RU" sz="4000" kern="0" dirty="0" smtClean="0">
                <a:latin typeface="Courier New" pitchFamily="49" charset="0"/>
                <a:cs typeface="Courier New" pitchFamily="49" charset="0"/>
              </a:rPr>
              <a:t>Хотим построить точечный график оценок для каждого студента, каждый предмет своим цветом</a:t>
            </a:r>
            <a:endParaRPr lang="en-US" sz="4000" kern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95570"/>
            <a:ext cx="7272808" cy="433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 </a:t>
            </a:r>
            <a:r>
              <a:rPr lang="en-US" dirty="0" smtClean="0"/>
              <a:t>melt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&gt;</a:t>
            </a:r>
            <a:r>
              <a:rPr lang="en-US" sz="2000" dirty="0" err="1" smtClean="0">
                <a:solidFill>
                  <a:schemeClr val="tx2"/>
                </a:solidFill>
              </a:rPr>
              <a:t>grades_m</a:t>
            </a:r>
            <a:r>
              <a:rPr lang="en-US" sz="2000" dirty="0" smtClean="0">
                <a:solidFill>
                  <a:schemeClr val="tx2"/>
                </a:solidFill>
              </a:rPr>
              <a:t>&lt;-melt(grades, </a:t>
            </a:r>
            <a:r>
              <a:rPr lang="en-US" sz="2000" dirty="0" err="1" smtClean="0">
                <a:solidFill>
                  <a:schemeClr val="tx2"/>
                </a:solidFill>
              </a:rPr>
              <a:t>id.vars</a:t>
            </a:r>
            <a:r>
              <a:rPr lang="en-US" sz="2000" dirty="0" smtClean="0">
                <a:solidFill>
                  <a:schemeClr val="tx2"/>
                </a:solidFill>
              </a:rPr>
              <a:t> = c("id", "X</a:t>
            </a:r>
            <a:r>
              <a:rPr lang="en-US" sz="2000" dirty="0" smtClean="0">
                <a:solidFill>
                  <a:schemeClr val="tx2"/>
                </a:solidFill>
              </a:rPr>
              <a:t>"))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&gt;p1</a:t>
            </a:r>
            <a:r>
              <a:rPr lang="en-US" sz="2000" dirty="0" smtClean="0">
                <a:solidFill>
                  <a:schemeClr val="tx2"/>
                </a:solidFill>
              </a:rPr>
              <a:t>&lt;-</a:t>
            </a:r>
            <a:r>
              <a:rPr lang="en-US" sz="2000" dirty="0" err="1" smtClean="0">
                <a:solidFill>
                  <a:schemeClr val="tx2"/>
                </a:solidFill>
              </a:rPr>
              <a:t>ggplot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grades_m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aes</a:t>
            </a:r>
            <a:r>
              <a:rPr lang="en-US" sz="2000" dirty="0" smtClean="0">
                <a:solidFill>
                  <a:schemeClr val="tx2"/>
                </a:solidFill>
              </a:rPr>
              <a:t>(x = id, y = value, color=variable)) + </a:t>
            </a:r>
            <a:r>
              <a:rPr lang="en-US" sz="2000" dirty="0" err="1" smtClean="0">
                <a:solidFill>
                  <a:schemeClr val="tx2"/>
                </a:solidFill>
              </a:rPr>
              <a:t>geom_point</a:t>
            </a:r>
            <a:r>
              <a:rPr lang="en-US" sz="2000" dirty="0" smtClean="0">
                <a:solidFill>
                  <a:schemeClr val="tx2"/>
                </a:solidFill>
              </a:rPr>
              <a:t>()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&gt;p1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026" name="AutoShape 2" descr="&amp;Vcy;&amp;scy;&amp;tcy;&amp;rcy;&amp;ocy;&amp;iecy;&amp;ncy;&amp;ncy;&amp;ocy;&amp;iecy; &amp;icy;&amp;zcy;&amp;ocy;&amp;bcy;&amp;rcy;&amp;acy;&amp;zhcy;&amp;iecy;&amp;ncy;&amp;icy;&amp;iecy; 1"/>
          <p:cNvSpPr>
            <a:spLocks noChangeAspect="1" noChangeArrowheads="1"/>
          </p:cNvSpPr>
          <p:nvPr/>
        </p:nvSpPr>
        <p:spPr bwMode="auto">
          <a:xfrm>
            <a:off x="155575" y="-1538288"/>
            <a:ext cx="53911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Vcy;&amp;scy;&amp;tcy;&amp;rcy;&amp;ocy;&amp;iecy;&amp;ncy;&amp;ncy;&amp;ocy;&amp;iecy; &amp;icy;&amp;zcy;&amp;ocy;&amp;bcy;&amp;rcy;&amp;acy;&amp;zhcy;&amp;iecy;&amp;ncy;&amp;icy;&amp;iecy; 1"/>
          <p:cNvSpPr>
            <a:spLocks noChangeAspect="1" noChangeArrowheads="1"/>
          </p:cNvSpPr>
          <p:nvPr/>
        </p:nvSpPr>
        <p:spPr bwMode="auto">
          <a:xfrm>
            <a:off x="155575" y="-1538288"/>
            <a:ext cx="53911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графиков тут: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http://www.r-graph-gallery.com/portfolio/ggplot2-package/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7812360" cy="387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14" y="22066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Чистка 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5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014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reshape2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&gt;</a:t>
            </a:r>
            <a:r>
              <a:rPr lang="en-US" dirty="0" err="1" smtClean="0"/>
              <a:t>install.packages</a:t>
            </a:r>
            <a:r>
              <a:rPr lang="en-US" dirty="0" smtClean="0"/>
              <a:t>("reshape2")</a:t>
            </a:r>
          </a:p>
          <a:p>
            <a:r>
              <a:rPr lang="en-US" dirty="0" smtClean="0"/>
              <a:t>&gt;library(reshape2)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9698" y="2455728"/>
            <a:ext cx="5276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&gt;a=</a:t>
            </a:r>
            <a:r>
              <a:rPr lang="en-US" dirty="0" err="1" smtClean="0"/>
              <a:t>data.frame</a:t>
            </a:r>
            <a:r>
              <a:rPr lang="en-US" dirty="0" smtClean="0"/>
              <a:t>(name=c('John', 'Mary', 'Peter', 'Susan'), </a:t>
            </a:r>
          </a:p>
          <a:p>
            <a:r>
              <a:rPr lang="en-US" dirty="0"/>
              <a:t>	 </a:t>
            </a:r>
            <a:r>
              <a:rPr lang="en-US" dirty="0" smtClean="0"/>
              <a:t>      sex=c('</a:t>
            </a:r>
            <a:r>
              <a:rPr lang="en-US" dirty="0" err="1" smtClean="0"/>
              <a:t>m','f','m','f</a:t>
            </a:r>
            <a:r>
              <a:rPr lang="en-US" dirty="0" smtClean="0"/>
              <a:t>'),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age=c(26,21,19,29),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weight=c(82, 56, 79, 60),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height=c(182, 171, 179, 175))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9597372"/>
              </p:ext>
            </p:extLst>
          </p:nvPr>
        </p:nvGraphicFramePr>
        <p:xfrm>
          <a:off x="1619672" y="4221088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763" y="2492896"/>
            <a:ext cx="8880475" cy="292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marR="5080" indent="-342265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Особенности формата (лишние строки в начале  файла, наличие/отсутствие заголовка,  нетрадиционные разделители,</a:t>
            </a:r>
            <a:r>
              <a:rPr sz="3200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etc.)</a:t>
            </a:r>
            <a:endParaRPr sz="3200" dirty="0">
              <a:latin typeface="Candara"/>
              <a:cs typeface="Candara"/>
            </a:endParaRPr>
          </a:p>
          <a:p>
            <a:pPr marL="354965" indent="-342265">
              <a:lnSpc>
                <a:spcPts val="3754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Отсутствие некоторых данных</a:t>
            </a:r>
            <a:r>
              <a:rPr sz="3200" spc="-10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(na)</a:t>
            </a:r>
            <a:endParaRPr sz="3200" dirty="0">
              <a:latin typeface="Candara"/>
              <a:cs typeface="Candara"/>
            </a:endParaRPr>
          </a:p>
          <a:p>
            <a:pPr marL="354965" indent="-342265">
              <a:lnSpc>
                <a:spcPts val="38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Типы данных (перевод строк в числа и</a:t>
            </a:r>
            <a:r>
              <a:rPr sz="3200" spc="20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т.п.)</a:t>
            </a:r>
            <a:endParaRPr sz="32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Выбросы, которые искажают общий</a:t>
            </a:r>
            <a:r>
              <a:rPr sz="3200" spc="5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тренд</a:t>
            </a:r>
            <a:endParaRPr sz="3200" dirty="0">
              <a:latin typeface="Candara"/>
              <a:cs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0981" y="7664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проблем в 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952400" y="620688"/>
            <a:ext cx="7795000" cy="748442"/>
          </a:xfrm>
          <a:prstGeom prst="rect">
            <a:avLst/>
          </a:prstGeom>
        </p:spPr>
        <p:txBody>
          <a:bodyPr vert="horz" wrap="square" lIns="0" tIns="192564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2042795">
              <a:lnSpc>
                <a:spcPct val="100000"/>
              </a:lnSpc>
            </a:pPr>
            <a:r>
              <a:rPr sz="36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 про</a:t>
            </a:r>
            <a:r>
              <a:rPr sz="36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z="36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жилье</a:t>
            </a:r>
            <a:endParaRPr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600" y="2132856"/>
            <a:ext cx="8225790" cy="3716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&gt; </a:t>
            </a:r>
            <a:r>
              <a:rPr lang="en-US" sz="2400" dirty="0" err="1" smtClean="0">
                <a:solidFill>
                  <a:schemeClr val="tx2"/>
                </a:solidFill>
              </a:rPr>
              <a:t>install.packages</a:t>
            </a:r>
            <a:r>
              <a:rPr lang="en-US" sz="2400" dirty="0">
                <a:solidFill>
                  <a:schemeClr val="tx2"/>
                </a:solidFill>
              </a:rPr>
              <a:t>("</a:t>
            </a:r>
            <a:r>
              <a:rPr lang="en-US" sz="2400" dirty="0" err="1">
                <a:solidFill>
                  <a:schemeClr val="tx2"/>
                </a:solidFill>
              </a:rPr>
              <a:t>gdata</a:t>
            </a:r>
            <a:r>
              <a:rPr lang="en-US" sz="2400" dirty="0">
                <a:solidFill>
                  <a:schemeClr val="tx2"/>
                </a:solidFill>
              </a:rPr>
              <a:t>")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&gt; require(</a:t>
            </a:r>
            <a:r>
              <a:rPr lang="en-US" sz="2400" dirty="0" err="1" smtClean="0">
                <a:solidFill>
                  <a:schemeClr val="tx2"/>
                </a:solidFill>
              </a:rPr>
              <a:t>gdata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endParaRPr lang="ru-RU" sz="2400" spc="-5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00" spc="-5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&lt;-</a:t>
            </a:r>
            <a:r>
              <a:rPr sz="2400" spc="8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read.xls("rollingsales_brooklyn.xls",pattern="BOROUGH")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#все что до строки, содержащей , "BOROUGH", не</a:t>
            </a:r>
            <a:r>
              <a:rPr sz="2400" spc="4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читаем</a:t>
            </a:r>
            <a:endParaRPr sz="24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head(bk) </a:t>
            </a:r>
            <a:r>
              <a:rPr sz="2400" spc="-5" dirty="0">
                <a:latin typeface="Candara"/>
                <a:cs typeface="Candara"/>
              </a:rPr>
              <a:t>#смотрим на</a:t>
            </a:r>
            <a:r>
              <a:rPr sz="2400" spc="-2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данные</a:t>
            </a:r>
            <a:endParaRPr sz="2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summary(bk) </a:t>
            </a:r>
            <a:r>
              <a:rPr sz="2400" spc="-5" dirty="0">
                <a:latin typeface="Candara"/>
                <a:cs typeface="Candara"/>
              </a:rPr>
              <a:t>#сводная статистика, чего сколько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674500" y="503044"/>
            <a:ext cx="7795000" cy="717696"/>
          </a:xfrm>
          <a:prstGeom prst="rect">
            <a:avLst/>
          </a:prstGeom>
        </p:spPr>
        <p:txBody>
          <a:bodyPr vert="horz" wrap="square" lIns="0" tIns="223075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253809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Чистим</a:t>
            </a:r>
            <a:r>
              <a:rPr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</a:t>
            </a:r>
          </a:p>
        </p:txBody>
      </p:sp>
      <p:sp>
        <p:nvSpPr>
          <p:cNvPr id="3" name="object 3"/>
          <p:cNvSpPr txBox="1">
            <a:spLocks noGrp="1"/>
          </p:cNvSpPr>
          <p:nvPr/>
        </p:nvSpPr>
        <p:spPr>
          <a:xfrm>
            <a:off x="-23173" y="1645795"/>
            <a:ext cx="9190347" cy="470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4940">
              <a:lnSpc>
                <a:spcPts val="3329"/>
              </a:lnSpc>
            </a:pPr>
            <a:r>
              <a:rPr spc="-5" dirty="0">
                <a:solidFill>
                  <a:schemeClr val="tx2"/>
                </a:solidFill>
              </a:rPr>
              <a:t>head(bk$SALE.PRICE)</a:t>
            </a:r>
          </a:p>
          <a:p>
            <a:pPr marL="154940" marR="487045">
              <a:lnSpc>
                <a:spcPts val="3400"/>
              </a:lnSpc>
              <a:spcBef>
                <a:spcPts val="45"/>
              </a:spcBef>
            </a:pPr>
            <a:r>
              <a:rPr spc="-5" dirty="0">
                <a:solidFill>
                  <a:srgbClr val="C00000"/>
                </a:solidFill>
              </a:rPr>
              <a:t>[1] $403,572 $218,010 $952,311 $842,692 $815,288 $815,288  </a:t>
            </a:r>
            <a:r>
              <a:rPr spc="-10" dirty="0">
                <a:solidFill>
                  <a:srgbClr val="C00000"/>
                </a:solidFill>
              </a:rPr>
              <a:t>3318</a:t>
            </a:r>
          </a:p>
          <a:p>
            <a:pPr marL="154940">
              <a:lnSpc>
                <a:spcPts val="3175"/>
              </a:lnSpc>
            </a:pPr>
            <a:r>
              <a:rPr spc="-5" dirty="0">
                <a:solidFill>
                  <a:srgbClr val="C00000"/>
                </a:solidFill>
              </a:rPr>
              <a:t>Levels: $0 $1 $10 $100 $1,000 $10,000 $100,000 $1,000,000</a:t>
            </a:r>
            <a:r>
              <a:rPr spc="5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...</a:t>
            </a:r>
          </a:p>
          <a:p>
            <a:pPr marL="154940">
              <a:lnSpc>
                <a:spcPct val="100000"/>
              </a:lnSpc>
              <a:spcBef>
                <a:spcPts val="35"/>
              </a:spcBef>
            </a:pPr>
            <a:r>
              <a:rPr spc="-5" dirty="0">
                <a:solidFill>
                  <a:srgbClr val="C00000"/>
                </a:solidFill>
              </a:rPr>
              <a:t>$999,999</a:t>
            </a:r>
          </a:p>
          <a:p>
            <a:pPr marL="142240">
              <a:lnSpc>
                <a:spcPct val="100000"/>
              </a:lnSpc>
              <a:spcBef>
                <a:spcPts val="5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</a:pPr>
            <a:r>
              <a:rPr spc="-5" dirty="0"/>
              <a:t>Переводим цены в числовой формат</a:t>
            </a:r>
          </a:p>
          <a:p>
            <a:pPr marL="154940">
              <a:lnSpc>
                <a:spcPts val="3329"/>
              </a:lnSpc>
              <a:spcBef>
                <a:spcPts val="35"/>
              </a:spcBef>
            </a:pPr>
            <a:r>
              <a:rPr spc="-5" dirty="0">
                <a:solidFill>
                  <a:schemeClr val="tx2"/>
                </a:solidFill>
              </a:rPr>
              <a:t>&gt;bk$SALE.PRICE.N &lt;- as.numeric(gsub("[^[:digit:]]","",</a:t>
            </a:r>
            <a:r>
              <a:rPr spc="60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bk</a:t>
            </a:r>
          </a:p>
          <a:p>
            <a:pPr marL="154940">
              <a:lnSpc>
                <a:spcPts val="3329"/>
              </a:lnSpc>
            </a:pPr>
            <a:r>
              <a:rPr spc="-5" dirty="0">
                <a:solidFill>
                  <a:schemeClr val="tx2"/>
                </a:solidFill>
              </a:rPr>
              <a:t>$SALE.PRICE</a:t>
            </a:r>
            <a:r>
              <a:rPr spc="-5" dirty="0" smtClean="0">
                <a:solidFill>
                  <a:schemeClr val="tx2"/>
                </a:solidFill>
              </a:rPr>
              <a:t>))</a:t>
            </a:r>
            <a:endParaRPr spc="-5" dirty="0">
              <a:solidFill>
                <a:schemeClr val="tx2"/>
              </a:solidFill>
            </a:endParaRPr>
          </a:p>
          <a:p>
            <a:pPr marL="154940" marR="5080">
              <a:lnSpc>
                <a:spcPct val="101099"/>
              </a:lnSpc>
            </a:pPr>
            <a:r>
              <a:rPr spc="-5" dirty="0"/>
              <a:t># </a:t>
            </a:r>
            <a:r>
              <a:rPr spc="-10" dirty="0"/>
              <a:t>убираем </a:t>
            </a:r>
            <a:r>
              <a:rPr spc="-5" dirty="0"/>
              <a:t>все кроме цифр, т.е. заменяем все кроме цифр  </a:t>
            </a:r>
            <a:r>
              <a:rPr spc="-5" dirty="0" err="1"/>
              <a:t>на</a:t>
            </a:r>
            <a:r>
              <a:rPr spc="-90" dirty="0"/>
              <a:t> </a:t>
            </a:r>
            <a:r>
              <a:rPr lang="en-US" spc="-5" dirty="0" smtClean="0"/>
              <a:t>“”</a:t>
            </a:r>
            <a:endParaRPr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952041" y="683687"/>
            <a:ext cx="7795000" cy="717696"/>
          </a:xfrm>
          <a:prstGeom prst="rect">
            <a:avLst/>
          </a:prstGeom>
        </p:spPr>
        <p:txBody>
          <a:bodyPr vert="horz" wrap="square" lIns="0" tIns="223075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253809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Чистим</a:t>
            </a:r>
            <a:r>
              <a:rPr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960" y="1780748"/>
            <a:ext cx="7912734" cy="3667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Смотрим, для скольки объектов у нас нет данных про</a:t>
            </a:r>
            <a:r>
              <a:rPr sz="2400" spc="4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цены</a:t>
            </a:r>
            <a:endParaRPr sz="2400" dirty="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sum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(is.na(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bk$SALE.PRICE.N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Сделаем все имена столбцов маленькими</a:t>
            </a:r>
            <a:r>
              <a:rPr sz="2400" spc="4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буквами</a:t>
            </a:r>
            <a:endParaRPr sz="2400" dirty="0">
              <a:latin typeface="Candara"/>
              <a:cs typeface="Candara"/>
            </a:endParaRPr>
          </a:p>
          <a:p>
            <a:pPr marL="12700" marR="3382645">
              <a:lnSpc>
                <a:spcPct val="100600"/>
              </a:lnSpc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&gt;names(bk) &lt;- tolower(names(bk))  </a:t>
            </a:r>
            <a:endParaRPr lang="en-US" sz="2400" spc="-5" dirty="0" smtClean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 marR="3382645">
              <a:lnSpc>
                <a:spcPct val="100600"/>
              </a:lnSpc>
            </a:pPr>
            <a:endParaRPr lang="en-US" sz="2400" spc="-5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pPr marL="12700" marR="3382645">
              <a:lnSpc>
                <a:spcPct val="100600"/>
              </a:lnSpc>
            </a:pPr>
            <a:r>
              <a:rPr sz="2400" spc="-5" dirty="0" err="1" smtClean="0">
                <a:latin typeface="Candara"/>
                <a:cs typeface="Candara"/>
              </a:rPr>
              <a:t>Приведем</a:t>
            </a:r>
            <a:r>
              <a:rPr sz="2400" spc="-5" dirty="0" smtClean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в порядок</a:t>
            </a:r>
            <a:r>
              <a:rPr sz="2400" spc="-2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площади</a:t>
            </a:r>
            <a:endParaRPr sz="2400" dirty="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  <a:spcBef>
                <a:spcPts val="15"/>
              </a:spcBef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&gt;bk$gross.sqft &lt;- as.numeric(gsub("[^[:digit:]]","",</a:t>
            </a:r>
            <a:r>
              <a:rPr sz="2400" spc="50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$gross.square.feet))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&gt;bk$land.sqft &lt;- as.numeric(gsub("[^[:digit:]]","",</a:t>
            </a:r>
            <a:r>
              <a:rPr sz="2400" spc="5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 marR="4391025">
              <a:lnSpc>
                <a:spcPct val="100600"/>
              </a:lnSpc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$</a:t>
            </a:r>
            <a:r>
              <a:rPr sz="2400" spc="-5" dirty="0" err="1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land.square.feet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952041" y="683687"/>
            <a:ext cx="7795000" cy="717696"/>
          </a:xfrm>
          <a:prstGeom prst="rect">
            <a:avLst/>
          </a:prstGeom>
        </p:spPr>
        <p:txBody>
          <a:bodyPr vert="horz" wrap="square" lIns="0" tIns="223075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253809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Чистим</a:t>
            </a:r>
            <a:r>
              <a:rPr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960" y="1780748"/>
            <a:ext cx="7912734" cy="1436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 err="1" smtClean="0">
                <a:latin typeface="Candara"/>
                <a:cs typeface="Candara"/>
              </a:rPr>
              <a:t>Прив</a:t>
            </a:r>
            <a:r>
              <a:rPr lang="ru-RU" sz="2400" spc="-5" dirty="0" smtClean="0">
                <a:latin typeface="Candara"/>
                <a:cs typeface="Candara"/>
              </a:rPr>
              <a:t>о</a:t>
            </a:r>
            <a:r>
              <a:rPr sz="2400" spc="-5" dirty="0" smtClean="0">
                <a:latin typeface="Candara"/>
                <a:cs typeface="Candara"/>
              </a:rPr>
              <a:t>д</a:t>
            </a:r>
            <a:r>
              <a:rPr lang="ru-RU" sz="2400" spc="-5" dirty="0" smtClean="0">
                <a:latin typeface="Candara"/>
                <a:cs typeface="Candara"/>
              </a:rPr>
              <a:t>и</a:t>
            </a:r>
            <a:r>
              <a:rPr sz="2400" spc="-5" dirty="0" smtClean="0">
                <a:latin typeface="Candara"/>
                <a:cs typeface="Candara"/>
              </a:rPr>
              <a:t>м </a:t>
            </a:r>
            <a:r>
              <a:rPr sz="2400" spc="-5" dirty="0">
                <a:latin typeface="Candara"/>
                <a:cs typeface="Candara"/>
              </a:rPr>
              <a:t>в порядок</a:t>
            </a:r>
            <a:r>
              <a:rPr sz="2400" spc="-3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даты</a:t>
            </a:r>
            <a:endParaRPr sz="2400" dirty="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  <a:spcBef>
                <a:spcPts val="15"/>
              </a:spcBef>
            </a:pPr>
            <a:endParaRPr lang="en-US" sz="2400" spc="-5" dirty="0" smtClean="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  <a:spcBef>
                <a:spcPts val="15"/>
              </a:spcBef>
            </a:pP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bk$sale.date &lt;-</a:t>
            </a:r>
            <a:r>
              <a:rPr sz="2400" spc="1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as.Date(bk$sale.date)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&gt;bk$year.built &lt;-</a:t>
            </a:r>
            <a:r>
              <a:rPr sz="2400" spc="60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as.numeric(as.character(bk$year.built))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1664285" y="371097"/>
            <a:ext cx="5809615" cy="96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algn="ctr">
              <a:lnSpc>
                <a:spcPts val="382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Надоело писать длинные</a:t>
            </a:r>
            <a:r>
              <a:rPr spc="-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имена?</a:t>
            </a:r>
          </a:p>
          <a:p>
            <a:pPr marL="3810" algn="ctr">
              <a:lnSpc>
                <a:spcPts val="3795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Работаем с одной</a:t>
            </a:r>
            <a:r>
              <a:rPr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таблицей?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1988" y="1338043"/>
            <a:ext cx="2440940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3820"/>
              </a:lnSpc>
            </a:pP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ndara"/>
              </a:rPr>
              <a:t>Нет</a:t>
            </a:r>
            <a:r>
              <a:rPr sz="32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ndara"/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ndara"/>
              </a:rPr>
              <a:t>проблем!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/>
        </p:nvSpPr>
        <p:spPr>
          <a:xfrm>
            <a:off x="-23173" y="1777742"/>
            <a:ext cx="9190347" cy="3195054"/>
          </a:xfrm>
          <a:prstGeom prst="rect">
            <a:avLst/>
          </a:prstGeom>
        </p:spPr>
        <p:txBody>
          <a:bodyPr vert="horz" wrap="square" lIns="0" tIns="1061034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4305">
              <a:lnSpc>
                <a:spcPts val="3329"/>
              </a:lnSpc>
            </a:pPr>
            <a:r>
              <a:rPr spc="-5" dirty="0">
                <a:solidFill>
                  <a:schemeClr val="tx2">
                    <a:lumMod val="75000"/>
                  </a:schemeClr>
                </a:solidFill>
              </a:rPr>
              <a:t>&gt;attach(bk)#</a:t>
            </a:r>
            <a:r>
              <a:rPr spc="-5" dirty="0"/>
              <a:t>теперь по-умолчанию работаем только с</a:t>
            </a:r>
            <a:r>
              <a:rPr spc="70" dirty="0"/>
              <a:t> </a:t>
            </a:r>
            <a:r>
              <a:rPr spc="-5" dirty="0"/>
              <a:t>bk</a:t>
            </a:r>
          </a:p>
          <a:p>
            <a:pPr marL="154305">
              <a:lnSpc>
                <a:spcPts val="3329"/>
              </a:lnSpc>
            </a:pPr>
            <a:r>
              <a:rPr spc="-5" dirty="0">
                <a:solidFill>
                  <a:schemeClr val="tx2">
                    <a:lumMod val="75000"/>
                  </a:schemeClr>
                </a:solidFill>
              </a:rPr>
              <a:t>&gt;hist(sale.price.n)#</a:t>
            </a:r>
            <a:r>
              <a:rPr spc="-5" dirty="0"/>
              <a:t>обращаемся прямо по имени</a:t>
            </a:r>
            <a:r>
              <a:rPr spc="60" dirty="0"/>
              <a:t> </a:t>
            </a:r>
            <a:r>
              <a:rPr spc="-5" dirty="0"/>
              <a:t>поля</a:t>
            </a:r>
          </a:p>
          <a:p>
            <a:pPr marL="154305">
              <a:lnSpc>
                <a:spcPts val="3329"/>
              </a:lnSpc>
              <a:spcBef>
                <a:spcPts val="35"/>
              </a:spcBef>
            </a:pPr>
            <a:r>
              <a:rPr spc="-5" dirty="0">
                <a:solidFill>
                  <a:schemeClr val="tx2">
                    <a:lumMod val="75000"/>
                  </a:schemeClr>
                </a:solidFill>
              </a:rPr>
              <a:t>&gt;hist(sale.price.n[sale.price.n&gt;0])</a:t>
            </a:r>
          </a:p>
          <a:p>
            <a:pPr marL="154305">
              <a:lnSpc>
                <a:spcPts val="3329"/>
              </a:lnSpc>
            </a:pPr>
            <a:r>
              <a:rPr spc="-5" dirty="0">
                <a:solidFill>
                  <a:schemeClr val="tx2">
                    <a:lumMod val="75000"/>
                  </a:schemeClr>
                </a:solidFill>
              </a:rPr>
              <a:t>&gt;hist(gross.sqft[sale.price.n==0])</a:t>
            </a:r>
          </a:p>
          <a:p>
            <a:pPr marL="154305">
              <a:lnSpc>
                <a:spcPct val="100000"/>
              </a:lnSpc>
              <a:spcBef>
                <a:spcPts val="35"/>
              </a:spcBef>
            </a:pPr>
            <a:r>
              <a:rPr spc="-5" dirty="0">
                <a:solidFill>
                  <a:schemeClr val="tx2">
                    <a:lumMod val="75000"/>
                  </a:schemeClr>
                </a:solidFill>
              </a:rPr>
              <a:t>&gt;detach(bk)#</a:t>
            </a:r>
            <a:r>
              <a:rPr spc="-5" dirty="0"/>
              <a:t>закончили работать,</a:t>
            </a:r>
            <a:r>
              <a:rPr spc="60" dirty="0"/>
              <a:t> </a:t>
            </a:r>
            <a:r>
              <a:rPr spc="-5" dirty="0"/>
              <a:t>открепляемся!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1057743" y="119102"/>
            <a:ext cx="788225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Теперь беглый анализ, как устроены</a:t>
            </a:r>
            <a:r>
              <a:rPr spc="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4002" y="1021536"/>
            <a:ext cx="76803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ndara"/>
              </a:rPr>
              <a:t>&gt;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bk.sale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&lt;- filter(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bk$sale.price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!=0 &amp;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bk$gross.sqft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!=0)</a:t>
            </a:r>
            <a:endParaRPr sz="2400" dirty="0">
              <a:solidFill>
                <a:schemeClr val="tx2">
                  <a:lumMod val="75000"/>
                </a:schemeClr>
              </a:solidFill>
              <a:latin typeface="+mj-lt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+mj-lt"/>
                <a:cs typeface="Candara"/>
              </a:rPr>
              <a:t>&gt;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ndara"/>
              </a:rPr>
              <a:t>plot(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Candara"/>
              </a:rPr>
              <a:t>bk.sale$gross.sqft,bk.sale$sale.price.n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ndara"/>
              </a:rPr>
              <a:t>)</a:t>
            </a:r>
            <a:endParaRPr sz="2400" dirty="0">
              <a:solidFill>
                <a:schemeClr val="tx2">
                  <a:lumMod val="75000"/>
                </a:schemeClr>
              </a:solidFill>
              <a:latin typeface="+mj-lt"/>
              <a:cs typeface="Candar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314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2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3223633" y="205227"/>
            <a:ext cx="441960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“Вынем” данные из</a:t>
            </a:r>
            <a:r>
              <a:rPr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нуля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767" y="1284623"/>
            <a:ext cx="69576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plot</a:t>
            </a:r>
            <a:r>
              <a:rPr sz="2400" spc="-10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(</a:t>
            </a:r>
            <a:r>
              <a:rPr sz="2400" spc="-5" dirty="0" smtClean="0">
                <a:solidFill>
                  <a:srgbClr val="FF0000"/>
                </a:solidFill>
                <a:latin typeface="Candara"/>
                <a:cs typeface="Candara"/>
              </a:rPr>
              <a:t>log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(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ale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$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gro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ss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.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qf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),</a:t>
            </a:r>
            <a:r>
              <a:rPr sz="2400" spc="-5" dirty="0">
                <a:solidFill>
                  <a:srgbClr val="FF0000"/>
                </a:solidFill>
                <a:latin typeface="Candara"/>
                <a:cs typeface="Candara"/>
              </a:rPr>
              <a:t>log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(bk.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ale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$s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ale.price.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2549996"/>
            <a:ext cx="5314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2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782085" y="82456"/>
            <a:ext cx="7795000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5080" indent="786130">
              <a:lnSpc>
                <a:spcPts val="3800"/>
              </a:lnSpc>
            </a:pPr>
            <a:r>
              <a:rPr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Выберем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анализа только дома  (категория содержит в названии </a:t>
            </a:r>
            <a:r>
              <a:rPr spc="-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“FAMILY”)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8042" y="5064849"/>
            <a:ext cx="1139825" cy="1100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15265">
              <a:lnSpc>
                <a:spcPts val="2100"/>
              </a:lnSpc>
              <a:spcBef>
                <a:spcPts val="90"/>
              </a:spcBef>
            </a:pP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Похоже,  эти</a:t>
            </a:r>
            <a:r>
              <a:rPr sz="1800" b="1" spc="-9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дома</a:t>
            </a:r>
            <a:endParaRPr sz="1800" dirty="0">
              <a:latin typeface="Candara"/>
              <a:cs typeface="Candara"/>
            </a:endParaRPr>
          </a:p>
          <a:p>
            <a:pPr marL="12700" marR="5080">
              <a:lnSpc>
                <a:spcPts val="2100"/>
              </a:lnSpc>
              <a:spcBef>
                <a:spcPts val="95"/>
              </a:spcBef>
            </a:pP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какие-то  особенные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7091" y="5215801"/>
            <a:ext cx="457200" cy="639445"/>
          </a:xfrm>
          <a:custGeom>
            <a:avLst/>
            <a:gdLst/>
            <a:ahLst/>
            <a:cxnLst/>
            <a:rect l="l" t="t" r="r" b="b"/>
            <a:pathLst>
              <a:path w="457200" h="639445">
                <a:moveTo>
                  <a:pt x="0" y="0"/>
                </a:moveTo>
                <a:lnTo>
                  <a:pt x="72195" y="419"/>
                </a:lnTo>
                <a:lnTo>
                  <a:pt x="134896" y="1586"/>
                </a:lnTo>
                <a:lnTo>
                  <a:pt x="184341" y="3365"/>
                </a:lnTo>
                <a:lnTo>
                  <a:pt x="228411" y="8220"/>
                </a:lnTo>
                <a:lnTo>
                  <a:pt x="228411" y="63172"/>
                </a:lnTo>
                <a:lnTo>
                  <a:pt x="240056" y="65770"/>
                </a:lnTo>
                <a:lnTo>
                  <a:pt x="272481" y="68027"/>
                </a:lnTo>
                <a:lnTo>
                  <a:pt x="321925" y="69807"/>
                </a:lnTo>
                <a:lnTo>
                  <a:pt x="384626" y="70974"/>
                </a:lnTo>
                <a:lnTo>
                  <a:pt x="456822" y="71393"/>
                </a:lnTo>
                <a:lnTo>
                  <a:pt x="384626" y="71812"/>
                </a:lnTo>
                <a:lnTo>
                  <a:pt x="321925" y="72979"/>
                </a:lnTo>
                <a:lnTo>
                  <a:pt x="272481" y="74759"/>
                </a:lnTo>
                <a:lnTo>
                  <a:pt x="240056" y="77015"/>
                </a:lnTo>
                <a:lnTo>
                  <a:pt x="228411" y="79614"/>
                </a:lnTo>
                <a:lnTo>
                  <a:pt x="228411" y="631155"/>
                </a:lnTo>
                <a:lnTo>
                  <a:pt x="216767" y="633753"/>
                </a:lnTo>
                <a:lnTo>
                  <a:pt x="184341" y="636010"/>
                </a:lnTo>
                <a:lnTo>
                  <a:pt x="134896" y="637790"/>
                </a:lnTo>
                <a:lnTo>
                  <a:pt x="72195" y="638957"/>
                </a:lnTo>
                <a:lnTo>
                  <a:pt x="0" y="639376"/>
                </a:lnTo>
              </a:path>
            </a:pathLst>
          </a:custGeom>
          <a:ln w="18343">
            <a:solidFill>
              <a:srgbClr val="FF2600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6284" y="1196752"/>
            <a:ext cx="8738203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library(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data.table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</a:t>
            </a:r>
          </a:p>
          <a:p>
            <a:pPr marL="12700">
              <a:lnSpc>
                <a:spcPts val="2840"/>
              </a:lnSpc>
            </a:pPr>
            <a:endParaRPr lang="en-US" sz="2400" spc="-5" dirty="0" smtClean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 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bk.houses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&lt;- 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bk.sale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%&gt;% filter(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building.class.category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%like% "FAMILY") </a:t>
            </a:r>
          </a:p>
          <a:p>
            <a:pPr marL="12700">
              <a:lnSpc>
                <a:spcPts val="2840"/>
              </a:lnSpc>
            </a:pPr>
            <a:endParaRPr lang="en-US" sz="2400" spc="-5" dirty="0" smtClean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plot(log(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bk.houses$gross.sqft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),log(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bk.houses$sale.price.n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42084"/>
            <a:ext cx="5314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2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1083082" y="-114914"/>
            <a:ext cx="7795000" cy="717696"/>
          </a:xfrm>
          <a:prstGeom prst="rect">
            <a:avLst/>
          </a:prstGeom>
        </p:spPr>
        <p:txBody>
          <a:bodyPr vert="horz" wrap="square" lIns="0" tIns="223075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48463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Уберем “особенные”</a:t>
            </a:r>
            <a:r>
              <a:rPr spc="-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918" y="1016907"/>
            <a:ext cx="8122506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bk.houses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&lt;- 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bk.houses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%&gt;% filter(log(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sale.price.n</a:t>
            </a:r>
            <a:r>
              <a:rPr lang="en-US"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 &gt; 5) 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&gt;plot(log(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bk.houses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$gross.sqft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),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log(</a:t>
            </a:r>
            <a:r>
              <a:rPr lang="en-US"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bk.houses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$sale.price.n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))</a:t>
            </a:r>
            <a:endParaRPr sz="24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2622004"/>
            <a:ext cx="5314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225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14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«Расплавление» 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4902" y="914237"/>
            <a:ext cx="855757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ru-RU" dirty="0" smtClean="0">
                <a:latin typeface="+mj-lt"/>
                <a:cs typeface="Consolas" pitchFamily="49" charset="0"/>
              </a:rPr>
              <a:t>&gt; </a:t>
            </a:r>
            <a:r>
              <a:rPr lang="en-US" altLang="ru-RU" dirty="0" err="1" smtClean="0">
                <a:latin typeface="+mj-lt"/>
                <a:cs typeface="Consolas" pitchFamily="49" charset="0"/>
              </a:rPr>
              <a:t>a_melt</a:t>
            </a:r>
            <a:r>
              <a:rPr lang="en-US" altLang="ru-RU" dirty="0" smtClean="0">
                <a:latin typeface="+mj-lt"/>
                <a:cs typeface="Consolas" pitchFamily="49" charset="0"/>
              </a:rPr>
              <a:t> &lt;-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melt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(a,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id.vars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 = c('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','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sex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'), variable.name = c('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a_variable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'),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Consolas" pitchFamily="49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latin typeface="+mj-lt"/>
                <a:cs typeface="Consolas" pitchFamily="49" charset="0"/>
              </a:rPr>
              <a:t>	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value.name = 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296319"/>
              </p:ext>
            </p:extLst>
          </p:nvPr>
        </p:nvGraphicFramePr>
        <p:xfrm>
          <a:off x="179512" y="2636912"/>
          <a:ext cx="365029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780"/>
                <a:gridCol w="533464"/>
                <a:gridCol w="565150"/>
                <a:gridCol w="866140"/>
                <a:gridCol w="905756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318516"/>
              </p:ext>
            </p:extLst>
          </p:nvPr>
        </p:nvGraphicFramePr>
        <p:xfrm>
          <a:off x="4650214" y="1556792"/>
          <a:ext cx="4104455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815"/>
                <a:gridCol w="908236"/>
                <a:gridCol w="1228269"/>
                <a:gridCol w="12241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a_variable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a_name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995936" y="364502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Добавим линию регрессии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abline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lm(log(</a:t>
            </a:r>
            <a:r>
              <a:rPr lang="en-US" dirty="0" err="1" smtClean="0">
                <a:solidFill>
                  <a:srgbClr val="FF0000"/>
                </a:solidFill>
              </a:rPr>
              <a:t>bk.houses$sale.price.n</a:t>
            </a:r>
            <a:r>
              <a:rPr lang="en-US" dirty="0" smtClean="0">
                <a:solidFill>
                  <a:srgbClr val="FF0000"/>
                </a:solidFill>
              </a:rPr>
              <a:t>)~log(</a:t>
            </a:r>
            <a:r>
              <a:rPr lang="en-US" dirty="0" err="1" smtClean="0">
                <a:solidFill>
                  <a:srgbClr val="FF0000"/>
                </a:solidFill>
              </a:rPr>
              <a:t>bk.houses$gross.sqft</a:t>
            </a:r>
            <a:r>
              <a:rPr lang="en-US" dirty="0" smtClean="0">
                <a:solidFill>
                  <a:srgbClr val="FF0000"/>
                </a:solidFill>
              </a:rPr>
              <a:t>)),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="red")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314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2420888"/>
            <a:ext cx="273630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dcast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a_melt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,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 ~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a_variable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014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974186"/>
              </p:ext>
            </p:extLst>
          </p:nvPr>
        </p:nvGraphicFramePr>
        <p:xfrm>
          <a:off x="251520" y="4725144"/>
          <a:ext cx="384008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022"/>
                <a:gridCol w="960022"/>
                <a:gridCol w="960022"/>
                <a:gridCol w="960022"/>
              </a:tblGrid>
              <a:tr h="2313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7493363"/>
              </p:ext>
            </p:extLst>
          </p:nvPr>
        </p:nvGraphicFramePr>
        <p:xfrm>
          <a:off x="4768010" y="4696544"/>
          <a:ext cx="405246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450"/>
                <a:gridCol w="570662"/>
                <a:gridCol w="870450"/>
                <a:gridCol w="876804"/>
                <a:gridCol w="864096"/>
              </a:tblGrid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462922"/>
              </p:ext>
            </p:extLst>
          </p:nvPr>
        </p:nvGraphicFramePr>
        <p:xfrm>
          <a:off x="3131840" y="1124744"/>
          <a:ext cx="2592288" cy="3273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432048"/>
                <a:gridCol w="792088"/>
                <a:gridCol w="792088"/>
              </a:tblGrid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name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sex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a_variable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a_name</a:t>
                      </a:r>
                      <a:endParaRPr lang="ru-RU" sz="1000" b="1" dirty="0"/>
                    </a:p>
                  </a:txBody>
                  <a:tcPr/>
                </a:tc>
              </a:tr>
              <a:tr h="26827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John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26</a:t>
                      </a:r>
                      <a:endParaRPr lang="ru-RU" sz="1000" dirty="0"/>
                    </a:p>
                  </a:txBody>
                  <a:tcPr/>
                </a:tc>
              </a:tr>
              <a:tr h="26225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Mary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21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Peter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Susan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John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82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Mary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weight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56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Peter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weight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79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Susan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weight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John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Mary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171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Peter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179</a:t>
                      </a:r>
                      <a:endParaRPr lang="ru-RU" sz="1000" dirty="0"/>
                    </a:p>
                  </a:txBody>
                  <a:tcPr/>
                </a:tc>
              </a:tr>
              <a:tr h="27288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Susan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4168" y="2420888"/>
            <a:ext cx="273630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dcast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a_melt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,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+ sex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~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a_variable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014" y="27106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ggplot2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2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14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ggplot2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 descr="Снимок экрана 2015-03-04 в 8.19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14" y="1247775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86916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l-PL" altLang="ru-RU" sz="1800" u="sng" dirty="0">
                <a:solidFill>
                  <a:srgbClr val="3366FF"/>
                </a:solidFill>
              </a:rPr>
              <a:t>http://www.ceb-institute.org/bbs/wp-content/uploads/2011/09/handout_ggplot2.pdf</a:t>
            </a:r>
            <a:endParaRPr lang="en-US" altLang="ru-RU" sz="1800" u="sng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17232"/>
            <a:ext cx="7236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Установка и загрузка пакета: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install.packages</a:t>
            </a:r>
            <a:r>
              <a:rPr lang="en-US" dirty="0"/>
              <a:t>("ggplot2")</a:t>
            </a:r>
          </a:p>
          <a:p>
            <a:r>
              <a:rPr lang="en-US" dirty="0" smtClean="0"/>
              <a:t>&gt; library</a:t>
            </a:r>
            <a:r>
              <a:rPr lang="en-US" dirty="0"/>
              <a:t>("ggplot2")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3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6962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867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&lt;-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gdpPercap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catterplot-unnamed-chunk-4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962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0198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log10(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gdpPercap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752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1070</Words>
  <Application>Microsoft Office PowerPoint</Application>
  <PresentationFormat>On-screen Show (4:3)</PresentationFormat>
  <Paragraphs>380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Пример с melt</vt:lpstr>
      <vt:lpstr>Пример с melt</vt:lpstr>
      <vt:lpstr>Больше графиков тут: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Добавим линию регрессии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stavrovskaya</cp:lastModifiedBy>
  <cp:revision>42</cp:revision>
  <dcterms:created xsi:type="dcterms:W3CDTF">2016-09-28T21:41:10Z</dcterms:created>
  <dcterms:modified xsi:type="dcterms:W3CDTF">2017-10-13T13:42:42Z</dcterms:modified>
</cp:coreProperties>
</file>