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93" r:id="rId4"/>
    <p:sldId id="260" r:id="rId5"/>
    <p:sldId id="303" r:id="rId6"/>
    <p:sldId id="292" r:id="rId7"/>
    <p:sldId id="310" r:id="rId8"/>
    <p:sldId id="309" r:id="rId9"/>
    <p:sldId id="312" r:id="rId10"/>
    <p:sldId id="311" r:id="rId11"/>
    <p:sldId id="332" r:id="rId12"/>
    <p:sldId id="333" r:id="rId13"/>
    <p:sldId id="329" r:id="rId14"/>
    <p:sldId id="313" r:id="rId15"/>
    <p:sldId id="315" r:id="rId16"/>
    <p:sldId id="314" r:id="rId17"/>
    <p:sldId id="321" r:id="rId18"/>
    <p:sldId id="320" r:id="rId19"/>
    <p:sldId id="330" r:id="rId20"/>
    <p:sldId id="322" r:id="rId21"/>
    <p:sldId id="323" r:id="rId22"/>
    <p:sldId id="324" r:id="rId23"/>
    <p:sldId id="325" r:id="rId24"/>
    <p:sldId id="326" r:id="rId25"/>
    <p:sldId id="331" r:id="rId26"/>
    <p:sldId id="319" r:id="rId27"/>
    <p:sldId id="266" r:id="rId28"/>
    <p:sldId id="268" r:id="rId29"/>
    <p:sldId id="267" r:id="rId30"/>
    <p:sldId id="284" r:id="rId31"/>
    <p:sldId id="285" r:id="rId32"/>
    <p:sldId id="265" r:id="rId33"/>
    <p:sldId id="269" r:id="rId34"/>
    <p:sldId id="272" r:id="rId35"/>
    <p:sldId id="271" r:id="rId36"/>
    <p:sldId id="274" r:id="rId37"/>
    <p:sldId id="273" r:id="rId38"/>
    <p:sldId id="275" r:id="rId39"/>
    <p:sldId id="276" r:id="rId40"/>
    <p:sldId id="306" r:id="rId41"/>
    <p:sldId id="270" r:id="rId42"/>
    <p:sldId id="278" r:id="rId43"/>
    <p:sldId id="279" r:id="rId44"/>
    <p:sldId id="277" r:id="rId45"/>
    <p:sldId id="263" r:id="rId46"/>
    <p:sldId id="32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1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49B77-2E2D-4155-9EAF-2F94722B753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62704-27B8-4E10-9523-8B8D39343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62704-27B8-4E10-9523-8B8D393430E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43D-B4F7-43CE-8A45-6EC52BD98802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4E2D-0DF6-4B58-9C94-896290C9D9E9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4FC9-04E9-4DF8-941E-080EE7B14FB4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0CA1-5DA2-462A-9270-AF2CB2FF518A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02B7-DE88-4D67-A62E-2F65EAFAA191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096F-6A47-4222-A807-4D9EADF310E5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E2FE-41F3-40F2-B3F6-0A390E846162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C293-516C-483E-B983-55CBDF8CBFEF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E5BA-14F0-41C6-ADB6-3FD55A1E37A2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333E-2265-4ECF-B516-7D8F0F55ADB5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983-4904-4030-810B-4BFFDA549965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EC8F-30BF-4607-809D-350B1E83D087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C027A-3612-409E-8186-A0E08F88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Линейные модели</a:t>
            </a:r>
            <a:br>
              <a:rPr lang="ru-RU" dirty="0" smtClean="0"/>
            </a:br>
            <a:r>
              <a:rPr lang="ru-RU" dirty="0" smtClean="0"/>
              <a:t>(часть 1)</a:t>
            </a:r>
            <a:endParaRPr lang="ru-R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Линейная регрессия с 1 переменной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427984" y="1916641"/>
            <a:ext cx="3295800" cy="7048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5799" y="1124744"/>
            <a:ext cx="8458200" cy="1791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В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случае</a:t>
            </a: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одной</a:t>
            </a: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независимой</a:t>
            </a: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переменной</a:t>
            </a:r>
            <a:endParaRPr lang="en-US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1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	 –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константа</a:t>
            </a:r>
            <a:endParaRPr lang="en-US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	 – </a:t>
            </a:r>
            <a:r>
              <a:rPr lang="en-US" sz="22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коэффициент</a:t>
            </a:r>
            <a:endParaRPr lang="en-US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27584" y="2375670"/>
            <a:ext cx="7358114" cy="335758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828112" y="423305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399220" y="53046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3400146" y="3518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4185170" y="3518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685500" y="423305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3042162" y="5018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5471054" y="3090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1470526" y="4375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7471318" y="3018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1187624" y="3181649"/>
            <a:ext cx="0" cy="3312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899592" y="6277993"/>
            <a:ext cx="79928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Правая фигурная скобка 67"/>
          <p:cNvSpPr/>
          <p:nvPr/>
        </p:nvSpPr>
        <p:spPr>
          <a:xfrm>
            <a:off x="1187624" y="5589240"/>
            <a:ext cx="288032" cy="648072"/>
          </a:xfrm>
          <a:prstGeom prst="righ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699792" y="4725144"/>
            <a:ext cx="19442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01824" y="5590981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a</a:t>
            </a:r>
            <a:endParaRPr lang="ru-RU" sz="36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3680027" y="4221088"/>
            <a:ext cx="1035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tg</a:t>
            </a:r>
            <a:r>
              <a:rPr lang="en-US" sz="3600" dirty="0" smtClean="0"/>
              <a:t>=</a:t>
            </a:r>
            <a:r>
              <a:rPr lang="en-US" sz="3600" i="1" dirty="0" smtClean="0"/>
              <a:t>b</a:t>
            </a:r>
            <a:endParaRPr lang="ru-RU" sz="3600" i="1" dirty="0"/>
          </a:p>
        </p:txBody>
      </p:sp>
      <p:sp>
        <p:nvSpPr>
          <p:cNvPr id="23" name="Овал 22"/>
          <p:cNvSpPr/>
          <p:nvPr/>
        </p:nvSpPr>
        <p:spPr>
          <a:xfrm>
            <a:off x="2699792" y="42210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Овал 23"/>
          <p:cNvSpPr/>
          <p:nvPr/>
        </p:nvSpPr>
        <p:spPr>
          <a:xfrm>
            <a:off x="3491880" y="40770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Овал 24"/>
          <p:cNvSpPr/>
          <p:nvPr/>
        </p:nvSpPr>
        <p:spPr>
          <a:xfrm>
            <a:off x="5436096" y="43651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Овал 25"/>
          <p:cNvSpPr/>
          <p:nvPr/>
        </p:nvSpPr>
        <p:spPr>
          <a:xfrm>
            <a:off x="6228184" y="35730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Овал 26"/>
          <p:cNvSpPr/>
          <p:nvPr/>
        </p:nvSpPr>
        <p:spPr>
          <a:xfrm>
            <a:off x="6372200" y="27809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Овал 27"/>
          <p:cNvSpPr/>
          <p:nvPr/>
        </p:nvSpPr>
        <p:spPr>
          <a:xfrm>
            <a:off x="4283968" y="48691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Овал 28"/>
          <p:cNvSpPr/>
          <p:nvPr/>
        </p:nvSpPr>
        <p:spPr>
          <a:xfrm>
            <a:off x="4139952" y="29969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Овал 29"/>
          <p:cNvSpPr/>
          <p:nvPr/>
        </p:nvSpPr>
        <p:spPr>
          <a:xfrm>
            <a:off x="3635896" y="52292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55576" y="2996952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</a:t>
            </a:r>
            <a:endParaRPr lang="ru-RU" sz="3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812360" y="62732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x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SST</a:t>
            </a:r>
            <a:r>
              <a:rPr lang="ru-RU" dirty="0" smtClean="0"/>
              <a:t> = </a:t>
            </a:r>
            <a:r>
              <a:rPr lang="en-US" dirty="0" smtClean="0">
                <a:solidFill>
                  <a:schemeClr val="accent3"/>
                </a:solidFill>
              </a:rPr>
              <a:t>SSX</a:t>
            </a:r>
            <a:r>
              <a:rPr lang="ru-RU" dirty="0" smtClean="0"/>
              <a:t> + </a:t>
            </a:r>
            <a:r>
              <a:rPr lang="en-US" dirty="0" smtClean="0">
                <a:solidFill>
                  <a:schemeClr val="accent6"/>
                </a:solidFill>
              </a:rPr>
              <a:t>SSE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5000636"/>
            <a:ext cx="8229600" cy="1428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R^2=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SSX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00FF"/>
                </a:solidFill>
              </a:rPr>
              <a:t>SST</a:t>
            </a:r>
          </a:p>
          <a:p>
            <a:r>
              <a:rPr lang="en-US" dirty="0" smtClean="0"/>
              <a:t>F=(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SSX</a:t>
            </a:r>
            <a:r>
              <a:rPr lang="en-US" dirty="0" smtClean="0"/>
              <a:t>)/</a:t>
            </a:r>
          </a:p>
          <a:p>
            <a:r>
              <a:rPr lang="en-US" dirty="0" smtClean="0"/>
              <a:t>   /(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SSE</a:t>
            </a:r>
            <a:r>
              <a:rPr lang="en-US" dirty="0" smtClean="0"/>
              <a:t>/(</a:t>
            </a:r>
            <a:r>
              <a:rPr lang="en-US" dirty="0" err="1" smtClean="0"/>
              <a:t>npoints-nlevels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11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1428736"/>
            <a:ext cx="7358114" cy="335758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857752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428860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3429786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4214810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71514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3071802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5500694" y="21431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1500166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7500958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Прямая соединительная линия 19"/>
          <p:cNvCxnSpPr>
            <a:stCxn id="15" idx="4"/>
          </p:cNvCxnSpPr>
          <p:nvPr/>
        </p:nvCxnSpPr>
        <p:spPr>
          <a:xfrm rot="5400000">
            <a:off x="1142976" y="4000504"/>
            <a:ext cx="8572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0"/>
          </p:cNvCxnSpPr>
          <p:nvPr/>
        </p:nvCxnSpPr>
        <p:spPr>
          <a:xfrm rot="5400000" flipH="1" flipV="1">
            <a:off x="2321703" y="4179099"/>
            <a:ext cx="35719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0"/>
          </p:cNvCxnSpPr>
          <p:nvPr/>
        </p:nvCxnSpPr>
        <p:spPr>
          <a:xfrm rot="5400000" flipH="1" flipV="1">
            <a:off x="3000364" y="3929066"/>
            <a:ext cx="2857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4"/>
          </p:cNvCxnSpPr>
          <p:nvPr/>
        </p:nvCxnSpPr>
        <p:spPr>
          <a:xfrm rot="5400000">
            <a:off x="3072596" y="3143248"/>
            <a:ext cx="8572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4"/>
          </p:cNvCxnSpPr>
          <p:nvPr/>
        </p:nvCxnSpPr>
        <p:spPr>
          <a:xfrm rot="5400000">
            <a:off x="4036215" y="2964653"/>
            <a:ext cx="50006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8" idx="0"/>
          </p:cNvCxnSpPr>
          <p:nvPr/>
        </p:nvCxnSpPr>
        <p:spPr>
          <a:xfrm rot="5400000" flipH="1" flipV="1">
            <a:off x="4750595" y="3107529"/>
            <a:ext cx="35719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4" idx="4"/>
          </p:cNvCxnSpPr>
          <p:nvPr/>
        </p:nvCxnSpPr>
        <p:spPr>
          <a:xfrm rot="5400000">
            <a:off x="5393537" y="2464587"/>
            <a:ext cx="35719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2" idx="0"/>
          </p:cNvCxnSpPr>
          <p:nvPr/>
        </p:nvCxnSpPr>
        <p:spPr>
          <a:xfrm rot="5400000" flipH="1" flipV="1">
            <a:off x="6179355" y="2678901"/>
            <a:ext cx="121444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6" idx="0"/>
          </p:cNvCxnSpPr>
          <p:nvPr/>
        </p:nvCxnSpPr>
        <p:spPr>
          <a:xfrm rot="5400000" flipH="1" flipV="1">
            <a:off x="7393801" y="1893083"/>
            <a:ext cx="35719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928662" y="3071810"/>
            <a:ext cx="7143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5" idx="0"/>
          </p:cNvCxnSpPr>
          <p:nvPr/>
        </p:nvCxnSpPr>
        <p:spPr>
          <a:xfrm rot="5400000" flipH="1" flipV="1">
            <a:off x="1393009" y="32504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1678761" y="3750471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 flipH="1" flipV="1">
            <a:off x="2428860" y="364331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3429389" y="2857893"/>
            <a:ext cx="42783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3932631" y="2858687"/>
            <a:ext cx="4262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 flipH="1" flipV="1">
            <a:off x="4926411" y="3215083"/>
            <a:ext cx="2865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4931572" y="2643976"/>
            <a:ext cx="8556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6498841" y="3215083"/>
            <a:ext cx="2865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6964379" y="260746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1500166" y="4429132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Овал 77"/>
          <p:cNvSpPr/>
          <p:nvPr/>
        </p:nvSpPr>
        <p:spPr>
          <a:xfrm>
            <a:off x="2428860" y="3929066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Овал 78"/>
          <p:cNvSpPr/>
          <p:nvPr/>
        </p:nvSpPr>
        <p:spPr>
          <a:xfrm>
            <a:off x="3071802" y="3643314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Овал 79"/>
          <p:cNvSpPr/>
          <p:nvPr/>
        </p:nvSpPr>
        <p:spPr>
          <a:xfrm>
            <a:off x="4214810" y="3143248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Овал 80"/>
          <p:cNvSpPr/>
          <p:nvPr/>
        </p:nvSpPr>
        <p:spPr>
          <a:xfrm>
            <a:off x="4857752" y="2857496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Овал 81"/>
          <p:cNvSpPr/>
          <p:nvPr/>
        </p:nvSpPr>
        <p:spPr>
          <a:xfrm>
            <a:off x="5500694" y="2571744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Овал 82"/>
          <p:cNvSpPr/>
          <p:nvPr/>
        </p:nvSpPr>
        <p:spPr>
          <a:xfrm>
            <a:off x="6715140" y="2000240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Овал 83"/>
          <p:cNvSpPr/>
          <p:nvPr/>
        </p:nvSpPr>
        <p:spPr>
          <a:xfrm>
            <a:off x="7500958" y="1643050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Прямая со стрелкой 85"/>
          <p:cNvCxnSpPr/>
          <p:nvPr/>
        </p:nvCxnSpPr>
        <p:spPr>
          <a:xfrm rot="5400000" flipH="1" flipV="1">
            <a:off x="714348" y="378619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 flipH="1" flipV="1">
            <a:off x="2143108" y="350043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 flipH="1" flipV="1">
            <a:off x="2893207" y="332184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3428992" y="3500438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Прямая со стрелкой 95"/>
          <p:cNvCxnSpPr/>
          <p:nvPr/>
        </p:nvCxnSpPr>
        <p:spPr>
          <a:xfrm rot="5400000" flipH="1" flipV="1">
            <a:off x="3428198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 flipH="1" flipV="1">
            <a:off x="4036215" y="317896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5400000">
            <a:off x="4964115" y="296465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5400000">
            <a:off x="5393537" y="289321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5400000">
            <a:off x="6179355" y="260746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5400000">
            <a:off x="7036611" y="239314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>
            <a:off x="4180679" y="46077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5400000">
            <a:off x="4179885" y="610713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4179091" y="5322107"/>
            <a:ext cx="64294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6" name="Овал 115"/>
          <p:cNvSpPr/>
          <p:nvPr/>
        </p:nvSpPr>
        <p:spPr>
          <a:xfrm>
            <a:off x="928662" y="1747525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Овал 116"/>
          <p:cNvSpPr/>
          <p:nvPr/>
        </p:nvSpPr>
        <p:spPr>
          <a:xfrm>
            <a:off x="928662" y="13572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1142976" y="1181385"/>
            <a:ext cx="3781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Реальные наблюдения 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142976" y="1571612"/>
            <a:ext cx="398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Наши предсказания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err="1" smtClean="0"/>
              <a:t>x,ypred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577114" y="4143380"/>
            <a:ext cx="4240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y-mean(y)</a:t>
            </a:r>
            <a:r>
              <a:rPr lang="ru-RU" sz="2400" dirty="0" smtClean="0"/>
              <a:t>. Их сумма квадратов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SST</a:t>
            </a:r>
            <a:r>
              <a:rPr lang="en-US" sz="2400" dirty="0" smtClean="0"/>
              <a:t> – </a:t>
            </a:r>
            <a:r>
              <a:rPr lang="ru-RU" sz="2400" dirty="0" smtClean="0"/>
              <a:t>общая вариация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572000" y="4884019"/>
            <a:ext cx="4256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ru-RU" sz="2400" dirty="0" smtClean="0"/>
              <a:t>-</a:t>
            </a:r>
            <a:r>
              <a:rPr lang="en-US" sz="2400" dirty="0" err="1" smtClean="0">
                <a:solidFill>
                  <a:srgbClr val="C00000"/>
                </a:solidFill>
              </a:rPr>
              <a:t>ypred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Ошибки. 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SSE</a:t>
            </a:r>
            <a:r>
              <a:rPr lang="en-US" sz="2400" dirty="0" smtClean="0"/>
              <a:t> – </a:t>
            </a:r>
            <a:r>
              <a:rPr lang="ru-RU" sz="2400" dirty="0" smtClean="0"/>
              <a:t>необъясненная вариация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572000" y="5598399"/>
            <a:ext cx="3944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ypred</a:t>
            </a:r>
            <a:r>
              <a:rPr lang="ru-RU" sz="2400" dirty="0" smtClean="0"/>
              <a:t>-</a:t>
            </a:r>
            <a:r>
              <a:rPr lang="en-US" sz="2400" dirty="0" smtClean="0"/>
              <a:t>mean(y). </a:t>
            </a:r>
            <a:r>
              <a:rPr lang="ru-RU" sz="2400" dirty="0" smtClean="0"/>
              <a:t>Ошибки. 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SSX</a:t>
            </a:r>
            <a:r>
              <a:rPr lang="en-US" sz="2400" dirty="0" smtClean="0"/>
              <a:t> </a:t>
            </a:r>
            <a:r>
              <a:rPr lang="en-US" sz="2400" smtClean="0"/>
              <a:t>– </a:t>
            </a:r>
            <a:r>
              <a:rPr lang="ru-RU" sz="2400" smtClean="0"/>
              <a:t>объясненная </a:t>
            </a:r>
            <a:r>
              <a:rPr lang="ru-RU" sz="2400" dirty="0" smtClean="0"/>
              <a:t>вариация</a:t>
            </a:r>
            <a:endParaRPr lang="en-US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00034" y="2610145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mean(y)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нужны линейные модели?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17281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950" y="1196752"/>
            <a:ext cx="184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Входные данные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204864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211960" y="1772816"/>
            <a:ext cx="7200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851920" y="1700808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>
            <a:off x="3923928" y="2204864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923928" y="2420888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3888" y="148478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94864" y="205155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63888" y="255561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x3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8" idx="3"/>
          </p:cNvCxnSpPr>
          <p:nvPr/>
        </p:nvCxnSpPr>
        <p:spPr>
          <a:xfrm>
            <a:off x="4932040" y="2204864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63258" y="205155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1835696" y="2924944"/>
            <a:ext cx="1512168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2374" y="3284984"/>
            <a:ext cx="348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Значимость каждой переменной</a:t>
            </a:r>
            <a:r>
              <a:rPr lang="en-US" dirty="0" smtClean="0"/>
              <a:t>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504" y="3797746"/>
            <a:ext cx="62646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Lucida Console" pitchFamily="49" charset="0"/>
              </a:rPr>
              <a:t>Coefficients:</a:t>
            </a:r>
          </a:p>
          <a:p>
            <a:r>
              <a:rPr lang="en-US" sz="1100" dirty="0" smtClean="0">
                <a:latin typeface="Lucida Console" pitchFamily="49" charset="0"/>
              </a:rPr>
              <a:t>                 Estimate Std. Error t value Pr(&gt;|t|)    </a:t>
            </a:r>
          </a:p>
          <a:p>
            <a:r>
              <a:rPr lang="en-US" sz="1100" b="1" dirty="0" smtClean="0">
                <a:latin typeface="Lucida Console" pitchFamily="49" charset="0"/>
              </a:rPr>
              <a:t>(Intercept)      9503.178   1733.057   5.483 9.10e-08 ***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Memory_Gb</a:t>
            </a:r>
            <a:r>
              <a:rPr lang="en-US" sz="1100" b="1" dirty="0" smtClean="0">
                <a:latin typeface="Lucida Console" pitchFamily="49" charset="0"/>
              </a:rPr>
              <a:t>        6232.204    421.098  14.800  &lt; 2e-16 ***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HDD_Gb</a:t>
            </a:r>
            <a:r>
              <a:rPr lang="en-US" sz="1100" b="1" dirty="0" smtClean="0">
                <a:latin typeface="Lucida Console" pitchFamily="49" charset="0"/>
              </a:rPr>
              <a:t>            -26.604      3.275  -8.123 1.34e-14 ***</a:t>
            </a:r>
          </a:p>
          <a:p>
            <a:r>
              <a:rPr lang="en-US" sz="1100" dirty="0" err="1" smtClean="0">
                <a:latin typeface="Lucida Console" pitchFamily="49" charset="0"/>
              </a:rPr>
              <a:t>Colorblue</a:t>
            </a:r>
            <a:r>
              <a:rPr lang="en-US" sz="1100" dirty="0" smtClean="0">
                <a:latin typeface="Lucida Console" pitchFamily="49" charset="0"/>
              </a:rPr>
              <a:t>       -2496.492   4012.744  -0.622   0.5343    </a:t>
            </a:r>
          </a:p>
          <a:p>
            <a:r>
              <a:rPr lang="en-US" sz="1100" dirty="0" smtClean="0">
                <a:latin typeface="Lucida Console" pitchFamily="49" charset="0"/>
              </a:rPr>
              <a:t>…</a:t>
            </a:r>
          </a:p>
          <a:p>
            <a:r>
              <a:rPr lang="en-US" sz="1100" dirty="0" err="1" smtClean="0">
                <a:latin typeface="Lucida Console" pitchFamily="49" charset="0"/>
              </a:rPr>
              <a:t>Colorred</a:t>
            </a:r>
            <a:r>
              <a:rPr lang="en-US" sz="1100" dirty="0" smtClean="0">
                <a:latin typeface="Lucida Console" pitchFamily="49" charset="0"/>
              </a:rPr>
              <a:t>         1685.698   2736.167   0.616   0.5383    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Colorsilver</a:t>
            </a:r>
            <a:r>
              <a:rPr lang="en-US" sz="1100" b="1" dirty="0" smtClean="0">
                <a:latin typeface="Lucida Console" pitchFamily="49" charset="0"/>
              </a:rPr>
              <a:t>      8617.956   1679.963   5.130 5.33e-07 ***</a:t>
            </a:r>
          </a:p>
          <a:p>
            <a:r>
              <a:rPr lang="en-US" sz="1100" dirty="0" smtClean="0">
                <a:latin typeface="Lucida Console" pitchFamily="49" charset="0"/>
              </a:rPr>
              <a:t>…    </a:t>
            </a:r>
          </a:p>
          <a:p>
            <a:r>
              <a:rPr lang="en-US" sz="1100" dirty="0" smtClean="0">
                <a:latin typeface="Lucida Console" pitchFamily="49" charset="0"/>
              </a:rPr>
              <a:t>---</a:t>
            </a:r>
          </a:p>
          <a:p>
            <a:r>
              <a:rPr lang="en-US" sz="1100" dirty="0" err="1" smtClean="0">
                <a:latin typeface="Lucida Console" pitchFamily="49" charset="0"/>
              </a:rPr>
              <a:t>Signif</a:t>
            </a:r>
            <a:r>
              <a:rPr lang="en-US" sz="1100" dirty="0" smtClean="0">
                <a:latin typeface="Lucida Console" pitchFamily="49" charset="0"/>
              </a:rPr>
              <a:t>. codes:  0 ‘***’ 0.001 ‘**’ 0.01 ‘*’ 0.05 ‘.’ 0.1 ‘ ’ 1 </a:t>
            </a:r>
          </a:p>
          <a:p>
            <a:endParaRPr lang="en-US" sz="1100" dirty="0" smtClean="0">
              <a:latin typeface="Lucida Console" pitchFamily="49" charset="0"/>
            </a:endParaRPr>
          </a:p>
          <a:p>
            <a:r>
              <a:rPr lang="en-US" sz="1100" dirty="0" smtClean="0">
                <a:latin typeface="Lucida Console" pitchFamily="49" charset="0"/>
              </a:rPr>
              <a:t>Residual standard error: 10330 on 289 degrees of freedom</a:t>
            </a:r>
          </a:p>
          <a:p>
            <a:r>
              <a:rPr lang="en-US" sz="1100" dirty="0" smtClean="0">
                <a:latin typeface="Lucida Console" pitchFamily="49" charset="0"/>
              </a:rPr>
              <a:t>Multiple R-squared: 0.578,	Adjusted R-squared: 0.5547 </a:t>
            </a:r>
          </a:p>
          <a:p>
            <a:r>
              <a:rPr lang="en-US" sz="1100" dirty="0" smtClean="0">
                <a:latin typeface="Lucida Console" pitchFamily="49" charset="0"/>
              </a:rPr>
              <a:t>F-statistic: 24.74 on 16 and 289 DF,  p-value: &lt; 2.2e-16</a:t>
            </a:r>
          </a:p>
          <a:p>
            <a:endParaRPr lang="ru-RU" sz="1100" dirty="0"/>
          </a:p>
        </p:txBody>
      </p:sp>
      <p:cxnSp>
        <p:nvCxnSpPr>
          <p:cNvPr id="36" name="Прямая со стрелкой 35"/>
          <p:cNvCxnSpPr>
            <a:endCxn id="40" idx="0"/>
          </p:cNvCxnSpPr>
          <p:nvPr/>
        </p:nvCxnSpPr>
        <p:spPr>
          <a:xfrm>
            <a:off x="6012160" y="2924944"/>
            <a:ext cx="166508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88224" y="3284984"/>
            <a:ext cx="217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Предсказание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en-US" i="1" dirty="0" smtClean="0"/>
              <a:t>x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464881" y="4365104"/>
            <a:ext cx="7200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6104841" y="4293096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1" idx="1"/>
          </p:cNvCxnSpPr>
          <p:nvPr/>
        </p:nvCxnSpPr>
        <p:spPr>
          <a:xfrm>
            <a:off x="6176849" y="4797152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176849" y="5013176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8614" y="407707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x1=1.1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12753" y="464384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X2=250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240745" y="5147900"/>
            <a:ext cx="104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X3=“red”</a:t>
            </a:r>
            <a:endParaRPr lang="ru-RU" dirty="0"/>
          </a:p>
        </p:txBody>
      </p:sp>
      <p:cxnSp>
        <p:nvCxnSpPr>
          <p:cNvPr id="48" name="Прямая со стрелкой 47"/>
          <p:cNvCxnSpPr>
            <a:stCxn id="41" idx="3"/>
          </p:cNvCxnSpPr>
          <p:nvPr/>
        </p:nvCxnSpPr>
        <p:spPr>
          <a:xfrm>
            <a:off x="7184961" y="4797152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45001" y="4581128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sz="1100" dirty="0" err="1" smtClean="0"/>
              <a:t>pred</a:t>
            </a:r>
            <a:r>
              <a:rPr lang="en-US" dirty="0" smtClean="0"/>
              <a:t>=25123RUR</a:t>
            </a:r>
            <a:endParaRPr lang="ru-RU" dirty="0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Линейная регрессия</a:t>
            </a:r>
            <a:r>
              <a:rPr lang="en-US" dirty="0" smtClean="0"/>
              <a:t>. </a:t>
            </a:r>
            <a:r>
              <a:rPr lang="ru-RU" dirty="0" smtClean="0"/>
              <a:t>Допущения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Подходящий тип данных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/>
              <a:t>– зависимая переменная непрерывна, независимая непрерывна или </a:t>
            </a:r>
            <a:r>
              <a:rPr lang="ru-RU" dirty="0" err="1" smtClean="0"/>
              <a:t>категориальна</a:t>
            </a:r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Независимость</a:t>
            </a:r>
            <a:r>
              <a:rPr lang="ru-RU" dirty="0" smtClean="0"/>
              <a:t> – Каждое значение зависимой переменной не зависит от остальных ее значений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Линейность</a:t>
            </a:r>
            <a:r>
              <a:rPr lang="ru-RU" dirty="0" smtClean="0"/>
              <a:t> – между зависимой и независимой переменными линейная зависимость (проверяем графически)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Распределение</a:t>
            </a:r>
            <a:r>
              <a:rPr lang="ru-RU" dirty="0" smtClean="0"/>
              <a:t> – переменные распределены приблизительно нормально и не имеют выбросов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Гомоскедастичность</a:t>
            </a:r>
            <a:r>
              <a:rPr lang="ru-RU" dirty="0" smtClean="0"/>
              <a:t> – ошибки предсказания постоянны на всем промежутке данных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Независимость и нормальность ошибок 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Мультиколлинеарность</a:t>
            </a:r>
            <a:r>
              <a:rPr lang="ru-RU" dirty="0" smtClean="0">
                <a:solidFill>
                  <a:schemeClr val="tx2"/>
                </a:solidFill>
              </a:rPr>
              <a:t> (для множественной регрессии) </a:t>
            </a:r>
            <a:r>
              <a:rPr lang="ru-RU" dirty="0" smtClean="0"/>
              <a:t>– предикторы не должны сильно </a:t>
            </a:r>
            <a:r>
              <a:rPr lang="ru-RU" dirty="0" err="1" smtClean="0"/>
              <a:t>коррелировать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83568" y="1995042"/>
            <a:ext cx="7826036" cy="48629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 1 предиктором. 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plot(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mtcars$mpg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mtcars$wt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33000" y="2348880"/>
            <a:ext cx="7339400" cy="44931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 1 предиктором. 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54076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plot(</a:t>
            </a:r>
            <a:r>
              <a:rPr lang="en-US" dirty="0" err="1" smtClean="0">
                <a:solidFill>
                  <a:srgbClr val="0000FF"/>
                </a:solidFill>
              </a:rPr>
              <a:t>mtcars$mpg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mtcars$wt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lm1&lt;-lm(</a:t>
            </a:r>
            <a:r>
              <a:rPr lang="en-US" dirty="0" err="1" smtClean="0">
                <a:solidFill>
                  <a:srgbClr val="0000FF"/>
                </a:solidFill>
              </a:rPr>
              <a:t>mtcars$wt~mtcars$mpg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abline</a:t>
            </a:r>
            <a:r>
              <a:rPr lang="en-US" dirty="0" smtClean="0">
                <a:solidFill>
                  <a:srgbClr val="0000FF"/>
                </a:solidFill>
              </a:rPr>
              <a:t>(lm1, </a:t>
            </a:r>
            <a:r>
              <a:rPr lang="en-US" dirty="0" err="1" smtClean="0">
                <a:solidFill>
                  <a:srgbClr val="0000FF"/>
                </a:solidFill>
              </a:rPr>
              <a:t>col</a:t>
            </a:r>
            <a:r>
              <a:rPr lang="en-US" dirty="0" smtClean="0">
                <a:solidFill>
                  <a:srgbClr val="0000FF"/>
                </a:solidFill>
              </a:rPr>
              <a:t>='red')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 1 предиктором. 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lm1&lt;-lm(</a:t>
            </a:r>
            <a:r>
              <a:rPr lang="en-US" dirty="0" err="1" smtClean="0">
                <a:solidFill>
                  <a:srgbClr val="0000FF"/>
                </a:solidFill>
              </a:rPr>
              <a:t>mtcars$wt~mtcars$mpg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lm1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Call:</a:t>
            </a:r>
          </a:p>
          <a:p>
            <a:pPr lvl="0">
              <a:buNone/>
            </a:pPr>
            <a:r>
              <a:rPr lang="en-US" dirty="0" smtClean="0"/>
              <a:t>lm(formula = </a:t>
            </a:r>
            <a:r>
              <a:rPr lang="en-US" dirty="0" err="1" smtClean="0"/>
              <a:t>mtcars$wt</a:t>
            </a:r>
            <a:r>
              <a:rPr lang="en-US" dirty="0" smtClean="0"/>
              <a:t> ~ </a:t>
            </a:r>
            <a:r>
              <a:rPr lang="en-US" dirty="0" err="1" smtClean="0"/>
              <a:t>mtcars$mpg</a:t>
            </a:r>
            <a:r>
              <a:rPr lang="en-US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Coefficients:</a:t>
            </a:r>
          </a:p>
          <a:p>
            <a:pPr lvl="0">
              <a:buNone/>
            </a:pPr>
            <a:r>
              <a:rPr lang="en-US" dirty="0" smtClean="0"/>
              <a:t>(Intercept)   </a:t>
            </a:r>
            <a:r>
              <a:rPr lang="en-US" dirty="0" err="1" smtClean="0"/>
              <a:t>mtcars$mpg</a:t>
            </a:r>
            <a:r>
              <a:rPr lang="en-US" dirty="0" smtClean="0"/>
              <a:t>  </a:t>
            </a:r>
          </a:p>
          <a:p>
            <a:pPr lvl="0">
              <a:buNone/>
            </a:pPr>
            <a:r>
              <a:rPr lang="en-US" dirty="0" smtClean="0"/>
              <a:t>     6.0473      -0.1409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54360" y="5157192"/>
            <a:ext cx="1828800" cy="6857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18360">
            <a:solidFill>
              <a:srgbClr val="8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Прямая соединительная линия 5"/>
          <p:cNvSpPr/>
          <p:nvPr/>
        </p:nvSpPr>
        <p:spPr>
          <a:xfrm flipH="1" flipV="1">
            <a:off x="2183161" y="5614392"/>
            <a:ext cx="1371600" cy="685800"/>
          </a:xfrm>
          <a:prstGeom prst="line">
            <a:avLst/>
          </a:prstGeom>
          <a:noFill/>
          <a:ln w="18360">
            <a:solidFill>
              <a:srgbClr val="800000"/>
            </a:solidFill>
            <a:prstDash val="solid"/>
            <a:tailEnd type="arrow"/>
          </a:ln>
        </p:spPr>
        <p:txBody>
          <a:bodyPr vert="horz" lIns="99000" tIns="54000" rIns="99000" bIns="54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2761" y="6143591"/>
            <a:ext cx="2286000" cy="40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1" u="none" strike="noStrike" kern="120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константа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2411760" y="5157192"/>
            <a:ext cx="1828800" cy="6857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18360">
            <a:solidFill>
              <a:srgbClr val="8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 flipH="1">
            <a:off x="4240561" y="5614392"/>
            <a:ext cx="1143000" cy="0"/>
          </a:xfrm>
          <a:prstGeom prst="line">
            <a:avLst/>
          </a:prstGeom>
          <a:noFill/>
          <a:ln w="18360">
            <a:solidFill>
              <a:srgbClr val="800000"/>
            </a:solidFill>
            <a:prstDash val="solid"/>
            <a:tailEnd type="arrow"/>
          </a:ln>
        </p:spPr>
        <p:txBody>
          <a:bodyPr vert="horz" lIns="99000" tIns="54000" rIns="99000" bIns="54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3561" y="5385791"/>
            <a:ext cx="2286000" cy="4057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1" u="none" strike="noStrike" kern="120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коэффициент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 1 предиктором. 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Коэффициенты</a:t>
            </a:r>
            <a:r>
              <a:rPr lang="en-US" b="1" dirty="0" smtClean="0"/>
              <a:t>: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lm1$coefficients</a:t>
            </a:r>
          </a:p>
          <a:p>
            <a:pPr lvl="0">
              <a:buNone/>
            </a:pPr>
            <a:r>
              <a:rPr lang="en-US" dirty="0" smtClean="0">
                <a:latin typeface="Lucida Console" pitchFamily="49" charset="0"/>
              </a:rPr>
              <a:t>(Intercept)  </a:t>
            </a:r>
            <a:r>
              <a:rPr lang="en-US" dirty="0" err="1" smtClean="0">
                <a:latin typeface="Lucida Console" pitchFamily="49" charset="0"/>
              </a:rPr>
              <a:t>mtcars$mpg</a:t>
            </a:r>
            <a:endParaRPr lang="en-US" dirty="0" smtClean="0">
              <a:latin typeface="Lucida Console" pitchFamily="49" charset="0"/>
            </a:endParaRPr>
          </a:p>
          <a:p>
            <a:pPr lvl="0">
              <a:buNone/>
            </a:pPr>
            <a:r>
              <a:rPr lang="en-US" dirty="0" smtClean="0">
                <a:latin typeface="Lucida Console" pitchFamily="49" charset="0"/>
              </a:rPr>
              <a:t>   6.047255   -0.140862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lm1$coefficients[1]</a:t>
            </a:r>
          </a:p>
          <a:p>
            <a:pPr lvl="0">
              <a:buNone/>
            </a:pPr>
            <a:r>
              <a:rPr lang="en-US" dirty="0" smtClean="0">
                <a:latin typeface="Lucida Console" pitchFamily="49" charset="0"/>
              </a:rPr>
              <a:t>(Intercept)</a:t>
            </a:r>
          </a:p>
          <a:p>
            <a:pPr lvl="0">
              <a:buNone/>
            </a:pPr>
            <a:r>
              <a:rPr lang="en-US" dirty="0" smtClean="0">
                <a:latin typeface="Lucida Console" pitchFamily="49" charset="0"/>
              </a:rPr>
              <a:t>   6.047255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Гомоскедастичность остатков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&gt; plot(</a:t>
            </a:r>
            <a:r>
              <a:rPr lang="en-US" sz="2800" dirty="0" err="1" smtClean="0">
                <a:solidFill>
                  <a:srgbClr val="0000FF"/>
                </a:solidFill>
              </a:rPr>
              <a:t>mtcars$mpg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lm1$residuals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pch</a:t>
            </a:r>
            <a:r>
              <a:rPr lang="en-US" sz="2800" dirty="0" smtClean="0">
                <a:solidFill>
                  <a:srgbClr val="0000FF"/>
                </a:solidFill>
              </a:rPr>
              <a:t>=19, </a:t>
            </a:r>
            <a:r>
              <a:rPr lang="en-US" sz="2800" dirty="0" err="1" smtClean="0">
                <a:solidFill>
                  <a:srgbClr val="0000FF"/>
                </a:solidFill>
              </a:rPr>
              <a:t>col</a:t>
            </a:r>
            <a:r>
              <a:rPr lang="en-US" sz="2800" dirty="0" smtClean="0">
                <a:solidFill>
                  <a:srgbClr val="0000FF"/>
                </a:solidFill>
              </a:rPr>
              <a:t>='red')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15616" y="2598489"/>
            <a:ext cx="6667200" cy="41428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3568" y="119675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Остатки = </a:t>
            </a:r>
            <a:r>
              <a:rPr lang="en-US" sz="3200" i="1" dirty="0" smtClean="0"/>
              <a:t>y</a:t>
            </a:r>
            <a:r>
              <a:rPr lang="en-US" sz="3200" dirty="0" smtClean="0"/>
              <a:t> – </a:t>
            </a:r>
            <a:r>
              <a:rPr lang="ru-RU" sz="3200" dirty="0" smtClean="0"/>
              <a:t>предсказанные </a:t>
            </a:r>
            <a:r>
              <a:rPr lang="en-US" sz="3200" i="1" dirty="0" smtClean="0"/>
              <a:t>y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остатков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&gt;plot(density(lm1$residuals), </a:t>
            </a:r>
            <a:r>
              <a:rPr lang="en-US" dirty="0" err="1" smtClean="0">
                <a:solidFill>
                  <a:schemeClr val="tx2"/>
                </a:solidFill>
              </a:rPr>
              <a:t>col</a:t>
            </a:r>
            <a:r>
              <a:rPr lang="en-US" dirty="0" smtClean="0">
                <a:solidFill>
                  <a:schemeClr val="tx2"/>
                </a:solidFill>
              </a:rPr>
              <a:t>='red', main="")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2420888"/>
            <a:ext cx="57816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Lucida Console" pitchFamily="49" charset="0"/>
              </a:rPr>
              <a:t>lm(y ~ x)</a:t>
            </a:r>
            <a:endParaRPr lang="en-US" dirty="0" smtClean="0"/>
          </a:p>
          <a:p>
            <a:r>
              <a:rPr lang="ru-RU" dirty="0" smtClean="0"/>
              <a:t>Модели с множеством предикторов</a:t>
            </a:r>
            <a:endParaRPr lang="en-US" dirty="0" smtClean="0"/>
          </a:p>
          <a:p>
            <a:pPr lvl="1"/>
            <a:r>
              <a:rPr lang="en-US" dirty="0" smtClean="0">
                <a:latin typeface="Lucida Console" pitchFamily="49" charset="0"/>
              </a:rPr>
              <a:t>lm(y ~ x1 + x2 + x3)</a:t>
            </a:r>
          </a:p>
          <a:p>
            <a:pPr lvl="1"/>
            <a:r>
              <a:rPr lang="ru-RU" dirty="0" smtClean="0"/>
              <a:t>Если </a:t>
            </a:r>
            <a:r>
              <a:rPr lang="en-US" i="1" dirty="0" smtClean="0"/>
              <a:t>x</a:t>
            </a:r>
            <a:r>
              <a:rPr lang="en-US" dirty="0" smtClean="0"/>
              <a:t> – </a:t>
            </a:r>
            <a:r>
              <a:rPr lang="ru-RU" dirty="0" smtClean="0"/>
              <a:t>не число, а фактор?</a:t>
            </a:r>
            <a:endParaRPr lang="en-US" dirty="0" smtClean="0">
              <a:latin typeface="Lucida Console" pitchFamily="49" charset="0"/>
            </a:endParaRPr>
          </a:p>
          <a:p>
            <a:pPr lvl="1"/>
            <a:r>
              <a:rPr lang="ru-RU" dirty="0" smtClean="0"/>
              <a:t>Взаимодействия факторов</a:t>
            </a:r>
            <a:endParaRPr lang="en-US" dirty="0" smtClean="0"/>
          </a:p>
          <a:p>
            <a:pPr lvl="1"/>
            <a:r>
              <a:rPr lang="en-US" dirty="0" smtClean="0"/>
              <a:t>ANOVA</a:t>
            </a:r>
            <a:endParaRPr lang="ru-RU" dirty="0" smtClean="0"/>
          </a:p>
          <a:p>
            <a:r>
              <a:rPr lang="ru-RU" dirty="0" smtClean="0"/>
              <a:t>Предсказания по модели и </a:t>
            </a:r>
            <a:r>
              <a:rPr lang="ru-RU" dirty="0" err="1" smtClean="0"/>
              <a:t>валидация</a:t>
            </a:r>
            <a:r>
              <a:rPr lang="ru-RU" dirty="0" smtClean="0"/>
              <a:t> моделей:</a:t>
            </a:r>
            <a:endParaRPr lang="en-US" dirty="0" smtClean="0"/>
          </a:p>
          <a:p>
            <a:pPr lvl="1"/>
            <a:r>
              <a:rPr lang="ru-RU" dirty="0" smtClean="0"/>
              <a:t>Предсказание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en-US" i="1" dirty="0" smtClean="0"/>
              <a:t>x</a:t>
            </a:r>
            <a:r>
              <a:rPr lang="en-US" sz="1300" i="1" dirty="0" smtClean="0"/>
              <a:t>1</a:t>
            </a:r>
            <a:r>
              <a:rPr lang="en-US" i="1" dirty="0" smtClean="0"/>
              <a:t>…</a:t>
            </a:r>
            <a:r>
              <a:rPr lang="en-US" i="1" dirty="0" err="1" smtClean="0"/>
              <a:t>x</a:t>
            </a:r>
            <a:r>
              <a:rPr lang="en-US" sz="1300" i="1" dirty="0" err="1" smtClean="0"/>
              <a:t>n</a:t>
            </a:r>
            <a:r>
              <a:rPr lang="en-US" dirty="0" smtClean="0"/>
              <a:t>, </a:t>
            </a:r>
            <a:r>
              <a:rPr lang="ru-RU" dirty="0" smtClean="0"/>
              <a:t>зная модель</a:t>
            </a:r>
          </a:p>
          <a:p>
            <a:pPr lvl="1"/>
            <a:r>
              <a:rPr lang="ru-RU" dirty="0" smtClean="0"/>
              <a:t>Сравнение и </a:t>
            </a:r>
            <a:r>
              <a:rPr lang="ru-RU" dirty="0" err="1" smtClean="0"/>
              <a:t>валидация</a:t>
            </a:r>
            <a:r>
              <a:rPr lang="ru-RU" dirty="0" smtClean="0"/>
              <a:t> моделей, </a:t>
            </a:r>
            <a:r>
              <a:rPr lang="ru-RU" dirty="0" err="1" smtClean="0"/>
              <a:t>переобученность</a:t>
            </a:r>
            <a:endParaRPr lang="ru-RU" dirty="0" smtClean="0"/>
          </a:p>
          <a:p>
            <a:r>
              <a:rPr lang="ru-RU" dirty="0" smtClean="0"/>
              <a:t>Обобщенные линейные модели (</a:t>
            </a:r>
            <a:r>
              <a:rPr lang="en-US" dirty="0" err="1" smtClean="0"/>
              <a:t>glm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Нелинейный метод наименьших квадратов (не </a:t>
            </a:r>
            <a:r>
              <a:rPr lang="en-US" dirty="0" smtClean="0"/>
              <a:t>lm/</a:t>
            </a:r>
            <a:r>
              <a:rPr lang="en-US" dirty="0" err="1" smtClean="0"/>
              <a:t>glm</a:t>
            </a:r>
            <a:r>
              <a:rPr lang="en-US" dirty="0" smtClean="0"/>
              <a:t>!)</a:t>
            </a:r>
          </a:p>
          <a:p>
            <a:pPr lvl="1"/>
            <a:r>
              <a:rPr lang="ru-RU" dirty="0" smtClean="0"/>
              <a:t>Подбор параметров в формуле по экспериментальным данным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876256" y="1772816"/>
            <a:ext cx="432048" cy="2520280"/>
          </a:xfrm>
          <a:prstGeom prst="righ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80312" y="2852936"/>
            <a:ext cx="951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сегодня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линейной</a:t>
            </a:r>
            <a:r>
              <a:rPr lang="en-US" dirty="0" smtClean="0"/>
              <a:t> </a:t>
            </a:r>
            <a:r>
              <a:rPr lang="en-US" dirty="0" err="1" smtClean="0"/>
              <a:t>регрессионной</a:t>
            </a:r>
            <a:r>
              <a:rPr lang="en-US" dirty="0" smtClean="0"/>
              <a:t> </a:t>
            </a:r>
            <a:r>
              <a:rPr lang="en-US" dirty="0" err="1" smtClean="0"/>
              <a:t>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rgbClr val="0000FF"/>
                </a:solidFill>
                <a:latin typeface="Arial" pitchFamily="34"/>
                <a:cs typeface="Tahoma" pitchFamily="2"/>
              </a:rPr>
              <a:t>&gt; summary(lm1)</a:t>
            </a: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endParaRPr lang="en-US" sz="2400" kern="0" dirty="0" smtClean="0">
              <a:solidFill>
                <a:sysClr val="windowText" lastClr="000000"/>
              </a:solidFill>
              <a:latin typeface="Arial" pitchFamily="34"/>
              <a:cs typeface="Tahoma" pitchFamily="2"/>
            </a:endParaRP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Call:</a:t>
            </a: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lm(formula =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mtcars$wt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 ~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mtcars$mpg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)</a:t>
            </a: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endParaRPr lang="en-US" sz="2400" kern="0" dirty="0" smtClean="0">
              <a:solidFill>
                <a:sysClr val="windowText" lastClr="000000"/>
              </a:solidFill>
              <a:latin typeface="Courier New" pitchFamily="49"/>
              <a:cs typeface="Tahoma" pitchFamily="2"/>
            </a:endParaRP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Residuals:</a:t>
            </a: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    Min      1Q  Median      3Q     Max</a:t>
            </a:r>
          </a:p>
          <a:p>
            <a:pPr marL="432000" lvl="0" indent="-324000" hangingPunct="0">
              <a:lnSpc>
                <a:spcPts val="2520"/>
              </a:lnSpc>
              <a:spcBef>
                <a:spcPts val="0"/>
              </a:spcBef>
              <a:buSzPct val="45000"/>
              <a:buNone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ourier New" pitchFamily="49"/>
                <a:cs typeface="Tahoma" pitchFamily="2"/>
              </a:rPr>
              <a:t>-0.6516 -0.3490 -0.1381  0.3190  1.3684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4797152"/>
            <a:ext cx="9372600" cy="106403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Квантили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для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остатков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endParaRPr lang="ru-RU" sz="2200" b="1" i="0" u="none" strike="noStrike" kern="1200" dirty="0" smtClean="0">
              <a:ln>
                <a:noFill/>
              </a:ln>
              <a:solidFill>
                <a:srgbClr val="800000"/>
              </a:solidFill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 smtClean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(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остаток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=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отклонение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наблюдаемого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значения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от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модели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В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идеале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должны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быть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симметричны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относительно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линейной</a:t>
            </a:r>
            <a:r>
              <a:rPr lang="en-US" dirty="0" smtClean="0"/>
              <a:t> </a:t>
            </a:r>
            <a:r>
              <a:rPr lang="en-US" dirty="0" err="1" smtClean="0"/>
              <a:t>регрессионной</a:t>
            </a:r>
            <a:r>
              <a:rPr lang="en-US" dirty="0" smtClean="0"/>
              <a:t> </a:t>
            </a:r>
            <a:r>
              <a:rPr lang="en-US" dirty="0" err="1" smtClean="0"/>
              <a:t>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smtClean="0">
                <a:latin typeface="Courier New" pitchFamily="49"/>
              </a:rPr>
              <a:t>Coefficients: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smtClean="0">
                <a:latin typeface="Courier New" pitchFamily="49"/>
              </a:rPr>
              <a:t>            Estimate Std. Error t value Pr(&gt;|t|)    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smtClean="0">
                <a:latin typeface="Courier New" pitchFamily="49"/>
              </a:rPr>
              <a:t>(Intercept)  6.04726    0.30869  19.590  &lt; 2e-16 ***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/>
              </a:rPr>
              <a:t>mtcars$mpg</a:t>
            </a:r>
            <a:r>
              <a:rPr lang="en-US" dirty="0" smtClean="0">
                <a:latin typeface="Courier New" pitchFamily="49"/>
              </a:rPr>
              <a:t>  -0.14086    0.01474  -9.559 1.29e-10 ***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smtClean="0">
                <a:latin typeface="Courier New" pitchFamily="49"/>
              </a:rPr>
              <a:t>---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endParaRPr lang="en-US" dirty="0" smtClean="0">
              <a:latin typeface="Courier New" pitchFamily="49"/>
            </a:endParaRP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endParaRPr lang="en-US" dirty="0" smtClean="0">
              <a:latin typeface="Courier New" pitchFamily="49"/>
            </a:endParaRP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endParaRPr lang="en-US" dirty="0" smtClean="0">
              <a:latin typeface="Courier New" pitchFamily="49"/>
            </a:endParaRP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/>
              </a:rPr>
              <a:t>Signif</a:t>
            </a:r>
            <a:r>
              <a:rPr lang="en-US" dirty="0" smtClean="0">
                <a:latin typeface="Courier New" pitchFamily="49"/>
              </a:rPr>
              <a:t>. Codes:  0 ‘***’ 0.001 ‘**’ 0.01 ‘*’ 0.05 ‘.’ 0.1 ‘ ’ 1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5856" y="4005064"/>
            <a:ext cx="4824536" cy="3268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16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t-</a:t>
            </a:r>
            <a:r>
              <a:rPr lang="en-US" sz="16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статистика</a:t>
            </a:r>
            <a:r>
              <a:rPr lang="en-US" sz="16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(</a:t>
            </a:r>
            <a:r>
              <a:rPr lang="en-US" sz="16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оценка</a:t>
            </a:r>
            <a:r>
              <a:rPr lang="en-US" sz="16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/</a:t>
            </a:r>
            <a:r>
              <a:rPr lang="en-US" sz="16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стандарная</a:t>
            </a:r>
            <a:r>
              <a:rPr lang="en-US" sz="16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16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ошибка</a:t>
            </a:r>
            <a:r>
              <a:rPr lang="en-US" sz="16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7" name="Прямая соединительная линия 6"/>
          <p:cNvSpPr/>
          <p:nvPr/>
        </p:nvSpPr>
        <p:spPr>
          <a:xfrm flipH="1" flipV="1">
            <a:off x="7197776" y="3139199"/>
            <a:ext cx="685800" cy="685801"/>
          </a:xfrm>
          <a:prstGeom prst="line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3576" y="3615839"/>
            <a:ext cx="1260424" cy="7396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p-value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1" i="0" u="none" strike="noStrike" kern="1200" dirty="0">
              <a:ln>
                <a:noFill/>
              </a:ln>
              <a:solidFill>
                <a:srgbClr val="8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501008"/>
            <a:ext cx="3240360" cy="4152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ru-RU" sz="2200" b="1" i="0" u="none" strike="noStrike" kern="1200" dirty="0" smtClean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оценка параметра</a:t>
            </a:r>
            <a:endParaRPr lang="en-US" sz="2200" b="1" i="0" u="none" strike="noStrike" kern="1200" dirty="0">
              <a:ln>
                <a:noFill/>
              </a:ln>
              <a:solidFill>
                <a:srgbClr val="8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Прямая соединительная линия 9"/>
          <p:cNvSpPr/>
          <p:nvPr/>
        </p:nvSpPr>
        <p:spPr>
          <a:xfrm flipV="1">
            <a:off x="3275856" y="3140967"/>
            <a:ext cx="0" cy="1770"/>
          </a:xfrm>
          <a:prstGeom prst="line">
            <a:avLst/>
          </a:pr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Прямая соединительная линия 4"/>
          <p:cNvSpPr/>
          <p:nvPr/>
        </p:nvSpPr>
        <p:spPr>
          <a:xfrm flipV="1">
            <a:off x="5826175" y="3139198"/>
            <a:ext cx="0" cy="865865"/>
          </a:xfrm>
          <a:prstGeom prst="line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1" name="Прямая соединительная линия 10"/>
          <p:cNvSpPr/>
          <p:nvPr/>
        </p:nvSpPr>
        <p:spPr>
          <a:xfrm flipV="1">
            <a:off x="3275856" y="3140967"/>
            <a:ext cx="0" cy="433817"/>
          </a:xfrm>
          <a:prstGeom prst="line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Доверительные</a:t>
            </a:r>
            <a:r>
              <a:rPr lang="en-US" dirty="0" smtClean="0"/>
              <a:t> </a:t>
            </a:r>
            <a:r>
              <a:rPr lang="en-US" dirty="0" err="1" smtClean="0"/>
              <a:t>интервалы</a:t>
            </a:r>
            <a:r>
              <a:rPr lang="ru-RU" dirty="0" smtClean="0"/>
              <a:t> для параметров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err="1" smtClean="0"/>
              <a:t>Даем</a:t>
            </a:r>
            <a:r>
              <a:rPr lang="en-US" dirty="0" smtClean="0"/>
              <a:t> </a:t>
            </a:r>
            <a:r>
              <a:rPr lang="en-US" dirty="0" err="1" smtClean="0"/>
              <a:t>параметру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точечную</a:t>
            </a:r>
            <a:r>
              <a:rPr lang="en-US" dirty="0" smtClean="0"/>
              <a:t> (</a:t>
            </a:r>
            <a:r>
              <a:rPr lang="en-US" dirty="0" err="1" smtClean="0"/>
              <a:t>одно</a:t>
            </a:r>
            <a:r>
              <a:rPr lang="en-US" dirty="0" smtClean="0"/>
              <a:t> </a:t>
            </a:r>
            <a:r>
              <a:rPr lang="en-US" dirty="0" err="1" smtClean="0"/>
              <a:t>значение</a:t>
            </a:r>
            <a:r>
              <a:rPr lang="en-US" dirty="0" smtClean="0"/>
              <a:t>), а </a:t>
            </a:r>
            <a:r>
              <a:rPr lang="en-US" dirty="0" err="1" smtClean="0"/>
              <a:t>интервальную</a:t>
            </a:r>
            <a:r>
              <a:rPr lang="en-US" dirty="0" smtClean="0"/>
              <a:t> </a:t>
            </a:r>
            <a:r>
              <a:rPr lang="en-US" dirty="0" err="1" smtClean="0"/>
              <a:t>оценку</a:t>
            </a:r>
            <a:r>
              <a:rPr lang="en-US" dirty="0" smtClean="0"/>
              <a:t> с </a:t>
            </a:r>
            <a:r>
              <a:rPr lang="en-US" dirty="0" err="1" smtClean="0"/>
              <a:t>заданным</a:t>
            </a:r>
            <a:r>
              <a:rPr lang="en-US" dirty="0" smtClean="0"/>
              <a:t> </a:t>
            </a:r>
            <a:r>
              <a:rPr lang="en-US" dirty="0" err="1" smtClean="0"/>
              <a:t>уровнем</a:t>
            </a:r>
            <a:r>
              <a:rPr lang="en-US" dirty="0" smtClean="0"/>
              <a:t> </a:t>
            </a:r>
            <a:r>
              <a:rPr lang="en-US" dirty="0" err="1" smtClean="0"/>
              <a:t>надежности</a:t>
            </a:r>
            <a:r>
              <a:rPr lang="en-US" dirty="0" smtClean="0"/>
              <a:t>. </a:t>
            </a:r>
            <a:r>
              <a:rPr lang="en-US" b="1" dirty="0" err="1" smtClean="0">
                <a:solidFill>
                  <a:srgbClr val="800000"/>
                </a:solidFill>
              </a:rPr>
              <a:t>Такая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оценка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предпочтительна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при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небольшом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обьеме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выборки</a:t>
            </a:r>
            <a:endParaRPr lang="en-US" b="1" dirty="0" smtClean="0">
              <a:solidFill>
                <a:srgbClr val="800000"/>
              </a:solidFill>
            </a:endParaRPr>
          </a:p>
          <a:p>
            <a:pPr lvl="0">
              <a:buNone/>
            </a:pP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confint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(lm1)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confint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(lm1, level=0.95)</a:t>
            </a: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  <a:latin typeface="Lucida Console" pitchFamily="49" charset="0"/>
              </a:rPr>
              <a:t>   				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2.5 %     97.5 %</a:t>
            </a:r>
          </a:p>
          <a:p>
            <a:pPr lvl="0">
              <a:buNone/>
            </a:pP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(Intercept)  5.4168245  6.6776856</a:t>
            </a:r>
          </a:p>
          <a:p>
            <a:pPr lvl="0">
              <a:buNone/>
            </a:pPr>
            <a:r>
              <a:rPr lang="en-US" dirty="0" err="1" smtClean="0">
                <a:solidFill>
                  <a:srgbClr val="000000"/>
                </a:solidFill>
                <a:latin typeface="Lucida Console" pitchFamily="49" charset="0"/>
              </a:rPr>
              <a:t>mtcars$mpg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  -0.1709569 -0.1107671</a:t>
            </a:r>
          </a:p>
          <a:p>
            <a:pPr lvl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Уровень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надежности</a:t>
            </a:r>
            <a:r>
              <a:rPr lang="en-US" dirty="0" smtClean="0">
                <a:solidFill>
                  <a:srgbClr val="000000"/>
                </a:solidFill>
              </a:rPr>
              <a:t> (95%) </a:t>
            </a:r>
            <a:r>
              <a:rPr lang="en-US" dirty="0" err="1" smtClean="0">
                <a:solidFill>
                  <a:srgbClr val="000000"/>
                </a:solidFill>
              </a:rPr>
              <a:t>означает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вероятность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того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что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значение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параметра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попадет</a:t>
            </a:r>
            <a:r>
              <a:rPr lang="en-US" dirty="0" smtClean="0">
                <a:solidFill>
                  <a:srgbClr val="000000"/>
                </a:solidFill>
              </a:rPr>
              <a:t> в </a:t>
            </a:r>
            <a:r>
              <a:rPr lang="en-US" dirty="0" err="1" smtClean="0">
                <a:solidFill>
                  <a:srgbClr val="000000"/>
                </a:solidFill>
              </a:rPr>
              <a:t>этот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интервал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057400" y="2285992"/>
            <a:ext cx="207648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251800" y="5567514"/>
            <a:ext cx="2552760" cy="11048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линейной</a:t>
            </a:r>
            <a:r>
              <a:rPr lang="en-US" dirty="0" smtClean="0"/>
              <a:t> </a:t>
            </a:r>
            <a:r>
              <a:rPr lang="en-US" dirty="0" err="1" smtClean="0"/>
              <a:t>регрессионной</a:t>
            </a:r>
            <a:r>
              <a:rPr lang="en-US" dirty="0" smtClean="0"/>
              <a:t> </a:t>
            </a:r>
            <a:r>
              <a:rPr lang="en-US" dirty="0" err="1" smtClean="0"/>
              <a:t>модели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endParaRPr lang="en-US" dirty="0" smtClean="0">
              <a:latin typeface="Courier New" pitchFamily="49"/>
            </a:endParaRPr>
          </a:p>
          <a:p>
            <a:pPr>
              <a:lnSpc>
                <a:spcPts val="2520"/>
              </a:lnSpc>
              <a:buNone/>
            </a:pPr>
            <a:r>
              <a:rPr lang="en-US" kern="0" dirty="0" smtClean="0">
                <a:solidFill>
                  <a:srgbClr val="0000FF"/>
                </a:solidFill>
                <a:latin typeface="Arial" pitchFamily="34"/>
                <a:cs typeface="Tahoma" pitchFamily="2"/>
              </a:rPr>
              <a:t>&gt; summary(lm1)</a:t>
            </a:r>
          </a:p>
          <a:p>
            <a:pPr>
              <a:lnSpc>
                <a:spcPts val="252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/>
              </a:rPr>
              <a:t>…</a:t>
            </a:r>
          </a:p>
          <a:p>
            <a:pPr>
              <a:lnSpc>
                <a:spcPts val="2520"/>
              </a:lnSpc>
              <a:buNone/>
            </a:pPr>
            <a:endParaRPr lang="en-US" dirty="0" smtClean="0">
              <a:solidFill>
                <a:srgbClr val="FF0000"/>
              </a:solidFill>
              <a:latin typeface="Courier New" pitchFamily="49"/>
            </a:endParaRPr>
          </a:p>
          <a:p>
            <a:pPr>
              <a:lnSpc>
                <a:spcPts val="2520"/>
              </a:lnSpc>
              <a:buNone/>
            </a:pPr>
            <a:endParaRPr lang="en-US" dirty="0" smtClean="0">
              <a:solidFill>
                <a:srgbClr val="FF0000"/>
              </a:solidFill>
              <a:latin typeface="Courier New" pitchFamily="49"/>
            </a:endParaRP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urier New" pitchFamily="49"/>
              </a:rPr>
              <a:t>Multiple R-squared: 0.7528,	Adjusted R-squared: 0.7446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urier New" pitchFamily="49"/>
              </a:rPr>
              <a:t>F-statistic: 91.38 on 1 and 30 DF,  p-value: 1.294e-10</a:t>
            </a:r>
          </a:p>
          <a:p>
            <a:pPr lvl="0">
              <a:lnSpc>
                <a:spcPts val="2520"/>
              </a:lnSpc>
              <a:spcAft>
                <a:spcPts val="0"/>
              </a:spcAft>
              <a:buNone/>
            </a:pPr>
            <a:endParaRPr lang="en-US" dirty="0" smtClean="0">
              <a:latin typeface="Courier New" pitchFamily="49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Прямая соединительная линия 4"/>
          <p:cNvSpPr/>
          <p:nvPr/>
        </p:nvSpPr>
        <p:spPr>
          <a:xfrm flipV="1">
            <a:off x="3000364" y="4643446"/>
            <a:ext cx="285752" cy="428628"/>
          </a:xfrm>
          <a:prstGeom prst="line">
            <a:avLst/>
          </a:pr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00636"/>
            <a:ext cx="4800600" cy="104615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F-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статистика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(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отношение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объясненной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дисперсии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к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ошибочной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7" name="Прямая соединительная линия 6"/>
          <p:cNvSpPr/>
          <p:nvPr/>
        </p:nvSpPr>
        <p:spPr>
          <a:xfrm flipH="1" flipV="1">
            <a:off x="7558094" y="4772044"/>
            <a:ext cx="228599" cy="457200"/>
          </a:xfrm>
          <a:prstGeom prst="line">
            <a:avLst/>
          </a:pr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5416084"/>
            <a:ext cx="4572000" cy="727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P-value для всей модели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1" i="0" u="none" strike="noStrike" kern="1200">
              <a:ln>
                <a:noFill/>
              </a:ln>
              <a:solidFill>
                <a:srgbClr val="8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 flipH="1">
            <a:off x="4572000" y="3214687"/>
            <a:ext cx="71438" cy="442906"/>
          </a:xfrm>
          <a:prstGeom prst="line">
            <a:avLst/>
          </a:pr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1571612"/>
            <a:ext cx="5799600" cy="914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Доля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объясненной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дисперсии</a:t>
            </a:r>
            <a:endParaRPr lang="en-US" sz="2200" b="1" i="0" u="none" strike="noStrike" kern="1200" dirty="0">
              <a:ln>
                <a:noFill/>
              </a:ln>
              <a:solidFill>
                <a:srgbClr val="800000"/>
              </a:solidFill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(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чем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ближе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к 1,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тем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200" b="1" i="0" u="none" strike="noStrike" kern="1200" dirty="0" err="1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лучше</a:t>
            </a:r>
            <a:r>
              <a:rPr lang="en-US" sz="2200" b="1" i="0" u="none" strike="noStrike" kern="1200" dirty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2571744"/>
            <a:ext cx="171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=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SSX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SST</a:t>
            </a:r>
            <a:endParaRPr lang="en-US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578645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/>
              <a:t>=(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SSX</a:t>
            </a:r>
            <a:r>
              <a:rPr lang="en-US" sz="3200" dirty="0" smtClean="0"/>
              <a:t>)/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SSE</a:t>
            </a:r>
            <a:r>
              <a:rPr lang="en-US" sz="3200" dirty="0" smtClean="0"/>
              <a:t>/(</a:t>
            </a:r>
            <a:r>
              <a:rPr lang="en-US" sz="3200" dirty="0" err="1" smtClean="0"/>
              <a:t>npoints-nlevels</a:t>
            </a:r>
            <a:r>
              <a:rPr lang="en-US" sz="3200" dirty="0" smtClean="0"/>
              <a:t>))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42976" y="2857496"/>
            <a:ext cx="6895842" cy="40275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Предсказания модели = </a:t>
            </a:r>
            <a:r>
              <a:rPr lang="en-US" dirty="0" smtClean="0"/>
              <a:t>fitted values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plot(</a:t>
            </a:r>
            <a:r>
              <a:rPr lang="en-US" dirty="0" err="1" smtClean="0">
                <a:solidFill>
                  <a:srgbClr val="0000FF"/>
                </a:solidFill>
              </a:rPr>
              <a:t>mtcars$mpg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mtcars$wt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pch</a:t>
            </a:r>
            <a:r>
              <a:rPr lang="en-US" dirty="0" smtClean="0">
                <a:solidFill>
                  <a:srgbClr val="0000FF"/>
                </a:solidFill>
              </a:rPr>
              <a:t>=19)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lm1&lt;-lm(</a:t>
            </a:r>
            <a:r>
              <a:rPr lang="en-US" dirty="0" err="1" smtClean="0">
                <a:solidFill>
                  <a:srgbClr val="0000FF"/>
                </a:solidFill>
              </a:rPr>
              <a:t>mtcars$wt~mtcars$mpg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0">
              <a:buNone/>
            </a:pPr>
            <a:r>
              <a:rPr lang="en-US" dirty="0" smtClean="0">
                <a:solidFill>
                  <a:srgbClr val="0000FF"/>
                </a:solidFill>
              </a:rPr>
              <a:t>&gt; points(</a:t>
            </a:r>
            <a:r>
              <a:rPr lang="en-US" dirty="0" err="1" smtClean="0">
                <a:solidFill>
                  <a:srgbClr val="0000FF"/>
                </a:solidFill>
              </a:rPr>
              <a:t>mtcars$mpg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lm1$fitted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pch</a:t>
            </a:r>
            <a:r>
              <a:rPr lang="en-US" dirty="0" smtClean="0">
                <a:solidFill>
                  <a:srgbClr val="0000FF"/>
                </a:solidFill>
              </a:rPr>
              <a:t>=19, </a:t>
            </a:r>
            <a:r>
              <a:rPr lang="en-US" dirty="0" err="1" smtClean="0">
                <a:solidFill>
                  <a:srgbClr val="0000FF"/>
                </a:solidFill>
              </a:rPr>
              <a:t>col</a:t>
            </a:r>
            <a:r>
              <a:rPr lang="en-US" dirty="0" smtClean="0">
                <a:solidFill>
                  <a:srgbClr val="0000FF"/>
                </a:solidFill>
              </a:rPr>
              <a:t>='red')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Создайте </a:t>
            </a:r>
            <a:r>
              <a:rPr lang="ru-RU" dirty="0" err="1" smtClean="0"/>
              <a:t>датасет</a:t>
            </a:r>
            <a:r>
              <a:rPr lang="ru-RU" dirty="0" smtClean="0"/>
              <a:t> с аллигаторами: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alligator = </a:t>
            </a:r>
            <a:r>
              <a:rPr lang="en-US" dirty="0" err="1" smtClean="0">
                <a:solidFill>
                  <a:schemeClr val="tx2"/>
                </a:solidFill>
              </a:rPr>
              <a:t>data.frame</a:t>
            </a:r>
            <a:r>
              <a:rPr lang="en-US" dirty="0" smtClean="0">
                <a:solidFill>
                  <a:schemeClr val="tx2"/>
                </a:solidFill>
              </a:rPr>
              <a:t>( </a:t>
            </a:r>
            <a:r>
              <a:rPr lang="en-US" dirty="0" err="1" smtClean="0">
                <a:solidFill>
                  <a:schemeClr val="tx2"/>
                </a:solidFill>
              </a:rPr>
              <a:t>lnLength</a:t>
            </a:r>
            <a:r>
              <a:rPr lang="en-US" dirty="0" smtClean="0">
                <a:solidFill>
                  <a:schemeClr val="tx2"/>
                </a:solidFill>
              </a:rPr>
              <a:t> = c(3.87, 3.61, 4.33, 3.43, 3.81, 3.83, 3.46, 3.76, 3.50, 3.58, 4.19, 3.78, 3.71, 3.73, 3.78), </a:t>
            </a:r>
            <a:r>
              <a:rPr lang="en-US" dirty="0" err="1" smtClean="0">
                <a:solidFill>
                  <a:schemeClr val="tx2"/>
                </a:solidFill>
              </a:rPr>
              <a:t>lnWeight</a:t>
            </a:r>
            <a:r>
              <a:rPr lang="en-US" dirty="0" smtClean="0">
                <a:solidFill>
                  <a:schemeClr val="tx2"/>
                </a:solidFill>
              </a:rPr>
              <a:t> = c(4.87, 3.93, 6.46, 3.33, 4.38, 4.70, 3.50, 4.50, 3.58, 3.64, 5.90, 4.43, 4.38, 4.42, 4.25) )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/>
              <a:t>Постройте линейную модель зависимости веса от длины аллигаторов</a:t>
            </a:r>
          </a:p>
          <a:p>
            <a:r>
              <a:rPr lang="ru-RU" dirty="0" smtClean="0"/>
              <a:t>Какую долю дисперсии объясняет модель?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Построение модели с несколькими предикторами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1. Модель с 1 предиктором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L_M=lm(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~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Memory_Gb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, data=laptop)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summary(L_M)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Coefficients: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      Estimate Std. Error t value Pr(&gt;|t|)   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(Intercept)     5023       1651    3.04   0.0026 ** </a:t>
            </a: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Memory_Gb</a:t>
            </a:r>
            <a:r>
              <a:rPr lang="en-US" dirty="0" smtClean="0">
                <a:latin typeface="Lucida Console" pitchFamily="49" charset="0"/>
              </a:rPr>
              <a:t>       4442        333   13.34   &lt;2e-16 ***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Residual standard error: 12300 on 304 degrees of freedom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Multiple R-squared: 0.369,	Adjusted R-squared: 0.367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F-statistic:  178 on 1 and 304 DF,  p-value: &lt;2e-16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6116" y="4357694"/>
            <a:ext cx="1143008" cy="71438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Корреляция и</a:t>
            </a:r>
            <a:r>
              <a:rPr lang="en-US" dirty="0" smtClean="0"/>
              <a:t> </a:t>
            </a:r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cor.test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laptop$Price_RUR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laptop$Memory_Gb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Pearson's product-moment correlation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data:  </a:t>
            </a:r>
            <a:r>
              <a:rPr lang="en-US" dirty="0" err="1" smtClean="0">
                <a:latin typeface="Lucida Console" pitchFamily="49" charset="0"/>
              </a:rPr>
              <a:t>laptop$Price_RUR</a:t>
            </a:r>
            <a:r>
              <a:rPr lang="en-US" dirty="0" smtClean="0">
                <a:latin typeface="Lucida Console" pitchFamily="49" charset="0"/>
              </a:rPr>
              <a:t> and </a:t>
            </a:r>
            <a:r>
              <a:rPr lang="en-US" dirty="0" err="1" smtClean="0">
                <a:latin typeface="Lucida Console" pitchFamily="49" charset="0"/>
              </a:rPr>
              <a:t>laptop$Memory_Gb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t = 13.3, </a:t>
            </a:r>
            <a:r>
              <a:rPr lang="en-US" dirty="0" err="1" smtClean="0">
                <a:latin typeface="Lucida Console" pitchFamily="49" charset="0"/>
              </a:rPr>
              <a:t>df</a:t>
            </a:r>
            <a:r>
              <a:rPr lang="en-US" dirty="0" smtClean="0">
                <a:latin typeface="Lucida Console" pitchFamily="49" charset="0"/>
              </a:rPr>
              <a:t> = 304, p-value &lt; 2.2e-16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alternative hypothesis: true correlation is not equal to 0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95 percent confidence interval: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0.532 0.674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sample estimates: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cor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0.608 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0.608^2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0.37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5000636"/>
            <a:ext cx="1714512" cy="928694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AutoShape 2" descr="http://ma.fbb.msu.ru:8787/graphics/plot_zoom_png?width=551&amp;height=4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3" name="Picture 3" descr="C:\docs\artem\Dropbox\MSU\teaching\R\mem_pri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956" y="3819546"/>
            <a:ext cx="3753814" cy="30384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44" y="5929330"/>
            <a:ext cx="471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 </a:t>
            </a:r>
            <a:r>
              <a:rPr lang="ru-RU" dirty="0" smtClean="0"/>
              <a:t>равен квадрату коэффициента корреляции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ru-RU" dirty="0" smtClean="0"/>
              <a:t>Несколько предикторов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Как цена ноутбука зависит от объема памяти, объема жесткого диска и размера дисплея?</a:t>
            </a:r>
          </a:p>
          <a:p>
            <a:r>
              <a:rPr lang="ru-RU" sz="1800" dirty="0" smtClean="0"/>
              <a:t>Предикторы разделены через </a:t>
            </a:r>
            <a:r>
              <a:rPr lang="ru-RU" sz="1800" b="1" dirty="0" smtClean="0"/>
              <a:t>+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l_MSH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=lm(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~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Memory_Gb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+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Screen_size_inch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+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, data=laptop)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&gt; summary(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l_MSH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Coefficients: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                  Estimate Std. Error t value Pr(&gt;|t|)   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(Intercept)      16475.481   4437.238   3.713 0.000244 ***</a:t>
            </a:r>
          </a:p>
          <a:p>
            <a:pPr>
              <a:buNone/>
            </a:pPr>
            <a:r>
              <a:rPr lang="en-US" sz="1600" b="1" dirty="0" err="1" smtClean="0">
                <a:latin typeface="Lucida Console" pitchFamily="49" charset="0"/>
              </a:rPr>
              <a:t>Memory_Gb</a:t>
            </a:r>
            <a:r>
              <a:rPr lang="en-US" sz="1600" b="1" dirty="0" smtClean="0">
                <a:latin typeface="Lucida Console" pitchFamily="49" charset="0"/>
              </a:rPr>
              <a:t>         7266.167    406.667  17.868  &lt; 2e-16 ***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Screen_size_inch</a:t>
            </a:r>
            <a:r>
              <a:rPr lang="en-US" sz="1600" dirty="0" smtClean="0">
                <a:latin typeface="Lucida Console" pitchFamily="49" charset="0"/>
              </a:rPr>
              <a:t>  -511.390    350.186  -1.460 0.145237    </a:t>
            </a:r>
          </a:p>
          <a:p>
            <a:pPr>
              <a:buNone/>
            </a:pPr>
            <a:r>
              <a:rPr lang="en-US" sz="1600" b="1" dirty="0" err="1" smtClean="0">
                <a:latin typeface="Lucida Console" pitchFamily="49" charset="0"/>
              </a:rPr>
              <a:t>HDD_Gb</a:t>
            </a:r>
            <a:r>
              <a:rPr lang="en-US" sz="1600" b="1" dirty="0" smtClean="0">
                <a:latin typeface="Lucida Console" pitchFamily="49" charset="0"/>
              </a:rPr>
              <a:t>             -31.022      3.305  -9.387  &lt; 2e-16 ***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---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Signif</a:t>
            </a:r>
            <a:r>
              <a:rPr lang="en-US" sz="1600" dirty="0" smtClean="0">
                <a:latin typeface="Lucida Console" pitchFamily="49" charset="0"/>
              </a:rPr>
              <a:t>. codes:  0 ‘***’ 0.001 ‘**’ 0.01 ‘*’ 0.05 ‘.’ 0.1 ‘ ’ 1 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Residual standard error: 10650 on 302 degrees of freedom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Multiple R-squared: 0.5308,	Adjusted R-squared: 0.5262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F-statistic: 113.9 on 3 and 302 DF,  p-value: &lt; 2.2e-16 </a:t>
            </a:r>
          </a:p>
          <a:p>
            <a:pPr>
              <a:buNone/>
            </a:pPr>
            <a:endParaRPr lang="ru-RU" sz="1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s\artem\Dropbox\MSU\teaching\R\co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8782051" cy="26384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Измеряет линейную зависимость между переменными</a:t>
            </a:r>
          </a:p>
          <a:p>
            <a:r>
              <a:rPr lang="ru-RU" dirty="0" smtClean="0"/>
              <a:t>Не означает причинно-следственной связи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cor</a:t>
            </a:r>
            <a:r>
              <a:rPr lang="en-US" dirty="0" smtClean="0">
                <a:solidFill>
                  <a:srgbClr val="0000FF"/>
                </a:solidFill>
              </a:rPr>
              <a:t>(x, y)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cor</a:t>
            </a:r>
            <a:r>
              <a:rPr lang="en-US" dirty="0" smtClean="0">
                <a:solidFill>
                  <a:srgbClr val="0000FF"/>
                </a:solidFill>
              </a:rPr>
              <a:t>(x, y, method=“spearman”) </a:t>
            </a:r>
            <a:r>
              <a:rPr lang="ru-RU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ранговая корреляция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cor</a:t>
            </a:r>
            <a:r>
              <a:rPr lang="en-US" dirty="0" smtClean="0">
                <a:solidFill>
                  <a:srgbClr val="0000FF"/>
                </a:solidFill>
              </a:rPr>
              <a:t>(m)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8269" t="50738" r="1569" b="8657"/>
          <a:stretch>
            <a:fillRect/>
          </a:stretch>
        </p:blipFill>
        <p:spPr bwMode="auto">
          <a:xfrm>
            <a:off x="4247456" y="2897560"/>
            <a:ext cx="489654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x – </a:t>
            </a:r>
            <a:r>
              <a:rPr lang="ru-RU" dirty="0" smtClean="0"/>
              <a:t>фактор?</a:t>
            </a:r>
            <a:r>
              <a:rPr lang="en-US" dirty="0" smtClean="0"/>
              <a:t> </a:t>
            </a:r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Уже умеем искать значимые отличия при разных уровней факторов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boxplot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Price_RUR</a:t>
            </a:r>
            <a:r>
              <a:rPr lang="en-US" dirty="0" smtClean="0">
                <a:solidFill>
                  <a:srgbClr val="0000FF"/>
                </a:solidFill>
              </a:rPr>
              <a:t> ~ Manufacturer, data=laptop)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30</a:t>
            </a:fld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732240" y="2636912"/>
            <a:ext cx="108012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24328" y="2276872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Guess who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9" y="4002480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Верно ли, что для хотя бы одного уровня фактора наблюдаем отличия?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x – </a:t>
            </a:r>
            <a:r>
              <a:rPr lang="ru-RU" dirty="0" smtClean="0"/>
              <a:t>фактор?</a:t>
            </a:r>
            <a:r>
              <a:rPr lang="en-US" dirty="0" smtClean="0"/>
              <a:t> </a:t>
            </a:r>
            <a:r>
              <a:rPr lang="ru-RU" dirty="0" smtClean="0"/>
              <a:t>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Почему одна переменная превратилась в несколько?</a:t>
            </a:r>
            <a:endParaRPr lang="en-US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&gt; L_M=lm(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 ~ Manufacturer, data=laptop)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&gt; summary(L_M)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Coefficients: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                  Estimate Std. Error t value Pr(&gt;|t|)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(Intercept)        21198.6     1415.0  14.981  &lt; 2e-16 ***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Lucida Console" pitchFamily="49" charset="0"/>
              </a:rPr>
              <a:t>ManufacturerApple</a:t>
            </a:r>
            <a:r>
              <a:rPr lang="en-US" sz="1800" b="1" dirty="0" smtClean="0">
                <a:solidFill>
                  <a:prstClr val="black"/>
                </a:solidFill>
                <a:latin typeface="Lucida Console" pitchFamily="49" charset="0"/>
              </a:rPr>
              <a:t>  46078.5     3527.5  13.063  &lt; 2e-16 ***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prstClr val="black"/>
                </a:solidFill>
                <a:latin typeface="Lucida Console" pitchFamily="49" charset="0"/>
              </a:rPr>
              <a:t>ManufacturerAsus</a:t>
            </a: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     206.2     1714.4   0.120 0.904357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Lucida Console" pitchFamily="49" charset="0"/>
              </a:rPr>
              <a:t>ManufacturerDell</a:t>
            </a:r>
            <a:r>
              <a:rPr lang="en-US" sz="1800" b="1" dirty="0" smtClean="0">
                <a:solidFill>
                  <a:prstClr val="black"/>
                </a:solidFill>
                <a:latin typeface="Lucida Console" pitchFamily="49" charset="0"/>
              </a:rPr>
              <a:t>    7427.6     2079.1   3.573 0.000411 ***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---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Residual standard error: 12090 on 302 degrees of freedom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Multiple R-squared: 0.3958,	Adjusted R-squared: 0.3898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itchFamily="49" charset="0"/>
              </a:rPr>
              <a:t>F-statistic: 65.95 on 3 and 302 DF,  p-value: &lt; 2.2e-16 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x – </a:t>
            </a:r>
            <a:r>
              <a:rPr lang="ru-RU" dirty="0" smtClean="0"/>
              <a:t>фактор?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558"/>
            <a:ext cx="8229600" cy="4525963"/>
          </a:xfrm>
        </p:spPr>
        <p:txBody>
          <a:bodyPr/>
          <a:lstStyle/>
          <a:p>
            <a:r>
              <a:rPr lang="ru-RU" dirty="0" smtClean="0"/>
              <a:t>Влияет ли цвет ноутбука на его цену?</a:t>
            </a:r>
          </a:p>
          <a:p>
            <a:r>
              <a:rPr lang="ru-RU" dirty="0" smtClean="0"/>
              <a:t>Модель, если </a:t>
            </a:r>
            <a:r>
              <a:rPr lang="en-US" dirty="0" smtClean="0"/>
              <a:t>x – </a:t>
            </a:r>
            <a:r>
              <a:rPr lang="ru-RU" dirty="0" smtClean="0"/>
              <a:t>число: </a:t>
            </a:r>
            <a:r>
              <a:rPr lang="ru-RU" i="1" dirty="0" smtClean="0"/>
              <a:t>у</a:t>
            </a:r>
            <a:r>
              <a:rPr lang="en-US" sz="2000" i="1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=</a:t>
            </a:r>
            <a:r>
              <a:rPr lang="en-US" i="1" dirty="0" smtClean="0"/>
              <a:t> </a:t>
            </a:r>
            <a:r>
              <a:rPr lang="el-GR" i="1" dirty="0" smtClean="0"/>
              <a:t>α</a:t>
            </a:r>
            <a:r>
              <a:rPr lang="en-US" i="1" dirty="0" smtClean="0"/>
              <a:t> x</a:t>
            </a:r>
            <a:r>
              <a:rPr lang="en-US" sz="2000" i="1" dirty="0" smtClean="0"/>
              <a:t>1i</a:t>
            </a:r>
            <a:r>
              <a:rPr lang="en-US" i="1" dirty="0" smtClean="0"/>
              <a:t> + </a:t>
            </a:r>
            <a:r>
              <a:rPr lang="el-GR" i="1" dirty="0" smtClean="0"/>
              <a:t>β</a:t>
            </a:r>
            <a:r>
              <a:rPr lang="en-US" i="1" dirty="0" smtClean="0">
                <a:solidFill>
                  <a:prstClr val="black"/>
                </a:solidFill>
              </a:rPr>
              <a:t> x</a:t>
            </a:r>
            <a:r>
              <a:rPr lang="en-US" sz="2000" i="1" dirty="0" smtClean="0">
                <a:solidFill>
                  <a:prstClr val="black"/>
                </a:solidFill>
              </a:rPr>
              <a:t>2i </a:t>
            </a:r>
            <a:r>
              <a:rPr lang="en-US" i="1" dirty="0" smtClean="0"/>
              <a:t>+</a:t>
            </a:r>
            <a:r>
              <a:rPr lang="ru-RU" i="1" dirty="0" smtClean="0"/>
              <a:t> </a:t>
            </a:r>
            <a:r>
              <a:rPr lang="el-GR" i="1" dirty="0" smtClean="0"/>
              <a:t>ε</a:t>
            </a:r>
            <a:r>
              <a:rPr lang="en-US" sz="2400" i="1" dirty="0" err="1" smtClean="0"/>
              <a:t>i</a:t>
            </a:r>
            <a:endParaRPr lang="en-US" sz="2400" i="1" dirty="0" smtClean="0"/>
          </a:p>
          <a:p>
            <a:r>
              <a:rPr lang="ru-RU" dirty="0" smtClean="0"/>
              <a:t>Если </a:t>
            </a:r>
            <a:r>
              <a:rPr lang="en-US" dirty="0" smtClean="0"/>
              <a:t>x – </a:t>
            </a:r>
            <a:r>
              <a:rPr lang="ru-RU" dirty="0" smtClean="0"/>
              <a:t>фактор, то такая запись не подходит. Вместо этого:</a:t>
            </a:r>
          </a:p>
          <a:p>
            <a:pPr>
              <a:buNone/>
            </a:pPr>
            <a:r>
              <a:rPr lang="ru-RU" i="1" dirty="0" smtClean="0"/>
              <a:t>у</a:t>
            </a:r>
            <a:r>
              <a:rPr lang="en-US" sz="2000" i="1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=</a:t>
            </a:r>
            <a:r>
              <a:rPr lang="en-US" i="1" dirty="0" smtClean="0"/>
              <a:t> </a:t>
            </a:r>
            <a:r>
              <a:rPr lang="el-GR" i="1" dirty="0" smtClean="0"/>
              <a:t>α</a:t>
            </a:r>
            <a:r>
              <a:rPr lang="en-US" sz="2000" i="1" dirty="0" smtClean="0"/>
              <a:t>1</a:t>
            </a:r>
            <a:r>
              <a:rPr lang="en-US" i="1" dirty="0" smtClean="0"/>
              <a:t> I(x</a:t>
            </a:r>
            <a:r>
              <a:rPr lang="en-US" sz="2000" i="1" dirty="0" smtClean="0"/>
              <a:t>1i</a:t>
            </a:r>
            <a:r>
              <a:rPr lang="en-US" sz="2800" i="1" dirty="0" smtClean="0"/>
              <a:t>==black</a:t>
            </a:r>
            <a:r>
              <a:rPr lang="en-US" i="1" dirty="0" smtClean="0"/>
              <a:t>) + </a:t>
            </a:r>
            <a:r>
              <a:rPr lang="el-GR" i="1" dirty="0" smtClean="0"/>
              <a:t>α</a:t>
            </a:r>
            <a:r>
              <a:rPr lang="en-US" sz="2400" i="1" dirty="0" smtClean="0"/>
              <a:t>2</a:t>
            </a:r>
            <a:r>
              <a:rPr lang="en-US" i="1" dirty="0" smtClean="0"/>
              <a:t> I(x</a:t>
            </a:r>
            <a:r>
              <a:rPr lang="en-US" sz="2400" i="1" dirty="0" smtClean="0"/>
              <a:t>1i</a:t>
            </a:r>
            <a:r>
              <a:rPr lang="en-US" i="1" dirty="0" smtClean="0"/>
              <a:t>==white) + … +</a:t>
            </a:r>
            <a:r>
              <a:rPr lang="ru-RU" i="1" dirty="0" smtClean="0"/>
              <a:t> </a:t>
            </a:r>
            <a:r>
              <a:rPr lang="el-GR" i="1" dirty="0" smtClean="0"/>
              <a:t>ε</a:t>
            </a:r>
            <a:r>
              <a:rPr lang="en-US" sz="2400" i="1" dirty="0" err="1" smtClean="0"/>
              <a:t>i</a:t>
            </a:r>
            <a:endParaRPr lang="en-US" sz="2400" i="1" dirty="0" smtClean="0"/>
          </a:p>
          <a:p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8091301">
            <a:off x="956187" y="3127334"/>
            <a:ext cx="707441" cy="6569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8091301">
            <a:off x="1492989" y="2056999"/>
            <a:ext cx="2075903" cy="1927625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115616" y="383747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9512" y="4269518"/>
            <a:ext cx="406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Коэффициент</a:t>
            </a:r>
          </a:p>
          <a:p>
            <a:r>
              <a:rPr lang="ru-RU" dirty="0" smtClean="0"/>
              <a:t>(подбираются при построении модели)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2843808" y="398148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15816" y="4197510"/>
            <a:ext cx="535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Индикатор (равен 1, если </a:t>
            </a:r>
            <a:r>
              <a:rPr lang="en-US" dirty="0" smtClean="0"/>
              <a:t>x – </a:t>
            </a:r>
            <a:r>
              <a:rPr lang="ru-RU" dirty="0" smtClean="0"/>
              <a:t>черный цвет, иначе 0)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2980" y="4845582"/>
            <a:ext cx="7411388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Если две факторные переменные?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</a:rPr>
              <a:t>у</a:t>
            </a:r>
            <a:r>
              <a:rPr lang="en-US" sz="2000" i="1" dirty="0" err="1" smtClean="0">
                <a:solidFill>
                  <a:prstClr val="black"/>
                </a:solidFill>
              </a:rPr>
              <a:t>i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ru-RU" sz="3200" i="1" dirty="0" smtClean="0">
                <a:solidFill>
                  <a:prstClr val="black"/>
                </a:solidFill>
              </a:rPr>
              <a:t>=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l-GR" sz="3200" i="1" dirty="0" smtClean="0">
                <a:solidFill>
                  <a:prstClr val="black"/>
                </a:solidFill>
              </a:rPr>
              <a:t>α</a:t>
            </a:r>
            <a:r>
              <a:rPr lang="en-US" sz="2000" i="1" dirty="0" smtClean="0">
                <a:solidFill>
                  <a:prstClr val="black"/>
                </a:solidFill>
              </a:rPr>
              <a:t>1</a:t>
            </a:r>
            <a:r>
              <a:rPr lang="en-US" sz="3200" i="1" dirty="0" smtClean="0">
                <a:solidFill>
                  <a:prstClr val="black"/>
                </a:solidFill>
              </a:rPr>
              <a:t> I(x</a:t>
            </a:r>
            <a:r>
              <a:rPr lang="en-US" sz="2000" i="1" dirty="0" smtClean="0">
                <a:solidFill>
                  <a:prstClr val="black"/>
                </a:solidFill>
              </a:rPr>
              <a:t>1i</a:t>
            </a:r>
            <a:r>
              <a:rPr lang="en-US" sz="2800" i="1" dirty="0" smtClean="0">
                <a:solidFill>
                  <a:prstClr val="black"/>
                </a:solidFill>
              </a:rPr>
              <a:t>==black</a:t>
            </a:r>
            <a:r>
              <a:rPr lang="en-US" sz="3200" i="1" dirty="0" smtClean="0">
                <a:solidFill>
                  <a:prstClr val="black"/>
                </a:solidFill>
              </a:rPr>
              <a:t>) + </a:t>
            </a:r>
            <a:r>
              <a:rPr lang="el-GR" sz="3200" i="1" dirty="0" smtClean="0">
                <a:solidFill>
                  <a:prstClr val="black"/>
                </a:solidFill>
              </a:rPr>
              <a:t>α</a:t>
            </a:r>
            <a:r>
              <a:rPr lang="en-US" sz="2400" i="1" dirty="0" smtClean="0">
                <a:solidFill>
                  <a:prstClr val="black"/>
                </a:solidFill>
              </a:rPr>
              <a:t>2</a:t>
            </a:r>
            <a:r>
              <a:rPr lang="en-US" sz="3200" i="1" dirty="0" smtClean="0">
                <a:solidFill>
                  <a:prstClr val="black"/>
                </a:solidFill>
              </a:rPr>
              <a:t> I(x</a:t>
            </a:r>
            <a:r>
              <a:rPr lang="en-US" sz="2400" i="1" dirty="0" smtClean="0">
                <a:solidFill>
                  <a:prstClr val="black"/>
                </a:solidFill>
              </a:rPr>
              <a:t>1i</a:t>
            </a:r>
            <a:r>
              <a:rPr lang="en-US" sz="3200" i="1" dirty="0" smtClean="0">
                <a:solidFill>
                  <a:prstClr val="black"/>
                </a:solidFill>
              </a:rPr>
              <a:t>==white) + … +</a:t>
            </a:r>
            <a:endParaRPr lang="ru-RU" sz="3200" i="1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</a:rPr>
              <a:t>   + </a:t>
            </a:r>
            <a:r>
              <a:rPr lang="el-GR" sz="3200" i="1" dirty="0" smtClean="0"/>
              <a:t>β</a:t>
            </a:r>
            <a:r>
              <a:rPr lang="en-US" sz="2000" i="1" dirty="0" smtClean="0">
                <a:solidFill>
                  <a:prstClr val="black"/>
                </a:solidFill>
              </a:rPr>
              <a:t>1</a:t>
            </a:r>
            <a:r>
              <a:rPr lang="en-US" sz="3200" i="1" dirty="0" smtClean="0">
                <a:solidFill>
                  <a:prstClr val="black"/>
                </a:solidFill>
              </a:rPr>
              <a:t> I(x</a:t>
            </a:r>
            <a:r>
              <a:rPr lang="ru-RU" sz="2000" i="1" dirty="0" smtClean="0">
                <a:solidFill>
                  <a:prstClr val="black"/>
                </a:solidFill>
              </a:rPr>
              <a:t>2</a:t>
            </a:r>
            <a:r>
              <a:rPr lang="en-US" sz="2000" i="1" dirty="0" err="1" smtClean="0">
                <a:solidFill>
                  <a:prstClr val="black"/>
                </a:solidFill>
              </a:rPr>
              <a:t>i</a:t>
            </a:r>
            <a:r>
              <a:rPr lang="en-US" sz="2800" i="1" dirty="0" smtClean="0">
                <a:solidFill>
                  <a:prstClr val="black"/>
                </a:solidFill>
              </a:rPr>
              <a:t>==Apple</a:t>
            </a:r>
            <a:r>
              <a:rPr lang="en-US" sz="3200" i="1" dirty="0" smtClean="0">
                <a:solidFill>
                  <a:prstClr val="black"/>
                </a:solidFill>
              </a:rPr>
              <a:t>) + </a:t>
            </a:r>
            <a:r>
              <a:rPr lang="el-GR" sz="3200" i="1" dirty="0" smtClean="0"/>
              <a:t>β</a:t>
            </a:r>
            <a:r>
              <a:rPr lang="en-US" sz="2400" i="1" dirty="0" smtClean="0">
                <a:solidFill>
                  <a:prstClr val="black"/>
                </a:solidFill>
              </a:rPr>
              <a:t>2</a:t>
            </a:r>
            <a:r>
              <a:rPr lang="en-US" sz="3200" i="1" dirty="0" smtClean="0">
                <a:solidFill>
                  <a:prstClr val="black"/>
                </a:solidFill>
              </a:rPr>
              <a:t> I(x</a:t>
            </a:r>
            <a:r>
              <a:rPr lang="ru-RU" sz="2400" i="1" dirty="0" smtClean="0">
                <a:solidFill>
                  <a:prstClr val="black"/>
                </a:solidFill>
              </a:rPr>
              <a:t>2</a:t>
            </a:r>
            <a:r>
              <a:rPr lang="en-US" sz="2400" i="1" dirty="0" err="1" smtClean="0">
                <a:solidFill>
                  <a:prstClr val="black"/>
                </a:solidFill>
              </a:rPr>
              <a:t>i</a:t>
            </a:r>
            <a:r>
              <a:rPr lang="en-US" sz="3200" i="1" dirty="0" smtClean="0">
                <a:solidFill>
                  <a:prstClr val="black"/>
                </a:solidFill>
              </a:rPr>
              <a:t>==ASUS) + … </a:t>
            </a:r>
            <a:r>
              <a:rPr lang="ru-RU" sz="3200" i="1" dirty="0" smtClean="0">
                <a:solidFill>
                  <a:prstClr val="black"/>
                </a:solidFill>
              </a:rPr>
              <a:t>+ </a:t>
            </a:r>
            <a:r>
              <a:rPr lang="el-GR" sz="3200" i="1" dirty="0" smtClean="0">
                <a:solidFill>
                  <a:prstClr val="black"/>
                </a:solidFill>
              </a:rPr>
              <a:t>ε</a:t>
            </a:r>
            <a:r>
              <a:rPr lang="en-US" sz="2400" i="1" dirty="0" err="1" smtClean="0">
                <a:solidFill>
                  <a:prstClr val="black"/>
                </a:solidFill>
              </a:rPr>
              <a:t>i</a:t>
            </a:r>
            <a:endParaRPr lang="en-US" sz="2400" i="1" dirty="0" smtClean="0">
              <a:solidFill>
                <a:prstClr val="black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Шаг 1</a:t>
            </a:r>
            <a:r>
              <a:rPr lang="ru-RU" sz="2800" dirty="0" smtClean="0"/>
              <a:t>. Как зависит цена ноутбука от размера жесткого диска?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ru-RU" sz="2800" dirty="0" smtClean="0">
                <a:solidFill>
                  <a:srgbClr val="FF0000"/>
                </a:solidFill>
              </a:rPr>
              <a:t>Постоим </a:t>
            </a:r>
            <a:r>
              <a:rPr lang="en-US" sz="2800" dirty="0" smtClean="0">
                <a:solidFill>
                  <a:srgbClr val="FF0000"/>
                </a:solidFill>
              </a:rPr>
              <a:t>lm </a:t>
            </a:r>
            <a:r>
              <a:rPr lang="ru-RU" sz="2800" dirty="0" smtClean="0">
                <a:solidFill>
                  <a:srgbClr val="FF0000"/>
                </a:solidFill>
              </a:rPr>
              <a:t>с 1 переменной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&gt; l1=lm(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 ~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, data=laptop)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&gt; summary(l1)</a:t>
            </a:r>
          </a:p>
          <a:p>
            <a:pPr>
              <a:buNone/>
            </a:pPr>
            <a:r>
              <a:rPr lang="en-US" sz="1600" b="1" dirty="0" smtClean="0">
                <a:latin typeface="Lucida Console" pitchFamily="49" charset="0"/>
              </a:rPr>
              <a:t>...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Coefficients: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             Estimate Std. Error t value Pr(&gt;|t|)   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(Intercept) 21238.584   2027.553  10.475   &lt;2e-16 ***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HDD_Gb</a:t>
            </a:r>
            <a:r>
              <a:rPr lang="en-US" sz="1600" dirty="0" smtClean="0">
                <a:latin typeface="Lucida Console" pitchFamily="49" charset="0"/>
              </a:rPr>
              <a:t>          6.913      3.410   2.027   0.0435 * 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---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Signif</a:t>
            </a:r>
            <a:r>
              <a:rPr lang="en-US" sz="1600" dirty="0" smtClean="0">
                <a:latin typeface="Lucida Console" pitchFamily="49" charset="0"/>
              </a:rPr>
              <a:t>. codes:  0 ‘***’ 0.001 ‘**’ 0.01 ‘*’ 0.05 ‘.’ 0.1 ‘ ’ 1</a:t>
            </a:r>
            <a:endParaRPr lang="ru-RU" sz="1600" b="1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Lucida Console" pitchFamily="49" charset="0"/>
              </a:rPr>
              <a:t>…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ru-RU" sz="2800" dirty="0" smtClean="0">
                <a:solidFill>
                  <a:srgbClr val="FF0000"/>
                </a:solidFill>
              </a:rPr>
              <a:t>0.043 – на грани порога значимости</a:t>
            </a:r>
          </a:p>
          <a:p>
            <a:pPr>
              <a:buNone/>
            </a:pPr>
            <a:endParaRPr lang="ru-RU" sz="1600" b="1" dirty="0" smtClean="0">
              <a:latin typeface="Lucida Console" pitchFamily="49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4725144"/>
            <a:ext cx="936104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Нарисуем </a:t>
            </a:r>
            <a:r>
              <a:rPr lang="en-US" dirty="0" err="1" smtClean="0">
                <a:solidFill>
                  <a:srgbClr val="FF0000"/>
                </a:solidFill>
              </a:rPr>
              <a:t>scatterplot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plot(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laptop$HDD_Gb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laptop$Price_RUR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(l1)</a:t>
            </a:r>
            <a:endParaRPr lang="ru-RU" sz="2000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34</a:t>
            </a:fld>
            <a:endParaRPr lang="ru-RU"/>
          </a:p>
        </p:txBody>
      </p:sp>
      <p:pic>
        <p:nvPicPr>
          <p:cNvPr id="4098" name="Picture 2" descr="D:\docs\Artem\Dropbox\MSU\teaching\R\price_HDD_SSD_nocol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348178"/>
            <a:ext cx="5076056" cy="4509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Нарисуем </a:t>
            </a:r>
            <a:r>
              <a:rPr lang="en-US" dirty="0" err="1" smtClean="0">
                <a:solidFill>
                  <a:srgbClr val="FF0000"/>
                </a:solidFill>
              </a:rPr>
              <a:t>scatterplot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plot(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laptop$HDD_Gb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laptop$Price_RUR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(l1)</a:t>
            </a:r>
            <a:endParaRPr lang="ru-RU" sz="2000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 rot="19632926">
            <a:off x="3852106" y="3604318"/>
            <a:ext cx="3744416" cy="13681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9632926">
            <a:off x="4500178" y="4909866"/>
            <a:ext cx="3744416" cy="13681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3184376"/>
            <a:ext cx="3816424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Видно 2 группы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Это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знак, что мы чего-то не учли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" name="Picture 2" descr="D:\docs\Artem\Dropbox\MSU\teaching\R\price_HDD_SSD_nocol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348178"/>
            <a:ext cx="5076056" cy="450982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-36512" y="5733256"/>
            <a:ext cx="4504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Memory_Gb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 err="1" smtClean="0">
                <a:latin typeface="Lucida Console" pitchFamily="49" charset="0"/>
              </a:rPr>
              <a:t>HDD_Gb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 err="1" smtClean="0">
                <a:latin typeface="Lucida Console" pitchFamily="49" charset="0"/>
              </a:rPr>
              <a:t>HDD_type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 err="1" smtClean="0">
                <a:latin typeface="Lucida Console" pitchFamily="49" charset="0"/>
              </a:rPr>
              <a:t>Price_RUR</a:t>
            </a:r>
            <a:endParaRPr lang="ru-RU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ru-RU" sz="1600" dirty="0" smtClean="0">
                <a:latin typeface="Lucida Console" pitchFamily="49" charset="0"/>
              </a:rPr>
              <a:t>        </a:t>
            </a:r>
            <a:r>
              <a:rPr lang="en-US" sz="1600" dirty="0" smtClean="0">
                <a:latin typeface="Lucida Console" pitchFamily="49" charset="0"/>
              </a:rPr>
              <a:t>4    500      HDD     16400</a:t>
            </a:r>
            <a:endParaRPr lang="ru-RU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ru-RU" sz="1600" dirty="0" smtClean="0">
                <a:latin typeface="Lucida Console" pitchFamily="49" charset="0"/>
              </a:rPr>
              <a:t>        </a:t>
            </a:r>
            <a:r>
              <a:rPr lang="en-US" sz="1600" dirty="0" smtClean="0">
                <a:latin typeface="Lucida Console" pitchFamily="49" charset="0"/>
              </a:rPr>
              <a:t>4    500      HDD     18500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ile:Disassembled HDD and S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4207775" cy="15095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19261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Шаг 2</a:t>
            </a:r>
            <a:r>
              <a:rPr lang="ru-RU" sz="2800" dirty="0" smtClean="0"/>
              <a:t>. Фактор, который мы не учли – тип накопителя, </a:t>
            </a:r>
            <a:r>
              <a:rPr lang="en-US" sz="2800" dirty="0" smtClean="0"/>
              <a:t>HDD </a:t>
            </a:r>
            <a:r>
              <a:rPr lang="ru-RU" sz="2800" dirty="0" smtClean="0"/>
              <a:t>или </a:t>
            </a:r>
            <a:r>
              <a:rPr lang="en-US" sz="2800" dirty="0" smtClean="0"/>
              <a:t>SSD. </a:t>
            </a:r>
            <a:r>
              <a:rPr lang="ru-RU" sz="2800" dirty="0" smtClean="0"/>
              <a:t>Вторые сильно дороже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# </a:t>
            </a:r>
            <a:r>
              <a:rPr lang="ru-RU" sz="2800" dirty="0" smtClean="0">
                <a:solidFill>
                  <a:srgbClr val="FF0000"/>
                </a:solidFill>
              </a:rPr>
              <a:t>Нарисуем </a:t>
            </a:r>
            <a:r>
              <a:rPr lang="en-US" sz="2800" dirty="0" err="1" smtClean="0">
                <a:solidFill>
                  <a:srgbClr val="FF0000"/>
                </a:solidFill>
              </a:rPr>
              <a:t>scatterplot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и покрасим по типу диска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&gt; plot(</a:t>
            </a:r>
            <a:r>
              <a:rPr lang="en-US" sz="2800" dirty="0" err="1" smtClean="0">
                <a:solidFill>
                  <a:srgbClr val="0000FF"/>
                </a:solidFill>
              </a:rPr>
              <a:t>laptop$HDD_Gb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en-US" sz="2800" dirty="0" err="1" smtClean="0">
                <a:solidFill>
                  <a:srgbClr val="0000FF"/>
                </a:solidFill>
              </a:rPr>
              <a:t>laptop$Price_RUR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en-US" sz="2800" dirty="0" err="1" smtClean="0">
                <a:solidFill>
                  <a:srgbClr val="0000FF"/>
                </a:solidFill>
              </a:rPr>
              <a:t>col</a:t>
            </a:r>
            <a:r>
              <a:rPr lang="en-US" sz="2800" dirty="0" smtClean="0">
                <a:solidFill>
                  <a:srgbClr val="0000FF"/>
                </a:solidFill>
              </a:rPr>
              <a:t>=</a:t>
            </a:r>
            <a:r>
              <a:rPr lang="en-US" sz="2800" dirty="0" err="1" smtClean="0">
                <a:solidFill>
                  <a:srgbClr val="0000FF"/>
                </a:solidFill>
              </a:rPr>
              <a:t>laptop$HDD_type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3074" name="Picture 2" descr="D:\docs\Artem\Dropbox\MSU\teaching\R\price_HDD_SSD_noli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67910"/>
            <a:ext cx="5616624" cy="4990091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4005064"/>
            <a:ext cx="3816424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Похоже, мы правы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#</a:t>
            </a:r>
            <a:r>
              <a:rPr lang="ru-RU" sz="2000" dirty="0" smtClean="0">
                <a:solidFill>
                  <a:srgbClr val="FF0000"/>
                </a:solidFill>
              </a:rPr>
              <a:t>Добавим тип диска как переменную в модель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l2=lm(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~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+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HDD_type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data=laptop) </a:t>
            </a:r>
            <a:endParaRPr lang="ru-RU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summary(l2)</a:t>
            </a:r>
            <a:endParaRPr lang="ru-RU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Coefficients: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             Estimate Std. Error t value Pr(&gt;|t|)    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(Intercept) 10741.160   1594.347   6.737 8.14e-11 ***</a:t>
            </a:r>
          </a:p>
          <a:p>
            <a:pPr>
              <a:buNone/>
            </a:pPr>
            <a:r>
              <a:rPr lang="en-US" sz="1800" dirty="0" err="1" smtClean="0">
                <a:latin typeface="Lucida Console" pitchFamily="49" charset="0"/>
              </a:rPr>
              <a:t>HDD_Gb</a:t>
            </a:r>
            <a:r>
              <a:rPr lang="en-US" sz="1800" dirty="0" smtClean="0">
                <a:latin typeface="Lucida Console" pitchFamily="49" charset="0"/>
              </a:rPr>
              <a:t>         20.290      2.591   7.830 8.27e-14 ***</a:t>
            </a:r>
          </a:p>
          <a:p>
            <a:pPr>
              <a:buNone/>
            </a:pPr>
            <a:r>
              <a:rPr lang="en-US" sz="1800" dirty="0" err="1" smtClean="0">
                <a:latin typeface="Lucida Console" pitchFamily="49" charset="0"/>
              </a:rPr>
              <a:t>HDD_typeSSD</a:t>
            </a:r>
            <a:r>
              <a:rPr lang="en-US" sz="1800" dirty="0" smtClean="0">
                <a:latin typeface="Lucida Console" pitchFamily="49" charset="0"/>
              </a:rPr>
              <a:t> 40797.575   2442.199  16.705  &lt; 2e-16 ***</a:t>
            </a:r>
            <a:endParaRPr lang="ru-RU" sz="1800" dirty="0" smtClean="0">
              <a:latin typeface="Lucida Console" pitchFamily="49" charset="0"/>
            </a:endParaRPr>
          </a:p>
          <a:p>
            <a:pPr lvl="0">
              <a:buNone/>
            </a:pPr>
            <a:r>
              <a:rPr lang="en-US" sz="1800" dirty="0" smtClean="0">
                <a:latin typeface="Lucida Console" pitchFamily="49" charset="0"/>
              </a:rPr>
              <a:t>…</a:t>
            </a:r>
          </a:p>
          <a:p>
            <a:pPr lvl="0">
              <a:buNone/>
            </a:pPr>
            <a:r>
              <a:rPr lang="ru-RU" sz="2400" dirty="0" smtClean="0"/>
              <a:t>Значимость улучшилась</a:t>
            </a:r>
          </a:p>
          <a:p>
            <a:pPr lvl="0">
              <a:buNone/>
            </a:pPr>
            <a:r>
              <a:rPr lang="ru-RU" sz="2400" dirty="0" smtClean="0"/>
              <a:t>Наклон прямой будет одинаковым, но среднее между группами - отличается 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84177"/>
            <a:ext cx="4618856" cy="42770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Нарисуем </a:t>
            </a:r>
            <a:r>
              <a:rPr lang="en-US" dirty="0" err="1" smtClean="0">
                <a:solidFill>
                  <a:srgbClr val="FF0000"/>
                </a:solidFill>
              </a:rPr>
              <a:t>scatterplot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две регрессионные прямые (для каждого значения фактора)</a:t>
            </a: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l2$coeff</a:t>
            </a:r>
          </a:p>
          <a:p>
            <a:pPr lvl="0">
              <a:buNone/>
            </a:pPr>
            <a:r>
              <a:rPr lang="en-US" sz="2000" dirty="0" smtClean="0">
                <a:latin typeface="Lucida Console" pitchFamily="49" charset="0"/>
              </a:rPr>
              <a:t>(Intercept)      </a:t>
            </a:r>
            <a:r>
              <a:rPr lang="en-US" sz="2000" dirty="0" err="1" smtClean="0">
                <a:latin typeface="Lucida Console" pitchFamily="49" charset="0"/>
              </a:rPr>
              <a:t>HDD_Gb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HDD_typeSSD</a:t>
            </a:r>
            <a:r>
              <a:rPr lang="en-US" sz="2000" dirty="0" smtClean="0">
                <a:latin typeface="Lucida Console" pitchFamily="49" charset="0"/>
              </a:rPr>
              <a:t> </a:t>
            </a:r>
          </a:p>
          <a:p>
            <a:pPr lvl="0">
              <a:buNone/>
            </a:pPr>
            <a:r>
              <a:rPr lang="en-US" sz="2000" dirty="0" smtClean="0">
                <a:latin typeface="Lucida Console" pitchFamily="49" charset="0"/>
              </a:rPr>
              <a:t>10741.15975    20.28962 40797.57542</a:t>
            </a:r>
            <a:endParaRPr lang="ru-RU" sz="2000" dirty="0" smtClean="0">
              <a:latin typeface="Lucida Console" pitchFamily="49" charset="0"/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plot(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laptop$HDD_Gb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laptop$Price_RUR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col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=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laptop$HDD_type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ru-RU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None/>
            </a:pP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(l2$coeff[1], l2$coeff[2],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col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="black")</a:t>
            </a:r>
          </a:p>
          <a:p>
            <a:pPr lvl="0">
              <a:buNone/>
            </a:pPr>
            <a:endParaRPr lang="ru-RU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sz="2000" dirty="0" smtClean="0">
                <a:solidFill>
                  <a:srgbClr val="C00000"/>
                </a:solidFill>
                <a:latin typeface="Lucida Console" pitchFamily="49" charset="0"/>
              </a:rPr>
              <a:t>l2$coeff[1]+l2$coeff[3]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, l2$coeff[2],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col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="red")</a:t>
            </a:r>
            <a:endParaRPr lang="ru-RU" sz="2000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5122" name="Picture 2" descr="D:\docs\Artem\Dropbox\MSU\teaching\R\price_HDD_SSD_parall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13" y="2775469"/>
            <a:ext cx="4706987" cy="418192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44008" y="1340768"/>
            <a:ext cx="45175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Price</a:t>
            </a:r>
            <a:r>
              <a:rPr lang="en-US" dirty="0" smtClean="0"/>
              <a:t>=10741+20*</a:t>
            </a:r>
            <a:r>
              <a:rPr lang="en-US" i="1" dirty="0" smtClean="0"/>
              <a:t>HDD_Gb</a:t>
            </a:r>
            <a:r>
              <a:rPr lang="en-US" dirty="0" smtClean="0"/>
              <a:t>+40797*I(</a:t>
            </a:r>
            <a:r>
              <a:rPr lang="en-US" i="1" dirty="0" smtClean="0"/>
              <a:t>type</a:t>
            </a:r>
            <a:r>
              <a:rPr lang="en-US" dirty="0" smtClean="0"/>
              <a:t>=SSD)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if </a:t>
            </a:r>
            <a:r>
              <a:rPr lang="en-US" b="1" i="1" dirty="0" err="1" smtClean="0"/>
              <a:t>type</a:t>
            </a:r>
            <a:r>
              <a:rPr lang="en-US" b="1" dirty="0" err="1" smtClean="0"/>
              <a:t>≠SSD</a:t>
            </a:r>
            <a:r>
              <a:rPr lang="en-US" b="1" dirty="0" smtClean="0"/>
              <a:t>:</a:t>
            </a:r>
          </a:p>
          <a:p>
            <a:r>
              <a:rPr lang="en-US" i="1" dirty="0" smtClean="0"/>
              <a:t>Price</a:t>
            </a:r>
            <a:r>
              <a:rPr lang="en-US" dirty="0" smtClean="0"/>
              <a:t>=10741+20*</a:t>
            </a:r>
            <a:r>
              <a:rPr lang="en-US" i="1" dirty="0" smtClean="0"/>
              <a:t>HDD_Gb</a:t>
            </a:r>
            <a:r>
              <a:rPr lang="en-US" dirty="0" smtClean="0"/>
              <a:t>+</a:t>
            </a:r>
            <a:r>
              <a:rPr lang="en-US" strike="sngStrike" dirty="0" smtClean="0"/>
              <a:t>40797*0</a:t>
            </a:r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 if </a:t>
            </a:r>
            <a:r>
              <a:rPr lang="en-US" b="1" i="1" dirty="0" smtClean="0">
                <a:solidFill>
                  <a:srgbClr val="FF0000"/>
                </a:solidFill>
              </a:rPr>
              <a:t>type</a:t>
            </a:r>
            <a:r>
              <a:rPr lang="en-US" b="1" dirty="0" smtClean="0">
                <a:solidFill>
                  <a:srgbClr val="FF0000"/>
                </a:solidFill>
              </a:rPr>
              <a:t>=SSD: </a:t>
            </a:r>
            <a:endParaRPr lang="en-US" b="1" dirty="0" smtClean="0"/>
          </a:p>
          <a:p>
            <a:r>
              <a:rPr lang="en-US" i="1" dirty="0" smtClean="0"/>
              <a:t>Price</a:t>
            </a:r>
            <a:r>
              <a:rPr lang="en-US" dirty="0" smtClean="0"/>
              <a:t>=10741+20*</a:t>
            </a:r>
            <a:r>
              <a:rPr lang="en-US" i="1" dirty="0" smtClean="0"/>
              <a:t>HDD_Gb</a:t>
            </a:r>
            <a:r>
              <a:rPr lang="en-US" dirty="0" smtClean="0"/>
              <a:t>+40797*1</a:t>
            </a:r>
          </a:p>
          <a:p>
            <a:r>
              <a:rPr lang="en-US" dirty="0" smtClean="0"/>
              <a:t>         =(10741+40797)+20*</a:t>
            </a:r>
            <a:r>
              <a:rPr lang="en-US" i="1" dirty="0" err="1" smtClean="0"/>
              <a:t>HDD_Gb</a:t>
            </a:r>
            <a:endParaRPr lang="en-US" dirty="0" smtClean="0"/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211960" y="1772816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факторы.</a:t>
            </a:r>
            <a:br>
              <a:rPr lang="ru-RU" dirty="0" smtClean="0"/>
            </a:br>
            <a:r>
              <a:rPr lang="ru-RU" dirty="0" smtClean="0"/>
              <a:t>Взаимодействие переменных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9626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Шаг 3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Похоже, что наклоны для двух групп тоже отличаются, другими словами, каждый 1</a:t>
            </a:r>
            <a:r>
              <a:rPr lang="en-US" sz="2400" dirty="0" err="1" smtClean="0"/>
              <a:t>Gb</a:t>
            </a:r>
            <a:r>
              <a:rPr lang="ru-RU" sz="2400" dirty="0" smtClean="0"/>
              <a:t> </a:t>
            </a:r>
            <a:r>
              <a:rPr lang="en-US" sz="2400" dirty="0" smtClean="0"/>
              <a:t>SSD </a:t>
            </a:r>
            <a:r>
              <a:rPr lang="ru-RU" sz="2400" dirty="0" smtClean="0"/>
              <a:t>стоит дороже каждого 1</a:t>
            </a:r>
            <a:r>
              <a:rPr lang="en-US" sz="2400" dirty="0" err="1" smtClean="0"/>
              <a:t>Gb</a:t>
            </a:r>
            <a:r>
              <a:rPr lang="ru-RU" sz="2400" dirty="0" smtClean="0"/>
              <a:t> </a:t>
            </a:r>
            <a:r>
              <a:rPr lang="en-US" sz="2400" dirty="0" smtClean="0"/>
              <a:t>HDD.</a:t>
            </a:r>
          </a:p>
          <a:p>
            <a:r>
              <a:rPr lang="ru-RU" sz="2400" dirty="0" smtClean="0"/>
              <a:t>Как это учесть?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6" name="Picture 2" descr="D:\docs\Artem\Dropbox\MSU\teaching\R\price_HDD_SSD_parall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8471" y="1772817"/>
            <a:ext cx="5835529" cy="5184576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 rot="18546173">
            <a:off x="3089951" y="2958140"/>
            <a:ext cx="4248472" cy="172819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919759">
            <a:off x="3867297" y="4656731"/>
            <a:ext cx="424847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40000" lnSpcReduction="20000"/>
          </a:bodyPr>
          <a:lstStyle/>
          <a:p>
            <a:r>
              <a:rPr lang="ru-RU" sz="5100" dirty="0" smtClean="0"/>
              <a:t>Цены на ноутбуки (реальный прайс-лист)</a:t>
            </a:r>
          </a:p>
          <a:p>
            <a:r>
              <a:rPr lang="ru-RU" sz="5100" dirty="0" smtClean="0"/>
              <a:t>Что определяет цену, как она зависит от разных параметров?</a:t>
            </a:r>
          </a:p>
          <a:p>
            <a:r>
              <a:rPr lang="ru-RU" sz="5100" dirty="0" smtClean="0"/>
              <a:t>Как предсказать цену, зная параметры ноутбука?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&gt; laptop=read.csv("laptop_price.csv")</a:t>
            </a:r>
            <a:endParaRPr lang="ru-RU" dirty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head(laptop)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Font typeface="Wingdings"/>
              <a:buChar char="Ø"/>
            </a:pPr>
            <a:endParaRPr lang="ru-RU" dirty="0">
              <a:solidFill>
                <a:srgbClr val="0070C0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</a:t>
            </a:r>
            <a:r>
              <a:rPr lang="en-US" b="1" dirty="0">
                <a:latin typeface="Lucida Console" pitchFamily="49" charset="0"/>
              </a:rPr>
              <a:t>Manufacturer  Model Processor </a:t>
            </a:r>
            <a:r>
              <a:rPr lang="en-US" b="1" dirty="0" err="1">
                <a:latin typeface="Lucida Console" pitchFamily="49" charset="0"/>
              </a:rPr>
              <a:t>Memory_Gb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HDD_Gb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HDD_type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Price_RUR</a:t>
            </a:r>
            <a:endParaRPr lang="ru-RU" b="1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1         Acer Aspire  i3-3110M         4    500      HDD     16400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2         Acer Aspire  i3-3120M         4    500      HDD     16500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3         Acer Aspire  i5-3230M         4    500      HDD     18500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4         Acer Aspire      </a:t>
            </a:r>
            <a:r>
              <a:rPr lang="ru-RU" dirty="0">
                <a:latin typeface="Lucida Console" pitchFamily="49" charset="0"/>
              </a:rPr>
              <a:t>С</a:t>
            </a:r>
            <a:r>
              <a:rPr lang="en-US" dirty="0">
                <a:latin typeface="Lucida Console" pitchFamily="49" charset="0"/>
              </a:rPr>
              <a:t>-70         2    500      HDD     12000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5         Acer Aspire      </a:t>
            </a:r>
            <a:r>
              <a:rPr lang="ru-RU" dirty="0">
                <a:latin typeface="Lucida Console" pitchFamily="49" charset="0"/>
              </a:rPr>
              <a:t>С</a:t>
            </a:r>
            <a:r>
              <a:rPr lang="en-US" dirty="0">
                <a:latin typeface="Lucida Console" pitchFamily="49" charset="0"/>
              </a:rPr>
              <a:t>-70         2    500      HDD     12000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6         Acer </a:t>
            </a:r>
            <a:r>
              <a:rPr lang="en-US" dirty="0">
                <a:latin typeface="Lucida Console" pitchFamily="49" charset="0"/>
              </a:rPr>
              <a:t>Aspire     1007U         2    500      HDD     </a:t>
            </a:r>
            <a:r>
              <a:rPr lang="en-US" dirty="0" smtClean="0">
                <a:latin typeface="Lucida Console" pitchFamily="49" charset="0"/>
              </a:rPr>
              <a:t>11300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7 </a:t>
            </a:r>
            <a:r>
              <a:rPr lang="en-US" dirty="0" smtClean="0">
                <a:latin typeface="Lucida Console" pitchFamily="49" charset="0"/>
              </a:rPr>
              <a:t>        Acer Aspire  i5-2467M         4    240      </a:t>
            </a:r>
            <a:r>
              <a:rPr lang="en-US" b="1" dirty="0" smtClean="0">
                <a:latin typeface="Lucida Console" pitchFamily="49" charset="0"/>
              </a:rPr>
              <a:t>SSD</a:t>
            </a:r>
            <a:r>
              <a:rPr lang="en-US" dirty="0" smtClean="0">
                <a:latin typeface="Lucida Console" pitchFamily="49" charset="0"/>
              </a:rPr>
              <a:t>     33800</a:t>
            </a:r>
          </a:p>
          <a:p>
            <a:pPr>
              <a:buNone/>
            </a:pP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</a:t>
            </a:r>
            <a:r>
              <a:rPr lang="en-US" b="1" dirty="0" err="1">
                <a:latin typeface="Lucida Console" pitchFamily="49" charset="0"/>
              </a:rPr>
              <a:t>Screen_size_inch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Battery_capacity_mAh</a:t>
            </a:r>
            <a:r>
              <a:rPr lang="en-US" b="1" dirty="0">
                <a:latin typeface="Lucida Console" pitchFamily="49" charset="0"/>
              </a:rPr>
              <a:t>   OS     </a:t>
            </a:r>
            <a:r>
              <a:rPr lang="ru-RU" b="1" dirty="0" smtClean="0">
                <a:latin typeface="Lucida Console" pitchFamily="49" charset="0"/>
              </a:rPr>
              <a:t>  </a:t>
            </a:r>
            <a:r>
              <a:rPr lang="en-US" b="1" dirty="0" smtClean="0">
                <a:latin typeface="Lucida Console" pitchFamily="49" charset="0"/>
              </a:rPr>
              <a:t>Color</a:t>
            </a:r>
            <a:endParaRPr lang="ru-RU" b="1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1             15.6                 4400 Win8    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black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2             15.6                 4400 Win8    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black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3             15.6                 4400 Win8    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black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4             11.6                 2500 Win8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turquoise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5             11.6                 2500 Win8  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>
                <a:latin typeface="Lucida Console" pitchFamily="49" charset="0"/>
              </a:rPr>
              <a:t>black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6             11.6                 </a:t>
            </a:r>
            <a:r>
              <a:rPr lang="en-US" dirty="0">
                <a:latin typeface="Lucida Console" pitchFamily="49" charset="0"/>
              </a:rPr>
              <a:t>5000 Win8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turquoise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7 </a:t>
            </a:r>
            <a:r>
              <a:rPr lang="en-US" dirty="0" smtClean="0">
                <a:latin typeface="Lucida Console" pitchFamily="49" charset="0"/>
              </a:rPr>
              <a:t>            13.3                 3260 Win7HP </a:t>
            </a:r>
            <a:r>
              <a:rPr lang="ru-RU" dirty="0" smtClean="0">
                <a:latin typeface="Lucida Console" pitchFamily="49" charset="0"/>
              </a:rPr>
              <a:t>   </a:t>
            </a:r>
            <a:r>
              <a:rPr lang="en-US" dirty="0" smtClean="0">
                <a:latin typeface="Lucida Console" pitchFamily="49" charset="0"/>
              </a:rPr>
              <a:t>silver</a:t>
            </a:r>
            <a:endParaRPr lang="ru-RU" dirty="0">
              <a:latin typeface="Lucida Console" pitchFamily="49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факторы.</a:t>
            </a:r>
            <a:br>
              <a:rPr lang="ru-RU" dirty="0" smtClean="0"/>
            </a:br>
            <a:r>
              <a:rPr lang="ru-RU" dirty="0" smtClean="0"/>
              <a:t>Взаимодействие переменных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Как в формуле сделать разные наклоны для разных групп факторов?</a:t>
            </a:r>
          </a:p>
          <a:p>
            <a:r>
              <a:rPr lang="ru-RU" dirty="0" smtClean="0"/>
              <a:t>Было: </a:t>
            </a:r>
            <a:r>
              <a:rPr lang="en-US" i="1" dirty="0" smtClean="0"/>
              <a:t>Price</a:t>
            </a:r>
            <a:r>
              <a:rPr lang="en-US" dirty="0" smtClean="0"/>
              <a:t>=</a:t>
            </a:r>
            <a:r>
              <a:rPr lang="en-US" dirty="0" err="1" smtClean="0"/>
              <a:t>a+b</a:t>
            </a:r>
            <a:r>
              <a:rPr lang="en-US" dirty="0" smtClean="0"/>
              <a:t>*</a:t>
            </a:r>
            <a:r>
              <a:rPr lang="en-US" i="1" dirty="0" err="1" smtClean="0"/>
              <a:t>HDD_Gb</a:t>
            </a:r>
            <a:r>
              <a:rPr lang="en-US" dirty="0" err="1" smtClean="0"/>
              <a:t>+c</a:t>
            </a:r>
            <a:r>
              <a:rPr lang="en-US" dirty="0" smtClean="0"/>
              <a:t>*I(</a:t>
            </a:r>
            <a:r>
              <a:rPr lang="en-US" i="1" dirty="0" smtClean="0"/>
              <a:t>type</a:t>
            </a:r>
            <a:r>
              <a:rPr lang="en-US" dirty="0" smtClean="0"/>
              <a:t>=SSD)</a:t>
            </a:r>
          </a:p>
          <a:p>
            <a:r>
              <a:rPr lang="ru-RU" dirty="0" smtClean="0"/>
              <a:t>Надо:</a:t>
            </a:r>
          </a:p>
          <a:p>
            <a:pPr>
              <a:buNone/>
            </a:pPr>
            <a:r>
              <a:rPr lang="en-US" i="1" dirty="0" smtClean="0"/>
              <a:t>Price</a:t>
            </a:r>
            <a:r>
              <a:rPr lang="en-US" dirty="0" smtClean="0"/>
              <a:t>=a+</a:t>
            </a:r>
          </a:p>
          <a:p>
            <a:pPr>
              <a:buNone/>
            </a:pPr>
            <a:r>
              <a:rPr lang="en-US" dirty="0" smtClean="0"/>
              <a:t>+(</a:t>
            </a:r>
            <a:r>
              <a:rPr lang="en-US" dirty="0" smtClean="0">
                <a:solidFill>
                  <a:srgbClr val="C00000"/>
                </a:solidFill>
              </a:rPr>
              <a:t>b1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00B050"/>
                </a:solidFill>
              </a:rPr>
              <a:t>I(</a:t>
            </a:r>
            <a:r>
              <a:rPr lang="en-US" i="1" dirty="0" smtClean="0">
                <a:solidFill>
                  <a:srgbClr val="00B050"/>
                </a:solidFill>
              </a:rPr>
              <a:t>type</a:t>
            </a:r>
            <a:r>
              <a:rPr lang="en-US" dirty="0" smtClean="0">
                <a:solidFill>
                  <a:srgbClr val="00B050"/>
                </a:solidFill>
              </a:rPr>
              <a:t>=SSD)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C00000"/>
                </a:solidFill>
              </a:rPr>
              <a:t>b2</a:t>
            </a:r>
            <a:r>
              <a:rPr lang="en-US" dirty="0" smtClean="0"/>
              <a:t>*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type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=HDD)</a:t>
            </a:r>
            <a:r>
              <a:rPr lang="en-US" dirty="0" smtClean="0"/>
              <a:t>)*</a:t>
            </a:r>
            <a:r>
              <a:rPr lang="en-US" i="1" dirty="0" err="1" smtClean="0">
                <a:solidFill>
                  <a:srgbClr val="0000FF"/>
                </a:solidFill>
              </a:rPr>
              <a:t>HDD_Gb</a:t>
            </a:r>
            <a:r>
              <a:rPr lang="en-US" i="1" dirty="0" smtClean="0"/>
              <a:t>+</a:t>
            </a:r>
          </a:p>
          <a:p>
            <a:pPr>
              <a:buNone/>
            </a:pPr>
            <a:r>
              <a:rPr lang="en-US" dirty="0" smtClean="0"/>
              <a:t>+c*</a:t>
            </a:r>
            <a:r>
              <a:rPr lang="en-US" dirty="0" smtClean="0">
                <a:solidFill>
                  <a:srgbClr val="00B050"/>
                </a:solidFill>
              </a:rPr>
              <a:t>I(</a:t>
            </a:r>
            <a:r>
              <a:rPr lang="en-US" i="1" dirty="0" smtClean="0">
                <a:solidFill>
                  <a:srgbClr val="00B050"/>
                </a:solidFill>
              </a:rPr>
              <a:t>type</a:t>
            </a:r>
            <a:r>
              <a:rPr lang="en-US" dirty="0" smtClean="0">
                <a:solidFill>
                  <a:srgbClr val="00B050"/>
                </a:solidFill>
              </a:rPr>
              <a:t>=SSD)</a:t>
            </a:r>
          </a:p>
          <a:p>
            <a:pPr>
              <a:buNone/>
            </a:pPr>
            <a:r>
              <a:rPr lang="en-US" dirty="0" smtClean="0"/>
              <a:t>=a+</a:t>
            </a:r>
          </a:p>
          <a:p>
            <a:pPr>
              <a:buNone/>
            </a:pPr>
            <a:r>
              <a:rPr lang="en-US" dirty="0" smtClean="0"/>
              <a:t>+(</a:t>
            </a:r>
            <a:r>
              <a:rPr lang="en-US" dirty="0" smtClean="0">
                <a:solidFill>
                  <a:srgbClr val="C00000"/>
                </a:solidFill>
              </a:rPr>
              <a:t>b1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00B050"/>
                </a:solidFill>
              </a:rPr>
              <a:t>I(</a:t>
            </a:r>
            <a:r>
              <a:rPr lang="en-US" i="1" dirty="0" smtClean="0">
                <a:solidFill>
                  <a:srgbClr val="00B050"/>
                </a:solidFill>
              </a:rPr>
              <a:t>type</a:t>
            </a:r>
            <a:r>
              <a:rPr lang="en-US" dirty="0" smtClean="0">
                <a:solidFill>
                  <a:srgbClr val="00B050"/>
                </a:solidFill>
              </a:rPr>
              <a:t>=SSD)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C00000"/>
                </a:solidFill>
              </a:rPr>
              <a:t>b2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1-I(</a:t>
            </a:r>
            <a:r>
              <a:rPr lang="en-US" i="1" dirty="0" smtClean="0">
                <a:solidFill>
                  <a:srgbClr val="00B050"/>
                </a:solidFill>
              </a:rPr>
              <a:t>type</a:t>
            </a:r>
            <a:r>
              <a:rPr lang="en-US" dirty="0" smtClean="0">
                <a:solidFill>
                  <a:srgbClr val="00B050"/>
                </a:solidFill>
              </a:rPr>
              <a:t>=SSD)</a:t>
            </a:r>
            <a:r>
              <a:rPr lang="en-US" dirty="0" smtClean="0"/>
              <a:t>))*</a:t>
            </a:r>
            <a:r>
              <a:rPr lang="en-US" i="1" dirty="0" err="1" smtClean="0">
                <a:solidFill>
                  <a:srgbClr val="0000FF"/>
                </a:solidFill>
              </a:rPr>
              <a:t>HDD_Gb</a:t>
            </a:r>
            <a:r>
              <a:rPr lang="en-US" i="1" dirty="0" smtClean="0"/>
              <a:t>+</a:t>
            </a:r>
          </a:p>
          <a:p>
            <a:pPr>
              <a:buNone/>
            </a:pPr>
            <a:r>
              <a:rPr lang="en-US" dirty="0" smtClean="0"/>
              <a:t>+c*I(</a:t>
            </a:r>
            <a:r>
              <a:rPr lang="en-US" i="1" dirty="0" smtClean="0"/>
              <a:t>type</a:t>
            </a:r>
            <a:r>
              <a:rPr lang="en-US" dirty="0" smtClean="0"/>
              <a:t>=SSD)</a:t>
            </a:r>
          </a:p>
          <a:p>
            <a:pPr algn="ctr">
              <a:buNone/>
            </a:pPr>
            <a:r>
              <a:rPr lang="ru-RU" dirty="0" smtClean="0"/>
              <a:t>…преобразуем формулу…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факторы.</a:t>
            </a:r>
            <a:br>
              <a:rPr lang="ru-RU" dirty="0" smtClean="0"/>
            </a:br>
            <a:r>
              <a:rPr lang="ru-RU" dirty="0" smtClean="0"/>
              <a:t>Взаимодействие переменных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500" dirty="0" smtClean="0">
                <a:solidFill>
                  <a:srgbClr val="0000FF"/>
                </a:solidFill>
              </a:rPr>
              <a:t>&gt; l3=lm(</a:t>
            </a:r>
            <a:r>
              <a:rPr lang="en-US" sz="5500" dirty="0" err="1" smtClean="0">
                <a:solidFill>
                  <a:srgbClr val="0000FF"/>
                </a:solidFill>
              </a:rPr>
              <a:t>Price_RUR</a:t>
            </a:r>
            <a:r>
              <a:rPr lang="en-US" sz="5500" dirty="0" smtClean="0">
                <a:solidFill>
                  <a:srgbClr val="0000FF"/>
                </a:solidFill>
              </a:rPr>
              <a:t> ~ </a:t>
            </a:r>
            <a:r>
              <a:rPr lang="en-US" sz="5500" dirty="0" err="1" smtClean="0">
                <a:solidFill>
                  <a:srgbClr val="0000FF"/>
                </a:solidFill>
              </a:rPr>
              <a:t>HDD_Gb</a:t>
            </a:r>
            <a:r>
              <a:rPr lang="en-US" sz="5500" dirty="0" smtClean="0">
                <a:solidFill>
                  <a:srgbClr val="0000FF"/>
                </a:solidFill>
              </a:rPr>
              <a:t> + </a:t>
            </a:r>
            <a:r>
              <a:rPr lang="en-US" sz="5500" dirty="0" err="1" smtClean="0">
                <a:solidFill>
                  <a:srgbClr val="0000FF"/>
                </a:solidFill>
              </a:rPr>
              <a:t>HDD_type</a:t>
            </a:r>
            <a:r>
              <a:rPr lang="en-US" sz="5500" dirty="0" smtClean="0">
                <a:solidFill>
                  <a:srgbClr val="0000FF"/>
                </a:solidFill>
              </a:rPr>
              <a:t> + </a:t>
            </a:r>
            <a:r>
              <a:rPr lang="en-US" sz="5500" dirty="0" err="1" smtClean="0">
                <a:solidFill>
                  <a:srgbClr val="0000FF"/>
                </a:solidFill>
              </a:rPr>
              <a:t>HDD_Gb:HDD_type</a:t>
            </a:r>
            <a:r>
              <a:rPr lang="en-US" sz="5500" dirty="0" smtClean="0">
                <a:solidFill>
                  <a:srgbClr val="0000FF"/>
                </a:solidFill>
              </a:rPr>
              <a:t>, data=laptop)</a:t>
            </a:r>
            <a:endParaRPr lang="ru-RU" sz="55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5500" dirty="0" smtClean="0">
                <a:solidFill>
                  <a:srgbClr val="0000FF"/>
                </a:solidFill>
              </a:rPr>
              <a:t>&gt; l3=lm(</a:t>
            </a:r>
            <a:r>
              <a:rPr lang="en-US" sz="5500" dirty="0" err="1" smtClean="0">
                <a:solidFill>
                  <a:srgbClr val="0000FF"/>
                </a:solidFill>
              </a:rPr>
              <a:t>Price_RUR</a:t>
            </a:r>
            <a:r>
              <a:rPr lang="en-US" sz="5500" dirty="0" smtClean="0">
                <a:solidFill>
                  <a:srgbClr val="0000FF"/>
                </a:solidFill>
              </a:rPr>
              <a:t> ~ </a:t>
            </a:r>
            <a:r>
              <a:rPr lang="en-US" sz="5500" dirty="0" err="1" smtClean="0">
                <a:solidFill>
                  <a:srgbClr val="0000FF"/>
                </a:solidFill>
              </a:rPr>
              <a:t>HDD_Gb</a:t>
            </a:r>
            <a:r>
              <a:rPr lang="en-US" sz="5500" dirty="0" smtClean="0">
                <a:solidFill>
                  <a:srgbClr val="0000FF"/>
                </a:solidFill>
              </a:rPr>
              <a:t>*</a:t>
            </a:r>
            <a:r>
              <a:rPr lang="en-US" sz="5500" dirty="0" err="1" smtClean="0">
                <a:solidFill>
                  <a:srgbClr val="0000FF"/>
                </a:solidFill>
              </a:rPr>
              <a:t>HDD_type</a:t>
            </a:r>
            <a:r>
              <a:rPr lang="en-US" sz="5500" dirty="0" smtClean="0">
                <a:solidFill>
                  <a:srgbClr val="0000FF"/>
                </a:solidFill>
              </a:rPr>
              <a:t> , data=laptop)</a:t>
            </a:r>
            <a:endParaRPr lang="ru-RU" sz="55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5500" dirty="0" smtClean="0">
                <a:solidFill>
                  <a:srgbClr val="0000FF"/>
                </a:solidFill>
              </a:rPr>
              <a:t>&gt; summary(l3)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Call: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lm(formula = </a:t>
            </a:r>
            <a:r>
              <a:rPr lang="en-US" sz="4300" dirty="0" err="1" smtClean="0">
                <a:latin typeface="Lucida Console" pitchFamily="49" charset="0"/>
              </a:rPr>
              <a:t>Price_RUR</a:t>
            </a:r>
            <a:r>
              <a:rPr lang="en-US" sz="4300" dirty="0" smtClean="0">
                <a:latin typeface="Lucida Console" pitchFamily="49" charset="0"/>
              </a:rPr>
              <a:t> ~ </a:t>
            </a:r>
            <a:r>
              <a:rPr lang="en-US" sz="4300" dirty="0" err="1" smtClean="0">
                <a:latin typeface="Lucida Console" pitchFamily="49" charset="0"/>
              </a:rPr>
              <a:t>HDD_Gb</a:t>
            </a:r>
            <a:r>
              <a:rPr lang="en-US" sz="4300" dirty="0" smtClean="0">
                <a:latin typeface="Lucida Console" pitchFamily="49" charset="0"/>
              </a:rPr>
              <a:t> * </a:t>
            </a:r>
            <a:r>
              <a:rPr lang="en-US" sz="4300" dirty="0" err="1" smtClean="0">
                <a:latin typeface="Lucida Console" pitchFamily="49" charset="0"/>
              </a:rPr>
              <a:t>HDD_type</a:t>
            </a:r>
            <a:r>
              <a:rPr lang="en-US" sz="4300" dirty="0" smtClean="0">
                <a:latin typeface="Lucida Console" pitchFamily="49" charset="0"/>
              </a:rPr>
              <a:t>, data = laptop)</a:t>
            </a:r>
          </a:p>
          <a:p>
            <a:pPr>
              <a:buNone/>
            </a:pPr>
            <a:endParaRPr lang="en-US" sz="43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Residuals: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   Min     1Q Median     3Q    Max 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-21886  -6049  -1461   2885  89344 </a:t>
            </a:r>
          </a:p>
          <a:p>
            <a:pPr>
              <a:buNone/>
            </a:pPr>
            <a:endParaRPr lang="en-US" sz="43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Coefficients: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                    Estimate Std. Error t value Pr(&gt;|t|)    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(Intercept)        12430.529   1525.776   8.147 9.97e-15 ***</a:t>
            </a:r>
          </a:p>
          <a:p>
            <a:pPr>
              <a:buNone/>
            </a:pPr>
            <a:r>
              <a:rPr lang="en-US" sz="4300" dirty="0" err="1" smtClean="0">
                <a:latin typeface="Lucida Console" pitchFamily="49" charset="0"/>
              </a:rPr>
              <a:t>HDD_Gb</a:t>
            </a:r>
            <a:r>
              <a:rPr lang="en-US" sz="4300" dirty="0" smtClean="0">
                <a:latin typeface="Lucida Console" pitchFamily="49" charset="0"/>
              </a:rPr>
              <a:t>                17.270      2.488   6.941 2.38e-11 ***</a:t>
            </a:r>
          </a:p>
          <a:p>
            <a:pPr>
              <a:buNone/>
            </a:pPr>
            <a:r>
              <a:rPr lang="en-US" sz="4300" dirty="0" err="1" smtClean="0">
                <a:latin typeface="Lucida Console" pitchFamily="49" charset="0"/>
              </a:rPr>
              <a:t>HDD_typeSSD</a:t>
            </a:r>
            <a:r>
              <a:rPr lang="en-US" sz="4300" dirty="0" smtClean="0">
                <a:latin typeface="Lucida Console" pitchFamily="49" charset="0"/>
              </a:rPr>
              <a:t>        18232.081   4265.934   4.274 2.58e-05 ***</a:t>
            </a:r>
          </a:p>
          <a:p>
            <a:pPr>
              <a:buNone/>
            </a:pPr>
            <a:r>
              <a:rPr lang="en-US" sz="4300" b="1" dirty="0" err="1" smtClean="0">
                <a:latin typeface="Lucida Console" pitchFamily="49" charset="0"/>
              </a:rPr>
              <a:t>HDD_Gb:HDD_typeSSD</a:t>
            </a:r>
            <a:r>
              <a:rPr lang="en-US" sz="4300" b="1" dirty="0" smtClean="0">
                <a:latin typeface="Lucida Console" pitchFamily="49" charset="0"/>
              </a:rPr>
              <a:t>    80.870     12.874   6.281 1.17e-09 ***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---</a:t>
            </a:r>
          </a:p>
          <a:p>
            <a:pPr>
              <a:buNone/>
            </a:pPr>
            <a:r>
              <a:rPr lang="en-US" sz="4300" dirty="0" err="1" smtClean="0">
                <a:latin typeface="Lucida Console" pitchFamily="49" charset="0"/>
              </a:rPr>
              <a:t>Signif</a:t>
            </a:r>
            <a:r>
              <a:rPr lang="en-US" sz="4300" dirty="0" smtClean="0">
                <a:latin typeface="Lucida Console" pitchFamily="49" charset="0"/>
              </a:rPr>
              <a:t>. codes:  0 ‘***’ 0.001 ‘**’ 0.01 ‘*’ 0.05 ‘.’ 0.1 ‘ ’ 1 </a:t>
            </a:r>
          </a:p>
          <a:p>
            <a:pPr>
              <a:buNone/>
            </a:pPr>
            <a:endParaRPr lang="en-US" sz="43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Residual standard error: 10480 on 302 degrees of freedom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Multiple R-squared: 0.5457,	Adjusted R-squared: 0.5412 </a:t>
            </a:r>
          </a:p>
          <a:p>
            <a:pPr>
              <a:buNone/>
            </a:pPr>
            <a:r>
              <a:rPr lang="en-US" sz="4300" dirty="0" smtClean="0">
                <a:latin typeface="Lucida Console" pitchFamily="49" charset="0"/>
              </a:rPr>
              <a:t>F-statistic: 120.9 on 3 and 302 DF,  p-value: &lt; 2.2e-16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84168" y="2132856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Эквивалентные записи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a*b := a + b + a:b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5724128" y="1988840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948264" y="18448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092280" y="4509120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80312" y="3933056"/>
            <a:ext cx="181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Взаимодействие</a:t>
            </a:r>
            <a:br>
              <a:rPr lang="ru-RU" dirty="0" smtClean="0"/>
            </a:br>
            <a:r>
              <a:rPr lang="ru-RU" dirty="0" smtClean="0"/>
              <a:t>значимо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факторы.</a:t>
            </a:r>
            <a:br>
              <a:rPr lang="ru-RU" dirty="0" smtClean="0"/>
            </a:br>
            <a:r>
              <a:rPr lang="ru-RU" dirty="0" smtClean="0"/>
              <a:t>Взаимодействие переменных</a:t>
            </a:r>
            <a:endParaRPr lang="ru-RU" dirty="0"/>
          </a:p>
        </p:txBody>
      </p:sp>
      <p:pic>
        <p:nvPicPr>
          <p:cNvPr id="1026" name="Picture 2" descr="D:\docs\Artem\Dropbox\MSU\teaching\R\price_HDD_S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621" y="3212976"/>
            <a:ext cx="2984379" cy="265147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600200"/>
            <a:ext cx="822960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&gt; l3$coeff</a:t>
            </a:r>
          </a:p>
          <a:p>
            <a:pPr>
              <a:buNone/>
            </a:pPr>
            <a:r>
              <a:rPr lang="en-US" sz="1400" dirty="0" smtClean="0">
                <a:latin typeface="Lucida Console" pitchFamily="49" charset="0"/>
              </a:rPr>
              <a:t>       (Intercept)             </a:t>
            </a:r>
            <a:r>
              <a:rPr lang="en-US" sz="1400" dirty="0" err="1" smtClean="0">
                <a:latin typeface="Lucida Console" pitchFamily="49" charset="0"/>
              </a:rPr>
              <a:t>HDD_Gb</a:t>
            </a:r>
            <a:r>
              <a:rPr lang="en-US" sz="1400" dirty="0" smtClean="0">
                <a:latin typeface="Lucida Console" pitchFamily="49" charset="0"/>
              </a:rPr>
              <a:t>        </a:t>
            </a:r>
            <a:r>
              <a:rPr lang="en-US" sz="1400" dirty="0" err="1" smtClean="0">
                <a:latin typeface="Lucida Console" pitchFamily="49" charset="0"/>
              </a:rPr>
              <a:t>HDD_typeSSD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HDD_Gb:HDD_typeSSD</a:t>
            </a:r>
            <a:r>
              <a:rPr lang="en-US" sz="1400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Lucida Console" pitchFamily="49" charset="0"/>
              </a:rPr>
              <a:t>       12430.52872           17.26953        18232.08144           80.86960</a:t>
            </a:r>
          </a:p>
          <a:p>
            <a:pPr>
              <a:buNone/>
            </a:pPr>
            <a:r>
              <a:rPr lang="ru-RU" sz="2000" dirty="0" smtClean="0">
                <a:latin typeface="Lucida Console" pitchFamily="49" charset="0"/>
              </a:rPr>
              <a:t>Нарисуем регрессионные прямые для каждого из значений факторной переменной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plot(</a:t>
            </a:r>
            <a:r>
              <a:rPr lang="en-US" sz="2000" dirty="0" err="1" smtClean="0">
                <a:solidFill>
                  <a:srgbClr val="0000FF"/>
                </a:solidFill>
              </a:rPr>
              <a:t>laptop$HDD_Gb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laptop$Price_RUR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col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err="1" smtClean="0">
                <a:solidFill>
                  <a:srgbClr val="0000FF"/>
                </a:solidFill>
              </a:rPr>
              <a:t>laptop$HDD_type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ru-RU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</a:rPr>
              <a:t>(l3$coeff[1], l3$coeff[2])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l3$coeff[1]+l3$coeff[3]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  <a:r>
              <a:rPr lang="en-US" sz="2000" dirty="0" smtClean="0">
                <a:solidFill>
                  <a:srgbClr val="C00000"/>
                </a:solidFill>
              </a:rPr>
              <a:t> l3$coeff[2]+l3$coeff[4</a:t>
            </a:r>
            <a:r>
              <a:rPr lang="en-US" sz="2000" dirty="0" smtClean="0">
                <a:solidFill>
                  <a:srgbClr val="0000FF"/>
                </a:solidFill>
              </a:rPr>
              <a:t>], </a:t>
            </a:r>
            <a:r>
              <a:rPr lang="en-US" sz="2000" dirty="0" err="1" smtClean="0">
                <a:solidFill>
                  <a:srgbClr val="0000FF"/>
                </a:solidFill>
              </a:rPr>
              <a:t>col</a:t>
            </a:r>
            <a:r>
              <a:rPr lang="en-US" sz="2000" dirty="0" smtClean="0">
                <a:solidFill>
                  <a:srgbClr val="0000FF"/>
                </a:solidFill>
              </a:rPr>
              <a:t>="red")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12976"/>
            <a:ext cx="7524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Price</a:t>
            </a:r>
            <a:r>
              <a:rPr lang="en-US" dirty="0" smtClean="0"/>
              <a:t>=12430+</a:t>
            </a:r>
            <a:r>
              <a:rPr lang="ru-RU" dirty="0" smtClean="0"/>
              <a:t>17</a:t>
            </a:r>
            <a:r>
              <a:rPr lang="en-US" dirty="0" smtClean="0"/>
              <a:t>*</a:t>
            </a:r>
            <a:r>
              <a:rPr lang="en-US" i="1" dirty="0" smtClean="0"/>
              <a:t>HDD_Gb</a:t>
            </a:r>
            <a:r>
              <a:rPr lang="en-US" dirty="0" smtClean="0"/>
              <a:t>+18232*I(</a:t>
            </a:r>
            <a:r>
              <a:rPr lang="en-US" i="1" dirty="0" smtClean="0"/>
              <a:t>type</a:t>
            </a:r>
            <a:r>
              <a:rPr lang="en-US" dirty="0" smtClean="0"/>
              <a:t>=SSD)</a:t>
            </a:r>
            <a:r>
              <a:rPr lang="ru-RU" dirty="0" smtClean="0"/>
              <a:t>+81*</a:t>
            </a:r>
            <a:r>
              <a:rPr lang="en-US" i="1" dirty="0" err="1" smtClean="0"/>
              <a:t>HDD_Gb</a:t>
            </a:r>
            <a:r>
              <a:rPr lang="ru-RU" dirty="0" smtClean="0"/>
              <a:t>*</a:t>
            </a:r>
            <a:r>
              <a:rPr lang="en-US" dirty="0" smtClean="0"/>
              <a:t>I(</a:t>
            </a:r>
            <a:r>
              <a:rPr lang="en-US" i="1" dirty="0" smtClean="0"/>
              <a:t>type</a:t>
            </a:r>
            <a:r>
              <a:rPr lang="en-US" dirty="0" smtClean="0"/>
              <a:t>=SSD)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if </a:t>
            </a:r>
            <a:r>
              <a:rPr lang="en-US" b="1" i="1" dirty="0" err="1" smtClean="0"/>
              <a:t>type</a:t>
            </a:r>
            <a:r>
              <a:rPr lang="en-US" b="1" dirty="0" err="1" smtClean="0"/>
              <a:t>≠SSD</a:t>
            </a:r>
            <a:r>
              <a:rPr lang="en-US" b="1" dirty="0" smtClean="0"/>
              <a:t>:</a:t>
            </a:r>
          </a:p>
          <a:p>
            <a:r>
              <a:rPr lang="en-US" i="1" dirty="0" smtClean="0"/>
              <a:t>Price</a:t>
            </a:r>
            <a:r>
              <a:rPr lang="en-US" dirty="0" smtClean="0"/>
              <a:t>=12430+</a:t>
            </a:r>
            <a:r>
              <a:rPr lang="ru-RU" dirty="0" smtClean="0"/>
              <a:t>17</a:t>
            </a:r>
            <a:r>
              <a:rPr lang="en-US" dirty="0" smtClean="0"/>
              <a:t>*</a:t>
            </a:r>
            <a:r>
              <a:rPr lang="en-US" i="1" dirty="0" smtClean="0"/>
              <a:t>HDD_Gb</a:t>
            </a:r>
            <a:r>
              <a:rPr lang="en-US" dirty="0" smtClean="0"/>
              <a:t>+</a:t>
            </a:r>
            <a:r>
              <a:rPr lang="en-US" strike="sngStrike" dirty="0" smtClean="0"/>
              <a:t>18232*</a:t>
            </a:r>
            <a:r>
              <a:rPr lang="ru-RU" strike="sngStrike" dirty="0" smtClean="0"/>
              <a:t>0+81*</a:t>
            </a:r>
            <a:r>
              <a:rPr lang="en-US" i="1" strike="sngStrike" dirty="0" err="1" smtClean="0"/>
              <a:t>HDD_Gb</a:t>
            </a:r>
            <a:r>
              <a:rPr lang="ru-RU" strike="sngStrike" dirty="0" smtClean="0"/>
              <a:t>*0</a:t>
            </a:r>
            <a:endParaRPr lang="en-US" strike="sngStrike" dirty="0" smtClean="0"/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 if </a:t>
            </a:r>
            <a:r>
              <a:rPr lang="en-US" b="1" i="1" dirty="0" smtClean="0">
                <a:solidFill>
                  <a:srgbClr val="FF0000"/>
                </a:solidFill>
              </a:rPr>
              <a:t>type</a:t>
            </a:r>
            <a:r>
              <a:rPr lang="en-US" b="1" dirty="0" smtClean="0">
                <a:solidFill>
                  <a:srgbClr val="FF0000"/>
                </a:solidFill>
              </a:rPr>
              <a:t>=SSD: </a:t>
            </a:r>
            <a:endParaRPr lang="en-US" b="1" dirty="0" smtClean="0"/>
          </a:p>
          <a:p>
            <a:r>
              <a:rPr lang="en-US" i="1" dirty="0" smtClean="0"/>
              <a:t>Price</a:t>
            </a:r>
            <a:r>
              <a:rPr lang="en-US" dirty="0" smtClean="0"/>
              <a:t>=12430+</a:t>
            </a:r>
            <a:r>
              <a:rPr lang="ru-RU" dirty="0" smtClean="0"/>
              <a:t>17</a:t>
            </a:r>
            <a:r>
              <a:rPr lang="en-US" dirty="0" smtClean="0"/>
              <a:t>*</a:t>
            </a:r>
            <a:r>
              <a:rPr lang="en-US" i="1" dirty="0" smtClean="0"/>
              <a:t>HDD_Gb</a:t>
            </a:r>
            <a:r>
              <a:rPr lang="en-US" dirty="0" smtClean="0"/>
              <a:t>+18232*</a:t>
            </a:r>
            <a:r>
              <a:rPr lang="ru-RU" dirty="0" smtClean="0"/>
              <a:t>1+81*</a:t>
            </a:r>
            <a:r>
              <a:rPr lang="en-US" i="1" dirty="0" err="1" smtClean="0"/>
              <a:t>HDD_Gb</a:t>
            </a:r>
            <a:r>
              <a:rPr lang="ru-RU" dirty="0" smtClean="0"/>
              <a:t>*1=</a:t>
            </a:r>
            <a:endParaRPr lang="en-US" dirty="0" smtClean="0"/>
          </a:p>
          <a:p>
            <a:r>
              <a:rPr lang="en-US" dirty="0" smtClean="0"/>
              <a:t>=(12430+18232)+</a:t>
            </a:r>
            <a:r>
              <a:rPr lang="ru-RU" dirty="0" smtClean="0"/>
              <a:t> (17+81)</a:t>
            </a:r>
            <a:r>
              <a:rPr lang="en-US" dirty="0" smtClean="0"/>
              <a:t>*</a:t>
            </a:r>
            <a:r>
              <a:rPr lang="en-US" i="1" dirty="0" err="1" smtClean="0"/>
              <a:t>HDD_Gb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факторы.</a:t>
            </a:r>
            <a:br>
              <a:rPr lang="ru-RU" dirty="0" smtClean="0"/>
            </a:br>
            <a:r>
              <a:rPr lang="ru-RU" dirty="0" smtClean="0"/>
              <a:t>Взаимодействие переменных</a:t>
            </a:r>
            <a:endParaRPr lang="ru-RU" dirty="0"/>
          </a:p>
        </p:txBody>
      </p:sp>
      <p:pic>
        <p:nvPicPr>
          <p:cNvPr id="1026" name="Picture 2" descr="D:\docs\Artem\Dropbox\MSU\teaching\R\price_HDD_S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3954" y="1844824"/>
            <a:ext cx="5740046" cy="5099744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824" y="1196752"/>
            <a:ext cx="822960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plot(</a:t>
            </a:r>
            <a:r>
              <a:rPr lang="en-US" sz="2000" dirty="0" err="1" smtClean="0">
                <a:solidFill>
                  <a:srgbClr val="0000FF"/>
                </a:solidFill>
              </a:rPr>
              <a:t>laptop$HDD_Gb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laptop$Price_RUR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col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err="1" smtClean="0">
                <a:solidFill>
                  <a:srgbClr val="0000FF"/>
                </a:solidFill>
              </a:rPr>
              <a:t>laptop$HDD_type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ru-RU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</a:rPr>
              <a:t>(l3$coeff[1], l3$coeff[2])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</a:rPr>
              <a:t>abline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l3$coeff[1]+l3$coeff[3]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  <a:r>
              <a:rPr lang="en-US" sz="2000" dirty="0" smtClean="0">
                <a:solidFill>
                  <a:srgbClr val="C00000"/>
                </a:solidFill>
              </a:rPr>
              <a:t> l3$coeff[2]+l3$coeff[4]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col</a:t>
            </a:r>
            <a:r>
              <a:rPr lang="en-US" sz="2000" dirty="0" smtClean="0">
                <a:solidFill>
                  <a:srgbClr val="0000FF"/>
                </a:solidFill>
              </a:rPr>
              <a:t>="red")</a:t>
            </a:r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Обозначения в формулах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a*b = a + b + a:b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y ~ x + 0</a:t>
            </a:r>
          </a:p>
          <a:p>
            <a:r>
              <a:rPr lang="en-US" dirty="0" smtClean="0"/>
              <a:t>y ~ x – 1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– x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удаляет предиктор </a:t>
            </a:r>
            <a:r>
              <a:rPr lang="en-US" dirty="0" smtClean="0"/>
              <a:t>x1 </a:t>
            </a:r>
            <a:r>
              <a:rPr lang="ru-RU" dirty="0" smtClean="0"/>
              <a:t>из модели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 ~ a*b – a</a:t>
            </a:r>
          </a:p>
          <a:p>
            <a:r>
              <a:rPr lang="en-US" dirty="0" smtClean="0"/>
              <a:t>y ~ b + a:b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y ~ </a:t>
            </a:r>
            <a:r>
              <a:rPr lang="en-US" b="1" dirty="0" smtClean="0"/>
              <a:t>.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# . – </a:t>
            </a:r>
            <a:r>
              <a:rPr lang="ru-RU" dirty="0" smtClean="0">
                <a:solidFill>
                  <a:srgbClr val="FF0000"/>
                </a:solidFill>
              </a:rPr>
              <a:t>все остальные переменные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I(</a:t>
            </a:r>
            <a:r>
              <a:rPr lang="en-US" dirty="0" err="1" smtClean="0"/>
              <a:t>a+b</a:t>
            </a:r>
            <a:r>
              <a:rPr lang="en-US" dirty="0" smtClean="0"/>
              <a:t>), I(a*b)</a:t>
            </a:r>
            <a:r>
              <a:rPr lang="en-US" dirty="0" smtClean="0">
                <a:solidFill>
                  <a:srgbClr val="FF0000"/>
                </a:solidFill>
              </a:rPr>
              <a:t> #</a:t>
            </a:r>
            <a:r>
              <a:rPr lang="ru-RU" dirty="0" smtClean="0">
                <a:solidFill>
                  <a:srgbClr val="FF0000"/>
                </a:solidFill>
              </a:rPr>
              <a:t>защитить арифметические операторы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нужны линейные модели?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17281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950" y="1196752"/>
            <a:ext cx="184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Входные данные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204864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211960" y="1772816"/>
            <a:ext cx="7200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851920" y="1700808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>
            <a:off x="3923928" y="2204864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923928" y="2420888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3888" y="148478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94864" y="205155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63888" y="255561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x3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8" idx="3"/>
          </p:cNvCxnSpPr>
          <p:nvPr/>
        </p:nvCxnSpPr>
        <p:spPr>
          <a:xfrm>
            <a:off x="4932040" y="2204864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63258" y="205155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1835696" y="2924944"/>
            <a:ext cx="1512168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2374" y="3284984"/>
            <a:ext cx="348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Значимость каждой переменной</a:t>
            </a:r>
            <a:r>
              <a:rPr lang="en-US" dirty="0" smtClean="0"/>
              <a:t>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504" y="3797746"/>
            <a:ext cx="62646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Lucida Console" pitchFamily="49" charset="0"/>
              </a:rPr>
              <a:t>Coefficients:</a:t>
            </a:r>
          </a:p>
          <a:p>
            <a:r>
              <a:rPr lang="en-US" sz="1100" dirty="0" smtClean="0">
                <a:latin typeface="Lucida Console" pitchFamily="49" charset="0"/>
              </a:rPr>
              <a:t>                 Estimate Std. Error t value Pr(&gt;|t|)    </a:t>
            </a:r>
          </a:p>
          <a:p>
            <a:r>
              <a:rPr lang="en-US" sz="1100" b="1" dirty="0" smtClean="0">
                <a:latin typeface="Lucida Console" pitchFamily="49" charset="0"/>
              </a:rPr>
              <a:t>(Intercept)      9503.178   1733.057   5.483 9.10e-08 ***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Memory_Gb</a:t>
            </a:r>
            <a:r>
              <a:rPr lang="en-US" sz="1100" b="1" dirty="0" smtClean="0">
                <a:latin typeface="Lucida Console" pitchFamily="49" charset="0"/>
              </a:rPr>
              <a:t>        6232.204    421.098  14.800  &lt; 2e-16 ***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HDD_Gb</a:t>
            </a:r>
            <a:r>
              <a:rPr lang="en-US" sz="1100" b="1" dirty="0" smtClean="0">
                <a:latin typeface="Lucida Console" pitchFamily="49" charset="0"/>
              </a:rPr>
              <a:t>            -26.604      3.275  -8.123 1.34e-14 ***</a:t>
            </a:r>
          </a:p>
          <a:p>
            <a:r>
              <a:rPr lang="en-US" sz="1100" dirty="0" err="1" smtClean="0">
                <a:latin typeface="Lucida Console" pitchFamily="49" charset="0"/>
              </a:rPr>
              <a:t>Colorblue</a:t>
            </a:r>
            <a:r>
              <a:rPr lang="en-US" sz="1100" dirty="0" smtClean="0">
                <a:latin typeface="Lucida Console" pitchFamily="49" charset="0"/>
              </a:rPr>
              <a:t>       -2496.492   4012.744  -0.622   0.5343    </a:t>
            </a:r>
          </a:p>
          <a:p>
            <a:r>
              <a:rPr lang="en-US" sz="1100" dirty="0" smtClean="0">
                <a:latin typeface="Lucida Console" pitchFamily="49" charset="0"/>
              </a:rPr>
              <a:t>…</a:t>
            </a:r>
          </a:p>
          <a:p>
            <a:r>
              <a:rPr lang="en-US" sz="1100" dirty="0" err="1" smtClean="0">
                <a:latin typeface="Lucida Console" pitchFamily="49" charset="0"/>
              </a:rPr>
              <a:t>Colorred</a:t>
            </a:r>
            <a:r>
              <a:rPr lang="en-US" sz="1100" dirty="0" smtClean="0">
                <a:latin typeface="Lucida Console" pitchFamily="49" charset="0"/>
              </a:rPr>
              <a:t>         1685.698   2736.167   0.616   0.5383    </a:t>
            </a:r>
          </a:p>
          <a:p>
            <a:r>
              <a:rPr lang="en-US" sz="1100" b="1" dirty="0" err="1" smtClean="0">
                <a:latin typeface="Lucida Console" pitchFamily="49" charset="0"/>
              </a:rPr>
              <a:t>Colorsilver</a:t>
            </a:r>
            <a:r>
              <a:rPr lang="en-US" sz="1100" b="1" dirty="0" smtClean="0">
                <a:latin typeface="Lucida Console" pitchFamily="49" charset="0"/>
              </a:rPr>
              <a:t>      8617.956   1679.963   5.130 5.33e-07 ***</a:t>
            </a:r>
          </a:p>
          <a:p>
            <a:r>
              <a:rPr lang="en-US" sz="1100" dirty="0" smtClean="0">
                <a:latin typeface="Lucida Console" pitchFamily="49" charset="0"/>
              </a:rPr>
              <a:t>…    </a:t>
            </a:r>
          </a:p>
          <a:p>
            <a:r>
              <a:rPr lang="en-US" sz="1100" dirty="0" smtClean="0">
                <a:latin typeface="Lucida Console" pitchFamily="49" charset="0"/>
              </a:rPr>
              <a:t>---</a:t>
            </a:r>
          </a:p>
          <a:p>
            <a:r>
              <a:rPr lang="en-US" sz="1100" dirty="0" err="1" smtClean="0">
                <a:latin typeface="Lucida Console" pitchFamily="49" charset="0"/>
              </a:rPr>
              <a:t>Signif</a:t>
            </a:r>
            <a:r>
              <a:rPr lang="en-US" sz="1100" dirty="0" smtClean="0">
                <a:latin typeface="Lucida Console" pitchFamily="49" charset="0"/>
              </a:rPr>
              <a:t>. codes:  0 ‘***’ 0.001 ‘**’ 0.01 ‘*’ 0.05 ‘.’ 0.1 ‘ ’ 1 </a:t>
            </a:r>
          </a:p>
          <a:p>
            <a:endParaRPr lang="en-US" sz="1100" dirty="0" smtClean="0">
              <a:latin typeface="Lucida Console" pitchFamily="49" charset="0"/>
            </a:endParaRPr>
          </a:p>
          <a:p>
            <a:r>
              <a:rPr lang="en-US" sz="1100" dirty="0" smtClean="0">
                <a:latin typeface="Lucida Console" pitchFamily="49" charset="0"/>
              </a:rPr>
              <a:t>Residual standard error: 10330 on 289 degrees of freedom</a:t>
            </a:r>
          </a:p>
          <a:p>
            <a:r>
              <a:rPr lang="en-US" sz="1100" dirty="0" smtClean="0">
                <a:latin typeface="Lucida Console" pitchFamily="49" charset="0"/>
              </a:rPr>
              <a:t>Multiple R-squared: 0.578,	Adjusted R-squared: 0.5547 </a:t>
            </a:r>
          </a:p>
          <a:p>
            <a:r>
              <a:rPr lang="en-US" sz="1100" dirty="0" smtClean="0">
                <a:latin typeface="Lucida Console" pitchFamily="49" charset="0"/>
              </a:rPr>
              <a:t>F-statistic: 24.74 on 16 and 289 DF,  p-value: &lt; 2.2e-16</a:t>
            </a:r>
          </a:p>
          <a:p>
            <a:endParaRPr lang="ru-RU" sz="1100" dirty="0"/>
          </a:p>
        </p:txBody>
      </p:sp>
      <p:cxnSp>
        <p:nvCxnSpPr>
          <p:cNvPr id="36" name="Прямая со стрелкой 35"/>
          <p:cNvCxnSpPr>
            <a:endCxn id="40" idx="0"/>
          </p:cNvCxnSpPr>
          <p:nvPr/>
        </p:nvCxnSpPr>
        <p:spPr>
          <a:xfrm>
            <a:off x="6012160" y="2924944"/>
            <a:ext cx="166508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88224" y="3284984"/>
            <a:ext cx="217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Предсказание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en-US" i="1" dirty="0" smtClean="0"/>
              <a:t>x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464881" y="4365104"/>
            <a:ext cx="7200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6104841" y="4293096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1" idx="1"/>
          </p:cNvCxnSpPr>
          <p:nvPr/>
        </p:nvCxnSpPr>
        <p:spPr>
          <a:xfrm>
            <a:off x="6176849" y="4797152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176849" y="5013176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8614" y="407707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x1=1.1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12753" y="464384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X2=250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240745" y="5147900"/>
            <a:ext cx="104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X3=“red”</a:t>
            </a:r>
            <a:endParaRPr lang="ru-RU" dirty="0"/>
          </a:p>
        </p:txBody>
      </p:sp>
      <p:cxnSp>
        <p:nvCxnSpPr>
          <p:cNvPr id="48" name="Прямая со стрелкой 47"/>
          <p:cNvCxnSpPr>
            <a:stCxn id="41" idx="3"/>
          </p:cNvCxnSpPr>
          <p:nvPr/>
        </p:nvCxnSpPr>
        <p:spPr>
          <a:xfrm>
            <a:off x="7184961" y="4797152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45001" y="4581128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sz="1100" dirty="0" err="1" smtClean="0"/>
              <a:t>pred</a:t>
            </a:r>
            <a:r>
              <a:rPr lang="en-US" dirty="0" smtClean="0"/>
              <a:t>=25123RUR</a:t>
            </a:r>
            <a:endParaRPr lang="ru-RU" dirty="0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predict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31969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L3 = lm(formula =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Price_RUR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~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+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HDD_type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+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HDD_Gb:HDD_type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, data = laptop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newlaptops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=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data.frame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=c(200, 1000, 500),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HDD_type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=c("SSD", "HDD", "HDD"))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newlaptops</a:t>
            </a: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HDD_Gb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HDD_type</a:t>
            </a: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1    200      SSD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2   1000      HDD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3    500      HDD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predict(</a:t>
            </a:r>
            <a:r>
              <a:rPr lang="ru-RU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L3,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newlaptops</a:t>
            </a:r>
            <a:r>
              <a:rPr lang="ru-RU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     </a:t>
            </a:r>
            <a:r>
              <a:rPr lang="ru-RU" dirty="0" smtClean="0">
                <a:latin typeface="Lucida Console" pitchFamily="49" charset="0"/>
              </a:rPr>
              <a:t>1        2        3 </a:t>
            </a: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50290.44 29700.06 21065.29 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32" y="6356350"/>
            <a:ext cx="2133600" cy="365125"/>
          </a:xfrm>
        </p:spPr>
        <p:txBody>
          <a:bodyPr/>
          <a:lstStyle/>
          <a:p>
            <a:fld id="{E0FC027A-3612-409E-8186-A0E08F8801D5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14546" y="4857760"/>
            <a:ext cx="649212" cy="51545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35766" y="4725144"/>
            <a:ext cx="2160240" cy="648072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11" idx="1"/>
            <a:endCxn id="6" idx="7"/>
          </p:cNvCxnSpPr>
          <p:nvPr/>
        </p:nvCxnSpPr>
        <p:spPr>
          <a:xfrm rot="10800000" flipV="1">
            <a:off x="2768684" y="3253625"/>
            <a:ext cx="2615355" cy="16796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84038" y="3068960"/>
            <a:ext cx="96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Модель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15" idx="1"/>
            <a:endCxn id="7" idx="7"/>
          </p:cNvCxnSpPr>
          <p:nvPr/>
        </p:nvCxnSpPr>
        <p:spPr>
          <a:xfrm flipH="1">
            <a:off x="4779646" y="4234155"/>
            <a:ext cx="927920" cy="585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07566" y="3356992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</a:t>
            </a:r>
            <a:r>
              <a:rPr lang="ru-RU" dirty="0" smtClean="0"/>
              <a:t>с </a:t>
            </a:r>
            <a:r>
              <a:rPr lang="en-US" dirty="0" smtClean="0"/>
              <a:t>x-</a:t>
            </a:r>
            <a:r>
              <a:rPr lang="ru-RU" dirty="0" smtClean="0"/>
              <a:t>координатами</a:t>
            </a:r>
          </a:p>
          <a:p>
            <a:r>
              <a:rPr lang="ru-RU" dirty="0" smtClean="0"/>
              <a:t>новых точек, для которых делается предсказание </a:t>
            </a:r>
            <a:r>
              <a:rPr lang="en-US" dirty="0" smtClean="0"/>
              <a:t>y.</a:t>
            </a:r>
          </a:p>
          <a:p>
            <a:r>
              <a:rPr lang="ru-RU" dirty="0" smtClean="0"/>
              <a:t>Названия колонок должны соответствовать предикторам модели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5168014" y="57332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44078" y="537321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Вектор предсказанных значений </a:t>
            </a:r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Если на входе – матрица, </a:t>
            </a:r>
            <a:r>
              <a:rPr lang="en-US" sz="2000" dirty="0" err="1" smtClean="0"/>
              <a:t>cor</a:t>
            </a:r>
            <a:r>
              <a:rPr lang="en-US" sz="2000" dirty="0" smtClean="0"/>
              <a:t> </a:t>
            </a:r>
            <a:r>
              <a:rPr lang="ru-RU" sz="2000" dirty="0" smtClean="0"/>
              <a:t>вычисляет корреляции между всеми колонками матрицы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m=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as.matrix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(laptop[,c("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Memory_Gb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", "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HDD_Gb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", "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Screen_size_inch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", "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Battery_capacity_mAh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")])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cor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(m)</a:t>
            </a:r>
            <a:endParaRPr lang="ru-RU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ru-RU" sz="1400" dirty="0" smtClean="0">
                <a:latin typeface="Lucida Console" pitchFamily="49" charset="0"/>
              </a:rPr>
              <a:t>                     </a:t>
            </a:r>
            <a:r>
              <a:rPr lang="en-US" sz="1400" dirty="0" err="1" smtClean="0">
                <a:latin typeface="Lucida Console" pitchFamily="49" charset="0"/>
              </a:rPr>
              <a:t>Memory_Gb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HDD_Gb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Screen_size_inch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Battery_capacity_mAh</a:t>
            </a:r>
            <a:endParaRPr lang="en-US" sz="1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400" dirty="0" err="1" smtClean="0">
                <a:latin typeface="Lucida Console" pitchFamily="49" charset="0"/>
              </a:rPr>
              <a:t>Memory_Gb</a:t>
            </a:r>
            <a:r>
              <a:rPr lang="en-US" sz="1400" dirty="0" smtClean="0">
                <a:latin typeface="Lucida Console" pitchFamily="49" charset="0"/>
              </a:rPr>
              <a:t>  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1.000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b="1" dirty="0" smtClean="0">
                <a:latin typeface="Lucida Console" pitchFamily="49" charset="0"/>
              </a:rPr>
              <a:t>0.6741</a:t>
            </a:r>
            <a:r>
              <a:rPr lang="en-US" sz="1400" dirty="0" smtClean="0">
                <a:latin typeface="Lucida Console" pitchFamily="49" charset="0"/>
              </a:rPr>
              <a:t>           0.5259               0.2282</a:t>
            </a:r>
          </a:p>
          <a:p>
            <a:pPr>
              <a:buNone/>
            </a:pPr>
            <a:r>
              <a:rPr lang="en-US" sz="1400" dirty="0" err="1" smtClean="0">
                <a:latin typeface="Lucida Console" pitchFamily="49" charset="0"/>
              </a:rPr>
              <a:t>HDD_Gb</a:t>
            </a:r>
            <a:r>
              <a:rPr lang="en-US" sz="1400" dirty="0" smtClean="0">
                <a:latin typeface="Lucida Console" pitchFamily="49" charset="0"/>
              </a:rPr>
              <a:t>                   </a:t>
            </a:r>
            <a:r>
              <a:rPr lang="en-US" sz="1400" b="1" dirty="0" smtClean="0">
                <a:latin typeface="Lucida Console" pitchFamily="49" charset="0"/>
              </a:rPr>
              <a:t>0.674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1.0000</a:t>
            </a:r>
            <a:r>
              <a:rPr lang="en-US" sz="1400" dirty="0" smtClean="0">
                <a:latin typeface="Lucida Console" pitchFamily="49" charset="0"/>
              </a:rPr>
              <a:t>           0.5156               0.0568</a:t>
            </a:r>
          </a:p>
          <a:p>
            <a:pPr>
              <a:buNone/>
            </a:pPr>
            <a:r>
              <a:rPr lang="en-US" sz="1400" dirty="0" err="1" smtClean="0">
                <a:latin typeface="Lucida Console" pitchFamily="49" charset="0"/>
              </a:rPr>
              <a:t>Screen_size_inch</a:t>
            </a:r>
            <a:r>
              <a:rPr lang="en-US" sz="1400" dirty="0" smtClean="0">
                <a:latin typeface="Lucida Console" pitchFamily="49" charset="0"/>
              </a:rPr>
              <a:t>         0.526 0.5156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1.0000</a:t>
            </a:r>
            <a:r>
              <a:rPr lang="en-US" sz="1400" dirty="0" smtClean="0">
                <a:latin typeface="Lucida Console" pitchFamily="49" charset="0"/>
              </a:rPr>
              <a:t>              -0.0329</a:t>
            </a:r>
          </a:p>
          <a:p>
            <a:pPr>
              <a:buNone/>
            </a:pPr>
            <a:r>
              <a:rPr lang="en-US" sz="1400" dirty="0" err="1" smtClean="0">
                <a:latin typeface="Lucida Console" pitchFamily="49" charset="0"/>
              </a:rPr>
              <a:t>Battery_capacity_mAh</a:t>
            </a:r>
            <a:r>
              <a:rPr lang="en-US" sz="1400" dirty="0" smtClean="0">
                <a:latin typeface="Lucida Console" pitchFamily="49" charset="0"/>
              </a:rPr>
              <a:t>     0.228 0.0568          -0.0329 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1.0000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Lucida Console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s\artem\Dropbox\MSU\teaching\R\cor_c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000372"/>
            <a:ext cx="3495675" cy="34861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Измеряет линейную зависимость между переменными</a:t>
            </a:r>
          </a:p>
          <a:p>
            <a:r>
              <a:rPr lang="ru-RU" dirty="0" smtClean="0"/>
              <a:t>Не означает причинно-следственной связи</a:t>
            </a:r>
          </a:p>
          <a:p>
            <a:r>
              <a:rPr lang="ru-RU" dirty="0" smtClean="0"/>
              <a:t>Отсутствие корреляции  не означает независимость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x=</a:t>
            </a:r>
            <a:r>
              <a:rPr lang="en-US" dirty="0" err="1" smtClean="0">
                <a:solidFill>
                  <a:srgbClr val="0000FF"/>
                </a:solidFill>
              </a:rPr>
              <a:t>runif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100, 0-pi, pi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plot(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x, </a:t>
            </a:r>
            <a:r>
              <a:rPr lang="en-US" dirty="0" err="1" smtClean="0">
                <a:solidFill>
                  <a:srgbClr val="0000FF"/>
                </a:solidFill>
              </a:rPr>
              <a:t>cos</a:t>
            </a:r>
            <a:r>
              <a:rPr lang="en-US" dirty="0" smtClean="0">
                <a:solidFill>
                  <a:srgbClr val="0000FF"/>
                </a:solidFill>
              </a:rPr>
              <a:t>(x)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abline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lm(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cos</a:t>
            </a:r>
            <a:r>
              <a:rPr lang="en-US" dirty="0" smtClean="0">
                <a:solidFill>
                  <a:srgbClr val="0000FF"/>
                </a:solidFill>
              </a:rPr>
              <a:t>(x)~x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cor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cos</a:t>
            </a:r>
            <a:r>
              <a:rPr lang="en-US" dirty="0" smtClean="0">
                <a:solidFill>
                  <a:srgbClr val="0000FF"/>
                </a:solidFill>
              </a:rPr>
              <a:t>(x),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[1] 0.0145</a:t>
            </a:r>
            <a:endParaRPr lang="ru-R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docs\artem\Dropbox\MSU\teaching\R\mem_pri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065814"/>
            <a:ext cx="4896716" cy="39635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cor.test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laptop$Price_RUR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laptop$Memory_Gb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Pearson's product-moment correlation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data:  </a:t>
            </a:r>
            <a:r>
              <a:rPr lang="en-US" dirty="0" err="1" smtClean="0">
                <a:latin typeface="Lucida Console" pitchFamily="49" charset="0"/>
              </a:rPr>
              <a:t>laptop$Price_RUR</a:t>
            </a:r>
            <a:r>
              <a:rPr lang="en-US" dirty="0" smtClean="0">
                <a:latin typeface="Lucida Console" pitchFamily="49" charset="0"/>
              </a:rPr>
              <a:t> and </a:t>
            </a:r>
            <a:r>
              <a:rPr lang="en-US" dirty="0" err="1" smtClean="0">
                <a:latin typeface="Lucida Console" pitchFamily="49" charset="0"/>
              </a:rPr>
              <a:t>laptop$Memory_Gb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t = 13.3, </a:t>
            </a:r>
            <a:r>
              <a:rPr lang="en-US" dirty="0" err="1" smtClean="0">
                <a:latin typeface="Lucida Console" pitchFamily="49" charset="0"/>
              </a:rPr>
              <a:t>df</a:t>
            </a:r>
            <a:r>
              <a:rPr lang="en-US" dirty="0" smtClean="0">
                <a:latin typeface="Lucida Console" pitchFamily="49" charset="0"/>
              </a:rPr>
              <a:t> = 304, p-value &lt; 2.2e-16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alternative hypothesis: true correlation is not equal to 0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95 percent confidence interval: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0.532 0.674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sample estimates: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cor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0.608 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0.608^2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0.37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5000636"/>
            <a:ext cx="1714512" cy="928694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AutoShape 2" descr="http://ma.fbb.msu.ru:8787/graphics/plot_zoom_png?width=551&amp;height=4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44" y="5929330"/>
            <a:ext cx="471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 </a:t>
            </a:r>
            <a:r>
              <a:rPr lang="ru-RU" dirty="0" smtClean="0"/>
              <a:t>равен квадрату коэффициента корреляции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err="1" smtClean="0"/>
              <a:t>Основная</a:t>
            </a:r>
            <a:r>
              <a:rPr lang="en-US" dirty="0" smtClean="0"/>
              <a:t> </a:t>
            </a:r>
            <a:r>
              <a:rPr lang="en-US" dirty="0" err="1" smtClean="0"/>
              <a:t>идея</a:t>
            </a:r>
            <a:r>
              <a:rPr lang="en-US" dirty="0" smtClean="0"/>
              <a:t>: </a:t>
            </a:r>
            <a:r>
              <a:rPr lang="en-US" dirty="0" err="1" smtClean="0"/>
              <a:t>наблюдаемые</a:t>
            </a:r>
            <a:r>
              <a:rPr lang="en-US" dirty="0" smtClean="0"/>
              <a:t> </a:t>
            </a:r>
            <a:r>
              <a:rPr lang="en-US" dirty="0" err="1" smtClean="0"/>
              <a:t>значения</a:t>
            </a:r>
            <a:r>
              <a:rPr lang="en-US" dirty="0" smtClean="0"/>
              <a:t> </a:t>
            </a:r>
            <a:r>
              <a:rPr lang="en-US" dirty="0" err="1" smtClean="0"/>
              <a:t>зависимой</a:t>
            </a:r>
            <a:r>
              <a:rPr lang="en-US" dirty="0" smtClean="0"/>
              <a:t> </a:t>
            </a:r>
            <a:r>
              <a:rPr lang="en-US" dirty="0" err="1" smtClean="0"/>
              <a:t>переменной</a:t>
            </a:r>
            <a:r>
              <a:rPr lang="en-US" dirty="0" smtClean="0"/>
              <a:t> – </a:t>
            </a:r>
            <a:r>
              <a:rPr lang="en-US" dirty="0" err="1" smtClean="0"/>
              <a:t>измерения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содержат</a:t>
            </a:r>
            <a:r>
              <a:rPr lang="en-US" dirty="0" smtClean="0"/>
              <a:t> </a:t>
            </a:r>
            <a:r>
              <a:rPr lang="en-US" dirty="0" err="1" smtClean="0"/>
              <a:t>шум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771800" y="2953544"/>
            <a:ext cx="3857759" cy="61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497359" y="3678704"/>
            <a:ext cx="609480" cy="7430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411760" y="3645024"/>
            <a:ext cx="6400799" cy="292191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параметры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модели</a:t>
            </a: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предикторы</a:t>
            </a:r>
            <a:r>
              <a:rPr lang="en-US" sz="24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(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независимые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переменные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ошибка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(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все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,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что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мы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не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можем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измерить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и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учесть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в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модели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497359" y="4288544"/>
            <a:ext cx="514439" cy="59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1653960" y="5035544"/>
            <a:ext cx="314280" cy="4096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899592" y="6093296"/>
            <a:ext cx="4113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Мат. ожидание</a:t>
            </a:r>
            <a:r>
              <a:rPr lang="en-US" sz="2800" dirty="0" smtClean="0"/>
              <a:t>     </a:t>
            </a:r>
            <a:r>
              <a:rPr lang="ru-RU" sz="2800" dirty="0" smtClean="0"/>
              <a:t> </a:t>
            </a:r>
            <a:r>
              <a:rPr lang="en-US" sz="2800" b="1" dirty="0" smtClean="0"/>
              <a:t>E[</a:t>
            </a:r>
            <a:r>
              <a:rPr lang="en-US" sz="2800" i="1" dirty="0" smtClean="0"/>
              <a:t>e</a:t>
            </a:r>
            <a:r>
              <a:rPr lang="en-US" sz="2800" b="1" dirty="0" smtClean="0"/>
              <a:t>]</a:t>
            </a:r>
            <a:r>
              <a:rPr lang="en-US" sz="2800" dirty="0" smtClean="0"/>
              <a:t> = 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Линейная регрессия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027A-3612-409E-8186-A0E08F8801D5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066680" y="2286000"/>
            <a:ext cx="6934319" cy="723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27584" y="1600200"/>
            <a:ext cx="2943360" cy="561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27584" y="3143159"/>
            <a:ext cx="609480" cy="7430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513384" y="3200400"/>
            <a:ext cx="6400799" cy="28090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параметры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модели</a:t>
            </a: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предикторы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(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независимые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переменные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–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ошибка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(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все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,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что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мы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не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можем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измерить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и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учесть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в </a:t>
            </a:r>
            <a:r>
              <a:rPr lang="en-US" sz="2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модели</a:t>
            </a:r>
            <a:r>
              <a:rPr lang="en-US" sz="2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endParaRPr lang="en-US" sz="24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827584" y="3753000"/>
            <a:ext cx="514439" cy="59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1056185" y="4572000"/>
            <a:ext cx="314280" cy="4096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113585" y="5943600"/>
            <a:ext cx="82296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i="1"/>
            </a:pPr>
            <a:r>
              <a:rPr lang="en-US" sz="26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распределено нормально!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2800385" y="5991120"/>
            <a:ext cx="314280" cy="40968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олилиния 12"/>
          <p:cNvSpPr/>
          <p:nvPr/>
        </p:nvSpPr>
        <p:spPr>
          <a:xfrm>
            <a:off x="2571785" y="5871600"/>
            <a:ext cx="50292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18360">
            <a:solidFill>
              <a:srgbClr val="8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2512</Words>
  <Application>Microsoft Office PowerPoint</Application>
  <PresentationFormat>On-screen Show (4:3)</PresentationFormat>
  <Paragraphs>567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Тема Office</vt:lpstr>
      <vt:lpstr>Линейные модели (часть 1)</vt:lpstr>
      <vt:lpstr>Outline</vt:lpstr>
      <vt:lpstr>Корреляция</vt:lpstr>
      <vt:lpstr>Dataset</vt:lpstr>
      <vt:lpstr>Корреляция</vt:lpstr>
      <vt:lpstr>Корреляция</vt:lpstr>
      <vt:lpstr>Корреляция</vt:lpstr>
      <vt:lpstr>Регрессия</vt:lpstr>
      <vt:lpstr>Линейная регрессия</vt:lpstr>
      <vt:lpstr>Линейная регрессия с 1 переменной</vt:lpstr>
      <vt:lpstr>SST = SSX + SSE</vt:lpstr>
      <vt:lpstr>Для чего нужны линейные модели?</vt:lpstr>
      <vt:lpstr>Линейная регрессия. Допущения</vt:lpstr>
      <vt:lpstr>Модель с 1 предиктором. Пример 1</vt:lpstr>
      <vt:lpstr>Модель с 1 предиктором. Пример 1</vt:lpstr>
      <vt:lpstr>Модель с 1 предиктором. Пример 1</vt:lpstr>
      <vt:lpstr>Модель с 1 предиктором. Пример 1</vt:lpstr>
      <vt:lpstr>Гомоскедастичность остатков</vt:lpstr>
      <vt:lpstr>Распределение остатков</vt:lpstr>
      <vt:lpstr>Оценка качества линейной регрессионной модели</vt:lpstr>
      <vt:lpstr>Оценка качества линейной регрессионной модели</vt:lpstr>
      <vt:lpstr>Доверительные интервалы для параметров модели</vt:lpstr>
      <vt:lpstr>Оценка качества линейной регрессионной модели</vt:lpstr>
      <vt:lpstr>Предсказания модели = fitted values</vt:lpstr>
      <vt:lpstr>Задание 1</vt:lpstr>
      <vt:lpstr>Построение модели с несколькими предикторами</vt:lpstr>
      <vt:lpstr>Шаг 1. Модель с 1 предиктором</vt:lpstr>
      <vt:lpstr>Корреляция и регрессия</vt:lpstr>
      <vt:lpstr>Несколько предикторов</vt:lpstr>
      <vt:lpstr>Если x – фактор? Пример</vt:lpstr>
      <vt:lpstr>Если x – фактор? Модель</vt:lpstr>
      <vt:lpstr>Если x – фактор? </vt:lpstr>
      <vt:lpstr>Числа + факторы</vt:lpstr>
      <vt:lpstr>Числа + факторы</vt:lpstr>
      <vt:lpstr>Числа + факторы</vt:lpstr>
      <vt:lpstr>Числа + факторы</vt:lpstr>
      <vt:lpstr>Числа + факторы</vt:lpstr>
      <vt:lpstr>Числа + факторы</vt:lpstr>
      <vt:lpstr>Числа + факторы. Взаимодействие переменных</vt:lpstr>
      <vt:lpstr>Числа + факторы. Взаимодействие переменных</vt:lpstr>
      <vt:lpstr>Числа + факторы. Взаимодействие переменных</vt:lpstr>
      <vt:lpstr>Числа + факторы. Взаимодействие переменных</vt:lpstr>
      <vt:lpstr>Числа + факторы. Взаимодействие переменных</vt:lpstr>
      <vt:lpstr>Обозначения в формулах</vt:lpstr>
      <vt:lpstr>Для чего нужны линейные модели?</vt:lpstr>
      <vt:lpstr>predict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модели с несколькими предикторами. Предсказания. Валидация моделей.</dc:title>
  <dc:creator>artem</dc:creator>
  <cp:lastModifiedBy>stavrovskaya</cp:lastModifiedBy>
  <cp:revision>236</cp:revision>
  <dcterms:created xsi:type="dcterms:W3CDTF">2013-03-31T17:42:32Z</dcterms:created>
  <dcterms:modified xsi:type="dcterms:W3CDTF">2017-10-20T14:07:02Z</dcterms:modified>
</cp:coreProperties>
</file>