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8" r:id="rId3"/>
    <p:sldId id="274" r:id="rId4"/>
    <p:sldId id="275" r:id="rId5"/>
    <p:sldId id="257" r:id="rId6"/>
    <p:sldId id="276" r:id="rId7"/>
    <p:sldId id="273" r:id="rId8"/>
    <p:sldId id="272" r:id="rId9"/>
    <p:sldId id="277" r:id="rId10"/>
    <p:sldId id="258" r:id="rId11"/>
    <p:sldId id="270" r:id="rId12"/>
    <p:sldId id="260" r:id="rId13"/>
    <p:sldId id="261" r:id="rId14"/>
    <p:sldId id="269" r:id="rId15"/>
    <p:sldId id="259" r:id="rId16"/>
    <p:sldId id="271" r:id="rId17"/>
    <p:sldId id="262" r:id="rId18"/>
    <p:sldId id="263" r:id="rId19"/>
    <p:sldId id="264" r:id="rId20"/>
    <p:sldId id="265" r:id="rId21"/>
    <p:sldId id="267" r:id="rId22"/>
    <p:sldId id="266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58" autoAdjust="0"/>
  </p:normalViewPr>
  <p:slideViewPr>
    <p:cSldViewPr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AEBC0E-DC19-45B7-9CBE-BA894843C076}" type="datetimeFigureOut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7A01BB-5D6F-4ED8-836B-2D4731550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Протон в разном химическом окружении будет испытывать разное поле </a:t>
            </a:r>
            <a:r>
              <a:rPr lang="en-US" smtClean="0"/>
              <a:t>B </a:t>
            </a:r>
            <a:r>
              <a:rPr lang="ru-RU" smtClean="0"/>
              <a:t>при приложении одинакового внешнего поля </a:t>
            </a:r>
            <a:r>
              <a:rPr lang="en-US" smtClean="0"/>
              <a:t>B</a:t>
            </a:r>
            <a:r>
              <a:rPr lang="en-US" baseline="-25000" smtClean="0"/>
              <a:t>0</a:t>
            </a:r>
            <a:r>
              <a:rPr lang="en-US" smtClean="0"/>
              <a:t> . </a:t>
            </a:r>
            <a:r>
              <a:rPr lang="ru-RU" smtClean="0"/>
              <a:t>Это явление вызвано экранировкой поля электронами. Относительное отклонение резонансной частоты в данном химическом окружении называется химическим сдвигом и измеряется в миллионных долях (</a:t>
            </a:r>
            <a:r>
              <a:rPr lang="en-US" smtClean="0"/>
              <a:t>ppm)</a:t>
            </a:r>
            <a:r>
              <a:rPr lang="ru-RU" smtClean="0"/>
              <a:t>. За нулевую отметку принята резонансная частота протонов в составе «референсного соединения» – тетраметилсилана </a:t>
            </a:r>
            <a:r>
              <a:rPr lang="en-US" smtClean="0"/>
              <a:t>(TMS)</a:t>
            </a:r>
            <a:r>
              <a:rPr lang="ru-RU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Химический сдвиг измеряется в пропромилле (миллионных долях), </a:t>
            </a:r>
            <a:r>
              <a:rPr lang="en-US" smtClean="0"/>
              <a:t>ppm.</a:t>
            </a:r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CF2FE5-FA53-4D38-B3EE-05006F7DAE0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Кроме протонов, для измерений ядерного магнитного резонанса пригодны другие ядра со спином ½</a:t>
            </a:r>
            <a:r>
              <a:rPr lang="en-US" smtClean="0"/>
              <a:t> : </a:t>
            </a:r>
            <a:r>
              <a:rPr lang="ru-RU" baseline="30000" smtClean="0"/>
              <a:t>13</a:t>
            </a:r>
            <a:r>
              <a:rPr lang="ru-RU" smtClean="0"/>
              <a:t>С, </a:t>
            </a:r>
            <a:r>
              <a:rPr lang="en-US" baseline="30000" smtClean="0"/>
              <a:t>31</a:t>
            </a:r>
            <a:r>
              <a:rPr lang="en-US" smtClean="0"/>
              <a:t>P, </a:t>
            </a:r>
            <a:r>
              <a:rPr lang="en-US" baseline="30000" smtClean="0"/>
              <a:t>15</a:t>
            </a:r>
            <a:r>
              <a:rPr lang="en-US" smtClean="0"/>
              <a:t>N, </a:t>
            </a:r>
            <a:r>
              <a:rPr lang="en-US" baseline="30000" smtClean="0"/>
              <a:t>19</a:t>
            </a:r>
            <a:r>
              <a:rPr lang="en-US" smtClean="0"/>
              <a:t>F,… </a:t>
            </a:r>
            <a:r>
              <a:rPr lang="ru-RU" smtClean="0"/>
              <a:t>Для исследования нуклеиновых кислот, помимо ядра водорода </a:t>
            </a:r>
            <a:r>
              <a:rPr lang="ru-RU" baseline="30000" smtClean="0"/>
              <a:t>1</a:t>
            </a:r>
            <a:r>
              <a:rPr lang="en-US" smtClean="0"/>
              <a:t>H, </a:t>
            </a:r>
            <a:r>
              <a:rPr lang="ru-RU" smtClean="0"/>
              <a:t>удобен </a:t>
            </a:r>
            <a:r>
              <a:rPr lang="en-US" baseline="30000" smtClean="0"/>
              <a:t>31</a:t>
            </a:r>
            <a:r>
              <a:rPr lang="en-US" smtClean="0"/>
              <a:t>P</a:t>
            </a:r>
            <a:r>
              <a:rPr lang="ru-RU" smtClean="0"/>
              <a:t>, поскольку фосфора много в нуклеиновой кислоте и </a:t>
            </a:r>
            <a:r>
              <a:rPr lang="en-US" baseline="30000" smtClean="0"/>
              <a:t>31</a:t>
            </a:r>
            <a:r>
              <a:rPr lang="en-US" smtClean="0"/>
              <a:t>P</a:t>
            </a:r>
            <a:r>
              <a:rPr lang="ru-RU" smtClean="0"/>
              <a:t> – природный изотоп. Для изучения белков можно искусственно обогатить их изотопами </a:t>
            </a:r>
            <a:r>
              <a:rPr lang="en-US" baseline="30000" smtClean="0"/>
              <a:t>15</a:t>
            </a:r>
            <a:r>
              <a:rPr lang="en-US" smtClean="0"/>
              <a:t>N</a:t>
            </a:r>
            <a:r>
              <a:rPr lang="ru-RU" smtClean="0"/>
              <a:t> и </a:t>
            </a:r>
            <a:r>
              <a:rPr lang="ru-RU" baseline="30000" smtClean="0"/>
              <a:t>13</a:t>
            </a:r>
            <a:r>
              <a:rPr lang="ru-RU" smtClean="0"/>
              <a:t>С, выращивая бактерии</a:t>
            </a:r>
            <a:r>
              <a:rPr lang="en-US" smtClean="0"/>
              <a:t>-</a:t>
            </a:r>
            <a:r>
              <a:rPr lang="ru-RU" smtClean="0"/>
              <a:t>продуценты на среде, содержащей данные изотопы.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3F5EE-091D-4846-895D-7E8EB10631D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Расщепление пиков вызвано влиянием магнитного поля от соседних протонов (для пика 2 – от протонов </a:t>
            </a:r>
            <a:r>
              <a:rPr lang="en-US" smtClean="0"/>
              <a:t>CH</a:t>
            </a:r>
            <a:r>
              <a:rPr lang="en-US" baseline="-25000" smtClean="0"/>
              <a:t>3</a:t>
            </a:r>
            <a:r>
              <a:rPr lang="en-US" smtClean="0"/>
              <a:t>-</a:t>
            </a:r>
            <a:r>
              <a:rPr lang="ru-RU" smtClean="0"/>
              <a:t>группы, для пика 3 – от протонов 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-</a:t>
            </a:r>
            <a:r>
              <a:rPr lang="ru-RU" smtClean="0"/>
              <a:t>группы). Такое «спин-спиновое» взаимодействие позволяет изучать конформацию молекул (чем ближе протоны соседней группы, тем сильнее расщепление).</a:t>
            </a: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Смещение от влияния соседних пиков – абсолютное, а не относительное!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3075F9-096C-41CB-8251-2ED05630DDB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aseline="30000" smtClean="0"/>
              <a:t>3</a:t>
            </a:r>
            <a:r>
              <a:rPr lang="en-US" i="1" smtClean="0"/>
              <a:t>J</a:t>
            </a:r>
            <a:r>
              <a:rPr lang="en-US" i="1" baseline="-25000" smtClean="0"/>
              <a:t>HNHA</a:t>
            </a:r>
            <a:r>
              <a:rPr lang="en-US" smtClean="0"/>
              <a:t> </a:t>
            </a:r>
            <a:r>
              <a:rPr lang="ru-RU" smtClean="0"/>
              <a:t> – это сдвиг частоты для водорода при остовном азоте, вызванный спин-спиновым взаимодействием с водородом при </a:t>
            </a:r>
            <a:r>
              <a:rPr lang="en-US" smtClean="0"/>
              <a:t>CA-</a:t>
            </a:r>
            <a:r>
              <a:rPr lang="ru-RU" smtClean="0"/>
              <a:t>атоме.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Обратите внимание, что этот сдвиг, в отличие от химического, не зависит от внешнего поля и потому измеряется не в относительных единицах (</a:t>
            </a:r>
            <a:r>
              <a:rPr lang="en-US" smtClean="0"/>
              <a:t>ppm), </a:t>
            </a:r>
            <a:r>
              <a:rPr lang="ru-RU" smtClean="0"/>
              <a:t>а в абсолютных </a:t>
            </a:r>
            <a:r>
              <a:rPr lang="en-US" smtClean="0"/>
              <a:t>(Hz).</a:t>
            </a: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F16A05-319E-4B05-BDE2-4BF57335AB1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Двумерный ЯМР – сложная технология, основанная на измерении передачи энергии  с возбуждённых ядер на другие, находящиеся поблизости. Именно двумерный ЯМР позволяет расшифровывать структуру небольших белков и их комплексов с ДНК и лигандами.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3B510B-9E96-43B3-AE69-C8FD34A500E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картинке слева видно, что в 17 из 20 моделей детектируется водородная связь между кислородом </a:t>
            </a:r>
            <a:r>
              <a:rPr lang="en-US" smtClean="0"/>
              <a:t>OD1 </a:t>
            </a:r>
            <a:r>
              <a:rPr lang="ru-RU" smtClean="0"/>
              <a:t>аспарагина и азотом </a:t>
            </a:r>
            <a:r>
              <a:rPr lang="en-US" smtClean="0"/>
              <a:t>N</a:t>
            </a:r>
            <a:r>
              <a:rPr lang="ru-RU" smtClean="0"/>
              <a:t>6 аденина. В остальных моделях аспарагин повёрнут вбок и взаимодействует с растворителем. Справа – усреднённая модель, на которой положение аспарагина нереалистично: он повёрнут в сторону ДНК, не образуя при этом водородных связей.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FAF4E8-ACF2-4C8C-992F-6A73FC49E741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253B-CDE4-4277-B177-D049828D48DD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E5B2-DAC2-4A81-9094-5CE627809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603D-AE6B-4A54-9E5F-00D34D6F7A3B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DF6-82D0-4E22-B5BB-ACD9C9313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62A8-42C9-4687-9584-B4719913A77A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090F-8EF8-4DEB-8E13-1AE6B827A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3D12-4BDE-48F8-91DD-201E1699DB0D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9563-8FAA-492D-9C8D-8D7A827AF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4BE8-613A-4627-8D56-9112960723A2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A5A4-9DA1-436C-A8DB-CF622F828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B0D6-2215-470D-B90D-EBE13852B24F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AA0B-5299-4B3C-ADDB-F1420B5B0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98BE-6370-4845-A80E-0B226C9D5653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0A90-F2F5-4021-8264-79E8173B0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CAF2-CCF4-4CDF-8460-CBED2E48BBB5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9D8C-9169-4B9B-9BF0-55C1944A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4240-DB81-4058-B959-2B3A55D6BC48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028A-8745-4F14-8C49-FCF1E098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75B-B0A2-475C-9316-649080BFF2F3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D914-79B6-489F-AE66-D1AFE16C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2D63-E61C-497A-9765-1C12CC829C51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99CC-8999-476B-BBAD-09C591205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96FE5-A0D1-4311-AA0E-F13A2BACBC8C}" type="datetime1">
              <a:rPr lang="ru-RU"/>
              <a:pPr>
                <a:defRPr/>
              </a:pPr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D5C250-02F0-4B77-B3F9-1FBC5F19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Немного о ядерном магнитном резонансе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/>
              <a:t>С.А.Спирин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26</a:t>
            </a:r>
            <a:r>
              <a:rPr lang="ru-RU" sz="2000" dirty="0" smtClean="0"/>
              <a:t> </a:t>
            </a:r>
            <a:r>
              <a:rPr lang="ru-RU" sz="2000" dirty="0" smtClean="0"/>
              <a:t>октября 20</a:t>
            </a:r>
            <a:r>
              <a:rPr lang="en-US" sz="2000" dirty="0" smtClean="0"/>
              <a:t>1</a:t>
            </a:r>
            <a:r>
              <a:rPr lang="en-US" sz="2000" dirty="0" smtClean="0"/>
              <a:t>8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Химический сдвиг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2524125"/>
            <a:ext cx="9058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971800" y="5105400"/>
            <a:ext cx="2386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δ</a:t>
            </a:r>
            <a:r>
              <a:rPr lang="en-US">
                <a:latin typeface="Calibri" pitchFamily="34" charset="0"/>
              </a:rPr>
              <a:t> = (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>
                <a:latin typeface="Calibri" pitchFamily="34" charset="0"/>
              </a:rPr>
              <a:t> </a:t>
            </a:r>
            <a:r>
              <a:rPr lang="en-US"/>
              <a:t>–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>
                <a:latin typeface="Calibri" pitchFamily="34" charset="0"/>
              </a:rPr>
              <a:t>REF</a:t>
            </a:r>
            <a:r>
              <a:rPr lang="en-US">
                <a:latin typeface="Calibri" pitchFamily="34" charset="0"/>
              </a:rPr>
              <a:t>) x10</a:t>
            </a:r>
            <a:r>
              <a:rPr lang="en-US" baseline="30000">
                <a:latin typeface="Calibri" pitchFamily="34" charset="0"/>
              </a:rPr>
              <a:t>6</a:t>
            </a:r>
            <a:r>
              <a:rPr lang="en-US">
                <a:latin typeface="Calibri" pitchFamily="34" charset="0"/>
              </a:rPr>
              <a:t> /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baseline="-25000">
                <a:latin typeface="Calibri" pitchFamily="34" charset="0"/>
              </a:rPr>
              <a:t>REF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4" cstate="print"/>
          <a:srcRect l="2808" t="52364" r="11227" b="10474"/>
          <a:stretch>
            <a:fillRect/>
          </a:stretch>
        </p:blipFill>
        <p:spPr bwMode="auto">
          <a:xfrm>
            <a:off x="6400800" y="1447800"/>
            <a:ext cx="14001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096000" y="2133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3533-9565-41D9-BF95-5B4B6053290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Химические сдвиги для протона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63416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3400" y="59436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Кроме химического окружения, </a:t>
            </a:r>
            <a:r>
              <a:rPr lang="ru-RU">
                <a:sym typeface="Symbol" pitchFamily="18" charset="2"/>
              </a:rPr>
              <a:t> зависит также от температуры, </a:t>
            </a:r>
            <a:r>
              <a:rPr lang="en-US">
                <a:sym typeface="Symbol" pitchFamily="18" charset="2"/>
              </a:rPr>
              <a:t>pH, </a:t>
            </a:r>
            <a:r>
              <a:rPr lang="ru-RU">
                <a:sym typeface="Symbol" pitchFamily="18" charset="2"/>
              </a:rPr>
              <a:t>концентрации, растворителя…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1F894-AF84-4EC5-9938-3D8F2A10327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Химические сдвиги для углерода-13 и фосфора-31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2000" y="1905000"/>
          <a:ext cx="2209800" cy="2943606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</a:tblGrid>
              <a:tr h="374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Carbon-13* </a:t>
                      </a:r>
                      <a:b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1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Chemical Shift</a:t>
                      </a:r>
                      <a:b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Range (</a:t>
                      </a:r>
                      <a:r>
                        <a:rPr lang="en-US" sz="12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(CH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C*O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C*OOH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65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4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CHCl CHCl (cis)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C*N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73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CCl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97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dioxane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C*H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CN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196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CHI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332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338" name="Рисунок 122" descr="http://www.cis.rit.edu/htbooks/nmr/images/bond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33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8200" y="1935163"/>
          <a:ext cx="3048000" cy="2255520"/>
        </p:xfrm>
        <a:graphic>
          <a:graphicData uri="http://schemas.openxmlformats.org/drawingml/2006/table">
            <a:tbl>
              <a:tblPr/>
              <a:tblGrid>
                <a:gridCol w="1066800"/>
                <a:gridCol w="1981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Phosphorous-31 </a:t>
                      </a:r>
                      <a:b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smtClean="0">
                          <a:latin typeface="Times New Roman"/>
                          <a:ea typeface="Times New Roman"/>
                          <a:cs typeface="Times New Roman"/>
                        </a:rPr>
                        <a:t>Environment </a:t>
                      </a:r>
                      <a:endParaRPr lang="en-US" sz="11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Chemical Shift</a:t>
                      </a:r>
                      <a:b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Range (</a:t>
                      </a:r>
                      <a:r>
                        <a:rPr lang="en-US" sz="1200" b="1" noProof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ppm</a:t>
                      </a:r>
                      <a:r>
                        <a:rPr lang="en-US" sz="1200" b="1" noProof="0" dirty="0" smtClean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US" sz="11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PBr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-228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(C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O)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P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-137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PF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-97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85% phosphoric acid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PCl</a:t>
                      </a:r>
                      <a:r>
                        <a:rPr lang="ru-RU" sz="10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238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1000" baseline="-25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450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B1654-CCEE-44C4-B4C7-E9F1DD0E86A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ЯМР-спектрометр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38" y="1852613"/>
            <a:ext cx="47339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26A8E-29AD-4492-A7B9-4C8932577F9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04800" y="4724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ЯМР-спектрометр – загрузка образца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257800" y="47244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Исследуемый образец</a:t>
            </a:r>
          </a:p>
          <a:p>
            <a:r>
              <a:rPr lang="pl-PL" sz="1000">
                <a:latin typeface="Courier New" pitchFamily="49" charset="0"/>
                <a:cs typeface="Courier New" pitchFamily="49" charset="0"/>
              </a:rPr>
              <a:t>http://en.wikipedia.org/wiki/File:NMR_sample.JPG</a:t>
            </a:r>
            <a:endParaRPr lang="ru-RU" sz="1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6C7F1-ACE6-42CB-9B2B-E1F4660EB88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ЯМР-спектр</a:t>
            </a:r>
          </a:p>
        </p:txBody>
      </p:sp>
      <p:pic>
        <p:nvPicPr>
          <p:cNvPr id="16387" name="Picture 5" descr="http://tonga.usp.edu/gmoyna/biochem341/nmr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7437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143000" y="56388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http://tonga.usp.edu/gmoyna/biochem341/lecture16.html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A50DD-6285-4FDD-9C4E-53CF6C5FC23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ЯМР-спектр протонов для диэтилового эфира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691673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BC94C-C0A8-4A00-AF88-720058C2F43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Измерение торсионного угла </a:t>
            </a:r>
            <a:r>
              <a:rPr lang="el-GR" i="1" smtClean="0"/>
              <a:t>φ</a:t>
            </a:r>
            <a:endParaRPr lang="ru-RU" i="1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115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04800" y="4800600"/>
            <a:ext cx="5283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(1) Right-handed alpha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–57°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3.9 Hz</a:t>
            </a:r>
          </a:p>
          <a:p>
            <a:r>
              <a:rPr lang="en-US">
                <a:latin typeface="Calibri" pitchFamily="34" charset="0"/>
              </a:rPr>
              <a:t>(2) Right handed 3.10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–60°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4.2 Hz</a:t>
            </a:r>
          </a:p>
          <a:p>
            <a:r>
              <a:rPr lang="en-US">
                <a:latin typeface="Calibri" pitchFamily="34" charset="0"/>
              </a:rPr>
              <a:t>(3) Antiparallel beta sheet,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–139°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8.9 Hz</a:t>
            </a:r>
          </a:p>
          <a:p>
            <a:r>
              <a:rPr lang="en-US">
                <a:latin typeface="Calibri" pitchFamily="34" charset="0"/>
              </a:rPr>
              <a:t>(4) Parallel beta sheet,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–119°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9.7 Hz</a:t>
            </a:r>
          </a:p>
          <a:p>
            <a:r>
              <a:rPr lang="en-US">
                <a:latin typeface="Calibri" pitchFamily="34" charset="0"/>
              </a:rPr>
              <a:t>(5) Left-handed alpha helix, </a:t>
            </a:r>
            <a:r>
              <a:rPr lang="el-GR" i="1">
                <a:latin typeface="Calibri" pitchFamily="34" charset="0"/>
              </a:rPr>
              <a:t>φ </a:t>
            </a:r>
            <a:r>
              <a:rPr lang="el-GR">
                <a:latin typeface="Calibri" pitchFamily="34" charset="0"/>
              </a:rPr>
              <a:t>= 57°</a:t>
            </a:r>
            <a:r>
              <a:rPr lang="en-US">
                <a:latin typeface="Calibri" pitchFamily="34" charset="0"/>
              </a:rPr>
              <a:t>, </a:t>
            </a:r>
            <a:r>
              <a:rPr lang="en-US" baseline="30000">
                <a:latin typeface="Calibri" pitchFamily="34" charset="0"/>
              </a:rPr>
              <a:t>3</a:t>
            </a:r>
            <a:r>
              <a:rPr lang="en-US" i="1">
                <a:latin typeface="Calibri" pitchFamily="34" charset="0"/>
              </a:rPr>
              <a:t>J</a:t>
            </a:r>
            <a:r>
              <a:rPr lang="en-US" i="1" baseline="-25000">
                <a:latin typeface="Calibri" pitchFamily="34" charset="0"/>
              </a:rPr>
              <a:t>HNHA</a:t>
            </a:r>
            <a:r>
              <a:rPr lang="en-US" i="1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= 6.9 Hz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56A9-2A4C-4D37-B5C1-B5A53DCA94D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Двумерный ЯМР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Измеряются небольшие расстояния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(</a:t>
            </a:r>
            <a:r>
              <a:rPr lang="en-US" smtClean="0"/>
              <a:t>&lt; 6 Å) </a:t>
            </a:r>
            <a:r>
              <a:rPr lang="ru-RU" smtClean="0"/>
              <a:t>между</a:t>
            </a:r>
            <a:r>
              <a:rPr lang="en-US" smtClean="0"/>
              <a:t> </a:t>
            </a:r>
            <a:r>
              <a:rPr lang="ru-RU" smtClean="0"/>
              <a:t>ядрами водорода, углерода, азота и фосфора</a:t>
            </a:r>
          </a:p>
          <a:p>
            <a:pPr eaLnBrk="1" hangingPunct="1"/>
            <a:r>
              <a:rPr lang="ru-RU" smtClean="0"/>
              <a:t>Из этого набора данных восстанавливается укладка белка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EA924-5B00-4D18-9A5C-1BC20EDB584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Результат: множество моделей</a:t>
            </a:r>
          </a:p>
        </p:txBody>
      </p:sp>
      <p:pic>
        <p:nvPicPr>
          <p:cNvPr id="20483" name="Рисунок 3" descr="Model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23963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86200" y="6096000"/>
            <a:ext cx="2035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NK2 (20 </a:t>
            </a:r>
            <a:r>
              <a:rPr lang="ru-RU">
                <a:latin typeface="Calibri" pitchFamily="34" charset="0"/>
              </a:rPr>
              <a:t>моделей)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EC468-5006-4C5A-B533-AD2B48F930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Статистика </a:t>
            </a:r>
            <a:r>
              <a:rPr lang="en-US" smtClean="0"/>
              <a:t>PDB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90619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971995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Experimental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Nucleic Acids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Protein/NA Complex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X-Ray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130384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12407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Electron Microscopy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2505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 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135176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7222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145690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133" name="TextBox 4"/>
          <p:cNvSpPr txBox="1">
            <a:spLocks noChangeArrowheads="1"/>
          </p:cNvSpPr>
          <p:nvPr/>
        </p:nvSpPr>
        <p:spPr bwMode="auto">
          <a:xfrm>
            <a:off x="3429000" y="1143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На </a:t>
            </a:r>
            <a:r>
              <a:rPr lang="ru-RU" dirty="0" smtClean="0"/>
              <a:t>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smtClean="0"/>
              <a:t>октября </a:t>
            </a:r>
            <a:r>
              <a:rPr lang="pl-PL" dirty="0" smtClean="0"/>
              <a:t>201</a:t>
            </a:r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79648-166E-4409-A958-F31B082E73C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Усреднённая модель</a:t>
            </a:r>
          </a:p>
        </p:txBody>
      </p:sp>
      <p:pic>
        <p:nvPicPr>
          <p:cNvPr id="21507" name="Рисунок 3" descr="1nk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164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1nk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371600"/>
            <a:ext cx="4200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600200" y="5791200"/>
            <a:ext cx="1192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NK2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(20 моделей)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5867400" y="5791200"/>
            <a:ext cx="1897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NK3</a:t>
            </a:r>
            <a:endParaRPr lang="ru-RU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(усреднённая модель)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8C3CE-A2F9-4D0C-A81F-906CEDB8939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NMR_poster(Vriend).png"/>
          <p:cNvPicPr>
            <a:picLocks noChangeAspect="1"/>
          </p:cNvPicPr>
          <p:nvPr/>
        </p:nvPicPr>
        <p:blipFill>
          <a:blip r:embed="rId2" cstate="print"/>
          <a:srcRect b="52222"/>
          <a:stretch>
            <a:fillRect/>
          </a:stretch>
        </p:blipFill>
        <p:spPr bwMode="auto">
          <a:xfrm>
            <a:off x="-160338" y="533400"/>
            <a:ext cx="9380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67A1E-2BE0-4088-A1DF-145146E8179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Сравнительная таблица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9200" y="1371600"/>
          <a:ext cx="6858000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768"/>
                <a:gridCol w="3668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ЯМР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РСА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молекул в растворе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кристаллов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Небольшие молекулы (белки до </a:t>
                      </a:r>
                      <a:r>
                        <a:rPr lang="en-US" dirty="0" smtClean="0"/>
                        <a:t>~</a:t>
                      </a:r>
                      <a:r>
                        <a:rPr lang="ru-RU" dirty="0" smtClean="0"/>
                        <a:t>150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а.о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Довольно большие молекулы и комплексы</a:t>
                      </a:r>
                      <a:r>
                        <a:rPr lang="ru-RU" baseline="0" dirty="0" smtClean="0"/>
                        <a:t> (рибосома)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Много моделей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Одна модель</a:t>
                      </a:r>
                      <a:br>
                        <a:rPr lang="ru-RU" dirty="0" smtClean="0"/>
                      </a:br>
                      <a:r>
                        <a:rPr lang="ru-RU" sz="1400" baseline="0" dirty="0" smtClean="0"/>
                        <a:t>(иногда с альтернативными </a:t>
                      </a:r>
                      <a:r>
                        <a:rPr lang="ru-RU" sz="1400" baseline="0" dirty="0" err="1" smtClean="0"/>
                        <a:t>конформациями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Присутствуют координаты</a:t>
                      </a:r>
                      <a:r>
                        <a:rPr lang="ru-RU" baseline="0" dirty="0" smtClean="0"/>
                        <a:t> атомов водорода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 правило, координаты атомов водорода отсутствуют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(кроме случаев</a:t>
                      </a:r>
                      <a:r>
                        <a:rPr lang="ru-RU" sz="1400" baseline="0" dirty="0" smtClean="0"/>
                        <a:t> очень высокого разрешения)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73E12-8CDD-4B77-9964-E2BB55B6847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Pymol</a:t>
            </a:r>
            <a:endParaRPr 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DED8D-3B3E-4A95-865F-2D33040DDD5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447800" y="14478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split_states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34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Jmol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47800" y="35814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model all</a:t>
            </a:r>
          </a:p>
          <a:p>
            <a:r>
              <a:rPr lang="en-US">
                <a:latin typeface="Courier New" pitchFamily="49" charset="0"/>
                <a:cs typeface="Courier New" pitchFamily="49" charset="0"/>
              </a:rPr>
              <a:t>select */3</a:t>
            </a:r>
            <a:endParaRPr lang="ru-RU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факта из квантовой механики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Факт 1.</a:t>
            </a:r>
            <a:r>
              <a:rPr lang="ru-RU" dirty="0"/>
              <a:t> Электромагнитные волны испускаются и поглощаются только порциями (квантами), энергия которых связана с частотой волны соотношением:</a:t>
            </a:r>
          </a:p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endParaRPr lang="ru-RU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ru-RU" dirty="0">
                <a:sym typeface="Symbol" pitchFamily="18" charset="2"/>
              </a:rPr>
              <a:t>где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6,626 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–34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dirty="0" err="1">
                <a:sym typeface="Symbol" pitchFamily="18" charset="2"/>
              </a:rPr>
              <a:t>Джсек</a:t>
            </a:r>
            <a:r>
              <a:rPr lang="en-US" dirty="0">
                <a:sym typeface="Symbol" pitchFamily="18" charset="2"/>
              </a:rPr>
              <a:t> – </a:t>
            </a:r>
            <a:r>
              <a:rPr lang="ru-RU" dirty="0">
                <a:sym typeface="Symbol" pitchFamily="18" charset="2"/>
              </a:rPr>
              <a:t>постоянная Планка.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36A-A326-48F5-86D8-F293F7F1EE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Два факта из квантовой механики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Факт 2.</a:t>
            </a:r>
            <a:r>
              <a:rPr lang="ru-RU"/>
              <a:t> Некоторые частицы (в том числе протоны, электроны, ядра атомов большинства элементов) имеют собственный магнитный момент. Это значит, что энергия такой частицы зависит от напряжённости магнитного поля.</a:t>
            </a:r>
          </a:p>
          <a:p>
            <a:r>
              <a:rPr lang="ru-RU">
                <a:sym typeface="Symbol" pitchFamily="18" charset="2"/>
              </a:rPr>
              <a:t>При этом проекция направления намагниченности на направление поля принимает не </a:t>
            </a:r>
            <a:r>
              <a:rPr lang="ru-RU" b="1">
                <a:sym typeface="Symbol" pitchFamily="18" charset="2"/>
              </a:rPr>
              <a:t>непрерывный</a:t>
            </a:r>
            <a:r>
              <a:rPr lang="ru-RU">
                <a:sym typeface="Symbol" pitchFamily="18" charset="2"/>
              </a:rPr>
              <a:t>, а </a:t>
            </a:r>
            <a:r>
              <a:rPr lang="ru-RU" b="1">
                <a:sym typeface="Symbol" pitchFamily="18" charset="2"/>
              </a:rPr>
              <a:t>дискретный спектр значений.</a:t>
            </a:r>
          </a:p>
          <a:p>
            <a:endParaRPr lang="ru-RU" b="1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Например, проекция направления намагниченности </a:t>
            </a:r>
            <a:r>
              <a:rPr lang="ru-RU" b="1">
                <a:sym typeface="Symbol" pitchFamily="18" charset="2"/>
              </a:rPr>
              <a:t>протона </a:t>
            </a:r>
            <a:r>
              <a:rPr lang="ru-RU">
                <a:sym typeface="Symbol" pitchFamily="18" charset="2"/>
              </a:rPr>
              <a:t>на направление поля может принимать только </a:t>
            </a:r>
            <a:r>
              <a:rPr lang="ru-RU" b="1">
                <a:sym typeface="Symbol" pitchFamily="18" charset="2"/>
              </a:rPr>
              <a:t>два </a:t>
            </a:r>
            <a:r>
              <a:rPr lang="ru-RU">
                <a:sym typeface="Symbol" pitchFamily="18" charset="2"/>
              </a:rPr>
              <a:t>значения.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 i="1">
                <a:sym typeface="Symbol" pitchFamily="18" charset="2"/>
              </a:rPr>
              <a:t>«Потому что спин протона равен 1</a:t>
            </a:r>
            <a:r>
              <a:rPr lang="en-US" i="1">
                <a:sym typeface="Symbol" pitchFamily="18" charset="2"/>
              </a:rPr>
              <a:t>/2</a:t>
            </a:r>
            <a:r>
              <a:rPr lang="ru-RU" i="1">
                <a:sym typeface="Symbol" pitchFamily="18" charset="2"/>
              </a:rPr>
              <a:t>»</a:t>
            </a:r>
          </a:p>
          <a:p>
            <a:r>
              <a:rPr lang="ru-RU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AD4C9-301E-41EF-9033-9960B28469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Энергия протона в магнитном поле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8" name="Рисунок 3" descr="Energ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0193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57200" y="49530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 любом направлении магнитного поля протон может иметь ровно два возможных значения энергии (соответствующие направлениям его «оси вращения» точно по полю или точно против поля). </a:t>
            </a:r>
          </a:p>
          <a:p>
            <a:r>
              <a:rPr lang="ru-RU" dirty="0"/>
              <a:t>Разница между энергиями линейно растёт с ростом величины поля.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33400" y="6172200"/>
            <a:ext cx="815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NB: </a:t>
            </a:r>
            <a:r>
              <a:rPr lang="ru-RU" i="1" dirty="0">
                <a:solidFill>
                  <a:schemeClr val="tx2"/>
                </a:solidFill>
              </a:rPr>
              <a:t>реально у протона нет никакой «оси», это не более чем метафора!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E517-D2AD-4151-94EB-7730C95036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Энергия протона в магнитном поле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7172" name="Рисунок 3" descr="Energ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019300"/>
            <a:ext cx="33337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" y="4953000"/>
            <a:ext cx="754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Определённой разнице между уровнями энергии соответствует совершенно определённая частота электромагнитного излучения, которое может излучать или поглощать протон.</a:t>
            </a:r>
          </a:p>
          <a:p>
            <a:r>
              <a:rPr lang="ru-RU" dirty="0"/>
              <a:t>Зависимость частоты излучения</a:t>
            </a:r>
            <a:r>
              <a:rPr lang="en-US" dirty="0"/>
              <a:t>/</a:t>
            </a:r>
            <a:r>
              <a:rPr lang="ru-RU" dirty="0"/>
              <a:t>поглощения от магнитного поля и называется </a:t>
            </a:r>
            <a:r>
              <a:rPr lang="ru-RU" b="1" dirty="0"/>
              <a:t>ядерный магнитный резонанс.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8F73A-74A3-49D6-B8C1-797CFDA596F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29200" y="2971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ЯМР-томография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28600" y="1600200"/>
            <a:ext cx="83058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ym typeface="Symbol" pitchFamily="18" charset="2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sym typeface="Symbol" pitchFamily="18" charset="2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образец, содержащий протоны, помещается в неоднородное магнитное поле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э/м волны частоты </a:t>
            </a:r>
            <a:r>
              <a:rPr lang="en-US" sz="1600" dirty="0">
                <a:latin typeface="Calibri"/>
                <a:ea typeface="Calibri"/>
                <a:cs typeface="Times New Roman"/>
                <a:sym typeface="Symbol"/>
              </a:rPr>
              <a:t></a:t>
            </a:r>
            <a:r>
              <a:rPr lang="en-US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поглощаются только теми протонами, у которых разница между уровнями энергии равна </a:t>
            </a:r>
            <a:r>
              <a:rPr lang="en-US" sz="1600" i="1" dirty="0">
                <a:latin typeface="Calibri"/>
                <a:ea typeface="Calibri"/>
                <a:cs typeface="Times New Roman"/>
              </a:rPr>
              <a:t>h</a:t>
            </a:r>
            <a:r>
              <a:rPr lang="en-US" sz="1600" dirty="0">
                <a:latin typeface="Calibri"/>
                <a:ea typeface="Calibri"/>
                <a:cs typeface="Times New Roman"/>
                <a:sym typeface="Symbol"/>
              </a:rPr>
              <a:t>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(«резонанс»)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по величине поглощения на определённой частоте можно судить о числе протонов, находящихся в магнитном поле определённой силы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457200" algn="l"/>
              </a:tabLst>
              <a:defRPr/>
            </a:pPr>
            <a:r>
              <a:rPr lang="ru-RU" sz="1600" dirty="0">
                <a:latin typeface="Calibri"/>
                <a:ea typeface="Calibri"/>
                <a:cs typeface="Times New Roman"/>
              </a:rPr>
              <a:t> зная распределение силы поля, можно получить информацию о плотности протонов в различных областях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09600" y="1143000"/>
            <a:ext cx="7467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/>
              <a:t>(переименована в МРТ – магнитно-резонансную томографию – после Чернобыльской аварии, поскольку больные стали бояться слова «ядерный»)</a:t>
            </a:r>
          </a:p>
        </p:txBody>
      </p:sp>
      <p:pic>
        <p:nvPicPr>
          <p:cNvPr id="8197" name="Picture 6" descr="C:\WINDOWS\&amp;Rcy;&amp;acy;&amp;bcy;&amp;ocy;&amp;chcy;&amp;icy;&amp;jcy; &amp;scy;&amp;tcy;&amp;ocy;&amp;lcy;\MRI manual\mri-r\chap-6\images\gr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862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676AA-F691-42A4-8464-15B74BE9ED9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ЯМР-спектроскопия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2400" y="1600200"/>
            <a:ext cx="8305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ym typeface="Symbol" pitchFamily="18" charset="2"/>
              </a:rPr>
              <a:t>В ЯМР-спектроскопии биомолекул поступают наоборот: измеряют не поглощаемые, а испускаемые протонами при переходе с верхнего уровня на нижний электромагнитные волны.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Для этого образец помещают в магнитное поле и «накачивают» мощным электромагнитным импульсом, а затем определяют частотный спектр  испускаемых волн.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В отличие от медицинской ЯМР-томографии, невозможно создать регулярно меняющееся в пределах молекулы поле.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Источник информации в ЯМР-спектроскопии – влияние электронных оболочек атомов на поле, в котором находятся ядра атомов водорода.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DE47B-FB61-464F-B095-28596AED84C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Химический сдвиг</a:t>
            </a:r>
          </a:p>
        </p:txBody>
      </p:sp>
      <p:pic>
        <p:nvPicPr>
          <p:cNvPr id="10243" name="Picture 2" descr="http://player.myshared.ru/643097/data/images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600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90800" y="5029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Источник: </a:t>
            </a:r>
            <a:r>
              <a:rPr lang="pl-PL"/>
              <a:t>http://www.myshared.ru/slide/643097/</a:t>
            </a:r>
            <a:endParaRPr lang="ru-RU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04800" y="5638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На этой картинке чёрные буквы </a:t>
            </a:r>
            <a:r>
              <a:rPr lang="en-US" i="1"/>
              <a:t>H </a:t>
            </a:r>
            <a:r>
              <a:rPr lang="ru-RU" i="1"/>
              <a:t>обозначают протоны (ядра атома водорода), а синие – напряжённость магнитного поля!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B236-5197-4E6D-8E5E-C4399FA25FA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1155</Words>
  <Application>Microsoft Office PowerPoint</Application>
  <PresentationFormat>Экран (4:3)</PresentationFormat>
  <Paragraphs>208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Немного о ядерном магнитном резонансе</vt:lpstr>
      <vt:lpstr>Статистика PDB</vt:lpstr>
      <vt:lpstr>Два факта из квантовой механики</vt:lpstr>
      <vt:lpstr>Два факта из квантовой механики</vt:lpstr>
      <vt:lpstr>Энергия протона в магнитном поле</vt:lpstr>
      <vt:lpstr>Энергия протона в магнитном поле</vt:lpstr>
      <vt:lpstr>ЯМР-томография</vt:lpstr>
      <vt:lpstr>ЯМР-спектроскопия</vt:lpstr>
      <vt:lpstr>Химический сдвиг</vt:lpstr>
      <vt:lpstr>Химический сдвиг</vt:lpstr>
      <vt:lpstr>Химические сдвиги для протона</vt:lpstr>
      <vt:lpstr>Химические сдвиги для углерода-13 и фосфора-31</vt:lpstr>
      <vt:lpstr>ЯМР-спектрометр</vt:lpstr>
      <vt:lpstr>Слайд 14</vt:lpstr>
      <vt:lpstr>ЯМР-спектр</vt:lpstr>
      <vt:lpstr>ЯМР-спектр протонов для диэтилового эфира</vt:lpstr>
      <vt:lpstr>Измерение торсионного угла φ</vt:lpstr>
      <vt:lpstr>Двумерный ЯМР</vt:lpstr>
      <vt:lpstr>Результат: множество моделей</vt:lpstr>
      <vt:lpstr>Усреднённая модель</vt:lpstr>
      <vt:lpstr>Слайд 21</vt:lpstr>
      <vt:lpstr>Сравнительная таблица</vt:lpstr>
      <vt:lpstr>Pymol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ядерном магнитном резонансе</dc:title>
  <dc:creator>Spirin</dc:creator>
  <cp:lastModifiedBy>Spirin</cp:lastModifiedBy>
  <cp:revision>88</cp:revision>
  <dcterms:created xsi:type="dcterms:W3CDTF">2007-12-19T12:00:19Z</dcterms:created>
  <dcterms:modified xsi:type="dcterms:W3CDTF">2018-10-25T17:08:28Z</dcterms:modified>
</cp:coreProperties>
</file>