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85" r:id="rId13"/>
    <p:sldId id="287" r:id="rId14"/>
    <p:sldId id="267" r:id="rId15"/>
    <p:sldId id="268" r:id="rId16"/>
    <p:sldId id="269" r:id="rId17"/>
    <p:sldId id="270" r:id="rId18"/>
    <p:sldId id="271" r:id="rId19"/>
    <p:sldId id="272" r:id="rId20"/>
    <p:sldId id="273" r:id="rId21"/>
    <p:sldId id="274" r:id="rId22"/>
    <p:sldId id="291" r:id="rId23"/>
    <p:sldId id="275" r:id="rId24"/>
    <p:sldId id="289" r:id="rId25"/>
    <p:sldId id="290" r:id="rId26"/>
    <p:sldId id="286" r:id="rId27"/>
    <p:sldId id="276" r:id="rId28"/>
    <p:sldId id="279" r:id="rId29"/>
    <p:sldId id="280" r:id="rId30"/>
    <p:sldId id="281" r:id="rId31"/>
    <p:sldId id="282" r:id="rId32"/>
    <p:sldId id="283"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0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CA191C-7BA9-4F89-9C9F-2381821437C5}" type="datetimeFigureOut">
              <a:rPr lang="ru-RU" smtClean="0"/>
              <a:t>21.11.2018</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35679C-8C3E-4EE0-9B3A-51DD27A68936}" type="slidenum">
              <a:rPr lang="ru-RU" smtClean="0"/>
              <a:t>‹#›</a:t>
            </a:fld>
            <a:endParaRPr lang="ru-RU"/>
          </a:p>
        </p:txBody>
      </p:sp>
    </p:spTree>
    <p:extLst>
      <p:ext uri="{BB962C8B-B14F-4D97-AF65-F5344CB8AC3E}">
        <p14:creationId xmlns:p14="http://schemas.microsoft.com/office/powerpoint/2010/main" val="1079154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r>
              <a:rPr lang="ru-RU" smtClean="0"/>
              <a:t>Вторичные структуры</a:t>
            </a:r>
            <a:endParaRPr lang="ru-RU"/>
          </a:p>
        </p:txBody>
      </p:sp>
      <p:sp>
        <p:nvSpPr>
          <p:cNvPr id="5" name="Номер слайда 4"/>
          <p:cNvSpPr>
            <a:spLocks noGrp="1"/>
          </p:cNvSpPr>
          <p:nvPr>
            <p:ph type="sldNum" sz="quarter" idx="11"/>
          </p:nvPr>
        </p:nvSpPr>
        <p:spPr/>
        <p:txBody>
          <a:bodyPr/>
          <a:lstStyle/>
          <a:p>
            <a:fld id="{95105F27-789D-4F1C-BDBB-90BFE22C8C5C}" type="slidenum">
              <a:rPr lang="ru-RU" smtClean="0"/>
              <a:pPr/>
              <a:t>2</a:t>
            </a:fld>
            <a:endParaRPr lang="ru-RU"/>
          </a:p>
        </p:txBody>
      </p:sp>
      <p:sp>
        <p:nvSpPr>
          <p:cNvPr id="6" name="Дата 5"/>
          <p:cNvSpPr>
            <a:spLocks noGrp="1"/>
          </p:cNvSpPr>
          <p:nvPr>
            <p:ph type="dt" idx="12"/>
          </p:nvPr>
        </p:nvSpPr>
        <p:spPr/>
        <p:txBody>
          <a:bodyPr/>
          <a:lstStyle/>
          <a:p>
            <a:r>
              <a:rPr lang="ru-RU" smtClean="0"/>
              <a:t>06.11.2012</a:t>
            </a:r>
            <a:endParaRPr lang="ru-RU"/>
          </a:p>
        </p:txBody>
      </p:sp>
    </p:spTree>
    <p:extLst>
      <p:ext uri="{BB962C8B-B14F-4D97-AF65-F5344CB8AC3E}">
        <p14:creationId xmlns:p14="http://schemas.microsoft.com/office/powerpoint/2010/main" val="327872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1epp_e</a:t>
            </a:r>
          </a:p>
        </p:txBody>
      </p:sp>
      <p:sp>
        <p:nvSpPr>
          <p:cNvPr id="4" name="Верхний колонтитул 3"/>
          <p:cNvSpPr>
            <a:spLocks noGrp="1"/>
          </p:cNvSpPr>
          <p:nvPr>
            <p:ph type="hdr" sz="quarter" idx="10"/>
          </p:nvPr>
        </p:nvSpPr>
        <p:spPr/>
        <p:txBody>
          <a:bodyPr/>
          <a:lstStyle/>
          <a:p>
            <a:r>
              <a:rPr lang="ru-RU" smtClean="0"/>
              <a:t>Вторичные структуры</a:t>
            </a:r>
            <a:endParaRPr lang="ru-RU"/>
          </a:p>
        </p:txBody>
      </p:sp>
      <p:sp>
        <p:nvSpPr>
          <p:cNvPr id="5" name="Дата 4"/>
          <p:cNvSpPr>
            <a:spLocks noGrp="1"/>
          </p:cNvSpPr>
          <p:nvPr>
            <p:ph type="dt" idx="11"/>
          </p:nvPr>
        </p:nvSpPr>
        <p:spPr/>
        <p:txBody>
          <a:bodyPr/>
          <a:lstStyle/>
          <a:p>
            <a:r>
              <a:rPr lang="ru-RU" smtClean="0"/>
              <a:t>06.11.2012</a:t>
            </a:r>
            <a:endParaRPr lang="ru-RU"/>
          </a:p>
        </p:txBody>
      </p:sp>
      <p:sp>
        <p:nvSpPr>
          <p:cNvPr id="6" name="Номер слайда 5"/>
          <p:cNvSpPr>
            <a:spLocks noGrp="1"/>
          </p:cNvSpPr>
          <p:nvPr>
            <p:ph type="sldNum" sz="quarter" idx="12"/>
          </p:nvPr>
        </p:nvSpPr>
        <p:spPr/>
        <p:txBody>
          <a:bodyPr/>
          <a:lstStyle/>
          <a:p>
            <a:fld id="{95105F27-789D-4F1C-BDBB-90BFE22C8C5C}" type="slidenum">
              <a:rPr lang="ru-RU" smtClean="0"/>
              <a:pPr/>
              <a:t>8</a:t>
            </a:fld>
            <a:endParaRPr lang="ru-RU"/>
          </a:p>
        </p:txBody>
      </p:sp>
    </p:spTree>
    <p:extLst>
      <p:ext uri="{BB962C8B-B14F-4D97-AF65-F5344CB8AC3E}">
        <p14:creationId xmlns:p14="http://schemas.microsoft.com/office/powerpoint/2010/main" val="284515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1bww_A</a:t>
            </a:r>
            <a:endParaRPr lang="ru-RU" dirty="0"/>
          </a:p>
        </p:txBody>
      </p:sp>
      <p:sp>
        <p:nvSpPr>
          <p:cNvPr id="4" name="Номер слайда 3"/>
          <p:cNvSpPr>
            <a:spLocks noGrp="1"/>
          </p:cNvSpPr>
          <p:nvPr>
            <p:ph type="sldNum" sz="quarter" idx="10"/>
          </p:nvPr>
        </p:nvSpPr>
        <p:spPr/>
        <p:txBody>
          <a:bodyPr/>
          <a:lstStyle/>
          <a:p>
            <a:fld id="{C92DA43B-ABDE-4A58-9563-6BC2629A07C6}" type="slidenum">
              <a:rPr lang="ru-RU" smtClean="0"/>
              <a:pPr/>
              <a:t>9</a:t>
            </a:fld>
            <a:endParaRPr lang="ru-RU"/>
          </a:p>
        </p:txBody>
      </p:sp>
    </p:spTree>
    <p:extLst>
      <p:ext uri="{BB962C8B-B14F-4D97-AF65-F5344CB8AC3E}">
        <p14:creationId xmlns:p14="http://schemas.microsoft.com/office/powerpoint/2010/main" val="295817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1kc7_A377-509</a:t>
            </a:r>
          </a:p>
          <a:p>
            <a:r>
              <a:rPr lang="en-US" dirty="0" smtClean="0"/>
              <a:t>1vbg_A383-517</a:t>
            </a:r>
            <a:endParaRPr lang="ru-RU" dirty="0"/>
          </a:p>
        </p:txBody>
      </p:sp>
      <p:sp>
        <p:nvSpPr>
          <p:cNvPr id="4" name="Верхний колонтитул 3"/>
          <p:cNvSpPr>
            <a:spLocks noGrp="1"/>
          </p:cNvSpPr>
          <p:nvPr>
            <p:ph type="hdr" sz="quarter" idx="10"/>
          </p:nvPr>
        </p:nvSpPr>
        <p:spPr/>
        <p:txBody>
          <a:bodyPr/>
          <a:lstStyle/>
          <a:p>
            <a:r>
              <a:rPr lang="ru-RU" smtClean="0"/>
              <a:t>Вторичные структуры</a:t>
            </a:r>
            <a:endParaRPr lang="ru-RU"/>
          </a:p>
        </p:txBody>
      </p:sp>
      <p:sp>
        <p:nvSpPr>
          <p:cNvPr id="5" name="Дата 4"/>
          <p:cNvSpPr>
            <a:spLocks noGrp="1"/>
          </p:cNvSpPr>
          <p:nvPr>
            <p:ph type="dt" idx="11"/>
          </p:nvPr>
        </p:nvSpPr>
        <p:spPr/>
        <p:txBody>
          <a:bodyPr/>
          <a:lstStyle/>
          <a:p>
            <a:r>
              <a:rPr lang="ru-RU" smtClean="0"/>
              <a:t>06.11.2012</a:t>
            </a:r>
            <a:endParaRPr lang="ru-RU"/>
          </a:p>
        </p:txBody>
      </p:sp>
      <p:sp>
        <p:nvSpPr>
          <p:cNvPr id="6" name="Номер слайда 5"/>
          <p:cNvSpPr>
            <a:spLocks noGrp="1"/>
          </p:cNvSpPr>
          <p:nvPr>
            <p:ph type="sldNum" sz="quarter" idx="12"/>
          </p:nvPr>
        </p:nvSpPr>
        <p:spPr/>
        <p:txBody>
          <a:bodyPr/>
          <a:lstStyle/>
          <a:p>
            <a:fld id="{95105F27-789D-4F1C-BDBB-90BFE22C8C5C}" type="slidenum">
              <a:rPr lang="ru-RU" smtClean="0"/>
              <a:pPr/>
              <a:t>15</a:t>
            </a:fld>
            <a:endParaRPr lang="ru-RU"/>
          </a:p>
        </p:txBody>
      </p:sp>
    </p:spTree>
    <p:extLst>
      <p:ext uri="{BB962C8B-B14F-4D97-AF65-F5344CB8AC3E}">
        <p14:creationId xmlns:p14="http://schemas.microsoft.com/office/powerpoint/2010/main" val="330523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smtClean="0"/>
              <a:t>fa</a:t>
            </a:r>
            <a:endParaRPr lang="en-US" dirty="0" smtClean="0"/>
          </a:p>
          <a:p>
            <a:r>
              <a:rPr lang="en-US" dirty="0" smtClean="0"/>
              <a:t>1kc7_A377-509</a:t>
            </a:r>
          </a:p>
          <a:p>
            <a:r>
              <a:rPr lang="en-US" dirty="0" smtClean="0"/>
              <a:t>1vbg_A383-517</a:t>
            </a:r>
          </a:p>
          <a:p>
            <a:endParaRPr lang="en-US" dirty="0" smtClean="0"/>
          </a:p>
          <a:p>
            <a:r>
              <a:rPr lang="en-US" dirty="0" err="1" smtClean="0"/>
              <a:t>sf</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1kc7_A377-509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1zym_A3-21,A145-249</a:t>
            </a:r>
          </a:p>
          <a:p>
            <a:endParaRPr lang="ru-RU" dirty="0"/>
          </a:p>
        </p:txBody>
      </p:sp>
      <p:sp>
        <p:nvSpPr>
          <p:cNvPr id="4" name="Верхний колонтитул 3"/>
          <p:cNvSpPr>
            <a:spLocks noGrp="1"/>
          </p:cNvSpPr>
          <p:nvPr>
            <p:ph type="hdr" sz="quarter" idx="10"/>
          </p:nvPr>
        </p:nvSpPr>
        <p:spPr/>
        <p:txBody>
          <a:bodyPr/>
          <a:lstStyle/>
          <a:p>
            <a:r>
              <a:rPr lang="ru-RU" smtClean="0"/>
              <a:t>Вторичные структуры</a:t>
            </a:r>
            <a:endParaRPr lang="ru-RU"/>
          </a:p>
        </p:txBody>
      </p:sp>
      <p:sp>
        <p:nvSpPr>
          <p:cNvPr id="5" name="Дата 4"/>
          <p:cNvSpPr>
            <a:spLocks noGrp="1"/>
          </p:cNvSpPr>
          <p:nvPr>
            <p:ph type="dt" idx="11"/>
          </p:nvPr>
        </p:nvSpPr>
        <p:spPr/>
        <p:txBody>
          <a:bodyPr/>
          <a:lstStyle/>
          <a:p>
            <a:r>
              <a:rPr lang="ru-RU" smtClean="0"/>
              <a:t>06.11.2012</a:t>
            </a:r>
            <a:endParaRPr lang="ru-RU"/>
          </a:p>
        </p:txBody>
      </p:sp>
      <p:sp>
        <p:nvSpPr>
          <p:cNvPr id="6" name="Номер слайда 5"/>
          <p:cNvSpPr>
            <a:spLocks noGrp="1"/>
          </p:cNvSpPr>
          <p:nvPr>
            <p:ph type="sldNum" sz="quarter" idx="12"/>
          </p:nvPr>
        </p:nvSpPr>
        <p:spPr/>
        <p:txBody>
          <a:bodyPr/>
          <a:lstStyle/>
          <a:p>
            <a:fld id="{95105F27-789D-4F1C-BDBB-90BFE22C8C5C}" type="slidenum">
              <a:rPr lang="ru-RU" smtClean="0"/>
              <a:pPr/>
              <a:t>16</a:t>
            </a:fld>
            <a:endParaRPr lang="ru-RU"/>
          </a:p>
        </p:txBody>
      </p:sp>
    </p:spTree>
    <p:extLst>
      <p:ext uri="{BB962C8B-B14F-4D97-AF65-F5344CB8AC3E}">
        <p14:creationId xmlns:p14="http://schemas.microsoft.com/office/powerpoint/2010/main" val="215414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smtClean="0"/>
              <a:t>fa</a:t>
            </a:r>
            <a:endParaRPr lang="en-US" dirty="0" smtClean="0"/>
          </a:p>
          <a:p>
            <a:r>
              <a:rPr lang="en-US" dirty="0" smtClean="0"/>
              <a:t>1kc7_A377-509</a:t>
            </a:r>
          </a:p>
          <a:p>
            <a:r>
              <a:rPr lang="en-US" dirty="0" smtClean="0"/>
              <a:t>1vbg_A383-517</a:t>
            </a:r>
          </a:p>
          <a:p>
            <a:endParaRPr lang="en-US" dirty="0" smtClean="0"/>
          </a:p>
          <a:p>
            <a:r>
              <a:rPr lang="en-US" dirty="0" err="1" smtClean="0"/>
              <a:t>sf</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1kc7_A377-509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1zym_A3-21,A145-249</a:t>
            </a:r>
          </a:p>
          <a:p>
            <a:endParaRPr lang="en-US" dirty="0" smtClean="0"/>
          </a:p>
          <a:p>
            <a:r>
              <a:rPr lang="en-US" dirty="0" err="1" smtClean="0"/>
              <a:t>cf</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1kc7_A377-509</a:t>
            </a:r>
          </a:p>
          <a:p>
            <a:r>
              <a:rPr lang="en-US" dirty="0" smtClean="0"/>
              <a:t>1nxj_a</a:t>
            </a:r>
            <a:endParaRPr lang="ru-RU" dirty="0"/>
          </a:p>
        </p:txBody>
      </p:sp>
      <p:sp>
        <p:nvSpPr>
          <p:cNvPr id="4" name="Верхний колонтитул 3"/>
          <p:cNvSpPr>
            <a:spLocks noGrp="1"/>
          </p:cNvSpPr>
          <p:nvPr>
            <p:ph type="hdr" sz="quarter" idx="10"/>
          </p:nvPr>
        </p:nvSpPr>
        <p:spPr/>
        <p:txBody>
          <a:bodyPr/>
          <a:lstStyle/>
          <a:p>
            <a:r>
              <a:rPr lang="ru-RU" smtClean="0"/>
              <a:t>Вторичные структуры</a:t>
            </a:r>
            <a:endParaRPr lang="ru-RU"/>
          </a:p>
        </p:txBody>
      </p:sp>
      <p:sp>
        <p:nvSpPr>
          <p:cNvPr id="5" name="Дата 4"/>
          <p:cNvSpPr>
            <a:spLocks noGrp="1"/>
          </p:cNvSpPr>
          <p:nvPr>
            <p:ph type="dt" idx="11"/>
          </p:nvPr>
        </p:nvSpPr>
        <p:spPr/>
        <p:txBody>
          <a:bodyPr/>
          <a:lstStyle/>
          <a:p>
            <a:r>
              <a:rPr lang="ru-RU" smtClean="0"/>
              <a:t>06.11.2012</a:t>
            </a:r>
            <a:endParaRPr lang="ru-RU"/>
          </a:p>
        </p:txBody>
      </p:sp>
      <p:sp>
        <p:nvSpPr>
          <p:cNvPr id="6" name="Номер слайда 5"/>
          <p:cNvSpPr>
            <a:spLocks noGrp="1"/>
          </p:cNvSpPr>
          <p:nvPr>
            <p:ph type="sldNum" sz="quarter" idx="12"/>
          </p:nvPr>
        </p:nvSpPr>
        <p:spPr/>
        <p:txBody>
          <a:bodyPr/>
          <a:lstStyle/>
          <a:p>
            <a:fld id="{95105F27-789D-4F1C-BDBB-90BFE22C8C5C}" type="slidenum">
              <a:rPr lang="ru-RU" smtClean="0"/>
              <a:pPr/>
              <a:t>17</a:t>
            </a:fld>
            <a:endParaRPr lang="ru-RU"/>
          </a:p>
        </p:txBody>
      </p:sp>
    </p:spTree>
    <p:extLst>
      <p:ext uri="{BB962C8B-B14F-4D97-AF65-F5344CB8AC3E}">
        <p14:creationId xmlns:p14="http://schemas.microsoft.com/office/powerpoint/2010/main" val="292611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1gmv</a:t>
            </a:r>
            <a:endParaRPr lang="ru-RU" dirty="0" smtClean="0"/>
          </a:p>
        </p:txBody>
      </p:sp>
      <p:sp>
        <p:nvSpPr>
          <p:cNvPr id="46084"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6E0AB4-8925-4322-92FC-BBFD6F0F4FCD}" type="slidenum">
              <a:rPr lang="ru-RU" smtClean="0"/>
              <a:pPr fontAlgn="base">
                <a:spcBef>
                  <a:spcPct val="0"/>
                </a:spcBef>
                <a:spcAft>
                  <a:spcPct val="0"/>
                </a:spcAft>
                <a:defRPr/>
              </a:pPr>
              <a:t>22</a:t>
            </a:fld>
            <a:endParaRPr lang="ru-RU" smtClean="0"/>
          </a:p>
        </p:txBody>
      </p:sp>
    </p:spTree>
    <p:extLst>
      <p:ext uri="{BB962C8B-B14F-4D97-AF65-F5344CB8AC3E}">
        <p14:creationId xmlns:p14="http://schemas.microsoft.com/office/powerpoint/2010/main" val="1863424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92DA43B-ABDE-4A58-9563-6BC2629A07C6}" type="slidenum">
              <a:rPr lang="ru-RU" smtClean="0"/>
              <a:pPr/>
              <a:t>28</a:t>
            </a:fld>
            <a:endParaRPr lang="ru-RU"/>
          </a:p>
        </p:txBody>
      </p:sp>
    </p:spTree>
    <p:extLst>
      <p:ext uri="{BB962C8B-B14F-4D97-AF65-F5344CB8AC3E}">
        <p14:creationId xmlns:p14="http://schemas.microsoft.com/office/powerpoint/2010/main" val="8298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408683A2-9283-4AF9-B973-B9F2CAC8E5F9}" type="datetimeFigureOut">
              <a:rPr lang="ru-RU" smtClean="0"/>
              <a:t>21.11.2018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10633D-8B7C-40E0-8A46-378BD4F5904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408683A2-9283-4AF9-B973-B9F2CAC8E5F9}" type="datetimeFigureOut">
              <a:rPr lang="ru-RU" smtClean="0"/>
              <a:t>21.11.2018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10633D-8B7C-40E0-8A46-378BD4F5904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408683A2-9283-4AF9-B973-B9F2CAC8E5F9}" type="datetimeFigureOut">
              <a:rPr lang="ru-RU" smtClean="0"/>
              <a:t>21.11.2018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10633D-8B7C-40E0-8A46-378BD4F59049}"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Соседство">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7507288" cy="548680"/>
          </a:xfrm>
        </p:spPr>
        <p:txBody>
          <a:bodyPr anchor="b"/>
          <a:lstStyle>
            <a:lvl1pPr>
              <a:defRPr sz="4000" u="sng">
                <a:ln>
                  <a:noFill/>
                </a:ln>
                <a:solidFill>
                  <a:schemeClr val="tx1"/>
                </a:solidFill>
              </a:defRPr>
            </a:lvl1pPr>
          </a:lstStyle>
          <a:p>
            <a:r>
              <a:rPr lang="ru-RU" dirty="0" smtClean="0"/>
              <a:t>Образец заголовка</a:t>
            </a:r>
            <a:endParaRPr lang="en-US" dirty="0"/>
          </a:p>
        </p:txBody>
      </p:sp>
      <p:sp>
        <p:nvSpPr>
          <p:cNvPr id="6" name="Slide Number Placeholder 5"/>
          <p:cNvSpPr>
            <a:spLocks noGrp="1"/>
          </p:cNvSpPr>
          <p:nvPr>
            <p:ph type="sldNum" sz="quarter" idx="12"/>
          </p:nvPr>
        </p:nvSpPr>
        <p:spPr>
          <a:ln>
            <a:solidFill>
              <a:schemeClr val="tx1"/>
            </a:solidFill>
          </a:ln>
        </p:spPr>
        <p:txBody>
          <a:bodyPr/>
          <a:lstStyle>
            <a:lvl1pPr>
              <a:defRPr>
                <a:solidFill>
                  <a:schemeClr val="tx1"/>
                </a:solidFill>
              </a:defRPr>
            </a:lvl1pPr>
          </a:lstStyle>
          <a:p>
            <a:fld id="{0650861A-FB08-42BE-8AE3-7B76ACB541A5}" type="slidenum">
              <a:rPr lang="ru-RU" smtClean="0"/>
              <a:pPr/>
              <a:t>‹#›</a:t>
            </a:fld>
            <a:endParaRPr lang="ru-RU"/>
          </a:p>
        </p:txBody>
      </p:sp>
      <p:sp>
        <p:nvSpPr>
          <p:cNvPr id="8" name="TextBox 7"/>
          <p:cNvSpPr txBox="1"/>
          <p:nvPr userDrawn="1"/>
        </p:nvSpPr>
        <p:spPr>
          <a:xfrm rot="16200000">
            <a:off x="6640896" y="2424585"/>
            <a:ext cx="4223849" cy="584775"/>
          </a:xfrm>
          <a:prstGeom prst="rect">
            <a:avLst/>
          </a:prstGeom>
          <a:noFill/>
        </p:spPr>
        <p:txBody>
          <a:bodyPr wrap="none" rtlCol="0">
            <a:spAutoFit/>
          </a:bodyPr>
          <a:lstStyle/>
          <a:p>
            <a:r>
              <a:rPr lang="ru-RU" sz="3200" dirty="0" smtClean="0">
                <a:solidFill>
                  <a:schemeClr val="bg1"/>
                </a:solidFill>
              </a:rPr>
              <a:t>3</a:t>
            </a:r>
            <a:r>
              <a:rPr lang="en-US" sz="3200" dirty="0" smtClean="0">
                <a:solidFill>
                  <a:schemeClr val="bg1"/>
                </a:solidFill>
              </a:rPr>
              <a:t>D</a:t>
            </a:r>
            <a:r>
              <a:rPr lang="ru-RU" sz="3200" dirty="0" smtClean="0">
                <a:solidFill>
                  <a:schemeClr val="bg1"/>
                </a:solidFill>
              </a:rPr>
              <a:t> алгоритмы</a:t>
            </a:r>
            <a:r>
              <a:rPr lang="en-US" sz="3200" dirty="0" smtClean="0">
                <a:solidFill>
                  <a:schemeClr val="bg1"/>
                </a:solidFill>
              </a:rPr>
              <a:t>       </a:t>
            </a:r>
            <a:r>
              <a:rPr lang="ru-RU" sz="3200" dirty="0" smtClean="0">
                <a:solidFill>
                  <a:schemeClr val="bg1"/>
                </a:solidFill>
              </a:rPr>
              <a:t> 201</a:t>
            </a:r>
            <a:r>
              <a:rPr lang="en-US" sz="3200" dirty="0" smtClean="0">
                <a:solidFill>
                  <a:schemeClr val="bg1"/>
                </a:solidFill>
              </a:rPr>
              <a:t>5</a:t>
            </a:r>
            <a:endParaRPr lang="ru-RU" sz="3200" dirty="0">
              <a:solidFill>
                <a:schemeClr val="bg1"/>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408683A2-9283-4AF9-B973-B9F2CAC8E5F9}" type="datetimeFigureOut">
              <a:rPr lang="ru-RU" smtClean="0"/>
              <a:t>21.11.2018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10633D-8B7C-40E0-8A46-378BD4F5904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683A2-9283-4AF9-B973-B9F2CAC8E5F9}" type="datetimeFigureOut">
              <a:rPr lang="ru-RU" smtClean="0"/>
              <a:t>21.11.2018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10633D-8B7C-40E0-8A46-378BD4F59049}"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408683A2-9283-4AF9-B973-B9F2CAC8E5F9}" type="datetimeFigureOut">
              <a:rPr lang="ru-RU" smtClean="0"/>
              <a:t>21.11.2018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10633D-8B7C-40E0-8A46-378BD4F5904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408683A2-9283-4AF9-B973-B9F2CAC8E5F9}" type="datetimeFigureOut">
              <a:rPr lang="ru-RU" smtClean="0"/>
              <a:t>21.11.2018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F10633D-8B7C-40E0-8A46-378BD4F5904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408683A2-9283-4AF9-B973-B9F2CAC8E5F9}" type="datetimeFigureOut">
              <a:rPr lang="ru-RU" smtClean="0"/>
              <a:t>21.11.2018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F10633D-8B7C-40E0-8A46-378BD4F5904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683A2-9283-4AF9-B973-B9F2CAC8E5F9}" type="datetimeFigureOut">
              <a:rPr lang="ru-RU" smtClean="0"/>
              <a:t>21.11.2018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F10633D-8B7C-40E0-8A46-378BD4F5904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683A2-9283-4AF9-B973-B9F2CAC8E5F9}" type="datetimeFigureOut">
              <a:rPr lang="ru-RU" smtClean="0"/>
              <a:t>21.11.2018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10633D-8B7C-40E0-8A46-378BD4F5904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683A2-9283-4AF9-B973-B9F2CAC8E5F9}" type="datetimeFigureOut">
              <a:rPr lang="ru-RU" smtClean="0"/>
              <a:t>21.11.2018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10633D-8B7C-40E0-8A46-378BD4F5904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683A2-9283-4AF9-B973-B9F2CAC8E5F9}" type="datetimeFigureOut">
              <a:rPr lang="ru-RU" smtClean="0"/>
              <a:t>21.11.2018</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0633D-8B7C-40E0-8A46-378BD4F5904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7.png"/><Relationship Id="rId10" Type="http://schemas.openxmlformats.org/officeDocument/2006/relationships/image" Target="../media/image34.png"/><Relationship Id="rId4" Type="http://schemas.openxmlformats.org/officeDocument/2006/relationships/image" Target="../media/image26.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journals.plos.org/ploscompbiol/article?id=10.1371/journal.pcbi.1003926" TargetMode="External"/><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8.xml"/><Relationship Id="rId16" Type="http://schemas.openxmlformats.org/officeDocument/2006/relationships/image" Target="../media/image63.png"/><Relationship Id="rId1" Type="http://schemas.openxmlformats.org/officeDocument/2006/relationships/slideLayout" Target="../slideLayouts/slideLayout1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smtClean="0"/>
              <a:t>Структурные классификации</a:t>
            </a:r>
            <a:endParaRPr lang="ru-RU" dirty="0"/>
          </a:p>
        </p:txBody>
      </p:sp>
      <p:sp>
        <p:nvSpPr>
          <p:cNvPr id="3" name="Subtitle 2"/>
          <p:cNvSpPr>
            <a:spLocks noGrp="1"/>
          </p:cNvSpPr>
          <p:nvPr>
            <p:ph type="subTitle" idx="1"/>
          </p:nvPr>
        </p:nvSpPr>
        <p:spPr/>
        <p:txBody>
          <a:bodyPr/>
          <a:lstStyle/>
          <a:p>
            <a:r>
              <a:rPr lang="ru-RU" dirty="0" smtClean="0"/>
              <a:t>С.А.Спирин</a:t>
            </a:r>
            <a:r>
              <a:rPr lang="en-US" dirty="0" smtClean="0"/>
              <a:t/>
            </a:r>
            <a:br>
              <a:rPr lang="en-US" dirty="0" smtClean="0"/>
            </a:br>
            <a:r>
              <a:rPr lang="en-US" dirty="0" smtClean="0"/>
              <a:t>21 </a:t>
            </a:r>
            <a:r>
              <a:rPr lang="ru-RU" dirty="0" smtClean="0"/>
              <a:t>ноября 201</a:t>
            </a:r>
            <a:r>
              <a:rPr lang="en-US" dirty="0" smtClean="0"/>
              <a:t>8</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smtClean="0"/>
              <a:t>CATH. </a:t>
            </a:r>
            <a:r>
              <a:rPr lang="ru-RU" dirty="0" smtClean="0"/>
              <a:t>Протокол</a:t>
            </a:r>
            <a:endParaRPr lang="ru-RU" dirty="0"/>
          </a:p>
        </p:txBody>
      </p:sp>
      <p:sp>
        <p:nvSpPr>
          <p:cNvPr id="3" name="Номер слайда 2"/>
          <p:cNvSpPr>
            <a:spLocks noGrp="1"/>
          </p:cNvSpPr>
          <p:nvPr>
            <p:ph type="sldNum" sz="quarter" idx="12"/>
          </p:nvPr>
        </p:nvSpPr>
        <p:spPr/>
        <p:txBody>
          <a:bodyPr/>
          <a:lstStyle/>
          <a:p>
            <a:fld id="{0650861A-FB08-42BE-8AE3-7B76ACB541A5}" type="slidenum">
              <a:rPr lang="ru-RU" smtClean="0"/>
              <a:pPr/>
              <a:t>10</a:t>
            </a:fld>
            <a:endParaRPr lang="ru-RU" dirty="0"/>
          </a:p>
        </p:txBody>
      </p:sp>
      <p:sp>
        <p:nvSpPr>
          <p:cNvPr id="4" name="Прямоугольник 3"/>
          <p:cNvSpPr/>
          <p:nvPr/>
        </p:nvSpPr>
        <p:spPr>
          <a:xfrm>
            <a:off x="31676" y="548680"/>
            <a:ext cx="8356748" cy="5481052"/>
          </a:xfrm>
          <a:prstGeom prst="rect">
            <a:avLst/>
          </a:prstGeom>
        </p:spPr>
        <p:txBody>
          <a:bodyPr wrap="square">
            <a:spAutoFit/>
          </a:bodyPr>
          <a:lstStyle/>
          <a:p>
            <a:pPr>
              <a:lnSpc>
                <a:spcPct val="93000"/>
              </a:lnSpc>
              <a:spcBef>
                <a:spcPts val="1750"/>
              </a:spcBef>
              <a:buClr>
                <a:srgbClr val="000000"/>
              </a:buClr>
              <a:buSzPct val="100000"/>
              <a:buFont typeface="Times New Roman" pitchFamily="18" charset="0"/>
              <a:buChar char="•"/>
            </a:pPr>
            <a:r>
              <a:rPr lang="ru-RU" sz="2400" dirty="0" smtClean="0">
                <a:solidFill>
                  <a:srgbClr val="000000"/>
                </a:solidFill>
              </a:rPr>
              <a:t>На вход подается структура и последовательность нового белка. Требуется определить его место в классификации.</a:t>
            </a:r>
          </a:p>
          <a:p>
            <a:pPr>
              <a:lnSpc>
                <a:spcPct val="93000"/>
              </a:lnSpc>
              <a:spcBef>
                <a:spcPts val="1750"/>
              </a:spcBef>
              <a:buClr>
                <a:srgbClr val="000000"/>
              </a:buClr>
              <a:buSzPct val="100000"/>
              <a:buFont typeface="Times New Roman" pitchFamily="18" charset="0"/>
              <a:buChar char="•"/>
            </a:pPr>
            <a:r>
              <a:rPr lang="en-US" sz="2400" dirty="0" smtClean="0">
                <a:solidFill>
                  <a:srgbClr val="000000"/>
                </a:solidFill>
              </a:rPr>
              <a:t>S-level. </a:t>
            </a:r>
            <a:r>
              <a:rPr lang="ru-RU" sz="2400" dirty="0" smtClean="0">
                <a:solidFill>
                  <a:srgbClr val="000000"/>
                </a:solidFill>
              </a:rPr>
              <a:t>Если ли уже расклассифицированный гомолог? Используется </a:t>
            </a:r>
            <a:r>
              <a:rPr lang="en-US" sz="2400" dirty="0" smtClean="0">
                <a:solidFill>
                  <a:srgbClr val="000000"/>
                </a:solidFill>
              </a:rPr>
              <a:t>NW</a:t>
            </a:r>
            <a:r>
              <a:rPr lang="ru-RU" sz="2400" dirty="0" smtClean="0">
                <a:solidFill>
                  <a:srgbClr val="000000"/>
                </a:solidFill>
              </a:rPr>
              <a:t>, +1 за совпадение, -4 за </a:t>
            </a:r>
            <a:r>
              <a:rPr lang="ru-RU" sz="2400" dirty="0" err="1" smtClean="0">
                <a:solidFill>
                  <a:srgbClr val="000000"/>
                </a:solidFill>
              </a:rPr>
              <a:t>гэп</a:t>
            </a:r>
            <a:r>
              <a:rPr lang="ru-RU" sz="2400" dirty="0" smtClean="0">
                <a:solidFill>
                  <a:srgbClr val="000000"/>
                </a:solidFill>
              </a:rPr>
              <a:t>. Уровни </a:t>
            </a:r>
            <a:r>
              <a:rPr lang="en-US" sz="2400" dirty="0" smtClean="0">
                <a:solidFill>
                  <a:srgbClr val="000000"/>
                </a:solidFill>
              </a:rPr>
              <a:t>S.O.L.I.D.</a:t>
            </a:r>
            <a:r>
              <a:rPr lang="ru-RU" sz="2400" dirty="0" smtClean="0">
                <a:solidFill>
                  <a:srgbClr val="000000"/>
                </a:solidFill>
              </a:rPr>
              <a:t> соответствуют </a:t>
            </a:r>
            <a:r>
              <a:rPr lang="en-US" sz="2400" dirty="0" smtClean="0">
                <a:solidFill>
                  <a:srgbClr val="000000"/>
                </a:solidFill>
              </a:rPr>
              <a:t>ID </a:t>
            </a:r>
            <a:r>
              <a:rPr lang="ru-RU" sz="2400" dirty="0" smtClean="0">
                <a:solidFill>
                  <a:srgbClr val="000000"/>
                </a:solidFill>
              </a:rPr>
              <a:t>35%, 60%, 95%, 100% и индивидуальной структуре.</a:t>
            </a:r>
          </a:p>
          <a:p>
            <a:pPr>
              <a:lnSpc>
                <a:spcPct val="93000"/>
              </a:lnSpc>
              <a:spcBef>
                <a:spcPts val="1750"/>
              </a:spcBef>
              <a:buClr>
                <a:srgbClr val="000000"/>
              </a:buClr>
              <a:buSzPct val="100000"/>
              <a:buFont typeface="Times New Roman" pitchFamily="18" charset="0"/>
              <a:buChar char="•"/>
            </a:pPr>
            <a:r>
              <a:rPr lang="ru-RU" sz="2400" dirty="0" smtClean="0">
                <a:solidFill>
                  <a:srgbClr val="000000"/>
                </a:solidFill>
              </a:rPr>
              <a:t>Если таким способом определить домены не удалось, </a:t>
            </a:r>
            <a:r>
              <a:rPr lang="ru-RU" sz="2400" dirty="0" smtClean="0">
                <a:solidFill>
                  <a:srgbClr val="000000"/>
                </a:solidFill>
              </a:rPr>
              <a:t>используются </a:t>
            </a:r>
            <a:r>
              <a:rPr lang="en-US" sz="2400" dirty="0" smtClean="0">
                <a:solidFill>
                  <a:srgbClr val="000000"/>
                </a:solidFill>
              </a:rPr>
              <a:t>DETECTIVE, PUU </a:t>
            </a:r>
            <a:r>
              <a:rPr lang="ru-RU" sz="2400" dirty="0" smtClean="0">
                <a:solidFill>
                  <a:srgbClr val="000000"/>
                </a:solidFill>
              </a:rPr>
              <a:t>и </a:t>
            </a:r>
            <a:r>
              <a:rPr lang="en-US" sz="2400" dirty="0" smtClean="0">
                <a:solidFill>
                  <a:srgbClr val="000000"/>
                </a:solidFill>
              </a:rPr>
              <a:t>DOMAK</a:t>
            </a:r>
            <a:r>
              <a:rPr lang="ru-RU" sz="2400" dirty="0" smtClean="0">
                <a:solidFill>
                  <a:srgbClr val="000000"/>
                </a:solidFill>
              </a:rPr>
              <a:t>. В случае 85% совпадения верными считаются границы доменов по </a:t>
            </a:r>
            <a:r>
              <a:rPr lang="en-US" sz="2400" dirty="0" smtClean="0">
                <a:solidFill>
                  <a:srgbClr val="000000"/>
                </a:solidFill>
              </a:rPr>
              <a:t>DETECTIVE</a:t>
            </a:r>
            <a:r>
              <a:rPr lang="ru-RU" sz="2400" dirty="0" smtClean="0">
                <a:solidFill>
                  <a:srgbClr val="000000"/>
                </a:solidFill>
              </a:rPr>
              <a:t>. Иначе – определяются вручную.</a:t>
            </a:r>
          </a:p>
          <a:p>
            <a:pPr>
              <a:lnSpc>
                <a:spcPct val="93000"/>
              </a:lnSpc>
              <a:spcBef>
                <a:spcPts val="1750"/>
              </a:spcBef>
              <a:buClr>
                <a:srgbClr val="000000"/>
              </a:buClr>
              <a:buSzPct val="100000"/>
              <a:buFont typeface="Times New Roman" pitchFamily="18" charset="0"/>
              <a:buChar char="•"/>
            </a:pPr>
            <a:r>
              <a:rPr lang="en-US" sz="2400" dirty="0" smtClean="0">
                <a:solidFill>
                  <a:srgbClr val="000000"/>
                </a:solidFill>
              </a:rPr>
              <a:t>T-level. </a:t>
            </a:r>
            <a:r>
              <a:rPr lang="ru-RU" sz="2400" dirty="0" smtClean="0">
                <a:solidFill>
                  <a:srgbClr val="000000"/>
                </a:solidFill>
              </a:rPr>
              <a:t>На основе структурных выравниваний при помощи алгоритма </a:t>
            </a:r>
            <a:r>
              <a:rPr lang="en-US" sz="2400" dirty="0" smtClean="0">
                <a:solidFill>
                  <a:srgbClr val="000000"/>
                </a:solidFill>
              </a:rPr>
              <a:t>SSAP</a:t>
            </a:r>
            <a:r>
              <a:rPr lang="ru-RU" sz="2400" dirty="0" smtClean="0">
                <a:solidFill>
                  <a:srgbClr val="000000"/>
                </a:solidFill>
              </a:rPr>
              <a:t>.</a:t>
            </a:r>
          </a:p>
          <a:p>
            <a:pPr>
              <a:lnSpc>
                <a:spcPct val="93000"/>
              </a:lnSpc>
              <a:spcBef>
                <a:spcPts val="1750"/>
              </a:spcBef>
              <a:buClr>
                <a:srgbClr val="000000"/>
              </a:buClr>
              <a:buSzPct val="100000"/>
              <a:buFont typeface="Times New Roman" pitchFamily="18" charset="0"/>
              <a:buChar char="•"/>
            </a:pPr>
            <a:r>
              <a:rPr lang="en-US" sz="2400" dirty="0" smtClean="0">
                <a:solidFill>
                  <a:srgbClr val="000000"/>
                </a:solidFill>
              </a:rPr>
              <a:t>A-level. </a:t>
            </a:r>
            <a:r>
              <a:rPr lang="ru-RU" sz="2400" dirty="0" smtClean="0">
                <a:solidFill>
                  <a:srgbClr val="000000"/>
                </a:solidFill>
              </a:rPr>
              <a:t>Вручную.</a:t>
            </a:r>
            <a:endParaRPr lang="en-GB" sz="2400" dirty="0">
              <a:solidFill>
                <a:srgbClr val="000000"/>
              </a:solidFill>
            </a:endParaRPr>
          </a:p>
        </p:txBody>
      </p:sp>
      <p:sp>
        <p:nvSpPr>
          <p:cNvPr id="5" name="Rectangle 1"/>
          <p:cNvSpPr>
            <a:spLocks noChangeArrowheads="1"/>
          </p:cNvSpPr>
          <p:nvPr/>
        </p:nvSpPr>
        <p:spPr bwMode="auto">
          <a:xfrm>
            <a:off x="65832" y="5949280"/>
            <a:ext cx="83225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err="1" smtClean="0">
                <a:ln>
                  <a:noFill/>
                </a:ln>
                <a:solidFill>
                  <a:srgbClr val="000000"/>
                </a:solidFill>
                <a:effectLst/>
                <a:latin typeface="Arial Unicode MS" pitchFamily="34" charset="-128"/>
                <a:cs typeface="Arial" pitchFamily="34" charset="0"/>
              </a:rPr>
              <a:t>Orengo</a:t>
            </a:r>
            <a:r>
              <a:rPr kumimoji="0" lang="ru-RU" altLang="ru-RU" sz="1600" b="0" i="0" u="none" strike="noStrike" cap="none" normalizeH="0" baseline="0" dirty="0" smtClean="0">
                <a:ln>
                  <a:noFill/>
                </a:ln>
                <a:solidFill>
                  <a:srgbClr val="000000"/>
                </a:solidFill>
                <a:effectLst/>
                <a:latin typeface="Arial Unicode MS" pitchFamily="34" charset="-128"/>
                <a:cs typeface="Arial" pitchFamily="34" charset="0"/>
              </a:rPr>
              <a:t> C</a:t>
            </a:r>
            <a:r>
              <a:rPr kumimoji="0" lang="en-US" altLang="ru-RU" sz="1600" b="0" i="0" u="none" strike="noStrike" cap="none" normalizeH="0" baseline="0" dirty="0" smtClean="0">
                <a:ln>
                  <a:noFill/>
                </a:ln>
                <a:solidFill>
                  <a:srgbClr val="000000"/>
                </a:solidFill>
                <a:effectLst/>
                <a:latin typeface="Arial Unicode MS" pitchFamily="34" charset="-128"/>
                <a:cs typeface="Arial" pitchFamily="34" charset="0"/>
              </a:rPr>
              <a:t>.</a:t>
            </a:r>
            <a:r>
              <a:rPr kumimoji="0" lang="ru-RU" altLang="ru-RU" sz="1600" b="0" i="0" u="none" strike="noStrike" cap="none" normalizeH="0" baseline="0" dirty="0" smtClean="0">
                <a:ln>
                  <a:noFill/>
                </a:ln>
                <a:solidFill>
                  <a:srgbClr val="000000"/>
                </a:solidFill>
                <a:effectLst/>
                <a:latin typeface="Arial Unicode MS" pitchFamily="34" charset="-128"/>
                <a:cs typeface="Arial" pitchFamily="34" charset="0"/>
              </a:rPr>
              <a:t>A</a:t>
            </a:r>
            <a:r>
              <a:rPr kumimoji="0" lang="en-US" altLang="ru-RU" sz="1600" b="0" i="0" u="none" strike="noStrike" cap="none" normalizeH="0" baseline="0" dirty="0" smtClean="0">
                <a:ln>
                  <a:noFill/>
                </a:ln>
                <a:solidFill>
                  <a:srgbClr val="000000"/>
                </a:solidFill>
                <a:effectLst/>
                <a:latin typeface="Arial Unicode MS" pitchFamily="34" charset="-128"/>
                <a:cs typeface="Arial" pitchFamily="34" charset="0"/>
              </a:rPr>
              <a:t>. </a:t>
            </a:r>
            <a:r>
              <a:rPr kumimoji="0" lang="en-US" altLang="ru-RU" sz="1600" b="0" i="1" u="none" strike="noStrike" cap="none" normalizeH="0" baseline="0" dirty="0" smtClean="0">
                <a:ln>
                  <a:noFill/>
                </a:ln>
                <a:solidFill>
                  <a:srgbClr val="000000"/>
                </a:solidFill>
                <a:effectLst/>
                <a:latin typeface="Arial Unicode MS" pitchFamily="34" charset="-128"/>
                <a:cs typeface="Arial" pitchFamily="34" charset="0"/>
              </a:rPr>
              <a:t>et al. </a:t>
            </a:r>
            <a:r>
              <a:rPr kumimoji="0" lang="ru-RU" altLang="ru-RU" sz="1600" b="0" i="0" u="none" strike="noStrike" cap="none" normalizeH="0" baseline="0" dirty="0" smtClean="0">
                <a:ln>
                  <a:noFill/>
                </a:ln>
                <a:solidFill>
                  <a:srgbClr val="000000"/>
                </a:solidFill>
                <a:effectLst/>
                <a:latin typeface="Arial Unicode MS" pitchFamily="34" charset="-128"/>
                <a:cs typeface="Arial" pitchFamily="34" charset="0"/>
              </a:rPr>
              <a:t> CATH--a </a:t>
            </a:r>
            <a:r>
              <a:rPr kumimoji="0" lang="ru-RU" altLang="ru-RU" sz="1600" b="0" i="0" u="none" strike="noStrike" cap="none" normalizeH="0" baseline="0" dirty="0" err="1" smtClean="0">
                <a:ln>
                  <a:noFill/>
                </a:ln>
                <a:solidFill>
                  <a:srgbClr val="000000"/>
                </a:solidFill>
                <a:effectLst/>
                <a:latin typeface="Arial Unicode MS" pitchFamily="34" charset="-128"/>
                <a:cs typeface="Arial" pitchFamily="34" charset="0"/>
              </a:rPr>
              <a:t>hierarchic</a:t>
            </a:r>
            <a:r>
              <a:rPr kumimoji="0" lang="ru-RU" altLang="ru-RU" sz="1600" b="0" i="0" u="none" strike="noStrike" cap="none" normalizeH="0" baseline="0" dirty="0" smtClean="0">
                <a:ln>
                  <a:noFill/>
                </a:ln>
                <a:solidFill>
                  <a:srgbClr val="000000"/>
                </a:solidFill>
                <a:effectLst/>
                <a:latin typeface="Arial Unicode MS" pitchFamily="34" charset="-128"/>
                <a:cs typeface="Arial" pitchFamily="34" charset="0"/>
              </a:rPr>
              <a:t> </a:t>
            </a:r>
            <a:r>
              <a:rPr kumimoji="0" lang="ru-RU" altLang="ru-RU" sz="1600" b="0" i="0" u="none" strike="noStrike" cap="none" normalizeH="0" baseline="0" dirty="0" err="1" smtClean="0">
                <a:ln>
                  <a:noFill/>
                </a:ln>
                <a:solidFill>
                  <a:srgbClr val="000000"/>
                </a:solidFill>
                <a:effectLst/>
                <a:latin typeface="Arial Unicode MS" pitchFamily="34" charset="-128"/>
                <a:cs typeface="Arial" pitchFamily="34" charset="0"/>
              </a:rPr>
              <a:t>classification</a:t>
            </a:r>
            <a:r>
              <a:rPr kumimoji="0" lang="ru-RU" altLang="ru-RU" sz="1600" b="0" i="0" u="none" strike="noStrike" cap="none" normalizeH="0" baseline="0" dirty="0" smtClean="0">
                <a:ln>
                  <a:noFill/>
                </a:ln>
                <a:solidFill>
                  <a:srgbClr val="000000"/>
                </a:solidFill>
                <a:effectLst/>
                <a:latin typeface="Arial Unicode MS" pitchFamily="34" charset="-128"/>
                <a:cs typeface="Arial" pitchFamily="34" charset="0"/>
              </a:rPr>
              <a:t> </a:t>
            </a:r>
            <a:r>
              <a:rPr kumimoji="0" lang="ru-RU" altLang="ru-RU" sz="1600" b="0" i="0" u="none" strike="noStrike" cap="none" normalizeH="0" baseline="0" dirty="0" err="1" smtClean="0">
                <a:ln>
                  <a:noFill/>
                </a:ln>
                <a:solidFill>
                  <a:srgbClr val="000000"/>
                </a:solidFill>
                <a:effectLst/>
                <a:latin typeface="Arial Unicode MS" pitchFamily="34" charset="-128"/>
                <a:cs typeface="Arial" pitchFamily="34" charset="0"/>
              </a:rPr>
              <a:t>of</a:t>
            </a:r>
            <a:r>
              <a:rPr kumimoji="0" lang="ru-RU" altLang="ru-RU" sz="1600" b="0" i="0" u="none" strike="noStrike" cap="none" normalizeH="0" baseline="0" dirty="0" smtClean="0">
                <a:ln>
                  <a:noFill/>
                </a:ln>
                <a:solidFill>
                  <a:srgbClr val="000000"/>
                </a:solidFill>
                <a:effectLst/>
                <a:latin typeface="Arial Unicode MS" pitchFamily="34" charset="-128"/>
                <a:cs typeface="Arial" pitchFamily="34" charset="0"/>
              </a:rPr>
              <a:t> </a:t>
            </a:r>
            <a:r>
              <a:rPr kumimoji="0" lang="ru-RU" altLang="ru-RU" sz="1600" b="0" i="0" u="none" strike="noStrike" cap="none" normalizeH="0" baseline="0" dirty="0" err="1" smtClean="0">
                <a:ln>
                  <a:noFill/>
                </a:ln>
                <a:solidFill>
                  <a:srgbClr val="000000"/>
                </a:solidFill>
                <a:effectLst/>
                <a:latin typeface="Arial Unicode MS" pitchFamily="34" charset="-128"/>
                <a:cs typeface="Arial" pitchFamily="34" charset="0"/>
              </a:rPr>
              <a:t>protein</a:t>
            </a:r>
            <a:r>
              <a:rPr kumimoji="0" lang="ru-RU" altLang="ru-RU" sz="1600" b="0" i="0" u="none" strike="noStrike" cap="none" normalizeH="0" baseline="0" dirty="0" smtClean="0">
                <a:ln>
                  <a:noFill/>
                </a:ln>
                <a:solidFill>
                  <a:srgbClr val="000000"/>
                </a:solidFill>
                <a:effectLst/>
                <a:latin typeface="Arial Unicode MS" pitchFamily="34" charset="-128"/>
                <a:cs typeface="Arial" pitchFamily="34" charset="0"/>
              </a:rPr>
              <a:t> </a:t>
            </a:r>
            <a:r>
              <a:rPr kumimoji="0" lang="ru-RU" altLang="ru-RU" sz="1600" b="0" i="0" u="none" strike="noStrike" cap="none" normalizeH="0" baseline="0" dirty="0" err="1" smtClean="0">
                <a:ln>
                  <a:noFill/>
                </a:ln>
                <a:solidFill>
                  <a:srgbClr val="000000"/>
                </a:solidFill>
                <a:effectLst/>
                <a:latin typeface="Arial Unicode MS" pitchFamily="34" charset="-128"/>
                <a:cs typeface="Arial" pitchFamily="34" charset="0"/>
              </a:rPr>
              <a:t>domain</a:t>
            </a:r>
            <a:r>
              <a:rPr kumimoji="0" lang="ru-RU" altLang="ru-RU" sz="1600" b="0" i="0" u="none" strike="noStrike" cap="none" normalizeH="0" baseline="0" dirty="0" smtClean="0">
                <a:ln>
                  <a:noFill/>
                </a:ln>
                <a:solidFill>
                  <a:srgbClr val="000000"/>
                </a:solidFill>
                <a:effectLst/>
                <a:latin typeface="Arial Unicode MS" pitchFamily="34" charset="-128"/>
                <a:cs typeface="Arial" pitchFamily="34" charset="0"/>
              </a:rPr>
              <a:t> </a:t>
            </a:r>
            <a:r>
              <a:rPr kumimoji="0" lang="ru-RU" altLang="ru-RU" sz="1600" b="0" i="0" u="none" strike="noStrike" cap="none" normalizeH="0" baseline="0" dirty="0" err="1" smtClean="0">
                <a:ln>
                  <a:noFill/>
                </a:ln>
                <a:solidFill>
                  <a:srgbClr val="000000"/>
                </a:solidFill>
                <a:effectLst/>
                <a:latin typeface="Arial Unicode MS" pitchFamily="34" charset="-128"/>
                <a:cs typeface="Arial" pitchFamily="34" charset="0"/>
              </a:rPr>
              <a:t>structures</a:t>
            </a:r>
            <a:r>
              <a:rPr kumimoji="0" lang="ru-RU" altLang="ru-RU" sz="1600" b="0" i="0" u="none" strike="noStrike" cap="none" normalizeH="0" baseline="0" dirty="0" smtClean="0">
                <a:ln>
                  <a:noFill/>
                </a:ln>
                <a:solidFill>
                  <a:srgbClr val="000000"/>
                </a:solidFill>
                <a:effectLst/>
                <a:latin typeface="Arial Unicode MS" pitchFamily="34" charset="-128"/>
                <a:cs typeface="Arial" pitchFamily="34" charset="0"/>
              </a:rPr>
              <a:t>. </a:t>
            </a:r>
            <a:r>
              <a:rPr kumimoji="0" lang="ru-RU" altLang="ru-RU" sz="1600" b="0" i="0" u="none" strike="noStrike" cap="none" normalizeH="0" baseline="0" dirty="0" err="1" smtClean="0">
                <a:ln>
                  <a:noFill/>
                </a:ln>
                <a:solidFill>
                  <a:srgbClr val="000000"/>
                </a:solidFill>
                <a:effectLst/>
                <a:latin typeface="Arial Unicode MS" pitchFamily="34" charset="-128"/>
                <a:cs typeface="Arial" pitchFamily="34" charset="0"/>
              </a:rPr>
              <a:t>Structure</a:t>
            </a:r>
            <a:r>
              <a:rPr kumimoji="0" lang="ru-RU" altLang="ru-RU" sz="1600" b="0" i="0" u="none" strike="noStrike" cap="none" normalizeH="0" baseline="0" dirty="0" smtClean="0">
                <a:ln>
                  <a:noFill/>
                </a:ln>
                <a:solidFill>
                  <a:srgbClr val="000000"/>
                </a:solidFill>
                <a:effectLst/>
                <a:latin typeface="Arial Unicode MS" pitchFamily="34" charset="-128"/>
                <a:cs typeface="Arial" pitchFamily="34" charset="0"/>
              </a:rPr>
              <a:t>. 1997 5(8)</a:t>
            </a:r>
            <a:r>
              <a:rPr lang="en-US" altLang="ru-RU" sz="1050" dirty="0" smtClean="0">
                <a:latin typeface="Arial" pitchFamily="34" charset="0"/>
                <a:cs typeface="Arial" pitchFamily="34" charset="0"/>
              </a:rPr>
              <a:t>.</a:t>
            </a:r>
            <a:endParaRPr kumimoji="0" lang="ru-RU" altLang="ru-RU"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49850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CATH</a:t>
            </a:r>
            <a:r>
              <a:rPr lang="ru-RU" dirty="0" smtClean="0"/>
              <a:t>. Статистика</a:t>
            </a:r>
            <a:endParaRPr lang="ru-RU" dirty="0"/>
          </a:p>
        </p:txBody>
      </p:sp>
      <p:sp>
        <p:nvSpPr>
          <p:cNvPr id="4" name="Номер слайда 3"/>
          <p:cNvSpPr>
            <a:spLocks noGrp="1"/>
          </p:cNvSpPr>
          <p:nvPr>
            <p:ph type="sldNum" sz="quarter" idx="12"/>
          </p:nvPr>
        </p:nvSpPr>
        <p:spPr/>
        <p:txBody>
          <a:bodyPr/>
          <a:lstStyle/>
          <a:p>
            <a:fld id="{C5BE0C82-1047-48C4-A6E3-CB06866D3F08}" type="slidenum">
              <a:rPr lang="ru-RU" smtClean="0"/>
              <a:pPr/>
              <a:t>11</a:t>
            </a:fld>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340768"/>
            <a:ext cx="5457825"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67744" y="6188993"/>
            <a:ext cx="4752528" cy="369332"/>
          </a:xfrm>
          <a:prstGeom prst="rect">
            <a:avLst/>
          </a:prstGeom>
          <a:noFill/>
        </p:spPr>
        <p:txBody>
          <a:bodyPr wrap="square" rtlCol="0">
            <a:spAutoFit/>
          </a:bodyPr>
          <a:lstStyle/>
          <a:p>
            <a:r>
              <a:rPr lang="en-US" dirty="0"/>
              <a:t>http://cath.biochem.ucl.ac.uk/</a:t>
            </a:r>
            <a:endParaRPr lang="ru-RU" dirty="0"/>
          </a:p>
        </p:txBody>
      </p:sp>
    </p:spTree>
    <p:extLst>
      <p:ext uri="{BB962C8B-B14F-4D97-AF65-F5344CB8AC3E}">
        <p14:creationId xmlns:p14="http://schemas.microsoft.com/office/powerpoint/2010/main" val="2271549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CATH</a:t>
            </a:r>
            <a:r>
              <a:rPr lang="ru-RU" dirty="0" smtClean="0"/>
              <a:t>. </a:t>
            </a:r>
            <a:r>
              <a:rPr lang="ru-RU" dirty="0" smtClean="0"/>
              <a:t>Дерево классификации.</a:t>
            </a:r>
            <a:endParaRPr lang="ru-RU" dirty="0"/>
          </a:p>
        </p:txBody>
      </p:sp>
      <p:sp>
        <p:nvSpPr>
          <p:cNvPr id="4" name="Номер слайда 3"/>
          <p:cNvSpPr>
            <a:spLocks noGrp="1"/>
          </p:cNvSpPr>
          <p:nvPr>
            <p:ph type="sldNum" sz="quarter" idx="12"/>
          </p:nvPr>
        </p:nvSpPr>
        <p:spPr/>
        <p:txBody>
          <a:bodyPr/>
          <a:lstStyle/>
          <a:p>
            <a:fld id="{C5BE0C82-1047-48C4-A6E3-CB06866D3F08}" type="slidenum">
              <a:rPr lang="ru-RU" smtClean="0"/>
              <a:pPr/>
              <a:t>12</a:t>
            </a:fld>
            <a:endParaRPr lang="ru-RU"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499" b="2210"/>
          <a:stretch/>
        </p:blipFill>
        <p:spPr bwMode="auto">
          <a:xfrm>
            <a:off x="236730" y="1151051"/>
            <a:ext cx="8727758" cy="52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916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CATH</a:t>
            </a:r>
            <a:r>
              <a:rPr lang="ru-RU" dirty="0" smtClean="0"/>
              <a:t>. </a:t>
            </a:r>
            <a:r>
              <a:rPr lang="ru-RU" dirty="0" smtClean="0"/>
              <a:t>Дерево классификации.</a:t>
            </a:r>
            <a:endParaRPr lang="ru-RU" dirty="0"/>
          </a:p>
        </p:txBody>
      </p:sp>
      <p:sp>
        <p:nvSpPr>
          <p:cNvPr id="4" name="Номер слайда 3"/>
          <p:cNvSpPr>
            <a:spLocks noGrp="1"/>
          </p:cNvSpPr>
          <p:nvPr>
            <p:ph type="sldNum" sz="quarter" idx="12"/>
          </p:nvPr>
        </p:nvSpPr>
        <p:spPr/>
        <p:txBody>
          <a:bodyPr/>
          <a:lstStyle/>
          <a:p>
            <a:fld id="{C5BE0C82-1047-48C4-A6E3-CB06866D3F08}" type="slidenum">
              <a:rPr lang="ru-RU" smtClean="0"/>
              <a:pPr/>
              <a:t>13</a:t>
            </a:fld>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44824"/>
            <a:ext cx="8854440" cy="339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590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CATH</a:t>
            </a:r>
            <a:r>
              <a:rPr lang="ru-RU" dirty="0" smtClean="0"/>
              <a:t>. Статистика</a:t>
            </a:r>
            <a:endParaRPr lang="ru-RU" dirty="0"/>
          </a:p>
        </p:txBody>
      </p:sp>
      <p:sp>
        <p:nvSpPr>
          <p:cNvPr id="4" name="Номер слайда 3"/>
          <p:cNvSpPr>
            <a:spLocks noGrp="1"/>
          </p:cNvSpPr>
          <p:nvPr>
            <p:ph type="sldNum" sz="quarter" idx="12"/>
          </p:nvPr>
        </p:nvSpPr>
        <p:spPr/>
        <p:txBody>
          <a:bodyPr/>
          <a:lstStyle/>
          <a:p>
            <a:fld id="{C5BE0C82-1047-48C4-A6E3-CB06866D3F08}" type="slidenum">
              <a:rPr lang="ru-RU" smtClean="0"/>
              <a:pPr/>
              <a:t>14</a:t>
            </a:fld>
            <a:endParaRPr lang="ru-RU" dirty="0"/>
          </a:p>
        </p:txBody>
      </p:sp>
      <p:pic>
        <p:nvPicPr>
          <p:cNvPr id="3" name="Рисунок 2"/>
          <p:cNvPicPr>
            <a:picLocks noChangeAspect="1"/>
          </p:cNvPicPr>
          <p:nvPr/>
        </p:nvPicPr>
        <p:blipFill rotWithShape="1">
          <a:blip r:embed="rId2" cstate="print"/>
          <a:srcRect l="27365" t="8109" r="27027"/>
          <a:stretch/>
        </p:blipFill>
        <p:spPr>
          <a:xfrm>
            <a:off x="1691680" y="260648"/>
            <a:ext cx="5040560" cy="5712632"/>
          </a:xfrm>
          <a:prstGeom prst="rect">
            <a:avLst/>
          </a:prstGeom>
        </p:spPr>
      </p:pic>
      <p:pic>
        <p:nvPicPr>
          <p:cNvPr id="6" name="Рисунок 5"/>
          <p:cNvPicPr>
            <a:picLocks noChangeAspect="1"/>
          </p:cNvPicPr>
          <p:nvPr/>
        </p:nvPicPr>
        <p:blipFill rotWithShape="1">
          <a:blip r:embed="rId3" cstate="print"/>
          <a:srcRect l="26726" t="5939" r="26503"/>
          <a:stretch/>
        </p:blipFill>
        <p:spPr>
          <a:xfrm>
            <a:off x="1475656" y="44624"/>
            <a:ext cx="5256584" cy="5946471"/>
          </a:xfrm>
          <a:prstGeom prst="rect">
            <a:avLst/>
          </a:prstGeom>
        </p:spPr>
      </p:pic>
      <p:sp>
        <p:nvSpPr>
          <p:cNvPr id="7" name="Прямоугольник 6"/>
          <p:cNvSpPr/>
          <p:nvPr/>
        </p:nvSpPr>
        <p:spPr>
          <a:xfrm>
            <a:off x="179512" y="6367030"/>
            <a:ext cx="8208912" cy="369332"/>
          </a:xfrm>
          <a:prstGeom prst="rect">
            <a:avLst/>
          </a:prstGeom>
        </p:spPr>
        <p:txBody>
          <a:bodyPr wrap="square">
            <a:spAutoFit/>
          </a:bodyPr>
          <a:lstStyle/>
          <a:p>
            <a:r>
              <a:rPr lang="ru-RU" dirty="0"/>
              <a:t>http://www.rcsb.org/pdb/static.do?p=general_information/pdb_statistics/index.html</a:t>
            </a:r>
          </a:p>
        </p:txBody>
      </p:sp>
    </p:spTree>
    <p:extLst>
      <p:ext uri="{BB962C8B-B14F-4D97-AF65-F5344CB8AC3E}">
        <p14:creationId xmlns:p14="http://schemas.microsoft.com/office/powerpoint/2010/main" val="1122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smtClean="0"/>
              <a:t>SCOP</a:t>
            </a:r>
            <a:r>
              <a:rPr lang="ru-RU" dirty="0" smtClean="0"/>
              <a:t>. Уровни классификации</a:t>
            </a:r>
            <a:endParaRPr lang="ru-RU" dirty="0"/>
          </a:p>
        </p:txBody>
      </p:sp>
      <p:sp>
        <p:nvSpPr>
          <p:cNvPr id="3" name="Номер слайда 2"/>
          <p:cNvSpPr>
            <a:spLocks noGrp="1"/>
          </p:cNvSpPr>
          <p:nvPr>
            <p:ph type="sldNum" sz="quarter" idx="12"/>
          </p:nvPr>
        </p:nvSpPr>
        <p:spPr/>
        <p:txBody>
          <a:bodyPr/>
          <a:lstStyle/>
          <a:p>
            <a:fld id="{0650861A-FB08-42BE-8AE3-7B76ACB541A5}" type="slidenum">
              <a:rPr lang="ru-RU" smtClean="0"/>
              <a:pPr/>
              <a:t>15</a:t>
            </a:fld>
            <a:endParaRPr lang="ru-RU" dirty="0"/>
          </a:p>
        </p:txBody>
      </p:sp>
      <p:pic>
        <p:nvPicPr>
          <p:cNvPr id="2050" name="Picture 2"/>
          <p:cNvPicPr>
            <a:picLocks noChangeAspect="1" noChangeArrowheads="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1793" t="8700" r="6412" b="4208"/>
          <a:stretch/>
        </p:blipFill>
        <p:spPr bwMode="auto">
          <a:xfrm>
            <a:off x="179512" y="548681"/>
            <a:ext cx="2376264" cy="198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1951" t="7794" r="3931" b="3299"/>
          <a:stretch/>
        </p:blipFill>
        <p:spPr bwMode="auto">
          <a:xfrm>
            <a:off x="2699792" y="584684"/>
            <a:ext cx="2047150" cy="1917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047" t="5298" r="21927" b="3452"/>
          <a:stretch/>
        </p:blipFill>
        <p:spPr bwMode="auto">
          <a:xfrm>
            <a:off x="5076056" y="650393"/>
            <a:ext cx="2163055" cy="186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047" t="5298" r="21927" b="3452"/>
          <a:stretch/>
        </p:blipFill>
        <p:spPr bwMode="auto">
          <a:xfrm>
            <a:off x="1246377" y="876390"/>
            <a:ext cx="5757611" cy="497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8535" y="2708920"/>
            <a:ext cx="7077579" cy="3139321"/>
          </a:xfrm>
          <a:prstGeom prst="rect">
            <a:avLst/>
          </a:prstGeom>
          <a:noFill/>
        </p:spPr>
        <p:txBody>
          <a:bodyPr wrap="none" rtlCol="0">
            <a:spAutoFit/>
          </a:bodyPr>
          <a:lstStyle/>
          <a:p>
            <a:r>
              <a:rPr lang="en-US" b="1" dirty="0">
                <a:latin typeface="Courier New" pitchFamily="49" charset="0"/>
                <a:cs typeface="Courier New" pitchFamily="49" charset="0"/>
              </a:rPr>
              <a:t>QFENPSAYK-DQVIATGLPASPGAAVGQVVFTAEDAEAWHSQGKAAILVR</a:t>
            </a:r>
          </a:p>
          <a:p>
            <a:r>
              <a:rPr lang="en-US" b="1" dirty="0">
                <a:latin typeface="Courier New" pitchFamily="49" charset="0"/>
                <a:cs typeface="Courier New" pitchFamily="49" charset="0"/>
              </a:rPr>
              <a:t>   ||.| | ..||...|||||||| |.| |||..| | | .|   ||||</a:t>
            </a:r>
          </a:p>
          <a:p>
            <a:r>
              <a:rPr lang="en-US" b="1" dirty="0">
                <a:latin typeface="Courier New" pitchFamily="49" charset="0"/>
                <a:cs typeface="Courier New" pitchFamily="49" charset="0"/>
              </a:rPr>
              <a:t>PTFNPAALKAGEVIGSALPASPGAAAGKVYFTADEAKAAHEKGERVILVR</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AETSPEDVGGMHAAVGILTERGGMTSHAAVVARGWGKCCVSGCSGIRVND</a:t>
            </a:r>
          </a:p>
          <a:p>
            <a:r>
              <a:rPr lang="en-US" b="1" dirty="0">
                <a:latin typeface="Courier New" pitchFamily="49" charset="0"/>
                <a:cs typeface="Courier New" pitchFamily="49" charset="0"/>
              </a:rPr>
              <a:t> ||||||. ||||| |||| |||||||||||||| | ||||||. |..|.</a:t>
            </a:r>
          </a:p>
          <a:p>
            <a:r>
              <a:rPr lang="en-US" b="1" dirty="0">
                <a:latin typeface="Courier New" pitchFamily="49" charset="0"/>
                <a:cs typeface="Courier New" pitchFamily="49" charset="0"/>
              </a:rPr>
              <a:t>LETSPEDIEGMHAAEGILTVRGGMTSHAAVVARGMGTCCVSGCGEIKINE</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AEKLVTIGGHVLREGEWLSLNGSTGEVILGK</a:t>
            </a:r>
          </a:p>
          <a:p>
            <a:r>
              <a:rPr lang="en-US" b="1" dirty="0">
                <a:latin typeface="Courier New" pitchFamily="49" charset="0"/>
                <a:cs typeface="Courier New" pitchFamily="49" charset="0"/>
              </a:rPr>
              <a:t>  |   .||| . ||. .||.|||| .  | </a:t>
            </a:r>
          </a:p>
          <a:p>
            <a:r>
              <a:rPr lang="en-US" b="1" dirty="0" smtClean="0">
                <a:latin typeface="Courier New" pitchFamily="49" charset="0"/>
                <a:cs typeface="Courier New" pitchFamily="49" charset="0"/>
              </a:rPr>
              <a:t>EAKTFELGGHTFAEGDYISLDGSTGKIYKGD</a:t>
            </a:r>
            <a:endParaRPr lang="en-US" b="1" dirty="0">
              <a:latin typeface="Courier New" pitchFamily="49" charset="0"/>
              <a:cs typeface="Courier New" pitchFamily="49" charset="0"/>
            </a:endParaRPr>
          </a:p>
        </p:txBody>
      </p:sp>
      <p:sp>
        <p:nvSpPr>
          <p:cNvPr id="10" name="TextBox 9"/>
          <p:cNvSpPr txBox="1"/>
          <p:nvPr/>
        </p:nvSpPr>
        <p:spPr>
          <a:xfrm>
            <a:off x="816944" y="2729096"/>
            <a:ext cx="6840760" cy="2862322"/>
          </a:xfrm>
          <a:prstGeom prst="rect">
            <a:avLst/>
          </a:prstGeom>
          <a:noFill/>
        </p:spPr>
        <p:txBody>
          <a:bodyPr wrap="square" rtlCol="0">
            <a:spAutoFit/>
          </a:bodyPr>
          <a:lstStyle/>
          <a:p>
            <a:r>
              <a:rPr lang="en-US" dirty="0">
                <a:latin typeface="+mj-lt"/>
                <a:cs typeface="Courier New" pitchFamily="49" charset="0"/>
              </a:rPr>
              <a:t>FAMILY. Proteins are clustered together into families on the basis of one of two criteria that imply their having a common evolutionary origin: first, all proteins that have residue identities of 30% and greater; second, proteins with lower sequence identities but whose functions and structures are very similar; for example, </a:t>
            </a:r>
            <a:r>
              <a:rPr lang="en-US" dirty="0" err="1">
                <a:latin typeface="+mj-lt"/>
                <a:cs typeface="Courier New" pitchFamily="49" charset="0"/>
              </a:rPr>
              <a:t>globins</a:t>
            </a:r>
            <a:r>
              <a:rPr lang="en-US" dirty="0">
                <a:latin typeface="+mj-lt"/>
                <a:cs typeface="Courier New" pitchFamily="49" charset="0"/>
              </a:rPr>
              <a:t> with sequence identities of 15</a:t>
            </a:r>
            <a:r>
              <a:rPr lang="en-US" dirty="0" smtClean="0">
                <a:latin typeface="+mj-lt"/>
                <a:cs typeface="Courier New" pitchFamily="49" charset="0"/>
              </a:rPr>
              <a:t>%.</a:t>
            </a:r>
          </a:p>
          <a:p>
            <a:endParaRPr lang="en-US" dirty="0">
              <a:latin typeface="+mj-lt"/>
              <a:cs typeface="Courier New" pitchFamily="49" charset="0"/>
            </a:endParaRPr>
          </a:p>
          <a:p>
            <a:r>
              <a:rPr lang="en-US" dirty="0" err="1">
                <a:latin typeface="+mj-lt"/>
                <a:cs typeface="Courier New" pitchFamily="49" charset="0"/>
              </a:rPr>
              <a:t>Murzin</a:t>
            </a:r>
            <a:r>
              <a:rPr lang="en-US" dirty="0">
                <a:latin typeface="+mj-lt"/>
                <a:cs typeface="Courier New" pitchFamily="49" charset="0"/>
              </a:rPr>
              <a:t> A.G. </a:t>
            </a:r>
            <a:r>
              <a:rPr lang="en-US" i="1" dirty="0">
                <a:latin typeface="+mj-lt"/>
                <a:cs typeface="Courier New" pitchFamily="49" charset="0"/>
              </a:rPr>
              <a:t>et </a:t>
            </a:r>
            <a:r>
              <a:rPr lang="en-US" i="1" dirty="0" smtClean="0">
                <a:latin typeface="+mj-lt"/>
                <a:cs typeface="Courier New" pitchFamily="49" charset="0"/>
              </a:rPr>
              <a:t>al.</a:t>
            </a:r>
            <a:r>
              <a:rPr lang="en-US" dirty="0" smtClean="0">
                <a:latin typeface="+mj-lt"/>
                <a:cs typeface="Courier New" pitchFamily="49" charset="0"/>
              </a:rPr>
              <a:t>, </a:t>
            </a:r>
            <a:r>
              <a:rPr lang="en-US" dirty="0">
                <a:latin typeface="+mj-lt"/>
                <a:cs typeface="Courier New" pitchFamily="49" charset="0"/>
              </a:rPr>
              <a:t>SCOP: a structural classification of proteins database for the investigation of sequences and structures</a:t>
            </a:r>
            <a:r>
              <a:rPr lang="en-US" dirty="0" smtClean="0">
                <a:latin typeface="+mj-lt"/>
                <a:cs typeface="Courier New" pitchFamily="49" charset="0"/>
              </a:rPr>
              <a:t>.</a:t>
            </a:r>
            <a:br>
              <a:rPr lang="en-US" dirty="0" smtClean="0">
                <a:latin typeface="+mj-lt"/>
                <a:cs typeface="Courier New" pitchFamily="49" charset="0"/>
              </a:rPr>
            </a:br>
            <a:r>
              <a:rPr lang="en-US" dirty="0" smtClean="0">
                <a:latin typeface="+mj-lt"/>
                <a:cs typeface="Courier New" pitchFamily="49" charset="0"/>
              </a:rPr>
              <a:t>J</a:t>
            </a:r>
            <a:r>
              <a:rPr lang="en-US" dirty="0">
                <a:latin typeface="+mj-lt"/>
                <a:cs typeface="Courier New" pitchFamily="49" charset="0"/>
              </a:rPr>
              <a:t>. Mol. Biol. 1995. 247(4).</a:t>
            </a:r>
          </a:p>
        </p:txBody>
      </p:sp>
      <p:sp>
        <p:nvSpPr>
          <p:cNvPr id="11" name="TextBox 10"/>
          <p:cNvSpPr txBox="1"/>
          <p:nvPr/>
        </p:nvSpPr>
        <p:spPr>
          <a:xfrm>
            <a:off x="7269799" y="635346"/>
            <a:ext cx="1008112" cy="369332"/>
          </a:xfrm>
          <a:prstGeom prst="rect">
            <a:avLst/>
          </a:prstGeom>
          <a:noFill/>
        </p:spPr>
        <p:txBody>
          <a:bodyPr wrap="square" rtlCol="0">
            <a:spAutoFit/>
          </a:bodyPr>
          <a:lstStyle/>
          <a:p>
            <a:r>
              <a:rPr lang="en-US" b="1" u="sng" dirty="0" smtClean="0">
                <a:latin typeface="+mj-lt"/>
                <a:cs typeface="Courier New" pitchFamily="49" charset="0"/>
              </a:rPr>
              <a:t>FAMILY</a:t>
            </a:r>
            <a:endParaRPr lang="en-US" b="1" u="sng" dirty="0">
              <a:latin typeface="+mj-lt"/>
              <a:cs typeface="Courier New" pitchFamily="49" charset="0"/>
            </a:endParaRPr>
          </a:p>
        </p:txBody>
      </p:sp>
    </p:spTree>
    <p:extLst>
      <p:ext uri="{BB962C8B-B14F-4D97-AF65-F5344CB8AC3E}">
        <p14:creationId xmlns:p14="http://schemas.microsoft.com/office/powerpoint/2010/main" val="64636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205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25 -3.33333E-6 L 1.66667E-6 -3.33333E-6 " pathEditMode="relative" rAng="0" ptsTypes="AA">
                                      <p:cBhvr>
                                        <p:cTn id="10" dur="2000" fill="hold"/>
                                        <p:tgtEl>
                                          <p:spTgt spid="2051"/>
                                        </p:tgtEl>
                                        <p:attrNameLst>
                                          <p:attrName>ppt_x</p:attrName>
                                          <p:attrName>ppt_y</p:attrName>
                                        </p:attrNameLst>
                                      </p:cBhvr>
                                      <p:rCtr x="12500"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2052"/>
                                        </p:tgtEl>
                                      </p:cBhvr>
                                    </p:animEffect>
                                    <p:set>
                                      <p:cBhvr>
                                        <p:cTn id="21" dur="1" fill="hold">
                                          <p:stCondLst>
                                            <p:cond delay="499"/>
                                          </p:stCondLst>
                                        </p:cTn>
                                        <p:tgtEl>
                                          <p:spTgt spid="205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smtClean="0"/>
              <a:t>SCOP</a:t>
            </a:r>
            <a:r>
              <a:rPr lang="ru-RU" dirty="0" smtClean="0"/>
              <a:t>. Уровни классификации</a:t>
            </a:r>
            <a:endParaRPr lang="ru-RU" dirty="0"/>
          </a:p>
        </p:txBody>
      </p:sp>
      <p:sp>
        <p:nvSpPr>
          <p:cNvPr id="3" name="Номер слайда 2"/>
          <p:cNvSpPr>
            <a:spLocks noGrp="1"/>
          </p:cNvSpPr>
          <p:nvPr>
            <p:ph type="sldNum" sz="quarter" idx="12"/>
          </p:nvPr>
        </p:nvSpPr>
        <p:spPr/>
        <p:txBody>
          <a:bodyPr/>
          <a:lstStyle/>
          <a:p>
            <a:fld id="{0650861A-FB08-42BE-8AE3-7B76ACB541A5}" type="slidenum">
              <a:rPr lang="ru-RU" smtClean="0"/>
              <a:pPr/>
              <a:t>16</a:t>
            </a:fld>
            <a:endParaRPr lang="ru-RU" dirty="0"/>
          </a:p>
        </p:txBody>
      </p:sp>
      <p:pic>
        <p:nvPicPr>
          <p:cNvPr id="2050" name="Picture 2"/>
          <p:cNvPicPr>
            <a:picLocks noChangeAspect="1" noChangeArrowheads="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1793" t="8700" r="6412" b="4208"/>
          <a:stretch/>
        </p:blipFill>
        <p:spPr bwMode="auto">
          <a:xfrm>
            <a:off x="179512" y="548681"/>
            <a:ext cx="2376264" cy="198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1951" t="7794" r="3931" b="3299"/>
          <a:stretch/>
        </p:blipFill>
        <p:spPr bwMode="auto">
          <a:xfrm>
            <a:off x="2699792" y="584684"/>
            <a:ext cx="2047150" cy="1917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047" t="5298" r="21927" b="3452"/>
          <a:stretch/>
        </p:blipFill>
        <p:spPr bwMode="auto">
          <a:xfrm>
            <a:off x="5076056" y="650393"/>
            <a:ext cx="2163055" cy="186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269799" y="635346"/>
            <a:ext cx="1008112" cy="369332"/>
          </a:xfrm>
          <a:prstGeom prst="rect">
            <a:avLst/>
          </a:prstGeom>
          <a:noFill/>
        </p:spPr>
        <p:txBody>
          <a:bodyPr wrap="square" rtlCol="0">
            <a:spAutoFit/>
          </a:bodyPr>
          <a:lstStyle/>
          <a:p>
            <a:r>
              <a:rPr lang="en-US" b="1" u="sng" dirty="0" smtClean="0">
                <a:latin typeface="+mj-lt"/>
                <a:cs typeface="Courier New" pitchFamily="49" charset="0"/>
              </a:rPr>
              <a:t>FAMILY</a:t>
            </a:r>
            <a:endParaRPr lang="en-US" b="1" u="sng" dirty="0">
              <a:latin typeface="+mj-lt"/>
              <a:cs typeface="Courier New" pitchFamily="49" charset="0"/>
            </a:endParaRPr>
          </a:p>
        </p:txBody>
      </p:sp>
      <p:pic>
        <p:nvPicPr>
          <p:cNvPr id="11" name="Picture 2"/>
          <p:cNvPicPr>
            <a:picLocks noChangeAspect="1" noChangeArrowheads="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1793" t="8700" r="6412" b="4208"/>
          <a:stretch/>
        </p:blipFill>
        <p:spPr bwMode="auto">
          <a:xfrm>
            <a:off x="179512" y="2636912"/>
            <a:ext cx="2376264" cy="198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l="2457" t="7604" r="4287" b="5210"/>
          <a:stretch/>
        </p:blipFill>
        <p:spPr bwMode="auto">
          <a:xfrm>
            <a:off x="2463227" y="2522973"/>
            <a:ext cx="2520280" cy="19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788" t="7022" r="9067" b="7071"/>
          <a:stretch/>
        </p:blipFill>
        <p:spPr bwMode="auto">
          <a:xfrm>
            <a:off x="5019094" y="2636912"/>
            <a:ext cx="2133441" cy="1901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660232" y="2699628"/>
            <a:ext cx="1656184" cy="369332"/>
          </a:xfrm>
          <a:prstGeom prst="rect">
            <a:avLst/>
          </a:prstGeom>
          <a:noFill/>
        </p:spPr>
        <p:txBody>
          <a:bodyPr wrap="square" rtlCol="0">
            <a:spAutoFit/>
          </a:bodyPr>
          <a:lstStyle/>
          <a:p>
            <a:r>
              <a:rPr lang="en-US" b="1" u="sng" dirty="0" smtClean="0">
                <a:latin typeface="+mj-lt"/>
                <a:cs typeface="Courier New" pitchFamily="49" charset="0"/>
              </a:rPr>
              <a:t>SUPERFAMILY</a:t>
            </a:r>
            <a:endParaRPr lang="en-US" b="1" u="sng" dirty="0">
              <a:latin typeface="+mj-lt"/>
              <a:cs typeface="Courier New" pitchFamily="49" charset="0"/>
            </a:endParaRPr>
          </a:p>
        </p:txBody>
      </p:sp>
      <p:pic>
        <p:nvPicPr>
          <p:cNvPr id="15"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788" t="7022" r="9067" b="7071"/>
          <a:stretch/>
        </p:blipFill>
        <p:spPr bwMode="auto">
          <a:xfrm>
            <a:off x="1156936" y="1036887"/>
            <a:ext cx="6082175" cy="541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18659" y="3456837"/>
            <a:ext cx="7077579" cy="3139321"/>
          </a:xfrm>
          <a:prstGeom prst="rect">
            <a:avLst/>
          </a:prstGeom>
          <a:solidFill>
            <a:schemeClr val="bg1"/>
          </a:solidFill>
        </p:spPr>
        <p:txBody>
          <a:bodyPr wrap="none" rtlCol="0">
            <a:spAutoFit/>
          </a:bodyPr>
          <a:lstStyle/>
          <a:p>
            <a:r>
              <a:rPr lang="en-US" b="1" dirty="0">
                <a:latin typeface="Courier New" pitchFamily="49" charset="0"/>
                <a:cs typeface="Courier New" pitchFamily="49" charset="0"/>
              </a:rPr>
              <a:t>SGILASPGIAFGKALLLKEKIIDLSAIQDEVILVAADLTPSETAQLNLKK</a:t>
            </a:r>
          </a:p>
          <a:p>
            <a:r>
              <a:rPr lang="en-US" b="1" dirty="0">
                <a:latin typeface="Courier New" pitchFamily="49" charset="0"/>
                <a:cs typeface="Courier New" pitchFamily="49" charset="0"/>
              </a:rPr>
              <a:t>|.. |||| | ||  .  .         . ||||  . .| .   ..   </a:t>
            </a:r>
          </a:p>
          <a:p>
            <a:r>
              <a:rPr lang="en-US" b="1" dirty="0">
                <a:latin typeface="Courier New" pitchFamily="49" charset="0"/>
                <a:cs typeface="Courier New" pitchFamily="49" charset="0"/>
              </a:rPr>
              <a:t>SALPASPGAAAGKVYFTADEAKAAHEKGERVILVRLETSPEDIEGMHAAE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VLGFITDAGGRTSHTSIMARSLELPAIVGTGSV-------TSQVK-N---</a:t>
            </a:r>
          </a:p>
          <a:p>
            <a:r>
              <a:rPr lang="en-US" b="1" dirty="0">
                <a:latin typeface="Courier New" pitchFamily="49" charset="0"/>
                <a:cs typeface="Courier New" pitchFamily="49" charset="0"/>
              </a:rPr>
              <a:t>  |..|  || |||....||..    . | | .       | ..  .   </a:t>
            </a:r>
          </a:p>
          <a:p>
            <a:r>
              <a:rPr lang="en-US" b="1" dirty="0">
                <a:latin typeface="Courier New" pitchFamily="49" charset="0"/>
                <a:cs typeface="Courier New" pitchFamily="49" charset="0"/>
              </a:rPr>
              <a:t>--GILTVRGGMTSHAAVVARGMGTCCVSGCGEIKINEEAKTFELGGHTFA</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-DDYLILDAVNNQVYVNP                                </a:t>
            </a:r>
          </a:p>
          <a:p>
            <a:r>
              <a:rPr lang="en-US" b="1" dirty="0">
                <a:latin typeface="Courier New" pitchFamily="49" charset="0"/>
                <a:cs typeface="Courier New" pitchFamily="49" charset="0"/>
              </a:rPr>
              <a:t> .||. ||.   ..|                                   </a:t>
            </a:r>
          </a:p>
          <a:p>
            <a:r>
              <a:rPr lang="en-US" b="1" dirty="0" smtClean="0">
                <a:latin typeface="Courier New" pitchFamily="49" charset="0"/>
                <a:cs typeface="Courier New" pitchFamily="49" charset="0"/>
              </a:rPr>
              <a:t>EGDYISLDGSTGKIYKGD</a:t>
            </a:r>
            <a:endParaRPr lang="en-US" b="1" dirty="0">
              <a:latin typeface="Courier New" pitchFamily="49" charset="0"/>
              <a:cs typeface="Courier New" pitchFamily="49" charset="0"/>
            </a:endParaRPr>
          </a:p>
        </p:txBody>
      </p:sp>
      <p:sp>
        <p:nvSpPr>
          <p:cNvPr id="16" name="TextBox 15"/>
          <p:cNvSpPr txBox="1"/>
          <p:nvPr/>
        </p:nvSpPr>
        <p:spPr>
          <a:xfrm>
            <a:off x="738011" y="4450246"/>
            <a:ext cx="6840760" cy="2308324"/>
          </a:xfrm>
          <a:prstGeom prst="rect">
            <a:avLst/>
          </a:prstGeom>
          <a:solidFill>
            <a:schemeClr val="bg1"/>
          </a:solidFill>
        </p:spPr>
        <p:txBody>
          <a:bodyPr wrap="square" rtlCol="0">
            <a:spAutoFit/>
          </a:bodyPr>
          <a:lstStyle/>
          <a:p>
            <a:r>
              <a:rPr lang="en-US" dirty="0">
                <a:latin typeface="+mj-lt"/>
                <a:cs typeface="Courier New" pitchFamily="49" charset="0"/>
              </a:rPr>
              <a:t>SUPERFAMILY. Families, whose proteins have low sequence identities but whose structures and, in many cases, functional features suggest that a common evolutionary origin is probable, are placed together in </a:t>
            </a:r>
            <a:r>
              <a:rPr lang="en-US" dirty="0" err="1">
                <a:latin typeface="+mj-lt"/>
                <a:cs typeface="Courier New" pitchFamily="49" charset="0"/>
              </a:rPr>
              <a:t>superfamilies</a:t>
            </a:r>
            <a:r>
              <a:rPr lang="en-US" dirty="0" smtClean="0">
                <a:latin typeface="+mj-lt"/>
                <a:cs typeface="Courier New" pitchFamily="49" charset="0"/>
              </a:rPr>
              <a:t>.</a:t>
            </a:r>
          </a:p>
          <a:p>
            <a:endParaRPr lang="en-US" dirty="0">
              <a:latin typeface="+mj-lt"/>
              <a:cs typeface="Courier New" pitchFamily="49" charset="0"/>
            </a:endParaRPr>
          </a:p>
          <a:p>
            <a:r>
              <a:rPr lang="en-US" dirty="0" err="1">
                <a:latin typeface="+mj-lt"/>
                <a:cs typeface="Courier New" pitchFamily="49" charset="0"/>
              </a:rPr>
              <a:t>Murzin</a:t>
            </a:r>
            <a:r>
              <a:rPr lang="en-US" dirty="0">
                <a:latin typeface="+mj-lt"/>
                <a:cs typeface="Courier New" pitchFamily="49" charset="0"/>
              </a:rPr>
              <a:t> A.G. </a:t>
            </a:r>
            <a:r>
              <a:rPr lang="en-US" i="1" dirty="0">
                <a:latin typeface="+mj-lt"/>
                <a:cs typeface="Courier New" pitchFamily="49" charset="0"/>
              </a:rPr>
              <a:t>et </a:t>
            </a:r>
            <a:r>
              <a:rPr lang="en-US" i="1" dirty="0" smtClean="0">
                <a:latin typeface="+mj-lt"/>
                <a:cs typeface="Courier New" pitchFamily="49" charset="0"/>
              </a:rPr>
              <a:t>al.</a:t>
            </a:r>
            <a:r>
              <a:rPr lang="en-US" dirty="0" smtClean="0">
                <a:latin typeface="+mj-lt"/>
                <a:cs typeface="Courier New" pitchFamily="49" charset="0"/>
              </a:rPr>
              <a:t>, </a:t>
            </a:r>
            <a:r>
              <a:rPr lang="en-US" dirty="0">
                <a:latin typeface="+mj-lt"/>
                <a:cs typeface="Courier New" pitchFamily="49" charset="0"/>
              </a:rPr>
              <a:t>SCOP: a structural classification of proteins database for the investigation of sequences and structures</a:t>
            </a:r>
            <a:r>
              <a:rPr lang="en-US" dirty="0" smtClean="0">
                <a:latin typeface="+mj-lt"/>
                <a:cs typeface="Courier New" pitchFamily="49" charset="0"/>
              </a:rPr>
              <a:t>.</a:t>
            </a:r>
            <a:br>
              <a:rPr lang="en-US" dirty="0" smtClean="0">
                <a:latin typeface="+mj-lt"/>
                <a:cs typeface="Courier New" pitchFamily="49" charset="0"/>
              </a:rPr>
            </a:br>
            <a:r>
              <a:rPr lang="en-US" dirty="0" smtClean="0">
                <a:latin typeface="+mj-lt"/>
                <a:cs typeface="Courier New" pitchFamily="49" charset="0"/>
              </a:rPr>
              <a:t>J</a:t>
            </a:r>
            <a:r>
              <a:rPr lang="en-US" dirty="0">
                <a:latin typeface="+mj-lt"/>
                <a:cs typeface="Courier New" pitchFamily="49" charset="0"/>
              </a:rPr>
              <a:t>. Mol. Biol. 1995. 247(4).</a:t>
            </a:r>
          </a:p>
        </p:txBody>
      </p:sp>
    </p:spTree>
    <p:extLst>
      <p:ext uri="{BB962C8B-B14F-4D97-AF65-F5344CB8AC3E}">
        <p14:creationId xmlns:p14="http://schemas.microsoft.com/office/powerpoint/2010/main" val="307543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307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25 3.33333E-6 L 1.66667E-6 3.33333E-6 " pathEditMode="relative" rAng="0" ptsTypes="AA">
                                      <p:cBhvr>
                                        <p:cTn id="10" dur="2000" fill="hold"/>
                                        <p:tgtEl>
                                          <p:spTgt spid="3074"/>
                                        </p:tgtEl>
                                        <p:attrNameLst>
                                          <p:attrName>ppt_x</p:attrName>
                                          <p:attrName>ppt_y</p:attrName>
                                        </p:attrNameLst>
                                      </p:cBhvr>
                                      <p:rCtr x="12500"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307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smtClean="0"/>
              <a:t>SCOP</a:t>
            </a:r>
            <a:r>
              <a:rPr lang="ru-RU" dirty="0" smtClean="0"/>
              <a:t>. Уровни классификации</a:t>
            </a:r>
            <a:endParaRPr lang="ru-RU" dirty="0"/>
          </a:p>
        </p:txBody>
      </p:sp>
      <p:sp>
        <p:nvSpPr>
          <p:cNvPr id="3" name="Номер слайда 2"/>
          <p:cNvSpPr>
            <a:spLocks noGrp="1"/>
          </p:cNvSpPr>
          <p:nvPr>
            <p:ph type="sldNum" sz="quarter" idx="12"/>
          </p:nvPr>
        </p:nvSpPr>
        <p:spPr/>
        <p:txBody>
          <a:bodyPr/>
          <a:lstStyle/>
          <a:p>
            <a:fld id="{0650861A-FB08-42BE-8AE3-7B76ACB541A5}" type="slidenum">
              <a:rPr lang="ru-RU" smtClean="0"/>
              <a:pPr/>
              <a:t>17</a:t>
            </a:fld>
            <a:endParaRPr lang="ru-RU" dirty="0"/>
          </a:p>
        </p:txBody>
      </p:sp>
      <p:pic>
        <p:nvPicPr>
          <p:cNvPr id="2050" name="Picture 2"/>
          <p:cNvPicPr>
            <a:picLocks noChangeAspect="1" noChangeArrowheads="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1793" t="8700" r="6412" b="4208"/>
          <a:stretch/>
        </p:blipFill>
        <p:spPr bwMode="auto">
          <a:xfrm>
            <a:off x="179512" y="548681"/>
            <a:ext cx="2376264" cy="198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1951" t="7794" r="3931" b="3299"/>
          <a:stretch/>
        </p:blipFill>
        <p:spPr bwMode="auto">
          <a:xfrm>
            <a:off x="2699792" y="584684"/>
            <a:ext cx="2047150" cy="1917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047" t="5298" r="21927" b="3452"/>
          <a:stretch/>
        </p:blipFill>
        <p:spPr bwMode="auto">
          <a:xfrm>
            <a:off x="5076056" y="650393"/>
            <a:ext cx="2163055" cy="186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269799" y="635346"/>
            <a:ext cx="1008112" cy="369332"/>
          </a:xfrm>
          <a:prstGeom prst="rect">
            <a:avLst/>
          </a:prstGeom>
          <a:noFill/>
        </p:spPr>
        <p:txBody>
          <a:bodyPr wrap="square" rtlCol="0">
            <a:spAutoFit/>
          </a:bodyPr>
          <a:lstStyle/>
          <a:p>
            <a:r>
              <a:rPr lang="en-US" b="1" u="sng" dirty="0" smtClean="0">
                <a:latin typeface="+mj-lt"/>
                <a:cs typeface="Courier New" pitchFamily="49" charset="0"/>
              </a:rPr>
              <a:t>FAMILY</a:t>
            </a:r>
            <a:endParaRPr lang="en-US" b="1" u="sng" dirty="0">
              <a:latin typeface="+mj-lt"/>
              <a:cs typeface="Courier New" pitchFamily="49" charset="0"/>
            </a:endParaRPr>
          </a:p>
        </p:txBody>
      </p:sp>
      <p:pic>
        <p:nvPicPr>
          <p:cNvPr id="11" name="Picture 2"/>
          <p:cNvPicPr>
            <a:picLocks noChangeAspect="1" noChangeArrowheads="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1793" t="8700" r="6412" b="4208"/>
          <a:stretch/>
        </p:blipFill>
        <p:spPr bwMode="auto">
          <a:xfrm>
            <a:off x="179512" y="2636912"/>
            <a:ext cx="2376264" cy="198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l="2457" t="7604" r="4287" b="5210"/>
          <a:stretch/>
        </p:blipFill>
        <p:spPr bwMode="auto">
          <a:xfrm>
            <a:off x="2463227" y="2522973"/>
            <a:ext cx="2520280" cy="19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788" t="7022" r="9067" b="7071"/>
          <a:stretch/>
        </p:blipFill>
        <p:spPr bwMode="auto">
          <a:xfrm>
            <a:off x="5019094" y="2636912"/>
            <a:ext cx="2133441" cy="1901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660232" y="2699628"/>
            <a:ext cx="1656184" cy="369332"/>
          </a:xfrm>
          <a:prstGeom prst="rect">
            <a:avLst/>
          </a:prstGeom>
          <a:noFill/>
        </p:spPr>
        <p:txBody>
          <a:bodyPr wrap="square" rtlCol="0">
            <a:spAutoFit/>
          </a:bodyPr>
          <a:lstStyle/>
          <a:p>
            <a:r>
              <a:rPr lang="en-US" b="1" u="sng" dirty="0" smtClean="0">
                <a:latin typeface="+mj-lt"/>
                <a:cs typeface="Courier New" pitchFamily="49" charset="0"/>
              </a:rPr>
              <a:t>SUPERFAMILY</a:t>
            </a:r>
            <a:endParaRPr lang="en-US" b="1" u="sng" dirty="0">
              <a:latin typeface="+mj-lt"/>
              <a:cs typeface="Courier New" pitchFamily="49" charset="0"/>
            </a:endParaRPr>
          </a:p>
        </p:txBody>
      </p:sp>
      <p:sp>
        <p:nvSpPr>
          <p:cNvPr id="18" name="TextBox 17"/>
          <p:cNvSpPr txBox="1"/>
          <p:nvPr/>
        </p:nvSpPr>
        <p:spPr>
          <a:xfrm>
            <a:off x="7020272" y="4509120"/>
            <a:ext cx="1296144" cy="646331"/>
          </a:xfrm>
          <a:prstGeom prst="rect">
            <a:avLst/>
          </a:prstGeom>
          <a:noFill/>
        </p:spPr>
        <p:txBody>
          <a:bodyPr wrap="square" rtlCol="0">
            <a:spAutoFit/>
          </a:bodyPr>
          <a:lstStyle/>
          <a:p>
            <a:pPr algn="r"/>
            <a:r>
              <a:rPr lang="en-US" b="1" u="sng" dirty="0" smtClean="0">
                <a:latin typeface="+mj-lt"/>
                <a:cs typeface="Courier New" pitchFamily="49" charset="0"/>
              </a:rPr>
              <a:t>COMMON FOLD</a:t>
            </a:r>
            <a:endParaRPr lang="en-US" b="1" u="sng" dirty="0">
              <a:latin typeface="+mj-lt"/>
              <a:cs typeface="Courier New" pitchFamily="49" charset="0"/>
            </a:endParaRPr>
          </a:p>
        </p:txBody>
      </p:sp>
      <p:pic>
        <p:nvPicPr>
          <p:cNvPr id="19" name="Picture 2"/>
          <p:cNvPicPr>
            <a:picLocks noChangeAspect="1" noChangeArrowheads="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1793" t="8700" r="6412" b="4208"/>
          <a:stretch/>
        </p:blipFill>
        <p:spPr bwMode="auto">
          <a:xfrm>
            <a:off x="331912" y="2789312"/>
            <a:ext cx="2376264" cy="198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1793" t="8700" r="6412" b="4208"/>
          <a:stretch/>
        </p:blipFill>
        <p:spPr bwMode="auto">
          <a:xfrm>
            <a:off x="179512" y="4780485"/>
            <a:ext cx="2376264" cy="198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07" t="8366" r="2521" b="6292"/>
          <a:stretch/>
        </p:blipFill>
        <p:spPr bwMode="auto">
          <a:xfrm>
            <a:off x="4631736" y="4626776"/>
            <a:ext cx="2425469" cy="195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9" cstate="print">
            <a:clrChange>
              <a:clrFrom>
                <a:srgbClr val="000000"/>
              </a:clrFrom>
              <a:clrTo>
                <a:srgbClr val="000000">
                  <a:alpha val="0"/>
                </a:srgbClr>
              </a:clrTo>
            </a:clrChange>
            <a:extLst>
              <a:ext uri="{28A0092B-C50C-407E-A947-70E740481C1C}">
                <a14:useLocalDpi xmlns:a14="http://schemas.microsoft.com/office/drawing/2010/main" val="0"/>
              </a:ext>
            </a:extLst>
          </a:blip>
          <a:srcRect l="9929" t="7606" r="18628" b="3612"/>
          <a:stretch/>
        </p:blipFill>
        <p:spPr bwMode="auto">
          <a:xfrm>
            <a:off x="2708176" y="4779176"/>
            <a:ext cx="1791816" cy="198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Группа 4"/>
          <p:cNvGrpSpPr/>
          <p:nvPr/>
        </p:nvGrpSpPr>
        <p:grpSpPr>
          <a:xfrm>
            <a:off x="282704" y="868443"/>
            <a:ext cx="6634376" cy="5613128"/>
            <a:chOff x="286896" y="889349"/>
            <a:chExt cx="6634376" cy="5613128"/>
          </a:xfrm>
        </p:grpSpPr>
        <p:pic>
          <p:nvPicPr>
            <p:cNvPr id="4099"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007" t="8366" r="2521" b="6292"/>
            <a:stretch/>
          </p:blipFill>
          <p:spPr bwMode="auto">
            <a:xfrm>
              <a:off x="286896" y="889349"/>
              <a:ext cx="6634376" cy="534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43608" y="5871535"/>
              <a:ext cx="4132734" cy="630942"/>
            </a:xfrm>
            <a:prstGeom prst="rect">
              <a:avLst/>
            </a:prstGeom>
            <a:solidFill>
              <a:schemeClr val="bg1"/>
            </a:solidFill>
          </p:spPr>
          <p:txBody>
            <a:bodyPr wrap="none">
              <a:spAutoFit/>
            </a:bodyPr>
            <a:lstStyle/>
            <a:p>
              <a:r>
                <a:rPr lang="ru-RU" sz="3500" dirty="0" smtClean="0"/>
                <a:t>Скрипт </a:t>
              </a:r>
              <a:r>
                <a:rPr lang="en-US" sz="3500" dirty="0" err="1" smtClean="0"/>
                <a:t>commfold.spt</a:t>
              </a:r>
              <a:endParaRPr lang="ru-RU" sz="3500" dirty="0"/>
            </a:p>
          </p:txBody>
        </p:sp>
      </p:grpSp>
      <p:sp>
        <p:nvSpPr>
          <p:cNvPr id="25" name="TextBox 24"/>
          <p:cNvSpPr txBox="1"/>
          <p:nvPr/>
        </p:nvSpPr>
        <p:spPr>
          <a:xfrm>
            <a:off x="74956" y="4450246"/>
            <a:ext cx="7077579" cy="2031325"/>
          </a:xfrm>
          <a:prstGeom prst="rect">
            <a:avLst/>
          </a:prstGeom>
          <a:solidFill>
            <a:schemeClr val="bg1"/>
          </a:solidFill>
        </p:spPr>
        <p:txBody>
          <a:bodyPr wrap="none" rtlCol="0">
            <a:spAutoFit/>
          </a:bodyPr>
          <a:lstStyle/>
          <a:p>
            <a:r>
              <a:rPr lang="en-US" b="1" dirty="0">
                <a:latin typeface="Courier New" pitchFamily="49" charset="0"/>
                <a:cs typeface="Courier New" pitchFamily="49" charset="0"/>
              </a:rPr>
              <a:t>VHGAVRDAAALRGIDIGIKALGTNP---R-KS--T---KTGAGERDVEIT</a:t>
            </a:r>
          </a:p>
          <a:p>
            <a:r>
              <a:rPr lang="en-US" b="1" dirty="0">
                <a:latin typeface="Courier New" pitchFamily="49" charset="0"/>
                <a:cs typeface="Courier New" pitchFamily="49" charset="0"/>
              </a:rPr>
              <a:t>.| .   ||   |  ||  || ..|     |   |     .| |..  . </a:t>
            </a:r>
          </a:p>
          <a:p>
            <a:r>
              <a:rPr lang="en-US" b="1" dirty="0">
                <a:latin typeface="Courier New" pitchFamily="49" charset="0"/>
                <a:cs typeface="Courier New" pitchFamily="49" charset="0"/>
              </a:rPr>
              <a:t>LHPTFNPAALKAGEVIG-SALPASPGAAAGKVYFTADEAKAAHEKGERVI</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LGGVTFVPGDI-AYSDDDGIIVV                           </a:t>
            </a:r>
          </a:p>
          <a:p>
            <a:r>
              <a:rPr lang="en-US" b="1" dirty="0">
                <a:latin typeface="Courier New" pitchFamily="49" charset="0"/>
                <a:cs typeface="Courier New" pitchFamily="49" charset="0"/>
              </a:rPr>
              <a:t>|  .   | || .    .||. |                           </a:t>
            </a:r>
          </a:p>
          <a:p>
            <a:r>
              <a:rPr lang="en-US" b="1" dirty="0" smtClean="0">
                <a:latin typeface="Courier New" pitchFamily="49" charset="0"/>
                <a:cs typeface="Courier New" pitchFamily="49" charset="0"/>
              </a:rPr>
              <a:t>LVRLETSPEDIEGMHAAEGILTV</a:t>
            </a:r>
            <a:endParaRPr lang="en-US" b="1" dirty="0">
              <a:latin typeface="Courier New" pitchFamily="49" charset="0"/>
              <a:cs typeface="Courier New" pitchFamily="49" charset="0"/>
            </a:endParaRPr>
          </a:p>
        </p:txBody>
      </p:sp>
      <p:sp>
        <p:nvSpPr>
          <p:cNvPr id="26" name="TextBox 25"/>
          <p:cNvSpPr txBox="1"/>
          <p:nvPr/>
        </p:nvSpPr>
        <p:spPr>
          <a:xfrm>
            <a:off x="179512" y="4414324"/>
            <a:ext cx="6840760" cy="2308324"/>
          </a:xfrm>
          <a:prstGeom prst="rect">
            <a:avLst/>
          </a:prstGeom>
          <a:solidFill>
            <a:schemeClr val="bg1"/>
          </a:solidFill>
        </p:spPr>
        <p:txBody>
          <a:bodyPr wrap="square" rtlCol="0">
            <a:spAutoFit/>
          </a:bodyPr>
          <a:lstStyle/>
          <a:p>
            <a:r>
              <a:rPr lang="en-US" dirty="0">
                <a:latin typeface="+mj-lt"/>
                <a:cs typeface="Courier New" pitchFamily="49" charset="0"/>
              </a:rPr>
              <a:t>COMMON FOLD. </a:t>
            </a:r>
            <a:r>
              <a:rPr lang="en-US" dirty="0" err="1">
                <a:latin typeface="+mj-lt"/>
                <a:cs typeface="Courier New" pitchFamily="49" charset="0"/>
              </a:rPr>
              <a:t>Superfamilies</a:t>
            </a:r>
            <a:r>
              <a:rPr lang="en-US" dirty="0">
                <a:latin typeface="+mj-lt"/>
                <a:cs typeface="Courier New" pitchFamily="49" charset="0"/>
              </a:rPr>
              <a:t> and families are defined as having a common fold if their proteins have same major secondary structures in same arrangement with the same topological connections. </a:t>
            </a:r>
            <a:endParaRPr lang="ru-RU" dirty="0" smtClean="0">
              <a:latin typeface="+mj-lt"/>
              <a:cs typeface="Courier New" pitchFamily="49" charset="0"/>
            </a:endParaRPr>
          </a:p>
          <a:p>
            <a:endParaRPr lang="en-US" dirty="0">
              <a:latin typeface="+mj-lt"/>
              <a:cs typeface="Courier New" pitchFamily="49" charset="0"/>
            </a:endParaRPr>
          </a:p>
          <a:p>
            <a:r>
              <a:rPr lang="en-US" dirty="0" err="1">
                <a:latin typeface="+mj-lt"/>
                <a:cs typeface="Courier New" pitchFamily="49" charset="0"/>
              </a:rPr>
              <a:t>Murzin</a:t>
            </a:r>
            <a:r>
              <a:rPr lang="en-US" dirty="0">
                <a:latin typeface="+mj-lt"/>
                <a:cs typeface="Courier New" pitchFamily="49" charset="0"/>
              </a:rPr>
              <a:t> A.G. </a:t>
            </a:r>
            <a:r>
              <a:rPr lang="en-US" i="1" dirty="0">
                <a:latin typeface="+mj-lt"/>
                <a:cs typeface="Courier New" pitchFamily="49" charset="0"/>
              </a:rPr>
              <a:t>et </a:t>
            </a:r>
            <a:r>
              <a:rPr lang="en-US" i="1" dirty="0" smtClean="0">
                <a:latin typeface="+mj-lt"/>
                <a:cs typeface="Courier New" pitchFamily="49" charset="0"/>
              </a:rPr>
              <a:t>al.</a:t>
            </a:r>
            <a:r>
              <a:rPr lang="en-US" dirty="0" smtClean="0">
                <a:latin typeface="+mj-lt"/>
                <a:cs typeface="Courier New" pitchFamily="49" charset="0"/>
              </a:rPr>
              <a:t>, </a:t>
            </a:r>
            <a:r>
              <a:rPr lang="en-US" dirty="0">
                <a:latin typeface="+mj-lt"/>
                <a:cs typeface="Courier New" pitchFamily="49" charset="0"/>
              </a:rPr>
              <a:t>SCOP: a structural classification of proteins database for the investigation of sequences and structures</a:t>
            </a:r>
            <a:r>
              <a:rPr lang="en-US" dirty="0" smtClean="0">
                <a:latin typeface="+mj-lt"/>
                <a:cs typeface="Courier New" pitchFamily="49" charset="0"/>
              </a:rPr>
              <a:t>.</a:t>
            </a:r>
            <a:br>
              <a:rPr lang="en-US" dirty="0" smtClean="0">
                <a:latin typeface="+mj-lt"/>
                <a:cs typeface="Courier New" pitchFamily="49" charset="0"/>
              </a:rPr>
            </a:br>
            <a:r>
              <a:rPr lang="en-US" dirty="0" smtClean="0">
                <a:latin typeface="+mj-lt"/>
                <a:cs typeface="Courier New" pitchFamily="49" charset="0"/>
              </a:rPr>
              <a:t>J</a:t>
            </a:r>
            <a:r>
              <a:rPr lang="en-US" dirty="0">
                <a:latin typeface="+mj-lt"/>
                <a:cs typeface="Courier New" pitchFamily="49" charset="0"/>
              </a:rPr>
              <a:t>. Mol. Biol. 1995. 247(4).</a:t>
            </a:r>
          </a:p>
        </p:txBody>
      </p:sp>
    </p:spTree>
    <p:extLst>
      <p:ext uri="{BB962C8B-B14F-4D97-AF65-F5344CB8AC3E}">
        <p14:creationId xmlns:p14="http://schemas.microsoft.com/office/powerpoint/2010/main" val="412680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409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25 -1.11111E-6 L 2.77778E-7 -1.11111E-6 " pathEditMode="relative" rAng="0" ptsTypes="AA">
                                      <p:cBhvr>
                                        <p:cTn id="10" dur="2000" fill="hold"/>
                                        <p:tgtEl>
                                          <p:spTgt spid="4098"/>
                                        </p:tgtEl>
                                        <p:attrNameLst>
                                          <p:attrName>ppt_x</p:attrName>
                                          <p:attrName>ppt_y</p:attrName>
                                        </p:attrNameLst>
                                      </p:cBhvr>
                                      <p:rCtr x="12500"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Структурные классы</a:t>
            </a:r>
            <a:endParaRPr lang="ru-RU" dirty="0"/>
          </a:p>
        </p:txBody>
      </p:sp>
      <p:sp>
        <p:nvSpPr>
          <p:cNvPr id="3" name="Номер слайда 2"/>
          <p:cNvSpPr>
            <a:spLocks noGrp="1"/>
          </p:cNvSpPr>
          <p:nvPr>
            <p:ph type="sldNum" sz="quarter" idx="12"/>
          </p:nvPr>
        </p:nvSpPr>
        <p:spPr/>
        <p:txBody>
          <a:bodyPr/>
          <a:lstStyle/>
          <a:p>
            <a:fld id="{0650861A-FB08-42BE-8AE3-7B76ACB541A5}" type="slidenum">
              <a:rPr lang="ru-RU" smtClean="0"/>
              <a:pPr/>
              <a:t>18</a:t>
            </a:fld>
            <a:endParaRPr lang="ru-RU" dirty="0"/>
          </a:p>
        </p:txBody>
      </p:sp>
      <p:pic>
        <p:nvPicPr>
          <p:cNvPr id="1026" name="Picture 2"/>
          <p:cNvPicPr>
            <a:picLocks noChangeAspect="1" noChangeArrowheads="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l="18136" t="7764" r="14610" b="9521"/>
          <a:stretch/>
        </p:blipFill>
        <p:spPr bwMode="auto">
          <a:xfrm>
            <a:off x="1115616" y="548680"/>
            <a:ext cx="2520280" cy="2632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5914" t="20677" r="3106" b="5274"/>
          <a:stretch/>
        </p:blipFill>
        <p:spPr bwMode="auto">
          <a:xfrm>
            <a:off x="0" y="3573016"/>
            <a:ext cx="4104015" cy="315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13968" t="7864" r="9682" b="4177"/>
          <a:stretch/>
        </p:blipFill>
        <p:spPr bwMode="auto">
          <a:xfrm>
            <a:off x="5131239" y="35456"/>
            <a:ext cx="2538385" cy="27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l="19966" t="9042" r="16144" b="4320"/>
          <a:stretch/>
        </p:blipFill>
        <p:spPr bwMode="auto">
          <a:xfrm>
            <a:off x="4780551" y="3102027"/>
            <a:ext cx="3239760" cy="375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02292" y="2924944"/>
            <a:ext cx="918841" cy="553998"/>
          </a:xfrm>
          <a:prstGeom prst="rect">
            <a:avLst/>
          </a:prstGeom>
          <a:noFill/>
        </p:spPr>
        <p:txBody>
          <a:bodyPr wrap="none" rtlCol="0">
            <a:spAutoFit/>
          </a:bodyPr>
          <a:lstStyle/>
          <a:p>
            <a:r>
              <a:rPr lang="en-US" sz="3000" dirty="0" smtClean="0"/>
              <a:t>All-</a:t>
            </a:r>
            <a:r>
              <a:rPr lang="el-GR" sz="3000" dirty="0" smtClean="0"/>
              <a:t>α</a:t>
            </a:r>
            <a:endParaRPr lang="ru-RU" sz="3000" dirty="0"/>
          </a:p>
        </p:txBody>
      </p:sp>
      <p:sp>
        <p:nvSpPr>
          <p:cNvPr id="10" name="TextBox 9"/>
          <p:cNvSpPr txBox="1"/>
          <p:nvPr/>
        </p:nvSpPr>
        <p:spPr>
          <a:xfrm>
            <a:off x="656195" y="5661248"/>
            <a:ext cx="918841" cy="553998"/>
          </a:xfrm>
          <a:prstGeom prst="rect">
            <a:avLst/>
          </a:prstGeom>
          <a:noFill/>
        </p:spPr>
        <p:txBody>
          <a:bodyPr wrap="none" rtlCol="0">
            <a:spAutoFit/>
          </a:bodyPr>
          <a:lstStyle/>
          <a:p>
            <a:r>
              <a:rPr lang="en-US" sz="3000" dirty="0" smtClean="0"/>
              <a:t>All-</a:t>
            </a:r>
            <a:r>
              <a:rPr lang="el-GR" sz="3000" dirty="0" smtClean="0"/>
              <a:t>β</a:t>
            </a:r>
            <a:endParaRPr lang="ru-RU" sz="3000" dirty="0"/>
          </a:p>
        </p:txBody>
      </p:sp>
      <p:sp>
        <p:nvSpPr>
          <p:cNvPr id="11" name="TextBox 10"/>
          <p:cNvSpPr txBox="1"/>
          <p:nvPr/>
        </p:nvSpPr>
        <p:spPr>
          <a:xfrm>
            <a:off x="4780551" y="2249371"/>
            <a:ext cx="756938" cy="553998"/>
          </a:xfrm>
          <a:prstGeom prst="rect">
            <a:avLst/>
          </a:prstGeom>
          <a:noFill/>
        </p:spPr>
        <p:txBody>
          <a:bodyPr wrap="none" rtlCol="0">
            <a:spAutoFit/>
          </a:bodyPr>
          <a:lstStyle/>
          <a:p>
            <a:r>
              <a:rPr lang="el-GR" sz="3000" dirty="0" smtClean="0"/>
              <a:t>α</a:t>
            </a:r>
            <a:r>
              <a:rPr lang="en-US" sz="3000" dirty="0" smtClean="0"/>
              <a:t>/</a:t>
            </a:r>
            <a:r>
              <a:rPr lang="el-GR" sz="3000" dirty="0" smtClean="0"/>
              <a:t>β</a:t>
            </a:r>
            <a:endParaRPr lang="ru-RU" sz="3000" dirty="0"/>
          </a:p>
        </p:txBody>
      </p:sp>
      <p:sp>
        <p:nvSpPr>
          <p:cNvPr id="12" name="TextBox 11"/>
          <p:cNvSpPr txBox="1"/>
          <p:nvPr/>
        </p:nvSpPr>
        <p:spPr>
          <a:xfrm>
            <a:off x="5039198" y="6187370"/>
            <a:ext cx="800219" cy="553998"/>
          </a:xfrm>
          <a:prstGeom prst="rect">
            <a:avLst/>
          </a:prstGeom>
          <a:noFill/>
        </p:spPr>
        <p:txBody>
          <a:bodyPr wrap="none" rtlCol="0">
            <a:spAutoFit/>
          </a:bodyPr>
          <a:lstStyle/>
          <a:p>
            <a:r>
              <a:rPr lang="el-GR" sz="3000" dirty="0" smtClean="0"/>
              <a:t>α</a:t>
            </a:r>
            <a:r>
              <a:rPr lang="en-US" sz="3000" dirty="0" smtClean="0"/>
              <a:t>+</a:t>
            </a:r>
            <a:r>
              <a:rPr lang="el-GR" sz="3000" dirty="0" smtClean="0"/>
              <a:t>β</a:t>
            </a:r>
            <a:endParaRPr lang="ru-RU" sz="3000" dirty="0"/>
          </a:p>
        </p:txBody>
      </p:sp>
    </p:spTree>
    <p:extLst>
      <p:ext uri="{BB962C8B-B14F-4D97-AF65-F5344CB8AC3E}">
        <p14:creationId xmlns:p14="http://schemas.microsoft.com/office/powerpoint/2010/main" val="204633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Разница между </a:t>
            </a:r>
            <a:r>
              <a:rPr lang="en-US" dirty="0"/>
              <a:t>a/b </a:t>
            </a:r>
            <a:r>
              <a:rPr lang="ru-RU" dirty="0"/>
              <a:t>и </a:t>
            </a:r>
            <a:r>
              <a:rPr lang="en-US" dirty="0" err="1"/>
              <a:t>a+b</a:t>
            </a:r>
            <a:endParaRPr lang="ru-RU" dirty="0"/>
          </a:p>
        </p:txBody>
      </p:sp>
      <p:sp>
        <p:nvSpPr>
          <p:cNvPr id="3" name="Номер слайда 2"/>
          <p:cNvSpPr>
            <a:spLocks noGrp="1"/>
          </p:cNvSpPr>
          <p:nvPr>
            <p:ph type="sldNum" sz="quarter" idx="12"/>
          </p:nvPr>
        </p:nvSpPr>
        <p:spPr/>
        <p:txBody>
          <a:bodyPr/>
          <a:lstStyle/>
          <a:p>
            <a:fld id="{0650861A-FB08-42BE-8AE3-7B76ACB541A5}" type="slidenum">
              <a:rPr lang="ru-RU" smtClean="0"/>
              <a:pPr/>
              <a:t>19</a:t>
            </a:fld>
            <a:endParaRPr lang="ru-RU" dirty="0"/>
          </a:p>
        </p:txBody>
      </p:sp>
      <p:pic>
        <p:nvPicPr>
          <p:cNvPr id="4" name="Picture 4" descr="F:\Common\Education\FBB\Year_02\Term_6\Lectures\3Dcomparison\3Dclassification\1tpa_asb.GIF"/>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a:ext>
            </a:extLst>
          </a:blip>
          <a:srcRect/>
          <a:stretch>
            <a:fillRect/>
          </a:stretch>
        </p:blipFill>
        <p:spPr bwMode="auto">
          <a:xfrm>
            <a:off x="107505" y="476672"/>
            <a:ext cx="3384376" cy="3384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3923928" y="721659"/>
            <a:ext cx="3411538" cy="1371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a:solidFill>
                  <a:srgbClr val="CC3300"/>
                </a:solidFill>
              </a:rPr>
              <a:t>a/b</a:t>
            </a:r>
            <a:r>
              <a:rPr lang="ru-RU" sz="3600" dirty="0">
                <a:solidFill>
                  <a:srgbClr val="CC3300"/>
                </a:solidFill>
              </a:rPr>
              <a:t>:</a:t>
            </a:r>
            <a:r>
              <a:rPr lang="en-US" sz="3600" dirty="0">
                <a:solidFill>
                  <a:srgbClr val="CC3300"/>
                </a:solidFill>
              </a:rPr>
              <a:t>  </a:t>
            </a:r>
            <a:r>
              <a:rPr lang="ru-RU" sz="3600" dirty="0">
                <a:solidFill>
                  <a:srgbClr val="CC3300"/>
                </a:solidFill>
              </a:rPr>
              <a:t/>
            </a:r>
            <a:br>
              <a:rPr lang="ru-RU" sz="3600" dirty="0">
                <a:solidFill>
                  <a:srgbClr val="CC3300"/>
                </a:solidFill>
              </a:rPr>
            </a:br>
            <a:r>
              <a:rPr lang="ru-RU" dirty="0"/>
              <a:t>- Спирали и тяжи вместе</a:t>
            </a:r>
          </a:p>
          <a:p>
            <a:r>
              <a:rPr lang="ru-RU" dirty="0"/>
              <a:t>образуют глобулу</a:t>
            </a:r>
          </a:p>
        </p:txBody>
      </p:sp>
      <p:sp>
        <p:nvSpPr>
          <p:cNvPr id="7" name="Rectangle 6"/>
          <p:cNvSpPr>
            <a:spLocks noChangeArrowheads="1"/>
          </p:cNvSpPr>
          <p:nvPr/>
        </p:nvSpPr>
        <p:spPr bwMode="auto">
          <a:xfrm>
            <a:off x="3977208" y="3645024"/>
            <a:ext cx="4267200" cy="1371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err="1">
                <a:solidFill>
                  <a:srgbClr val="CC3300"/>
                </a:solidFill>
              </a:rPr>
              <a:t>a+b</a:t>
            </a:r>
            <a:r>
              <a:rPr lang="ru-RU" sz="3600" dirty="0">
                <a:solidFill>
                  <a:srgbClr val="CC3300"/>
                </a:solidFill>
              </a:rPr>
              <a:t>:</a:t>
            </a:r>
            <a:r>
              <a:rPr lang="en-US" dirty="0"/>
              <a:t>  </a:t>
            </a:r>
            <a:r>
              <a:rPr lang="ru-RU" dirty="0"/>
              <a:t/>
            </a:r>
            <a:br>
              <a:rPr lang="ru-RU" dirty="0"/>
            </a:br>
            <a:r>
              <a:rPr lang="ru-RU" dirty="0"/>
              <a:t>- Спирали и тяжи более или менее разобщены </a:t>
            </a:r>
          </a:p>
        </p:txBody>
      </p:sp>
      <p:pic>
        <p:nvPicPr>
          <p:cNvPr id="6" name="Picture 3" descr="F:\Common\Education\FBB\Year_02\Term_6\Lectures\3Dcomparison\3Dclassification\2act_apb.GIF"/>
          <p:cNvPicPr>
            <a:picLocks noChangeAspect="1" noChangeArrowheads="1"/>
          </p:cNvPicPr>
          <p:nvPr/>
        </p:nvPicPr>
        <p:blipFill>
          <a:blip r:embed="rId3" cstate="print">
            <a:clrChange>
              <a:clrFrom>
                <a:srgbClr val="CCFFFF"/>
              </a:clrFrom>
              <a:clrTo>
                <a:srgbClr val="CCFFFF">
                  <a:alpha val="0"/>
                </a:srgbClr>
              </a:clrTo>
            </a:clrChange>
            <a:extLst>
              <a:ext uri="{28A0092B-C50C-407E-A947-70E740481C1C}">
                <a14:useLocalDpi xmlns:a14="http://schemas.microsoft.com/office/drawing/2010/main"/>
              </a:ext>
            </a:extLst>
          </a:blip>
          <a:srcRect/>
          <a:stretch>
            <a:fillRect/>
          </a:stretch>
        </p:blipFill>
        <p:spPr bwMode="auto">
          <a:xfrm>
            <a:off x="110371" y="3476491"/>
            <a:ext cx="3381509" cy="338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72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16024"/>
            <a:ext cx="7507288" cy="548680"/>
          </a:xfrm>
        </p:spPr>
        <p:txBody>
          <a:bodyPr vert="horz" lIns="91440" tIns="45720" rIns="91440" bIns="45720" rtlCol="0" anchor="t">
            <a:noAutofit/>
          </a:bodyPr>
          <a:lstStyle/>
          <a:p>
            <a:pPr algn="ctr"/>
            <a:r>
              <a:rPr lang="ru-RU" sz="5400" dirty="0" smtClean="0"/>
              <a:t>Разнообразие укладок</a:t>
            </a:r>
            <a:br>
              <a:rPr lang="ru-RU" sz="5400" dirty="0" smtClean="0"/>
            </a:br>
            <a:r>
              <a:rPr lang="ru-RU" sz="5400" dirty="0" smtClean="0"/>
              <a:t/>
            </a:r>
            <a:br>
              <a:rPr lang="ru-RU" sz="5400" dirty="0" smtClean="0"/>
            </a:br>
            <a:r>
              <a:rPr lang="ru-RU" sz="5400" dirty="0" smtClean="0"/>
              <a:t>Архитектура и топология</a:t>
            </a:r>
            <a:br>
              <a:rPr lang="ru-RU" sz="5400" dirty="0" smtClean="0"/>
            </a:br>
            <a:r>
              <a:rPr lang="ru-RU" sz="5400" dirty="0" smtClean="0"/>
              <a:t/>
            </a:r>
            <a:br>
              <a:rPr lang="ru-RU" sz="5400" dirty="0" smtClean="0"/>
            </a:br>
            <a:r>
              <a:rPr lang="ru-RU" sz="5400" dirty="0" smtClean="0"/>
              <a:t>Структурные мотивы</a:t>
            </a:r>
            <a:endParaRPr lang="ru-RU" sz="5400" dirty="0"/>
          </a:p>
        </p:txBody>
      </p:sp>
      <p:sp>
        <p:nvSpPr>
          <p:cNvPr id="3" name="Номер слайда 2"/>
          <p:cNvSpPr>
            <a:spLocks noGrp="1"/>
          </p:cNvSpPr>
          <p:nvPr>
            <p:ph type="sldNum" sz="quarter" idx="12"/>
          </p:nvPr>
        </p:nvSpPr>
        <p:spPr/>
        <p:txBody>
          <a:bodyPr/>
          <a:lstStyle/>
          <a:p>
            <a:fld id="{0650861A-FB08-42BE-8AE3-7B76ACB541A5}" type="slidenum">
              <a:rPr lang="ru-RU" smtClean="0"/>
              <a:pPr/>
              <a:t>2</a:t>
            </a:fld>
            <a:endParaRPr lang="ru-RU"/>
          </a:p>
        </p:txBody>
      </p:sp>
    </p:spTree>
    <p:extLst>
      <p:ext uri="{BB962C8B-B14F-4D97-AF65-F5344CB8AC3E}">
        <p14:creationId xmlns:p14="http://schemas.microsoft.com/office/powerpoint/2010/main" val="176354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SCOP/</a:t>
            </a:r>
            <a:r>
              <a:rPr lang="en-US" dirty="0" err="1" smtClean="0"/>
              <a:t>SCOPe</a:t>
            </a:r>
            <a:r>
              <a:rPr lang="ru-RU" dirty="0" smtClean="0"/>
              <a:t>. Статистика</a:t>
            </a:r>
            <a:endParaRPr lang="ru-RU" dirty="0"/>
          </a:p>
        </p:txBody>
      </p:sp>
      <p:sp>
        <p:nvSpPr>
          <p:cNvPr id="4" name="Номер слайда 3"/>
          <p:cNvSpPr>
            <a:spLocks noGrp="1"/>
          </p:cNvSpPr>
          <p:nvPr>
            <p:ph type="sldNum" sz="quarter" idx="12"/>
          </p:nvPr>
        </p:nvSpPr>
        <p:spPr/>
        <p:txBody>
          <a:bodyPr/>
          <a:lstStyle/>
          <a:p>
            <a:fld id="{C5BE0C82-1047-48C4-A6E3-CB06866D3F08}" type="slidenum">
              <a:rPr lang="ru-RU" smtClean="0"/>
              <a:pPr/>
              <a:t>20</a:t>
            </a:fld>
            <a:endParaRPr lang="ru-RU" dirty="0"/>
          </a:p>
        </p:txBody>
      </p:sp>
      <p:pic>
        <p:nvPicPr>
          <p:cNvPr id="1026" name="Picture 2" descr="Diagram of timeline of SCOP(e) relea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05" y="2349624"/>
            <a:ext cx="7429500" cy="344805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66351" y="6439882"/>
            <a:ext cx="3916841" cy="369332"/>
          </a:xfrm>
          <a:prstGeom prst="rect">
            <a:avLst/>
          </a:prstGeom>
        </p:spPr>
        <p:txBody>
          <a:bodyPr wrap="none">
            <a:spAutoFit/>
          </a:bodyPr>
          <a:lstStyle/>
          <a:p>
            <a:r>
              <a:rPr lang="ru-RU" dirty="0"/>
              <a:t>http://scop.berkeley.edu/help/ver=2.05</a:t>
            </a:r>
          </a:p>
        </p:txBody>
      </p:sp>
    </p:spTree>
    <p:extLst>
      <p:ext uri="{BB962C8B-B14F-4D97-AF65-F5344CB8AC3E}">
        <p14:creationId xmlns:p14="http://schemas.microsoft.com/office/powerpoint/2010/main" val="418346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SCOP/</a:t>
            </a:r>
            <a:r>
              <a:rPr lang="en-US" dirty="0" err="1" smtClean="0"/>
              <a:t>SCOPe</a:t>
            </a:r>
            <a:r>
              <a:rPr lang="ru-RU" dirty="0" smtClean="0"/>
              <a:t>. Статистика</a:t>
            </a:r>
            <a:endParaRPr lang="ru-RU" dirty="0"/>
          </a:p>
        </p:txBody>
      </p:sp>
      <p:sp>
        <p:nvSpPr>
          <p:cNvPr id="4" name="Номер слайда 3"/>
          <p:cNvSpPr>
            <a:spLocks noGrp="1"/>
          </p:cNvSpPr>
          <p:nvPr>
            <p:ph type="sldNum" sz="quarter" idx="12"/>
          </p:nvPr>
        </p:nvSpPr>
        <p:spPr/>
        <p:txBody>
          <a:bodyPr/>
          <a:lstStyle/>
          <a:p>
            <a:fld id="{C5BE0C82-1047-48C4-A6E3-CB06866D3F08}" type="slidenum">
              <a:rPr lang="ru-RU" smtClean="0"/>
              <a:pPr/>
              <a:t>21</a:t>
            </a:fld>
            <a:endParaRPr lang="ru-RU" dirty="0"/>
          </a:p>
        </p:txBody>
      </p:sp>
      <p:sp>
        <p:nvSpPr>
          <p:cNvPr id="6" name="Прямоугольник 5"/>
          <p:cNvSpPr/>
          <p:nvPr/>
        </p:nvSpPr>
        <p:spPr>
          <a:xfrm>
            <a:off x="366351" y="6439882"/>
            <a:ext cx="3916841" cy="369332"/>
          </a:xfrm>
          <a:prstGeom prst="rect">
            <a:avLst/>
          </a:prstGeom>
        </p:spPr>
        <p:txBody>
          <a:bodyPr wrap="none">
            <a:spAutoFit/>
          </a:bodyPr>
          <a:lstStyle/>
          <a:p>
            <a:r>
              <a:rPr lang="ru-RU" dirty="0"/>
              <a:t>http://scop.berkeley.edu/help/ver=2.05</a:t>
            </a:r>
          </a:p>
        </p:txBody>
      </p:sp>
      <p:pic>
        <p:nvPicPr>
          <p:cNvPr id="7" name="Picture 4" descr="Diagram of changes to SCOP/SCOPe design and siz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196752"/>
            <a:ext cx="4896544" cy="531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46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Номер слайда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D989E06-2786-4515-8585-9701BD5223DB}" type="slidenum">
              <a:rPr lang="ru-RU" smtClean="0"/>
              <a:pPr fontAlgn="base">
                <a:spcBef>
                  <a:spcPct val="0"/>
                </a:spcBef>
                <a:spcAft>
                  <a:spcPct val="0"/>
                </a:spcAft>
                <a:defRPr/>
              </a:pPr>
              <a:t>22</a:t>
            </a:fld>
            <a:endParaRPr lang="ru-RU" smtClean="0"/>
          </a:p>
        </p:txBody>
      </p:sp>
      <p:sp>
        <p:nvSpPr>
          <p:cNvPr id="7172" name="TextBox 2"/>
          <p:cNvSpPr txBox="1">
            <a:spLocks noChangeArrowheads="1"/>
          </p:cNvSpPr>
          <p:nvPr/>
        </p:nvSpPr>
        <p:spPr bwMode="auto">
          <a:xfrm>
            <a:off x="4700707" y="6244821"/>
            <a:ext cx="2414572" cy="477054"/>
          </a:xfrm>
          <a:prstGeom prst="rect">
            <a:avLst/>
          </a:prstGeom>
          <a:noFill/>
          <a:ln w="9525">
            <a:noFill/>
            <a:miter lim="800000"/>
            <a:headEnd/>
            <a:tailEnd/>
          </a:ln>
        </p:spPr>
        <p:txBody>
          <a:bodyPr wrap="none">
            <a:spAutoFit/>
          </a:bodyPr>
          <a:lstStyle/>
          <a:p>
            <a:r>
              <a:rPr lang="en-US" sz="2500" dirty="0"/>
              <a:t>SCOP: </a:t>
            </a:r>
            <a:r>
              <a:rPr lang="ru-RU" sz="2500" dirty="0" smtClean="0"/>
              <a:t>баррель</a:t>
            </a:r>
            <a:endParaRPr lang="ru-RU" sz="2500" dirty="0"/>
          </a:p>
        </p:txBody>
      </p:sp>
      <p:pic>
        <p:nvPicPr>
          <p:cNvPr id="5" name="Picture 3"/>
          <p:cNvPicPr>
            <a:picLocks noChangeAspect="1" noChangeArrowheads="1"/>
          </p:cNvPicPr>
          <p:nvPr/>
        </p:nvPicPr>
        <p:blipFill rotWithShape="1">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4334307" y="3481957"/>
            <a:ext cx="31908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703537" y="3439194"/>
            <a:ext cx="32385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2"/>
          <p:cNvSpPr txBox="1">
            <a:spLocks noChangeArrowheads="1"/>
          </p:cNvSpPr>
          <p:nvPr/>
        </p:nvSpPr>
        <p:spPr bwMode="auto">
          <a:xfrm>
            <a:off x="1187624" y="6183008"/>
            <a:ext cx="2337884" cy="477054"/>
          </a:xfrm>
          <a:prstGeom prst="rect">
            <a:avLst/>
          </a:prstGeom>
          <a:noFill/>
          <a:ln w="9525">
            <a:noFill/>
            <a:miter lim="800000"/>
            <a:headEnd/>
            <a:tailEnd/>
          </a:ln>
        </p:spPr>
        <p:txBody>
          <a:bodyPr wrap="none">
            <a:spAutoFit/>
          </a:bodyPr>
          <a:lstStyle/>
          <a:p>
            <a:r>
              <a:rPr lang="en-US" sz="2500" dirty="0" smtClean="0"/>
              <a:t>CATH: </a:t>
            </a:r>
            <a:r>
              <a:rPr lang="ru-RU" sz="2500" dirty="0" smtClean="0"/>
              <a:t>сэндвич</a:t>
            </a:r>
            <a:endParaRPr lang="ru-RU" sz="2500" dirty="0"/>
          </a:p>
        </p:txBody>
      </p:sp>
      <p:sp>
        <p:nvSpPr>
          <p:cNvPr id="14" name="Заголовок 1"/>
          <p:cNvSpPr txBox="1">
            <a:spLocks/>
          </p:cNvSpPr>
          <p:nvPr/>
        </p:nvSpPr>
        <p:spPr>
          <a:xfrm>
            <a:off x="-65724" y="0"/>
            <a:ext cx="7507288" cy="54868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u="sng" kern="1200" cap="none" spc="-100" baseline="0">
                <a:ln>
                  <a:noFill/>
                </a:ln>
                <a:solidFill>
                  <a:schemeClr val="tx1"/>
                </a:solidFill>
                <a:effectLst/>
                <a:latin typeface="+mj-lt"/>
                <a:ea typeface="+mj-ea"/>
                <a:cs typeface="+mj-cs"/>
              </a:defRPr>
            </a:lvl1pPr>
          </a:lstStyle>
          <a:p>
            <a:r>
              <a:rPr lang="en-US" dirty="0" smtClean="0"/>
              <a:t>SCOP </a:t>
            </a:r>
            <a:r>
              <a:rPr lang="en-US" dirty="0" err="1" smtClean="0"/>
              <a:t>vs</a:t>
            </a:r>
            <a:r>
              <a:rPr lang="en-US" dirty="0" smtClean="0"/>
              <a:t> CATH</a:t>
            </a:r>
            <a:endParaRPr lang="ru-RU" dirty="0"/>
          </a:p>
        </p:txBody>
      </p:sp>
      <p:sp>
        <p:nvSpPr>
          <p:cNvPr id="8" name="TextBox 7"/>
          <p:cNvSpPr txBox="1"/>
          <p:nvPr/>
        </p:nvSpPr>
        <p:spPr>
          <a:xfrm>
            <a:off x="358311" y="980728"/>
            <a:ext cx="7958105" cy="1015663"/>
          </a:xfrm>
          <a:prstGeom prst="rect">
            <a:avLst/>
          </a:prstGeom>
          <a:noFill/>
        </p:spPr>
        <p:txBody>
          <a:bodyPr wrap="square" rtlCol="0">
            <a:spAutoFit/>
          </a:bodyPr>
          <a:lstStyle/>
          <a:p>
            <a:r>
              <a:rPr lang="en-US" sz="2400" dirty="0" smtClean="0"/>
              <a:t>SCOP</a:t>
            </a:r>
            <a:r>
              <a:rPr lang="en-US" sz="2400" dirty="0"/>
              <a:t>: hand-made, </a:t>
            </a:r>
            <a:r>
              <a:rPr lang="en-US" sz="2400" dirty="0" smtClean="0"/>
              <a:t>CATH</a:t>
            </a:r>
            <a:r>
              <a:rPr lang="en-US" sz="2400" dirty="0"/>
              <a:t>: </a:t>
            </a:r>
            <a:r>
              <a:rPr lang="en-US" sz="2400" dirty="0" smtClean="0"/>
              <a:t>semi-automatic. </a:t>
            </a:r>
            <a:r>
              <a:rPr lang="ru-RU" dirty="0" smtClean="0"/>
              <a:t>По крайней мере, так декларируется. В действительности, различия между протоколами несущественны.</a:t>
            </a:r>
            <a:endParaRPr lang="ru-RU" dirty="0"/>
          </a:p>
        </p:txBody>
      </p:sp>
      <p:sp>
        <p:nvSpPr>
          <p:cNvPr id="15" name="TextBox 14"/>
          <p:cNvSpPr txBox="1"/>
          <p:nvPr/>
        </p:nvSpPr>
        <p:spPr>
          <a:xfrm>
            <a:off x="358311" y="980728"/>
            <a:ext cx="7958105" cy="1754326"/>
          </a:xfrm>
          <a:prstGeom prst="rect">
            <a:avLst/>
          </a:prstGeom>
          <a:noFill/>
        </p:spPr>
        <p:txBody>
          <a:bodyPr wrap="square" rtlCol="0">
            <a:spAutoFit/>
          </a:bodyPr>
          <a:lstStyle/>
          <a:p>
            <a:r>
              <a:rPr lang="en-US" sz="2400" dirty="0" smtClean="0"/>
              <a:t>SCOP</a:t>
            </a:r>
            <a:r>
              <a:rPr lang="en-US" sz="2400" dirty="0"/>
              <a:t>: hand-made, </a:t>
            </a:r>
            <a:r>
              <a:rPr lang="en-US" sz="2400" dirty="0" smtClean="0"/>
              <a:t>CATH</a:t>
            </a:r>
            <a:r>
              <a:rPr lang="en-US" sz="2400" dirty="0"/>
              <a:t>: </a:t>
            </a:r>
            <a:r>
              <a:rPr lang="en-US" sz="2400" dirty="0" smtClean="0"/>
              <a:t>semi-automatic. </a:t>
            </a:r>
            <a:r>
              <a:rPr lang="ru-RU" dirty="0" smtClean="0"/>
              <a:t>По крайней мере, так декларируется. В действительности, различия между протоколами несущественны.</a:t>
            </a:r>
            <a:br>
              <a:rPr lang="ru-RU" dirty="0" smtClean="0"/>
            </a:br>
            <a:r>
              <a:rPr lang="en-US" sz="2400" dirty="0" smtClean="0"/>
              <a:t>SCOP: </a:t>
            </a:r>
            <a:r>
              <a:rPr lang="ru-RU" sz="2400" dirty="0" smtClean="0"/>
              <a:t>не обновляется с 2009 года</a:t>
            </a:r>
            <a:r>
              <a:rPr lang="en-US" sz="2400" dirty="0" smtClean="0"/>
              <a:t>, CATH: </a:t>
            </a:r>
            <a:r>
              <a:rPr lang="ru-RU" sz="2400" dirty="0" smtClean="0"/>
              <a:t>регулярно обновляется.</a:t>
            </a:r>
          </a:p>
        </p:txBody>
      </p:sp>
      <p:sp>
        <p:nvSpPr>
          <p:cNvPr id="16" name="TextBox 15"/>
          <p:cNvSpPr txBox="1"/>
          <p:nvPr/>
        </p:nvSpPr>
        <p:spPr>
          <a:xfrm>
            <a:off x="358311" y="980728"/>
            <a:ext cx="7958105" cy="2123658"/>
          </a:xfrm>
          <a:prstGeom prst="rect">
            <a:avLst/>
          </a:prstGeom>
          <a:noFill/>
        </p:spPr>
        <p:txBody>
          <a:bodyPr wrap="square" rtlCol="0">
            <a:spAutoFit/>
          </a:bodyPr>
          <a:lstStyle/>
          <a:p>
            <a:r>
              <a:rPr lang="en-US" sz="2400" dirty="0" smtClean="0"/>
              <a:t>SCOP</a:t>
            </a:r>
            <a:r>
              <a:rPr lang="en-US" sz="2400" dirty="0"/>
              <a:t>: hand-made, </a:t>
            </a:r>
            <a:r>
              <a:rPr lang="en-US" sz="2400" dirty="0" smtClean="0"/>
              <a:t>CATH</a:t>
            </a:r>
            <a:r>
              <a:rPr lang="en-US" sz="2400" dirty="0"/>
              <a:t>: </a:t>
            </a:r>
            <a:r>
              <a:rPr lang="en-US" sz="2400" dirty="0" smtClean="0"/>
              <a:t>semi-automatic. </a:t>
            </a:r>
            <a:r>
              <a:rPr lang="ru-RU" dirty="0" smtClean="0"/>
              <a:t>По крайней мере, так декларируется. В действительности, различия между протоколами несущественны.</a:t>
            </a:r>
            <a:br>
              <a:rPr lang="ru-RU" dirty="0" smtClean="0"/>
            </a:br>
            <a:r>
              <a:rPr lang="en-US" sz="2400" dirty="0" smtClean="0"/>
              <a:t>SCOP: </a:t>
            </a:r>
            <a:r>
              <a:rPr lang="ru-RU" sz="2400" dirty="0" smtClean="0"/>
              <a:t>не обновляется с 2009 года</a:t>
            </a:r>
            <a:r>
              <a:rPr lang="en-US" sz="2400" dirty="0" smtClean="0"/>
              <a:t>, CATH: </a:t>
            </a:r>
            <a:r>
              <a:rPr lang="ru-RU" sz="2400" dirty="0" smtClean="0"/>
              <a:t>регулярно обновляется.</a:t>
            </a:r>
          </a:p>
          <a:p>
            <a:r>
              <a:rPr lang="ru-RU" sz="2400" dirty="0" smtClean="0"/>
              <a:t>Могут быть отличия в границах доменов.</a:t>
            </a:r>
          </a:p>
        </p:txBody>
      </p:sp>
      <p:sp>
        <p:nvSpPr>
          <p:cNvPr id="17" name="TextBox 16"/>
          <p:cNvSpPr txBox="1"/>
          <p:nvPr/>
        </p:nvSpPr>
        <p:spPr>
          <a:xfrm>
            <a:off x="358311" y="980728"/>
            <a:ext cx="7958105" cy="2492990"/>
          </a:xfrm>
          <a:prstGeom prst="rect">
            <a:avLst/>
          </a:prstGeom>
          <a:noFill/>
        </p:spPr>
        <p:txBody>
          <a:bodyPr wrap="square" rtlCol="0">
            <a:spAutoFit/>
          </a:bodyPr>
          <a:lstStyle/>
          <a:p>
            <a:r>
              <a:rPr lang="en-US" sz="2400" dirty="0" smtClean="0"/>
              <a:t>SCOP</a:t>
            </a:r>
            <a:r>
              <a:rPr lang="en-US" sz="2400" dirty="0"/>
              <a:t>: hand-made, </a:t>
            </a:r>
            <a:r>
              <a:rPr lang="en-US" sz="2400" dirty="0" smtClean="0"/>
              <a:t>CATH</a:t>
            </a:r>
            <a:r>
              <a:rPr lang="en-US" sz="2400" dirty="0"/>
              <a:t>: </a:t>
            </a:r>
            <a:r>
              <a:rPr lang="en-US" sz="2400" dirty="0" smtClean="0"/>
              <a:t>semi-automatic. </a:t>
            </a:r>
            <a:r>
              <a:rPr lang="ru-RU" dirty="0" smtClean="0"/>
              <a:t>По крайней мере, так декларируется. В действительности, различия между протоколами несущественны.</a:t>
            </a:r>
            <a:br>
              <a:rPr lang="ru-RU" dirty="0" smtClean="0"/>
            </a:br>
            <a:r>
              <a:rPr lang="en-US" sz="2400" dirty="0" smtClean="0"/>
              <a:t>SCOP: </a:t>
            </a:r>
            <a:r>
              <a:rPr lang="ru-RU" sz="2400" dirty="0" smtClean="0"/>
              <a:t>не обновляется с 2009 года</a:t>
            </a:r>
            <a:r>
              <a:rPr lang="en-US" sz="2400" dirty="0" smtClean="0"/>
              <a:t>, CATH: </a:t>
            </a:r>
            <a:r>
              <a:rPr lang="ru-RU" sz="2400" dirty="0" smtClean="0"/>
              <a:t>регулярно обновляется.</a:t>
            </a:r>
          </a:p>
          <a:p>
            <a:r>
              <a:rPr lang="ru-RU" sz="2400" dirty="0" smtClean="0"/>
              <a:t>Могут быть отличия в границах доменов.</a:t>
            </a:r>
          </a:p>
          <a:p>
            <a:r>
              <a:rPr lang="ru-RU" sz="2400" dirty="0" smtClean="0"/>
              <a:t>Могут быть отличия в определении архитектур.</a:t>
            </a:r>
            <a:endParaRPr lang="ru-RU" dirty="0"/>
          </a:p>
        </p:txBody>
      </p:sp>
    </p:spTree>
    <p:extLst>
      <p:ext uri="{BB962C8B-B14F-4D97-AF65-F5344CB8AC3E}">
        <p14:creationId xmlns:p14="http://schemas.microsoft.com/office/powerpoint/2010/main" val="1687081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13"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ECOD</a:t>
            </a:r>
            <a:endParaRPr lang="ru-RU" dirty="0"/>
          </a:p>
        </p:txBody>
      </p:sp>
      <p:sp>
        <p:nvSpPr>
          <p:cNvPr id="4" name="Номер слайда 3"/>
          <p:cNvSpPr>
            <a:spLocks noGrp="1"/>
          </p:cNvSpPr>
          <p:nvPr>
            <p:ph type="sldNum" sz="quarter" idx="12"/>
          </p:nvPr>
        </p:nvSpPr>
        <p:spPr/>
        <p:txBody>
          <a:bodyPr/>
          <a:lstStyle/>
          <a:p>
            <a:fld id="{C5BE0C82-1047-48C4-A6E3-CB06866D3F08}" type="slidenum">
              <a:rPr lang="ru-RU" smtClean="0"/>
              <a:pPr/>
              <a:t>23</a:t>
            </a:fld>
            <a:endParaRPr lang="ru-RU" dirty="0"/>
          </a:p>
        </p:txBody>
      </p:sp>
      <p:sp>
        <p:nvSpPr>
          <p:cNvPr id="5" name="Прямоугольник 4"/>
          <p:cNvSpPr/>
          <p:nvPr/>
        </p:nvSpPr>
        <p:spPr>
          <a:xfrm>
            <a:off x="107504" y="6368476"/>
            <a:ext cx="3334118" cy="369332"/>
          </a:xfrm>
          <a:prstGeom prst="rect">
            <a:avLst/>
          </a:prstGeom>
        </p:spPr>
        <p:txBody>
          <a:bodyPr wrap="none">
            <a:spAutoFit/>
          </a:bodyPr>
          <a:lstStyle/>
          <a:p>
            <a:r>
              <a:rPr lang="ru-RU" dirty="0"/>
              <a:t>http://prodata.swmed.edu/ecod/</a:t>
            </a:r>
          </a:p>
        </p:txBody>
      </p:sp>
      <p:pic>
        <p:nvPicPr>
          <p:cNvPr id="8" name="Рисунок 7"/>
          <p:cNvPicPr>
            <a:picLocks noChangeAspect="1"/>
          </p:cNvPicPr>
          <p:nvPr/>
        </p:nvPicPr>
        <p:blipFill rotWithShape="1">
          <a:blip r:embed="rId2" cstate="print"/>
          <a:srcRect l="889" t="12802" r="3935" b="8299"/>
          <a:stretch/>
        </p:blipFill>
        <p:spPr>
          <a:xfrm>
            <a:off x="0" y="1556792"/>
            <a:ext cx="9149517" cy="4104456"/>
          </a:xfrm>
          <a:prstGeom prst="rect">
            <a:avLst/>
          </a:prstGeom>
        </p:spPr>
      </p:pic>
    </p:spTree>
    <p:extLst>
      <p:ext uri="{BB962C8B-B14F-4D97-AF65-F5344CB8AC3E}">
        <p14:creationId xmlns:p14="http://schemas.microsoft.com/office/powerpoint/2010/main" val="116619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182" y="762000"/>
            <a:ext cx="3706091"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altLang="ru-RU" sz="1400" b="1">
                <a:solidFill>
                  <a:schemeClr val="tx2"/>
                </a:solidFill>
              </a:rPr>
              <a:t>Figure 2. Hierarchical levels of ECOD.</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p>
            <a:pPr eaLnBrk="1" hangingPunct="1"/>
            <a:r>
              <a:rPr lang="en-US" altLang="ru-RU" sz="1100"/>
              <a:t>Cheng H, Schaeffer RD, Liao Y, Kinch LN, Pei J, et al. (2014) ECOD: An Evolutionary Classification of Protein Domains. PLOS Computational Biology 10(12): e1003926. https://doi.org/10.1371/journal.pcbi.1003926</a:t>
            </a:r>
          </a:p>
          <a:p>
            <a:pPr eaLnBrk="1" hangingPunct="1"/>
            <a:r>
              <a:rPr lang="en-US" altLang="ru-RU" sz="1100">
                <a:hlinkClick r:id="rId3"/>
              </a:rPr>
              <a:t>https://journals.plos.org/ploscompbiol/article?id=10.1371/journal.pcbi.1003926</a:t>
            </a:r>
            <a:endParaRPr lang="en-US" altLang="ru-RU" sz="11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8818" y="6342530"/>
            <a:ext cx="3417455" cy="45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518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3"/>
          <p:cNvSpPr>
            <a:spLocks noGrp="1"/>
          </p:cNvSpPr>
          <p:nvPr>
            <p:ph type="sldNum" sz="quarter" idx="12"/>
          </p:nvPr>
        </p:nvSpPr>
        <p:spPr>
          <a:xfrm>
            <a:off x="6553200" y="6356350"/>
            <a:ext cx="2133600" cy="365125"/>
          </a:xfrm>
        </p:spPr>
        <p:txBody>
          <a:bodyPr/>
          <a:lstStyle/>
          <a:p>
            <a:fld id="{C5BE0C82-1047-48C4-A6E3-CB06866D3F08}" type="slidenum">
              <a:rPr lang="ru-RU" smtClean="0"/>
              <a:pPr/>
              <a:t>25</a:t>
            </a:fld>
            <a:endParaRPr lang="ru-RU" dirty="0"/>
          </a:p>
        </p:txBody>
      </p:sp>
      <p:sp>
        <p:nvSpPr>
          <p:cNvPr id="4" name="Заголовок 1"/>
          <p:cNvSpPr txBox="1">
            <a:spLocks/>
          </p:cNvSpPr>
          <p:nvPr/>
        </p:nvSpPr>
        <p:spPr>
          <a:xfrm>
            <a:off x="457200" y="-27384"/>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ECOD</a:t>
            </a:r>
            <a:endParaRPr lang="ru-RU" dirty="0"/>
          </a:p>
        </p:txBody>
      </p:sp>
      <p:sp>
        <p:nvSpPr>
          <p:cNvPr id="2" name="TextBox 1"/>
          <p:cNvSpPr txBox="1"/>
          <p:nvPr/>
        </p:nvSpPr>
        <p:spPr>
          <a:xfrm>
            <a:off x="827584" y="692696"/>
            <a:ext cx="7056784" cy="2308324"/>
          </a:xfrm>
          <a:prstGeom prst="rect">
            <a:avLst/>
          </a:prstGeom>
          <a:noFill/>
        </p:spPr>
        <p:txBody>
          <a:bodyPr wrap="square" rtlCol="0">
            <a:spAutoFit/>
          </a:bodyPr>
          <a:lstStyle/>
          <a:p>
            <a:r>
              <a:rPr lang="en-US" dirty="0"/>
              <a:t>ECOD has 20 architectures that were developed both by consulting SCOP fold descriptions and inspecting numerous structures. We note that clear-cut boundaries between architectures do not always exist and that domain assignment to an architecture is sometimes subjective. This level is introduced largely for convenience of users and does not directly correspond to evolutionary grouping. A-level lies in between SCOP class and fold and groups proteins by simple visual features such as bundles, barrels, meanders, and sandwiches. </a:t>
            </a:r>
            <a:endParaRPr lang="ru-RU" dirty="0"/>
          </a:p>
        </p:txBody>
      </p:sp>
      <p:sp>
        <p:nvSpPr>
          <p:cNvPr id="5" name="TextBox 4"/>
          <p:cNvSpPr txBox="1"/>
          <p:nvPr/>
        </p:nvSpPr>
        <p:spPr>
          <a:xfrm>
            <a:off x="827584" y="2996952"/>
            <a:ext cx="7056784" cy="923330"/>
          </a:xfrm>
          <a:prstGeom prst="rect">
            <a:avLst/>
          </a:prstGeom>
          <a:noFill/>
        </p:spPr>
        <p:txBody>
          <a:bodyPr wrap="square" rtlCol="0">
            <a:spAutoFit/>
          </a:bodyPr>
          <a:lstStyle/>
          <a:p>
            <a:r>
              <a:rPr lang="en-US" dirty="0"/>
              <a:t>D</a:t>
            </a:r>
            <a:r>
              <a:rPr lang="en-US" dirty="0" smtClean="0"/>
              <a:t>omains </a:t>
            </a:r>
            <a:r>
              <a:rPr lang="en-US" dirty="0"/>
              <a:t>that share strong overall architectural and topological similarity and are possibly homologous, but which lack further evidence to exclude analogy, are attributed to the same X-group but different H-groups</a:t>
            </a:r>
            <a:endParaRPr lang="ru-RU" dirty="0"/>
          </a:p>
        </p:txBody>
      </p:sp>
      <p:sp>
        <p:nvSpPr>
          <p:cNvPr id="6" name="TextBox 5"/>
          <p:cNvSpPr txBox="1"/>
          <p:nvPr/>
        </p:nvSpPr>
        <p:spPr>
          <a:xfrm>
            <a:off x="827584" y="3933056"/>
            <a:ext cx="6840760" cy="1477328"/>
          </a:xfrm>
          <a:prstGeom prst="rect">
            <a:avLst/>
          </a:prstGeom>
          <a:noFill/>
        </p:spPr>
        <p:txBody>
          <a:bodyPr wrap="square" rtlCol="0">
            <a:spAutoFit/>
          </a:bodyPr>
          <a:lstStyle/>
          <a:p>
            <a:r>
              <a:rPr lang="en-US" dirty="0"/>
              <a:t>An ECOD H-group can contain more distant homologous links than the equivalent SCOP superfamily or CATH homologous superfamily. Although the majority of ECOD H-groups contain only a single SCOP superfamily (88%) or CATH homologous superfamily (81%), some H-groups contain many </a:t>
            </a:r>
            <a:r>
              <a:rPr lang="en-US" dirty="0" smtClean="0"/>
              <a:t>more.</a:t>
            </a:r>
            <a:endParaRPr lang="ru-RU" dirty="0"/>
          </a:p>
        </p:txBody>
      </p:sp>
      <p:sp>
        <p:nvSpPr>
          <p:cNvPr id="7" name="TextBox 6"/>
          <p:cNvSpPr txBox="1"/>
          <p:nvPr/>
        </p:nvSpPr>
        <p:spPr>
          <a:xfrm>
            <a:off x="827584" y="5445224"/>
            <a:ext cx="6984776" cy="646331"/>
          </a:xfrm>
          <a:prstGeom prst="rect">
            <a:avLst/>
          </a:prstGeom>
          <a:noFill/>
        </p:spPr>
        <p:txBody>
          <a:bodyPr wrap="square" rtlCol="0">
            <a:spAutoFit/>
          </a:bodyPr>
          <a:lstStyle/>
          <a:p>
            <a:r>
              <a:rPr lang="en-US" dirty="0"/>
              <a:t>To readily incorporate the observation that homologs can adopt different folds, ECOD has a topology (T-) level below the homology (H-) level.</a:t>
            </a:r>
            <a:endParaRPr lang="ru-RU" dirty="0"/>
          </a:p>
        </p:txBody>
      </p:sp>
    </p:spTree>
    <p:extLst>
      <p:ext uri="{BB962C8B-B14F-4D97-AF65-F5344CB8AC3E}">
        <p14:creationId xmlns:p14="http://schemas.microsoft.com/office/powerpoint/2010/main" val="32145384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250680" cy="550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3"/>
          <p:cNvSpPr>
            <a:spLocks noGrp="1"/>
          </p:cNvSpPr>
          <p:nvPr>
            <p:ph type="sldNum" sz="quarter" idx="12"/>
          </p:nvPr>
        </p:nvSpPr>
        <p:spPr>
          <a:xfrm>
            <a:off x="6553200" y="6356350"/>
            <a:ext cx="2133600" cy="365125"/>
          </a:xfrm>
        </p:spPr>
        <p:txBody>
          <a:bodyPr/>
          <a:lstStyle/>
          <a:p>
            <a:fld id="{C5BE0C82-1047-48C4-A6E3-CB06866D3F08}" type="slidenum">
              <a:rPr lang="ru-RU" smtClean="0"/>
              <a:pPr/>
              <a:t>26</a:t>
            </a:fld>
            <a:endParaRPr lang="ru-RU" dirty="0"/>
          </a:p>
        </p:txBody>
      </p:sp>
      <p:sp>
        <p:nvSpPr>
          <p:cNvPr id="4" name="Заголовок 1"/>
          <p:cNvSpPr txBox="1">
            <a:spLocks/>
          </p:cNvSpPr>
          <p:nvPr/>
        </p:nvSpPr>
        <p:spPr>
          <a:xfrm>
            <a:off x="457200" y="-27384"/>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ECOD</a:t>
            </a:r>
            <a:endParaRPr lang="ru-RU" dirty="0"/>
          </a:p>
        </p:txBody>
      </p:sp>
    </p:spTree>
    <p:extLst>
      <p:ext uri="{BB962C8B-B14F-4D97-AF65-F5344CB8AC3E}">
        <p14:creationId xmlns:p14="http://schemas.microsoft.com/office/powerpoint/2010/main" val="1160479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84"/>
            <a:ext cx="8229600" cy="1143000"/>
          </a:xfrm>
        </p:spPr>
        <p:txBody>
          <a:bodyPr/>
          <a:lstStyle/>
          <a:p>
            <a:r>
              <a:rPr lang="en-US" dirty="0"/>
              <a:t>ECOD</a:t>
            </a:r>
            <a:endParaRPr lang="ru-RU" dirty="0"/>
          </a:p>
        </p:txBody>
      </p:sp>
      <p:sp>
        <p:nvSpPr>
          <p:cNvPr id="4" name="Номер слайда 3"/>
          <p:cNvSpPr>
            <a:spLocks noGrp="1"/>
          </p:cNvSpPr>
          <p:nvPr>
            <p:ph type="sldNum" sz="quarter" idx="12"/>
          </p:nvPr>
        </p:nvSpPr>
        <p:spPr/>
        <p:txBody>
          <a:bodyPr/>
          <a:lstStyle/>
          <a:p>
            <a:fld id="{C5BE0C82-1047-48C4-A6E3-CB06866D3F08}" type="slidenum">
              <a:rPr lang="ru-RU" smtClean="0"/>
              <a:pPr/>
              <a:t>27</a:t>
            </a:fld>
            <a:endParaRPr lang="ru-RU" dirty="0"/>
          </a:p>
        </p:txBody>
      </p:sp>
      <p:sp>
        <p:nvSpPr>
          <p:cNvPr id="5" name="Прямоугольник 4"/>
          <p:cNvSpPr/>
          <p:nvPr/>
        </p:nvSpPr>
        <p:spPr>
          <a:xfrm>
            <a:off x="107504" y="6368476"/>
            <a:ext cx="3334118" cy="369332"/>
          </a:xfrm>
          <a:prstGeom prst="rect">
            <a:avLst/>
          </a:prstGeom>
        </p:spPr>
        <p:txBody>
          <a:bodyPr wrap="none">
            <a:spAutoFit/>
          </a:bodyPr>
          <a:lstStyle/>
          <a:p>
            <a:r>
              <a:rPr lang="ru-RU" dirty="0"/>
              <a:t>http://prodata.swmed.edu/ecod/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08720"/>
            <a:ext cx="8686800"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195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Структурные мотивы</a:t>
            </a:r>
            <a:endParaRPr lang="ru-RU" dirty="0"/>
          </a:p>
        </p:txBody>
      </p:sp>
      <p:sp>
        <p:nvSpPr>
          <p:cNvPr id="4" name="Номер слайда 3"/>
          <p:cNvSpPr>
            <a:spLocks noGrp="1"/>
          </p:cNvSpPr>
          <p:nvPr>
            <p:ph type="sldNum" sz="quarter" idx="12"/>
          </p:nvPr>
        </p:nvSpPr>
        <p:spPr/>
        <p:txBody>
          <a:bodyPr/>
          <a:lstStyle/>
          <a:p>
            <a:fld id="{C5BE0C82-1047-48C4-A6E3-CB06866D3F08}" type="slidenum">
              <a:rPr lang="ru-RU" smtClean="0"/>
              <a:pPr/>
              <a:t>28</a:t>
            </a:fld>
            <a:endParaRPr lang="ru-RU" dirty="0"/>
          </a:p>
        </p:txBody>
      </p:sp>
      <p:pic>
        <p:nvPicPr>
          <p:cNvPr id="5122" name="Picture 2"/>
          <p:cNvPicPr>
            <a:picLocks noChangeAspect="1" noChangeArrowheads="1"/>
          </p:cNvPicPr>
          <p:nvPr/>
        </p:nvPicPr>
        <p:blipFill rotWithShape="1">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1066800" y="533400"/>
            <a:ext cx="724328" cy="263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1079214" y="536073"/>
            <a:ext cx="1602769" cy="263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2669569" y="748301"/>
            <a:ext cx="3133618" cy="215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2669569" y="754294"/>
            <a:ext cx="3832261" cy="218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063375" y="3157591"/>
            <a:ext cx="1258678" cy="369332"/>
          </a:xfrm>
          <a:prstGeom prst="rect">
            <a:avLst/>
          </a:prstGeom>
        </p:spPr>
        <p:txBody>
          <a:bodyPr wrap="none">
            <a:spAutoFit/>
          </a:bodyPr>
          <a:lstStyle/>
          <a:p>
            <a:r>
              <a:rPr lang="el-GR" dirty="0" smtClean="0"/>
              <a:t>β</a:t>
            </a:r>
            <a:r>
              <a:rPr lang="en-US" dirty="0" smtClean="0"/>
              <a:t>-</a:t>
            </a:r>
            <a:r>
              <a:rPr lang="ru-RU" dirty="0" smtClean="0"/>
              <a:t>шпилька</a:t>
            </a:r>
            <a:endParaRPr lang="ru-RU" dirty="0"/>
          </a:p>
        </p:txBody>
      </p:sp>
      <p:sp>
        <p:nvSpPr>
          <p:cNvPr id="16" name="Прямоугольник 15"/>
          <p:cNvSpPr/>
          <p:nvPr/>
        </p:nvSpPr>
        <p:spPr>
          <a:xfrm>
            <a:off x="7264750" y="6085981"/>
            <a:ext cx="954107" cy="369332"/>
          </a:xfrm>
          <a:prstGeom prst="rect">
            <a:avLst/>
          </a:prstGeom>
        </p:spPr>
        <p:txBody>
          <a:bodyPr wrap="none">
            <a:spAutoFit/>
          </a:bodyPr>
          <a:lstStyle/>
          <a:p>
            <a:r>
              <a:rPr lang="en-US" dirty="0" smtClean="0"/>
              <a:t>Jellyroll</a:t>
            </a:r>
            <a:endParaRPr lang="ru-RU" dirty="0"/>
          </a:p>
        </p:txBody>
      </p:sp>
      <p:sp>
        <p:nvSpPr>
          <p:cNvPr id="17" name="Прямоугольник 16"/>
          <p:cNvSpPr/>
          <p:nvPr/>
        </p:nvSpPr>
        <p:spPr>
          <a:xfrm>
            <a:off x="1066800" y="3135868"/>
            <a:ext cx="1183337" cy="369332"/>
          </a:xfrm>
          <a:prstGeom prst="rect">
            <a:avLst/>
          </a:prstGeom>
        </p:spPr>
        <p:txBody>
          <a:bodyPr wrap="none">
            <a:spAutoFit/>
          </a:bodyPr>
          <a:lstStyle/>
          <a:p>
            <a:r>
              <a:rPr lang="el-GR" dirty="0" smtClean="0"/>
              <a:t>β</a:t>
            </a:r>
            <a:r>
              <a:rPr lang="en-US" dirty="0" smtClean="0"/>
              <a:t>-</a:t>
            </a:r>
            <a:r>
              <a:rPr lang="ru-RU" dirty="0" smtClean="0"/>
              <a:t>меандр</a:t>
            </a:r>
            <a:endParaRPr lang="ru-RU" dirty="0"/>
          </a:p>
        </p:txBody>
      </p:sp>
      <p:sp>
        <p:nvSpPr>
          <p:cNvPr id="18" name="Прямоугольник 17"/>
          <p:cNvSpPr/>
          <p:nvPr/>
        </p:nvSpPr>
        <p:spPr>
          <a:xfrm>
            <a:off x="3589592" y="3135868"/>
            <a:ext cx="1255472" cy="369332"/>
          </a:xfrm>
          <a:prstGeom prst="rect">
            <a:avLst/>
          </a:prstGeom>
        </p:spPr>
        <p:txBody>
          <a:bodyPr wrap="none">
            <a:spAutoFit/>
          </a:bodyPr>
          <a:lstStyle/>
          <a:p>
            <a:r>
              <a:rPr lang="el-GR" dirty="0" smtClean="0"/>
              <a:t>βαβ</a:t>
            </a:r>
            <a:r>
              <a:rPr lang="en-US" dirty="0" smtClean="0"/>
              <a:t>-</a:t>
            </a:r>
            <a:r>
              <a:rPr lang="ru-RU" dirty="0" smtClean="0"/>
              <a:t>мотив</a:t>
            </a:r>
            <a:endParaRPr lang="ru-RU" dirty="0"/>
          </a:p>
        </p:txBody>
      </p:sp>
      <p:sp>
        <p:nvSpPr>
          <p:cNvPr id="19" name="Прямоугольник 18"/>
          <p:cNvSpPr/>
          <p:nvPr/>
        </p:nvSpPr>
        <p:spPr>
          <a:xfrm>
            <a:off x="3608642" y="3133601"/>
            <a:ext cx="1462260" cy="369332"/>
          </a:xfrm>
          <a:prstGeom prst="rect">
            <a:avLst/>
          </a:prstGeom>
        </p:spPr>
        <p:txBody>
          <a:bodyPr wrap="none">
            <a:spAutoFit/>
          </a:bodyPr>
          <a:lstStyle/>
          <a:p>
            <a:r>
              <a:rPr lang="el-GR" dirty="0"/>
              <a:t>βαβ</a:t>
            </a:r>
            <a:r>
              <a:rPr lang="en-US" dirty="0" smtClean="0"/>
              <a:t>-</a:t>
            </a:r>
            <a:r>
              <a:rPr lang="ru-RU" dirty="0" smtClean="0"/>
              <a:t>спираль</a:t>
            </a:r>
            <a:endParaRPr lang="ru-RU" dirty="0"/>
          </a:p>
        </p:txBody>
      </p:sp>
      <p:pic>
        <p:nvPicPr>
          <p:cNvPr id="5126" name="Picture 6"/>
          <p:cNvPicPr>
            <a:picLocks noChangeAspect="1" noChangeArrowheads="1"/>
          </p:cNvPicPr>
          <p:nvPr/>
        </p:nvPicPr>
        <p:blipFill rotWithShape="1">
          <a:blip r:embed="rId7"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5341290" y="4117848"/>
            <a:ext cx="3708400" cy="247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rotWithShape="1">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5356530" y="4898136"/>
            <a:ext cx="3263900" cy="1736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rotWithShape="1">
          <a:blip r:embed="rId9"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5417490" y="4830925"/>
            <a:ext cx="3456447" cy="1812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rotWithShape="1">
          <a:blip r:embed="rId10"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5356530" y="4331367"/>
            <a:ext cx="3517900" cy="225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rotWithShape="1">
          <a:blip r:embed="rId11"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965200" y="3939129"/>
            <a:ext cx="3822986" cy="258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Прямоугольник 25"/>
          <p:cNvSpPr/>
          <p:nvPr/>
        </p:nvSpPr>
        <p:spPr>
          <a:xfrm>
            <a:off x="2224451" y="6129862"/>
            <a:ext cx="1205779" cy="369332"/>
          </a:xfrm>
          <a:prstGeom prst="rect">
            <a:avLst/>
          </a:prstGeom>
        </p:spPr>
        <p:txBody>
          <a:bodyPr wrap="none">
            <a:spAutoFit/>
          </a:bodyPr>
          <a:lstStyle/>
          <a:p>
            <a:r>
              <a:rPr lang="el-GR" dirty="0" smtClean="0"/>
              <a:t>β</a:t>
            </a:r>
            <a:r>
              <a:rPr lang="en-US" dirty="0" smtClean="0"/>
              <a:t>-</a:t>
            </a:r>
            <a:r>
              <a:rPr lang="ru-RU" dirty="0" smtClean="0"/>
              <a:t>спираль</a:t>
            </a:r>
            <a:endParaRPr lang="ru-RU" dirty="0"/>
          </a:p>
        </p:txBody>
      </p:sp>
      <p:pic>
        <p:nvPicPr>
          <p:cNvPr id="5133" name="Picture 13"/>
          <p:cNvPicPr>
            <a:picLocks noChangeAspect="1" noChangeArrowheads="1"/>
          </p:cNvPicPr>
          <p:nvPr/>
        </p:nvPicPr>
        <p:blipFill rotWithShape="1">
          <a:blip r:embed="rId1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884861" y="4035355"/>
            <a:ext cx="13970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4" name="Picture 14"/>
          <p:cNvPicPr>
            <a:picLocks noChangeAspect="1" noChangeArrowheads="1"/>
          </p:cNvPicPr>
          <p:nvPr/>
        </p:nvPicPr>
        <p:blipFill rotWithShape="1">
          <a:blip r:embed="rId1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942261" y="4049548"/>
            <a:ext cx="1320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5" name="Picture 15"/>
          <p:cNvPicPr>
            <a:picLocks noChangeAspect="1" noChangeArrowheads="1"/>
          </p:cNvPicPr>
          <p:nvPr/>
        </p:nvPicPr>
        <p:blipFill rotWithShape="1">
          <a:blip r:embed="rId14"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916861" y="4043198"/>
            <a:ext cx="134620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6" name="Picture 16"/>
          <p:cNvPicPr>
            <a:picLocks noChangeAspect="1" noChangeArrowheads="1"/>
          </p:cNvPicPr>
          <p:nvPr/>
        </p:nvPicPr>
        <p:blipFill rotWithShape="1">
          <a:blip r:embed="rId1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889000" y="4022655"/>
            <a:ext cx="16891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7" name="Picture 17"/>
          <p:cNvPicPr>
            <a:picLocks noChangeAspect="1" noChangeArrowheads="1"/>
          </p:cNvPicPr>
          <p:nvPr/>
        </p:nvPicPr>
        <p:blipFill rotWithShape="1">
          <a:blip r:embed="rId16"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927100" y="4012918"/>
            <a:ext cx="20320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8" name="Picture 18"/>
          <p:cNvPicPr>
            <a:picLocks noChangeAspect="1" noChangeArrowheads="1"/>
          </p:cNvPicPr>
          <p:nvPr/>
        </p:nvPicPr>
        <p:blipFill rotWithShape="1">
          <a:blip r:embed="rId17"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6400800" y="748301"/>
            <a:ext cx="2571750" cy="135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Прямоугольник 33"/>
          <p:cNvSpPr/>
          <p:nvPr/>
        </p:nvSpPr>
        <p:spPr>
          <a:xfrm>
            <a:off x="7162800" y="1905000"/>
            <a:ext cx="1158009" cy="369332"/>
          </a:xfrm>
          <a:prstGeom prst="rect">
            <a:avLst/>
          </a:prstGeom>
        </p:spPr>
        <p:txBody>
          <a:bodyPr wrap="none">
            <a:spAutoFit/>
          </a:bodyPr>
          <a:lstStyle/>
          <a:p>
            <a:r>
              <a:rPr lang="ru-RU" dirty="0" err="1" smtClean="0"/>
              <a:t>Интерлок</a:t>
            </a:r>
            <a:endParaRPr lang="ru-RU" dirty="0"/>
          </a:p>
        </p:txBody>
      </p:sp>
      <p:pic>
        <p:nvPicPr>
          <p:cNvPr id="5139" name="Picture 19"/>
          <p:cNvPicPr>
            <a:picLocks noChangeAspect="1" noChangeArrowheads="1"/>
          </p:cNvPicPr>
          <p:nvPr/>
        </p:nvPicPr>
        <p:blipFill rotWithShape="1">
          <a:blip r:embed="rId18"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6501830" y="2013857"/>
            <a:ext cx="2624859" cy="148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Прямоугольник 35"/>
          <p:cNvSpPr/>
          <p:nvPr/>
        </p:nvSpPr>
        <p:spPr>
          <a:xfrm>
            <a:off x="7003720" y="3429000"/>
            <a:ext cx="1764970" cy="369332"/>
          </a:xfrm>
          <a:prstGeom prst="rect">
            <a:avLst/>
          </a:prstGeom>
        </p:spPr>
        <p:txBody>
          <a:bodyPr wrap="none">
            <a:spAutoFit/>
          </a:bodyPr>
          <a:lstStyle/>
          <a:p>
            <a:r>
              <a:rPr lang="ru-RU" dirty="0" smtClean="0"/>
              <a:t>Греческий ключ</a:t>
            </a:r>
            <a:endParaRPr lang="ru-RU" dirty="0"/>
          </a:p>
        </p:txBody>
      </p:sp>
    </p:spTree>
    <p:extLst>
      <p:ext uri="{BB962C8B-B14F-4D97-AF65-F5344CB8AC3E}">
        <p14:creationId xmlns:p14="http://schemas.microsoft.com/office/powerpoint/2010/main" val="191141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13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1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13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1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13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1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513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1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13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1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513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51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126"/>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1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5127"/>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51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5128"/>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51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5129"/>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51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125"/>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5124"/>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5122"/>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childTnLst>
                                </p:cTn>
                              </p:par>
                              <p:par>
                                <p:cTn id="81" presetID="1" presetClass="exit"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p:txBody>
          <a:bodyPr>
            <a:normAutofit fontScale="90000"/>
          </a:bodyPr>
          <a:lstStyle/>
          <a:p>
            <a:r>
              <a:rPr lang="en-US"/>
              <a:t>Leu zipper</a:t>
            </a:r>
            <a:endParaRPr lang="ru-RU"/>
          </a:p>
        </p:txBody>
      </p:sp>
      <p:pic>
        <p:nvPicPr>
          <p:cNvPr id="155651"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1520" y="685800"/>
            <a:ext cx="3477247" cy="599995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2"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27984" y="599678"/>
            <a:ext cx="3886200" cy="6172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824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Разнообразие укладок</a:t>
            </a:r>
          </a:p>
        </p:txBody>
      </p:sp>
      <p:sp>
        <p:nvSpPr>
          <p:cNvPr id="3" name="Номер слайда 2"/>
          <p:cNvSpPr>
            <a:spLocks noGrp="1"/>
          </p:cNvSpPr>
          <p:nvPr>
            <p:ph type="sldNum" sz="quarter" idx="12"/>
          </p:nvPr>
        </p:nvSpPr>
        <p:spPr/>
        <p:txBody>
          <a:bodyPr/>
          <a:lstStyle/>
          <a:p>
            <a:fld id="{0650861A-FB08-42BE-8AE3-7B76ACB541A5}" type="slidenum">
              <a:rPr lang="ru-RU" smtClean="0"/>
              <a:pPr/>
              <a:t>3</a:t>
            </a:fld>
            <a:endParaRPr lang="ru-RU" dirty="0"/>
          </a:p>
        </p:txBody>
      </p:sp>
      <p:sp>
        <p:nvSpPr>
          <p:cNvPr id="4" name="TextBox 3"/>
          <p:cNvSpPr txBox="1"/>
          <p:nvPr/>
        </p:nvSpPr>
        <p:spPr>
          <a:xfrm>
            <a:off x="611560" y="908720"/>
            <a:ext cx="6840760" cy="2585323"/>
          </a:xfrm>
          <a:prstGeom prst="rect">
            <a:avLst/>
          </a:prstGeom>
          <a:noFill/>
        </p:spPr>
        <p:txBody>
          <a:bodyPr wrap="square" rtlCol="0">
            <a:spAutoFit/>
          </a:bodyPr>
          <a:lstStyle/>
          <a:p>
            <a:pPr marL="342900" indent="-342900">
              <a:buAutoNum type="arabicPeriod"/>
            </a:pPr>
            <a:r>
              <a:rPr lang="ru-RU" dirty="0" smtClean="0"/>
              <a:t>Мы знаем много укладок. И что?</a:t>
            </a:r>
          </a:p>
          <a:p>
            <a:pPr marL="342900" indent="-342900">
              <a:buAutoNum type="arabicPeriod"/>
            </a:pPr>
            <a:r>
              <a:rPr lang="ru-RU" dirty="0" smtClean="0"/>
              <a:t>Почему разные белки свернуты по-разному? Зачем такой-то белок свернут именно так?</a:t>
            </a:r>
          </a:p>
          <a:p>
            <a:pPr marL="342900" indent="-342900">
              <a:buAutoNum type="arabicPeriod"/>
            </a:pPr>
            <a:r>
              <a:rPr lang="ru-RU" dirty="0" smtClean="0"/>
              <a:t>Зачем нужна большая часть белка (кроме активного </a:t>
            </a:r>
            <a:r>
              <a:rPr lang="ru-RU" dirty="0" smtClean="0"/>
              <a:t>центра)?</a:t>
            </a:r>
            <a:endParaRPr lang="ru-RU" dirty="0" smtClean="0"/>
          </a:p>
          <a:p>
            <a:pPr marL="342900" indent="-342900">
              <a:buAutoNum type="arabicPeriod"/>
            </a:pPr>
            <a:r>
              <a:rPr lang="ru-RU" dirty="0" smtClean="0"/>
              <a:t>Почему одни укладки распространены больше других?</a:t>
            </a:r>
          </a:p>
          <a:p>
            <a:pPr marL="342900" indent="-342900">
              <a:buAutoNum type="arabicPeriod"/>
            </a:pPr>
            <a:r>
              <a:rPr lang="ru-RU" dirty="0" smtClean="0"/>
              <a:t>Как связана укладка с </a:t>
            </a:r>
            <a:r>
              <a:rPr lang="ru-RU" dirty="0" smtClean="0"/>
              <a:t>процессом сворачивания (фолдингом)?</a:t>
            </a:r>
            <a:endParaRPr lang="ru-RU" dirty="0" smtClean="0"/>
          </a:p>
          <a:p>
            <a:pPr marL="342900" indent="-342900">
              <a:buAutoNum type="arabicPeriod"/>
            </a:pPr>
            <a:r>
              <a:rPr lang="ru-RU" dirty="0" smtClean="0"/>
              <a:t>Как возникают и изменяются укладки в ходе эволюции?</a:t>
            </a:r>
          </a:p>
          <a:p>
            <a:pPr marL="342900" indent="-342900">
              <a:buAutoNum type="arabicPeriod"/>
            </a:pPr>
            <a:r>
              <a:rPr lang="ru-RU" dirty="0" smtClean="0"/>
              <a:t>и т.д.</a:t>
            </a:r>
          </a:p>
          <a:p>
            <a:pPr marL="342900" indent="-342900">
              <a:buAutoNum type="arabicPeriod"/>
            </a:pPr>
            <a:endParaRPr lang="ru-RU" dirty="0" smtClean="0"/>
          </a:p>
        </p:txBody>
      </p:sp>
    </p:spTree>
    <p:extLst>
      <p:ext uri="{BB962C8B-B14F-4D97-AF65-F5344CB8AC3E}">
        <p14:creationId xmlns:p14="http://schemas.microsoft.com/office/powerpoint/2010/main" val="3708342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3707904" y="116632"/>
            <a:ext cx="5436096" cy="548680"/>
          </a:xfrm>
        </p:spPr>
        <p:txBody>
          <a:bodyPr>
            <a:normAutofit fontScale="90000"/>
          </a:bodyPr>
          <a:lstStyle/>
          <a:p>
            <a:r>
              <a:rPr lang="en-US" dirty="0" smtClean="0"/>
              <a:t>Helix-turn-helix</a:t>
            </a:r>
            <a:endParaRPr lang="ru-RU" dirty="0"/>
          </a:p>
        </p:txBody>
      </p:sp>
      <p:pic>
        <p:nvPicPr>
          <p:cNvPr id="147459"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95936" y="1772816"/>
            <a:ext cx="3672408" cy="41664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254984" y="1460784"/>
            <a:ext cx="3024336" cy="493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161056" y="116632"/>
            <a:ext cx="7507288" cy="54868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u="sng" kern="1200" cap="none" spc="-100" baseline="0">
                <a:ln>
                  <a:noFill/>
                </a:ln>
                <a:solidFill>
                  <a:schemeClr val="tx1"/>
                </a:solidFill>
                <a:effectLst/>
                <a:latin typeface="+mj-lt"/>
                <a:ea typeface="+mj-ea"/>
                <a:cs typeface="+mj-cs"/>
              </a:defRPr>
            </a:lvl1pPr>
          </a:lstStyle>
          <a:p>
            <a:r>
              <a:rPr lang="en-US" dirty="0" smtClean="0"/>
              <a:t>Helix-loop-helix</a:t>
            </a:r>
            <a:endParaRPr lang="ru-RU" dirty="0"/>
          </a:p>
        </p:txBody>
      </p:sp>
    </p:spTree>
    <p:extLst>
      <p:ext uri="{BB962C8B-B14F-4D97-AF65-F5344CB8AC3E}">
        <p14:creationId xmlns:p14="http://schemas.microsoft.com/office/powerpoint/2010/main" val="2155220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7"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5800" y="685800"/>
            <a:ext cx="7924800" cy="5867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626" name="Rectangle 2"/>
          <p:cNvSpPr>
            <a:spLocks noGrp="1" noChangeArrowheads="1"/>
          </p:cNvSpPr>
          <p:nvPr>
            <p:ph type="ctrTitle"/>
          </p:nvPr>
        </p:nvSpPr>
        <p:spPr/>
        <p:txBody>
          <a:bodyPr>
            <a:normAutofit fontScale="90000"/>
          </a:bodyPr>
          <a:lstStyle/>
          <a:p>
            <a:r>
              <a:rPr lang="en-US"/>
              <a:t>Zn finger</a:t>
            </a:r>
            <a:endParaRPr lang="ru-RU"/>
          </a:p>
        </p:txBody>
      </p:sp>
    </p:spTree>
    <p:extLst>
      <p:ext uri="{BB962C8B-B14F-4D97-AF65-F5344CB8AC3E}">
        <p14:creationId xmlns:p14="http://schemas.microsoft.com/office/powerpoint/2010/main" val="4284769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5"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600" y="280988"/>
            <a:ext cx="8610600" cy="6577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034" name="Rectangle 2"/>
          <p:cNvSpPr>
            <a:spLocks noGrp="1" noChangeArrowheads="1"/>
          </p:cNvSpPr>
          <p:nvPr>
            <p:ph type="ctrTitle"/>
          </p:nvPr>
        </p:nvSpPr>
        <p:spPr/>
        <p:txBody>
          <a:bodyPr>
            <a:normAutofit fontScale="90000"/>
          </a:bodyPr>
          <a:lstStyle/>
          <a:p>
            <a:r>
              <a:rPr lang="en-US"/>
              <a:t>EF-hand</a:t>
            </a:r>
            <a:endParaRPr lang="ru-RU"/>
          </a:p>
        </p:txBody>
      </p:sp>
    </p:spTree>
    <p:extLst>
      <p:ext uri="{BB962C8B-B14F-4D97-AF65-F5344CB8AC3E}">
        <p14:creationId xmlns:p14="http://schemas.microsoft.com/office/powerpoint/2010/main" val="2353801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7507288" cy="548680"/>
          </a:xfrm>
        </p:spPr>
        <p:txBody>
          <a:bodyPr>
            <a:normAutofit fontScale="90000"/>
          </a:bodyPr>
          <a:lstStyle/>
          <a:p>
            <a:r>
              <a:rPr lang="ru-RU" dirty="0" smtClean="0"/>
              <a:t>Элементарная единица –домен</a:t>
            </a:r>
            <a:endParaRPr lang="ru-RU" dirty="0"/>
          </a:p>
        </p:txBody>
      </p:sp>
      <p:sp>
        <p:nvSpPr>
          <p:cNvPr id="3" name="Номер слайда 2"/>
          <p:cNvSpPr>
            <a:spLocks noGrp="1"/>
          </p:cNvSpPr>
          <p:nvPr>
            <p:ph type="sldNum" sz="quarter" idx="12"/>
          </p:nvPr>
        </p:nvSpPr>
        <p:spPr/>
        <p:txBody>
          <a:bodyPr/>
          <a:lstStyle/>
          <a:p>
            <a:fld id="{0650861A-FB08-42BE-8AE3-7B76ACB541A5}" type="slidenum">
              <a:rPr lang="ru-RU" smtClean="0"/>
              <a:pPr/>
              <a:t>4</a:t>
            </a:fld>
            <a:endParaRPr lang="ru-RU"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11" t="9959" r="14306" b="3606"/>
          <a:stretch/>
        </p:blipFill>
        <p:spPr bwMode="auto">
          <a:xfrm>
            <a:off x="2195736" y="692696"/>
            <a:ext cx="4248472" cy="534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66" t="6949" r="10278" b="4274"/>
          <a:stretch/>
        </p:blipFill>
        <p:spPr bwMode="auto">
          <a:xfrm>
            <a:off x="1402080" y="812799"/>
            <a:ext cx="6075680" cy="539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15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Структурные классификации</a:t>
            </a:r>
          </a:p>
        </p:txBody>
      </p:sp>
      <p:sp>
        <p:nvSpPr>
          <p:cNvPr id="3" name="Объект 2"/>
          <p:cNvSpPr>
            <a:spLocks noGrp="1"/>
          </p:cNvSpPr>
          <p:nvPr>
            <p:ph idx="1"/>
          </p:nvPr>
        </p:nvSpPr>
        <p:spPr>
          <a:xfrm>
            <a:off x="251520" y="1340768"/>
            <a:ext cx="8316416" cy="4392488"/>
          </a:xfrm>
        </p:spPr>
        <p:txBody>
          <a:bodyPr>
            <a:normAutofit/>
          </a:bodyPr>
          <a:lstStyle/>
          <a:p>
            <a:r>
              <a:rPr lang="en-US" sz="2000" dirty="0" smtClean="0"/>
              <a:t>FSSP = Dali database</a:t>
            </a:r>
            <a:r>
              <a:rPr lang="ru-RU" sz="2000" dirty="0" smtClean="0"/>
              <a:t>, автоматически собираемая база семейств белков, структурно сходных с образцом.</a:t>
            </a:r>
          </a:p>
          <a:p>
            <a:pPr marL="114300" indent="0">
              <a:buNone/>
            </a:pPr>
            <a:r>
              <a:rPr lang="en-US" sz="2000" dirty="0" smtClean="0"/>
              <a:t>Last </a:t>
            </a:r>
            <a:r>
              <a:rPr lang="en-US" sz="2000" dirty="0"/>
              <a:t>Update: 7 March </a:t>
            </a:r>
            <a:r>
              <a:rPr lang="en-US" sz="2000" dirty="0" smtClean="0"/>
              <a:t>2011; Update </a:t>
            </a:r>
            <a:r>
              <a:rPr lang="en-US" sz="2000" dirty="0"/>
              <a:t>frequency: twice a </a:t>
            </a:r>
            <a:r>
              <a:rPr lang="en-US" sz="2000" dirty="0" smtClean="0"/>
              <a:t>year</a:t>
            </a:r>
          </a:p>
          <a:p>
            <a:pPr marL="114300" indent="0">
              <a:buNone/>
            </a:pPr>
            <a:endParaRPr lang="en-US" sz="2000" dirty="0" smtClean="0"/>
          </a:p>
          <a:p>
            <a:r>
              <a:rPr lang="en-US" sz="2000" dirty="0" smtClean="0"/>
              <a:t>SCOP</a:t>
            </a:r>
            <a:r>
              <a:rPr lang="ru-RU" sz="2000" dirty="0" smtClean="0"/>
              <a:t> </a:t>
            </a:r>
            <a:r>
              <a:rPr lang="en-US" sz="2000" dirty="0" smtClean="0"/>
              <a:t>– </a:t>
            </a:r>
            <a:r>
              <a:rPr lang="ru-RU" sz="2000" dirty="0"/>
              <a:t>полуавтоматическая иерархическая классификация, </a:t>
            </a:r>
            <a:r>
              <a:rPr lang="ru-RU" sz="2000" dirty="0" smtClean="0"/>
              <a:t>не </a:t>
            </a:r>
            <a:r>
              <a:rPr lang="ru-RU" sz="2000" dirty="0" smtClean="0"/>
              <a:t>обновляется с 2009.</a:t>
            </a:r>
            <a:endParaRPr lang="en-US" sz="2000" dirty="0" smtClean="0"/>
          </a:p>
          <a:p>
            <a:r>
              <a:rPr lang="en-US" sz="2000" dirty="0" smtClean="0"/>
              <a:t>SCOP2 – </a:t>
            </a:r>
            <a:r>
              <a:rPr lang="ru-RU" sz="2000" dirty="0" smtClean="0"/>
              <a:t>замена </a:t>
            </a:r>
            <a:r>
              <a:rPr lang="en-US" sz="2000" dirty="0" smtClean="0"/>
              <a:t>SCOP</a:t>
            </a:r>
            <a:r>
              <a:rPr lang="ru-RU" sz="2000" dirty="0" smtClean="0"/>
              <a:t>, </a:t>
            </a:r>
            <a:r>
              <a:rPr lang="en-US" sz="2000" dirty="0" smtClean="0"/>
              <a:t>under construction</a:t>
            </a:r>
          </a:p>
          <a:p>
            <a:r>
              <a:rPr lang="en-US" sz="2000" dirty="0" err="1" smtClean="0"/>
              <a:t>SCOPe</a:t>
            </a:r>
            <a:r>
              <a:rPr lang="en-US" sz="2000" dirty="0" smtClean="0"/>
              <a:t> – SCOP extended (</a:t>
            </a:r>
            <a:r>
              <a:rPr lang="ru-RU" sz="2000" dirty="0" smtClean="0"/>
              <a:t>оживший </a:t>
            </a:r>
            <a:r>
              <a:rPr lang="en-US" sz="2000" dirty="0" smtClean="0"/>
              <a:t>SCOP</a:t>
            </a:r>
            <a:r>
              <a:rPr lang="ru-RU" sz="2000" dirty="0" smtClean="0"/>
              <a:t>)</a:t>
            </a:r>
            <a:endParaRPr lang="en-US" sz="2000" dirty="0" smtClean="0"/>
          </a:p>
          <a:p>
            <a:r>
              <a:rPr lang="en-US" sz="2000" dirty="0" smtClean="0"/>
              <a:t>ECOD – </a:t>
            </a:r>
            <a:r>
              <a:rPr lang="ru-RU" sz="2000" dirty="0" smtClean="0"/>
              <a:t>независимо оживший </a:t>
            </a:r>
            <a:r>
              <a:rPr lang="en-US" sz="2000" dirty="0" smtClean="0"/>
              <a:t>SCOP</a:t>
            </a:r>
          </a:p>
          <a:p>
            <a:endParaRPr lang="en-US" sz="2000" dirty="0" smtClean="0"/>
          </a:p>
          <a:p>
            <a:r>
              <a:rPr lang="en-US" sz="2000" dirty="0" smtClean="0"/>
              <a:t>CATH – </a:t>
            </a:r>
            <a:r>
              <a:rPr lang="ru-RU" sz="2000" dirty="0" smtClean="0"/>
              <a:t>полуавтоматическая иерархическая классификация, обновляется.</a:t>
            </a:r>
            <a:endParaRPr lang="en-US" sz="2000" dirty="0"/>
          </a:p>
        </p:txBody>
      </p:sp>
      <p:sp>
        <p:nvSpPr>
          <p:cNvPr id="4" name="Номер слайда 3"/>
          <p:cNvSpPr>
            <a:spLocks noGrp="1"/>
          </p:cNvSpPr>
          <p:nvPr>
            <p:ph type="sldNum" sz="quarter" idx="12"/>
          </p:nvPr>
        </p:nvSpPr>
        <p:spPr/>
        <p:txBody>
          <a:bodyPr/>
          <a:lstStyle/>
          <a:p>
            <a:fld id="{C5BE0C82-1047-48C4-A6E3-CB06866D3F08}" type="slidenum">
              <a:rPr lang="ru-RU" smtClean="0"/>
              <a:pPr/>
              <a:t>5</a:t>
            </a:fld>
            <a:endParaRPr lang="ru-RU" dirty="0"/>
          </a:p>
        </p:txBody>
      </p:sp>
    </p:spTree>
    <p:extLst>
      <p:ext uri="{BB962C8B-B14F-4D97-AF65-F5344CB8AC3E}">
        <p14:creationId xmlns:p14="http://schemas.microsoft.com/office/powerpoint/2010/main" val="3031321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smtClean="0"/>
              <a:t>CATH. </a:t>
            </a:r>
            <a:r>
              <a:rPr lang="ru-RU" dirty="0" smtClean="0"/>
              <a:t>Уровни классификации</a:t>
            </a:r>
            <a:endParaRPr lang="ru-RU" dirty="0"/>
          </a:p>
        </p:txBody>
      </p:sp>
      <p:sp>
        <p:nvSpPr>
          <p:cNvPr id="3" name="Номер слайда 2"/>
          <p:cNvSpPr>
            <a:spLocks noGrp="1"/>
          </p:cNvSpPr>
          <p:nvPr>
            <p:ph type="sldNum" sz="quarter" idx="12"/>
          </p:nvPr>
        </p:nvSpPr>
        <p:spPr/>
        <p:txBody>
          <a:bodyPr/>
          <a:lstStyle/>
          <a:p>
            <a:fld id="{0650861A-FB08-42BE-8AE3-7B76ACB541A5}" type="slidenum">
              <a:rPr lang="ru-RU" smtClean="0"/>
              <a:pPr/>
              <a:t>6</a:t>
            </a:fld>
            <a:endParaRPr lang="ru-RU" dirty="0"/>
          </a:p>
        </p:txBody>
      </p:sp>
      <p:sp>
        <p:nvSpPr>
          <p:cNvPr id="4" name="Прямоугольник 3"/>
          <p:cNvSpPr/>
          <p:nvPr/>
        </p:nvSpPr>
        <p:spPr>
          <a:xfrm>
            <a:off x="179512" y="1196752"/>
            <a:ext cx="8356748" cy="4219617"/>
          </a:xfrm>
          <a:prstGeom prst="rect">
            <a:avLst/>
          </a:prstGeom>
        </p:spPr>
        <p:txBody>
          <a:bodyPr wrap="square">
            <a:spAutoFit/>
          </a:bodyPr>
          <a:lstStyle/>
          <a:p>
            <a:pPr>
              <a:lnSpc>
                <a:spcPct val="93000"/>
              </a:lnSpc>
              <a:spcBef>
                <a:spcPts val="1750"/>
              </a:spcBef>
              <a:buClr>
                <a:srgbClr val="000000"/>
              </a:buClr>
              <a:buSzPct val="100000"/>
              <a:buFont typeface="Times New Roman" pitchFamily="18" charset="0"/>
              <a:buChar char="•"/>
            </a:pPr>
            <a:r>
              <a:rPr lang="en-US" sz="2000" b="1" dirty="0">
                <a:solidFill>
                  <a:srgbClr val="000000"/>
                </a:solidFill>
              </a:rPr>
              <a:t>Class</a:t>
            </a:r>
            <a:r>
              <a:rPr lang="en-US" sz="2000" dirty="0">
                <a:solidFill>
                  <a:srgbClr val="000000"/>
                </a:solidFill>
              </a:rPr>
              <a:t> - structures are classified according to their secondary structure composition (mostly alpha, mostly beta, mixed alpha/beta or few secondary structures).</a:t>
            </a:r>
          </a:p>
          <a:p>
            <a:pPr>
              <a:lnSpc>
                <a:spcPct val="93000"/>
              </a:lnSpc>
              <a:spcBef>
                <a:spcPts val="1750"/>
              </a:spcBef>
              <a:buClr>
                <a:srgbClr val="000000"/>
              </a:buClr>
              <a:buSzPct val="100000"/>
              <a:buFont typeface="Times New Roman" pitchFamily="18" charset="0"/>
              <a:buChar char="•"/>
            </a:pPr>
            <a:r>
              <a:rPr lang="en-US" sz="2000" b="1" dirty="0">
                <a:solidFill>
                  <a:srgbClr val="000000"/>
                </a:solidFill>
              </a:rPr>
              <a:t>Architecture</a:t>
            </a:r>
            <a:r>
              <a:rPr lang="en-US" sz="2000" dirty="0">
                <a:solidFill>
                  <a:srgbClr val="000000"/>
                </a:solidFill>
              </a:rPr>
              <a:t> - structures are classified according to their overall shape as determined by the orientations of the secondary structures in 3D space but ignores the connectivity between them.</a:t>
            </a:r>
          </a:p>
          <a:p>
            <a:pPr>
              <a:lnSpc>
                <a:spcPct val="93000"/>
              </a:lnSpc>
              <a:spcBef>
                <a:spcPts val="1750"/>
              </a:spcBef>
              <a:buClr>
                <a:srgbClr val="000000"/>
              </a:buClr>
              <a:buSzPct val="100000"/>
              <a:buFont typeface="Times New Roman" pitchFamily="18" charset="0"/>
              <a:buChar char="•"/>
            </a:pPr>
            <a:r>
              <a:rPr lang="en-US" sz="2000" b="1" dirty="0">
                <a:solidFill>
                  <a:srgbClr val="000000"/>
                </a:solidFill>
              </a:rPr>
              <a:t>Topology</a:t>
            </a:r>
            <a:r>
              <a:rPr lang="en-US" sz="2000" dirty="0">
                <a:solidFill>
                  <a:srgbClr val="000000"/>
                </a:solidFill>
              </a:rPr>
              <a:t> (fold family) - structures are grouped into fold groups at this level depending on both the overall shape and connectivity of the secondary structures.</a:t>
            </a:r>
          </a:p>
          <a:p>
            <a:pPr>
              <a:lnSpc>
                <a:spcPct val="93000"/>
              </a:lnSpc>
              <a:spcBef>
                <a:spcPts val="1750"/>
              </a:spcBef>
              <a:buClr>
                <a:srgbClr val="000000"/>
              </a:buClr>
              <a:buSzPct val="100000"/>
              <a:buFont typeface="Times New Roman" pitchFamily="18" charset="0"/>
              <a:buChar char="•"/>
            </a:pPr>
            <a:r>
              <a:rPr lang="en-US" sz="2000" b="1" dirty="0">
                <a:solidFill>
                  <a:srgbClr val="000000"/>
                </a:solidFill>
              </a:rPr>
              <a:t>Homologous superfamily </a:t>
            </a:r>
            <a:r>
              <a:rPr lang="en-US" sz="2000" dirty="0">
                <a:solidFill>
                  <a:srgbClr val="000000"/>
                </a:solidFill>
              </a:rPr>
              <a:t>- this level groups together protein domains which are thought to share a common ancestor and can therefore be described as homologous.</a:t>
            </a:r>
            <a:endParaRPr lang="en-GB" sz="2000" dirty="0">
              <a:solidFill>
                <a:srgbClr val="000000"/>
              </a:solidFill>
            </a:endParaRPr>
          </a:p>
        </p:txBody>
      </p:sp>
      <p:sp>
        <p:nvSpPr>
          <p:cNvPr id="5" name="Rectangle 1"/>
          <p:cNvSpPr>
            <a:spLocks noChangeArrowheads="1"/>
          </p:cNvSpPr>
          <p:nvPr/>
        </p:nvSpPr>
        <p:spPr bwMode="auto">
          <a:xfrm>
            <a:off x="0" y="5805264"/>
            <a:ext cx="9144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err="1" smtClean="0">
                <a:ln>
                  <a:noFill/>
                </a:ln>
                <a:solidFill>
                  <a:srgbClr val="000000"/>
                </a:solidFill>
                <a:effectLst/>
                <a:latin typeface="Arial Unicode MS" pitchFamily="34" charset="-128"/>
                <a:cs typeface="Arial" pitchFamily="34" charset="0"/>
              </a:rPr>
              <a:t>Orengo</a:t>
            </a:r>
            <a:r>
              <a:rPr kumimoji="0" lang="ru-RU" altLang="ru-RU" sz="1400" b="0" i="0" u="none" strike="noStrike" cap="none" normalizeH="0" baseline="0" dirty="0" smtClean="0">
                <a:ln>
                  <a:noFill/>
                </a:ln>
                <a:solidFill>
                  <a:srgbClr val="000000"/>
                </a:solidFill>
                <a:effectLst/>
                <a:latin typeface="Arial Unicode MS" pitchFamily="34" charset="-128"/>
                <a:cs typeface="Arial" pitchFamily="34" charset="0"/>
              </a:rPr>
              <a:t> C</a:t>
            </a:r>
            <a:r>
              <a:rPr kumimoji="0" lang="en-US" altLang="ru-RU" sz="1400" b="0" i="0" u="none" strike="noStrike" cap="none" normalizeH="0" baseline="0" dirty="0" smtClean="0">
                <a:ln>
                  <a:noFill/>
                </a:ln>
                <a:solidFill>
                  <a:srgbClr val="000000"/>
                </a:solidFill>
                <a:effectLst/>
                <a:latin typeface="Arial Unicode MS" pitchFamily="34" charset="-128"/>
                <a:cs typeface="Arial" pitchFamily="34" charset="0"/>
              </a:rPr>
              <a:t>.</a:t>
            </a:r>
            <a:r>
              <a:rPr kumimoji="0" lang="ru-RU" altLang="ru-RU" sz="1400" b="0" i="0" u="none" strike="noStrike" cap="none" normalizeH="0" baseline="0" dirty="0" smtClean="0">
                <a:ln>
                  <a:noFill/>
                </a:ln>
                <a:solidFill>
                  <a:srgbClr val="000000"/>
                </a:solidFill>
                <a:effectLst/>
                <a:latin typeface="Arial Unicode MS" pitchFamily="34" charset="-128"/>
                <a:cs typeface="Arial" pitchFamily="34" charset="0"/>
              </a:rPr>
              <a:t>A</a:t>
            </a:r>
            <a:r>
              <a:rPr kumimoji="0" lang="en-US" altLang="ru-RU" sz="1400" b="0" i="0" u="none" strike="noStrike" cap="none" normalizeH="0" baseline="0" dirty="0" smtClean="0">
                <a:ln>
                  <a:noFill/>
                </a:ln>
                <a:solidFill>
                  <a:srgbClr val="000000"/>
                </a:solidFill>
                <a:effectLst/>
                <a:latin typeface="Arial Unicode MS" pitchFamily="34" charset="-128"/>
                <a:cs typeface="Arial" pitchFamily="34" charset="0"/>
              </a:rPr>
              <a:t>. </a:t>
            </a:r>
            <a:r>
              <a:rPr kumimoji="0" lang="en-US" altLang="ru-RU" sz="1400" b="0" i="1" u="none" strike="noStrike" cap="none" normalizeH="0" baseline="0" dirty="0" smtClean="0">
                <a:ln>
                  <a:noFill/>
                </a:ln>
                <a:solidFill>
                  <a:srgbClr val="000000"/>
                </a:solidFill>
                <a:effectLst/>
                <a:latin typeface="Arial Unicode MS" pitchFamily="34" charset="-128"/>
                <a:cs typeface="Arial" pitchFamily="34" charset="0"/>
              </a:rPr>
              <a:t>et al. </a:t>
            </a:r>
            <a:r>
              <a:rPr kumimoji="0" lang="ru-RU" altLang="ru-RU" sz="1400" b="0" i="0" u="none" strike="noStrike" cap="none" normalizeH="0" baseline="0" dirty="0" smtClean="0">
                <a:ln>
                  <a:noFill/>
                </a:ln>
                <a:solidFill>
                  <a:srgbClr val="000000"/>
                </a:solidFill>
                <a:effectLst/>
                <a:latin typeface="Arial Unicode MS" pitchFamily="34" charset="-128"/>
                <a:cs typeface="Arial" pitchFamily="34" charset="0"/>
              </a:rPr>
              <a:t> CATH--a </a:t>
            </a:r>
            <a:r>
              <a:rPr kumimoji="0" lang="ru-RU" altLang="ru-RU" sz="1400" b="0" i="0" u="none" strike="noStrike" cap="none" normalizeH="0" baseline="0" dirty="0" err="1" smtClean="0">
                <a:ln>
                  <a:noFill/>
                </a:ln>
                <a:solidFill>
                  <a:srgbClr val="000000"/>
                </a:solidFill>
                <a:effectLst/>
                <a:latin typeface="Arial Unicode MS" pitchFamily="34" charset="-128"/>
                <a:cs typeface="Arial" pitchFamily="34" charset="0"/>
              </a:rPr>
              <a:t>hierarchic</a:t>
            </a:r>
            <a:r>
              <a:rPr kumimoji="0" lang="ru-RU" altLang="ru-RU" sz="1400" b="0" i="0" u="none" strike="noStrike" cap="none" normalizeH="0" baseline="0" dirty="0" smtClean="0">
                <a:ln>
                  <a:noFill/>
                </a:ln>
                <a:solidFill>
                  <a:srgbClr val="000000"/>
                </a:solidFill>
                <a:effectLst/>
                <a:latin typeface="Arial Unicode MS" pitchFamily="34" charset="-128"/>
                <a:cs typeface="Arial" pitchFamily="34" charset="0"/>
              </a:rPr>
              <a:t> </a:t>
            </a:r>
            <a:r>
              <a:rPr kumimoji="0" lang="ru-RU" altLang="ru-RU" sz="1400" b="0" i="0" u="none" strike="noStrike" cap="none" normalizeH="0" baseline="0" dirty="0" err="1" smtClean="0">
                <a:ln>
                  <a:noFill/>
                </a:ln>
                <a:solidFill>
                  <a:srgbClr val="000000"/>
                </a:solidFill>
                <a:effectLst/>
                <a:latin typeface="Arial Unicode MS" pitchFamily="34" charset="-128"/>
                <a:cs typeface="Arial" pitchFamily="34" charset="0"/>
              </a:rPr>
              <a:t>classification</a:t>
            </a:r>
            <a:r>
              <a:rPr kumimoji="0" lang="ru-RU" altLang="ru-RU" sz="1400" b="0" i="0" u="none" strike="noStrike" cap="none" normalizeH="0" baseline="0" dirty="0" smtClean="0">
                <a:ln>
                  <a:noFill/>
                </a:ln>
                <a:solidFill>
                  <a:srgbClr val="000000"/>
                </a:solidFill>
                <a:effectLst/>
                <a:latin typeface="Arial Unicode MS" pitchFamily="34" charset="-128"/>
                <a:cs typeface="Arial" pitchFamily="34" charset="0"/>
              </a:rPr>
              <a:t> </a:t>
            </a:r>
            <a:r>
              <a:rPr kumimoji="0" lang="ru-RU" altLang="ru-RU" sz="1400" b="0" i="0" u="none" strike="noStrike" cap="none" normalizeH="0" baseline="0" dirty="0" err="1" smtClean="0">
                <a:ln>
                  <a:noFill/>
                </a:ln>
                <a:solidFill>
                  <a:srgbClr val="000000"/>
                </a:solidFill>
                <a:effectLst/>
                <a:latin typeface="Arial Unicode MS" pitchFamily="34" charset="-128"/>
                <a:cs typeface="Arial" pitchFamily="34" charset="0"/>
              </a:rPr>
              <a:t>of</a:t>
            </a:r>
            <a:r>
              <a:rPr kumimoji="0" lang="ru-RU" altLang="ru-RU" sz="1400" b="0" i="0" u="none" strike="noStrike" cap="none" normalizeH="0" baseline="0" dirty="0" smtClean="0">
                <a:ln>
                  <a:noFill/>
                </a:ln>
                <a:solidFill>
                  <a:srgbClr val="000000"/>
                </a:solidFill>
                <a:effectLst/>
                <a:latin typeface="Arial Unicode MS" pitchFamily="34" charset="-128"/>
                <a:cs typeface="Arial" pitchFamily="34" charset="0"/>
              </a:rPr>
              <a:t> </a:t>
            </a:r>
            <a:r>
              <a:rPr kumimoji="0" lang="ru-RU" altLang="ru-RU" sz="1400" b="0" i="0" u="none" strike="noStrike" cap="none" normalizeH="0" baseline="0" dirty="0" err="1" smtClean="0">
                <a:ln>
                  <a:noFill/>
                </a:ln>
                <a:solidFill>
                  <a:srgbClr val="000000"/>
                </a:solidFill>
                <a:effectLst/>
                <a:latin typeface="Arial Unicode MS" pitchFamily="34" charset="-128"/>
                <a:cs typeface="Arial" pitchFamily="34" charset="0"/>
              </a:rPr>
              <a:t>protein</a:t>
            </a:r>
            <a:r>
              <a:rPr kumimoji="0" lang="ru-RU" altLang="ru-RU" sz="1400" b="0" i="0" u="none" strike="noStrike" cap="none" normalizeH="0" baseline="0" dirty="0" smtClean="0">
                <a:ln>
                  <a:noFill/>
                </a:ln>
                <a:solidFill>
                  <a:srgbClr val="000000"/>
                </a:solidFill>
                <a:effectLst/>
                <a:latin typeface="Arial Unicode MS" pitchFamily="34" charset="-128"/>
                <a:cs typeface="Arial" pitchFamily="34" charset="0"/>
              </a:rPr>
              <a:t> </a:t>
            </a:r>
            <a:r>
              <a:rPr kumimoji="0" lang="ru-RU" altLang="ru-RU" sz="1400" b="0" i="0" u="none" strike="noStrike" cap="none" normalizeH="0" baseline="0" dirty="0" err="1" smtClean="0">
                <a:ln>
                  <a:noFill/>
                </a:ln>
                <a:solidFill>
                  <a:srgbClr val="000000"/>
                </a:solidFill>
                <a:effectLst/>
                <a:latin typeface="Arial Unicode MS" pitchFamily="34" charset="-128"/>
                <a:cs typeface="Arial" pitchFamily="34" charset="0"/>
              </a:rPr>
              <a:t>domain</a:t>
            </a:r>
            <a:r>
              <a:rPr kumimoji="0" lang="ru-RU" altLang="ru-RU" sz="1400" b="0" i="0" u="none" strike="noStrike" cap="none" normalizeH="0" baseline="0" dirty="0" smtClean="0">
                <a:ln>
                  <a:noFill/>
                </a:ln>
                <a:solidFill>
                  <a:srgbClr val="000000"/>
                </a:solidFill>
                <a:effectLst/>
                <a:latin typeface="Arial Unicode MS" pitchFamily="34" charset="-128"/>
                <a:cs typeface="Arial" pitchFamily="34" charset="0"/>
              </a:rPr>
              <a:t> </a:t>
            </a:r>
            <a:r>
              <a:rPr kumimoji="0" lang="ru-RU" altLang="ru-RU" sz="1400" b="0" i="0" u="none" strike="noStrike" cap="none" normalizeH="0" baseline="0" dirty="0" err="1" smtClean="0">
                <a:ln>
                  <a:noFill/>
                </a:ln>
                <a:solidFill>
                  <a:srgbClr val="000000"/>
                </a:solidFill>
                <a:effectLst/>
                <a:latin typeface="Arial Unicode MS" pitchFamily="34" charset="-128"/>
                <a:cs typeface="Arial" pitchFamily="34" charset="0"/>
              </a:rPr>
              <a:t>structures</a:t>
            </a:r>
            <a:r>
              <a:rPr kumimoji="0" lang="ru-RU" altLang="ru-RU" sz="1400" b="0" i="0" u="none" strike="noStrike" cap="none" normalizeH="0" baseline="0" dirty="0" smtClean="0">
                <a:ln>
                  <a:noFill/>
                </a:ln>
                <a:solidFill>
                  <a:srgbClr val="000000"/>
                </a:solidFill>
                <a:effectLst/>
                <a:latin typeface="Arial Unicode MS" pitchFamily="34" charset="-128"/>
                <a:cs typeface="Arial" pitchFamily="34" charset="0"/>
              </a:rPr>
              <a:t>. </a:t>
            </a:r>
            <a:r>
              <a:rPr kumimoji="0" lang="ru-RU" altLang="ru-RU" sz="1400" b="0" i="0" u="none" strike="noStrike" cap="none" normalizeH="0" baseline="0" dirty="0" err="1" smtClean="0">
                <a:ln>
                  <a:noFill/>
                </a:ln>
                <a:solidFill>
                  <a:srgbClr val="000000"/>
                </a:solidFill>
                <a:effectLst/>
                <a:latin typeface="Arial Unicode MS" pitchFamily="34" charset="-128"/>
                <a:cs typeface="Arial" pitchFamily="34" charset="0"/>
              </a:rPr>
              <a:t>Structure</a:t>
            </a:r>
            <a:r>
              <a:rPr kumimoji="0" lang="ru-RU" altLang="ru-RU" sz="1400" b="0" i="0" u="none" strike="noStrike" cap="none" normalizeH="0" baseline="0" dirty="0" smtClean="0">
                <a:ln>
                  <a:noFill/>
                </a:ln>
                <a:solidFill>
                  <a:srgbClr val="000000"/>
                </a:solidFill>
                <a:effectLst/>
                <a:latin typeface="Arial Unicode MS" pitchFamily="34" charset="-128"/>
                <a:cs typeface="Arial" pitchFamily="34" charset="0"/>
              </a:rPr>
              <a:t>. 1997 5(8)</a:t>
            </a:r>
            <a:r>
              <a:rPr lang="en-US" altLang="ru-RU" sz="1000" dirty="0" smtClean="0">
                <a:latin typeface="Arial" pitchFamily="34" charset="0"/>
                <a:cs typeface="Arial" pitchFamily="34" charset="0"/>
              </a:rPr>
              <a:t>.</a:t>
            </a:r>
            <a:endParaRPr kumimoji="0" lang="ru-RU" altLang="ru-RU"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49048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Архитектуры</a:t>
            </a:r>
          </a:p>
        </p:txBody>
      </p:sp>
      <p:sp>
        <p:nvSpPr>
          <p:cNvPr id="3" name="Номер слайда 2"/>
          <p:cNvSpPr>
            <a:spLocks noGrp="1"/>
          </p:cNvSpPr>
          <p:nvPr>
            <p:ph type="sldNum" sz="quarter" idx="12"/>
          </p:nvPr>
        </p:nvSpPr>
        <p:spPr/>
        <p:txBody>
          <a:bodyPr/>
          <a:lstStyle/>
          <a:p>
            <a:fld id="{0650861A-FB08-42BE-8AE3-7B76ACB541A5}" type="slidenum">
              <a:rPr lang="ru-RU" smtClean="0"/>
              <a:pPr/>
              <a:t>7</a:t>
            </a:fld>
            <a:endParaRPr lang="ru-RU"/>
          </a:p>
        </p:txBody>
      </p:sp>
      <p:grpSp>
        <p:nvGrpSpPr>
          <p:cNvPr id="4" name="Группа 5"/>
          <p:cNvGrpSpPr/>
          <p:nvPr/>
        </p:nvGrpSpPr>
        <p:grpSpPr>
          <a:xfrm>
            <a:off x="149599" y="836712"/>
            <a:ext cx="2667001" cy="2181630"/>
            <a:chOff x="380999" y="1094970"/>
            <a:chExt cx="2667001" cy="2181630"/>
          </a:xfrm>
        </p:grpSpPr>
        <p:sp>
          <p:nvSpPr>
            <p:cNvPr id="7" name="TextBox 2"/>
            <p:cNvSpPr txBox="1">
              <a:spLocks noChangeArrowheads="1"/>
            </p:cNvSpPr>
            <p:nvPr/>
          </p:nvSpPr>
          <p:spPr bwMode="auto">
            <a:xfrm>
              <a:off x="746582" y="2907268"/>
              <a:ext cx="1809841" cy="369332"/>
            </a:xfrm>
            <a:prstGeom prst="rect">
              <a:avLst/>
            </a:prstGeom>
            <a:noFill/>
            <a:ln w="9525">
              <a:noFill/>
              <a:miter lim="800000"/>
              <a:headEnd/>
              <a:tailEnd/>
            </a:ln>
          </p:spPr>
          <p:txBody>
            <a:bodyPr wrap="square">
              <a:spAutoFit/>
            </a:bodyPr>
            <a:lstStyle/>
            <a:p>
              <a:r>
                <a:rPr lang="el-GR" dirty="0" smtClean="0"/>
                <a:t>β</a:t>
              </a:r>
              <a:r>
                <a:rPr lang="ru-RU" dirty="0" smtClean="0"/>
                <a:t>-сэндвич</a:t>
              </a:r>
              <a:endParaRPr lang="ru-RU" dirty="0"/>
            </a:p>
          </p:txBody>
        </p:sp>
        <p:pic>
          <p:nvPicPr>
            <p:cNvPr id="8" name="Picture 2"/>
            <p:cNvPicPr>
              <a:picLocks noChangeAspect="1" noChangeArrowheads="1"/>
            </p:cNvPicPr>
            <p:nvPr/>
          </p:nvPicPr>
          <p:blipFill rotWithShape="1">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380999" y="1094970"/>
              <a:ext cx="2667001" cy="18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Группа 8"/>
          <p:cNvGrpSpPr/>
          <p:nvPr/>
        </p:nvGrpSpPr>
        <p:grpSpPr>
          <a:xfrm>
            <a:off x="7706" y="3735567"/>
            <a:ext cx="2160945" cy="2514651"/>
            <a:chOff x="174615" y="3036281"/>
            <a:chExt cx="2160945" cy="2514651"/>
          </a:xfrm>
        </p:grpSpPr>
        <p:sp>
          <p:nvSpPr>
            <p:cNvPr id="10" name="Прямоугольник 3"/>
            <p:cNvSpPr>
              <a:spLocks noChangeArrowheads="1"/>
            </p:cNvSpPr>
            <p:nvPr/>
          </p:nvSpPr>
          <p:spPr bwMode="auto">
            <a:xfrm>
              <a:off x="533400" y="5181600"/>
              <a:ext cx="1802160" cy="369332"/>
            </a:xfrm>
            <a:prstGeom prst="rect">
              <a:avLst/>
            </a:prstGeom>
            <a:noFill/>
            <a:ln w="9525">
              <a:noFill/>
              <a:miter lim="800000"/>
              <a:headEnd/>
              <a:tailEnd/>
            </a:ln>
          </p:spPr>
          <p:txBody>
            <a:bodyPr wrap="square">
              <a:spAutoFit/>
            </a:bodyPr>
            <a:lstStyle/>
            <a:p>
              <a:r>
                <a:rPr lang="el-GR" dirty="0" smtClean="0"/>
                <a:t>β</a:t>
              </a:r>
              <a:r>
                <a:rPr lang="ru-RU" dirty="0" smtClean="0"/>
                <a:t>-баррель</a:t>
              </a:r>
              <a:endParaRPr lang="ru-RU" dirty="0"/>
            </a:p>
          </p:txBody>
        </p:sp>
        <p:pic>
          <p:nvPicPr>
            <p:cNvPr id="11" name="Picture 3"/>
            <p:cNvPicPr>
              <a:picLocks noChangeAspect="1" noChangeArrowheads="1"/>
            </p:cNvPicPr>
            <p:nvPr/>
          </p:nvPicPr>
          <p:blipFill rotWithShape="1">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174615" y="3036281"/>
              <a:ext cx="2126904" cy="223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Группа 11"/>
          <p:cNvGrpSpPr/>
          <p:nvPr/>
        </p:nvGrpSpPr>
        <p:grpSpPr>
          <a:xfrm>
            <a:off x="4481740" y="3735567"/>
            <a:ext cx="1998117" cy="2350562"/>
            <a:chOff x="5143373" y="4023005"/>
            <a:chExt cx="1998117" cy="2350562"/>
          </a:xfrm>
        </p:grpSpPr>
        <p:pic>
          <p:nvPicPr>
            <p:cNvPr id="13" name="Picture 4"/>
            <p:cNvPicPr>
              <a:picLocks noChangeAspect="1" noChangeArrowheads="1"/>
            </p:cNvPicPr>
            <p:nvPr/>
          </p:nvPicPr>
          <p:blipFill rotWithShape="1">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5143373" y="4023005"/>
              <a:ext cx="1998117" cy="1981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2"/>
            <p:cNvSpPr>
              <a:spLocks noChangeArrowheads="1"/>
            </p:cNvSpPr>
            <p:nvPr/>
          </p:nvSpPr>
          <p:spPr bwMode="auto">
            <a:xfrm>
              <a:off x="5479045" y="6004235"/>
              <a:ext cx="1491207" cy="369332"/>
            </a:xfrm>
            <a:prstGeom prst="rect">
              <a:avLst/>
            </a:prstGeom>
            <a:noFill/>
            <a:ln w="9525">
              <a:noFill/>
              <a:miter lim="800000"/>
              <a:headEnd/>
              <a:tailEnd/>
            </a:ln>
          </p:spPr>
          <p:txBody>
            <a:bodyPr wrap="square">
              <a:spAutoFit/>
            </a:bodyPr>
            <a:lstStyle/>
            <a:p>
              <a:r>
                <a:rPr lang="el-GR" dirty="0" smtClean="0"/>
                <a:t>β</a:t>
              </a:r>
              <a:r>
                <a:rPr lang="ru-RU" dirty="0" smtClean="0"/>
                <a:t>-пропеллер</a:t>
              </a:r>
              <a:endParaRPr lang="ru-RU" dirty="0"/>
            </a:p>
          </p:txBody>
        </p:sp>
      </p:grpSp>
      <p:grpSp>
        <p:nvGrpSpPr>
          <p:cNvPr id="9" name="Группа 14"/>
          <p:cNvGrpSpPr/>
          <p:nvPr/>
        </p:nvGrpSpPr>
        <p:grpSpPr>
          <a:xfrm>
            <a:off x="6094188" y="3829942"/>
            <a:ext cx="2486832" cy="2406982"/>
            <a:chOff x="5635704" y="1113555"/>
            <a:chExt cx="2486832" cy="2406982"/>
          </a:xfrm>
        </p:grpSpPr>
        <p:sp>
          <p:nvSpPr>
            <p:cNvPr id="16" name="Прямоугольник 13"/>
            <p:cNvSpPr>
              <a:spLocks noChangeArrowheads="1"/>
            </p:cNvSpPr>
            <p:nvPr/>
          </p:nvSpPr>
          <p:spPr bwMode="auto">
            <a:xfrm>
              <a:off x="6189946" y="3151205"/>
              <a:ext cx="1378347" cy="369332"/>
            </a:xfrm>
            <a:prstGeom prst="rect">
              <a:avLst/>
            </a:prstGeom>
            <a:noFill/>
            <a:ln w="9525">
              <a:noFill/>
              <a:miter lim="800000"/>
              <a:headEnd/>
              <a:tailEnd/>
            </a:ln>
          </p:spPr>
          <p:txBody>
            <a:bodyPr wrap="square">
              <a:spAutoFit/>
            </a:bodyPr>
            <a:lstStyle/>
            <a:p>
              <a:r>
                <a:rPr lang="el-GR" dirty="0" smtClean="0"/>
                <a:t>β</a:t>
              </a:r>
              <a:r>
                <a:rPr lang="ru-RU" dirty="0" smtClean="0"/>
                <a:t>-призма</a:t>
              </a:r>
              <a:endParaRPr lang="ru-RU" dirty="0"/>
            </a:p>
          </p:txBody>
        </p:sp>
        <p:pic>
          <p:nvPicPr>
            <p:cNvPr id="17" name="Picture 5"/>
            <p:cNvPicPr>
              <a:picLocks noChangeAspect="1" noChangeArrowheads="1"/>
            </p:cNvPicPr>
            <p:nvPr/>
          </p:nvPicPr>
          <p:blipFill rotWithShape="1">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5635704" y="1113555"/>
              <a:ext cx="2486832" cy="211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Группа 17"/>
          <p:cNvGrpSpPr/>
          <p:nvPr/>
        </p:nvGrpSpPr>
        <p:grpSpPr>
          <a:xfrm>
            <a:off x="1763688" y="3527228"/>
            <a:ext cx="2777559" cy="2523028"/>
            <a:chOff x="651441" y="3660850"/>
            <a:chExt cx="2777559" cy="2523028"/>
          </a:xfrm>
        </p:grpSpPr>
        <p:sp>
          <p:nvSpPr>
            <p:cNvPr id="19" name="TextBox 10"/>
            <p:cNvSpPr txBox="1">
              <a:spLocks noChangeArrowheads="1"/>
            </p:cNvSpPr>
            <p:nvPr/>
          </p:nvSpPr>
          <p:spPr bwMode="auto">
            <a:xfrm>
              <a:off x="1222357" y="5814546"/>
              <a:ext cx="1635725" cy="369332"/>
            </a:xfrm>
            <a:prstGeom prst="rect">
              <a:avLst/>
            </a:prstGeom>
            <a:noFill/>
            <a:ln w="9525">
              <a:noFill/>
              <a:miter lim="800000"/>
              <a:headEnd/>
              <a:tailEnd/>
            </a:ln>
          </p:spPr>
          <p:txBody>
            <a:bodyPr wrap="square">
              <a:spAutoFit/>
            </a:bodyPr>
            <a:lstStyle/>
            <a:p>
              <a:r>
                <a:rPr lang="en-US" dirty="0" smtClean="0"/>
                <a:t>TIM-</a:t>
              </a:r>
              <a:r>
                <a:rPr lang="ru-RU" dirty="0" smtClean="0"/>
                <a:t>баррель</a:t>
              </a:r>
              <a:endParaRPr lang="ru-RU" dirty="0"/>
            </a:p>
          </p:txBody>
        </p:sp>
        <p:pic>
          <p:nvPicPr>
            <p:cNvPr id="20" name="Picture 3"/>
            <p:cNvPicPr>
              <a:picLocks noChangeAspect="1" noChangeArrowheads="1"/>
            </p:cNvPicPr>
            <p:nvPr/>
          </p:nvPicPr>
          <p:blipFill rotWithShape="1">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651441" y="3660850"/>
              <a:ext cx="2777559" cy="218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Группа 20"/>
          <p:cNvGrpSpPr/>
          <p:nvPr/>
        </p:nvGrpSpPr>
        <p:grpSpPr>
          <a:xfrm>
            <a:off x="2870590" y="759530"/>
            <a:ext cx="2882163" cy="2226717"/>
            <a:chOff x="3638639" y="3612253"/>
            <a:chExt cx="2882163" cy="2226717"/>
          </a:xfrm>
        </p:grpSpPr>
        <p:sp>
          <p:nvSpPr>
            <p:cNvPr id="22" name="TextBox 1"/>
            <p:cNvSpPr txBox="1">
              <a:spLocks noChangeArrowheads="1"/>
            </p:cNvSpPr>
            <p:nvPr/>
          </p:nvSpPr>
          <p:spPr bwMode="auto">
            <a:xfrm>
              <a:off x="4381548" y="5469638"/>
              <a:ext cx="1396344" cy="369332"/>
            </a:xfrm>
            <a:prstGeom prst="rect">
              <a:avLst/>
            </a:prstGeom>
            <a:noFill/>
            <a:ln w="9525">
              <a:noFill/>
              <a:miter lim="800000"/>
              <a:headEnd/>
              <a:tailEnd/>
            </a:ln>
          </p:spPr>
          <p:txBody>
            <a:bodyPr wrap="none">
              <a:spAutoFit/>
            </a:bodyPr>
            <a:lstStyle/>
            <a:p>
              <a:r>
                <a:rPr lang="el-GR" dirty="0"/>
                <a:t>α</a:t>
              </a:r>
              <a:r>
                <a:rPr lang="en-US" dirty="0"/>
                <a:t>/</a:t>
              </a:r>
              <a:r>
                <a:rPr lang="el-GR" dirty="0" smtClean="0"/>
                <a:t>β</a:t>
              </a:r>
              <a:r>
                <a:rPr lang="ru-RU" dirty="0" smtClean="0"/>
                <a:t>-сэндвич</a:t>
              </a:r>
              <a:endParaRPr lang="ru-RU" dirty="0"/>
            </a:p>
          </p:txBody>
        </p:sp>
        <p:pic>
          <p:nvPicPr>
            <p:cNvPr id="23" name="Picture 6"/>
            <p:cNvPicPr>
              <a:picLocks noChangeAspect="1" noChangeArrowheads="1"/>
            </p:cNvPicPr>
            <p:nvPr/>
          </p:nvPicPr>
          <p:blipFill rotWithShape="1">
            <a:blip r:embed="rId7"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3638639" y="3612253"/>
              <a:ext cx="2882163" cy="222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Группа 23"/>
          <p:cNvGrpSpPr/>
          <p:nvPr/>
        </p:nvGrpSpPr>
        <p:grpSpPr>
          <a:xfrm>
            <a:off x="6154690" y="759530"/>
            <a:ext cx="2061396" cy="2493625"/>
            <a:chOff x="6549204" y="3398284"/>
            <a:chExt cx="2061396" cy="2493625"/>
          </a:xfrm>
        </p:grpSpPr>
        <p:sp>
          <p:nvSpPr>
            <p:cNvPr id="25" name="TextBox 9"/>
            <p:cNvSpPr txBox="1">
              <a:spLocks noChangeArrowheads="1"/>
            </p:cNvSpPr>
            <p:nvPr/>
          </p:nvSpPr>
          <p:spPr bwMode="auto">
            <a:xfrm>
              <a:off x="6665569" y="5522577"/>
              <a:ext cx="1590307" cy="369332"/>
            </a:xfrm>
            <a:prstGeom prst="rect">
              <a:avLst/>
            </a:prstGeom>
            <a:noFill/>
            <a:ln w="9525">
              <a:noFill/>
              <a:miter lim="800000"/>
              <a:headEnd/>
              <a:tailEnd/>
            </a:ln>
          </p:spPr>
          <p:txBody>
            <a:bodyPr wrap="none">
              <a:spAutoFit/>
            </a:bodyPr>
            <a:lstStyle/>
            <a:p>
              <a:r>
                <a:rPr lang="el-GR" dirty="0"/>
                <a:t>α</a:t>
              </a:r>
              <a:r>
                <a:rPr lang="en-US" dirty="0"/>
                <a:t>/</a:t>
              </a:r>
              <a:r>
                <a:rPr lang="el-GR" dirty="0"/>
                <a:t>β</a:t>
              </a:r>
              <a:r>
                <a:rPr lang="en-US" dirty="0"/>
                <a:t>/</a:t>
              </a:r>
              <a:r>
                <a:rPr lang="el-GR" dirty="0" smtClean="0"/>
                <a:t>α</a:t>
              </a:r>
              <a:r>
                <a:rPr lang="en-US" dirty="0" smtClean="0"/>
                <a:t>-</a:t>
              </a:r>
              <a:r>
                <a:rPr lang="ru-RU" dirty="0" smtClean="0"/>
                <a:t>сэндвич</a:t>
              </a:r>
              <a:endParaRPr lang="ru-RU" dirty="0"/>
            </a:p>
          </p:txBody>
        </p:sp>
        <p:pic>
          <p:nvPicPr>
            <p:cNvPr id="26" name="Picture 7"/>
            <p:cNvPicPr>
              <a:picLocks noChangeAspect="1" noChangeArrowheads="1"/>
            </p:cNvPicPr>
            <p:nvPr/>
          </p:nvPicPr>
          <p:blipFill rotWithShape="1">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6549204" y="3398284"/>
              <a:ext cx="2061396" cy="211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21284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939180"/>
            <a:ext cx="4503420" cy="4823460"/>
          </a:xfrm>
          <a:prstGeom prst="rect">
            <a:avLst/>
          </a:prstGeom>
        </p:spPr>
      </p:pic>
      <p:sp>
        <p:nvSpPr>
          <p:cNvPr id="2" name="Заголовок 1"/>
          <p:cNvSpPr>
            <a:spLocks noGrp="1"/>
          </p:cNvSpPr>
          <p:nvPr>
            <p:ph type="ctrTitle"/>
          </p:nvPr>
        </p:nvSpPr>
        <p:spPr/>
        <p:txBody>
          <a:bodyPr>
            <a:normAutofit fontScale="90000"/>
          </a:bodyPr>
          <a:lstStyle/>
          <a:p>
            <a:r>
              <a:rPr lang="ru-RU" dirty="0" smtClean="0"/>
              <a:t>Непростая архитектура</a:t>
            </a:r>
            <a:endParaRPr lang="ru-RU" dirty="0"/>
          </a:p>
        </p:txBody>
      </p:sp>
      <p:sp>
        <p:nvSpPr>
          <p:cNvPr id="3" name="Номер слайда 2"/>
          <p:cNvSpPr>
            <a:spLocks noGrp="1"/>
          </p:cNvSpPr>
          <p:nvPr>
            <p:ph type="sldNum" sz="quarter" idx="12"/>
          </p:nvPr>
        </p:nvSpPr>
        <p:spPr/>
        <p:txBody>
          <a:bodyPr/>
          <a:lstStyle/>
          <a:p>
            <a:fld id="{0650861A-FB08-42BE-8AE3-7B76ACB541A5}" type="slidenum">
              <a:rPr lang="ru-RU" smtClean="0"/>
              <a:pPr/>
              <a:t>8</a:t>
            </a:fld>
            <a:endParaRPr lang="ru-RU" dirty="0"/>
          </a:p>
        </p:txBody>
      </p:sp>
      <p:pic>
        <p:nvPicPr>
          <p:cNvPr id="2050" name="Picture 2"/>
          <p:cNvPicPr>
            <a:picLocks noChangeAspect="1" noChangeArrowheads="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3810" t="6007" r="4000" b="4412"/>
          <a:stretch/>
        </p:blipFill>
        <p:spPr bwMode="auto">
          <a:xfrm>
            <a:off x="-23638" y="845736"/>
            <a:ext cx="8484070" cy="4916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70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1216388" y="2650904"/>
            <a:ext cx="264160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1186124" y="2597962"/>
            <a:ext cx="2667000" cy="226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rotWithShape="1">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1078342" y="2596095"/>
            <a:ext cx="2882564" cy="226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rotWithShape="1">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1062063" y="2520347"/>
            <a:ext cx="2898843" cy="234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rotWithShape="1">
          <a:blip r:embed="rId7"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1135019" y="2718908"/>
            <a:ext cx="2752929" cy="216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rotWithShape="1">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1114483" y="2240046"/>
            <a:ext cx="2794001" cy="262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rotWithShape="1">
          <a:blip r:embed="rId9"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948932" y="2287722"/>
            <a:ext cx="2988735" cy="251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p:txBody>
          <a:bodyPr>
            <a:normAutofit fontScale="90000"/>
          </a:bodyPr>
          <a:lstStyle/>
          <a:p>
            <a:r>
              <a:rPr lang="ru-RU" dirty="0" smtClean="0"/>
              <a:t>Топология</a:t>
            </a:r>
            <a:endParaRPr lang="ru-RU" dirty="0"/>
          </a:p>
        </p:txBody>
      </p:sp>
      <p:sp>
        <p:nvSpPr>
          <p:cNvPr id="4" name="Номер слайда 3"/>
          <p:cNvSpPr>
            <a:spLocks noGrp="1"/>
          </p:cNvSpPr>
          <p:nvPr>
            <p:ph type="sldNum" sz="quarter" idx="12"/>
          </p:nvPr>
        </p:nvSpPr>
        <p:spPr/>
        <p:txBody>
          <a:bodyPr/>
          <a:lstStyle/>
          <a:p>
            <a:fld id="{C5BE0C82-1047-48C4-A6E3-CB06866D3F08}" type="slidenum">
              <a:rPr lang="ru-RU" smtClean="0"/>
              <a:pPr/>
              <a:t>9</a:t>
            </a:fld>
            <a:endParaRPr lang="ru-RU" dirty="0"/>
          </a:p>
        </p:txBody>
      </p:sp>
      <p:sp>
        <p:nvSpPr>
          <p:cNvPr id="3" name="TextBox 2"/>
          <p:cNvSpPr txBox="1"/>
          <p:nvPr/>
        </p:nvSpPr>
        <p:spPr>
          <a:xfrm>
            <a:off x="229570" y="1593715"/>
            <a:ext cx="8302869" cy="369332"/>
          </a:xfrm>
          <a:prstGeom prst="rect">
            <a:avLst/>
          </a:prstGeom>
          <a:noFill/>
        </p:spPr>
        <p:txBody>
          <a:bodyPr wrap="square" rtlCol="0">
            <a:spAutoFit/>
          </a:bodyPr>
          <a:lstStyle/>
          <a:p>
            <a:r>
              <a:rPr lang="ru-RU" i="1" dirty="0" smtClean="0"/>
              <a:t>Архитектура</a:t>
            </a:r>
            <a:r>
              <a:rPr lang="ru-RU" dirty="0" smtClean="0"/>
              <a:t> – взаимное расположение </a:t>
            </a:r>
            <a:r>
              <a:rPr lang="el-GR" dirty="0" smtClean="0"/>
              <a:t>β</a:t>
            </a:r>
            <a:r>
              <a:rPr lang="ru-RU" dirty="0" smtClean="0"/>
              <a:t>-листов и </a:t>
            </a:r>
            <a:r>
              <a:rPr lang="el-GR" dirty="0" smtClean="0"/>
              <a:t>α</a:t>
            </a:r>
            <a:r>
              <a:rPr lang="ru-RU" dirty="0" smtClean="0"/>
              <a:t>-спиралей в пространстве</a:t>
            </a:r>
          </a:p>
        </p:txBody>
      </p:sp>
      <p:sp>
        <p:nvSpPr>
          <p:cNvPr id="5" name="TextBox 4"/>
          <p:cNvSpPr txBox="1"/>
          <p:nvPr/>
        </p:nvSpPr>
        <p:spPr>
          <a:xfrm>
            <a:off x="1043608" y="5108991"/>
            <a:ext cx="7136890" cy="1200329"/>
          </a:xfrm>
          <a:prstGeom prst="rect">
            <a:avLst/>
          </a:prstGeom>
          <a:noFill/>
        </p:spPr>
        <p:txBody>
          <a:bodyPr wrap="none" rtlCol="0">
            <a:spAutoFit/>
          </a:bodyPr>
          <a:lstStyle/>
          <a:p>
            <a:r>
              <a:rPr lang="ru-RU" i="1" dirty="0" smtClean="0"/>
              <a:t>Топология</a:t>
            </a:r>
            <a:r>
              <a:rPr lang="ru-RU" dirty="0" smtClean="0"/>
              <a:t> – расположение </a:t>
            </a:r>
            <a:r>
              <a:rPr lang="el-GR" dirty="0" smtClean="0"/>
              <a:t>β</a:t>
            </a:r>
            <a:r>
              <a:rPr lang="ru-RU" dirty="0" smtClean="0"/>
              <a:t>-тяжей и </a:t>
            </a:r>
            <a:r>
              <a:rPr lang="el-GR" dirty="0"/>
              <a:t>α</a:t>
            </a:r>
            <a:r>
              <a:rPr lang="ru-RU" dirty="0" smtClean="0"/>
              <a:t>-спиралей в пространстве</a:t>
            </a:r>
            <a:br>
              <a:rPr lang="ru-RU" dirty="0" smtClean="0"/>
            </a:br>
            <a:r>
              <a:rPr lang="ru-RU" dirty="0" smtClean="0"/>
              <a:t>и их порядок в полипептидной цепи</a:t>
            </a:r>
            <a:br>
              <a:rPr lang="ru-RU" dirty="0" smtClean="0"/>
            </a:br>
            <a:r>
              <a:rPr lang="ru-RU" i="1" dirty="0" smtClean="0"/>
              <a:t>Структурный мотив</a:t>
            </a:r>
            <a:r>
              <a:rPr lang="ru-RU" dirty="0" smtClean="0"/>
              <a:t> – несколько тяжей и</a:t>
            </a:r>
            <a:r>
              <a:rPr lang="en-US" dirty="0" smtClean="0"/>
              <a:t>/</a:t>
            </a:r>
            <a:r>
              <a:rPr lang="ru-RU" dirty="0" smtClean="0"/>
              <a:t>или спиралей,</a:t>
            </a:r>
            <a:br>
              <a:rPr lang="ru-RU" dirty="0" smtClean="0"/>
            </a:br>
            <a:r>
              <a:rPr lang="ru-RU" dirty="0" smtClean="0"/>
              <a:t>топология которых широко распространена среди известных структур</a:t>
            </a:r>
            <a:endParaRPr lang="ru-RU" dirty="0"/>
          </a:p>
        </p:txBody>
      </p:sp>
      <p:sp>
        <p:nvSpPr>
          <p:cNvPr id="20" name="TextBox 19"/>
          <p:cNvSpPr txBox="1"/>
          <p:nvPr/>
        </p:nvSpPr>
        <p:spPr>
          <a:xfrm>
            <a:off x="4495800" y="2438400"/>
            <a:ext cx="312906" cy="369332"/>
          </a:xfrm>
          <a:prstGeom prst="rect">
            <a:avLst/>
          </a:prstGeom>
          <a:noFill/>
          <a:ln w="38100">
            <a:solidFill>
              <a:schemeClr val="tx1"/>
            </a:solidFill>
          </a:ln>
        </p:spPr>
        <p:txBody>
          <a:bodyPr wrap="none" rtlCol="0">
            <a:spAutoFit/>
          </a:bodyPr>
          <a:lstStyle/>
          <a:p>
            <a:r>
              <a:rPr lang="en-US" dirty="0" smtClean="0"/>
              <a:t>2</a:t>
            </a:r>
            <a:endParaRPr lang="ru-RU" dirty="0"/>
          </a:p>
        </p:txBody>
      </p:sp>
      <p:sp>
        <p:nvSpPr>
          <p:cNvPr id="21" name="TextBox 20"/>
          <p:cNvSpPr txBox="1"/>
          <p:nvPr/>
        </p:nvSpPr>
        <p:spPr>
          <a:xfrm>
            <a:off x="4495800" y="3370780"/>
            <a:ext cx="312906" cy="369332"/>
          </a:xfrm>
          <a:prstGeom prst="rect">
            <a:avLst/>
          </a:prstGeom>
          <a:noFill/>
          <a:ln w="38100">
            <a:solidFill>
              <a:schemeClr val="tx1"/>
            </a:solidFill>
          </a:ln>
        </p:spPr>
        <p:txBody>
          <a:bodyPr wrap="none" rtlCol="0">
            <a:spAutoFit/>
          </a:bodyPr>
          <a:lstStyle/>
          <a:p>
            <a:r>
              <a:rPr lang="en-US" dirty="0" smtClean="0"/>
              <a:t>1</a:t>
            </a:r>
            <a:endParaRPr lang="ru-RU" dirty="0"/>
          </a:p>
        </p:txBody>
      </p:sp>
      <p:sp>
        <p:nvSpPr>
          <p:cNvPr id="7" name="Овал 6"/>
          <p:cNvSpPr/>
          <p:nvPr/>
        </p:nvSpPr>
        <p:spPr>
          <a:xfrm>
            <a:off x="5143500" y="3352800"/>
            <a:ext cx="381000" cy="40529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ru-RU" dirty="0">
              <a:solidFill>
                <a:schemeClr val="tx1"/>
              </a:solidFill>
            </a:endParaRPr>
          </a:p>
        </p:txBody>
      </p:sp>
      <p:sp>
        <p:nvSpPr>
          <p:cNvPr id="23" name="TextBox 22"/>
          <p:cNvSpPr txBox="1"/>
          <p:nvPr/>
        </p:nvSpPr>
        <p:spPr>
          <a:xfrm>
            <a:off x="5181600" y="2438400"/>
            <a:ext cx="441146" cy="369332"/>
          </a:xfrm>
          <a:prstGeom prst="rect">
            <a:avLst/>
          </a:prstGeom>
          <a:noFill/>
          <a:ln w="38100">
            <a:solidFill>
              <a:schemeClr val="tx1"/>
            </a:solidFill>
          </a:ln>
        </p:spPr>
        <p:txBody>
          <a:bodyPr wrap="none" rtlCol="0">
            <a:spAutoFit/>
          </a:bodyPr>
          <a:lstStyle/>
          <a:p>
            <a:r>
              <a:rPr lang="en-US" dirty="0" smtClean="0"/>
              <a:t>10</a:t>
            </a:r>
            <a:endParaRPr lang="ru-RU" dirty="0"/>
          </a:p>
        </p:txBody>
      </p:sp>
      <p:sp>
        <p:nvSpPr>
          <p:cNvPr id="24" name="Овал 23"/>
          <p:cNvSpPr/>
          <p:nvPr/>
        </p:nvSpPr>
        <p:spPr>
          <a:xfrm>
            <a:off x="5867400" y="2438400"/>
            <a:ext cx="381000" cy="40529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9</a:t>
            </a:r>
            <a:endParaRPr lang="ru-RU" dirty="0">
              <a:solidFill>
                <a:schemeClr val="tx1"/>
              </a:solidFill>
            </a:endParaRPr>
          </a:p>
        </p:txBody>
      </p:sp>
      <p:sp>
        <p:nvSpPr>
          <p:cNvPr id="25" name="TextBox 24"/>
          <p:cNvSpPr txBox="1"/>
          <p:nvPr/>
        </p:nvSpPr>
        <p:spPr>
          <a:xfrm>
            <a:off x="6629400" y="2438400"/>
            <a:ext cx="312906" cy="369332"/>
          </a:xfrm>
          <a:prstGeom prst="rect">
            <a:avLst/>
          </a:prstGeom>
          <a:noFill/>
          <a:ln w="38100">
            <a:solidFill>
              <a:schemeClr val="tx1"/>
            </a:solidFill>
          </a:ln>
        </p:spPr>
        <p:txBody>
          <a:bodyPr wrap="none" rtlCol="0">
            <a:spAutoFit/>
          </a:bodyPr>
          <a:lstStyle/>
          <a:p>
            <a:r>
              <a:rPr lang="en-US" dirty="0" smtClean="0"/>
              <a:t>4</a:t>
            </a:r>
            <a:endParaRPr lang="ru-RU" dirty="0"/>
          </a:p>
        </p:txBody>
      </p:sp>
      <p:sp>
        <p:nvSpPr>
          <p:cNvPr id="26" name="Овал 25"/>
          <p:cNvSpPr/>
          <p:nvPr/>
        </p:nvSpPr>
        <p:spPr>
          <a:xfrm>
            <a:off x="7315200" y="2438400"/>
            <a:ext cx="381000" cy="40529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ru-RU" dirty="0">
              <a:solidFill>
                <a:schemeClr val="tx1"/>
              </a:solidFill>
            </a:endParaRPr>
          </a:p>
        </p:txBody>
      </p:sp>
      <p:sp>
        <p:nvSpPr>
          <p:cNvPr id="27" name="TextBox 26"/>
          <p:cNvSpPr txBox="1"/>
          <p:nvPr/>
        </p:nvSpPr>
        <p:spPr>
          <a:xfrm>
            <a:off x="8001000" y="2438400"/>
            <a:ext cx="312906" cy="369332"/>
          </a:xfrm>
          <a:prstGeom prst="rect">
            <a:avLst/>
          </a:prstGeom>
          <a:noFill/>
          <a:ln w="38100">
            <a:solidFill>
              <a:schemeClr val="tx1"/>
            </a:solidFill>
          </a:ln>
        </p:spPr>
        <p:txBody>
          <a:bodyPr wrap="none" rtlCol="0">
            <a:spAutoFit/>
          </a:bodyPr>
          <a:lstStyle/>
          <a:p>
            <a:r>
              <a:rPr lang="en-US" dirty="0" smtClean="0"/>
              <a:t>6</a:t>
            </a:r>
            <a:endParaRPr lang="ru-RU" dirty="0"/>
          </a:p>
        </p:txBody>
      </p:sp>
      <p:sp>
        <p:nvSpPr>
          <p:cNvPr id="29" name="TextBox 28"/>
          <p:cNvSpPr txBox="1"/>
          <p:nvPr/>
        </p:nvSpPr>
        <p:spPr>
          <a:xfrm>
            <a:off x="5943600" y="3377092"/>
            <a:ext cx="312906" cy="369332"/>
          </a:xfrm>
          <a:prstGeom prst="rect">
            <a:avLst/>
          </a:prstGeom>
          <a:noFill/>
          <a:ln w="38100">
            <a:solidFill>
              <a:schemeClr val="tx1"/>
            </a:solidFill>
          </a:ln>
        </p:spPr>
        <p:txBody>
          <a:bodyPr wrap="none" rtlCol="0">
            <a:spAutoFit/>
          </a:bodyPr>
          <a:lstStyle/>
          <a:p>
            <a:r>
              <a:rPr lang="en-US" dirty="0" smtClean="0"/>
              <a:t>8</a:t>
            </a:r>
            <a:endParaRPr lang="ru-RU" dirty="0"/>
          </a:p>
        </p:txBody>
      </p:sp>
      <p:sp>
        <p:nvSpPr>
          <p:cNvPr id="30" name="Овал 29"/>
          <p:cNvSpPr/>
          <p:nvPr/>
        </p:nvSpPr>
        <p:spPr>
          <a:xfrm>
            <a:off x="6591300" y="3359112"/>
            <a:ext cx="381000" cy="40529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a:t>
            </a:r>
            <a:endParaRPr lang="ru-RU" dirty="0">
              <a:solidFill>
                <a:schemeClr val="tx1"/>
              </a:solidFill>
            </a:endParaRPr>
          </a:p>
        </p:txBody>
      </p:sp>
      <p:sp>
        <p:nvSpPr>
          <p:cNvPr id="31" name="TextBox 30"/>
          <p:cNvSpPr txBox="1"/>
          <p:nvPr/>
        </p:nvSpPr>
        <p:spPr>
          <a:xfrm>
            <a:off x="4114800" y="3828871"/>
            <a:ext cx="4705195" cy="1200329"/>
          </a:xfrm>
          <a:prstGeom prst="rect">
            <a:avLst/>
          </a:prstGeom>
          <a:noFill/>
          <a:ln w="38100">
            <a:solidFill>
              <a:schemeClr val="tx1"/>
            </a:solidFill>
          </a:ln>
        </p:spPr>
        <p:txBody>
          <a:bodyPr wrap="square" rtlCol="0">
            <a:spAutoFit/>
          </a:bodyPr>
          <a:lstStyle/>
          <a:p>
            <a:r>
              <a:rPr lang="ru-RU" dirty="0" smtClean="0"/>
              <a:t>Архитектура: </a:t>
            </a:r>
            <a:r>
              <a:rPr lang="el-GR" dirty="0" smtClean="0"/>
              <a:t>β</a:t>
            </a:r>
            <a:r>
              <a:rPr lang="ru-RU" dirty="0" smtClean="0"/>
              <a:t>-сэндвич</a:t>
            </a:r>
            <a:br>
              <a:rPr lang="ru-RU" dirty="0" smtClean="0"/>
            </a:br>
            <a:r>
              <a:rPr lang="ru-RU" dirty="0" smtClean="0"/>
              <a:t>Топология: порядок тяжей в полипептидной цепи: 1-2-3-…,</a:t>
            </a:r>
            <a:br>
              <a:rPr lang="ru-RU" dirty="0" smtClean="0"/>
            </a:br>
            <a:r>
              <a:rPr lang="ru-RU" dirty="0" smtClean="0"/>
              <a:t>порядок в </a:t>
            </a:r>
            <a:r>
              <a:rPr lang="el-GR" dirty="0" smtClean="0"/>
              <a:t>β</a:t>
            </a:r>
            <a:r>
              <a:rPr lang="ru-RU" dirty="0" smtClean="0"/>
              <a:t>-листах: 2-10-9-4-5-6 и 1-3-8-7</a:t>
            </a:r>
            <a:endParaRPr lang="ru-RU" dirty="0"/>
          </a:p>
        </p:txBody>
      </p:sp>
      <p:pic>
        <p:nvPicPr>
          <p:cNvPr id="3087" name="Picture 15"/>
          <p:cNvPicPr>
            <a:picLocks noChangeAspect="1" noChangeArrowheads="1"/>
          </p:cNvPicPr>
          <p:nvPr/>
        </p:nvPicPr>
        <p:blipFill rotWithShape="1">
          <a:blip r:embed="rId10"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1279821" y="2544973"/>
            <a:ext cx="2700135" cy="229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11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0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8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0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08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0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08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08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082"/>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08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87"/>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30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7" grpId="0" animBg="1"/>
      <p:bldP spid="23" grpId="0" animBg="1"/>
      <p:bldP spid="24" grpId="0" animBg="1"/>
      <p:bldP spid="25" grpId="0" animBg="1"/>
      <p:bldP spid="26" grpId="0" animBg="1"/>
      <p:bldP spid="27"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1291</Words>
  <Application>Microsoft Office PowerPoint</Application>
  <PresentationFormat>On-screen Show (4:3)</PresentationFormat>
  <Paragraphs>229</Paragraphs>
  <Slides>32</Slides>
  <Notes>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Структурные классификации</vt:lpstr>
      <vt:lpstr>Разнообразие укладок  Архитектура и топология  Структурные мотивы</vt:lpstr>
      <vt:lpstr>Разнообразие укладок</vt:lpstr>
      <vt:lpstr>Элементарная единица –домен</vt:lpstr>
      <vt:lpstr>Структурные классификации</vt:lpstr>
      <vt:lpstr>CATH. Уровни классификации</vt:lpstr>
      <vt:lpstr>Архитектуры</vt:lpstr>
      <vt:lpstr>Непростая архитектура</vt:lpstr>
      <vt:lpstr>Топология</vt:lpstr>
      <vt:lpstr>CATH. Протокол</vt:lpstr>
      <vt:lpstr>CATH. Статистика</vt:lpstr>
      <vt:lpstr>CATH. Дерево классификации.</vt:lpstr>
      <vt:lpstr>CATH. Дерево классификации.</vt:lpstr>
      <vt:lpstr>CATH. Статистика</vt:lpstr>
      <vt:lpstr>SCOP. Уровни классификации</vt:lpstr>
      <vt:lpstr>SCOP. Уровни классификации</vt:lpstr>
      <vt:lpstr>SCOP. Уровни классификации</vt:lpstr>
      <vt:lpstr>Структурные классы</vt:lpstr>
      <vt:lpstr>Разница между a/b и a+b</vt:lpstr>
      <vt:lpstr>SCOP/SCOPe. Статистика</vt:lpstr>
      <vt:lpstr>SCOP/SCOPe. Статистика</vt:lpstr>
      <vt:lpstr>PowerPoint Presentation</vt:lpstr>
      <vt:lpstr>ECOD</vt:lpstr>
      <vt:lpstr>PowerPoint Presentation</vt:lpstr>
      <vt:lpstr>PowerPoint Presentation</vt:lpstr>
      <vt:lpstr>PowerPoint Presentation</vt:lpstr>
      <vt:lpstr>ECOD</vt:lpstr>
      <vt:lpstr>Структурные мотивы</vt:lpstr>
      <vt:lpstr>Leu zipper</vt:lpstr>
      <vt:lpstr>Helix-turn-helix</vt:lpstr>
      <vt:lpstr>Zn finger</vt:lpstr>
      <vt:lpstr>EF-hand</vt:lpstr>
    </vt:vector>
  </TitlesOfParts>
  <Company>FBB 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Структурные классификации</dc:title>
  <dc:creator>Class</dc:creator>
  <cp:lastModifiedBy>Sergei Alexandrovich Spirin</cp:lastModifiedBy>
  <cp:revision>10</cp:revision>
  <dcterms:created xsi:type="dcterms:W3CDTF">2017-11-14T15:38:21Z</dcterms:created>
  <dcterms:modified xsi:type="dcterms:W3CDTF">2018-11-21T09:33:47Z</dcterms:modified>
</cp:coreProperties>
</file>