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6858000" cy="9144000"/>
  <p:embeddedFontLst>
    <p:embeddedFont>
      <p:font typeface="Ubuntu"/>
      <p:regular r:id="rId41"/>
      <p:bold r:id="rId42"/>
      <p:italic r:id="rId43"/>
      <p:boldItalic r:id="rId44"/>
    </p:embeddedFont>
    <p:embeddedFont>
      <p:font typeface="Roboto"/>
      <p:regular r:id="rId45"/>
      <p:bold r:id="rId46"/>
      <p:italic r:id="rId47"/>
      <p:boldItalic r:id="rId48"/>
    </p:embeddedFont>
    <p:embeddedFont>
      <p:font typeface="Arimo"/>
      <p:regular r:id="rId49"/>
      <p:bold r:id="rId50"/>
      <p:italic r:id="rId51"/>
      <p:boldItalic r:id="rId52"/>
    </p:embeddedFont>
    <p:embeddedFont>
      <p:font typeface="PT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Ubuntu-bold.fntdata"/><Relationship Id="rId41" Type="http://schemas.openxmlformats.org/officeDocument/2006/relationships/font" Target="fonts/Ubuntu-regular.fntdata"/><Relationship Id="rId44" Type="http://schemas.openxmlformats.org/officeDocument/2006/relationships/font" Target="fonts/Ubuntu-boldItalic.fntdata"/><Relationship Id="rId43" Type="http://schemas.openxmlformats.org/officeDocument/2006/relationships/font" Target="fonts/Ubuntu-italic.fntdata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Arim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Arimo-italic.fntdata"/><Relationship Id="rId50" Type="http://schemas.openxmlformats.org/officeDocument/2006/relationships/font" Target="fonts/Arimo-bold.fntdata"/><Relationship Id="rId53" Type="http://schemas.openxmlformats.org/officeDocument/2006/relationships/font" Target="fonts/PTSans-regular.fntdata"/><Relationship Id="rId52" Type="http://schemas.openxmlformats.org/officeDocument/2006/relationships/font" Target="fonts/Arimo-boldItalic.fntdata"/><Relationship Id="rId11" Type="http://schemas.openxmlformats.org/officeDocument/2006/relationships/slide" Target="slides/slide7.xml"/><Relationship Id="rId55" Type="http://schemas.openxmlformats.org/officeDocument/2006/relationships/font" Target="fonts/PTSans-italic.fntdata"/><Relationship Id="rId10" Type="http://schemas.openxmlformats.org/officeDocument/2006/relationships/slide" Target="slides/slide6.xml"/><Relationship Id="rId54" Type="http://schemas.openxmlformats.org/officeDocument/2006/relationships/font" Target="fonts/PT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schemas.openxmlformats.org/officeDocument/2006/relationships/font" Target="fonts/PT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97dec0704_2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297dec0704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97dec0704_2_79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Вторичные структуры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97dec0704_2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97dec0704_2_79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06.11.2012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7dec0704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97dec0704_2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7dec0704_2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97dec0704_2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7dec0704_0_3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97dec0704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7dec0704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97dec0704_0_2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7dec0704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97dec0704_0_4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9c762b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289c762bf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89c762bf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289c762bf3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97dec0704_2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297dec0704_2_3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97dec0704_2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97dec0704_2_3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7dec0704_2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297dec0704_2_3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82eaf03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2982eaf030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97dec0704_2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297dec0704_2_3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80d1f79f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480d1f79f3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89c762bf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289c762bf3_0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89c762bf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289c762bf3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89c762bf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289c762bf3_0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89c762bf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289c762bf3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89c762bf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289c762bf3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89c762bf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289c762bf3_0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89c762bf3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289c762bf3_0_2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97dec0704_2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297dec0704_2_4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0d1f79f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480d1f79f3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97dec0704_2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297dec0704_2_4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97dec0704_2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297dec0704_2_5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97dec0704_2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g297dec0704_2_5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97dec0704_2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297dec0704_2_5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97dec0704_2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g297dec0704_2_5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480d1f79f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g480d1f79f3_0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480d1f79f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480d1f79f3_0_1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7dec0704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97dec0704_2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80d1f79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480d1f79f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80d1f79f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480d1f79f3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80d1f79f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480d1f79f3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80d1f79f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480d1f79f3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7dec0704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97dec0704_2_1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PT Sans"/>
              <a:buNone/>
              <a:defRPr sz="120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оседство">
  <p:cSld name="Соседство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PT Sans"/>
              <a:buNone/>
              <a:defRPr i="0" sz="3600" cap="none" strike="noStrike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sz="36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T Sans"/>
              <a:buChar char="●"/>
              <a:defRPr sz="1400">
                <a:latin typeface="PT Sans"/>
                <a:ea typeface="PT Sans"/>
                <a:cs typeface="PT Sans"/>
                <a:sym typeface="PT Sans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PT Sans"/>
              <a:buChar char="●"/>
              <a:defRPr sz="1400">
                <a:latin typeface="PT Sans"/>
                <a:ea typeface="PT Sans"/>
                <a:cs typeface="PT Sans"/>
                <a:sym typeface="PT Sans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400"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●"/>
              <a:defRPr sz="1200">
                <a:latin typeface="PT Sans"/>
                <a:ea typeface="PT Sans"/>
                <a:cs typeface="PT Sans"/>
                <a:sym typeface="PT Sans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PT Sans"/>
              <a:buChar char="○"/>
              <a:defRPr sz="1200">
                <a:latin typeface="PT Sans"/>
                <a:ea typeface="PT Sans"/>
                <a:cs typeface="PT Sans"/>
                <a:sym typeface="PT Sans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PT Sans"/>
              <a:buChar char="■"/>
              <a:defRPr sz="12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PT Sans"/>
              <a:buNone/>
              <a:defRPr sz="4800"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PT Sans"/>
              <a:buNone/>
              <a:defRPr sz="42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818400" y="2173197"/>
            <a:ext cx="7507200" cy="25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i="0" lang="en-GB" sz="6600" cap="none" strike="noStrike">
                <a:solidFill>
                  <a:schemeClr val="dk1"/>
                </a:solidFill>
              </a:rPr>
              <a:t>Пространственное</a:t>
            </a:r>
            <a:br>
              <a:rPr i="0" lang="en-GB" sz="6600" cap="none" strike="noStrike">
                <a:solidFill>
                  <a:schemeClr val="dk1"/>
                </a:solidFill>
              </a:rPr>
            </a:br>
            <a:r>
              <a:rPr i="0" lang="en-GB" sz="6600" cap="none" strike="noStrike">
                <a:solidFill>
                  <a:schemeClr val="dk1"/>
                </a:solidFill>
              </a:rPr>
              <a:t>совмещение</a:t>
            </a:r>
            <a:endParaRPr i="0" sz="6600" cap="none" strike="noStrike">
              <a:solidFill>
                <a:schemeClr val="dk1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64925" y="6387150"/>
            <a:ext cx="7123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PT Sans"/>
                <a:ea typeface="PT Sans"/>
                <a:cs typeface="PT Sans"/>
                <a:sym typeface="PT Sans"/>
              </a:rPr>
              <a:t>Залевский А., Аксянов Е., Спирин С., Алексеевский А. ФББ, 2018</a:t>
            </a:r>
            <a:endParaRPr>
              <a:solidFill>
                <a:srgbClr val="66666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/>
          <p:nvPr>
            <p:ph idx="4294967295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620691" y="1438861"/>
            <a:ext cx="7704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заданном выравнивании движение структуры В приводящее к минимизации RMSD ее совмещения со структурой A таково, что приводит к совпадению их центров масс.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Доказательства я приводить не буду, но, поверьте, это правда.</a:t>
            </a:r>
            <a:endParaRPr/>
          </a:p>
        </p:txBody>
      </p:sp>
      <p:sp>
        <p:nvSpPr>
          <p:cNvPr id="299" name="Google Shape;299;p23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GB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Теорема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Sipple, Stegbuhner, 1991</a:t>
            </a:r>
            <a:endParaRPr i="0" cap="none" strike="noStrike"/>
          </a:p>
        </p:txBody>
      </p:sp>
      <p:sp>
        <p:nvSpPr>
          <p:cNvPr id="305" name="Google Shape;305;p24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Совмещаем центры масс: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24"/>
          <p:cNvGrpSpPr/>
          <p:nvPr/>
        </p:nvGrpSpPr>
        <p:grpSpPr>
          <a:xfrm>
            <a:off x="3184881" y="1330017"/>
            <a:ext cx="2582922" cy="1203680"/>
            <a:chOff x="3184881" y="1330017"/>
            <a:chExt cx="2582922" cy="1203680"/>
          </a:xfrm>
        </p:grpSpPr>
        <p:sp>
          <p:nvSpPr>
            <p:cNvPr id="307" name="Google Shape;307;p24"/>
            <p:cNvSpPr txBox="1"/>
            <p:nvPr/>
          </p:nvSpPr>
          <p:spPr>
            <a:xfrm>
              <a:off x="3184881" y="1330017"/>
              <a:ext cx="1716431" cy="41575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352" l="0" r="-4253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3212873" y="1860820"/>
              <a:ext cx="2554930" cy="6728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09" name="Google Shape;309;p24"/>
          <p:cNvSpPr txBox="1"/>
          <p:nvPr/>
        </p:nvSpPr>
        <p:spPr>
          <a:xfrm>
            <a:off x="251520" y="2699628"/>
            <a:ext cx="792088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Находим вращение: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2.1. Вычисляем угол поворота вокруг оси Х, при котором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минимизируется RMSD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2.2. Вычисляем угол поворота вокруг оси Y, при котором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минимизируется RMSD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2.3. Вычисляем угол поворота вокруг оси Z, при котором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минимизируется RMSD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2.4. Пока углы не стабилизируются.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Инструменты совмещения</a:t>
            </a:r>
            <a:endParaRPr/>
          </a:p>
        </p:txBody>
      </p:sp>
      <p:sp>
        <p:nvSpPr>
          <p:cNvPr id="315" name="Google Shape;315;p25"/>
          <p:cNvSpPr txBox="1"/>
          <p:nvPr/>
        </p:nvSpPr>
        <p:spPr>
          <a:xfrm>
            <a:off x="1026275" y="1726575"/>
            <a:ext cx="6531900" cy="3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Алгоритмы: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Kabsh, (Kabsh, 1976)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QCP (Theobald, 2005)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Инструменты: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PyMOL: fit, super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pyRMSD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GROMACS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Mimiqa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etc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	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Поиск соответствия</a:t>
            </a:r>
            <a:endParaRPr i="0" cap="none" strike="noStrike"/>
          </a:p>
        </p:txBody>
      </p:sp>
      <p:grpSp>
        <p:nvGrpSpPr>
          <p:cNvPr id="321" name="Google Shape;321;p26"/>
          <p:cNvGrpSpPr/>
          <p:nvPr/>
        </p:nvGrpSpPr>
        <p:grpSpPr>
          <a:xfrm>
            <a:off x="1475656" y="1349653"/>
            <a:ext cx="5934720" cy="2511371"/>
            <a:chOff x="1475656" y="1349653"/>
            <a:chExt cx="5934720" cy="2511371"/>
          </a:xfrm>
        </p:grpSpPr>
        <p:sp>
          <p:nvSpPr>
            <p:cNvPr id="322" name="Google Shape;322;p26"/>
            <p:cNvSpPr/>
            <p:nvPr/>
          </p:nvSpPr>
          <p:spPr>
            <a:xfrm>
              <a:off x="2411760" y="2153106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347864" y="2153106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4211960" y="1865074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5076056" y="2017474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6156176" y="1721058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7" name="Google Shape;327;p26"/>
            <p:cNvCxnSpPr>
              <a:stCxn id="322" idx="6"/>
              <a:endCxn id="323" idx="2"/>
            </p:cNvCxnSpPr>
            <p:nvPr/>
          </p:nvCxnSpPr>
          <p:spPr>
            <a:xfrm>
              <a:off x="2627760" y="2261106"/>
              <a:ext cx="720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26"/>
            <p:cNvCxnSpPr>
              <a:stCxn id="323" idx="6"/>
              <a:endCxn id="324" idx="3"/>
            </p:cNvCxnSpPr>
            <p:nvPr/>
          </p:nvCxnSpPr>
          <p:spPr>
            <a:xfrm flipH="1" rot="10800000">
              <a:off x="3563864" y="2049306"/>
              <a:ext cx="679800" cy="211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26"/>
            <p:cNvCxnSpPr>
              <a:stCxn id="325" idx="2"/>
              <a:endCxn id="324" idx="6"/>
            </p:cNvCxnSpPr>
            <p:nvPr/>
          </p:nvCxnSpPr>
          <p:spPr>
            <a:xfrm rot="10800000">
              <a:off x="4428056" y="1973074"/>
              <a:ext cx="648000" cy="15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0" name="Google Shape;330;p26"/>
            <p:cNvCxnSpPr>
              <a:stCxn id="326" idx="2"/>
              <a:endCxn id="325" idx="6"/>
            </p:cNvCxnSpPr>
            <p:nvPr/>
          </p:nvCxnSpPr>
          <p:spPr>
            <a:xfrm flipH="1">
              <a:off x="5292176" y="1829058"/>
              <a:ext cx="864000" cy="296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" name="Google Shape;331;p26"/>
            <p:cNvSpPr/>
            <p:nvPr/>
          </p:nvSpPr>
          <p:spPr>
            <a:xfrm>
              <a:off x="2383937" y="2396750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3320041" y="1762065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4033995" y="2293106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4670124" y="2871089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5592587" y="2861306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6" name="Google Shape;336;p26"/>
            <p:cNvCxnSpPr>
              <a:stCxn id="331" idx="6"/>
              <a:endCxn id="332" idx="2"/>
            </p:cNvCxnSpPr>
            <p:nvPr/>
          </p:nvCxnSpPr>
          <p:spPr>
            <a:xfrm flipH="1" rot="10800000">
              <a:off x="2599937" y="1869950"/>
              <a:ext cx="720000" cy="634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7" name="Google Shape;337;p26"/>
            <p:cNvCxnSpPr>
              <a:stCxn id="332" idx="6"/>
              <a:endCxn id="333" idx="1"/>
            </p:cNvCxnSpPr>
            <p:nvPr/>
          </p:nvCxnSpPr>
          <p:spPr>
            <a:xfrm>
              <a:off x="3536041" y="1870065"/>
              <a:ext cx="529500" cy="454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8" name="Google Shape;338;p26"/>
            <p:cNvCxnSpPr>
              <a:stCxn id="334" idx="1"/>
              <a:endCxn id="333" idx="5"/>
            </p:cNvCxnSpPr>
            <p:nvPr/>
          </p:nvCxnSpPr>
          <p:spPr>
            <a:xfrm rot="10800000">
              <a:off x="4218456" y="2477622"/>
              <a:ext cx="483300" cy="4251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9" name="Google Shape;339;p26"/>
            <p:cNvCxnSpPr>
              <a:endCxn id="334" idx="5"/>
            </p:cNvCxnSpPr>
            <p:nvPr/>
          </p:nvCxnSpPr>
          <p:spPr>
            <a:xfrm rot="10800000">
              <a:off x="4854491" y="3055457"/>
              <a:ext cx="211800" cy="6213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0" name="Google Shape;340;p26"/>
            <p:cNvSpPr/>
            <p:nvPr/>
          </p:nvSpPr>
          <p:spPr>
            <a:xfrm>
              <a:off x="1628056" y="1654053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1" name="Google Shape;341;p26"/>
            <p:cNvCxnSpPr>
              <a:stCxn id="340" idx="5"/>
              <a:endCxn id="322" idx="1"/>
            </p:cNvCxnSpPr>
            <p:nvPr/>
          </p:nvCxnSpPr>
          <p:spPr>
            <a:xfrm>
              <a:off x="1812423" y="1838420"/>
              <a:ext cx="630900" cy="346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2" name="Google Shape;342;p26"/>
            <p:cNvSpPr/>
            <p:nvPr/>
          </p:nvSpPr>
          <p:spPr>
            <a:xfrm>
              <a:off x="1670719" y="1960807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3" name="Google Shape;343;p26"/>
            <p:cNvCxnSpPr>
              <a:stCxn id="342" idx="6"/>
              <a:endCxn id="331" idx="2"/>
            </p:cNvCxnSpPr>
            <p:nvPr/>
          </p:nvCxnSpPr>
          <p:spPr>
            <a:xfrm>
              <a:off x="1886719" y="2068807"/>
              <a:ext cx="497100" cy="435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4" name="Google Shape;344;p26"/>
            <p:cNvSpPr/>
            <p:nvPr/>
          </p:nvSpPr>
          <p:spPr>
            <a:xfrm>
              <a:off x="6237968" y="2200475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5" name="Google Shape;345;p26"/>
            <p:cNvCxnSpPr>
              <a:stCxn id="344" idx="3"/>
              <a:endCxn id="335" idx="7"/>
            </p:cNvCxnSpPr>
            <p:nvPr/>
          </p:nvCxnSpPr>
          <p:spPr>
            <a:xfrm flipH="1">
              <a:off x="5777000" y="2384843"/>
              <a:ext cx="492600" cy="508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46" name="Google Shape;346;p26"/>
            <p:cNvGrpSpPr/>
            <p:nvPr/>
          </p:nvGrpSpPr>
          <p:grpSpPr>
            <a:xfrm>
              <a:off x="2913516" y="3036356"/>
              <a:ext cx="813049" cy="135600"/>
              <a:chOff x="1886743" y="3284984"/>
              <a:chExt cx="813049" cy="135600"/>
            </a:xfrm>
          </p:grpSpPr>
          <p:cxnSp>
            <p:nvCxnSpPr>
              <p:cNvPr id="347" name="Google Shape;347;p26"/>
              <p:cNvCxnSpPr/>
              <p:nvPr/>
            </p:nvCxnSpPr>
            <p:spPr>
              <a:xfrm>
                <a:off x="1886743" y="3356992"/>
                <a:ext cx="813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26"/>
              <p:cNvCxnSpPr/>
              <p:nvPr/>
            </p:nvCxnSpPr>
            <p:spPr>
              <a:xfrm>
                <a:off x="1907704" y="3284984"/>
                <a:ext cx="0" cy="135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26"/>
              <p:cNvCxnSpPr/>
              <p:nvPr/>
            </p:nvCxnSpPr>
            <p:spPr>
              <a:xfrm>
                <a:off x="2699792" y="3284984"/>
                <a:ext cx="0" cy="135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50" name="Google Shape;350;p26"/>
            <p:cNvSpPr txBox="1"/>
            <p:nvPr/>
          </p:nvSpPr>
          <p:spPr>
            <a:xfrm>
              <a:off x="3078493" y="3171988"/>
              <a:ext cx="48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Å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1475656" y="1484784"/>
              <a:ext cx="546300" cy="900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225370" y="1880849"/>
              <a:ext cx="546300" cy="900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3161474" y="1628800"/>
              <a:ext cx="546300" cy="900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 rot="1811853">
              <a:off x="3980337" y="1705133"/>
              <a:ext cx="546340" cy="900036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 rot="-1921924">
              <a:off x="5157432" y="1727808"/>
              <a:ext cx="546387" cy="1549166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 rot="-952057">
              <a:off x="6073227" y="1607251"/>
              <a:ext cx="546421" cy="90007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7194376" y="1349653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8" name="Google Shape;358;p26"/>
            <p:cNvCxnSpPr>
              <a:stCxn id="357" idx="2"/>
              <a:endCxn id="326" idx="6"/>
            </p:cNvCxnSpPr>
            <p:nvPr/>
          </p:nvCxnSpPr>
          <p:spPr>
            <a:xfrm flipH="1">
              <a:off x="6372076" y="1457653"/>
              <a:ext cx="822300" cy="371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9" name="Google Shape;359;p26"/>
            <p:cNvSpPr/>
            <p:nvPr/>
          </p:nvSpPr>
          <p:spPr>
            <a:xfrm>
              <a:off x="7091780" y="2645282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0" name="Google Shape;360;p26"/>
            <p:cNvCxnSpPr>
              <a:stCxn id="359" idx="3"/>
              <a:endCxn id="344" idx="5"/>
            </p:cNvCxnSpPr>
            <p:nvPr/>
          </p:nvCxnSpPr>
          <p:spPr>
            <a:xfrm rot="10800000">
              <a:off x="6422312" y="2384750"/>
              <a:ext cx="701100" cy="444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1" name="Google Shape;361;p26"/>
            <p:cNvSpPr/>
            <p:nvPr/>
          </p:nvSpPr>
          <p:spPr>
            <a:xfrm>
              <a:off x="5034535" y="3645024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2" name="Google Shape;362;p26"/>
            <p:cNvCxnSpPr>
              <a:stCxn id="335" idx="3"/>
              <a:endCxn id="361" idx="7"/>
            </p:cNvCxnSpPr>
            <p:nvPr/>
          </p:nvCxnSpPr>
          <p:spPr>
            <a:xfrm flipH="1">
              <a:off x="5218920" y="3045674"/>
              <a:ext cx="405300" cy="63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Поиск соответствия</a:t>
            </a:r>
            <a:endParaRPr i="0" cap="none" strike="noStrike"/>
          </a:p>
        </p:txBody>
      </p:sp>
      <p:grpSp>
        <p:nvGrpSpPr>
          <p:cNvPr id="368" name="Google Shape;368;p27"/>
          <p:cNvGrpSpPr/>
          <p:nvPr/>
        </p:nvGrpSpPr>
        <p:grpSpPr>
          <a:xfrm>
            <a:off x="1475656" y="1349653"/>
            <a:ext cx="5934720" cy="2511371"/>
            <a:chOff x="1475656" y="1349653"/>
            <a:chExt cx="5934720" cy="2511371"/>
          </a:xfrm>
        </p:grpSpPr>
        <p:sp>
          <p:nvSpPr>
            <p:cNvPr id="369" name="Google Shape;369;p27"/>
            <p:cNvSpPr/>
            <p:nvPr/>
          </p:nvSpPr>
          <p:spPr>
            <a:xfrm>
              <a:off x="2411760" y="2153106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347864" y="2153106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4211960" y="1865074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5076056" y="2017474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6156176" y="1721058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4" name="Google Shape;374;p27"/>
            <p:cNvCxnSpPr>
              <a:stCxn id="369" idx="6"/>
              <a:endCxn id="370" idx="2"/>
            </p:cNvCxnSpPr>
            <p:nvPr/>
          </p:nvCxnSpPr>
          <p:spPr>
            <a:xfrm>
              <a:off x="2627760" y="2261106"/>
              <a:ext cx="720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27"/>
            <p:cNvCxnSpPr>
              <a:stCxn id="370" idx="6"/>
              <a:endCxn id="371" idx="3"/>
            </p:cNvCxnSpPr>
            <p:nvPr/>
          </p:nvCxnSpPr>
          <p:spPr>
            <a:xfrm flipH="1" rot="10800000">
              <a:off x="3563864" y="2049306"/>
              <a:ext cx="679800" cy="211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6" name="Google Shape;376;p27"/>
            <p:cNvCxnSpPr>
              <a:stCxn id="372" idx="2"/>
              <a:endCxn id="371" idx="6"/>
            </p:cNvCxnSpPr>
            <p:nvPr/>
          </p:nvCxnSpPr>
          <p:spPr>
            <a:xfrm rot="10800000">
              <a:off x="4428056" y="1973074"/>
              <a:ext cx="648000" cy="15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7" name="Google Shape;377;p27"/>
            <p:cNvCxnSpPr>
              <a:stCxn id="373" idx="2"/>
              <a:endCxn id="372" idx="6"/>
            </p:cNvCxnSpPr>
            <p:nvPr/>
          </p:nvCxnSpPr>
          <p:spPr>
            <a:xfrm flipH="1">
              <a:off x="5292176" y="1829058"/>
              <a:ext cx="864000" cy="296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8" name="Google Shape;378;p27"/>
            <p:cNvSpPr/>
            <p:nvPr/>
          </p:nvSpPr>
          <p:spPr>
            <a:xfrm>
              <a:off x="2383937" y="2396750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3320041" y="1762065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033995" y="2293106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4670124" y="2871089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5592587" y="2861306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" name="Google Shape;383;p27"/>
            <p:cNvCxnSpPr>
              <a:stCxn id="378" idx="6"/>
              <a:endCxn id="379" idx="2"/>
            </p:cNvCxnSpPr>
            <p:nvPr/>
          </p:nvCxnSpPr>
          <p:spPr>
            <a:xfrm flipH="1" rot="10800000">
              <a:off x="2599937" y="1869950"/>
              <a:ext cx="720000" cy="634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4" name="Google Shape;384;p27"/>
            <p:cNvCxnSpPr>
              <a:stCxn id="379" idx="6"/>
              <a:endCxn id="380" idx="1"/>
            </p:cNvCxnSpPr>
            <p:nvPr/>
          </p:nvCxnSpPr>
          <p:spPr>
            <a:xfrm>
              <a:off x="3536041" y="1870065"/>
              <a:ext cx="529500" cy="454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" name="Google Shape;385;p27"/>
            <p:cNvCxnSpPr>
              <a:stCxn id="381" idx="1"/>
              <a:endCxn id="380" idx="5"/>
            </p:cNvCxnSpPr>
            <p:nvPr/>
          </p:nvCxnSpPr>
          <p:spPr>
            <a:xfrm rot="10800000">
              <a:off x="4218456" y="2477622"/>
              <a:ext cx="483300" cy="4251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" name="Google Shape;386;p27"/>
            <p:cNvCxnSpPr>
              <a:endCxn id="381" idx="5"/>
            </p:cNvCxnSpPr>
            <p:nvPr/>
          </p:nvCxnSpPr>
          <p:spPr>
            <a:xfrm rot="10800000">
              <a:off x="4854491" y="3055457"/>
              <a:ext cx="211800" cy="6213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7" name="Google Shape;387;p27"/>
            <p:cNvSpPr/>
            <p:nvPr/>
          </p:nvSpPr>
          <p:spPr>
            <a:xfrm>
              <a:off x="1628056" y="1654053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8" name="Google Shape;388;p27"/>
            <p:cNvCxnSpPr>
              <a:stCxn id="387" idx="5"/>
              <a:endCxn id="369" idx="1"/>
            </p:cNvCxnSpPr>
            <p:nvPr/>
          </p:nvCxnSpPr>
          <p:spPr>
            <a:xfrm>
              <a:off x="1812423" y="1838420"/>
              <a:ext cx="630900" cy="346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9" name="Google Shape;389;p27"/>
            <p:cNvSpPr/>
            <p:nvPr/>
          </p:nvSpPr>
          <p:spPr>
            <a:xfrm>
              <a:off x="1670719" y="1960807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0" name="Google Shape;390;p27"/>
            <p:cNvCxnSpPr>
              <a:stCxn id="389" idx="6"/>
              <a:endCxn id="378" idx="2"/>
            </p:cNvCxnSpPr>
            <p:nvPr/>
          </p:nvCxnSpPr>
          <p:spPr>
            <a:xfrm>
              <a:off x="1886719" y="2068807"/>
              <a:ext cx="497100" cy="435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1" name="Google Shape;391;p27"/>
            <p:cNvSpPr/>
            <p:nvPr/>
          </p:nvSpPr>
          <p:spPr>
            <a:xfrm>
              <a:off x="6237968" y="2200475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2" name="Google Shape;392;p27"/>
            <p:cNvCxnSpPr>
              <a:stCxn id="391" idx="3"/>
              <a:endCxn id="382" idx="7"/>
            </p:cNvCxnSpPr>
            <p:nvPr/>
          </p:nvCxnSpPr>
          <p:spPr>
            <a:xfrm flipH="1">
              <a:off x="5777000" y="2384843"/>
              <a:ext cx="492600" cy="508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93" name="Google Shape;393;p27"/>
            <p:cNvGrpSpPr/>
            <p:nvPr/>
          </p:nvGrpSpPr>
          <p:grpSpPr>
            <a:xfrm>
              <a:off x="2913516" y="3036356"/>
              <a:ext cx="813049" cy="135600"/>
              <a:chOff x="1886743" y="3284984"/>
              <a:chExt cx="813049" cy="135600"/>
            </a:xfrm>
          </p:grpSpPr>
          <p:cxnSp>
            <p:nvCxnSpPr>
              <p:cNvPr id="394" name="Google Shape;394;p27"/>
              <p:cNvCxnSpPr/>
              <p:nvPr/>
            </p:nvCxnSpPr>
            <p:spPr>
              <a:xfrm>
                <a:off x="1886743" y="3356992"/>
                <a:ext cx="813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5" name="Google Shape;395;p27"/>
              <p:cNvCxnSpPr/>
              <p:nvPr/>
            </p:nvCxnSpPr>
            <p:spPr>
              <a:xfrm>
                <a:off x="1907704" y="3284984"/>
                <a:ext cx="0" cy="135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6" name="Google Shape;396;p27"/>
              <p:cNvCxnSpPr/>
              <p:nvPr/>
            </p:nvCxnSpPr>
            <p:spPr>
              <a:xfrm>
                <a:off x="2699792" y="3284984"/>
                <a:ext cx="0" cy="135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97" name="Google Shape;397;p27"/>
            <p:cNvSpPr txBox="1"/>
            <p:nvPr/>
          </p:nvSpPr>
          <p:spPr>
            <a:xfrm>
              <a:off x="3078493" y="3171988"/>
              <a:ext cx="48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Å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1475656" y="1484784"/>
              <a:ext cx="546300" cy="900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2225370" y="1880849"/>
              <a:ext cx="546300" cy="900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3161474" y="1628800"/>
              <a:ext cx="546300" cy="900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 rot="1811853">
              <a:off x="3980337" y="1705133"/>
              <a:ext cx="546340" cy="900036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 rot="-1921924">
              <a:off x="5157432" y="1727808"/>
              <a:ext cx="546387" cy="1549166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 rot="-952057">
              <a:off x="6073227" y="1607251"/>
              <a:ext cx="546421" cy="90007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7194376" y="1349653"/>
              <a:ext cx="216000" cy="21600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5" name="Google Shape;405;p27"/>
            <p:cNvCxnSpPr>
              <a:stCxn id="404" idx="2"/>
              <a:endCxn id="373" idx="6"/>
            </p:cNvCxnSpPr>
            <p:nvPr/>
          </p:nvCxnSpPr>
          <p:spPr>
            <a:xfrm flipH="1">
              <a:off x="6372076" y="1457653"/>
              <a:ext cx="822300" cy="371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6" name="Google Shape;406;p27"/>
            <p:cNvSpPr/>
            <p:nvPr/>
          </p:nvSpPr>
          <p:spPr>
            <a:xfrm>
              <a:off x="7091780" y="2645282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7" name="Google Shape;407;p27"/>
            <p:cNvCxnSpPr>
              <a:stCxn id="406" idx="3"/>
              <a:endCxn id="391" idx="5"/>
            </p:cNvCxnSpPr>
            <p:nvPr/>
          </p:nvCxnSpPr>
          <p:spPr>
            <a:xfrm rot="10800000">
              <a:off x="6422312" y="2384750"/>
              <a:ext cx="701100" cy="444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8" name="Google Shape;408;p27"/>
            <p:cNvSpPr/>
            <p:nvPr/>
          </p:nvSpPr>
          <p:spPr>
            <a:xfrm>
              <a:off x="5034535" y="3645024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Google Shape;409;p27"/>
            <p:cNvCxnSpPr>
              <a:stCxn id="382" idx="3"/>
              <a:endCxn id="408" idx="7"/>
            </p:cNvCxnSpPr>
            <p:nvPr/>
          </p:nvCxnSpPr>
          <p:spPr>
            <a:xfrm flipH="1">
              <a:off x="5218920" y="3045674"/>
              <a:ext cx="405300" cy="63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0" name="Google Shape;410;p27"/>
          <p:cNvSpPr txBox="1"/>
          <p:nvPr/>
        </p:nvSpPr>
        <p:spPr>
          <a:xfrm>
            <a:off x="434650" y="4201725"/>
            <a:ext cx="85485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Частный случай: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"/>
              <a:buChar char="●"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Ручное указание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"/>
              <a:buChar char="●"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Парное/множествественное выравнивание последовательностей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Поиск соответствия</a:t>
            </a:r>
            <a:endParaRPr i="0" sz="3600" cap="none" strike="noStrike"/>
          </a:p>
        </p:txBody>
      </p:sp>
      <p:sp>
        <p:nvSpPr>
          <p:cNvPr id="416" name="Google Shape;416;p28"/>
          <p:cNvSpPr/>
          <p:nvPr/>
        </p:nvSpPr>
        <p:spPr>
          <a:xfrm>
            <a:off x="3131840" y="1649050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4067944" y="1649050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4932040" y="1361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5796136" y="15134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8"/>
          <p:cNvSpPr/>
          <p:nvPr/>
        </p:nvSpPr>
        <p:spPr>
          <a:xfrm>
            <a:off x="6876256" y="121700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28"/>
          <p:cNvCxnSpPr>
            <a:stCxn id="416" idx="6"/>
            <a:endCxn id="417" idx="2"/>
          </p:cNvCxnSpPr>
          <p:nvPr/>
        </p:nvCxnSpPr>
        <p:spPr>
          <a:xfrm>
            <a:off x="3347840" y="1757050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28"/>
          <p:cNvCxnSpPr>
            <a:stCxn id="417" idx="6"/>
            <a:endCxn id="418" idx="3"/>
          </p:cNvCxnSpPr>
          <p:nvPr/>
        </p:nvCxnSpPr>
        <p:spPr>
          <a:xfrm flipH="1" rot="10800000">
            <a:off x="4283944" y="1545250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28"/>
          <p:cNvCxnSpPr>
            <a:stCxn id="419" idx="2"/>
            <a:endCxn id="418" idx="6"/>
          </p:cNvCxnSpPr>
          <p:nvPr/>
        </p:nvCxnSpPr>
        <p:spPr>
          <a:xfrm rot="10800000">
            <a:off x="5148136" y="1469018"/>
            <a:ext cx="648000" cy="152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28"/>
          <p:cNvCxnSpPr>
            <a:stCxn id="420" idx="2"/>
            <a:endCxn id="419" idx="6"/>
          </p:cNvCxnSpPr>
          <p:nvPr/>
        </p:nvCxnSpPr>
        <p:spPr>
          <a:xfrm flipH="1">
            <a:off x="6012256" y="1325002"/>
            <a:ext cx="864000" cy="296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28"/>
          <p:cNvSpPr/>
          <p:nvPr/>
        </p:nvSpPr>
        <p:spPr>
          <a:xfrm>
            <a:off x="3104017" y="1892694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4040121" y="125800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4754075" y="17890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5390204" y="2367033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8"/>
          <p:cNvSpPr/>
          <p:nvPr/>
        </p:nvSpPr>
        <p:spPr>
          <a:xfrm>
            <a:off x="6312667" y="23572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p28"/>
          <p:cNvCxnSpPr>
            <a:stCxn id="425" idx="6"/>
            <a:endCxn id="426" idx="2"/>
          </p:cNvCxnSpPr>
          <p:nvPr/>
        </p:nvCxnSpPr>
        <p:spPr>
          <a:xfrm flipH="1" rot="10800000">
            <a:off x="3320017" y="1365894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28"/>
          <p:cNvCxnSpPr>
            <a:stCxn id="426" idx="6"/>
            <a:endCxn id="427" idx="1"/>
          </p:cNvCxnSpPr>
          <p:nvPr/>
        </p:nvCxnSpPr>
        <p:spPr>
          <a:xfrm>
            <a:off x="4256121" y="1366009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2" name="Google Shape;432;p28"/>
          <p:cNvCxnSpPr>
            <a:stCxn id="428" idx="1"/>
            <a:endCxn id="427" idx="5"/>
          </p:cNvCxnSpPr>
          <p:nvPr/>
        </p:nvCxnSpPr>
        <p:spPr>
          <a:xfrm rot="10800000">
            <a:off x="4938536" y="1973565"/>
            <a:ext cx="483300" cy="425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3" name="Google Shape;433;p28"/>
          <p:cNvCxnSpPr>
            <a:endCxn id="428" idx="5"/>
          </p:cNvCxnSpPr>
          <p:nvPr/>
        </p:nvCxnSpPr>
        <p:spPr>
          <a:xfrm rot="10800000">
            <a:off x="5574571" y="2551401"/>
            <a:ext cx="211800" cy="54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28"/>
          <p:cNvSpPr/>
          <p:nvPr/>
        </p:nvSpPr>
        <p:spPr>
          <a:xfrm>
            <a:off x="2348136" y="114999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5" name="Google Shape;435;p28"/>
          <p:cNvCxnSpPr>
            <a:stCxn id="434" idx="5"/>
            <a:endCxn id="416" idx="1"/>
          </p:cNvCxnSpPr>
          <p:nvPr/>
        </p:nvCxnSpPr>
        <p:spPr>
          <a:xfrm>
            <a:off x="2532503" y="1334365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6" name="Google Shape;436;p28"/>
          <p:cNvSpPr/>
          <p:nvPr/>
        </p:nvSpPr>
        <p:spPr>
          <a:xfrm>
            <a:off x="2390799" y="1456751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7" name="Google Shape;437;p28"/>
          <p:cNvCxnSpPr>
            <a:stCxn id="436" idx="6"/>
            <a:endCxn id="425" idx="2"/>
          </p:cNvCxnSpPr>
          <p:nvPr/>
        </p:nvCxnSpPr>
        <p:spPr>
          <a:xfrm>
            <a:off x="2606799" y="1564751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28"/>
          <p:cNvSpPr/>
          <p:nvPr/>
        </p:nvSpPr>
        <p:spPr>
          <a:xfrm>
            <a:off x="6958048" y="169641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28"/>
          <p:cNvCxnSpPr>
            <a:stCxn id="438" idx="3"/>
            <a:endCxn id="429" idx="7"/>
          </p:cNvCxnSpPr>
          <p:nvPr/>
        </p:nvCxnSpPr>
        <p:spPr>
          <a:xfrm flipH="1">
            <a:off x="6497080" y="1880786"/>
            <a:ext cx="492600" cy="50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0" name="Google Shape;440;p28"/>
          <p:cNvGrpSpPr/>
          <p:nvPr/>
        </p:nvGrpSpPr>
        <p:grpSpPr>
          <a:xfrm>
            <a:off x="3633596" y="2532300"/>
            <a:ext cx="813049" cy="135600"/>
            <a:chOff x="1886743" y="3284984"/>
            <a:chExt cx="813049" cy="135600"/>
          </a:xfrm>
        </p:grpSpPr>
        <p:cxnSp>
          <p:nvCxnSpPr>
            <p:cNvPr id="441" name="Google Shape;441;p28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28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3" name="Google Shape;443;p28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44" name="Google Shape;444;p28"/>
          <p:cNvSpPr txBox="1"/>
          <p:nvPr/>
        </p:nvSpPr>
        <p:spPr>
          <a:xfrm>
            <a:off x="3798573" y="2667932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2195736" y="980728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8"/>
          <p:cNvSpPr/>
          <p:nvPr/>
        </p:nvSpPr>
        <p:spPr>
          <a:xfrm>
            <a:off x="2945450" y="1376793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3881554" y="112474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8"/>
          <p:cNvSpPr/>
          <p:nvPr/>
        </p:nvSpPr>
        <p:spPr>
          <a:xfrm rot="1811853">
            <a:off x="4700417" y="1201077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7914456" y="84559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28"/>
          <p:cNvCxnSpPr>
            <a:stCxn id="449" idx="2"/>
            <a:endCxn id="420" idx="6"/>
          </p:cNvCxnSpPr>
          <p:nvPr/>
        </p:nvCxnSpPr>
        <p:spPr>
          <a:xfrm flipH="1">
            <a:off x="7092156" y="953597"/>
            <a:ext cx="822300" cy="37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28"/>
          <p:cNvSpPr/>
          <p:nvPr/>
        </p:nvSpPr>
        <p:spPr>
          <a:xfrm>
            <a:off x="7811860" y="214122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28"/>
          <p:cNvCxnSpPr>
            <a:stCxn id="451" idx="3"/>
            <a:endCxn id="438" idx="5"/>
          </p:cNvCxnSpPr>
          <p:nvPr/>
        </p:nvCxnSpPr>
        <p:spPr>
          <a:xfrm rot="10800000">
            <a:off x="7142393" y="1880694"/>
            <a:ext cx="701100" cy="444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3" name="Google Shape;453;p28"/>
          <p:cNvSpPr/>
          <p:nvPr/>
        </p:nvSpPr>
        <p:spPr>
          <a:xfrm>
            <a:off x="5754615" y="306896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28"/>
          <p:cNvCxnSpPr>
            <a:stCxn id="429" idx="3"/>
            <a:endCxn id="453" idx="7"/>
          </p:cNvCxnSpPr>
          <p:nvPr/>
        </p:nvCxnSpPr>
        <p:spPr>
          <a:xfrm flipH="1">
            <a:off x="5939000" y="2541618"/>
            <a:ext cx="405300" cy="558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28"/>
          <p:cNvSpPr txBox="1"/>
          <p:nvPr/>
        </p:nvSpPr>
        <p:spPr>
          <a:xfrm>
            <a:off x="184821" y="3175456"/>
            <a:ext cx="83778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Общий случай: требуется найти такое сопоставление частиц двух молекул, что:</a:t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E0666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56" name="Google Shape;4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5" y="4555088"/>
            <a:ext cx="5429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25" y="5310563"/>
            <a:ext cx="40100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Поиск соответствия</a:t>
            </a:r>
            <a:endParaRPr i="0" sz="3600" cap="none" strike="noStrike"/>
          </a:p>
        </p:txBody>
      </p:sp>
      <p:sp>
        <p:nvSpPr>
          <p:cNvPr id="463" name="Google Shape;463;p29"/>
          <p:cNvSpPr/>
          <p:nvPr/>
        </p:nvSpPr>
        <p:spPr>
          <a:xfrm>
            <a:off x="3131840" y="1649050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4067944" y="1649050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9"/>
          <p:cNvSpPr/>
          <p:nvPr/>
        </p:nvSpPr>
        <p:spPr>
          <a:xfrm>
            <a:off x="4932040" y="1361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5796136" y="15134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6876256" y="121700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9"/>
          <p:cNvCxnSpPr>
            <a:stCxn id="463" idx="6"/>
            <a:endCxn id="464" idx="2"/>
          </p:cNvCxnSpPr>
          <p:nvPr/>
        </p:nvCxnSpPr>
        <p:spPr>
          <a:xfrm>
            <a:off x="3347840" y="1757050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29"/>
          <p:cNvCxnSpPr>
            <a:stCxn id="464" idx="6"/>
            <a:endCxn id="465" idx="3"/>
          </p:cNvCxnSpPr>
          <p:nvPr/>
        </p:nvCxnSpPr>
        <p:spPr>
          <a:xfrm flipH="1" rot="10800000">
            <a:off x="4283944" y="1545250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29"/>
          <p:cNvCxnSpPr>
            <a:stCxn id="466" idx="2"/>
            <a:endCxn id="465" idx="6"/>
          </p:cNvCxnSpPr>
          <p:nvPr/>
        </p:nvCxnSpPr>
        <p:spPr>
          <a:xfrm rot="10800000">
            <a:off x="5148136" y="1469018"/>
            <a:ext cx="648000" cy="152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29"/>
          <p:cNvCxnSpPr>
            <a:stCxn id="467" idx="2"/>
            <a:endCxn id="466" idx="6"/>
          </p:cNvCxnSpPr>
          <p:nvPr/>
        </p:nvCxnSpPr>
        <p:spPr>
          <a:xfrm flipH="1">
            <a:off x="6012256" y="1325002"/>
            <a:ext cx="864000" cy="296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2" name="Google Shape;472;p29"/>
          <p:cNvSpPr/>
          <p:nvPr/>
        </p:nvSpPr>
        <p:spPr>
          <a:xfrm>
            <a:off x="3104017" y="1892694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4040121" y="125800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4754075" y="17890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5390204" y="2367033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6312667" y="23572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7" name="Google Shape;477;p29"/>
          <p:cNvCxnSpPr>
            <a:stCxn id="472" idx="6"/>
            <a:endCxn id="473" idx="2"/>
          </p:cNvCxnSpPr>
          <p:nvPr/>
        </p:nvCxnSpPr>
        <p:spPr>
          <a:xfrm flipH="1" rot="10800000">
            <a:off x="3320017" y="1365894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8" name="Google Shape;478;p29"/>
          <p:cNvCxnSpPr>
            <a:stCxn id="473" idx="6"/>
            <a:endCxn id="474" idx="1"/>
          </p:cNvCxnSpPr>
          <p:nvPr/>
        </p:nvCxnSpPr>
        <p:spPr>
          <a:xfrm>
            <a:off x="4256121" y="1366009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29"/>
          <p:cNvCxnSpPr>
            <a:stCxn id="475" idx="1"/>
            <a:endCxn id="474" idx="5"/>
          </p:cNvCxnSpPr>
          <p:nvPr/>
        </p:nvCxnSpPr>
        <p:spPr>
          <a:xfrm rot="10800000">
            <a:off x="4938536" y="1973565"/>
            <a:ext cx="483300" cy="425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29"/>
          <p:cNvCxnSpPr>
            <a:endCxn id="475" idx="5"/>
          </p:cNvCxnSpPr>
          <p:nvPr/>
        </p:nvCxnSpPr>
        <p:spPr>
          <a:xfrm rot="10800000">
            <a:off x="5574571" y="2551401"/>
            <a:ext cx="211800" cy="54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29"/>
          <p:cNvSpPr/>
          <p:nvPr/>
        </p:nvSpPr>
        <p:spPr>
          <a:xfrm>
            <a:off x="2348136" y="114999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2" name="Google Shape;482;p29"/>
          <p:cNvCxnSpPr>
            <a:stCxn id="481" idx="5"/>
            <a:endCxn id="463" idx="1"/>
          </p:cNvCxnSpPr>
          <p:nvPr/>
        </p:nvCxnSpPr>
        <p:spPr>
          <a:xfrm>
            <a:off x="2532503" y="1334365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p29"/>
          <p:cNvSpPr/>
          <p:nvPr/>
        </p:nvSpPr>
        <p:spPr>
          <a:xfrm>
            <a:off x="2390799" y="1456751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4" name="Google Shape;484;p29"/>
          <p:cNvCxnSpPr>
            <a:stCxn id="483" idx="6"/>
            <a:endCxn id="472" idx="2"/>
          </p:cNvCxnSpPr>
          <p:nvPr/>
        </p:nvCxnSpPr>
        <p:spPr>
          <a:xfrm>
            <a:off x="2606799" y="1564751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29"/>
          <p:cNvSpPr/>
          <p:nvPr/>
        </p:nvSpPr>
        <p:spPr>
          <a:xfrm>
            <a:off x="6958048" y="169641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29"/>
          <p:cNvCxnSpPr>
            <a:stCxn id="485" idx="3"/>
            <a:endCxn id="476" idx="7"/>
          </p:cNvCxnSpPr>
          <p:nvPr/>
        </p:nvCxnSpPr>
        <p:spPr>
          <a:xfrm flipH="1">
            <a:off x="6497080" y="1880786"/>
            <a:ext cx="492600" cy="50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7" name="Google Shape;487;p29"/>
          <p:cNvGrpSpPr/>
          <p:nvPr/>
        </p:nvGrpSpPr>
        <p:grpSpPr>
          <a:xfrm>
            <a:off x="3633596" y="2532300"/>
            <a:ext cx="813049" cy="135600"/>
            <a:chOff x="1886743" y="3284984"/>
            <a:chExt cx="813049" cy="135600"/>
          </a:xfrm>
        </p:grpSpPr>
        <p:cxnSp>
          <p:nvCxnSpPr>
            <p:cNvPr id="488" name="Google Shape;488;p29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9" name="Google Shape;489;p29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0" name="Google Shape;490;p29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91" name="Google Shape;491;p29"/>
          <p:cNvSpPr txBox="1"/>
          <p:nvPr/>
        </p:nvSpPr>
        <p:spPr>
          <a:xfrm>
            <a:off x="3798573" y="2667932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2195736" y="980728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2945450" y="1376793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3881554" y="112474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9"/>
          <p:cNvSpPr/>
          <p:nvPr/>
        </p:nvSpPr>
        <p:spPr>
          <a:xfrm rot="1811853">
            <a:off x="4700417" y="1201077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7914456" y="84559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7" name="Google Shape;497;p29"/>
          <p:cNvCxnSpPr>
            <a:stCxn id="496" idx="2"/>
            <a:endCxn id="467" idx="6"/>
          </p:cNvCxnSpPr>
          <p:nvPr/>
        </p:nvCxnSpPr>
        <p:spPr>
          <a:xfrm flipH="1">
            <a:off x="7092156" y="953597"/>
            <a:ext cx="822300" cy="37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29"/>
          <p:cNvSpPr/>
          <p:nvPr/>
        </p:nvSpPr>
        <p:spPr>
          <a:xfrm>
            <a:off x="7811860" y="214122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9" name="Google Shape;499;p29"/>
          <p:cNvCxnSpPr>
            <a:stCxn id="498" idx="3"/>
            <a:endCxn id="485" idx="5"/>
          </p:cNvCxnSpPr>
          <p:nvPr/>
        </p:nvCxnSpPr>
        <p:spPr>
          <a:xfrm rot="10800000">
            <a:off x="7142393" y="1880694"/>
            <a:ext cx="701100" cy="444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29"/>
          <p:cNvSpPr/>
          <p:nvPr/>
        </p:nvSpPr>
        <p:spPr>
          <a:xfrm>
            <a:off x="5754615" y="306896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p29"/>
          <p:cNvCxnSpPr>
            <a:stCxn id="476" idx="3"/>
            <a:endCxn id="500" idx="7"/>
          </p:cNvCxnSpPr>
          <p:nvPr/>
        </p:nvCxnSpPr>
        <p:spPr>
          <a:xfrm flipH="1">
            <a:off x="5939000" y="2541618"/>
            <a:ext cx="405300" cy="558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2" name="Google Shape;502;p29"/>
          <p:cNvSpPr txBox="1"/>
          <p:nvPr/>
        </p:nvSpPr>
        <p:spPr>
          <a:xfrm>
            <a:off x="184821" y="3175456"/>
            <a:ext cx="83778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Общий случай: требуется найти такое сопоставление частиц двух молекул, что:</a:t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E06666"/>
                </a:solidFill>
                <a:latin typeface="PT Sans"/>
                <a:ea typeface="PT Sans"/>
                <a:cs typeface="PT Sans"/>
                <a:sym typeface="PT Sans"/>
              </a:rPr>
              <a:t>Обычно это противоречит друг другу!</a:t>
            </a:r>
            <a:endParaRPr sz="2400" u="sng">
              <a:solidFill>
                <a:srgbClr val="E0666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03" name="Google Shape;5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5" y="4555088"/>
            <a:ext cx="5429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25" y="5310563"/>
            <a:ext cx="40100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/>
          <p:nvPr>
            <p:ph type="ctrTitle"/>
          </p:nvPr>
        </p:nvSpPr>
        <p:spPr>
          <a:xfrm>
            <a:off x="818400" y="231550"/>
            <a:ext cx="7896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CE (combinatorial extension)</a:t>
            </a:r>
            <a:endParaRPr i="0" cap="none" strike="noStrike"/>
          </a:p>
        </p:txBody>
      </p:sp>
      <p:sp>
        <p:nvSpPr>
          <p:cNvPr id="510" name="Google Shape;510;p30"/>
          <p:cNvSpPr/>
          <p:nvPr/>
        </p:nvSpPr>
        <p:spPr>
          <a:xfrm>
            <a:off x="1420" y="6534834"/>
            <a:ext cx="82429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Shindyalov I.N., Bourne P.E. Protein structure alignment by incremental combinatorial extension (CE) of the optimal path. Protein Eng. 1998. 11(9).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0"/>
          <p:cNvSpPr txBox="1"/>
          <p:nvPr/>
        </p:nvSpPr>
        <p:spPr>
          <a:xfrm>
            <a:off x="195669" y="974609"/>
            <a:ext cx="8048739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Идея №1: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Надо придумать такую меру сходства структур, которая отражала бы некий баланс между нашим требованием к максимизации длины выравнивания и минимизации RMSD.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Конкретно в этом алгоритме эта мера получена так. Авторы взяли много пар структур (какие-то из них похожи, какие-то нет) и построили выравнивания при помощи своего алгоритма. Для каждого выравнивания можно посчитать длину и RMSD. Для каждой длины выравнивания можно получить распределение RMSD по такой случайной выборке. Мерой сходства является Z-score для конкретного выравнивания.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видите, тут плохо с формализацией. Алгоритм на обучающей выборке выдает какие-то значения, - те, которые достаточно маленькие считаются достаточно хорошими.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1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CE</a:t>
            </a:r>
            <a:endParaRPr i="0" cap="none" strike="noStrike"/>
          </a:p>
        </p:txBody>
      </p:sp>
      <p:sp>
        <p:nvSpPr>
          <p:cNvPr id="517" name="Google Shape;517;p31"/>
          <p:cNvSpPr/>
          <p:nvPr/>
        </p:nvSpPr>
        <p:spPr>
          <a:xfrm>
            <a:off x="1420" y="6534834"/>
            <a:ext cx="82429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Shindyalov I.N., Bourne P.E. Protein structure alignment by incremental combinatorial extension (CE) of the optimal path. Protein Eng. 1998. 11(9).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1"/>
          <p:cNvSpPr txBox="1"/>
          <p:nvPr/>
        </p:nvSpPr>
        <p:spPr>
          <a:xfrm>
            <a:off x="195669" y="974609"/>
            <a:ext cx="8048739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Идея №2: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есть черновое выравнивание, то его можно оптимизировать. А именно, можно: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Удлинять выровненные участки.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Укорачивать их.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Сдвигать гэпы.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Каждое такое изменение соответствует некоторому новому выравниванию. И, следовательно, некоторому совмещению. И у него есть длина, RMSD и Z-score. Можно посмотреть, увеличился ли он от каждого возможного изменения.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Алгоритм CE рассматривает последовательности таких изменений, выбираемые случайным образом. Те последовательности, которые ведут к сильному ухудшению Z-score отбраковываются. Остальные – растут дальше.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2"/>
          <p:cNvSpPr/>
          <p:nvPr/>
        </p:nvSpPr>
        <p:spPr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2"/>
          <p:cNvSpPr txBox="1"/>
          <p:nvPr/>
        </p:nvSpPr>
        <p:spPr>
          <a:xfrm>
            <a:off x="4298525" y="927744"/>
            <a:ext cx="40914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модифицированный пример из оригинальной статьи. Я добавил к первой структуре тяж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Вопрос: какие элементы вторичной структуры тут расположены примерно одинаково и в А, и в В?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Ответ: H, S</a:t>
            </a:r>
            <a:r>
              <a:rPr b="1"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="1"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="1"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2"/>
          <p:cNvSpPr txBox="1"/>
          <p:nvPr/>
        </p:nvSpPr>
        <p:spPr>
          <a:xfrm>
            <a:off x="338100" y="3166626"/>
            <a:ext cx="81411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AutoNum type="arabicPeriod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все пары элементов из первой структуры: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                        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+ еще 10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 и т.д.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AutoNum type="arabicPeriod" startAt="2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все пары элементов из второй структуры: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       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+ еще 6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 и т.д.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AutoNum type="arabicPeriod" startAt="3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двойки пар из п. 1 и 2 (например,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 и проч.)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Вопрос: сколько всего таких двоек?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Ответ: 20 х 12 = 240.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Вопрос: Все ли такие двойки пар соответствуют парам элементов, которые    одновременно могут быть выровнены?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6" name="Google Shape;526;p32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pic>
        <p:nvPicPr>
          <p:cNvPr id="527" name="Google Shape;5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" y="927739"/>
            <a:ext cx="3518533" cy="20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Оценка </a:t>
            </a:r>
            <a:r>
              <a:rPr lang="en-GB"/>
              <a:t>cходства структур</a:t>
            </a:r>
            <a:endParaRPr i="0" cap="none" strike="noStrike"/>
          </a:p>
        </p:txBody>
      </p:sp>
      <p:sp>
        <p:nvSpPr>
          <p:cNvPr id="66" name="Google Shape;66;p15"/>
          <p:cNvSpPr/>
          <p:nvPr/>
        </p:nvSpPr>
        <p:spPr>
          <a:xfrm>
            <a:off x="2411760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347864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211960" y="18650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15"/>
          <p:cNvCxnSpPr>
            <a:stCxn id="66" idx="6"/>
            <a:endCxn id="67" idx="2"/>
          </p:cNvCxnSpPr>
          <p:nvPr/>
        </p:nvCxnSpPr>
        <p:spPr>
          <a:xfrm>
            <a:off x="2627760" y="2261106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5"/>
          <p:cNvCxnSpPr>
            <a:stCxn id="67" idx="6"/>
            <a:endCxn id="68" idx="3"/>
          </p:cNvCxnSpPr>
          <p:nvPr/>
        </p:nvCxnSpPr>
        <p:spPr>
          <a:xfrm flipH="1" rot="10800000">
            <a:off x="3563864" y="2049306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5"/>
          <p:cNvSpPr/>
          <p:nvPr/>
        </p:nvSpPr>
        <p:spPr>
          <a:xfrm>
            <a:off x="2383937" y="23967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320041" y="1762065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033995" y="229310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15"/>
          <p:cNvCxnSpPr>
            <a:stCxn id="71" idx="6"/>
            <a:endCxn id="72" idx="2"/>
          </p:cNvCxnSpPr>
          <p:nvPr/>
        </p:nvCxnSpPr>
        <p:spPr>
          <a:xfrm flipH="1" rot="10800000">
            <a:off x="2599937" y="1869950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15"/>
          <p:cNvCxnSpPr>
            <a:stCxn id="72" idx="6"/>
            <a:endCxn id="73" idx="1"/>
          </p:cNvCxnSpPr>
          <p:nvPr/>
        </p:nvCxnSpPr>
        <p:spPr>
          <a:xfrm>
            <a:off x="3536041" y="1870065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5"/>
          <p:cNvSpPr/>
          <p:nvPr/>
        </p:nvSpPr>
        <p:spPr>
          <a:xfrm>
            <a:off x="1628056" y="16540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p15"/>
          <p:cNvCxnSpPr>
            <a:stCxn id="76" idx="5"/>
            <a:endCxn id="66" idx="1"/>
          </p:cNvCxnSpPr>
          <p:nvPr/>
        </p:nvCxnSpPr>
        <p:spPr>
          <a:xfrm>
            <a:off x="1812423" y="1838420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15"/>
          <p:cNvSpPr/>
          <p:nvPr/>
        </p:nvSpPr>
        <p:spPr>
          <a:xfrm>
            <a:off x="1670719" y="1960807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15"/>
          <p:cNvCxnSpPr>
            <a:stCxn id="78" idx="6"/>
            <a:endCxn id="71" idx="2"/>
          </p:cNvCxnSpPr>
          <p:nvPr/>
        </p:nvCxnSpPr>
        <p:spPr>
          <a:xfrm>
            <a:off x="1886719" y="2068807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0" name="Google Shape;80;p15"/>
          <p:cNvGrpSpPr/>
          <p:nvPr/>
        </p:nvGrpSpPr>
        <p:grpSpPr>
          <a:xfrm>
            <a:off x="2913516" y="3036356"/>
            <a:ext cx="813049" cy="135600"/>
            <a:chOff x="1886743" y="3284984"/>
            <a:chExt cx="813049" cy="135600"/>
          </a:xfrm>
        </p:grpSpPr>
        <p:cxnSp>
          <p:nvCxnSpPr>
            <p:cNvPr id="81" name="Google Shape;81;p15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" name="Google Shape;82;p15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15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4" name="Google Shape;84;p15"/>
          <p:cNvSpPr txBox="1"/>
          <p:nvPr/>
        </p:nvSpPr>
        <p:spPr>
          <a:xfrm>
            <a:off x="3078493" y="3171988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475656" y="148478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225370" y="1880849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3161474" y="1628800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 rot="1811853">
            <a:off x="3980337" y="1705133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3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sz="3600" cap="none" strike="noStrike"/>
              <a:t>Алгоритм PDBeFold (SSM)</a:t>
            </a:r>
            <a:endParaRPr i="0" sz="3600" cap="none" strike="noStrike"/>
          </a:p>
        </p:txBody>
      </p:sp>
      <p:sp>
        <p:nvSpPr>
          <p:cNvPr id="533" name="Google Shape;533;p33"/>
          <p:cNvSpPr/>
          <p:nvPr/>
        </p:nvSpPr>
        <p:spPr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3"/>
          <p:cNvSpPr txBox="1"/>
          <p:nvPr/>
        </p:nvSpPr>
        <p:spPr>
          <a:xfrm>
            <a:off x="276900" y="1442574"/>
            <a:ext cx="80487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Дано: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Две структуры.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Найти такое выравнивание их последовательностей, которое при подстановке в задачу совмещения при заданном выравнивании дает такое RMSD, что величина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оказывается максимальной.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Основные этапы: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Найти элементы вторичной структуры.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Найти такие множества элементов из первой и второй структуры, что эти элементы расположены в пространстве приблизительно одинаково.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Построить “черновое” выравнивание последовательностей. И оптимизировать его.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5" name="Google Shape;5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825" y="2321225"/>
            <a:ext cx="3922351" cy="6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4"/>
          <p:cNvSpPr txBox="1"/>
          <p:nvPr/>
        </p:nvSpPr>
        <p:spPr>
          <a:xfrm>
            <a:off x="4298525" y="927744"/>
            <a:ext cx="40914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модифицированный пример из оригинальной статьи. Я добавил к первой структуре тяж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Вопрос: какие элементы вторичной структуры тут расположены примерно одинаково и в А, и в В?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 txBox="1"/>
          <p:nvPr/>
        </p:nvSpPr>
        <p:spPr>
          <a:xfrm>
            <a:off x="338100" y="3166626"/>
            <a:ext cx="81411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AutoNum type="arabicPeriod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все пары элементов из первой структуры: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),                         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+ еще 10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 и т.д.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AutoNum type="arabicPeriod" startAt="2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все пары элементов из второй структуры: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       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’), 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+ еще 6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H), 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H) и т.д.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AutoNum type="arabicPeriod" startAt="3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двойки пар из п. 1 и 2 (например,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 и проч.)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Вопрос: сколько всего таких двоек?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Ответ: 20 х 12 = 240.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Вопрос: Все ли такие двойки пар соответствуют парам элементов, которые    одновременно могут быть выровнены?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43" name="Google Shape;543;p34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pic>
        <p:nvPicPr>
          <p:cNvPr id="544" name="Google Shape;5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" y="927739"/>
            <a:ext cx="3518533" cy="20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5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5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pic>
        <p:nvPicPr>
          <p:cNvPr id="551" name="Google Shape;5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" y="927739"/>
            <a:ext cx="3518533" cy="20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5"/>
          <p:cNvSpPr txBox="1"/>
          <p:nvPr/>
        </p:nvSpPr>
        <p:spPr>
          <a:xfrm>
            <a:off x="4321375" y="1107551"/>
            <a:ext cx="38922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двойки пар (например,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 и проч.) – это гипотезы об одновременном выравнивании пар элементов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Вопрос: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Все ли такие двойки пар соответствуют парам элементов, которые одновременно могут быть выровнены?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3" name="Google Shape;553;p35"/>
          <p:cNvSpPr txBox="1"/>
          <p:nvPr/>
        </p:nvSpPr>
        <p:spPr>
          <a:xfrm>
            <a:off x="135333" y="3235007"/>
            <a:ext cx="799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 (H’,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Может, т.к. спираль соответствует спирали, а тяж - тяжу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5"/>
          <p:cNvSpPr txBox="1"/>
          <p:nvPr/>
        </p:nvSpPr>
        <p:spPr>
          <a:xfrm>
            <a:off x="115411" y="4056124"/>
            <a:ext cx="799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 (S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может, т.к. спираль не может быть выровнена с β-тяжем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5"/>
          <p:cNvSpPr txBox="1"/>
          <p:nvPr/>
        </p:nvSpPr>
        <p:spPr>
          <a:xfrm>
            <a:off x="115411" y="4869997"/>
            <a:ext cx="799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 (S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5"/>
          <p:cNvSpPr txBox="1"/>
          <p:nvPr/>
        </p:nvSpPr>
        <p:spPr>
          <a:xfrm>
            <a:off x="136761" y="5678468"/>
            <a:ext cx="799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рисунка видно, что не все эти двойки реально выровнены. Но алгоритм этого пока не знает – это надлежит установить.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6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6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pic>
        <p:nvPicPr>
          <p:cNvPr id="563" name="Google Shape;5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" y="927739"/>
            <a:ext cx="3518533" cy="20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6"/>
          <p:cNvSpPr txBox="1"/>
          <p:nvPr/>
        </p:nvSpPr>
        <p:spPr>
          <a:xfrm>
            <a:off x="4321375" y="1107551"/>
            <a:ext cx="38922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Рассмотрим двойки пар (например, 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 и проч.) – это гипотезы об одновременном выравнивании пар элементов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Вопрос: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Все ли такие двойки пар соответствуют парам элементов, которые одновременно могут быть выровнены?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65" name="Google Shape;565;p36"/>
          <p:cNvSpPr txBox="1"/>
          <p:nvPr/>
        </p:nvSpPr>
        <p:spPr>
          <a:xfrm>
            <a:off x="4321375" y="2966675"/>
            <a:ext cx="443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Каждая пара элементов аппроксимируется парой векторов. Их взаимное расположение характеризуется длинами векторов, расстоянием между центрами и какими-то углами. На основании сходства таких параметров для двойки пар можно отобрать такие двойки, которые соответствуют парам потенциально выровненных элементов.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66" name="Google Shape;56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50" y="3375550"/>
            <a:ext cx="3573847" cy="226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7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7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pic>
        <p:nvPicPr>
          <p:cNvPr id="573" name="Google Shape;5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" y="927739"/>
            <a:ext cx="3518533" cy="20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7"/>
          <p:cNvSpPr txBox="1"/>
          <p:nvPr/>
        </p:nvSpPr>
        <p:spPr>
          <a:xfrm>
            <a:off x="4572000" y="1534950"/>
            <a:ext cx="4069500" cy="37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Отберем из всех двоек вида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те, которые потенциально могут быть выровнены. Это будут вершины графа. (На рисунке ниже показаны далеко не все вершины.)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Часть вершин соответствует правильному выравниванию. Часть – нет, но мы этого пока не знаем. Такова, например, двойка</a:t>
            </a:r>
            <a:b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(S’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). Как видно из рисунка в правильном выравнивании такой двойки нет. Но вообще говоря, это две пары тяжей, идущих в одном направлении, примерно с одинаковым расстоянием между ними.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Теперь соединим ребрами те вершины, между которыми нет противоречия.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575" name="Google Shape;575;p37"/>
          <p:cNvGrpSpPr/>
          <p:nvPr/>
        </p:nvGrpSpPr>
        <p:grpSpPr>
          <a:xfrm>
            <a:off x="303905" y="3302496"/>
            <a:ext cx="4092522" cy="1739864"/>
            <a:chOff x="301305" y="3294346"/>
            <a:chExt cx="4092522" cy="1739864"/>
          </a:xfrm>
        </p:grpSpPr>
        <p:sp>
          <p:nvSpPr>
            <p:cNvPr id="576" name="Google Shape;576;p37"/>
            <p:cNvSpPr/>
            <p:nvPr/>
          </p:nvSpPr>
          <p:spPr>
            <a:xfrm>
              <a:off x="301305" y="3332399"/>
              <a:ext cx="171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+  (H’,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301305" y="3907897"/>
              <a:ext cx="171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+  (H’,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301305" y="4446617"/>
              <a:ext cx="171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+  (H’,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639727" y="3294346"/>
              <a:ext cx="1754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+ (S’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S’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2627784" y="3995772"/>
              <a:ext cx="1754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+ (S’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S’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2621430" y="4664910"/>
              <a:ext cx="1754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+ (S’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S’</a:t>
              </a:r>
              <a:r>
                <a:rPr baseline="-2500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8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pic>
        <p:nvPicPr>
          <p:cNvPr id="588" name="Google Shape;5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" y="927739"/>
            <a:ext cx="3518533" cy="20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8"/>
          <p:cNvSpPr/>
          <p:nvPr/>
        </p:nvSpPr>
        <p:spPr>
          <a:xfrm>
            <a:off x="301305" y="3332399"/>
            <a:ext cx="17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 (H’,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8"/>
          <p:cNvSpPr/>
          <p:nvPr/>
        </p:nvSpPr>
        <p:spPr>
          <a:xfrm>
            <a:off x="301305" y="3907897"/>
            <a:ext cx="17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 (H’,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8"/>
          <p:cNvSpPr/>
          <p:nvPr/>
        </p:nvSpPr>
        <p:spPr>
          <a:xfrm>
            <a:off x="301305" y="4446617"/>
            <a:ext cx="17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 (H’,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8"/>
          <p:cNvSpPr/>
          <p:nvPr/>
        </p:nvSpPr>
        <p:spPr>
          <a:xfrm>
            <a:off x="2639727" y="3294346"/>
            <a:ext cx="17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(S’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S’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8"/>
          <p:cNvSpPr/>
          <p:nvPr/>
        </p:nvSpPr>
        <p:spPr>
          <a:xfrm>
            <a:off x="2627784" y="3995772"/>
            <a:ext cx="17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(S’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S’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8"/>
          <p:cNvSpPr/>
          <p:nvPr/>
        </p:nvSpPr>
        <p:spPr>
          <a:xfrm>
            <a:off x="2621430" y="4664910"/>
            <a:ext cx="17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(S’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S’</a:t>
            </a:r>
            <a:r>
              <a:rPr baseline="-25000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8"/>
          <p:cNvSpPr/>
          <p:nvPr/>
        </p:nvSpPr>
        <p:spPr>
          <a:xfrm>
            <a:off x="661481" y="3745149"/>
            <a:ext cx="29100" cy="2334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69122" y="31797"/>
                  <a:pt x="72292" y="26652"/>
                  <a:pt x="40001" y="65000"/>
                </a:cubicBezTo>
                <a:cubicBezTo>
                  <a:pt x="24585" y="83307"/>
                  <a:pt x="0" y="120000"/>
                  <a:pt x="0" y="12000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8"/>
          <p:cNvSpPr/>
          <p:nvPr/>
        </p:nvSpPr>
        <p:spPr>
          <a:xfrm>
            <a:off x="817123" y="4348264"/>
            <a:ext cx="194700" cy="14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8525" y="4547"/>
                  <a:pt x="45096" y="22766"/>
                  <a:pt x="53999" y="31999"/>
                </a:cubicBezTo>
                <a:cubicBezTo>
                  <a:pt x="65163" y="43576"/>
                  <a:pt x="76155" y="56310"/>
                  <a:pt x="84000" y="72000"/>
                </a:cubicBezTo>
                <a:cubicBezTo>
                  <a:pt x="88000" y="80000"/>
                  <a:pt x="90369" y="89994"/>
                  <a:pt x="95999" y="96000"/>
                </a:cubicBezTo>
                <a:cubicBezTo>
                  <a:pt x="126892" y="128952"/>
                  <a:pt x="105054" y="80145"/>
                  <a:pt x="120000" y="12000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8"/>
          <p:cNvSpPr/>
          <p:nvPr/>
        </p:nvSpPr>
        <p:spPr>
          <a:xfrm>
            <a:off x="68094" y="3608962"/>
            <a:ext cx="311400" cy="924000"/>
          </a:xfrm>
          <a:custGeom>
            <a:rect b="b" l="l" r="r" t="t"/>
            <a:pathLst>
              <a:path extrusionOk="0" h="120000" w="120000">
                <a:moveTo>
                  <a:pt x="97499" y="0"/>
                </a:moveTo>
                <a:cubicBezTo>
                  <a:pt x="90000" y="842"/>
                  <a:pt x="82224" y="1444"/>
                  <a:pt x="74999" y="2526"/>
                </a:cubicBezTo>
                <a:cubicBezTo>
                  <a:pt x="70881" y="3142"/>
                  <a:pt x="67417" y="4170"/>
                  <a:pt x="63749" y="5052"/>
                </a:cubicBezTo>
                <a:cubicBezTo>
                  <a:pt x="51772" y="7934"/>
                  <a:pt x="38893" y="11163"/>
                  <a:pt x="29999" y="15157"/>
                </a:cubicBezTo>
                <a:lnTo>
                  <a:pt x="18749" y="20210"/>
                </a:lnTo>
                <a:cubicBezTo>
                  <a:pt x="17499" y="21894"/>
                  <a:pt x="17304" y="23710"/>
                  <a:pt x="14999" y="25263"/>
                </a:cubicBezTo>
                <a:cubicBezTo>
                  <a:pt x="12204" y="27146"/>
                  <a:pt x="5885" y="28337"/>
                  <a:pt x="3749" y="30315"/>
                </a:cubicBezTo>
                <a:cubicBezTo>
                  <a:pt x="729" y="33113"/>
                  <a:pt x="1249" y="36210"/>
                  <a:pt x="0" y="39157"/>
                </a:cubicBezTo>
                <a:cubicBezTo>
                  <a:pt x="1249" y="50105"/>
                  <a:pt x="713" y="61092"/>
                  <a:pt x="3749" y="71999"/>
                </a:cubicBezTo>
                <a:cubicBezTo>
                  <a:pt x="4492" y="74667"/>
                  <a:pt x="13743" y="81933"/>
                  <a:pt x="18749" y="84631"/>
                </a:cubicBezTo>
                <a:cubicBezTo>
                  <a:pt x="22062" y="86416"/>
                  <a:pt x="26249" y="88000"/>
                  <a:pt x="29999" y="89684"/>
                </a:cubicBezTo>
                <a:cubicBezTo>
                  <a:pt x="34715" y="94449"/>
                  <a:pt x="35855" y="96709"/>
                  <a:pt x="48749" y="101052"/>
                </a:cubicBezTo>
                <a:cubicBezTo>
                  <a:pt x="51249" y="101894"/>
                  <a:pt x="53986" y="102664"/>
                  <a:pt x="56250" y="103579"/>
                </a:cubicBezTo>
                <a:cubicBezTo>
                  <a:pt x="68084" y="108362"/>
                  <a:pt x="69256" y="111355"/>
                  <a:pt x="89999" y="113684"/>
                </a:cubicBezTo>
                <a:cubicBezTo>
                  <a:pt x="101881" y="115018"/>
                  <a:pt x="102114" y="114675"/>
                  <a:pt x="112499" y="117473"/>
                </a:cubicBezTo>
                <a:cubicBezTo>
                  <a:pt x="115260" y="118217"/>
                  <a:pt x="120000" y="120000"/>
                  <a:pt x="120000" y="12000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8"/>
          <p:cNvSpPr/>
          <p:nvPr/>
        </p:nvSpPr>
        <p:spPr>
          <a:xfrm>
            <a:off x="1955260" y="3482502"/>
            <a:ext cx="826800" cy="486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0864" y="116580"/>
                  <a:pt x="77036" y="110469"/>
                  <a:pt x="103058" y="72000"/>
                </a:cubicBezTo>
                <a:cubicBezTo>
                  <a:pt x="104991" y="69143"/>
                  <a:pt x="106791" y="53422"/>
                  <a:pt x="108705" y="47999"/>
                </a:cubicBezTo>
                <a:cubicBezTo>
                  <a:pt x="112448" y="37395"/>
                  <a:pt x="116235" y="31999"/>
                  <a:pt x="120000" y="24000"/>
                </a:cubicBezTo>
                <a:cubicBezTo>
                  <a:pt x="118588" y="15999"/>
                  <a:pt x="117252" y="0"/>
                  <a:pt x="115764" y="0"/>
                </a:cubicBezTo>
                <a:cubicBezTo>
                  <a:pt x="112902" y="0"/>
                  <a:pt x="107294" y="24000"/>
                  <a:pt x="107294" y="2400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8"/>
          <p:cNvSpPr/>
          <p:nvPr/>
        </p:nvSpPr>
        <p:spPr>
          <a:xfrm>
            <a:off x="1964987" y="3657600"/>
            <a:ext cx="768600" cy="39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120907" y="115010"/>
                  <a:pt x="119999" y="28193"/>
                  <a:pt x="119999" y="12000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8"/>
          <p:cNvSpPr/>
          <p:nvPr/>
        </p:nvSpPr>
        <p:spPr>
          <a:xfrm>
            <a:off x="1770434" y="2889763"/>
            <a:ext cx="2733600" cy="1926600"/>
          </a:xfrm>
          <a:custGeom>
            <a:rect b="b" l="l" r="r" t="t"/>
            <a:pathLst>
              <a:path extrusionOk="0" h="120000" w="120000">
                <a:moveTo>
                  <a:pt x="0" y="29650"/>
                </a:moveTo>
                <a:cubicBezTo>
                  <a:pt x="711" y="29448"/>
                  <a:pt x="1468" y="29449"/>
                  <a:pt x="2135" y="29044"/>
                </a:cubicBezTo>
                <a:cubicBezTo>
                  <a:pt x="2505" y="28819"/>
                  <a:pt x="2644" y="28126"/>
                  <a:pt x="2989" y="27832"/>
                </a:cubicBezTo>
                <a:cubicBezTo>
                  <a:pt x="3375" y="27503"/>
                  <a:pt x="3843" y="27428"/>
                  <a:pt x="4270" y="27226"/>
                </a:cubicBezTo>
                <a:cubicBezTo>
                  <a:pt x="8438" y="23284"/>
                  <a:pt x="1959" y="29460"/>
                  <a:pt x="7259" y="24196"/>
                </a:cubicBezTo>
                <a:cubicBezTo>
                  <a:pt x="8100" y="23361"/>
                  <a:pt x="9096" y="22802"/>
                  <a:pt x="9822" y="21773"/>
                </a:cubicBezTo>
                <a:cubicBezTo>
                  <a:pt x="10510" y="20795"/>
                  <a:pt x="11014" y="19922"/>
                  <a:pt x="11957" y="19349"/>
                </a:cubicBezTo>
                <a:cubicBezTo>
                  <a:pt x="12496" y="19021"/>
                  <a:pt x="13096" y="18945"/>
                  <a:pt x="13665" y="18743"/>
                </a:cubicBezTo>
                <a:cubicBezTo>
                  <a:pt x="14234" y="18137"/>
                  <a:pt x="14737" y="17377"/>
                  <a:pt x="15373" y="16925"/>
                </a:cubicBezTo>
                <a:cubicBezTo>
                  <a:pt x="16744" y="15952"/>
                  <a:pt x="18368" y="15708"/>
                  <a:pt x="19644" y="14501"/>
                </a:cubicBezTo>
                <a:cubicBezTo>
                  <a:pt x="20980" y="13237"/>
                  <a:pt x="22957" y="11259"/>
                  <a:pt x="24341" y="10866"/>
                </a:cubicBezTo>
                <a:lnTo>
                  <a:pt x="26476" y="10260"/>
                </a:lnTo>
                <a:cubicBezTo>
                  <a:pt x="26903" y="9856"/>
                  <a:pt x="27298" y="9374"/>
                  <a:pt x="27758" y="9048"/>
                </a:cubicBezTo>
                <a:cubicBezTo>
                  <a:pt x="28443" y="8562"/>
                  <a:pt x="29175" y="8218"/>
                  <a:pt x="29893" y="7836"/>
                </a:cubicBezTo>
                <a:cubicBezTo>
                  <a:pt x="30753" y="7378"/>
                  <a:pt x="32011" y="6849"/>
                  <a:pt x="32882" y="6624"/>
                </a:cubicBezTo>
                <a:cubicBezTo>
                  <a:pt x="33872" y="6369"/>
                  <a:pt x="34887" y="6318"/>
                  <a:pt x="35871" y="6018"/>
                </a:cubicBezTo>
                <a:cubicBezTo>
                  <a:pt x="36885" y="5710"/>
                  <a:pt x="37868" y="5229"/>
                  <a:pt x="38861" y="4807"/>
                </a:cubicBezTo>
                <a:cubicBezTo>
                  <a:pt x="39292" y="4623"/>
                  <a:pt x="39700" y="4326"/>
                  <a:pt x="40142" y="4201"/>
                </a:cubicBezTo>
                <a:cubicBezTo>
                  <a:pt x="41352" y="3857"/>
                  <a:pt x="45456" y="3210"/>
                  <a:pt x="46548" y="2989"/>
                </a:cubicBezTo>
                <a:cubicBezTo>
                  <a:pt x="48467" y="2600"/>
                  <a:pt x="50603" y="1893"/>
                  <a:pt x="52526" y="1777"/>
                </a:cubicBezTo>
                <a:cubicBezTo>
                  <a:pt x="58075" y="1442"/>
                  <a:pt x="63629" y="1373"/>
                  <a:pt x="69181" y="1171"/>
                </a:cubicBezTo>
                <a:cubicBezTo>
                  <a:pt x="77686" y="-839"/>
                  <a:pt x="72591" y="132"/>
                  <a:pt x="90533" y="1171"/>
                </a:cubicBezTo>
                <a:cubicBezTo>
                  <a:pt x="91259" y="1213"/>
                  <a:pt x="91973" y="1481"/>
                  <a:pt x="92669" y="1777"/>
                </a:cubicBezTo>
                <a:cubicBezTo>
                  <a:pt x="93632" y="2187"/>
                  <a:pt x="95582" y="3447"/>
                  <a:pt x="96512" y="4201"/>
                </a:cubicBezTo>
                <a:cubicBezTo>
                  <a:pt x="98830" y="6080"/>
                  <a:pt x="96725" y="4908"/>
                  <a:pt x="99074" y="6018"/>
                </a:cubicBezTo>
                <a:cubicBezTo>
                  <a:pt x="99501" y="6422"/>
                  <a:pt x="99992" y="6715"/>
                  <a:pt x="100355" y="7230"/>
                </a:cubicBezTo>
                <a:cubicBezTo>
                  <a:pt x="100718" y="7745"/>
                  <a:pt x="100782" y="8644"/>
                  <a:pt x="101209" y="9048"/>
                </a:cubicBezTo>
                <a:cubicBezTo>
                  <a:pt x="101698" y="9510"/>
                  <a:pt x="102348" y="9452"/>
                  <a:pt x="102918" y="9654"/>
                </a:cubicBezTo>
                <a:cubicBezTo>
                  <a:pt x="106099" y="12663"/>
                  <a:pt x="102191" y="8795"/>
                  <a:pt x="105480" y="12684"/>
                </a:cubicBezTo>
                <a:cubicBezTo>
                  <a:pt x="107312" y="14850"/>
                  <a:pt x="106341" y="12816"/>
                  <a:pt x="108042" y="15713"/>
                </a:cubicBezTo>
                <a:cubicBezTo>
                  <a:pt x="108371" y="16273"/>
                  <a:pt x="108558" y="16983"/>
                  <a:pt x="108896" y="17531"/>
                </a:cubicBezTo>
                <a:cubicBezTo>
                  <a:pt x="109559" y="18606"/>
                  <a:pt x="110473" y="19372"/>
                  <a:pt x="111032" y="20561"/>
                </a:cubicBezTo>
                <a:cubicBezTo>
                  <a:pt x="111601" y="21772"/>
                  <a:pt x="112281" y="22894"/>
                  <a:pt x="112740" y="24196"/>
                </a:cubicBezTo>
                <a:cubicBezTo>
                  <a:pt x="113823" y="27271"/>
                  <a:pt x="113241" y="25868"/>
                  <a:pt x="114448" y="28438"/>
                </a:cubicBezTo>
                <a:cubicBezTo>
                  <a:pt x="115658" y="33587"/>
                  <a:pt x="113970" y="27309"/>
                  <a:pt x="115729" y="31467"/>
                </a:cubicBezTo>
                <a:cubicBezTo>
                  <a:pt x="115961" y="32015"/>
                  <a:pt x="115955" y="32714"/>
                  <a:pt x="116156" y="33285"/>
                </a:cubicBezTo>
                <a:cubicBezTo>
                  <a:pt x="116386" y="33937"/>
                  <a:pt x="116726" y="34497"/>
                  <a:pt x="117010" y="35103"/>
                </a:cubicBezTo>
                <a:lnTo>
                  <a:pt x="117864" y="38739"/>
                </a:lnTo>
                <a:lnTo>
                  <a:pt x="118291" y="40556"/>
                </a:lnTo>
                <a:cubicBezTo>
                  <a:pt x="119324" y="52275"/>
                  <a:pt x="118167" y="40107"/>
                  <a:pt x="119145" y="48433"/>
                </a:cubicBezTo>
                <a:cubicBezTo>
                  <a:pt x="119911" y="54947"/>
                  <a:pt x="119180" y="50445"/>
                  <a:pt x="120000" y="55099"/>
                </a:cubicBezTo>
                <a:cubicBezTo>
                  <a:pt x="119857" y="70449"/>
                  <a:pt x="119843" y="85802"/>
                  <a:pt x="119572" y="101149"/>
                </a:cubicBezTo>
                <a:cubicBezTo>
                  <a:pt x="119555" y="102139"/>
                  <a:pt x="118368" y="106883"/>
                  <a:pt x="118291" y="107208"/>
                </a:cubicBezTo>
                <a:lnTo>
                  <a:pt x="117864" y="109026"/>
                </a:lnTo>
                <a:cubicBezTo>
                  <a:pt x="117722" y="109632"/>
                  <a:pt x="117687" y="110313"/>
                  <a:pt x="117437" y="110844"/>
                </a:cubicBezTo>
                <a:lnTo>
                  <a:pt x="115729" y="114480"/>
                </a:lnTo>
                <a:cubicBezTo>
                  <a:pt x="115444" y="115086"/>
                  <a:pt x="115183" y="115715"/>
                  <a:pt x="114875" y="116297"/>
                </a:cubicBezTo>
                <a:cubicBezTo>
                  <a:pt x="114028" y="117899"/>
                  <a:pt x="113651" y="119173"/>
                  <a:pt x="112313" y="119933"/>
                </a:cubicBezTo>
                <a:cubicBezTo>
                  <a:pt x="112048" y="120083"/>
                  <a:pt x="111743" y="119933"/>
                  <a:pt x="111459" y="119933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8"/>
          <p:cNvSpPr/>
          <p:nvPr/>
        </p:nvSpPr>
        <p:spPr>
          <a:xfrm>
            <a:off x="1964987" y="3657600"/>
            <a:ext cx="846300" cy="5157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4137" y="117735"/>
                  <a:pt x="8111" y="114384"/>
                  <a:pt x="12413" y="113207"/>
                </a:cubicBezTo>
                <a:cubicBezTo>
                  <a:pt x="15172" y="112452"/>
                  <a:pt x="17976" y="112056"/>
                  <a:pt x="20689" y="110943"/>
                </a:cubicBezTo>
                <a:cubicBezTo>
                  <a:pt x="23510" y="109785"/>
                  <a:pt x="26206" y="107924"/>
                  <a:pt x="28965" y="106415"/>
                </a:cubicBezTo>
                <a:lnTo>
                  <a:pt x="33103" y="104150"/>
                </a:lnTo>
                <a:cubicBezTo>
                  <a:pt x="34942" y="101886"/>
                  <a:pt x="36624" y="99230"/>
                  <a:pt x="38620" y="97358"/>
                </a:cubicBezTo>
                <a:cubicBezTo>
                  <a:pt x="39883" y="96174"/>
                  <a:pt x="41623" y="96585"/>
                  <a:pt x="42758" y="95094"/>
                </a:cubicBezTo>
                <a:cubicBezTo>
                  <a:pt x="44053" y="93394"/>
                  <a:pt x="44222" y="90001"/>
                  <a:pt x="45517" y="88301"/>
                </a:cubicBezTo>
                <a:cubicBezTo>
                  <a:pt x="46652" y="86810"/>
                  <a:pt x="48384" y="87196"/>
                  <a:pt x="49655" y="86037"/>
                </a:cubicBezTo>
                <a:cubicBezTo>
                  <a:pt x="52553" y="83394"/>
                  <a:pt x="55586" y="80829"/>
                  <a:pt x="57931" y="76981"/>
                </a:cubicBezTo>
                <a:cubicBezTo>
                  <a:pt x="60689" y="72452"/>
                  <a:pt x="62960" y="66948"/>
                  <a:pt x="66206" y="63396"/>
                </a:cubicBezTo>
                <a:cubicBezTo>
                  <a:pt x="69085" y="60246"/>
                  <a:pt x="73418" y="55686"/>
                  <a:pt x="75862" y="52075"/>
                </a:cubicBezTo>
                <a:cubicBezTo>
                  <a:pt x="78761" y="47791"/>
                  <a:pt x="80891" y="42042"/>
                  <a:pt x="84137" y="38490"/>
                </a:cubicBezTo>
                <a:cubicBezTo>
                  <a:pt x="86896" y="35471"/>
                  <a:pt x="90069" y="33282"/>
                  <a:pt x="92413" y="29434"/>
                </a:cubicBezTo>
                <a:cubicBezTo>
                  <a:pt x="96200" y="23217"/>
                  <a:pt x="93938" y="25580"/>
                  <a:pt x="99310" y="22641"/>
                </a:cubicBezTo>
                <a:cubicBezTo>
                  <a:pt x="100689" y="21132"/>
                  <a:pt x="101965" y="19330"/>
                  <a:pt x="103448" y="18113"/>
                </a:cubicBezTo>
                <a:cubicBezTo>
                  <a:pt x="104748" y="17045"/>
                  <a:pt x="106339" y="17077"/>
                  <a:pt x="107586" y="15849"/>
                </a:cubicBezTo>
                <a:cubicBezTo>
                  <a:pt x="108701" y="14750"/>
                  <a:pt x="109304" y="12601"/>
                  <a:pt x="110344" y="11320"/>
                </a:cubicBezTo>
                <a:cubicBezTo>
                  <a:pt x="122101" y="-3153"/>
                  <a:pt x="115699" y="7058"/>
                  <a:pt x="120000" y="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8"/>
          <p:cNvSpPr/>
          <p:nvPr/>
        </p:nvSpPr>
        <p:spPr>
          <a:xfrm>
            <a:off x="1789889" y="4260715"/>
            <a:ext cx="943500" cy="97200"/>
          </a:xfrm>
          <a:custGeom>
            <a:rect b="b" l="l" r="r" t="t"/>
            <a:pathLst>
              <a:path extrusionOk="0" h="120000" w="120000">
                <a:moveTo>
                  <a:pt x="0" y="12000"/>
                </a:moveTo>
                <a:cubicBezTo>
                  <a:pt x="3147" y="30320"/>
                  <a:pt x="13546" y="92924"/>
                  <a:pt x="16082" y="96000"/>
                </a:cubicBezTo>
                <a:cubicBezTo>
                  <a:pt x="27666" y="110046"/>
                  <a:pt x="22753" y="100179"/>
                  <a:pt x="30927" y="120000"/>
                </a:cubicBezTo>
                <a:cubicBezTo>
                  <a:pt x="51134" y="116000"/>
                  <a:pt x="71366" y="118677"/>
                  <a:pt x="91546" y="108000"/>
                </a:cubicBezTo>
                <a:cubicBezTo>
                  <a:pt x="94150" y="106622"/>
                  <a:pt x="96494" y="92000"/>
                  <a:pt x="98969" y="84000"/>
                </a:cubicBezTo>
                <a:lnTo>
                  <a:pt x="102680" y="72000"/>
                </a:lnTo>
                <a:cubicBezTo>
                  <a:pt x="103917" y="67999"/>
                  <a:pt x="105126" y="63067"/>
                  <a:pt x="106391" y="60000"/>
                </a:cubicBezTo>
                <a:lnTo>
                  <a:pt x="111340" y="48000"/>
                </a:lnTo>
                <a:cubicBezTo>
                  <a:pt x="112165" y="40000"/>
                  <a:pt x="112814" y="29821"/>
                  <a:pt x="113814" y="23999"/>
                </a:cubicBezTo>
                <a:cubicBezTo>
                  <a:pt x="114932" y="17491"/>
                  <a:pt x="116315" y="16698"/>
                  <a:pt x="117525" y="12000"/>
                </a:cubicBezTo>
                <a:cubicBezTo>
                  <a:pt x="118381" y="8678"/>
                  <a:pt x="119175" y="4000"/>
                  <a:pt x="120000" y="0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8"/>
          <p:cNvSpPr/>
          <p:nvPr/>
        </p:nvSpPr>
        <p:spPr>
          <a:xfrm>
            <a:off x="1935804" y="4270443"/>
            <a:ext cx="681000" cy="59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2857" y="1311"/>
                  <a:pt x="5652" y="2817"/>
                  <a:pt x="8571" y="3933"/>
                </a:cubicBezTo>
                <a:cubicBezTo>
                  <a:pt x="10806" y="4788"/>
                  <a:pt x="13222" y="4951"/>
                  <a:pt x="15428" y="5900"/>
                </a:cubicBezTo>
                <a:cubicBezTo>
                  <a:pt x="20400" y="8040"/>
                  <a:pt x="23165" y="10507"/>
                  <a:pt x="27428" y="13768"/>
                </a:cubicBezTo>
                <a:cubicBezTo>
                  <a:pt x="29143" y="16391"/>
                  <a:pt x="30376" y="19537"/>
                  <a:pt x="32571" y="21636"/>
                </a:cubicBezTo>
                <a:cubicBezTo>
                  <a:pt x="33959" y="22963"/>
                  <a:pt x="36268" y="22359"/>
                  <a:pt x="37714" y="23603"/>
                </a:cubicBezTo>
                <a:cubicBezTo>
                  <a:pt x="40946" y="26385"/>
                  <a:pt x="46285" y="33438"/>
                  <a:pt x="46285" y="33438"/>
                </a:cubicBezTo>
                <a:cubicBezTo>
                  <a:pt x="46857" y="35405"/>
                  <a:pt x="47103" y="37539"/>
                  <a:pt x="48000" y="39339"/>
                </a:cubicBezTo>
                <a:cubicBezTo>
                  <a:pt x="50716" y="44793"/>
                  <a:pt x="53043" y="47093"/>
                  <a:pt x="56571" y="51141"/>
                </a:cubicBezTo>
                <a:cubicBezTo>
                  <a:pt x="57142" y="53763"/>
                  <a:pt x="57357" y="56524"/>
                  <a:pt x="58285" y="59008"/>
                </a:cubicBezTo>
                <a:cubicBezTo>
                  <a:pt x="59097" y="61181"/>
                  <a:pt x="60692" y="62857"/>
                  <a:pt x="61714" y="64909"/>
                </a:cubicBezTo>
                <a:cubicBezTo>
                  <a:pt x="62982" y="67455"/>
                  <a:pt x="64193" y="70055"/>
                  <a:pt x="65142" y="72777"/>
                </a:cubicBezTo>
                <a:cubicBezTo>
                  <a:pt x="66485" y="76627"/>
                  <a:pt x="66566" y="81129"/>
                  <a:pt x="68571" y="84579"/>
                </a:cubicBezTo>
                <a:cubicBezTo>
                  <a:pt x="69714" y="86546"/>
                  <a:pt x="71078" y="88365"/>
                  <a:pt x="72000" y="90480"/>
                </a:cubicBezTo>
                <a:cubicBezTo>
                  <a:pt x="72808" y="92334"/>
                  <a:pt x="72585" y="94762"/>
                  <a:pt x="73714" y="96381"/>
                </a:cubicBezTo>
                <a:cubicBezTo>
                  <a:pt x="76677" y="100631"/>
                  <a:pt x="86000" y="103047"/>
                  <a:pt x="89143" y="104249"/>
                </a:cubicBezTo>
                <a:cubicBezTo>
                  <a:pt x="101205" y="108862"/>
                  <a:pt x="86312" y="102857"/>
                  <a:pt x="101142" y="110149"/>
                </a:cubicBezTo>
                <a:cubicBezTo>
                  <a:pt x="102803" y="110966"/>
                  <a:pt x="104706" y="111109"/>
                  <a:pt x="106285" y="112116"/>
                </a:cubicBezTo>
                <a:cubicBezTo>
                  <a:pt x="119769" y="120712"/>
                  <a:pt x="111827" y="119984"/>
                  <a:pt x="120000" y="119984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8"/>
          <p:cNvSpPr/>
          <p:nvPr/>
        </p:nvSpPr>
        <p:spPr>
          <a:xfrm>
            <a:off x="1809345" y="3676999"/>
            <a:ext cx="2859900" cy="1870200"/>
          </a:xfrm>
          <a:custGeom>
            <a:rect b="b" l="l" r="r" t="t"/>
            <a:pathLst>
              <a:path extrusionOk="0" h="120000" w="120000">
                <a:moveTo>
                  <a:pt x="0" y="78647"/>
                </a:moveTo>
                <a:cubicBezTo>
                  <a:pt x="136" y="81143"/>
                  <a:pt x="204" y="83651"/>
                  <a:pt x="408" y="86137"/>
                </a:cubicBezTo>
                <a:cubicBezTo>
                  <a:pt x="477" y="86988"/>
                  <a:pt x="505" y="87920"/>
                  <a:pt x="816" y="88633"/>
                </a:cubicBezTo>
                <a:cubicBezTo>
                  <a:pt x="1088" y="89258"/>
                  <a:pt x="1632" y="89466"/>
                  <a:pt x="2040" y="89882"/>
                </a:cubicBezTo>
                <a:cubicBezTo>
                  <a:pt x="3063" y="91967"/>
                  <a:pt x="3249" y="92591"/>
                  <a:pt x="4489" y="94251"/>
                </a:cubicBezTo>
                <a:cubicBezTo>
                  <a:pt x="5145" y="95128"/>
                  <a:pt x="5869" y="95880"/>
                  <a:pt x="6530" y="96747"/>
                </a:cubicBezTo>
                <a:cubicBezTo>
                  <a:pt x="6822" y="97130"/>
                  <a:pt x="7051" y="97619"/>
                  <a:pt x="7346" y="97996"/>
                </a:cubicBezTo>
                <a:cubicBezTo>
                  <a:pt x="7869" y="98662"/>
                  <a:pt x="8456" y="99202"/>
                  <a:pt x="8979" y="99868"/>
                </a:cubicBezTo>
                <a:cubicBezTo>
                  <a:pt x="9275" y="100245"/>
                  <a:pt x="9482" y="100774"/>
                  <a:pt x="9795" y="101116"/>
                </a:cubicBezTo>
                <a:cubicBezTo>
                  <a:pt x="10441" y="101822"/>
                  <a:pt x="11163" y="102346"/>
                  <a:pt x="11836" y="102989"/>
                </a:cubicBezTo>
                <a:cubicBezTo>
                  <a:pt x="12252" y="103387"/>
                  <a:pt x="12662" y="103801"/>
                  <a:pt x="13061" y="104237"/>
                </a:cubicBezTo>
                <a:cubicBezTo>
                  <a:pt x="13614" y="104842"/>
                  <a:pt x="14140" y="105505"/>
                  <a:pt x="14693" y="106110"/>
                </a:cubicBezTo>
                <a:cubicBezTo>
                  <a:pt x="15093" y="106546"/>
                  <a:pt x="15535" y="106890"/>
                  <a:pt x="15918" y="107358"/>
                </a:cubicBezTo>
                <a:cubicBezTo>
                  <a:pt x="16218" y="107726"/>
                  <a:pt x="16380" y="108375"/>
                  <a:pt x="16734" y="108606"/>
                </a:cubicBezTo>
                <a:cubicBezTo>
                  <a:pt x="17372" y="109024"/>
                  <a:pt x="18102" y="108973"/>
                  <a:pt x="18775" y="109231"/>
                </a:cubicBezTo>
                <a:cubicBezTo>
                  <a:pt x="19192" y="109390"/>
                  <a:pt x="19604" y="109596"/>
                  <a:pt x="19999" y="109855"/>
                </a:cubicBezTo>
                <a:cubicBezTo>
                  <a:pt x="21905" y="111103"/>
                  <a:pt x="21758" y="111641"/>
                  <a:pt x="24081" y="112351"/>
                </a:cubicBezTo>
                <a:cubicBezTo>
                  <a:pt x="24761" y="112559"/>
                  <a:pt x="25439" y="112791"/>
                  <a:pt x="26122" y="112976"/>
                </a:cubicBezTo>
                <a:lnTo>
                  <a:pt x="33469" y="114848"/>
                </a:lnTo>
                <a:cubicBezTo>
                  <a:pt x="35962" y="115483"/>
                  <a:pt x="36150" y="115561"/>
                  <a:pt x="38775" y="116096"/>
                </a:cubicBezTo>
                <a:lnTo>
                  <a:pt x="42040" y="116720"/>
                </a:lnTo>
                <a:cubicBezTo>
                  <a:pt x="42860" y="116899"/>
                  <a:pt x="43670" y="117166"/>
                  <a:pt x="44489" y="117345"/>
                </a:cubicBezTo>
                <a:cubicBezTo>
                  <a:pt x="46453" y="117774"/>
                  <a:pt x="49499" y="118265"/>
                  <a:pt x="51428" y="118593"/>
                </a:cubicBezTo>
                <a:cubicBezTo>
                  <a:pt x="51972" y="118801"/>
                  <a:pt x="52500" y="119217"/>
                  <a:pt x="53061" y="119217"/>
                </a:cubicBezTo>
                <a:cubicBezTo>
                  <a:pt x="79830" y="119217"/>
                  <a:pt x="71772" y="121894"/>
                  <a:pt x="83673" y="117345"/>
                </a:cubicBezTo>
                <a:lnTo>
                  <a:pt x="83673" y="117345"/>
                </a:lnTo>
                <a:cubicBezTo>
                  <a:pt x="86058" y="116823"/>
                  <a:pt x="86422" y="116827"/>
                  <a:pt x="88571" y="116096"/>
                </a:cubicBezTo>
                <a:cubicBezTo>
                  <a:pt x="89119" y="115910"/>
                  <a:pt x="89688" y="115810"/>
                  <a:pt x="90204" y="115472"/>
                </a:cubicBezTo>
                <a:cubicBezTo>
                  <a:pt x="98693" y="109909"/>
                  <a:pt x="90784" y="114136"/>
                  <a:pt x="96734" y="111103"/>
                </a:cubicBezTo>
                <a:cubicBezTo>
                  <a:pt x="97006" y="110687"/>
                  <a:pt x="97206" y="110118"/>
                  <a:pt x="97550" y="109855"/>
                </a:cubicBezTo>
                <a:cubicBezTo>
                  <a:pt x="98320" y="109266"/>
                  <a:pt x="99183" y="109022"/>
                  <a:pt x="99999" y="108606"/>
                </a:cubicBezTo>
                <a:cubicBezTo>
                  <a:pt x="100408" y="108398"/>
                  <a:pt x="100839" y="108276"/>
                  <a:pt x="101224" y="107982"/>
                </a:cubicBezTo>
                <a:cubicBezTo>
                  <a:pt x="104991" y="105102"/>
                  <a:pt x="103309" y="105937"/>
                  <a:pt x="106122" y="104861"/>
                </a:cubicBezTo>
                <a:cubicBezTo>
                  <a:pt x="106530" y="104445"/>
                  <a:pt x="106963" y="104082"/>
                  <a:pt x="107346" y="103613"/>
                </a:cubicBezTo>
                <a:cubicBezTo>
                  <a:pt x="107647" y="103246"/>
                  <a:pt x="107829" y="102657"/>
                  <a:pt x="108163" y="102365"/>
                </a:cubicBezTo>
                <a:cubicBezTo>
                  <a:pt x="108799" y="101809"/>
                  <a:pt x="109523" y="101533"/>
                  <a:pt x="110204" y="101116"/>
                </a:cubicBezTo>
                <a:cubicBezTo>
                  <a:pt x="111604" y="98975"/>
                  <a:pt x="111642" y="98780"/>
                  <a:pt x="113469" y="96747"/>
                </a:cubicBezTo>
                <a:cubicBezTo>
                  <a:pt x="114262" y="95865"/>
                  <a:pt x="115918" y="94251"/>
                  <a:pt x="115918" y="94251"/>
                </a:cubicBezTo>
                <a:cubicBezTo>
                  <a:pt x="118257" y="88884"/>
                  <a:pt x="115452" y="95674"/>
                  <a:pt x="117142" y="90506"/>
                </a:cubicBezTo>
                <a:cubicBezTo>
                  <a:pt x="119365" y="83708"/>
                  <a:pt x="117513" y="91301"/>
                  <a:pt x="119183" y="83640"/>
                </a:cubicBezTo>
                <a:cubicBezTo>
                  <a:pt x="119319" y="80935"/>
                  <a:pt x="119384" y="78220"/>
                  <a:pt x="119591" y="75526"/>
                </a:cubicBezTo>
                <a:cubicBezTo>
                  <a:pt x="119657" y="74674"/>
                  <a:pt x="120000" y="73887"/>
                  <a:pt x="120000" y="73029"/>
                </a:cubicBezTo>
                <a:cubicBezTo>
                  <a:pt x="120000" y="69694"/>
                  <a:pt x="119915" y="66341"/>
                  <a:pt x="119591" y="63043"/>
                </a:cubicBezTo>
                <a:cubicBezTo>
                  <a:pt x="119501" y="62123"/>
                  <a:pt x="118967" y="61429"/>
                  <a:pt x="118775" y="60546"/>
                </a:cubicBezTo>
                <a:cubicBezTo>
                  <a:pt x="118420" y="58919"/>
                  <a:pt x="118117" y="57251"/>
                  <a:pt x="117959" y="55553"/>
                </a:cubicBezTo>
                <a:cubicBezTo>
                  <a:pt x="117823" y="54097"/>
                  <a:pt x="117723" y="52631"/>
                  <a:pt x="117551" y="51184"/>
                </a:cubicBezTo>
                <a:cubicBezTo>
                  <a:pt x="117304" y="49109"/>
                  <a:pt x="116752" y="46896"/>
                  <a:pt x="116326" y="44942"/>
                </a:cubicBezTo>
                <a:cubicBezTo>
                  <a:pt x="116190" y="44318"/>
                  <a:pt x="116222" y="43535"/>
                  <a:pt x="115918" y="43070"/>
                </a:cubicBezTo>
                <a:lnTo>
                  <a:pt x="114693" y="41197"/>
                </a:lnTo>
                <a:cubicBezTo>
                  <a:pt x="114384" y="39303"/>
                  <a:pt x="114269" y="37836"/>
                  <a:pt x="113469" y="36204"/>
                </a:cubicBezTo>
                <a:cubicBezTo>
                  <a:pt x="113007" y="35263"/>
                  <a:pt x="111836" y="33708"/>
                  <a:pt x="111836" y="33708"/>
                </a:cubicBezTo>
                <a:cubicBezTo>
                  <a:pt x="110117" y="25818"/>
                  <a:pt x="112985" y="38432"/>
                  <a:pt x="110612" y="29963"/>
                </a:cubicBezTo>
                <a:cubicBezTo>
                  <a:pt x="110391" y="29174"/>
                  <a:pt x="110425" y="28254"/>
                  <a:pt x="110204" y="27466"/>
                </a:cubicBezTo>
                <a:cubicBezTo>
                  <a:pt x="110010" y="26776"/>
                  <a:pt x="109607" y="26264"/>
                  <a:pt x="109387" y="25594"/>
                </a:cubicBezTo>
                <a:cubicBezTo>
                  <a:pt x="107601" y="20130"/>
                  <a:pt x="109332" y="24743"/>
                  <a:pt x="108163" y="19976"/>
                </a:cubicBezTo>
                <a:cubicBezTo>
                  <a:pt x="107089" y="15599"/>
                  <a:pt x="107714" y="19229"/>
                  <a:pt x="106530" y="15607"/>
                </a:cubicBezTo>
                <a:cubicBezTo>
                  <a:pt x="106338" y="15019"/>
                  <a:pt x="106273" y="14351"/>
                  <a:pt x="106122" y="13735"/>
                </a:cubicBezTo>
                <a:cubicBezTo>
                  <a:pt x="105865" y="12686"/>
                  <a:pt x="105603" y="11638"/>
                  <a:pt x="105306" y="10614"/>
                </a:cubicBezTo>
                <a:cubicBezTo>
                  <a:pt x="104491" y="7810"/>
                  <a:pt x="104513" y="8165"/>
                  <a:pt x="103265" y="5621"/>
                </a:cubicBezTo>
                <a:cubicBezTo>
                  <a:pt x="102485" y="2044"/>
                  <a:pt x="103448" y="5276"/>
                  <a:pt x="101224" y="1876"/>
                </a:cubicBezTo>
                <a:cubicBezTo>
                  <a:pt x="99886" y="-169"/>
                  <a:pt x="101022" y="3"/>
                  <a:pt x="99999" y="3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8"/>
          <p:cNvSpPr/>
          <p:nvPr/>
        </p:nvSpPr>
        <p:spPr>
          <a:xfrm>
            <a:off x="1964987" y="4387174"/>
            <a:ext cx="885300" cy="282000"/>
          </a:xfrm>
          <a:custGeom>
            <a:rect b="b" l="l" r="r" t="t"/>
            <a:pathLst>
              <a:path extrusionOk="0" h="120000" w="120000">
                <a:moveTo>
                  <a:pt x="0" y="111723"/>
                </a:moveTo>
                <a:cubicBezTo>
                  <a:pt x="3956" y="113103"/>
                  <a:pt x="7941" y="113808"/>
                  <a:pt x="11868" y="115861"/>
                </a:cubicBezTo>
                <a:cubicBezTo>
                  <a:pt x="13239" y="116579"/>
                  <a:pt x="14434" y="120000"/>
                  <a:pt x="15824" y="120000"/>
                </a:cubicBezTo>
                <a:cubicBezTo>
                  <a:pt x="29896" y="120000"/>
                  <a:pt x="43956" y="117241"/>
                  <a:pt x="58021" y="115861"/>
                </a:cubicBezTo>
                <a:cubicBezTo>
                  <a:pt x="59340" y="114482"/>
                  <a:pt x="60641" y="112922"/>
                  <a:pt x="61978" y="111723"/>
                </a:cubicBezTo>
                <a:cubicBezTo>
                  <a:pt x="63720" y="110161"/>
                  <a:pt x="65631" y="110129"/>
                  <a:pt x="67252" y="107586"/>
                </a:cubicBezTo>
                <a:cubicBezTo>
                  <a:pt x="69218" y="104502"/>
                  <a:pt x="70619" y="98594"/>
                  <a:pt x="72527" y="95172"/>
                </a:cubicBezTo>
                <a:cubicBezTo>
                  <a:pt x="73734" y="93008"/>
                  <a:pt x="75181" y="92565"/>
                  <a:pt x="76483" y="91034"/>
                </a:cubicBezTo>
                <a:cubicBezTo>
                  <a:pt x="78699" y="88426"/>
                  <a:pt x="81007" y="86365"/>
                  <a:pt x="83076" y="82758"/>
                </a:cubicBezTo>
                <a:cubicBezTo>
                  <a:pt x="84998" y="79409"/>
                  <a:pt x="86551" y="74299"/>
                  <a:pt x="88351" y="70344"/>
                </a:cubicBezTo>
                <a:cubicBezTo>
                  <a:pt x="96308" y="52867"/>
                  <a:pt x="94415" y="56692"/>
                  <a:pt x="101538" y="45517"/>
                </a:cubicBezTo>
                <a:cubicBezTo>
                  <a:pt x="102417" y="42758"/>
                  <a:pt x="103109" y="39248"/>
                  <a:pt x="104175" y="37241"/>
                </a:cubicBezTo>
                <a:cubicBezTo>
                  <a:pt x="105367" y="34997"/>
                  <a:pt x="107019" y="35720"/>
                  <a:pt x="108131" y="33103"/>
                </a:cubicBezTo>
                <a:cubicBezTo>
                  <a:pt x="110618" y="27251"/>
                  <a:pt x="112238" y="18265"/>
                  <a:pt x="114725" y="12413"/>
                </a:cubicBezTo>
                <a:lnTo>
                  <a:pt x="119999" y="0"/>
                </a:ln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8"/>
          <p:cNvSpPr/>
          <p:nvPr/>
        </p:nvSpPr>
        <p:spPr>
          <a:xfrm>
            <a:off x="2023353" y="4873557"/>
            <a:ext cx="954300" cy="25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2038" y="3076"/>
                  <a:pt x="4209" y="5120"/>
                  <a:pt x="6115" y="9231"/>
                </a:cubicBezTo>
                <a:cubicBezTo>
                  <a:pt x="15517" y="29504"/>
                  <a:pt x="710" y="8585"/>
                  <a:pt x="12231" y="23077"/>
                </a:cubicBezTo>
                <a:cubicBezTo>
                  <a:pt x="13862" y="29230"/>
                  <a:pt x="15351" y="35967"/>
                  <a:pt x="17123" y="41538"/>
                </a:cubicBezTo>
                <a:cubicBezTo>
                  <a:pt x="28245" y="76509"/>
                  <a:pt x="23458" y="59271"/>
                  <a:pt x="30577" y="78461"/>
                </a:cubicBezTo>
                <a:cubicBezTo>
                  <a:pt x="32236" y="82932"/>
                  <a:pt x="33904" y="87383"/>
                  <a:pt x="35470" y="92307"/>
                </a:cubicBezTo>
                <a:cubicBezTo>
                  <a:pt x="36356" y="95093"/>
                  <a:pt x="36957" y="99124"/>
                  <a:pt x="37916" y="101538"/>
                </a:cubicBezTo>
                <a:cubicBezTo>
                  <a:pt x="40016" y="106821"/>
                  <a:pt x="43869" y="112922"/>
                  <a:pt x="46478" y="115384"/>
                </a:cubicBezTo>
                <a:cubicBezTo>
                  <a:pt x="48495" y="117287"/>
                  <a:pt x="50555" y="118461"/>
                  <a:pt x="52594" y="120000"/>
                </a:cubicBezTo>
                <a:lnTo>
                  <a:pt x="107634" y="115384"/>
                </a:lnTo>
                <a:cubicBezTo>
                  <a:pt x="111680" y="114748"/>
                  <a:pt x="115665" y="97618"/>
                  <a:pt x="117419" y="87692"/>
                </a:cubicBezTo>
                <a:cubicBezTo>
                  <a:pt x="118234" y="83076"/>
                  <a:pt x="119319" y="78996"/>
                  <a:pt x="119865" y="73846"/>
                </a:cubicBezTo>
                <a:cubicBezTo>
                  <a:pt x="120168" y="70989"/>
                  <a:pt x="119865" y="67692"/>
                  <a:pt x="119865" y="64615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8"/>
          <p:cNvSpPr/>
          <p:nvPr/>
        </p:nvSpPr>
        <p:spPr>
          <a:xfrm>
            <a:off x="3297677" y="3686783"/>
            <a:ext cx="48600" cy="418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95999" y="6511"/>
                  <a:pt x="61216" y="12619"/>
                  <a:pt x="47999" y="19535"/>
                </a:cubicBezTo>
                <a:cubicBezTo>
                  <a:pt x="28831" y="29565"/>
                  <a:pt x="33756" y="40020"/>
                  <a:pt x="23998" y="50232"/>
                </a:cubicBezTo>
                <a:cubicBezTo>
                  <a:pt x="17751" y="56770"/>
                  <a:pt x="7998" y="63255"/>
                  <a:pt x="0" y="69767"/>
                </a:cubicBezTo>
                <a:cubicBezTo>
                  <a:pt x="24467" y="118138"/>
                  <a:pt x="23998" y="101368"/>
                  <a:pt x="23998" y="119999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8"/>
          <p:cNvSpPr/>
          <p:nvPr/>
        </p:nvSpPr>
        <p:spPr>
          <a:xfrm>
            <a:off x="136187" y="3103123"/>
            <a:ext cx="3346200" cy="2869800"/>
          </a:xfrm>
          <a:custGeom>
            <a:rect b="b" l="l" r="r" t="t"/>
            <a:pathLst>
              <a:path extrusionOk="0" h="120000" w="120000">
                <a:moveTo>
                  <a:pt x="92441" y="10576"/>
                </a:moveTo>
                <a:cubicBezTo>
                  <a:pt x="91550" y="10427"/>
                  <a:pt x="89616" y="10205"/>
                  <a:pt x="88604" y="9762"/>
                </a:cubicBezTo>
                <a:cubicBezTo>
                  <a:pt x="87588" y="9318"/>
                  <a:pt x="87202" y="8744"/>
                  <a:pt x="86162" y="8542"/>
                </a:cubicBezTo>
                <a:cubicBezTo>
                  <a:pt x="85124" y="8340"/>
                  <a:pt x="84069" y="8271"/>
                  <a:pt x="83023" y="8135"/>
                </a:cubicBezTo>
                <a:cubicBezTo>
                  <a:pt x="80631" y="7205"/>
                  <a:pt x="83599" y="8303"/>
                  <a:pt x="80232" y="7322"/>
                </a:cubicBezTo>
                <a:cubicBezTo>
                  <a:pt x="79875" y="7218"/>
                  <a:pt x="79547" y="6991"/>
                  <a:pt x="79186" y="6915"/>
                </a:cubicBezTo>
                <a:cubicBezTo>
                  <a:pt x="73371" y="5682"/>
                  <a:pt x="78855" y="7191"/>
                  <a:pt x="74651" y="6101"/>
                </a:cubicBezTo>
                <a:cubicBezTo>
                  <a:pt x="74183" y="5980"/>
                  <a:pt x="73716" y="5848"/>
                  <a:pt x="73255" y="5694"/>
                </a:cubicBezTo>
                <a:cubicBezTo>
                  <a:pt x="72902" y="5577"/>
                  <a:pt x="72572" y="5353"/>
                  <a:pt x="72209" y="5288"/>
                </a:cubicBezTo>
                <a:cubicBezTo>
                  <a:pt x="71054" y="5080"/>
                  <a:pt x="69880" y="5050"/>
                  <a:pt x="68720" y="4881"/>
                </a:cubicBezTo>
                <a:cubicBezTo>
                  <a:pt x="67089" y="4643"/>
                  <a:pt x="65459" y="4383"/>
                  <a:pt x="63837" y="4067"/>
                </a:cubicBezTo>
                <a:lnTo>
                  <a:pt x="59651" y="3254"/>
                </a:lnTo>
                <a:cubicBezTo>
                  <a:pt x="58953" y="3118"/>
                  <a:pt x="58262" y="2922"/>
                  <a:pt x="57558" y="2847"/>
                </a:cubicBezTo>
                <a:cubicBezTo>
                  <a:pt x="53016" y="2365"/>
                  <a:pt x="54987" y="2686"/>
                  <a:pt x="51627" y="2033"/>
                </a:cubicBezTo>
                <a:cubicBezTo>
                  <a:pt x="50630" y="1646"/>
                  <a:pt x="50281" y="1475"/>
                  <a:pt x="49186" y="1220"/>
                </a:cubicBezTo>
                <a:cubicBezTo>
                  <a:pt x="47736" y="882"/>
                  <a:pt x="46102" y="667"/>
                  <a:pt x="44651" y="406"/>
                </a:cubicBezTo>
                <a:cubicBezTo>
                  <a:pt x="43952" y="281"/>
                  <a:pt x="43255" y="135"/>
                  <a:pt x="42558" y="0"/>
                </a:cubicBezTo>
                <a:lnTo>
                  <a:pt x="14302" y="406"/>
                </a:lnTo>
                <a:cubicBezTo>
                  <a:pt x="13798" y="420"/>
                  <a:pt x="11080" y="1076"/>
                  <a:pt x="10465" y="1220"/>
                </a:cubicBezTo>
                <a:cubicBezTo>
                  <a:pt x="10000" y="1491"/>
                  <a:pt x="9521" y="1733"/>
                  <a:pt x="9069" y="2033"/>
                </a:cubicBezTo>
                <a:cubicBezTo>
                  <a:pt x="8705" y="2276"/>
                  <a:pt x="8398" y="2628"/>
                  <a:pt x="8023" y="2847"/>
                </a:cubicBezTo>
                <a:cubicBezTo>
                  <a:pt x="7694" y="3039"/>
                  <a:pt x="7325" y="3118"/>
                  <a:pt x="6976" y="3254"/>
                </a:cubicBezTo>
                <a:cubicBezTo>
                  <a:pt x="5601" y="5660"/>
                  <a:pt x="7136" y="3411"/>
                  <a:pt x="4883" y="5288"/>
                </a:cubicBezTo>
                <a:cubicBezTo>
                  <a:pt x="4482" y="5622"/>
                  <a:pt x="4216" y="6140"/>
                  <a:pt x="3837" y="6508"/>
                </a:cubicBezTo>
                <a:cubicBezTo>
                  <a:pt x="3515" y="6821"/>
                  <a:pt x="3118" y="7016"/>
                  <a:pt x="2790" y="7322"/>
                </a:cubicBezTo>
                <a:cubicBezTo>
                  <a:pt x="2080" y="7984"/>
                  <a:pt x="1913" y="8449"/>
                  <a:pt x="1395" y="9355"/>
                </a:cubicBezTo>
                <a:cubicBezTo>
                  <a:pt x="1279" y="9898"/>
                  <a:pt x="1235" y="10469"/>
                  <a:pt x="1046" y="10983"/>
                </a:cubicBezTo>
                <a:cubicBezTo>
                  <a:pt x="881" y="11432"/>
                  <a:pt x="536" y="11766"/>
                  <a:pt x="348" y="12203"/>
                </a:cubicBezTo>
                <a:cubicBezTo>
                  <a:pt x="184" y="12586"/>
                  <a:pt x="116" y="13016"/>
                  <a:pt x="0" y="13423"/>
                </a:cubicBezTo>
                <a:cubicBezTo>
                  <a:pt x="116" y="16813"/>
                  <a:pt x="148" y="20208"/>
                  <a:pt x="348" y="23593"/>
                </a:cubicBezTo>
                <a:cubicBezTo>
                  <a:pt x="381" y="24151"/>
                  <a:pt x="634" y="24666"/>
                  <a:pt x="697" y="25220"/>
                </a:cubicBezTo>
                <a:cubicBezTo>
                  <a:pt x="867" y="26704"/>
                  <a:pt x="896" y="28207"/>
                  <a:pt x="1046" y="29694"/>
                </a:cubicBezTo>
                <a:cubicBezTo>
                  <a:pt x="1236" y="31578"/>
                  <a:pt x="1384" y="32086"/>
                  <a:pt x="1744" y="33762"/>
                </a:cubicBezTo>
                <a:cubicBezTo>
                  <a:pt x="1873" y="35120"/>
                  <a:pt x="2249" y="39223"/>
                  <a:pt x="2441" y="40677"/>
                </a:cubicBezTo>
                <a:cubicBezTo>
                  <a:pt x="2532" y="41361"/>
                  <a:pt x="2674" y="42033"/>
                  <a:pt x="2790" y="42711"/>
                </a:cubicBezTo>
                <a:cubicBezTo>
                  <a:pt x="2800" y="43296"/>
                  <a:pt x="2768" y="62432"/>
                  <a:pt x="3488" y="69152"/>
                </a:cubicBezTo>
                <a:cubicBezTo>
                  <a:pt x="3534" y="69578"/>
                  <a:pt x="3720" y="69966"/>
                  <a:pt x="3837" y="70372"/>
                </a:cubicBezTo>
                <a:cubicBezTo>
                  <a:pt x="3953" y="71322"/>
                  <a:pt x="4077" y="72269"/>
                  <a:pt x="4186" y="73220"/>
                </a:cubicBezTo>
                <a:cubicBezTo>
                  <a:pt x="4309" y="74303"/>
                  <a:pt x="4380" y="75396"/>
                  <a:pt x="4534" y="76474"/>
                </a:cubicBezTo>
                <a:cubicBezTo>
                  <a:pt x="4729" y="77838"/>
                  <a:pt x="5000" y="79186"/>
                  <a:pt x="5232" y="80542"/>
                </a:cubicBezTo>
                <a:cubicBezTo>
                  <a:pt x="5499" y="82099"/>
                  <a:pt x="5854" y="84505"/>
                  <a:pt x="6279" y="86237"/>
                </a:cubicBezTo>
                <a:cubicBezTo>
                  <a:pt x="6380" y="86649"/>
                  <a:pt x="6526" y="87045"/>
                  <a:pt x="6627" y="87457"/>
                </a:cubicBezTo>
                <a:cubicBezTo>
                  <a:pt x="7142" y="89555"/>
                  <a:pt x="6845" y="89107"/>
                  <a:pt x="7674" y="91525"/>
                </a:cubicBezTo>
                <a:cubicBezTo>
                  <a:pt x="7906" y="92203"/>
                  <a:pt x="8158" y="92873"/>
                  <a:pt x="8372" y="93559"/>
                </a:cubicBezTo>
                <a:cubicBezTo>
                  <a:pt x="8623" y="94365"/>
                  <a:pt x="8740" y="95232"/>
                  <a:pt x="9069" y="96000"/>
                </a:cubicBezTo>
                <a:cubicBezTo>
                  <a:pt x="9302" y="96542"/>
                  <a:pt x="9491" y="97112"/>
                  <a:pt x="9767" y="97627"/>
                </a:cubicBezTo>
                <a:cubicBezTo>
                  <a:pt x="10075" y="98202"/>
                  <a:pt x="10531" y="98661"/>
                  <a:pt x="10813" y="99254"/>
                </a:cubicBezTo>
                <a:cubicBezTo>
                  <a:pt x="11118" y="99892"/>
                  <a:pt x="11164" y="100680"/>
                  <a:pt x="11511" y="101288"/>
                </a:cubicBezTo>
                <a:cubicBezTo>
                  <a:pt x="11876" y="101926"/>
                  <a:pt x="12478" y="102332"/>
                  <a:pt x="12906" y="102915"/>
                </a:cubicBezTo>
                <a:cubicBezTo>
                  <a:pt x="13179" y="103286"/>
                  <a:pt x="13328" y="103767"/>
                  <a:pt x="13604" y="104135"/>
                </a:cubicBezTo>
                <a:cubicBezTo>
                  <a:pt x="14146" y="104857"/>
                  <a:pt x="14767" y="105491"/>
                  <a:pt x="15348" y="106169"/>
                </a:cubicBezTo>
                <a:lnTo>
                  <a:pt x="18488" y="109830"/>
                </a:lnTo>
                <a:lnTo>
                  <a:pt x="19186" y="110644"/>
                </a:lnTo>
                <a:cubicBezTo>
                  <a:pt x="19534" y="111050"/>
                  <a:pt x="19779" y="111637"/>
                  <a:pt x="20232" y="111864"/>
                </a:cubicBezTo>
                <a:cubicBezTo>
                  <a:pt x="21046" y="112271"/>
                  <a:pt x="21882" y="112622"/>
                  <a:pt x="22674" y="113084"/>
                </a:cubicBezTo>
                <a:cubicBezTo>
                  <a:pt x="23049" y="113303"/>
                  <a:pt x="23345" y="113679"/>
                  <a:pt x="23720" y="113898"/>
                </a:cubicBezTo>
                <a:cubicBezTo>
                  <a:pt x="24049" y="114090"/>
                  <a:pt x="24423" y="114154"/>
                  <a:pt x="24767" y="114305"/>
                </a:cubicBezTo>
                <a:cubicBezTo>
                  <a:pt x="25353" y="114561"/>
                  <a:pt x="25939" y="114822"/>
                  <a:pt x="26511" y="115118"/>
                </a:cubicBezTo>
                <a:cubicBezTo>
                  <a:pt x="26986" y="115364"/>
                  <a:pt x="27429" y="115693"/>
                  <a:pt x="27906" y="115932"/>
                </a:cubicBezTo>
                <a:cubicBezTo>
                  <a:pt x="28963" y="116460"/>
                  <a:pt x="30942" y="116841"/>
                  <a:pt x="31744" y="117152"/>
                </a:cubicBezTo>
                <a:cubicBezTo>
                  <a:pt x="32093" y="117288"/>
                  <a:pt x="32426" y="117502"/>
                  <a:pt x="32790" y="117559"/>
                </a:cubicBezTo>
                <a:cubicBezTo>
                  <a:pt x="34178" y="117775"/>
                  <a:pt x="35582" y="117811"/>
                  <a:pt x="36976" y="117966"/>
                </a:cubicBezTo>
                <a:cubicBezTo>
                  <a:pt x="38024" y="118082"/>
                  <a:pt x="39069" y="118237"/>
                  <a:pt x="40116" y="118372"/>
                </a:cubicBezTo>
                <a:cubicBezTo>
                  <a:pt x="41290" y="118829"/>
                  <a:pt x="41503" y="118968"/>
                  <a:pt x="42906" y="119186"/>
                </a:cubicBezTo>
                <a:cubicBezTo>
                  <a:pt x="44065" y="119366"/>
                  <a:pt x="45234" y="119434"/>
                  <a:pt x="46395" y="119593"/>
                </a:cubicBezTo>
                <a:cubicBezTo>
                  <a:pt x="47211" y="119705"/>
                  <a:pt x="48023" y="119864"/>
                  <a:pt x="48837" y="120000"/>
                </a:cubicBezTo>
                <a:cubicBezTo>
                  <a:pt x="51744" y="119864"/>
                  <a:pt x="54654" y="119798"/>
                  <a:pt x="57558" y="119593"/>
                </a:cubicBezTo>
                <a:cubicBezTo>
                  <a:pt x="60688" y="119371"/>
                  <a:pt x="59586" y="119229"/>
                  <a:pt x="62093" y="118779"/>
                </a:cubicBezTo>
                <a:cubicBezTo>
                  <a:pt x="63019" y="118613"/>
                  <a:pt x="63953" y="118508"/>
                  <a:pt x="64883" y="118372"/>
                </a:cubicBezTo>
                <a:cubicBezTo>
                  <a:pt x="66878" y="117597"/>
                  <a:pt x="67577" y="117256"/>
                  <a:pt x="69767" y="116745"/>
                </a:cubicBezTo>
                <a:cubicBezTo>
                  <a:pt x="70930" y="116474"/>
                  <a:pt x="72120" y="116329"/>
                  <a:pt x="73255" y="115932"/>
                </a:cubicBezTo>
                <a:cubicBezTo>
                  <a:pt x="77203" y="114551"/>
                  <a:pt x="75566" y="115055"/>
                  <a:pt x="78139" y="114305"/>
                </a:cubicBezTo>
                <a:cubicBezTo>
                  <a:pt x="79138" y="113722"/>
                  <a:pt x="79554" y="113384"/>
                  <a:pt x="80581" y="113084"/>
                </a:cubicBezTo>
                <a:cubicBezTo>
                  <a:pt x="81156" y="112917"/>
                  <a:pt x="81757" y="112876"/>
                  <a:pt x="82325" y="112677"/>
                </a:cubicBezTo>
                <a:cubicBezTo>
                  <a:pt x="82925" y="112468"/>
                  <a:pt x="83483" y="112120"/>
                  <a:pt x="84069" y="111864"/>
                </a:cubicBezTo>
                <a:cubicBezTo>
                  <a:pt x="85295" y="111328"/>
                  <a:pt x="85373" y="111397"/>
                  <a:pt x="86860" y="111050"/>
                </a:cubicBezTo>
                <a:cubicBezTo>
                  <a:pt x="87325" y="110779"/>
                  <a:pt x="87768" y="110450"/>
                  <a:pt x="88255" y="110237"/>
                </a:cubicBezTo>
                <a:cubicBezTo>
                  <a:pt x="88704" y="110040"/>
                  <a:pt x="89191" y="109991"/>
                  <a:pt x="89651" y="109830"/>
                </a:cubicBezTo>
                <a:cubicBezTo>
                  <a:pt x="90355" y="109584"/>
                  <a:pt x="91046" y="109288"/>
                  <a:pt x="91744" y="109016"/>
                </a:cubicBezTo>
                <a:cubicBezTo>
                  <a:pt x="92674" y="108655"/>
                  <a:pt x="93323" y="108466"/>
                  <a:pt x="94186" y="107796"/>
                </a:cubicBezTo>
                <a:cubicBezTo>
                  <a:pt x="94459" y="107583"/>
                  <a:pt x="94626" y="107222"/>
                  <a:pt x="94883" y="106983"/>
                </a:cubicBezTo>
                <a:cubicBezTo>
                  <a:pt x="95211" y="106677"/>
                  <a:pt x="95602" y="106474"/>
                  <a:pt x="95930" y="106169"/>
                </a:cubicBezTo>
                <a:cubicBezTo>
                  <a:pt x="97200" y="104984"/>
                  <a:pt x="96080" y="105394"/>
                  <a:pt x="98023" y="104135"/>
                </a:cubicBezTo>
                <a:cubicBezTo>
                  <a:pt x="102650" y="101138"/>
                  <a:pt x="97681" y="104741"/>
                  <a:pt x="100813" y="102915"/>
                </a:cubicBezTo>
                <a:cubicBezTo>
                  <a:pt x="104407" y="100819"/>
                  <a:pt x="99049" y="103580"/>
                  <a:pt x="102906" y="100881"/>
                </a:cubicBezTo>
                <a:cubicBezTo>
                  <a:pt x="103666" y="100350"/>
                  <a:pt x="104556" y="100122"/>
                  <a:pt x="105348" y="99661"/>
                </a:cubicBezTo>
                <a:cubicBezTo>
                  <a:pt x="105955" y="99307"/>
                  <a:pt x="106497" y="98819"/>
                  <a:pt x="107093" y="98440"/>
                </a:cubicBezTo>
                <a:cubicBezTo>
                  <a:pt x="107777" y="98005"/>
                  <a:pt x="108488" y="97627"/>
                  <a:pt x="109186" y="97220"/>
                </a:cubicBezTo>
                <a:cubicBezTo>
                  <a:pt x="109651" y="96677"/>
                  <a:pt x="110081" y="96092"/>
                  <a:pt x="110581" y="95593"/>
                </a:cubicBezTo>
                <a:cubicBezTo>
                  <a:pt x="110899" y="95275"/>
                  <a:pt x="111309" y="95097"/>
                  <a:pt x="111627" y="94779"/>
                </a:cubicBezTo>
                <a:cubicBezTo>
                  <a:pt x="112127" y="94280"/>
                  <a:pt x="112558" y="93694"/>
                  <a:pt x="113023" y="93152"/>
                </a:cubicBezTo>
                <a:cubicBezTo>
                  <a:pt x="113372" y="92745"/>
                  <a:pt x="113796" y="92410"/>
                  <a:pt x="114069" y="91932"/>
                </a:cubicBezTo>
                <a:cubicBezTo>
                  <a:pt x="114302" y="91525"/>
                  <a:pt x="114505" y="91093"/>
                  <a:pt x="114767" y="90711"/>
                </a:cubicBezTo>
                <a:cubicBezTo>
                  <a:pt x="114972" y="90412"/>
                  <a:pt x="115267" y="90205"/>
                  <a:pt x="115465" y="89898"/>
                </a:cubicBezTo>
                <a:cubicBezTo>
                  <a:pt x="115968" y="89116"/>
                  <a:pt x="116395" y="88271"/>
                  <a:pt x="116860" y="87457"/>
                </a:cubicBezTo>
                <a:lnTo>
                  <a:pt x="117558" y="86237"/>
                </a:lnTo>
                <a:cubicBezTo>
                  <a:pt x="118418" y="82224"/>
                  <a:pt x="117271" y="86386"/>
                  <a:pt x="118604" y="83796"/>
                </a:cubicBezTo>
                <a:cubicBezTo>
                  <a:pt x="118793" y="83428"/>
                  <a:pt x="118789" y="82959"/>
                  <a:pt x="118953" y="82576"/>
                </a:cubicBezTo>
                <a:cubicBezTo>
                  <a:pt x="119140" y="82138"/>
                  <a:pt x="119463" y="81793"/>
                  <a:pt x="119651" y="81355"/>
                </a:cubicBezTo>
                <a:cubicBezTo>
                  <a:pt x="119815" y="80972"/>
                  <a:pt x="119999" y="80135"/>
                  <a:pt x="119999" y="80135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8"/>
          <p:cNvSpPr txBox="1"/>
          <p:nvPr/>
        </p:nvSpPr>
        <p:spPr>
          <a:xfrm>
            <a:off x="4867392" y="1116253"/>
            <a:ext cx="38922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Теперь соединим ребрами те вершины, между которыми нет противоречия.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Например, двойки</a:t>
            </a:r>
            <a:b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 и </a:t>
            </a:r>
            <a:b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(H,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 (H’,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’)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вполне могут быть в одном выравнивании. 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 двойки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(S’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и</a:t>
            </a:r>
            <a:b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+ (S’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нет. Действительно, S’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не может быть одновременно выровнен</a:t>
            </a:r>
            <a:b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и с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и с S</a:t>
            </a:r>
            <a:r>
              <a:rPr baseline="-25000"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Клика в таком графе соответствует максимальному множеству выровненных элементов.</a:t>
            </a:r>
            <a:endParaRPr u="sng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9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9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sp>
        <p:nvSpPr>
          <p:cNvPr id="616" name="Google Shape;616;p39"/>
          <p:cNvSpPr txBox="1"/>
          <p:nvPr/>
        </p:nvSpPr>
        <p:spPr>
          <a:xfrm>
            <a:off x="418952" y="1060071"/>
            <a:ext cx="8306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Далее, заменим каждый SSE на точку (его центр). Поскольку у нас уже есть списки совпадающих элементов, эти точки можно совместить. Получится черновое совмещение структур.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Теперь надо перейти от выравнивания элементов вторичной структуры к выравниванию последовательностей.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17" name="Google Shape;6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3022539"/>
            <a:ext cx="2655324" cy="120006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9"/>
          <p:cNvSpPr txBox="1"/>
          <p:nvPr/>
        </p:nvSpPr>
        <p:spPr>
          <a:xfrm>
            <a:off x="418950" y="4584300"/>
            <a:ext cx="40062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Для совпадающих SSE (см. предыдущий этап) выбирает 3-4 аминокислоты, наиболее близких друг к другу. Затем выравнивание расширяется на весь тяж или спираль.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19" name="Google Shape;61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950" y="3022550"/>
            <a:ext cx="3560348" cy="13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9"/>
          <p:cNvSpPr txBox="1"/>
          <p:nvPr/>
        </p:nvSpPr>
        <p:spPr>
          <a:xfrm>
            <a:off x="4554956" y="4584290"/>
            <a:ext cx="37695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Для всех остальных алгоритм находит взаимно наиболее близкие C</a:t>
            </a:r>
            <a:r>
              <a:rPr baseline="-25000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α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атомы. Соседние с ними пары атомов также считаются выровненными.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0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0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sp>
        <p:nvSpPr>
          <p:cNvPr id="627" name="Google Shape;627;p40"/>
          <p:cNvSpPr txBox="1"/>
          <p:nvPr/>
        </p:nvSpPr>
        <p:spPr>
          <a:xfrm>
            <a:off x="306525" y="1166229"/>
            <a:ext cx="83061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Далее, заменим каждый SSE на точку (его центр). Поскольку у нас уже есть списки совпадающих элементов, эти точки можно совместить. Получится черновое совмещение структур.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Теперь можно перейти от выравнивания элементов вторичной структуры к выравниванию последовательностей. При этом близко расположенные C</a:t>
            </a:r>
            <a:r>
              <a:rPr baseline="-25000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α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атомы считаются выровненными и это выравнивание распространяется на их соседей по полипептидной цепочке.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Теперь у нас есть </a:t>
            </a: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черновое выравнивание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последовательностей. Ему соответствует некое совмещение структур, длина выравнивания, RMSD и Q-score. Его можно </a:t>
            </a: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оптимизировать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менять разными способами, строить новое совмещение и добиваться увеличения Q. И так много-много раз, пока </a:t>
            </a: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решение не стабилизируется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1"/>
          <p:cNvSpPr/>
          <p:nvPr/>
        </p:nvSpPr>
        <p:spPr>
          <a:xfrm>
            <a:off x="1420" y="6457890"/>
            <a:ext cx="8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Krissinel E, Henrick K. Secondary-structure matching (SSM), a new tool for fast protein structure alignment in three dimensions. Acta Crystallogr D Biol Crystallogr. 2004 Dec;60(Pt 12 Pt 1)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41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PDBeFold (SSM)</a:t>
            </a:r>
            <a:endParaRPr i="0" cap="none" strike="noStrike"/>
          </a:p>
        </p:txBody>
      </p:sp>
      <p:sp>
        <p:nvSpPr>
          <p:cNvPr id="634" name="Google Shape;634;p41"/>
          <p:cNvSpPr txBox="1"/>
          <p:nvPr/>
        </p:nvSpPr>
        <p:spPr>
          <a:xfrm>
            <a:off x="349864" y="1110621"/>
            <a:ext cx="83061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Это весьма приблизительное и свободное изложение алгоритма. Реальность несколько сложнее. Обязательно ознакомьтесь с первоисточником.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 случае с алгоритмами для работы с пространственными (3D) структурами очень часто используется большое количество эвристик и пороговых значений, от которых может зависеть результат. Всегда надо быть очень аккуратными и обращать внимание на все "ручки", которые можно крутить.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2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-GB" cap="none" strike="noStrike"/>
              <a:t>Алгоритм DALI</a:t>
            </a:r>
            <a:endParaRPr i="0" cap="none" strike="noStrike"/>
          </a:p>
        </p:txBody>
      </p:sp>
      <p:sp>
        <p:nvSpPr>
          <p:cNvPr id="640" name="Google Shape;640;p42"/>
          <p:cNvSpPr/>
          <p:nvPr/>
        </p:nvSpPr>
        <p:spPr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mo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Holm L, Sander C. Protein structure comparison by alignment of distance matrices. J Mol Biol. 1993 Sep 5;233(1)</a:t>
            </a:r>
            <a:r>
              <a:rPr b="0" i="0" lang="en-GB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788" y="780239"/>
            <a:ext cx="6504414" cy="554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Оценка </a:t>
            </a:r>
            <a:r>
              <a:rPr lang="en-GB"/>
              <a:t>cходства структур</a:t>
            </a:r>
            <a:endParaRPr i="0" cap="none" strike="noStrike"/>
          </a:p>
        </p:txBody>
      </p:sp>
      <p:sp>
        <p:nvSpPr>
          <p:cNvPr id="94" name="Google Shape;94;p16"/>
          <p:cNvSpPr/>
          <p:nvPr/>
        </p:nvSpPr>
        <p:spPr>
          <a:xfrm>
            <a:off x="2411760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3347864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211960" y="18650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6"/>
          <p:cNvCxnSpPr>
            <a:stCxn id="94" idx="6"/>
            <a:endCxn id="95" idx="2"/>
          </p:cNvCxnSpPr>
          <p:nvPr/>
        </p:nvCxnSpPr>
        <p:spPr>
          <a:xfrm>
            <a:off x="2627760" y="2261106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6"/>
          <p:cNvCxnSpPr>
            <a:stCxn id="95" idx="6"/>
            <a:endCxn id="96" idx="3"/>
          </p:cNvCxnSpPr>
          <p:nvPr/>
        </p:nvCxnSpPr>
        <p:spPr>
          <a:xfrm flipH="1" rot="10800000">
            <a:off x="3563864" y="2049306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6"/>
          <p:cNvSpPr/>
          <p:nvPr/>
        </p:nvSpPr>
        <p:spPr>
          <a:xfrm>
            <a:off x="2383937" y="23967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3320041" y="1762065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4033995" y="229310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6"/>
          <p:cNvCxnSpPr>
            <a:stCxn id="99" idx="6"/>
            <a:endCxn id="100" idx="2"/>
          </p:cNvCxnSpPr>
          <p:nvPr/>
        </p:nvCxnSpPr>
        <p:spPr>
          <a:xfrm flipH="1" rot="10800000">
            <a:off x="2599937" y="1869950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6"/>
          <p:cNvCxnSpPr>
            <a:stCxn id="100" idx="6"/>
            <a:endCxn id="101" idx="1"/>
          </p:cNvCxnSpPr>
          <p:nvPr/>
        </p:nvCxnSpPr>
        <p:spPr>
          <a:xfrm>
            <a:off x="3536041" y="1870065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6"/>
          <p:cNvSpPr/>
          <p:nvPr/>
        </p:nvSpPr>
        <p:spPr>
          <a:xfrm>
            <a:off x="1628056" y="16540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6"/>
          <p:cNvCxnSpPr>
            <a:stCxn id="104" idx="5"/>
            <a:endCxn id="94" idx="1"/>
          </p:cNvCxnSpPr>
          <p:nvPr/>
        </p:nvCxnSpPr>
        <p:spPr>
          <a:xfrm>
            <a:off x="1812423" y="1838420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6"/>
          <p:cNvSpPr/>
          <p:nvPr/>
        </p:nvSpPr>
        <p:spPr>
          <a:xfrm>
            <a:off x="1670719" y="1960807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16"/>
          <p:cNvCxnSpPr>
            <a:stCxn id="106" idx="6"/>
            <a:endCxn id="99" idx="2"/>
          </p:cNvCxnSpPr>
          <p:nvPr/>
        </p:nvCxnSpPr>
        <p:spPr>
          <a:xfrm>
            <a:off x="1886719" y="2068807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8" name="Google Shape;108;p16"/>
          <p:cNvGrpSpPr/>
          <p:nvPr/>
        </p:nvGrpSpPr>
        <p:grpSpPr>
          <a:xfrm>
            <a:off x="2913516" y="3036356"/>
            <a:ext cx="813049" cy="135600"/>
            <a:chOff x="1886743" y="3284984"/>
            <a:chExt cx="813049" cy="135600"/>
          </a:xfrm>
        </p:grpSpPr>
        <p:cxnSp>
          <p:nvCxnSpPr>
            <p:cNvPr id="109" name="Google Shape;109;p16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16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6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2" name="Google Shape;112;p16"/>
          <p:cNvSpPr txBox="1"/>
          <p:nvPr/>
        </p:nvSpPr>
        <p:spPr>
          <a:xfrm>
            <a:off x="3078493" y="3171988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1475656" y="148478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225370" y="1880849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161474" y="1628800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 rot="1811853">
            <a:off x="3980337" y="1705133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858225" y="3858100"/>
            <a:ext cx="69507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Эмпирический трешхолд для белков ~3</a:t>
            </a:r>
            <a:r>
              <a:rPr lang="en-GB">
                <a:latin typeface="Ubuntu"/>
                <a:ea typeface="Ubuntu"/>
                <a:cs typeface="Ubuntu"/>
                <a:sym typeface="Ubuntu"/>
              </a:rPr>
              <a:t>Å (Финкельтштейн)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DALI</a:t>
            </a:r>
            <a:endParaRPr i="0" cap="none" strike="noStrike"/>
          </a:p>
        </p:txBody>
      </p:sp>
      <p:sp>
        <p:nvSpPr>
          <p:cNvPr id="647" name="Google Shape;647;p43"/>
          <p:cNvSpPr/>
          <p:nvPr/>
        </p:nvSpPr>
        <p:spPr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mo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Holm L, Sander C. Protein structure comparison by alignment of distance matrices. J Mol Biol. 1993 Sep 5;233(1)</a:t>
            </a:r>
            <a:r>
              <a:rPr b="0" i="0" lang="en-GB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8" name="Google Shape;648;p43"/>
          <p:cNvGrpSpPr/>
          <p:nvPr/>
        </p:nvGrpSpPr>
        <p:grpSpPr>
          <a:xfrm>
            <a:off x="4479146" y="516353"/>
            <a:ext cx="4299751" cy="1867473"/>
            <a:chOff x="1628056" y="1349653"/>
            <a:chExt cx="5782344" cy="2511395"/>
          </a:xfrm>
        </p:grpSpPr>
        <p:sp>
          <p:nvSpPr>
            <p:cNvPr id="649" name="Google Shape;649;p43"/>
            <p:cNvSpPr/>
            <p:nvPr/>
          </p:nvSpPr>
          <p:spPr>
            <a:xfrm>
              <a:off x="2411760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3347864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4211960" y="1865074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5076056" y="2017474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6156176" y="1721058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4" name="Google Shape;654;p43"/>
            <p:cNvCxnSpPr>
              <a:stCxn id="649" idx="6"/>
              <a:endCxn id="650" idx="2"/>
            </p:cNvCxnSpPr>
            <p:nvPr/>
          </p:nvCxnSpPr>
          <p:spPr>
            <a:xfrm>
              <a:off x="2627784" y="2261118"/>
              <a:ext cx="720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5" name="Google Shape;655;p43"/>
            <p:cNvCxnSpPr>
              <a:stCxn id="650" idx="6"/>
              <a:endCxn id="651" idx="3"/>
            </p:cNvCxnSpPr>
            <p:nvPr/>
          </p:nvCxnSpPr>
          <p:spPr>
            <a:xfrm flipH="1" rot="10800000">
              <a:off x="3563888" y="2049318"/>
              <a:ext cx="679800" cy="211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6" name="Google Shape;656;p43"/>
            <p:cNvCxnSpPr>
              <a:stCxn id="652" idx="2"/>
              <a:endCxn id="651" idx="6"/>
            </p:cNvCxnSpPr>
            <p:nvPr/>
          </p:nvCxnSpPr>
          <p:spPr>
            <a:xfrm rot="10800000">
              <a:off x="4428056" y="1973086"/>
              <a:ext cx="648000" cy="15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7" name="Google Shape;657;p43"/>
            <p:cNvCxnSpPr>
              <a:stCxn id="653" idx="2"/>
              <a:endCxn id="652" idx="6"/>
            </p:cNvCxnSpPr>
            <p:nvPr/>
          </p:nvCxnSpPr>
          <p:spPr>
            <a:xfrm flipH="1">
              <a:off x="5291876" y="1829070"/>
              <a:ext cx="864300" cy="296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58" name="Google Shape;658;p43"/>
            <p:cNvSpPr/>
            <p:nvPr/>
          </p:nvSpPr>
          <p:spPr>
            <a:xfrm>
              <a:off x="2383937" y="2396750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3320041" y="1762065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4033995" y="2293106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4670124" y="2871089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592587" y="2861306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3" name="Google Shape;663;p43"/>
            <p:cNvCxnSpPr>
              <a:stCxn id="658" idx="6"/>
              <a:endCxn id="659" idx="2"/>
            </p:cNvCxnSpPr>
            <p:nvPr/>
          </p:nvCxnSpPr>
          <p:spPr>
            <a:xfrm flipH="1" rot="10800000">
              <a:off x="2599961" y="1870262"/>
              <a:ext cx="720000" cy="6345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4" name="Google Shape;664;p43"/>
            <p:cNvCxnSpPr>
              <a:stCxn id="659" idx="6"/>
              <a:endCxn id="660" idx="1"/>
            </p:cNvCxnSpPr>
            <p:nvPr/>
          </p:nvCxnSpPr>
          <p:spPr>
            <a:xfrm>
              <a:off x="3536065" y="1870077"/>
              <a:ext cx="529800" cy="454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5" name="Google Shape;665;p43"/>
            <p:cNvCxnSpPr>
              <a:stCxn id="661" idx="1"/>
              <a:endCxn id="660" idx="5"/>
            </p:cNvCxnSpPr>
            <p:nvPr/>
          </p:nvCxnSpPr>
          <p:spPr>
            <a:xfrm rot="10800000">
              <a:off x="4218460" y="2477625"/>
              <a:ext cx="483300" cy="4251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6" name="Google Shape;666;p43"/>
            <p:cNvCxnSpPr>
              <a:stCxn id="667" idx="1"/>
              <a:endCxn id="661" idx="5"/>
            </p:cNvCxnSpPr>
            <p:nvPr/>
          </p:nvCxnSpPr>
          <p:spPr>
            <a:xfrm rot="10800000">
              <a:off x="4854371" y="3055360"/>
              <a:ext cx="211800" cy="6213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8" name="Google Shape;668;p43"/>
            <p:cNvSpPr/>
            <p:nvPr/>
          </p:nvSpPr>
          <p:spPr>
            <a:xfrm>
              <a:off x="1628056" y="1654053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9" name="Google Shape;669;p43"/>
            <p:cNvCxnSpPr>
              <a:stCxn id="668" idx="5"/>
              <a:endCxn id="649" idx="1"/>
            </p:cNvCxnSpPr>
            <p:nvPr/>
          </p:nvCxnSpPr>
          <p:spPr>
            <a:xfrm>
              <a:off x="1812444" y="1838441"/>
              <a:ext cx="630900" cy="346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0" name="Google Shape;670;p43"/>
            <p:cNvSpPr/>
            <p:nvPr/>
          </p:nvSpPr>
          <p:spPr>
            <a:xfrm>
              <a:off x="1670719" y="1960807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1" name="Google Shape;671;p43"/>
            <p:cNvCxnSpPr>
              <a:stCxn id="670" idx="6"/>
              <a:endCxn id="658" idx="2"/>
            </p:cNvCxnSpPr>
            <p:nvPr/>
          </p:nvCxnSpPr>
          <p:spPr>
            <a:xfrm>
              <a:off x="1886743" y="2068819"/>
              <a:ext cx="497100" cy="436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2" name="Google Shape;672;p43"/>
            <p:cNvSpPr/>
            <p:nvPr/>
          </p:nvSpPr>
          <p:spPr>
            <a:xfrm>
              <a:off x="6237968" y="2200475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3" name="Google Shape;673;p43"/>
            <p:cNvCxnSpPr>
              <a:stCxn id="672" idx="3"/>
              <a:endCxn id="662" idx="7"/>
            </p:cNvCxnSpPr>
            <p:nvPr/>
          </p:nvCxnSpPr>
          <p:spPr>
            <a:xfrm flipH="1">
              <a:off x="5777004" y="2384863"/>
              <a:ext cx="492600" cy="507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74" name="Google Shape;674;p43"/>
            <p:cNvGrpSpPr/>
            <p:nvPr/>
          </p:nvGrpSpPr>
          <p:grpSpPr>
            <a:xfrm>
              <a:off x="2913516" y="3036356"/>
              <a:ext cx="813049" cy="135632"/>
              <a:chOff x="1886743" y="3284984"/>
              <a:chExt cx="813049" cy="135632"/>
            </a:xfrm>
          </p:grpSpPr>
          <p:cxnSp>
            <p:nvCxnSpPr>
              <p:cNvPr id="675" name="Google Shape;675;p43"/>
              <p:cNvCxnSpPr/>
              <p:nvPr/>
            </p:nvCxnSpPr>
            <p:spPr>
              <a:xfrm>
                <a:off x="1886743" y="3356992"/>
                <a:ext cx="81304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6" name="Google Shape;676;p43"/>
              <p:cNvCxnSpPr/>
              <p:nvPr/>
            </p:nvCxnSpPr>
            <p:spPr>
              <a:xfrm>
                <a:off x="1907704" y="3284984"/>
                <a:ext cx="0" cy="135632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7" name="Google Shape;677;p43"/>
              <p:cNvCxnSpPr/>
              <p:nvPr/>
            </p:nvCxnSpPr>
            <p:spPr>
              <a:xfrm>
                <a:off x="2699792" y="3284984"/>
                <a:ext cx="0" cy="135632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78" name="Google Shape;678;p43"/>
            <p:cNvSpPr txBox="1"/>
            <p:nvPr/>
          </p:nvSpPr>
          <p:spPr>
            <a:xfrm>
              <a:off x="3078493" y="3171988"/>
              <a:ext cx="4876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Å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7194376" y="1349653"/>
              <a:ext cx="216024" cy="216024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0" name="Google Shape;680;p43"/>
            <p:cNvCxnSpPr>
              <a:stCxn id="679" idx="2"/>
              <a:endCxn id="653" idx="6"/>
            </p:cNvCxnSpPr>
            <p:nvPr/>
          </p:nvCxnSpPr>
          <p:spPr>
            <a:xfrm flipH="1">
              <a:off x="6372076" y="1457665"/>
              <a:ext cx="822300" cy="3717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1" name="Google Shape;681;p43"/>
            <p:cNvSpPr/>
            <p:nvPr/>
          </p:nvSpPr>
          <p:spPr>
            <a:xfrm>
              <a:off x="7091780" y="2645282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2" name="Google Shape;682;p43"/>
            <p:cNvCxnSpPr>
              <a:stCxn id="681" idx="3"/>
              <a:endCxn id="672" idx="5"/>
            </p:cNvCxnSpPr>
            <p:nvPr/>
          </p:nvCxnSpPr>
          <p:spPr>
            <a:xfrm rot="10800000">
              <a:off x="6422316" y="2384770"/>
              <a:ext cx="701100" cy="444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7" name="Google Shape;667;p43"/>
            <p:cNvSpPr/>
            <p:nvPr/>
          </p:nvSpPr>
          <p:spPr>
            <a:xfrm>
              <a:off x="5034535" y="3645024"/>
              <a:ext cx="216024" cy="216024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3" name="Google Shape;683;p43"/>
            <p:cNvCxnSpPr>
              <a:stCxn id="662" idx="3"/>
              <a:endCxn id="667" idx="7"/>
            </p:cNvCxnSpPr>
            <p:nvPr/>
          </p:nvCxnSpPr>
          <p:spPr>
            <a:xfrm flipH="1">
              <a:off x="5218623" y="3045694"/>
              <a:ext cx="405600" cy="63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684" name="Google Shape;684;p43"/>
          <p:cNvPicPr preferRelativeResize="0"/>
          <p:nvPr/>
        </p:nvPicPr>
        <p:blipFill rotWithShape="1">
          <a:blip r:embed="rId3">
            <a:alphaModFix/>
          </a:blip>
          <a:srcRect b="24409" l="14498" r="41361" t="29588"/>
          <a:stretch/>
        </p:blipFill>
        <p:spPr>
          <a:xfrm>
            <a:off x="408100" y="2535876"/>
            <a:ext cx="3734617" cy="237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3"/>
          <p:cNvPicPr preferRelativeResize="0"/>
          <p:nvPr/>
        </p:nvPicPr>
        <p:blipFill rotWithShape="1">
          <a:blip r:embed="rId4">
            <a:alphaModFix/>
          </a:blip>
          <a:srcRect b="13213" l="14048" r="31479" t="28320"/>
          <a:stretch/>
        </p:blipFill>
        <p:spPr>
          <a:xfrm>
            <a:off x="5060826" y="2535875"/>
            <a:ext cx="3626275" cy="2371326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3"/>
          <p:cNvSpPr txBox="1"/>
          <p:nvPr/>
        </p:nvSpPr>
        <p:spPr>
          <a:xfrm>
            <a:off x="408112" y="5199330"/>
            <a:ext cx="81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Задача: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выбрать выровненные атомы так, чтобы матрицы стали похожими.</a:t>
            </a:r>
            <a:b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При этом разрешается удалять строки (и столбцы) из матрицы, а также менять их местами.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4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DALI</a:t>
            </a:r>
            <a:endParaRPr i="0" cap="none" strike="noStrike"/>
          </a:p>
        </p:txBody>
      </p:sp>
      <p:sp>
        <p:nvSpPr>
          <p:cNvPr id="692" name="Google Shape;692;p44"/>
          <p:cNvSpPr/>
          <p:nvPr/>
        </p:nvSpPr>
        <p:spPr>
          <a:xfrm>
            <a:off x="1420" y="6414809"/>
            <a:ext cx="824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mo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Holm L, Sander C. Protein structure comparison by alignment of distance matrices. J Mol Biol. 1993 Sep 5;233(1)</a:t>
            </a:r>
            <a:r>
              <a:rPr b="0" i="0" lang="en-GB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391" y="1598060"/>
            <a:ext cx="4294555" cy="366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025" y="809950"/>
            <a:ext cx="2818123" cy="550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5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DALI</a:t>
            </a:r>
            <a:endParaRPr i="0" cap="none" strike="noStrike"/>
          </a:p>
        </p:txBody>
      </p:sp>
      <p:sp>
        <p:nvSpPr>
          <p:cNvPr id="700" name="Google Shape;700;p45"/>
          <p:cNvSpPr/>
          <p:nvPr/>
        </p:nvSpPr>
        <p:spPr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mo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Holm L, Sander C. Protein structure comparison by alignment of distance matrices. J Mol Biol. 1993 Sep 5;233(1)</a:t>
            </a:r>
            <a:r>
              <a:rPr b="0" i="0" lang="en-GB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1" name="Google Shape;7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63" y="839275"/>
            <a:ext cx="8679270" cy="5318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6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DALI</a:t>
            </a:r>
            <a:endParaRPr i="0" cap="none" strike="noStrike"/>
          </a:p>
        </p:txBody>
      </p:sp>
      <p:sp>
        <p:nvSpPr>
          <p:cNvPr id="707" name="Google Shape;707;p46"/>
          <p:cNvSpPr/>
          <p:nvPr/>
        </p:nvSpPr>
        <p:spPr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mo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Holm L, Sander C. Protein structure comparison by alignment of distance matrices. J Mol Biol. 1993 Sep 5;233(1)</a:t>
            </a:r>
            <a:r>
              <a:rPr b="0" i="0" lang="en-GB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6"/>
          <p:cNvSpPr txBox="1"/>
          <p:nvPr/>
        </p:nvSpPr>
        <p:spPr>
          <a:xfrm>
            <a:off x="323528" y="836712"/>
            <a:ext cx="18944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Целевая функция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46"/>
          <p:cNvSpPr txBox="1"/>
          <p:nvPr/>
        </p:nvSpPr>
        <p:spPr>
          <a:xfrm>
            <a:off x="3059832" y="1546627"/>
            <a:ext cx="5445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где i и j – координаты в матрице (= в выравнивании)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46"/>
          <p:cNvSpPr txBox="1"/>
          <p:nvPr/>
        </p:nvSpPr>
        <p:spPr>
          <a:xfrm>
            <a:off x="430124" y="4546475"/>
            <a:ext cx="759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Смысл: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сильно непохожие расстояния вообще не надо учитывать.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Задача:</a:t>
            </a: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подобрать такую перестановку строк и столбцов в матрице,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чтобы S → max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11" name="Google Shape;7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00" y="1369188"/>
            <a:ext cx="2278592" cy="7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01" y="2478687"/>
            <a:ext cx="3224960" cy="3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125" y="3212975"/>
            <a:ext cx="7385570" cy="8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/>
          <p:nvPr>
            <p:ph type="ctrTitle"/>
          </p:nvPr>
        </p:nvSpPr>
        <p:spPr>
          <a:xfrm>
            <a:off x="462475" y="486725"/>
            <a:ext cx="8390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Алгоритм гибкого совмещения (FATCAT)</a:t>
            </a:r>
            <a:endParaRPr i="0" cap="none" strike="noStrike"/>
          </a:p>
        </p:txBody>
      </p:sp>
      <p:pic>
        <p:nvPicPr>
          <p:cNvPr id="719" name="Google Shape;7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862" y="1127886"/>
            <a:ext cx="7240279" cy="349549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47"/>
          <p:cNvSpPr txBox="1"/>
          <p:nvPr/>
        </p:nvSpPr>
        <p:spPr>
          <a:xfrm>
            <a:off x="462481" y="6327952"/>
            <a:ext cx="172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Ye, Godzik, 2003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47"/>
          <p:cNvSpPr txBox="1"/>
          <p:nvPr/>
        </p:nvSpPr>
        <p:spPr>
          <a:xfrm>
            <a:off x="462475" y="4809850"/>
            <a:ext cx="252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T Sans"/>
                <a:ea typeface="PT Sans"/>
                <a:cs typeface="PT Sans"/>
                <a:sym typeface="PT Sans"/>
              </a:rPr>
              <a:t>Целевая функция: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22" name="Google Shape;7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025" y="5064344"/>
            <a:ext cx="7231949" cy="120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8"/>
          <p:cNvSpPr txBox="1"/>
          <p:nvPr>
            <p:ph type="title"/>
          </p:nvPr>
        </p:nvSpPr>
        <p:spPr>
          <a:xfrm>
            <a:off x="185550" y="271925"/>
            <a:ext cx="8767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Множественное структурное выравнивание: mTM-align</a:t>
            </a:r>
            <a:endParaRPr i="0" cap="none" strike="noStrike"/>
          </a:p>
        </p:txBody>
      </p:sp>
      <p:sp>
        <p:nvSpPr>
          <p:cNvPr id="728" name="Google Shape;728;p48"/>
          <p:cNvSpPr txBox="1"/>
          <p:nvPr/>
        </p:nvSpPr>
        <p:spPr>
          <a:xfrm>
            <a:off x="462481" y="6327952"/>
            <a:ext cx="172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Dong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8"/>
          <p:cNvSpPr txBox="1"/>
          <p:nvPr/>
        </p:nvSpPr>
        <p:spPr>
          <a:xfrm>
            <a:off x="462475" y="4809850"/>
            <a:ext cx="252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30" name="Google Shape;7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6625"/>
            <a:ext cx="3999900" cy="45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4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Идея: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Есть неплохая парная метрика </a:t>
            </a:r>
            <a:r>
              <a:rPr lang="en-GB"/>
              <a:t>TM</a:t>
            </a:r>
            <a:r>
              <a:rPr lang="en-GB"/>
              <a:t>-score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Давайте позаимствуем иерархические подход у CLUSTALW (MSA)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Построение UPGMA дерева на матрице попарных расстояний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Пары начинают собираться по дереву, при помощи Нидлмана-Вунша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Используется аугментация данными из структурного выравнивая (скоры, штрафы)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Таким образом выделяется общее ядро (common core) набора белков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Строится финальное выравнивание  на корне, с использованием обнаруженного общего ядра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Множественное структурное выравнивание</a:t>
            </a:r>
            <a:endParaRPr i="0" cap="none" strike="noStrike"/>
          </a:p>
        </p:txBody>
      </p:sp>
      <p:sp>
        <p:nvSpPr>
          <p:cNvPr id="738" name="Google Shape;738;p49"/>
          <p:cNvSpPr txBox="1"/>
          <p:nvPr/>
        </p:nvSpPr>
        <p:spPr>
          <a:xfrm>
            <a:off x="462481" y="6327952"/>
            <a:ext cx="172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9"/>
          <p:cNvSpPr txBox="1"/>
          <p:nvPr/>
        </p:nvSpPr>
        <p:spPr>
          <a:xfrm>
            <a:off x="462475" y="4809850"/>
            <a:ext cx="252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Другие примеры: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MUSTANG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Оценка </a:t>
            </a:r>
            <a:r>
              <a:rPr lang="en-GB"/>
              <a:t>cходства структур: RMSD</a:t>
            </a:r>
            <a:endParaRPr i="0" cap="none" strike="noStrike"/>
          </a:p>
        </p:txBody>
      </p:sp>
      <p:sp>
        <p:nvSpPr>
          <p:cNvPr id="123" name="Google Shape;123;p17"/>
          <p:cNvSpPr/>
          <p:nvPr/>
        </p:nvSpPr>
        <p:spPr>
          <a:xfrm>
            <a:off x="2411760" y="2153106"/>
            <a:ext cx="216024" cy="216024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3347864" y="2153106"/>
            <a:ext cx="216024" cy="216024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211960" y="1865074"/>
            <a:ext cx="216024" cy="216024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17"/>
          <p:cNvCxnSpPr>
            <a:stCxn id="123" idx="6"/>
            <a:endCxn id="124" idx="2"/>
          </p:cNvCxnSpPr>
          <p:nvPr/>
        </p:nvCxnSpPr>
        <p:spPr>
          <a:xfrm>
            <a:off x="2627784" y="2261118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7"/>
          <p:cNvCxnSpPr>
            <a:stCxn id="124" idx="6"/>
            <a:endCxn id="125" idx="3"/>
          </p:cNvCxnSpPr>
          <p:nvPr/>
        </p:nvCxnSpPr>
        <p:spPr>
          <a:xfrm flipH="1" rot="10800000">
            <a:off x="3563888" y="2049318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7"/>
          <p:cNvSpPr/>
          <p:nvPr/>
        </p:nvSpPr>
        <p:spPr>
          <a:xfrm>
            <a:off x="2383937" y="2396750"/>
            <a:ext cx="216024" cy="21602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3320041" y="1762065"/>
            <a:ext cx="216024" cy="21602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033995" y="2293106"/>
            <a:ext cx="216024" cy="21602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17"/>
          <p:cNvCxnSpPr>
            <a:stCxn id="128" idx="6"/>
            <a:endCxn id="129" idx="2"/>
          </p:cNvCxnSpPr>
          <p:nvPr/>
        </p:nvCxnSpPr>
        <p:spPr>
          <a:xfrm flipH="1" rot="10800000">
            <a:off x="2599961" y="1869962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7"/>
          <p:cNvCxnSpPr>
            <a:stCxn id="129" idx="6"/>
            <a:endCxn id="130" idx="1"/>
          </p:cNvCxnSpPr>
          <p:nvPr/>
        </p:nvCxnSpPr>
        <p:spPr>
          <a:xfrm>
            <a:off x="3536065" y="1870077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7"/>
          <p:cNvSpPr/>
          <p:nvPr/>
        </p:nvSpPr>
        <p:spPr>
          <a:xfrm>
            <a:off x="1628056" y="1654053"/>
            <a:ext cx="216024" cy="216024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7"/>
          <p:cNvCxnSpPr>
            <a:stCxn id="133" idx="5"/>
            <a:endCxn id="123" idx="1"/>
          </p:cNvCxnSpPr>
          <p:nvPr/>
        </p:nvCxnSpPr>
        <p:spPr>
          <a:xfrm>
            <a:off x="1812444" y="1838441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7"/>
          <p:cNvSpPr/>
          <p:nvPr/>
        </p:nvSpPr>
        <p:spPr>
          <a:xfrm>
            <a:off x="1670719" y="1960807"/>
            <a:ext cx="216024" cy="21602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17"/>
          <p:cNvCxnSpPr>
            <a:stCxn id="135" idx="6"/>
            <a:endCxn id="128" idx="2"/>
          </p:cNvCxnSpPr>
          <p:nvPr/>
        </p:nvCxnSpPr>
        <p:spPr>
          <a:xfrm>
            <a:off x="1886743" y="2068819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" name="Google Shape;137;p17"/>
          <p:cNvGrpSpPr/>
          <p:nvPr/>
        </p:nvGrpSpPr>
        <p:grpSpPr>
          <a:xfrm>
            <a:off x="2913516" y="3036356"/>
            <a:ext cx="813049" cy="135632"/>
            <a:chOff x="1886743" y="3284984"/>
            <a:chExt cx="813049" cy="135632"/>
          </a:xfrm>
        </p:grpSpPr>
        <p:cxnSp>
          <p:nvCxnSpPr>
            <p:cNvPr id="138" name="Google Shape;138;p17"/>
            <p:cNvCxnSpPr/>
            <p:nvPr/>
          </p:nvCxnSpPr>
          <p:spPr>
            <a:xfrm>
              <a:off x="1886743" y="3356992"/>
              <a:ext cx="813049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17"/>
            <p:cNvCxnSpPr/>
            <p:nvPr/>
          </p:nvCxnSpPr>
          <p:spPr>
            <a:xfrm>
              <a:off x="1907704" y="3284984"/>
              <a:ext cx="0" cy="13563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17"/>
            <p:cNvCxnSpPr/>
            <p:nvPr/>
          </p:nvCxnSpPr>
          <p:spPr>
            <a:xfrm>
              <a:off x="2699792" y="3284984"/>
              <a:ext cx="0" cy="13563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1" name="Google Shape;141;p17"/>
          <p:cNvSpPr txBox="1"/>
          <p:nvPr/>
        </p:nvSpPr>
        <p:spPr>
          <a:xfrm>
            <a:off x="3078493" y="3171988"/>
            <a:ext cx="4876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1475656" y="1484784"/>
            <a:ext cx="546430" cy="900079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2225370" y="1880849"/>
            <a:ext cx="546430" cy="900079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3161474" y="1628800"/>
            <a:ext cx="546430" cy="900079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 rot="1812101">
            <a:off x="3980281" y="1705152"/>
            <a:ext cx="546430" cy="900079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93720"/>
            <a:ext cx="8839201" cy="20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Оценка </a:t>
            </a:r>
            <a:r>
              <a:rPr lang="en-GB"/>
              <a:t>cходства структур: eRMSD</a:t>
            </a:r>
            <a:endParaRPr i="0" cap="none" strike="noStrike"/>
          </a:p>
        </p:txBody>
      </p:sp>
      <p:sp>
        <p:nvSpPr>
          <p:cNvPr id="152" name="Google Shape;152;p18"/>
          <p:cNvSpPr/>
          <p:nvPr/>
        </p:nvSpPr>
        <p:spPr>
          <a:xfrm>
            <a:off x="2411760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3347864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211960" y="18650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18"/>
          <p:cNvCxnSpPr>
            <a:stCxn id="152" idx="6"/>
            <a:endCxn id="153" idx="2"/>
          </p:cNvCxnSpPr>
          <p:nvPr/>
        </p:nvCxnSpPr>
        <p:spPr>
          <a:xfrm>
            <a:off x="2627760" y="2261106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8"/>
          <p:cNvCxnSpPr>
            <a:stCxn id="153" idx="6"/>
            <a:endCxn id="154" idx="3"/>
          </p:cNvCxnSpPr>
          <p:nvPr/>
        </p:nvCxnSpPr>
        <p:spPr>
          <a:xfrm flipH="1" rot="10800000">
            <a:off x="3563864" y="2049306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8"/>
          <p:cNvSpPr/>
          <p:nvPr/>
        </p:nvSpPr>
        <p:spPr>
          <a:xfrm>
            <a:off x="2383937" y="23967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3320041" y="1762065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4033995" y="229310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18"/>
          <p:cNvCxnSpPr>
            <a:stCxn id="157" idx="6"/>
            <a:endCxn id="158" idx="2"/>
          </p:cNvCxnSpPr>
          <p:nvPr/>
        </p:nvCxnSpPr>
        <p:spPr>
          <a:xfrm flipH="1" rot="10800000">
            <a:off x="2599937" y="1869950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8"/>
          <p:cNvCxnSpPr>
            <a:stCxn id="158" idx="6"/>
            <a:endCxn id="159" idx="1"/>
          </p:cNvCxnSpPr>
          <p:nvPr/>
        </p:nvCxnSpPr>
        <p:spPr>
          <a:xfrm>
            <a:off x="3536041" y="1870065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18"/>
          <p:cNvSpPr/>
          <p:nvPr/>
        </p:nvSpPr>
        <p:spPr>
          <a:xfrm>
            <a:off x="1628056" y="16540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18"/>
          <p:cNvCxnSpPr>
            <a:stCxn id="162" idx="5"/>
            <a:endCxn id="152" idx="1"/>
          </p:cNvCxnSpPr>
          <p:nvPr/>
        </p:nvCxnSpPr>
        <p:spPr>
          <a:xfrm>
            <a:off x="1812423" y="1838420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8"/>
          <p:cNvSpPr/>
          <p:nvPr/>
        </p:nvSpPr>
        <p:spPr>
          <a:xfrm>
            <a:off x="1670719" y="1960807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18"/>
          <p:cNvCxnSpPr>
            <a:stCxn id="164" idx="6"/>
            <a:endCxn id="157" idx="2"/>
          </p:cNvCxnSpPr>
          <p:nvPr/>
        </p:nvCxnSpPr>
        <p:spPr>
          <a:xfrm>
            <a:off x="1886719" y="2068807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6" name="Google Shape;166;p18"/>
          <p:cNvGrpSpPr/>
          <p:nvPr/>
        </p:nvGrpSpPr>
        <p:grpSpPr>
          <a:xfrm>
            <a:off x="2913516" y="3036356"/>
            <a:ext cx="813049" cy="135600"/>
            <a:chOff x="1886743" y="3284984"/>
            <a:chExt cx="813049" cy="135600"/>
          </a:xfrm>
        </p:grpSpPr>
        <p:cxnSp>
          <p:nvCxnSpPr>
            <p:cNvPr id="167" name="Google Shape;167;p18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18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18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0" name="Google Shape;170;p18"/>
          <p:cNvSpPr txBox="1"/>
          <p:nvPr/>
        </p:nvSpPr>
        <p:spPr>
          <a:xfrm>
            <a:off x="3078493" y="3171988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1475656" y="148478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2225370" y="1880849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3161474" y="1628800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/>
          <p:nvPr/>
        </p:nvSpPr>
        <p:spPr>
          <a:xfrm rot="1811853">
            <a:off x="3980337" y="1705133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788625" y="3850375"/>
            <a:ext cx="81957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Идея: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Описать каждую 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ару оснований внутри структуры как вектор контакта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Вектор контакта - вектор между центрами масс оснований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Оценить сходство структр как разницу векторов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300" y="5475300"/>
            <a:ext cx="615032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Оценка </a:t>
            </a:r>
            <a:r>
              <a:rPr lang="en-GB"/>
              <a:t>cходства структур: </a:t>
            </a:r>
            <a:r>
              <a:rPr lang="en-GB"/>
              <a:t>TM</a:t>
            </a:r>
            <a:r>
              <a:rPr lang="en-GB"/>
              <a:t>-score</a:t>
            </a:r>
            <a:endParaRPr i="0" cap="none" strike="noStrike"/>
          </a:p>
        </p:txBody>
      </p:sp>
      <p:sp>
        <p:nvSpPr>
          <p:cNvPr id="182" name="Google Shape;182;p19"/>
          <p:cNvSpPr/>
          <p:nvPr/>
        </p:nvSpPr>
        <p:spPr>
          <a:xfrm>
            <a:off x="2411760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347864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4211960" y="18650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19"/>
          <p:cNvCxnSpPr>
            <a:stCxn id="182" idx="6"/>
            <a:endCxn id="183" idx="2"/>
          </p:cNvCxnSpPr>
          <p:nvPr/>
        </p:nvCxnSpPr>
        <p:spPr>
          <a:xfrm>
            <a:off x="2627760" y="2261106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9"/>
          <p:cNvCxnSpPr>
            <a:stCxn id="183" idx="6"/>
            <a:endCxn id="184" idx="3"/>
          </p:cNvCxnSpPr>
          <p:nvPr/>
        </p:nvCxnSpPr>
        <p:spPr>
          <a:xfrm flipH="1" rot="10800000">
            <a:off x="3563864" y="2049306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19"/>
          <p:cNvSpPr/>
          <p:nvPr/>
        </p:nvSpPr>
        <p:spPr>
          <a:xfrm>
            <a:off x="2383937" y="23967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3320041" y="1762065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4033995" y="229310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9"/>
          <p:cNvCxnSpPr>
            <a:stCxn id="187" idx="6"/>
            <a:endCxn id="188" idx="2"/>
          </p:cNvCxnSpPr>
          <p:nvPr/>
        </p:nvCxnSpPr>
        <p:spPr>
          <a:xfrm flipH="1" rot="10800000">
            <a:off x="2599937" y="1869950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9"/>
          <p:cNvCxnSpPr>
            <a:stCxn id="188" idx="6"/>
            <a:endCxn id="189" idx="1"/>
          </p:cNvCxnSpPr>
          <p:nvPr/>
        </p:nvCxnSpPr>
        <p:spPr>
          <a:xfrm>
            <a:off x="3536041" y="1870065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19"/>
          <p:cNvSpPr/>
          <p:nvPr/>
        </p:nvSpPr>
        <p:spPr>
          <a:xfrm>
            <a:off x="1628056" y="16540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19"/>
          <p:cNvCxnSpPr>
            <a:stCxn id="192" idx="5"/>
            <a:endCxn id="182" idx="1"/>
          </p:cNvCxnSpPr>
          <p:nvPr/>
        </p:nvCxnSpPr>
        <p:spPr>
          <a:xfrm>
            <a:off x="1812423" y="1838420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19"/>
          <p:cNvSpPr/>
          <p:nvPr/>
        </p:nvSpPr>
        <p:spPr>
          <a:xfrm>
            <a:off x="1670719" y="1960807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19"/>
          <p:cNvCxnSpPr>
            <a:stCxn id="194" idx="6"/>
            <a:endCxn id="187" idx="2"/>
          </p:cNvCxnSpPr>
          <p:nvPr/>
        </p:nvCxnSpPr>
        <p:spPr>
          <a:xfrm>
            <a:off x="1886719" y="2068807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6" name="Google Shape;196;p19"/>
          <p:cNvGrpSpPr/>
          <p:nvPr/>
        </p:nvGrpSpPr>
        <p:grpSpPr>
          <a:xfrm>
            <a:off x="2913516" y="3036356"/>
            <a:ext cx="813049" cy="135600"/>
            <a:chOff x="1886743" y="3284984"/>
            <a:chExt cx="813049" cy="135600"/>
          </a:xfrm>
        </p:grpSpPr>
        <p:cxnSp>
          <p:nvCxnSpPr>
            <p:cNvPr id="197" name="Google Shape;197;p19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19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19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0" name="Google Shape;200;p19"/>
          <p:cNvSpPr txBox="1"/>
          <p:nvPr/>
        </p:nvSpPr>
        <p:spPr>
          <a:xfrm>
            <a:off x="3078493" y="3171988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1475656" y="148478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2225370" y="1880849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161474" y="1628800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/>
          <p:nvPr/>
        </p:nvSpPr>
        <p:spPr>
          <a:xfrm rot="1811853">
            <a:off x="3980337" y="1705133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780900" y="3530050"/>
            <a:ext cx="81957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Идея: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Избавиться от влияния длины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846" y="4344199"/>
            <a:ext cx="5296301" cy="11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046" y="5969677"/>
            <a:ext cx="3061450" cy="29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i="0" lang="en-GB" cap="none" strike="noStrike"/>
              <a:t>Оценка </a:t>
            </a:r>
            <a:r>
              <a:rPr lang="en-GB"/>
              <a:t>cходства структур: TM-score</a:t>
            </a:r>
            <a:endParaRPr i="0" cap="none" strike="noStrike"/>
          </a:p>
        </p:txBody>
      </p:sp>
      <p:sp>
        <p:nvSpPr>
          <p:cNvPr id="213" name="Google Shape;213;p20"/>
          <p:cNvSpPr/>
          <p:nvPr/>
        </p:nvSpPr>
        <p:spPr>
          <a:xfrm>
            <a:off x="2411760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3347864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4211960" y="18650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20"/>
          <p:cNvCxnSpPr>
            <a:stCxn id="213" idx="6"/>
            <a:endCxn id="214" idx="2"/>
          </p:cNvCxnSpPr>
          <p:nvPr/>
        </p:nvCxnSpPr>
        <p:spPr>
          <a:xfrm>
            <a:off x="2627760" y="2261106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20"/>
          <p:cNvCxnSpPr>
            <a:stCxn id="214" idx="6"/>
            <a:endCxn id="215" idx="3"/>
          </p:cNvCxnSpPr>
          <p:nvPr/>
        </p:nvCxnSpPr>
        <p:spPr>
          <a:xfrm flipH="1" rot="10800000">
            <a:off x="3563864" y="2049306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20"/>
          <p:cNvSpPr/>
          <p:nvPr/>
        </p:nvSpPr>
        <p:spPr>
          <a:xfrm>
            <a:off x="2383937" y="23967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3320041" y="1762065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4033995" y="229310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0"/>
          <p:cNvCxnSpPr>
            <a:stCxn id="218" idx="6"/>
            <a:endCxn id="219" idx="2"/>
          </p:cNvCxnSpPr>
          <p:nvPr/>
        </p:nvCxnSpPr>
        <p:spPr>
          <a:xfrm flipH="1" rot="10800000">
            <a:off x="2599937" y="1869950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20"/>
          <p:cNvCxnSpPr>
            <a:stCxn id="219" idx="6"/>
            <a:endCxn id="220" idx="1"/>
          </p:cNvCxnSpPr>
          <p:nvPr/>
        </p:nvCxnSpPr>
        <p:spPr>
          <a:xfrm>
            <a:off x="3536041" y="1870065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20"/>
          <p:cNvSpPr/>
          <p:nvPr/>
        </p:nvSpPr>
        <p:spPr>
          <a:xfrm>
            <a:off x="1628056" y="16540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20"/>
          <p:cNvCxnSpPr>
            <a:stCxn id="223" idx="5"/>
            <a:endCxn id="213" idx="1"/>
          </p:cNvCxnSpPr>
          <p:nvPr/>
        </p:nvCxnSpPr>
        <p:spPr>
          <a:xfrm>
            <a:off x="1812423" y="1838420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20"/>
          <p:cNvSpPr/>
          <p:nvPr/>
        </p:nvSpPr>
        <p:spPr>
          <a:xfrm>
            <a:off x="1670719" y="1960807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20"/>
          <p:cNvCxnSpPr>
            <a:stCxn id="225" idx="6"/>
            <a:endCxn id="218" idx="2"/>
          </p:cNvCxnSpPr>
          <p:nvPr/>
        </p:nvCxnSpPr>
        <p:spPr>
          <a:xfrm>
            <a:off x="1886719" y="2068807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7" name="Google Shape;227;p20"/>
          <p:cNvGrpSpPr/>
          <p:nvPr/>
        </p:nvGrpSpPr>
        <p:grpSpPr>
          <a:xfrm>
            <a:off x="2913516" y="3036356"/>
            <a:ext cx="813049" cy="135600"/>
            <a:chOff x="1886743" y="3284984"/>
            <a:chExt cx="813049" cy="135600"/>
          </a:xfrm>
        </p:grpSpPr>
        <p:cxnSp>
          <p:nvCxnSpPr>
            <p:cNvPr id="228" name="Google Shape;228;p20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20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20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1" name="Google Shape;231;p20"/>
          <p:cNvSpPr txBox="1"/>
          <p:nvPr/>
        </p:nvSpPr>
        <p:spPr>
          <a:xfrm>
            <a:off x="3078493" y="3171988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1475656" y="148478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2225370" y="1880849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3161474" y="1628800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 rot="1811853">
            <a:off x="3980337" y="1705133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780900" y="3530050"/>
            <a:ext cx="81957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Другие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GDT (Global Distance Test)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MaxSub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Совмещение структур</a:t>
            </a:r>
            <a:endParaRPr i="0" cap="none" strike="noStrike"/>
          </a:p>
        </p:txBody>
      </p:sp>
      <p:sp>
        <p:nvSpPr>
          <p:cNvPr id="242" name="Google Shape;242;p21"/>
          <p:cNvSpPr/>
          <p:nvPr/>
        </p:nvSpPr>
        <p:spPr>
          <a:xfrm>
            <a:off x="2411760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3347864" y="2153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4211960" y="18650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1"/>
          <p:cNvCxnSpPr>
            <a:stCxn id="242" idx="6"/>
            <a:endCxn id="243" idx="2"/>
          </p:cNvCxnSpPr>
          <p:nvPr/>
        </p:nvCxnSpPr>
        <p:spPr>
          <a:xfrm>
            <a:off x="2627760" y="2261106"/>
            <a:ext cx="72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21"/>
          <p:cNvCxnSpPr>
            <a:stCxn id="243" idx="6"/>
            <a:endCxn id="244" idx="3"/>
          </p:cNvCxnSpPr>
          <p:nvPr/>
        </p:nvCxnSpPr>
        <p:spPr>
          <a:xfrm flipH="1" rot="10800000">
            <a:off x="3563864" y="2049306"/>
            <a:ext cx="679800" cy="21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21"/>
          <p:cNvSpPr/>
          <p:nvPr/>
        </p:nvSpPr>
        <p:spPr>
          <a:xfrm>
            <a:off x="2383937" y="2396750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3320041" y="1762065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4033995" y="229310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21"/>
          <p:cNvCxnSpPr>
            <a:stCxn id="247" idx="6"/>
            <a:endCxn id="248" idx="2"/>
          </p:cNvCxnSpPr>
          <p:nvPr/>
        </p:nvCxnSpPr>
        <p:spPr>
          <a:xfrm flipH="1" rot="10800000">
            <a:off x="2599937" y="1869950"/>
            <a:ext cx="720000" cy="63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21"/>
          <p:cNvCxnSpPr>
            <a:stCxn id="248" idx="6"/>
            <a:endCxn id="249" idx="1"/>
          </p:cNvCxnSpPr>
          <p:nvPr/>
        </p:nvCxnSpPr>
        <p:spPr>
          <a:xfrm>
            <a:off x="3536041" y="1870065"/>
            <a:ext cx="529500" cy="45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21"/>
          <p:cNvSpPr/>
          <p:nvPr/>
        </p:nvSpPr>
        <p:spPr>
          <a:xfrm>
            <a:off x="1628056" y="16540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21"/>
          <p:cNvCxnSpPr>
            <a:stCxn id="252" idx="5"/>
            <a:endCxn id="242" idx="1"/>
          </p:cNvCxnSpPr>
          <p:nvPr/>
        </p:nvCxnSpPr>
        <p:spPr>
          <a:xfrm>
            <a:off x="1812423" y="1838420"/>
            <a:ext cx="630900" cy="346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21"/>
          <p:cNvSpPr/>
          <p:nvPr/>
        </p:nvSpPr>
        <p:spPr>
          <a:xfrm>
            <a:off x="1670719" y="1960807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21"/>
          <p:cNvCxnSpPr>
            <a:stCxn id="254" idx="6"/>
            <a:endCxn id="247" idx="2"/>
          </p:cNvCxnSpPr>
          <p:nvPr/>
        </p:nvCxnSpPr>
        <p:spPr>
          <a:xfrm>
            <a:off x="1886719" y="2068807"/>
            <a:ext cx="497100" cy="435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6" name="Google Shape;256;p21"/>
          <p:cNvGrpSpPr/>
          <p:nvPr/>
        </p:nvGrpSpPr>
        <p:grpSpPr>
          <a:xfrm>
            <a:off x="2913516" y="3036356"/>
            <a:ext cx="813049" cy="135600"/>
            <a:chOff x="1886743" y="3284984"/>
            <a:chExt cx="813049" cy="135600"/>
          </a:xfrm>
        </p:grpSpPr>
        <p:cxnSp>
          <p:nvCxnSpPr>
            <p:cNvPr id="257" name="Google Shape;257;p21"/>
            <p:cNvCxnSpPr/>
            <p:nvPr/>
          </p:nvCxnSpPr>
          <p:spPr>
            <a:xfrm>
              <a:off x="1886743" y="3356992"/>
              <a:ext cx="8130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21"/>
            <p:cNvCxnSpPr/>
            <p:nvPr/>
          </p:nvCxnSpPr>
          <p:spPr>
            <a:xfrm>
              <a:off x="1907704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21"/>
            <p:cNvCxnSpPr/>
            <p:nvPr/>
          </p:nvCxnSpPr>
          <p:spPr>
            <a:xfrm>
              <a:off x="2699792" y="3284984"/>
              <a:ext cx="0" cy="135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0" name="Google Shape;260;p21"/>
          <p:cNvSpPr txBox="1"/>
          <p:nvPr/>
        </p:nvSpPr>
        <p:spPr>
          <a:xfrm>
            <a:off x="3078493" y="3171988"/>
            <a:ext cx="4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1475656" y="1484784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2225370" y="1880849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3161474" y="1628800"/>
            <a:ext cx="546300" cy="90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1"/>
          <p:cNvSpPr/>
          <p:nvPr/>
        </p:nvSpPr>
        <p:spPr>
          <a:xfrm rot="1811853">
            <a:off x="3980337" y="1705133"/>
            <a:ext cx="546340" cy="9000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25" y="5219998"/>
            <a:ext cx="3022700" cy="3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562500" y="4388425"/>
            <a:ext cx="4261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T Sans"/>
                <a:ea typeface="PT Sans"/>
                <a:cs typeface="PT Sans"/>
                <a:sym typeface="PT Sans"/>
              </a:rPr>
              <a:t>Целевая функция: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/>
          <p:nvPr>
            <p:ph type="ctrTitle"/>
          </p:nvPr>
        </p:nvSpPr>
        <p:spPr>
          <a:xfrm>
            <a:off x="818400" y="231551"/>
            <a:ext cx="750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GB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Движение</a:t>
            </a:r>
            <a:endParaRPr b="0" i="0" sz="3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2"/>
          <p:cNvSpPr txBox="1"/>
          <p:nvPr>
            <p:ph idx="4294967295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3" name="Google Shape;273;p22"/>
          <p:cNvCxnSpPr/>
          <p:nvPr/>
        </p:nvCxnSpPr>
        <p:spPr>
          <a:xfrm rot="10800000">
            <a:off x="1259632" y="836712"/>
            <a:ext cx="0" cy="151216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4" name="Google Shape;274;p22"/>
          <p:cNvCxnSpPr/>
          <p:nvPr/>
        </p:nvCxnSpPr>
        <p:spPr>
          <a:xfrm>
            <a:off x="1259632" y="2348880"/>
            <a:ext cx="172819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5" name="Google Shape;275;p22"/>
          <p:cNvSpPr/>
          <p:nvPr/>
        </p:nvSpPr>
        <p:spPr>
          <a:xfrm>
            <a:off x="1835696" y="1340768"/>
            <a:ext cx="144016" cy="144016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22"/>
          <p:cNvCxnSpPr>
            <a:endCxn id="275" idx="2"/>
          </p:cNvCxnSpPr>
          <p:nvPr/>
        </p:nvCxnSpPr>
        <p:spPr>
          <a:xfrm>
            <a:off x="1259696" y="1412776"/>
            <a:ext cx="5760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7" name="Google Shape;277;p22"/>
          <p:cNvCxnSpPr/>
          <p:nvPr/>
        </p:nvCxnSpPr>
        <p:spPr>
          <a:xfrm flipH="1" rot="10800000">
            <a:off x="1894589" y="1501482"/>
            <a:ext cx="8384" cy="85571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8" name="Google Shape;278;p22"/>
          <p:cNvSpPr txBox="1"/>
          <p:nvPr/>
        </p:nvSpPr>
        <p:spPr>
          <a:xfrm>
            <a:off x="905563" y="122811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1760947" y="2373890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22"/>
          <p:cNvCxnSpPr/>
          <p:nvPr/>
        </p:nvCxnSpPr>
        <p:spPr>
          <a:xfrm rot="10800000">
            <a:off x="4623661" y="859080"/>
            <a:ext cx="0" cy="151216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1" name="Google Shape;281;p22"/>
          <p:cNvCxnSpPr/>
          <p:nvPr/>
        </p:nvCxnSpPr>
        <p:spPr>
          <a:xfrm rot="-1768358">
            <a:off x="4883839" y="1848262"/>
            <a:ext cx="172819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2" name="Google Shape;282;p22"/>
          <p:cNvSpPr/>
          <p:nvPr/>
        </p:nvSpPr>
        <p:spPr>
          <a:xfrm rot="-1768358">
            <a:off x="5027288" y="1067576"/>
            <a:ext cx="144016" cy="144016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22"/>
          <p:cNvCxnSpPr>
            <a:endCxn id="282" idx="2"/>
          </p:cNvCxnSpPr>
          <p:nvPr/>
        </p:nvCxnSpPr>
        <p:spPr>
          <a:xfrm flipH="1" rot="10800000">
            <a:off x="4535007" y="1175012"/>
            <a:ext cx="501600" cy="283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4" name="Google Shape;284;p22"/>
          <p:cNvCxnSpPr/>
          <p:nvPr/>
        </p:nvCxnSpPr>
        <p:spPr>
          <a:xfrm flipH="1" rot="9031642">
            <a:off x="5341487" y="1165833"/>
            <a:ext cx="8384" cy="85571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5" name="Google Shape;285;p22"/>
          <p:cNvSpPr txBox="1"/>
          <p:nvPr/>
        </p:nvSpPr>
        <p:spPr>
          <a:xfrm>
            <a:off x="4351769" y="1423120"/>
            <a:ext cx="183320" cy="276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97" r="-8999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5467858" y="2007410"/>
            <a:ext cx="186718" cy="276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912" l="-32255" r="-387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87" name="Google Shape;287;p22"/>
          <p:cNvCxnSpPr/>
          <p:nvPr/>
        </p:nvCxnSpPr>
        <p:spPr>
          <a:xfrm rot="10800000">
            <a:off x="4402409" y="2453894"/>
            <a:ext cx="0" cy="151216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8" name="Google Shape;288;p22"/>
          <p:cNvCxnSpPr/>
          <p:nvPr/>
        </p:nvCxnSpPr>
        <p:spPr>
          <a:xfrm>
            <a:off x="4402409" y="3966062"/>
            <a:ext cx="172819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9" name="Google Shape;289;p22"/>
          <p:cNvCxnSpPr/>
          <p:nvPr/>
        </p:nvCxnSpPr>
        <p:spPr>
          <a:xfrm flipH="1" rot="10800000">
            <a:off x="4402409" y="3029958"/>
            <a:ext cx="576064" cy="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0" name="Google Shape;290;p22"/>
          <p:cNvCxnSpPr/>
          <p:nvPr/>
        </p:nvCxnSpPr>
        <p:spPr>
          <a:xfrm flipH="1" rot="10800000">
            <a:off x="5037366" y="3118664"/>
            <a:ext cx="8384" cy="85571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1" name="Google Shape;291;p22"/>
          <p:cNvSpPr txBox="1"/>
          <p:nvPr/>
        </p:nvSpPr>
        <p:spPr>
          <a:xfrm>
            <a:off x="4048340" y="2845292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4903724" y="399107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