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jpeg" ContentType="image/jpeg"/>
  <Override PartName="/ppt/media/image25.jpeg" ContentType="image/jpeg"/>
  <Override PartName="/ppt/media/image24.jpeg" ContentType="image/jpeg"/>
  <Override PartName="/ppt/media/image9.png" ContentType="image/png"/>
  <Override PartName="/ppt/media/image10.png" ContentType="image/png"/>
  <Override PartName="/ppt/media/image8.png" ContentType="image/png"/>
  <Override PartName="/ppt/media/image7.png" ContentType="image/png"/>
  <Override PartName="/ppt/media/image22.jpeg" ContentType="image/jpe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23.jpeg" ContentType="image/jpeg"/>
  <Override PartName="/ppt/media/image15.png" ContentType="image/png"/>
  <Override PartName="/ppt/media/image16.png" ContentType="image/png"/>
  <Override PartName="/ppt/media/image19.gif" ContentType="image/gif"/>
  <Override PartName="/ppt/media/image17.png" ContentType="image/png"/>
  <Override PartName="/ppt/media/image18.png" ContentType="image/png"/>
  <Override PartName="/ppt/media/image5.png" ContentType="image/png"/>
  <Override PartName="/ppt/media/image20.png" ContentType="image/png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_rels/slideLayout10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6.xml.rels" ContentType="application/vnd.openxmlformats-package.relationship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</p:sldIdLst>
  <p:sldSz cx="10077450" cy="75628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9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08F5386-78B4-4A6F-AB9E-B7A873A59DA2}" type="slidenum"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body"/>
          </p:nvPr>
        </p:nvSpPr>
        <p:spPr>
          <a:xfrm>
            <a:off x="360" y="360"/>
            <a:ext cx="11795760" cy="1179576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 оси X расположена последовательность одного генома, целиком! Сжатие 1млн букв не позволяет буквы увидеть.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 оси Y снизу вверх расположена последовательность другого генома. 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Точки на карте соответствуют совпадающим или очень похожим фрагментам последовательности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CustomShape 2"/>
          <p:cNvSpPr/>
          <p:nvPr/>
        </p:nvSpPr>
        <p:spPr>
          <a:xfrm>
            <a:off x="360" y="360"/>
            <a:ext cx="11795760" cy="1179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fld id="{800C76F8-2B20-4D89-9D1E-3AA78BF5C962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body"/>
          </p:nvPr>
        </p:nvSpPr>
        <p:spPr>
          <a:xfrm>
            <a:off x="360" y="360"/>
            <a:ext cx="11795760" cy="1179576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 оси X расположена последовательность одного генома, целиком! Сжатие 1млн букв не позволяет буквы увидеть.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 оси Y снизу вверх расположена последовательность другого генома. 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Точки на карте соответствуют совпадающим или очень похожим фрагментам последовательности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5" name="CustomShape 2"/>
          <p:cNvSpPr/>
          <p:nvPr/>
        </p:nvSpPr>
        <p:spPr>
          <a:xfrm>
            <a:off x="360" y="360"/>
            <a:ext cx="11795760" cy="1179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fld id="{AE41181E-9487-4D0C-ABE8-1FFD1E83023F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7.png"/><Relationship Id="rId3" Type="http://schemas.openxmlformats.org/officeDocument/2006/relationships/image" Target="../media/image18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3640" y="405972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ubTitle"/>
          </p:nvPr>
        </p:nvSpPr>
        <p:spPr>
          <a:xfrm>
            <a:off x="503640" y="302760"/>
            <a:ext cx="9066600" cy="584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50364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515052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503640" y="405972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503640" y="405972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515052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 type="body"/>
          </p:nvPr>
        </p:nvSpPr>
        <p:spPr>
          <a:xfrm>
            <a:off x="50364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3" name="" descr=""/>
          <p:cNvPicPr/>
          <p:nvPr/>
        </p:nvPicPr>
        <p:blipFill>
          <a:blip r:embed="rId2"/>
          <a:stretch/>
        </p:blipFill>
        <p:spPr>
          <a:xfrm>
            <a:off x="2289240" y="1769040"/>
            <a:ext cx="5497200" cy="4385520"/>
          </a:xfrm>
          <a:prstGeom prst="rect">
            <a:avLst/>
          </a:prstGeom>
          <a:ln>
            <a:noFill/>
          </a:ln>
        </p:spPr>
      </p:pic>
      <p:pic>
        <p:nvPicPr>
          <p:cNvPr id="324" name="" descr=""/>
          <p:cNvPicPr/>
          <p:nvPr/>
        </p:nvPicPr>
        <p:blipFill>
          <a:blip r:embed="rId3"/>
          <a:stretch/>
        </p:blipFill>
        <p:spPr>
          <a:xfrm>
            <a:off x="2289240" y="1769040"/>
            <a:ext cx="5497200" cy="4385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052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364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89240" y="1769040"/>
            <a:ext cx="5497200" cy="438552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89240" y="1769040"/>
            <a:ext cx="5497200" cy="4385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503640" y="302760"/>
            <a:ext cx="9066600" cy="584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0364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15052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3640" y="405972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3640" y="405972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15052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50364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2"/>
          <a:stretch/>
        </p:blipFill>
        <p:spPr>
          <a:xfrm>
            <a:off x="2289240" y="1769040"/>
            <a:ext cx="5497200" cy="4385520"/>
          </a:xfrm>
          <a:prstGeom prst="rect">
            <a:avLst/>
          </a:prstGeom>
          <a:ln>
            <a:noFill/>
          </a:ln>
        </p:spPr>
      </p:pic>
      <p:pic>
        <p:nvPicPr>
          <p:cNvPr id="72" name="" descr=""/>
          <p:cNvPicPr/>
          <p:nvPr/>
        </p:nvPicPr>
        <p:blipFill>
          <a:blip r:embed="rId3"/>
          <a:stretch/>
        </p:blipFill>
        <p:spPr>
          <a:xfrm>
            <a:off x="2289240" y="1769040"/>
            <a:ext cx="5497200" cy="4385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ubTitle"/>
          </p:nvPr>
        </p:nvSpPr>
        <p:spPr>
          <a:xfrm>
            <a:off x="503640" y="302760"/>
            <a:ext cx="9066600" cy="584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50364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515052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3640" y="405972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3640" y="405972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15052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50364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2289240" y="1769040"/>
            <a:ext cx="5497200" cy="438552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3"/>
          <a:stretch/>
        </p:blipFill>
        <p:spPr>
          <a:xfrm>
            <a:off x="2289240" y="1769040"/>
            <a:ext cx="5497200" cy="4385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503640" y="302760"/>
            <a:ext cx="9066600" cy="584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0364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515052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503640" y="405972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03640" y="405972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515052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50364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2"/>
          <a:stretch/>
        </p:blipFill>
        <p:spPr>
          <a:xfrm>
            <a:off x="2289240" y="1769040"/>
            <a:ext cx="5497200" cy="438552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3"/>
          <a:stretch/>
        </p:blipFill>
        <p:spPr>
          <a:xfrm>
            <a:off x="2289240" y="1769040"/>
            <a:ext cx="5497200" cy="4385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ubTitle"/>
          </p:nvPr>
        </p:nvSpPr>
        <p:spPr>
          <a:xfrm>
            <a:off x="503640" y="302760"/>
            <a:ext cx="9066600" cy="584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0364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515052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503640" y="405972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03640" y="405972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515052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50364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3640" y="302760"/>
            <a:ext cx="9066600" cy="584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2"/>
          <a:stretch/>
        </p:blipFill>
        <p:spPr>
          <a:xfrm>
            <a:off x="2289240" y="1769040"/>
            <a:ext cx="5497200" cy="4385520"/>
          </a:xfrm>
          <a:prstGeom prst="rect">
            <a:avLst/>
          </a:prstGeom>
          <a:ln>
            <a:noFill/>
          </a:ln>
        </p:spPr>
      </p:pic>
      <p:pic>
        <p:nvPicPr>
          <p:cNvPr id="180" name="" descr=""/>
          <p:cNvPicPr/>
          <p:nvPr/>
        </p:nvPicPr>
        <p:blipFill>
          <a:blip r:embed="rId3"/>
          <a:stretch/>
        </p:blipFill>
        <p:spPr>
          <a:xfrm>
            <a:off x="2289240" y="1769040"/>
            <a:ext cx="5497200" cy="4385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ubTitle"/>
          </p:nvPr>
        </p:nvSpPr>
        <p:spPr>
          <a:xfrm>
            <a:off x="503640" y="302760"/>
            <a:ext cx="9066600" cy="584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50364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515052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503640" y="405972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364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503640" y="405972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515052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50364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2"/>
          <a:stretch/>
        </p:blipFill>
        <p:spPr>
          <a:xfrm>
            <a:off x="2289240" y="1769040"/>
            <a:ext cx="5497200" cy="4385520"/>
          </a:xfrm>
          <a:prstGeom prst="rect">
            <a:avLst/>
          </a:prstGeom>
          <a:ln>
            <a:noFill/>
          </a:ln>
        </p:spPr>
      </p:pic>
      <p:pic>
        <p:nvPicPr>
          <p:cNvPr id="216" name="" descr=""/>
          <p:cNvPicPr/>
          <p:nvPr/>
        </p:nvPicPr>
        <p:blipFill>
          <a:blip r:embed="rId3"/>
          <a:stretch/>
        </p:blipFill>
        <p:spPr>
          <a:xfrm>
            <a:off x="2289240" y="1769040"/>
            <a:ext cx="5497200" cy="4385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503640" y="302760"/>
            <a:ext cx="9066600" cy="584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50364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052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515052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503640" y="405972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503640" y="405972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515052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50364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1" name="" descr=""/>
          <p:cNvPicPr/>
          <p:nvPr/>
        </p:nvPicPr>
        <p:blipFill>
          <a:blip r:embed="rId2"/>
          <a:stretch/>
        </p:blipFill>
        <p:spPr>
          <a:xfrm>
            <a:off x="2289240" y="1769040"/>
            <a:ext cx="5497200" cy="4385520"/>
          </a:xfrm>
          <a:prstGeom prst="rect">
            <a:avLst/>
          </a:prstGeom>
          <a:ln>
            <a:noFill/>
          </a:ln>
        </p:spPr>
      </p:pic>
      <p:pic>
        <p:nvPicPr>
          <p:cNvPr id="252" name="" descr=""/>
          <p:cNvPicPr/>
          <p:nvPr/>
        </p:nvPicPr>
        <p:blipFill>
          <a:blip r:embed="rId3"/>
          <a:stretch/>
        </p:blipFill>
        <p:spPr>
          <a:xfrm>
            <a:off x="2289240" y="1769040"/>
            <a:ext cx="5497200" cy="4385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3640" y="405972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503640" y="302760"/>
            <a:ext cx="9066600" cy="584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50364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515052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503640" y="405972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503640" y="4059720"/>
            <a:ext cx="906840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5150520" y="176904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515052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503640" y="4059720"/>
            <a:ext cx="4425120" cy="209160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7" name="" descr=""/>
          <p:cNvPicPr/>
          <p:nvPr/>
        </p:nvPicPr>
        <p:blipFill>
          <a:blip r:embed="rId2"/>
          <a:stretch/>
        </p:blipFill>
        <p:spPr>
          <a:xfrm>
            <a:off x="2289240" y="1769040"/>
            <a:ext cx="5497200" cy="4385520"/>
          </a:xfrm>
          <a:prstGeom prst="rect">
            <a:avLst/>
          </a:prstGeom>
          <a:ln>
            <a:noFill/>
          </a:ln>
        </p:spPr>
      </p:pic>
      <p:pic>
        <p:nvPicPr>
          <p:cNvPr id="288" name="" descr=""/>
          <p:cNvPicPr/>
          <p:nvPr/>
        </p:nvPicPr>
        <p:blipFill>
          <a:blip r:embed="rId3"/>
          <a:stretch/>
        </p:blipFill>
        <p:spPr>
          <a:xfrm>
            <a:off x="2289240" y="1769040"/>
            <a:ext cx="5497200" cy="4385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subTitle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4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3640" y="1769040"/>
            <a:ext cx="9068040" cy="438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4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4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040" cy="43851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4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03640" y="302760"/>
            <a:ext cx="9066600" cy="1259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4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4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503640" y="1769040"/>
            <a:ext cx="9068400" cy="43855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77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77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3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hyperlink" Target="http://mouse.belozersky.msu.ru/tools/npge.html" TargetMode="External"/><Relationship Id="rId2" Type="http://schemas.openxmlformats.org/officeDocument/2006/relationships/slideLayout" Target="../slideLayouts/slideLayout9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9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7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gif"/><Relationship Id="rId2" Type="http://schemas.openxmlformats.org/officeDocument/2006/relationships/slideLayout" Target="../slideLayouts/slideLayout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://mummer.sourceforge.net/manual/AlignmentTypes.pdf" TargetMode="External"/><Relationship Id="rId2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503640" y="2331000"/>
            <a:ext cx="906660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Выравнивание геномов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503640" y="1769400"/>
            <a:ext cx="886500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4" name="Table 1"/>
          <p:cNvGraphicFramePr/>
          <p:nvPr/>
        </p:nvGraphicFramePr>
        <p:xfrm>
          <a:off x="623880" y="1663560"/>
          <a:ext cx="8611200" cy="5898600"/>
        </p:xfrm>
        <a:graphic>
          <a:graphicData uri="http://schemas.openxmlformats.org/drawingml/2006/table">
            <a:tbl>
              <a:tblPr/>
              <a:tblGrid>
                <a:gridCol w="861120"/>
                <a:gridCol w="861120"/>
                <a:gridCol w="861120"/>
                <a:gridCol w="861120"/>
                <a:gridCol w="861120"/>
                <a:gridCol w="861120"/>
                <a:gridCol w="861120"/>
                <a:gridCol w="861120"/>
                <a:gridCol w="861120"/>
                <a:gridCol w="861480"/>
              </a:tblGrid>
              <a:tr h="60588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0588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0588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0588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0588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0588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0588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0588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0588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/>
                      <a:r>
                        <a:rPr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5072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445" name="CustomShape 2"/>
          <p:cNvSpPr/>
          <p:nvPr/>
        </p:nvSpPr>
        <p:spPr>
          <a:xfrm>
            <a:off x="455040" y="138600"/>
            <a:ext cx="9193680" cy="88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Карта сходства 2х последовательностей </a:t>
            </a:r>
            <a:endParaRPr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  <a:p>
            <a:pPr algn="ctr">
              <a:lnSpc>
                <a:spcPct val="100000"/>
              </a:lnSpc>
            </a:pPr>
            <a:r>
              <a:rPr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 учетом комплементарной цепочки</a:t>
            </a:r>
            <a:endParaRPr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sp>
        <p:nvSpPr>
          <p:cNvPr id="446" name="Line 3"/>
          <p:cNvSpPr/>
          <p:nvPr/>
        </p:nvSpPr>
        <p:spPr>
          <a:xfrm>
            <a:off x="8046720" y="6206760"/>
            <a:ext cx="777600" cy="376920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CustomShape 4"/>
          <p:cNvSpPr/>
          <p:nvPr/>
        </p:nvSpPr>
        <p:spPr>
          <a:xfrm>
            <a:off x="608040" y="7000200"/>
            <a:ext cx="8885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CustomShape 5"/>
          <p:cNvSpPr/>
          <p:nvPr/>
        </p:nvSpPr>
        <p:spPr>
          <a:xfrm>
            <a:off x="607680" y="1737360"/>
            <a:ext cx="360" cy="5263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Line 6"/>
          <p:cNvSpPr/>
          <p:nvPr/>
        </p:nvSpPr>
        <p:spPr>
          <a:xfrm>
            <a:off x="7132320" y="5614200"/>
            <a:ext cx="754560" cy="420840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Line 7"/>
          <p:cNvSpPr/>
          <p:nvPr/>
        </p:nvSpPr>
        <p:spPr>
          <a:xfrm>
            <a:off x="8029800" y="3770280"/>
            <a:ext cx="719280" cy="478440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Line 8"/>
          <p:cNvSpPr/>
          <p:nvPr/>
        </p:nvSpPr>
        <p:spPr>
          <a:xfrm>
            <a:off x="6297480" y="4987440"/>
            <a:ext cx="709200" cy="493920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2" name="Line 9"/>
          <p:cNvSpPr/>
          <p:nvPr/>
        </p:nvSpPr>
        <p:spPr>
          <a:xfrm>
            <a:off x="5467680" y="4401720"/>
            <a:ext cx="722880" cy="473400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3" name="TextShape 10"/>
          <p:cNvSpPr txBox="1"/>
          <p:nvPr/>
        </p:nvSpPr>
        <p:spPr>
          <a:xfrm>
            <a:off x="9490320" y="7077240"/>
            <a:ext cx="548640" cy="42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984BB338-C40C-4775-9D5D-903278C8794F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503640" y="302760"/>
            <a:ext cx="9066600" cy="125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Карта локального сходства геномов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i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i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M.capricolum</a:t>
            </a: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и </a:t>
            </a:r>
            <a:r>
              <a:rPr i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M.mycoides</a:t>
            </a: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CustomShape 2"/>
          <p:cNvSpPr/>
          <p:nvPr/>
        </p:nvSpPr>
        <p:spPr>
          <a:xfrm>
            <a:off x="360" y="0"/>
            <a:ext cx="11790720" cy="1179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56" name="Picture 2" descr=""/>
          <p:cNvPicPr/>
          <p:nvPr/>
        </p:nvPicPr>
        <p:blipFill>
          <a:blip r:embed="rId1"/>
          <a:stretch/>
        </p:blipFill>
        <p:spPr>
          <a:xfrm>
            <a:off x="806040" y="1959840"/>
            <a:ext cx="8969760" cy="4487040"/>
          </a:xfrm>
          <a:prstGeom prst="rect">
            <a:avLst/>
          </a:prstGeom>
          <a:ln w="38160">
            <a:solidFill>
              <a:srgbClr val="404040"/>
            </a:solidFill>
            <a:round/>
          </a:ln>
        </p:spPr>
      </p:pic>
      <p:sp>
        <p:nvSpPr>
          <p:cNvPr id="457" name="CustomShape 3"/>
          <p:cNvSpPr/>
          <p:nvPr/>
        </p:nvSpPr>
        <p:spPr>
          <a:xfrm>
            <a:off x="2561040" y="6491520"/>
            <a:ext cx="4636800" cy="56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Mycoplasma mycoides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CustomShape 4"/>
          <p:cNvSpPr/>
          <p:nvPr/>
        </p:nvSpPr>
        <p:spPr>
          <a:xfrm rot="16199400">
            <a:off x="-1929240" y="3694680"/>
            <a:ext cx="4935960" cy="567720"/>
          </a:xfrm>
          <a:prstGeom prst="rect">
            <a:avLst/>
          </a:prstGeom>
          <a:noFill/>
          <a:ln>
            <a:solidFill>
              <a:srgbClr val="3465a4"/>
            </a:solidFill>
            <a:custDash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Mycoplasma capricolum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TextShape 5"/>
          <p:cNvSpPr txBox="1"/>
          <p:nvPr/>
        </p:nvSpPr>
        <p:spPr>
          <a:xfrm>
            <a:off x="-619920" y="25560"/>
            <a:ext cx="1146960" cy="320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8F2DFC48-E475-4007-BAFD-19F0E6D14D4F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TextShape 6"/>
          <p:cNvSpPr txBox="1"/>
          <p:nvPr/>
        </p:nvSpPr>
        <p:spPr>
          <a:xfrm>
            <a:off x="9490320" y="7041240"/>
            <a:ext cx="548640" cy="42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139CE512-77EC-4BF7-AB04-CD680278F4CA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503640" y="302760"/>
            <a:ext cx="9066600" cy="125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/>
            <a:r>
              <a:rPr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Синтеничные области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360" y="0"/>
            <a:ext cx="11790720" cy="1179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63" name="Picture 2" descr=""/>
          <p:cNvPicPr/>
          <p:nvPr/>
        </p:nvPicPr>
        <p:blipFill>
          <a:blip r:embed="rId1"/>
          <a:stretch/>
        </p:blipFill>
        <p:spPr>
          <a:xfrm>
            <a:off x="1173960" y="1446480"/>
            <a:ext cx="7340760" cy="3672000"/>
          </a:xfrm>
          <a:prstGeom prst="rect">
            <a:avLst/>
          </a:prstGeom>
          <a:ln w="38160">
            <a:solidFill>
              <a:srgbClr val="404040"/>
            </a:solidFill>
            <a:round/>
          </a:ln>
        </p:spPr>
      </p:pic>
      <p:sp>
        <p:nvSpPr>
          <p:cNvPr id="464" name="CustomShape 3"/>
          <p:cNvSpPr/>
          <p:nvPr/>
        </p:nvSpPr>
        <p:spPr>
          <a:xfrm>
            <a:off x="2610000" y="5155200"/>
            <a:ext cx="3794760" cy="46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Mycoplasma mycoides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CustomShape 4"/>
          <p:cNvSpPr/>
          <p:nvPr/>
        </p:nvSpPr>
        <p:spPr>
          <a:xfrm rot="16199400">
            <a:off x="-1064520" y="2866320"/>
            <a:ext cx="4039560" cy="464400"/>
          </a:xfrm>
          <a:prstGeom prst="rect">
            <a:avLst/>
          </a:prstGeom>
          <a:noFill/>
          <a:ln>
            <a:solidFill>
              <a:srgbClr val="3465a4"/>
            </a:solidFill>
            <a:custDash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Mycoplasma capricolum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TextShape 5"/>
          <p:cNvSpPr txBox="1"/>
          <p:nvPr/>
        </p:nvSpPr>
        <p:spPr>
          <a:xfrm>
            <a:off x="-619920" y="25560"/>
            <a:ext cx="1146960" cy="320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095F3F7A-8010-4D79-9596-3A6A0D300617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7" name="TextShape 6"/>
          <p:cNvSpPr txBox="1"/>
          <p:nvPr/>
        </p:nvSpPr>
        <p:spPr>
          <a:xfrm>
            <a:off x="731520" y="5852160"/>
            <a:ext cx="8869680" cy="1284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Синтеничные области - участки геномов, состоящие из ортологичных областей с сохранением их порядка на хромосоме для сравниваемых геномов</a:t>
            </a:r>
            <a:endParaRPr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8" name="CustomShape 7"/>
          <p:cNvSpPr/>
          <p:nvPr/>
        </p:nvSpPr>
        <p:spPr>
          <a:xfrm rot="17739600">
            <a:off x="4864680" y="2014560"/>
            <a:ext cx="457200" cy="1915200"/>
          </a:xfrm>
          <a:prstGeom prst="ellipse">
            <a:avLst/>
          </a:prstGeom>
          <a:noFill/>
          <a:ln w="126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CustomShape 8"/>
          <p:cNvSpPr/>
          <p:nvPr/>
        </p:nvSpPr>
        <p:spPr>
          <a:xfrm rot="3860400">
            <a:off x="3102120" y="2839320"/>
            <a:ext cx="457200" cy="2136240"/>
          </a:xfrm>
          <a:prstGeom prst="ellipse">
            <a:avLst/>
          </a:prstGeom>
          <a:noFill/>
          <a:ln w="126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CustomShape 9"/>
          <p:cNvSpPr/>
          <p:nvPr/>
        </p:nvSpPr>
        <p:spPr>
          <a:xfrm rot="3860400">
            <a:off x="6486480" y="1454040"/>
            <a:ext cx="457200" cy="1335240"/>
          </a:xfrm>
          <a:prstGeom prst="ellipse">
            <a:avLst/>
          </a:prstGeom>
          <a:noFill/>
          <a:ln w="1260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TextShape 10"/>
          <p:cNvSpPr txBox="1"/>
          <p:nvPr/>
        </p:nvSpPr>
        <p:spPr>
          <a:xfrm>
            <a:off x="9490320" y="7041240"/>
            <a:ext cx="548640" cy="42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D67CA792-B346-467B-8268-8D92C8B1CF7C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503640" y="301320"/>
            <a:ext cx="906660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3" name="CustomShape 2"/>
          <p:cNvSpPr/>
          <p:nvPr/>
        </p:nvSpPr>
        <p:spPr>
          <a:xfrm>
            <a:off x="3823920" y="6277680"/>
            <a:ext cx="4706640" cy="23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CustomShape 3"/>
          <p:cNvSpPr/>
          <p:nvPr/>
        </p:nvSpPr>
        <p:spPr>
          <a:xfrm>
            <a:off x="503640" y="209880"/>
            <a:ext cx="9066600" cy="14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/>
          <a:p>
            <a:pPr algn="ctr">
              <a:lnSpc>
                <a:spcPct val="100000"/>
              </a:lnSpc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Синтеничные фрагменты на хромосомах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человека и скалозуба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CustomShape 4"/>
          <p:cNvSpPr/>
          <p:nvPr/>
        </p:nvSpPr>
        <p:spPr>
          <a:xfrm>
            <a:off x="503640" y="1769040"/>
            <a:ext cx="886500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CustomShape 5"/>
          <p:cNvSpPr/>
          <p:nvPr/>
        </p:nvSpPr>
        <p:spPr>
          <a:xfrm>
            <a:off x="2369520" y="6935040"/>
            <a:ext cx="835560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Jaillon, O., et al. Nature 431, 946–957 (2004) doi:10.1038/nature03025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7" name="" descr=""/>
          <p:cNvPicPr/>
          <p:nvPr/>
        </p:nvPicPr>
        <p:blipFill>
          <a:blip r:embed="rId1"/>
          <a:stretch/>
        </p:blipFill>
        <p:spPr>
          <a:xfrm>
            <a:off x="426240" y="2462400"/>
            <a:ext cx="9630000" cy="3727440"/>
          </a:xfrm>
          <a:prstGeom prst="rect">
            <a:avLst/>
          </a:prstGeom>
          <a:ln>
            <a:noFill/>
          </a:ln>
        </p:spPr>
      </p:pic>
      <p:pic>
        <p:nvPicPr>
          <p:cNvPr id="478" name="" descr=""/>
          <p:cNvPicPr/>
          <p:nvPr/>
        </p:nvPicPr>
        <p:blipFill>
          <a:blip r:embed="rId2"/>
          <a:stretch/>
        </p:blipFill>
        <p:spPr>
          <a:xfrm>
            <a:off x="3749040" y="1412640"/>
            <a:ext cx="1554480" cy="2072880"/>
          </a:xfrm>
          <a:prstGeom prst="rect">
            <a:avLst/>
          </a:prstGeom>
          <a:ln>
            <a:noFill/>
          </a:ln>
        </p:spPr>
      </p:pic>
      <p:sp>
        <p:nvSpPr>
          <p:cNvPr id="479" name="TextShape 6"/>
          <p:cNvSpPr txBox="1"/>
          <p:nvPr/>
        </p:nvSpPr>
        <p:spPr>
          <a:xfrm>
            <a:off x="9486000" y="7077240"/>
            <a:ext cx="548640" cy="42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6FFC7CBB-D932-4BEB-8818-0B4FE25171DB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503640" y="302760"/>
            <a:ext cx="9066600" cy="125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Множественное выравнивание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CustomShape 2"/>
          <p:cNvSpPr/>
          <p:nvPr/>
        </p:nvSpPr>
        <p:spPr>
          <a:xfrm>
            <a:off x="508320" y="1874880"/>
            <a:ext cx="9066600" cy="498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Вход: 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несколько геномов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каждый геном представлен одной или несколькими хромосомами и плазмидами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вариант: набор контигов или скэффолдов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Результат: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Наборы ортологичных участков из всех или части геномов и их выравнивание (блок)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последовательность наборов в каждой ДНК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TextShape 3"/>
          <p:cNvSpPr txBox="1"/>
          <p:nvPr/>
        </p:nvSpPr>
        <p:spPr>
          <a:xfrm>
            <a:off x="9528120" y="7041240"/>
            <a:ext cx="548640" cy="42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0C7638A4-089D-40A1-88A3-5596BB393E3D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503640" y="302760"/>
            <a:ext cx="9066600" cy="125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CustomShape 2"/>
          <p:cNvSpPr/>
          <p:nvPr/>
        </p:nvSpPr>
        <p:spPr>
          <a:xfrm>
            <a:off x="503640" y="1764360"/>
            <a:ext cx="9066600" cy="498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CustomShape 3"/>
          <p:cNvSpPr/>
          <p:nvPr/>
        </p:nvSpPr>
        <p:spPr>
          <a:xfrm>
            <a:off x="641160" y="504360"/>
            <a:ext cx="9066600" cy="125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CustomShape 4"/>
          <p:cNvSpPr/>
          <p:nvPr/>
        </p:nvSpPr>
        <p:spPr>
          <a:xfrm>
            <a:off x="503640" y="1769040"/>
            <a:ext cx="886500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TextShape 5"/>
          <p:cNvSpPr txBox="1"/>
          <p:nvPr/>
        </p:nvSpPr>
        <p:spPr>
          <a:xfrm>
            <a:off x="503640" y="301320"/>
            <a:ext cx="906840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Пангеном</a:t>
            </a:r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8" name="TextShape 6"/>
          <p:cNvSpPr txBox="1"/>
          <p:nvPr/>
        </p:nvSpPr>
        <p:spPr>
          <a:xfrm>
            <a:off x="503640" y="1769040"/>
            <a:ext cx="9068400" cy="4385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Пангеном может быть построен на основе ортологичных генов или ортологичных участков генома (нуклеотидный пангеном)</a:t>
            </a:r>
            <a:endParaRPr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Кор — блоки, которые включают участки, встречающиеся во всех геномах</a:t>
            </a:r>
            <a:endParaRPr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Дополнительные участки — встречаются не во всех геномах</a:t>
            </a:r>
            <a:endParaRPr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Уникальные участки — встречаются только в одном геноме </a:t>
            </a:r>
            <a:endParaRPr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TextShape 7"/>
          <p:cNvSpPr txBox="1"/>
          <p:nvPr/>
        </p:nvSpPr>
        <p:spPr>
          <a:xfrm>
            <a:off x="9418320" y="7041240"/>
            <a:ext cx="548640" cy="42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88BB07C2-A2D3-4117-89D5-D70B2F5F41CD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503640" y="301320"/>
            <a:ext cx="906660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1" name="CustomShape 2"/>
          <p:cNvSpPr/>
          <p:nvPr/>
        </p:nvSpPr>
        <p:spPr>
          <a:xfrm>
            <a:off x="2588040" y="6155280"/>
            <a:ext cx="634896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Uchiyama I, Albritton J, Fukuyo M, Kojima KK, Yahara K, Kobayashi I. A Novel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Approach to Helicobacter pylori Pan-Genome Analysis for Identification of Genomic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Islands. PLoS One. 2016 Aug 9;11(8):e0159419.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CustomShape 3"/>
          <p:cNvSpPr/>
          <p:nvPr/>
        </p:nvSpPr>
        <p:spPr>
          <a:xfrm>
            <a:off x="503640" y="209880"/>
            <a:ext cx="9066600" cy="14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Пангеном 30 штаммов </a:t>
            </a:r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i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Helicobacter pylori</a:t>
            </a:r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CustomShape 4"/>
          <p:cNvSpPr/>
          <p:nvPr/>
        </p:nvSpPr>
        <p:spPr>
          <a:xfrm>
            <a:off x="503640" y="1769040"/>
            <a:ext cx="886500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94" name="" descr=""/>
          <p:cNvPicPr/>
          <p:nvPr/>
        </p:nvPicPr>
        <p:blipFill>
          <a:blip r:embed="rId1"/>
          <a:stretch/>
        </p:blipFill>
        <p:spPr>
          <a:xfrm>
            <a:off x="1321200" y="1845720"/>
            <a:ext cx="7019280" cy="4223520"/>
          </a:xfrm>
          <a:prstGeom prst="rect">
            <a:avLst/>
          </a:prstGeom>
          <a:ln>
            <a:noFill/>
          </a:ln>
        </p:spPr>
      </p:pic>
      <p:sp>
        <p:nvSpPr>
          <p:cNvPr id="495" name="TextShape 5"/>
          <p:cNvSpPr txBox="1"/>
          <p:nvPr/>
        </p:nvSpPr>
        <p:spPr>
          <a:xfrm>
            <a:off x="9418320" y="7041240"/>
            <a:ext cx="548640" cy="42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159C1E1C-17EE-45A9-B345-B0AD7E3AE6E9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2588400" y="6558120"/>
            <a:ext cx="634896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7" name="CustomShape 2"/>
          <p:cNvSpPr/>
          <p:nvPr/>
        </p:nvSpPr>
        <p:spPr>
          <a:xfrm>
            <a:off x="503640" y="509040"/>
            <a:ext cx="9066600" cy="125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8" name="CustomShape 3"/>
          <p:cNvSpPr/>
          <p:nvPr/>
        </p:nvSpPr>
        <p:spPr>
          <a:xfrm>
            <a:off x="503640" y="1769040"/>
            <a:ext cx="886500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99" name="" descr=""/>
          <p:cNvPicPr/>
          <p:nvPr/>
        </p:nvPicPr>
        <p:blipFill>
          <a:blip r:embed="rId1"/>
          <a:stretch/>
        </p:blipFill>
        <p:spPr>
          <a:xfrm>
            <a:off x="739080" y="1769040"/>
            <a:ext cx="8597520" cy="4385520"/>
          </a:xfrm>
          <a:prstGeom prst="rect">
            <a:avLst/>
          </a:prstGeom>
          <a:ln>
            <a:noFill/>
          </a:ln>
        </p:spPr>
      </p:pic>
      <p:sp>
        <p:nvSpPr>
          <p:cNvPr id="500" name="CustomShape 4"/>
          <p:cNvSpPr/>
          <p:nvPr/>
        </p:nvSpPr>
        <p:spPr>
          <a:xfrm>
            <a:off x="1503720" y="6458040"/>
            <a:ext cx="857196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Uchiyama I, Albritton J, Fukuyo M, Kojima KK, Yahara K, Kobayashi I. A Novel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Approach to Helicobacter pylori Pan-Genome Analysis for Identification of Genomic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Islands. PLoS One. 2016 Aug 9;11(8):e0159419.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1" name="TextShape 5"/>
          <p:cNvSpPr txBox="1"/>
          <p:nvPr/>
        </p:nvSpPr>
        <p:spPr>
          <a:xfrm>
            <a:off x="503640" y="276840"/>
            <a:ext cx="9068400" cy="1311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Сравнение нескольких геномов:</a:t>
            </a:r>
            <a:r>
              <a:rPr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
</a:t>
            </a:r>
            <a:r>
              <a:rPr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визуализация</a:t>
            </a:r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TextShape 6"/>
          <p:cNvSpPr txBox="1"/>
          <p:nvPr/>
        </p:nvSpPr>
        <p:spPr>
          <a:xfrm>
            <a:off x="9418320" y="7041240"/>
            <a:ext cx="548640" cy="42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C5D67F3F-88C9-47D5-A884-3E919EC25A90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503640" y="301320"/>
            <a:ext cx="906660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4" name="CustomShape 2"/>
          <p:cNvSpPr/>
          <p:nvPr/>
        </p:nvSpPr>
        <p:spPr>
          <a:xfrm>
            <a:off x="503640" y="302760"/>
            <a:ext cx="9066600" cy="125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/>
          <a:p>
            <a:pPr algn="ctr">
              <a:lnSpc>
                <a:spcPct val="100000"/>
              </a:lnSpc>
            </a:pPr>
            <a:r>
              <a:rPr lang="en-U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Горизонтальный перенос генов</a:t>
            </a:r>
            <a:endParaRPr lang="en-US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sp>
        <p:nvSpPr>
          <p:cNvPr id="505" name="CustomShape 3"/>
          <p:cNvSpPr/>
          <p:nvPr/>
        </p:nvSpPr>
        <p:spPr>
          <a:xfrm>
            <a:off x="503640" y="1769040"/>
            <a:ext cx="886500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06" name="" descr=""/>
          <p:cNvPicPr/>
          <p:nvPr/>
        </p:nvPicPr>
        <p:blipFill>
          <a:blip r:embed="rId1"/>
          <a:stretch/>
        </p:blipFill>
        <p:spPr>
          <a:xfrm>
            <a:off x="2091960" y="1704600"/>
            <a:ext cx="6780960" cy="4759200"/>
          </a:xfrm>
          <a:prstGeom prst="rect">
            <a:avLst/>
          </a:prstGeom>
          <a:ln>
            <a:noFill/>
          </a:ln>
        </p:spPr>
      </p:pic>
      <p:sp>
        <p:nvSpPr>
          <p:cNvPr id="507" name="CustomShape 4"/>
          <p:cNvSpPr/>
          <p:nvPr/>
        </p:nvSpPr>
        <p:spPr>
          <a:xfrm>
            <a:off x="1311480" y="6513480"/>
            <a:ext cx="857196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Uchiyama I, Albritton J, Fukuyo M, Kojima KK, Yahara K, Kobayashi I. A Novel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Approach to Helicobacter pylori Pan-Genome Analysis for Identification of Genomic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Islands. PLoS One. 2016 Aug 9;11(8):e0159419.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TextShape 5"/>
          <p:cNvSpPr txBox="1"/>
          <p:nvPr/>
        </p:nvSpPr>
        <p:spPr>
          <a:xfrm>
            <a:off x="9418320" y="7041240"/>
            <a:ext cx="548640" cy="42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CD701638-3CE6-4DA6-B390-3C67497C88B1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503640" y="301320"/>
            <a:ext cx="906660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CustomShape 2"/>
          <p:cNvSpPr/>
          <p:nvPr/>
        </p:nvSpPr>
        <p:spPr>
          <a:xfrm>
            <a:off x="503640" y="1769400"/>
            <a:ext cx="886500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TextShape 3"/>
          <p:cNvSpPr txBox="1"/>
          <p:nvPr/>
        </p:nvSpPr>
        <p:spPr>
          <a:xfrm>
            <a:off x="503640" y="85320"/>
            <a:ext cx="906840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</a:rPr>
              <a:t>NPG Explorer</a:t>
            </a:r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sp>
        <p:nvSpPr>
          <p:cNvPr id="512" name="TextShape 4"/>
          <p:cNvSpPr txBox="1"/>
          <p:nvPr/>
        </p:nvSpPr>
        <p:spPr>
          <a:xfrm>
            <a:off x="469080" y="992160"/>
            <a:ext cx="9406440" cy="6423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Программа для поиска и визуализации нуклеотидного пангенома </a:t>
            </a: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http://mouse.belozersky.msu.ru/tools/npge.html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построения пангенома NPGE использует данные о гомологичных участках, а не генах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Один блок может включать ортологи и паралоги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Обозначения блоков: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 – такие участки присутствуют по одному у всех изучаемых геномов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 – такие участки есть в части геномов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 – уникальные участки 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 – повторы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 -  минорные участки, длиной меньше 100 н.п., разделяющие остальные блоки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3" name="TextShape 5"/>
          <p:cNvSpPr txBox="1"/>
          <p:nvPr/>
        </p:nvSpPr>
        <p:spPr>
          <a:xfrm>
            <a:off x="9418320" y="7041240"/>
            <a:ext cx="548640" cy="42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F4BFE8DA-FAF9-4189-92E6-A2987404F0BA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503640" y="301320"/>
            <a:ext cx="906660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CustomShape 2"/>
          <p:cNvSpPr/>
          <p:nvPr/>
        </p:nvSpPr>
        <p:spPr>
          <a:xfrm>
            <a:off x="173160" y="1563480"/>
            <a:ext cx="4325040" cy="282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CustomShape 3"/>
          <p:cNvSpPr/>
          <p:nvPr/>
        </p:nvSpPr>
        <p:spPr>
          <a:xfrm>
            <a:off x="5046840" y="1769400"/>
            <a:ext cx="4325040" cy="209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4"/>
          <p:cNvSpPr/>
          <p:nvPr/>
        </p:nvSpPr>
        <p:spPr>
          <a:xfrm>
            <a:off x="461160" y="4636080"/>
            <a:ext cx="8570160" cy="109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CustomShape 5"/>
          <p:cNvSpPr/>
          <p:nvPr/>
        </p:nvSpPr>
        <p:spPr>
          <a:xfrm>
            <a:off x="696600" y="374400"/>
            <a:ext cx="9066600" cy="125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6"/>
          <p:cNvSpPr/>
          <p:nvPr/>
        </p:nvSpPr>
        <p:spPr>
          <a:xfrm>
            <a:off x="5207400" y="1713600"/>
            <a:ext cx="4326120" cy="209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7"/>
          <p:cNvSpPr/>
          <p:nvPr/>
        </p:nvSpPr>
        <p:spPr>
          <a:xfrm>
            <a:off x="5207400" y="3582000"/>
            <a:ext cx="3895200" cy="209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8"/>
          <p:cNvSpPr/>
          <p:nvPr/>
        </p:nvSpPr>
        <p:spPr>
          <a:xfrm>
            <a:off x="790200" y="3201120"/>
            <a:ext cx="9937080" cy="88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Гомология – сходство последовательностей, 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вызванное их общим происхождением. 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9"/>
          <p:cNvSpPr/>
          <p:nvPr/>
        </p:nvSpPr>
        <p:spPr>
          <a:xfrm>
            <a:off x="792360" y="4514040"/>
            <a:ext cx="8162280" cy="88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Сходство и гомология часто употребляются, 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как синонимы, но ими не являются. 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TextShape 10"/>
          <p:cNvSpPr txBox="1"/>
          <p:nvPr/>
        </p:nvSpPr>
        <p:spPr>
          <a:xfrm>
            <a:off x="503640" y="301320"/>
            <a:ext cx="906840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Сходство и гомология</a:t>
            </a:r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TextShape 11"/>
          <p:cNvSpPr txBox="1"/>
          <p:nvPr/>
        </p:nvSpPr>
        <p:spPr>
          <a:xfrm>
            <a:off x="906840" y="1753200"/>
            <a:ext cx="8868240" cy="2091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Сходство – характеристика  последовательностей в соответствии с некими критериями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TextShape 12"/>
          <p:cNvSpPr txBox="1"/>
          <p:nvPr/>
        </p:nvSpPr>
        <p:spPr>
          <a:xfrm>
            <a:off x="9418320" y="7132320"/>
            <a:ext cx="637560" cy="42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3472F857-80ED-4079-91D4-3076FF88243E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Shape 1"/>
          <p:cNvSpPr txBox="1"/>
          <p:nvPr/>
        </p:nvSpPr>
        <p:spPr>
          <a:xfrm>
            <a:off x="503640" y="301320"/>
            <a:ext cx="906840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</a:rPr>
              <a:t>NPG-explorer</a:t>
            </a:r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pic>
        <p:nvPicPr>
          <p:cNvPr id="515" name="" descr=""/>
          <p:cNvPicPr/>
          <p:nvPr/>
        </p:nvPicPr>
        <p:blipFill>
          <a:blip r:embed="rId1"/>
          <a:stretch/>
        </p:blipFill>
        <p:spPr>
          <a:xfrm>
            <a:off x="383040" y="1463040"/>
            <a:ext cx="9309600" cy="5303520"/>
          </a:xfrm>
          <a:prstGeom prst="rect">
            <a:avLst/>
          </a:prstGeom>
          <a:ln>
            <a:noFill/>
          </a:ln>
        </p:spPr>
      </p:pic>
      <p:sp>
        <p:nvSpPr>
          <p:cNvPr id="516" name="TextShape 2"/>
          <p:cNvSpPr txBox="1"/>
          <p:nvPr/>
        </p:nvSpPr>
        <p:spPr>
          <a:xfrm>
            <a:off x="9418320" y="7041240"/>
            <a:ext cx="548640" cy="42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6A72E069-C265-4301-91EA-6F04CAA0882B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503640" y="302760"/>
            <a:ext cx="9066600" cy="63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Литература </a:t>
            </a:r>
            <a:r>
              <a:rPr lang="en-US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(книга открыта) 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8" name="Picture 2" descr=""/>
          <p:cNvPicPr/>
          <p:nvPr/>
        </p:nvPicPr>
        <p:blipFill>
          <a:blip r:embed="rId1"/>
          <a:stretch/>
        </p:blipFill>
        <p:spPr>
          <a:xfrm>
            <a:off x="467280" y="1663560"/>
            <a:ext cx="4865040" cy="5637600"/>
          </a:xfrm>
          <a:prstGeom prst="rect">
            <a:avLst/>
          </a:prstGeom>
          <a:ln>
            <a:noFill/>
          </a:ln>
        </p:spPr>
      </p:pic>
      <p:pic>
        <p:nvPicPr>
          <p:cNvPr id="519" name="Picture 3" descr=""/>
          <p:cNvPicPr/>
          <p:nvPr/>
        </p:nvPicPr>
        <p:blipFill>
          <a:blip r:embed="rId2"/>
          <a:stretch/>
        </p:blipFill>
        <p:spPr>
          <a:xfrm>
            <a:off x="5757120" y="5771520"/>
            <a:ext cx="4022640" cy="1458000"/>
          </a:xfrm>
          <a:prstGeom prst="rect">
            <a:avLst/>
          </a:prstGeom>
          <a:ln>
            <a:noFill/>
          </a:ln>
        </p:spPr>
      </p:pic>
      <p:pic>
        <p:nvPicPr>
          <p:cNvPr id="520" name="Picture 4" descr=""/>
          <p:cNvPicPr/>
          <p:nvPr/>
        </p:nvPicPr>
        <p:blipFill>
          <a:blip r:embed="rId3"/>
          <a:stretch/>
        </p:blipFill>
        <p:spPr>
          <a:xfrm>
            <a:off x="6011280" y="4966560"/>
            <a:ext cx="2307240" cy="586800"/>
          </a:xfrm>
          <a:prstGeom prst="rect">
            <a:avLst/>
          </a:prstGeom>
          <a:ln>
            <a:noFill/>
          </a:ln>
        </p:spPr>
      </p:pic>
      <p:pic>
        <p:nvPicPr>
          <p:cNvPr id="521" name="Picture 5" descr=""/>
          <p:cNvPicPr/>
          <p:nvPr/>
        </p:nvPicPr>
        <p:blipFill>
          <a:blip r:embed="rId4"/>
          <a:stretch/>
        </p:blipFill>
        <p:spPr>
          <a:xfrm>
            <a:off x="5714640" y="2692800"/>
            <a:ext cx="3104280" cy="2174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503640" y="301320"/>
            <a:ext cx="906660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2"/>
          <p:cNvSpPr/>
          <p:nvPr/>
        </p:nvSpPr>
        <p:spPr>
          <a:xfrm>
            <a:off x="503640" y="2779560"/>
            <a:ext cx="886500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3"/>
          <p:cNvSpPr/>
          <p:nvPr/>
        </p:nvSpPr>
        <p:spPr>
          <a:xfrm>
            <a:off x="559080" y="716040"/>
            <a:ext cx="9066600" cy="125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4"/>
          <p:cNvSpPr/>
          <p:nvPr/>
        </p:nvSpPr>
        <p:spPr>
          <a:xfrm>
            <a:off x="503640" y="1769040"/>
            <a:ext cx="886500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CustomShape 5"/>
          <p:cNvSpPr/>
          <p:nvPr/>
        </p:nvSpPr>
        <p:spPr>
          <a:xfrm>
            <a:off x="503640" y="302760"/>
            <a:ext cx="9066600" cy="12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6"/>
          <p:cNvSpPr/>
          <p:nvPr/>
        </p:nvSpPr>
        <p:spPr>
          <a:xfrm>
            <a:off x="503640" y="1769040"/>
            <a:ext cx="8866080" cy="438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TextShape 7"/>
          <p:cNvSpPr txBox="1"/>
          <p:nvPr/>
        </p:nvSpPr>
        <p:spPr>
          <a:xfrm>
            <a:off x="822600" y="513360"/>
            <a:ext cx="9068400" cy="723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Сходство и функция</a:t>
            </a:r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sp>
        <p:nvSpPr>
          <p:cNvPr id="351" name="TextShape 8"/>
          <p:cNvSpPr txBox="1"/>
          <p:nvPr/>
        </p:nvSpPr>
        <p:spPr>
          <a:xfrm>
            <a:off x="503640" y="1769040"/>
            <a:ext cx="9068400" cy="4385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Консервативные участки соответствуют функционально важным участкам белка</a:t>
            </a:r>
            <a:endParaRPr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Менее функционально значимые участки легко накапливают случайные мутации</a:t>
            </a:r>
            <a:endParaRPr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TextShape 9"/>
          <p:cNvSpPr txBox="1"/>
          <p:nvPr/>
        </p:nvSpPr>
        <p:spPr>
          <a:xfrm>
            <a:off x="9418320" y="7041240"/>
            <a:ext cx="548640" cy="42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633C48D9-A44E-4FD2-8432-25226F7763C8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503640" y="301320"/>
            <a:ext cx="906660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CustomShape 2"/>
          <p:cNvSpPr/>
          <p:nvPr/>
        </p:nvSpPr>
        <p:spPr>
          <a:xfrm>
            <a:off x="503640" y="302760"/>
            <a:ext cx="9066600" cy="125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CustomShape 3"/>
          <p:cNvSpPr/>
          <p:nvPr/>
        </p:nvSpPr>
        <p:spPr>
          <a:xfrm>
            <a:off x="503640" y="1769040"/>
            <a:ext cx="886500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56" name="" descr=""/>
          <p:cNvPicPr/>
          <p:nvPr/>
        </p:nvPicPr>
        <p:blipFill>
          <a:blip r:embed="rId1"/>
          <a:stretch/>
        </p:blipFill>
        <p:spPr>
          <a:xfrm>
            <a:off x="2321640" y="1769040"/>
            <a:ext cx="5450040" cy="4300200"/>
          </a:xfrm>
          <a:prstGeom prst="rect">
            <a:avLst/>
          </a:prstGeom>
          <a:ln>
            <a:noFill/>
          </a:ln>
        </p:spPr>
      </p:pic>
      <p:sp>
        <p:nvSpPr>
          <p:cNvPr id="357" name="CustomShape 4"/>
          <p:cNvSpPr/>
          <p:nvPr/>
        </p:nvSpPr>
        <p:spPr>
          <a:xfrm>
            <a:off x="586440" y="301320"/>
            <a:ext cx="9066600" cy="12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Гомологи глобина</a:t>
            </a:r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5"/>
          <p:cNvSpPr/>
          <p:nvPr/>
        </p:nvSpPr>
        <p:spPr>
          <a:xfrm>
            <a:off x="503640" y="1769040"/>
            <a:ext cx="8866080" cy="438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TextShape 6"/>
          <p:cNvSpPr txBox="1"/>
          <p:nvPr/>
        </p:nvSpPr>
        <p:spPr>
          <a:xfrm>
            <a:off x="9418320" y="7040880"/>
            <a:ext cx="548640" cy="42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F8272C25-DF66-4F4C-A06E-0116A9E2663C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503640" y="301320"/>
            <a:ext cx="906660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2"/>
          <p:cNvSpPr/>
          <p:nvPr/>
        </p:nvSpPr>
        <p:spPr>
          <a:xfrm>
            <a:off x="503640" y="1769400"/>
            <a:ext cx="886500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3"/>
          <p:cNvSpPr/>
          <p:nvPr/>
        </p:nvSpPr>
        <p:spPr>
          <a:xfrm>
            <a:off x="503640" y="303480"/>
            <a:ext cx="9066600" cy="125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4"/>
          <p:cNvSpPr/>
          <p:nvPr/>
        </p:nvSpPr>
        <p:spPr>
          <a:xfrm>
            <a:off x="503640" y="1769040"/>
            <a:ext cx="886500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5"/>
          <p:cNvSpPr/>
          <p:nvPr/>
        </p:nvSpPr>
        <p:spPr>
          <a:xfrm>
            <a:off x="503640" y="350640"/>
            <a:ext cx="9066600" cy="12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6"/>
          <p:cNvSpPr/>
          <p:nvPr/>
        </p:nvSpPr>
        <p:spPr>
          <a:xfrm>
            <a:off x="503640" y="1769040"/>
            <a:ext cx="8866080" cy="438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TextShape 7"/>
          <p:cNvSpPr txBox="1"/>
          <p:nvPr/>
        </p:nvSpPr>
        <p:spPr>
          <a:xfrm>
            <a:off x="456840" y="201240"/>
            <a:ext cx="906840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Эволюционные события</a:t>
            </a:r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TextShape 8"/>
          <p:cNvSpPr txBox="1"/>
          <p:nvPr/>
        </p:nvSpPr>
        <p:spPr>
          <a:xfrm>
            <a:off x="503640" y="1769040"/>
            <a:ext cx="9068400" cy="4385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Локальная эволюция  - точечные замены, вставки, делеции</a:t>
            </a:r>
            <a:endParaRPr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Глобальная эволюция – одномоментное изменение больших фрагментов генома (вставки, делеции, дупликации, инверсии, транслокации, слияние-разделение хромосом, горизонтальный перенос генов)</a:t>
            </a:r>
            <a:endParaRPr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TextShape 9"/>
          <p:cNvSpPr txBox="1"/>
          <p:nvPr/>
        </p:nvSpPr>
        <p:spPr>
          <a:xfrm>
            <a:off x="9418320" y="7041240"/>
            <a:ext cx="548640" cy="42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69989933-A119-4448-9B70-56B4B2C70582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503640" y="301320"/>
            <a:ext cx="906660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2"/>
          <p:cNvSpPr/>
          <p:nvPr/>
        </p:nvSpPr>
        <p:spPr>
          <a:xfrm>
            <a:off x="503640" y="1769400"/>
            <a:ext cx="886500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3"/>
          <p:cNvSpPr/>
          <p:nvPr/>
        </p:nvSpPr>
        <p:spPr>
          <a:xfrm>
            <a:off x="503640" y="402120"/>
            <a:ext cx="9066600" cy="125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4"/>
          <p:cNvSpPr/>
          <p:nvPr/>
        </p:nvSpPr>
        <p:spPr>
          <a:xfrm>
            <a:off x="503640" y="1769040"/>
            <a:ext cx="886500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5"/>
          <p:cNvSpPr/>
          <p:nvPr/>
        </p:nvSpPr>
        <p:spPr>
          <a:xfrm>
            <a:off x="503640" y="302760"/>
            <a:ext cx="9066600" cy="12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6"/>
          <p:cNvSpPr/>
          <p:nvPr/>
        </p:nvSpPr>
        <p:spPr>
          <a:xfrm>
            <a:off x="503640" y="1769040"/>
            <a:ext cx="8866080" cy="438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TextShape 7"/>
          <p:cNvSpPr txBox="1"/>
          <p:nvPr/>
        </p:nvSpPr>
        <p:spPr>
          <a:xfrm>
            <a:off x="503640" y="301320"/>
            <a:ext cx="906840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Парное выравнивание</a:t>
            </a:r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TextShape 8"/>
          <p:cNvSpPr txBox="1"/>
          <p:nvPr/>
        </p:nvSpPr>
        <p:spPr>
          <a:xfrm>
            <a:off x="503640" y="1769040"/>
            <a:ext cx="9068400" cy="4385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Задача</a:t>
            </a: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найти ортологичные участки 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Вход</a:t>
            </a: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две последовательности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Результат</a:t>
            </a: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-набор пар гомологичных участков и их выравниваний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-визуализация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Пример</a:t>
            </a: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программа blast2seq и карта локального сходства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TextShape 9"/>
          <p:cNvSpPr txBox="1"/>
          <p:nvPr/>
        </p:nvSpPr>
        <p:spPr>
          <a:xfrm>
            <a:off x="9418320" y="7041240"/>
            <a:ext cx="548640" cy="42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CD3490DC-AE3B-405C-A27E-F81A3F8ABB79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503640" y="301320"/>
            <a:ext cx="906660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2"/>
          <p:cNvSpPr/>
          <p:nvPr/>
        </p:nvSpPr>
        <p:spPr>
          <a:xfrm>
            <a:off x="503640" y="1769400"/>
            <a:ext cx="886500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3"/>
          <p:cNvSpPr/>
          <p:nvPr/>
        </p:nvSpPr>
        <p:spPr>
          <a:xfrm>
            <a:off x="678240" y="509040"/>
            <a:ext cx="9066600" cy="125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4"/>
          <p:cNvSpPr/>
          <p:nvPr/>
        </p:nvSpPr>
        <p:spPr>
          <a:xfrm>
            <a:off x="503640" y="1769040"/>
            <a:ext cx="886500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/>
          <a:p>
            <a:pPr algn="ctr">
              <a:lnSpc>
                <a:spcPct val="100000"/>
              </a:lnSpc>
            </a:pP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CustomShape 5"/>
          <p:cNvSpPr/>
          <p:nvPr/>
        </p:nvSpPr>
        <p:spPr>
          <a:xfrm>
            <a:off x="448560" y="303120"/>
            <a:ext cx="9066600" cy="12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6"/>
          <p:cNvSpPr/>
          <p:nvPr/>
        </p:nvSpPr>
        <p:spPr>
          <a:xfrm>
            <a:off x="503640" y="1769040"/>
            <a:ext cx="8866080" cy="438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TextShape 7"/>
          <p:cNvSpPr txBox="1"/>
          <p:nvPr/>
        </p:nvSpPr>
        <p:spPr>
          <a:xfrm>
            <a:off x="501840" y="567000"/>
            <a:ext cx="906840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blast2seq</a:t>
            </a:r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sp>
        <p:nvSpPr>
          <p:cNvPr id="385" name="TextShape 8"/>
          <p:cNvSpPr txBox="1"/>
          <p:nvPr/>
        </p:nvSpPr>
        <p:spPr>
          <a:xfrm>
            <a:off x="503640" y="1769040"/>
            <a:ext cx="9068400" cy="4385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База</a:t>
            </a: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– одна последовательность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Вход</a:t>
            </a: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– другая последовательность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Результат</a:t>
            </a: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– набор находок, т.е. пар фрагментов, похожих друг на друга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Алгоритм</a:t>
            </a: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– тот же blast (обычно blastn)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Визуализация</a:t>
            </a: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– карта локального сходства: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Каждая находка изображается отрезком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TextShape 9"/>
          <p:cNvSpPr txBox="1"/>
          <p:nvPr/>
        </p:nvSpPr>
        <p:spPr>
          <a:xfrm>
            <a:off x="9418320" y="7041240"/>
            <a:ext cx="548640" cy="42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188D02B1-B283-4127-B7CA-D19BC52A3C98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503640" y="301320"/>
            <a:ext cx="906660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Line 2"/>
          <p:cNvSpPr/>
          <p:nvPr/>
        </p:nvSpPr>
        <p:spPr>
          <a:xfrm>
            <a:off x="1370880" y="6989760"/>
            <a:ext cx="6855480" cy="0"/>
          </a:xfrm>
          <a:prstGeom prst="line">
            <a:avLst/>
          </a:prstGeom>
          <a:ln w="19080">
            <a:solidFill>
              <a:srgbClr val="08080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Line 3"/>
          <p:cNvSpPr/>
          <p:nvPr/>
        </p:nvSpPr>
        <p:spPr>
          <a:xfrm flipV="1">
            <a:off x="1370880" y="3331080"/>
            <a:ext cx="0" cy="3658680"/>
          </a:xfrm>
          <a:prstGeom prst="line">
            <a:avLst/>
          </a:prstGeom>
          <a:ln w="19080">
            <a:solidFill>
              <a:srgbClr val="08080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CustomShape 4"/>
          <p:cNvSpPr/>
          <p:nvPr/>
        </p:nvSpPr>
        <p:spPr>
          <a:xfrm>
            <a:off x="914040" y="3331080"/>
            <a:ext cx="45540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B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5"/>
          <p:cNvSpPr/>
          <p:nvPr/>
        </p:nvSpPr>
        <p:spPr>
          <a:xfrm>
            <a:off x="7769160" y="6989760"/>
            <a:ext cx="45540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6"/>
          <p:cNvSpPr/>
          <p:nvPr/>
        </p:nvSpPr>
        <p:spPr>
          <a:xfrm>
            <a:off x="1370880" y="1577880"/>
            <a:ext cx="6396480" cy="74520"/>
          </a:xfrm>
          <a:prstGeom prst="rect">
            <a:avLst/>
          </a:prstGeom>
          <a:solidFill>
            <a:srgbClr val="969696"/>
          </a:solidFill>
          <a:ln w="9360">
            <a:solidFill>
              <a:srgbClr val="08080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CustomShape 7"/>
          <p:cNvSpPr/>
          <p:nvPr/>
        </p:nvSpPr>
        <p:spPr>
          <a:xfrm>
            <a:off x="1370880" y="2568600"/>
            <a:ext cx="6396480" cy="74520"/>
          </a:xfrm>
          <a:prstGeom prst="rect">
            <a:avLst/>
          </a:prstGeom>
          <a:solidFill>
            <a:srgbClr val="969696"/>
          </a:solidFill>
          <a:ln w="9360">
            <a:solidFill>
              <a:srgbClr val="08080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CustomShape 8"/>
          <p:cNvSpPr/>
          <p:nvPr/>
        </p:nvSpPr>
        <p:spPr>
          <a:xfrm>
            <a:off x="914040" y="1349280"/>
            <a:ext cx="45540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B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CustomShape 9"/>
          <p:cNvSpPr/>
          <p:nvPr/>
        </p:nvSpPr>
        <p:spPr>
          <a:xfrm>
            <a:off x="914040" y="2340000"/>
            <a:ext cx="45540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Line 10"/>
          <p:cNvSpPr/>
          <p:nvPr/>
        </p:nvSpPr>
        <p:spPr>
          <a:xfrm>
            <a:off x="6398280" y="1653840"/>
            <a:ext cx="228600" cy="914760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Line 11"/>
          <p:cNvSpPr/>
          <p:nvPr/>
        </p:nvSpPr>
        <p:spPr>
          <a:xfrm flipH="1">
            <a:off x="6169680" y="1653840"/>
            <a:ext cx="228600" cy="914760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CustomShape 12"/>
          <p:cNvSpPr/>
          <p:nvPr/>
        </p:nvSpPr>
        <p:spPr>
          <a:xfrm>
            <a:off x="6169680" y="2568600"/>
            <a:ext cx="455040" cy="74520"/>
          </a:xfrm>
          <a:prstGeom prst="rect">
            <a:avLst/>
          </a:prstGeom>
          <a:solidFill>
            <a:srgbClr val="0066ff"/>
          </a:solidFill>
          <a:ln w="9360">
            <a:solidFill>
              <a:srgbClr val="08080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13"/>
          <p:cNvSpPr/>
          <p:nvPr/>
        </p:nvSpPr>
        <p:spPr>
          <a:xfrm>
            <a:off x="6626520" y="2568600"/>
            <a:ext cx="1597680" cy="74520"/>
          </a:xfrm>
          <a:prstGeom prst="rect">
            <a:avLst/>
          </a:prstGeom>
          <a:solidFill>
            <a:srgbClr val="969696"/>
          </a:solidFill>
          <a:ln w="9360">
            <a:solidFill>
              <a:srgbClr val="08080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Line 14"/>
          <p:cNvSpPr/>
          <p:nvPr/>
        </p:nvSpPr>
        <p:spPr>
          <a:xfrm>
            <a:off x="1903680" y="1653840"/>
            <a:ext cx="456840" cy="914760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Line 15"/>
          <p:cNvSpPr/>
          <p:nvPr/>
        </p:nvSpPr>
        <p:spPr>
          <a:xfrm>
            <a:off x="2360880" y="1653840"/>
            <a:ext cx="456840" cy="914760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CustomShape 16"/>
          <p:cNvSpPr/>
          <p:nvPr/>
        </p:nvSpPr>
        <p:spPr>
          <a:xfrm>
            <a:off x="2361240" y="2568600"/>
            <a:ext cx="455040" cy="74520"/>
          </a:xfrm>
          <a:prstGeom prst="rect">
            <a:avLst/>
          </a:prstGeom>
          <a:solidFill>
            <a:srgbClr val="000099"/>
          </a:solidFill>
          <a:ln w="9360">
            <a:solidFill>
              <a:srgbClr val="08080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Line 17"/>
          <p:cNvSpPr/>
          <p:nvPr/>
        </p:nvSpPr>
        <p:spPr>
          <a:xfrm flipH="1">
            <a:off x="1903680" y="1653840"/>
            <a:ext cx="456840" cy="914760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Line 18"/>
          <p:cNvSpPr/>
          <p:nvPr/>
        </p:nvSpPr>
        <p:spPr>
          <a:xfrm flipH="1">
            <a:off x="2360880" y="1653840"/>
            <a:ext cx="456840" cy="914760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CustomShape 19"/>
          <p:cNvSpPr/>
          <p:nvPr/>
        </p:nvSpPr>
        <p:spPr>
          <a:xfrm>
            <a:off x="1904040" y="2568600"/>
            <a:ext cx="455040" cy="74520"/>
          </a:xfrm>
          <a:prstGeom prst="rect">
            <a:avLst/>
          </a:prstGeom>
          <a:solidFill>
            <a:srgbClr val="ff00ff"/>
          </a:solidFill>
          <a:ln w="9360">
            <a:solidFill>
              <a:srgbClr val="08080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20"/>
          <p:cNvSpPr/>
          <p:nvPr/>
        </p:nvSpPr>
        <p:spPr>
          <a:xfrm>
            <a:off x="1904040" y="1577880"/>
            <a:ext cx="455040" cy="74520"/>
          </a:xfrm>
          <a:prstGeom prst="rect">
            <a:avLst/>
          </a:prstGeom>
          <a:solidFill>
            <a:srgbClr val="000099"/>
          </a:solidFill>
          <a:ln w="9360">
            <a:solidFill>
              <a:srgbClr val="08080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CustomShape 21"/>
          <p:cNvSpPr/>
          <p:nvPr/>
        </p:nvSpPr>
        <p:spPr>
          <a:xfrm>
            <a:off x="2361240" y="1577880"/>
            <a:ext cx="455040" cy="74520"/>
          </a:xfrm>
          <a:prstGeom prst="rect">
            <a:avLst/>
          </a:prstGeom>
          <a:solidFill>
            <a:srgbClr val="ff00ff"/>
          </a:solidFill>
          <a:ln w="9360">
            <a:solidFill>
              <a:srgbClr val="08080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CustomShape 22"/>
          <p:cNvSpPr/>
          <p:nvPr/>
        </p:nvSpPr>
        <p:spPr>
          <a:xfrm>
            <a:off x="3656160" y="1577880"/>
            <a:ext cx="1826280" cy="74520"/>
          </a:xfrm>
          <a:prstGeom prst="rect">
            <a:avLst/>
          </a:prstGeom>
          <a:solidFill>
            <a:srgbClr val="cc0000"/>
          </a:solidFill>
          <a:ln w="9360">
            <a:solidFill>
              <a:srgbClr val="08080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Line 23"/>
          <p:cNvSpPr/>
          <p:nvPr/>
        </p:nvSpPr>
        <p:spPr>
          <a:xfrm>
            <a:off x="3656160" y="1653840"/>
            <a:ext cx="1828080" cy="914760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Line 24"/>
          <p:cNvSpPr/>
          <p:nvPr/>
        </p:nvSpPr>
        <p:spPr>
          <a:xfrm flipH="1">
            <a:off x="3656160" y="1653840"/>
            <a:ext cx="1828080" cy="914760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CustomShape 25"/>
          <p:cNvSpPr/>
          <p:nvPr/>
        </p:nvSpPr>
        <p:spPr>
          <a:xfrm>
            <a:off x="3656160" y="2568600"/>
            <a:ext cx="1826280" cy="74520"/>
          </a:xfrm>
          <a:prstGeom prst="rect">
            <a:avLst/>
          </a:prstGeom>
          <a:solidFill>
            <a:srgbClr val="cc0000"/>
          </a:solidFill>
          <a:ln w="9360">
            <a:solidFill>
              <a:srgbClr val="08080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Line 26"/>
          <p:cNvSpPr/>
          <p:nvPr/>
        </p:nvSpPr>
        <p:spPr>
          <a:xfrm flipH="1">
            <a:off x="4379400" y="2720880"/>
            <a:ext cx="381240" cy="0"/>
          </a:xfrm>
          <a:prstGeom prst="line">
            <a:avLst/>
          </a:prstGeom>
          <a:ln w="9360">
            <a:solidFill>
              <a:srgbClr val="080808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Line 27"/>
          <p:cNvSpPr/>
          <p:nvPr/>
        </p:nvSpPr>
        <p:spPr>
          <a:xfrm flipV="1">
            <a:off x="1370880" y="3331080"/>
            <a:ext cx="6398280" cy="3658680"/>
          </a:xfrm>
          <a:prstGeom prst="line">
            <a:avLst/>
          </a:prstGeom>
          <a:ln w="38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Line 28"/>
          <p:cNvSpPr/>
          <p:nvPr/>
        </p:nvSpPr>
        <p:spPr>
          <a:xfrm flipV="1">
            <a:off x="3656160" y="4626720"/>
            <a:ext cx="1828080" cy="1067040"/>
          </a:xfrm>
          <a:prstGeom prst="line">
            <a:avLst/>
          </a:prstGeom>
          <a:ln w="763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Line 29"/>
          <p:cNvSpPr/>
          <p:nvPr/>
        </p:nvSpPr>
        <p:spPr>
          <a:xfrm flipH="1" flipV="1">
            <a:off x="3656160" y="4550400"/>
            <a:ext cx="1828080" cy="1067400"/>
          </a:xfrm>
          <a:prstGeom prst="line">
            <a:avLst/>
          </a:prstGeom>
          <a:ln w="381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Line 30"/>
          <p:cNvSpPr/>
          <p:nvPr/>
        </p:nvSpPr>
        <p:spPr>
          <a:xfrm flipV="1">
            <a:off x="6626520" y="3331080"/>
            <a:ext cx="1599480" cy="914760"/>
          </a:xfrm>
          <a:prstGeom prst="line">
            <a:avLst/>
          </a:prstGeom>
          <a:ln w="38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Line 31"/>
          <p:cNvSpPr/>
          <p:nvPr/>
        </p:nvSpPr>
        <p:spPr>
          <a:xfrm flipV="1">
            <a:off x="6169680" y="3331080"/>
            <a:ext cx="1599480" cy="914760"/>
          </a:xfrm>
          <a:prstGeom prst="line">
            <a:avLst/>
          </a:prstGeom>
          <a:ln w="763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Line 32"/>
          <p:cNvSpPr/>
          <p:nvPr/>
        </p:nvSpPr>
        <p:spPr>
          <a:xfrm flipV="1">
            <a:off x="1828080" y="6227280"/>
            <a:ext cx="380880" cy="228600"/>
          </a:xfrm>
          <a:prstGeom prst="line">
            <a:avLst/>
          </a:prstGeom>
          <a:ln w="381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Line 33"/>
          <p:cNvSpPr/>
          <p:nvPr/>
        </p:nvSpPr>
        <p:spPr>
          <a:xfrm flipV="1">
            <a:off x="1903680" y="6150960"/>
            <a:ext cx="914040" cy="533880"/>
          </a:xfrm>
          <a:prstGeom prst="line">
            <a:avLst/>
          </a:prstGeom>
          <a:ln w="763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0" name="Line 34"/>
          <p:cNvSpPr/>
          <p:nvPr/>
        </p:nvSpPr>
        <p:spPr>
          <a:xfrm flipV="1">
            <a:off x="2437200" y="6455880"/>
            <a:ext cx="380880" cy="228600"/>
          </a:xfrm>
          <a:prstGeom prst="line">
            <a:avLst/>
          </a:prstGeom>
          <a:ln w="38160">
            <a:solidFill>
              <a:srgbClr val="0000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CustomShape 35"/>
          <p:cNvSpPr/>
          <p:nvPr/>
        </p:nvSpPr>
        <p:spPr>
          <a:xfrm>
            <a:off x="1675800" y="1272960"/>
            <a:ext cx="136944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Translocation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36"/>
          <p:cNvSpPr/>
          <p:nvPr/>
        </p:nvSpPr>
        <p:spPr>
          <a:xfrm>
            <a:off x="4113000" y="1272960"/>
            <a:ext cx="98856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Inversion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CustomShape 37"/>
          <p:cNvSpPr/>
          <p:nvPr/>
        </p:nvSpPr>
        <p:spPr>
          <a:xfrm>
            <a:off x="5941080" y="1272960"/>
            <a:ext cx="98856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Insertion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CustomShape 38"/>
          <p:cNvSpPr/>
          <p:nvPr/>
        </p:nvSpPr>
        <p:spPr>
          <a:xfrm>
            <a:off x="666000" y="6989760"/>
            <a:ext cx="626724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1"/>
              </a:rPr>
              <a:t>http://mummer.sourceforge.net/manual/AlignmentTypes.pdf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CustomShape 39"/>
          <p:cNvSpPr/>
          <p:nvPr/>
        </p:nvSpPr>
        <p:spPr>
          <a:xfrm>
            <a:off x="503640" y="302760"/>
            <a:ext cx="9066600" cy="125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Карта локального сходства</a:t>
            </a:r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CustomShape 40"/>
          <p:cNvSpPr/>
          <p:nvPr/>
        </p:nvSpPr>
        <p:spPr>
          <a:xfrm>
            <a:off x="503640" y="1769040"/>
            <a:ext cx="886500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TextShape 41"/>
          <p:cNvSpPr txBox="1"/>
          <p:nvPr/>
        </p:nvSpPr>
        <p:spPr>
          <a:xfrm>
            <a:off x="9418320" y="7041240"/>
            <a:ext cx="548640" cy="42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6496862E-8CC6-4630-B567-57C625A402AF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455040" y="138600"/>
            <a:ext cx="9066600" cy="76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Карта сходства 2х последовательностей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graphicFrame>
        <p:nvGraphicFramePr>
          <p:cNvPr id="429" name="Table 2"/>
          <p:cNvGraphicFramePr/>
          <p:nvPr/>
        </p:nvGraphicFramePr>
        <p:xfrm>
          <a:off x="678960" y="1524240"/>
          <a:ext cx="8885160" cy="5601240"/>
        </p:xfrm>
        <a:graphic>
          <a:graphicData uri="http://schemas.openxmlformats.org/drawingml/2006/table">
            <a:tbl>
              <a:tblPr/>
              <a:tblGrid>
                <a:gridCol w="888840"/>
                <a:gridCol w="888840"/>
                <a:gridCol w="888840"/>
                <a:gridCol w="888840"/>
                <a:gridCol w="888840"/>
                <a:gridCol w="888840"/>
                <a:gridCol w="888840"/>
                <a:gridCol w="888840"/>
                <a:gridCol w="888840"/>
                <a:gridCol w="885600"/>
              </a:tblGrid>
              <a:tr h="55980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5980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5980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5980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5980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5980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5980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5980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59800"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6304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430" name="CustomShape 3"/>
          <p:cNvSpPr/>
          <p:nvPr/>
        </p:nvSpPr>
        <p:spPr>
          <a:xfrm>
            <a:off x="360" y="0"/>
            <a:ext cx="11790720" cy="1179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Line 4"/>
          <p:cNvSpPr/>
          <p:nvPr/>
        </p:nvSpPr>
        <p:spPr>
          <a:xfrm flipV="1">
            <a:off x="2011680" y="5577840"/>
            <a:ext cx="761760" cy="550800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Line 5"/>
          <p:cNvSpPr/>
          <p:nvPr/>
        </p:nvSpPr>
        <p:spPr>
          <a:xfrm flipV="1">
            <a:off x="2937960" y="5029200"/>
            <a:ext cx="719640" cy="478080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Line 6"/>
          <p:cNvSpPr/>
          <p:nvPr/>
        </p:nvSpPr>
        <p:spPr>
          <a:xfrm flipV="1">
            <a:off x="5681160" y="3911040"/>
            <a:ext cx="719640" cy="478080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Line 7"/>
          <p:cNvSpPr/>
          <p:nvPr/>
        </p:nvSpPr>
        <p:spPr>
          <a:xfrm flipV="1">
            <a:off x="6476400" y="3365640"/>
            <a:ext cx="719280" cy="478080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Line 8"/>
          <p:cNvSpPr/>
          <p:nvPr/>
        </p:nvSpPr>
        <p:spPr>
          <a:xfrm flipV="1">
            <a:off x="7364880" y="2815200"/>
            <a:ext cx="719640" cy="478080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Line 9"/>
          <p:cNvSpPr/>
          <p:nvPr/>
        </p:nvSpPr>
        <p:spPr>
          <a:xfrm flipV="1">
            <a:off x="8289720" y="2264400"/>
            <a:ext cx="719640" cy="478080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Line 10"/>
          <p:cNvSpPr/>
          <p:nvPr/>
        </p:nvSpPr>
        <p:spPr>
          <a:xfrm flipV="1">
            <a:off x="2103120" y="2813760"/>
            <a:ext cx="719280" cy="478080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Line 11"/>
          <p:cNvSpPr/>
          <p:nvPr/>
        </p:nvSpPr>
        <p:spPr>
          <a:xfrm flipV="1">
            <a:off x="7418520" y="5577840"/>
            <a:ext cx="719640" cy="478080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CustomShape 12"/>
          <p:cNvSpPr/>
          <p:nvPr/>
        </p:nvSpPr>
        <p:spPr>
          <a:xfrm>
            <a:off x="689400" y="7101000"/>
            <a:ext cx="8885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CustomShape 13"/>
          <p:cNvSpPr/>
          <p:nvPr/>
        </p:nvSpPr>
        <p:spPr>
          <a:xfrm>
            <a:off x="678600" y="1524240"/>
            <a:ext cx="360" cy="559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Line 14"/>
          <p:cNvSpPr/>
          <p:nvPr/>
        </p:nvSpPr>
        <p:spPr>
          <a:xfrm flipV="1">
            <a:off x="8321040" y="4480560"/>
            <a:ext cx="719280" cy="478080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Line 15"/>
          <p:cNvSpPr/>
          <p:nvPr/>
        </p:nvSpPr>
        <p:spPr>
          <a:xfrm flipV="1">
            <a:off x="3838680" y="4482000"/>
            <a:ext cx="1608120" cy="435600"/>
          </a:xfrm>
          <a:prstGeom prst="line">
            <a:avLst/>
          </a:prstGeom>
          <a:ln cap="rnd" w="22320">
            <a:solidFill>
              <a:srgbClr val="4a7ebb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TextShape 16"/>
          <p:cNvSpPr txBox="1"/>
          <p:nvPr/>
        </p:nvSpPr>
        <p:spPr>
          <a:xfrm>
            <a:off x="9418320" y="7041240"/>
            <a:ext cx="548640" cy="42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fld id="{CC91BC15-B3DD-45A0-A0C6-43EFE9AEC7A4}" type="slidenum">
              <a:rPr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&lt;number&gt;</a:t>
            </a:fld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Application>LibreOffice/5.0.4.2$Linux_X86_64 LibreOffice_project/2b9802c1994aa0b7dc6079e128979269cf95bc78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language>en-US</dc:language>
  <dcterms:modified xsi:type="dcterms:W3CDTF">2016-11-01T10:34:07Z</dcterms:modified>
  <cp:revision>17</cp:revision>
</cp:coreProperties>
</file>