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375" r:id="rId2"/>
    <p:sldId id="332" r:id="rId3"/>
    <p:sldId id="361" r:id="rId4"/>
    <p:sldId id="376" r:id="rId5"/>
    <p:sldId id="377" r:id="rId6"/>
    <p:sldId id="378" r:id="rId7"/>
    <p:sldId id="334" r:id="rId8"/>
    <p:sldId id="333" r:id="rId9"/>
    <p:sldId id="345" r:id="rId10"/>
    <p:sldId id="338" r:id="rId11"/>
    <p:sldId id="339" r:id="rId12"/>
    <p:sldId id="342" r:id="rId13"/>
    <p:sldId id="343" r:id="rId14"/>
    <p:sldId id="297" r:id="rId15"/>
    <p:sldId id="328" r:id="rId16"/>
    <p:sldId id="335" r:id="rId17"/>
    <p:sldId id="344" r:id="rId18"/>
    <p:sldId id="323" r:id="rId19"/>
    <p:sldId id="374" r:id="rId20"/>
    <p:sldId id="257" r:id="rId21"/>
    <p:sldId id="379" r:id="rId22"/>
    <p:sldId id="350" r:id="rId23"/>
    <p:sldId id="351" r:id="rId24"/>
    <p:sldId id="352" r:id="rId25"/>
    <p:sldId id="353" r:id="rId26"/>
    <p:sldId id="308" r:id="rId27"/>
    <p:sldId id="355" r:id="rId28"/>
    <p:sldId id="356" r:id="rId29"/>
    <p:sldId id="357" r:id="rId30"/>
    <p:sldId id="349" r:id="rId31"/>
    <p:sldId id="354" r:id="rId32"/>
    <p:sldId id="309" r:id="rId33"/>
    <p:sldId id="270" r:id="rId34"/>
    <p:sldId id="359" r:id="rId35"/>
    <p:sldId id="311" r:id="rId36"/>
    <p:sldId id="312" r:id="rId37"/>
    <p:sldId id="313" r:id="rId38"/>
    <p:sldId id="259" r:id="rId39"/>
    <p:sldId id="322" r:id="rId40"/>
    <p:sldId id="294" r:id="rId41"/>
    <p:sldId id="315" r:id="rId42"/>
    <p:sldId id="296" r:id="rId43"/>
    <p:sldId id="325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40" autoAdjust="0"/>
  </p:normalViewPr>
  <p:slideViewPr>
    <p:cSldViewPr showGuides="1">
      <p:cViewPr varScale="1">
        <p:scale>
          <a:sx n="94" d="100"/>
          <a:sy n="94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pig\users\aba\Downloads\dros_viru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800" baseline="0" dirty="0"/>
              <a:t>Достоверность последовательностей  белков</a:t>
            </a:r>
            <a:br>
              <a:rPr lang="ru-RU" sz="2800" baseline="0" dirty="0"/>
            </a:br>
            <a:r>
              <a:rPr lang="ru-RU" sz="2400" baseline="0" dirty="0"/>
              <a:t>по данным </a:t>
            </a:r>
            <a:r>
              <a:rPr lang="en-US" sz="2400" baseline="0" dirty="0" err="1"/>
              <a:t>SwissProt</a:t>
            </a:r>
            <a:r>
              <a:rPr lang="ru-RU" sz="2400" baseline="0" dirty="0"/>
              <a:t> </a:t>
            </a:r>
            <a:endParaRPr lang="ru-RU" sz="2400" dirty="0"/>
          </a:p>
        </c:rich>
      </c:tx>
      <c:layout/>
    </c:title>
    <c:plotArea>
      <c:layout/>
      <c:pieChart>
        <c:varyColors val="1"/>
        <c:ser>
          <c:idx val="0"/>
          <c:order val="0"/>
          <c:cat>
            <c:strRef>
              <c:f>Лист1!$E$15:$E$19</c:f>
              <c:strCache>
                <c:ptCount val="5"/>
                <c:pt idx="0">
                  <c:v>Evidence at protein level</c:v>
                </c:pt>
                <c:pt idx="1">
                  <c:v>Evidence at transcript level</c:v>
                </c:pt>
                <c:pt idx="2">
                  <c:v>Inferred from homology</c:v>
                </c:pt>
                <c:pt idx="3">
                  <c:v>Predicted</c:v>
                </c:pt>
                <c:pt idx="4">
                  <c:v>Uncertain</c:v>
                </c:pt>
              </c:strCache>
            </c:strRef>
          </c:cat>
          <c:val>
            <c:numRef>
              <c:f>Лист1!$F$15:$F$19</c:f>
              <c:numCache>
                <c:formatCode>General</c:formatCode>
                <c:ptCount val="5"/>
                <c:pt idx="0">
                  <c:v>77772</c:v>
                </c:pt>
                <c:pt idx="1">
                  <c:v>68137</c:v>
                </c:pt>
                <c:pt idx="2">
                  <c:v>377073</c:v>
                </c:pt>
                <c:pt idx="3">
                  <c:v>14290</c:v>
                </c:pt>
                <c:pt idx="4">
                  <c:v>1893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1602838106775049"/>
          <c:y val="0.29772927281148681"/>
          <c:w val="0.37298260794324095"/>
          <c:h val="0.66595067160722565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spPr>
    <a:ln w="28575">
      <a:solidFill>
        <a:srgbClr val="4F81BD"/>
      </a:solidFill>
    </a:ln>
  </c:sp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A7D900-E7D6-4350-9D3A-D38F00E5DF99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BC3991-8807-414D-AE9F-3A67C666C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1182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BC3991-8807-414D-AE9F-3A67C666C39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939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BC3991-8807-414D-AE9F-3A67C666C39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003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BC3991-8807-414D-AE9F-3A67C666C39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803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ACBA7C-A16C-4A2C-879C-DE20AA611077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222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C8DB01-CD05-44C2-A338-CBA177CD6B2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5616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BC3991-8807-414D-AE9F-3A67C666C39A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347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160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C8DB01-CD05-44C2-A338-CBA177CD6B2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561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F22DB-4F3F-4E0B-BDFB-0ED483F4547E}" type="datetime1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EE8BB-BFC3-4EED-96AD-7ECADD2EF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C6A4F-7B03-4A07-90A7-796680B916A0}" type="datetime1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988A-5628-4187-8F43-6ED1635D4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A7E5-D35D-490A-A3D3-F79E355B21F0}" type="datetime1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F41CE-2100-4E39-A304-02EE77A9C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3566-46C5-4CE1-A634-CC401F669F18}" type="datetime1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F4F5-1C8B-44A8-A9A9-48F1AFDD3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0BE19-76ED-4A63-B01D-56FE9715E8AE}" type="datetime1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DAC1C-CB7E-4BAC-AAA8-CFE31F588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F7808-073C-444C-817E-34FE62C8D4CF}" type="datetime1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59162-874D-4368-94D8-38781D7BD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4B70-2536-43E2-B56D-3AA75D26AE60}" type="datetime1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86189-01D5-4126-9653-F1EF57B15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6C276-D07E-4F79-A1AB-0D70139211E7}" type="datetime1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22A47-F295-4961-9498-C64CFCA7C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19B2A-7521-43FD-8A3B-0259D3C294F2}" type="datetime1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6B6EB-9D33-4128-83FD-6F0A2C729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2630-60A0-46ED-BDE5-AF5667A712A7}" type="datetime1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43C25-70CB-4CAC-ACEF-FA7A80B39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186EF-C242-4AE2-AFFA-1FC3A3DE2146}" type="datetime1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E277F-3E64-4931-BE2D-9A7E0370F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1CDC0D-CAE9-4C48-80EC-2D83623D07FE}" type="datetime1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7B7DAC-FE49-46CE-B339-C2FAFE38E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mc/articles/PMC1197536" TargetMode="External"/><Relationship Id="rId13" Type="http://schemas.openxmlformats.org/officeDocument/2006/relationships/hyperlink" Target="http://www.ncbi.nlm.nih.gov/pubmed/13032079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://www.ncbi.nlm.nih.gov/pubmed/14886310" TargetMode="External"/><Relationship Id="rId12" Type="http://schemas.openxmlformats.org/officeDocument/2006/relationships/hyperlink" Target="http://www.ncbi.nlm.nih.gov/pmc/articles/PMC1198158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PubMed_Identifier" TargetMode="External"/><Relationship Id="rId11" Type="http://schemas.openxmlformats.org/officeDocument/2006/relationships/hyperlink" Target="http://www.ncbi.nlm.nih.gov/pubmed/13032078" TargetMode="External"/><Relationship Id="rId5" Type="http://schemas.openxmlformats.org/officeDocument/2006/relationships/hyperlink" Target="http://www.ncbi.nlm.nih.gov/pmc/articles/PMC1197535" TargetMode="External"/><Relationship Id="rId15" Type="http://schemas.openxmlformats.org/officeDocument/2006/relationships/hyperlink" Target="http://www.ncbi.nlm.nih.gov/pubmed/14299636" TargetMode="External"/><Relationship Id="rId10" Type="http://schemas.openxmlformats.org/officeDocument/2006/relationships/hyperlink" Target="http://www.ncbi.nlm.nih.gov/pmc/articles/PMC1198157" TargetMode="External"/><Relationship Id="rId4" Type="http://schemas.openxmlformats.org/officeDocument/2006/relationships/hyperlink" Target="http://en.wikipedia.org/wiki/PubMed_Central" TargetMode="External"/><Relationship Id="rId9" Type="http://schemas.openxmlformats.org/officeDocument/2006/relationships/hyperlink" Target="http://www.ncbi.nlm.nih.gov/pubmed/14886311" TargetMode="External"/><Relationship Id="rId14" Type="http://schemas.openxmlformats.org/officeDocument/2006/relationships/hyperlink" Target="http://www.jbc.org/content/240/5/2122.full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www.rcsb.org/pdb" TargetMode="Externa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uniprot/P37869.txt" TargetMode="External"/><Relationship Id="rId2" Type="http://schemas.openxmlformats.org/officeDocument/2006/relationships/hyperlink" Target="http://www.uniprot.org/uniprot/P00174.txt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uniprot.org/uniprot/P27358.txt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www.rcsb.org/pdb" TargetMode="External"/><Relationship Id="rId9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Банки последовательностей белков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ru-RU" dirty="0" smtClean="0"/>
              <a:t> марта 2017, </a:t>
            </a:r>
            <a:r>
              <a:rPr lang="ru-RU" dirty="0" err="1" smtClean="0"/>
              <a:t>С.А.Спирин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432550"/>
            <a:ext cx="2133600" cy="365125"/>
          </a:xfrm>
        </p:spPr>
        <p:txBody>
          <a:bodyPr/>
          <a:lstStyle/>
          <a:p>
            <a:pPr>
              <a:defRPr/>
            </a:pPr>
            <a:fld id="{B066B6EB-9D33-4128-83FD-6F0A2C7293D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Номер слайда 3"/>
          <p:cNvSpPr txBox="1">
            <a:spLocks/>
          </p:cNvSpPr>
          <p:nvPr/>
        </p:nvSpPr>
        <p:spPr>
          <a:xfrm>
            <a:off x="6629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A50F4F5-1C8B-44A8-A9A9-48F1AFDD3BA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3400" y="1676400"/>
            <a:ext cx="815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/>
              <a:t>Экскурс в историю </a:t>
            </a:r>
            <a:r>
              <a:rPr lang="ru-RU" dirty="0" err="1"/>
              <a:t>с</a:t>
            </a:r>
            <a:r>
              <a:rPr lang="ru-RU" dirty="0" err="1" smtClean="0"/>
              <a:t>еквенирования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75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15924" y="76200"/>
            <a:ext cx="6915057" cy="4630084"/>
          </a:xfrm>
        </p:spPr>
        <p:txBody>
          <a:bodyPr/>
          <a:lstStyle/>
          <a:p>
            <a:r>
              <a:rPr lang="ru-RU" dirty="0" smtClean="0"/>
              <a:t>Первая последовательность</a:t>
            </a:r>
            <a:r>
              <a:rPr lang="en-US" dirty="0" smtClean="0"/>
              <a:t> </a:t>
            </a:r>
            <a:r>
              <a:rPr lang="ru-RU" dirty="0" smtClean="0"/>
              <a:t>белка: инсулин, цепи</a:t>
            </a:r>
            <a:r>
              <a:rPr lang="en-US" dirty="0" smtClean="0"/>
              <a:t> A </a:t>
            </a:r>
            <a:r>
              <a:rPr lang="ru-RU" dirty="0" smtClean="0"/>
              <a:t>и </a:t>
            </a:r>
            <a:r>
              <a:rPr lang="en-US" dirty="0" smtClean="0"/>
              <a:t>B</a:t>
            </a:r>
          </a:p>
          <a:p>
            <a:pPr lvl="1"/>
            <a:r>
              <a:rPr lang="en-US" dirty="0" smtClean="0"/>
              <a:t>Frederick Sanger, 1951, 1953, </a:t>
            </a:r>
            <a:br>
              <a:rPr lang="en-US" dirty="0" smtClean="0"/>
            </a:br>
            <a:r>
              <a:rPr lang="ru-RU" dirty="0" smtClean="0"/>
              <a:t>нобелевская премия 1958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До двойной</a:t>
            </a:r>
            <a:r>
              <a:rPr lang="en-US" dirty="0" smtClean="0"/>
              <a:t> </a:t>
            </a:r>
            <a:r>
              <a:rPr lang="ru-RU" dirty="0" smtClean="0"/>
              <a:t>спирали ДНК и кода</a:t>
            </a:r>
            <a:r>
              <a:rPr lang="en-US" dirty="0" smtClean="0"/>
              <a:t>!</a:t>
            </a:r>
            <a:endParaRPr lang="ru-RU" dirty="0" smtClean="0"/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Первая последовательность 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РНК: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аланиновая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тРНК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Robert W. Holley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1964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нобелевская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премия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1968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6B6EB-9D33-4128-83FD-6F0A2C7293D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026" name="Picture 2" descr="Frederick Sange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6570" y="152399"/>
            <a:ext cx="1395654" cy="172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0224" y="4814567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52525"/>
                </a:solidFill>
              </a:rPr>
              <a:t>Sanger, F.; </a:t>
            </a:r>
            <a:r>
              <a:rPr lang="en-US" sz="1200" dirty="0" err="1">
                <a:solidFill>
                  <a:srgbClr val="252525"/>
                </a:solidFill>
              </a:rPr>
              <a:t>Tuppy</a:t>
            </a:r>
            <a:r>
              <a:rPr lang="en-US" sz="1200" dirty="0">
                <a:solidFill>
                  <a:srgbClr val="252525"/>
                </a:solidFill>
              </a:rPr>
              <a:t>, H. (1951a), "The amino-acid sequence in the </a:t>
            </a:r>
            <a:r>
              <a:rPr lang="en-US" sz="1200" dirty="0" err="1">
                <a:solidFill>
                  <a:srgbClr val="252525"/>
                </a:solidFill>
              </a:rPr>
              <a:t>phenylalanyl</a:t>
            </a:r>
            <a:r>
              <a:rPr lang="en-US" sz="1200" dirty="0">
                <a:solidFill>
                  <a:srgbClr val="252525"/>
                </a:solidFill>
              </a:rPr>
              <a:t> chain of insulin. 1. The identification of lower peptides from partial </a:t>
            </a:r>
            <a:r>
              <a:rPr lang="en-US" sz="1200" dirty="0" err="1">
                <a:solidFill>
                  <a:srgbClr val="252525"/>
                </a:solidFill>
              </a:rPr>
              <a:t>hydrolysates",</a:t>
            </a:r>
            <a:r>
              <a:rPr lang="en-US" sz="1200" i="1" dirty="0" err="1">
                <a:solidFill>
                  <a:srgbClr val="252525"/>
                </a:solidFill>
              </a:rPr>
              <a:t>Biochemical</a:t>
            </a:r>
            <a:r>
              <a:rPr lang="en-US" sz="1200" i="1" dirty="0">
                <a:solidFill>
                  <a:srgbClr val="252525"/>
                </a:solidFill>
              </a:rPr>
              <a:t> Journal</a:t>
            </a:r>
            <a:r>
              <a:rPr lang="en-US" sz="1200" dirty="0">
                <a:solidFill>
                  <a:srgbClr val="252525"/>
                </a:solidFill>
              </a:rPr>
              <a:t> </a:t>
            </a:r>
            <a:r>
              <a:rPr lang="en-US" sz="1200" b="1" dirty="0">
                <a:solidFill>
                  <a:srgbClr val="252525"/>
                </a:solidFill>
              </a:rPr>
              <a:t>49</a:t>
            </a:r>
            <a:r>
              <a:rPr lang="en-US" sz="1200" dirty="0">
                <a:solidFill>
                  <a:srgbClr val="252525"/>
                </a:solidFill>
              </a:rPr>
              <a:t> (4): 463–481, </a:t>
            </a:r>
            <a:r>
              <a:rPr lang="en-US" sz="1200" dirty="0">
                <a:solidFill>
                  <a:srgbClr val="0B0080"/>
                </a:solidFill>
                <a:hlinkClick r:id="rId4" tooltip="PubMed Central"/>
              </a:rPr>
              <a:t>PMC</a:t>
            </a:r>
            <a:r>
              <a:rPr lang="en-US" sz="1200" dirty="0">
                <a:solidFill>
                  <a:srgbClr val="252525"/>
                </a:solidFill>
              </a:rPr>
              <a:t> </a:t>
            </a:r>
            <a:r>
              <a:rPr lang="en-US" sz="1200" dirty="0">
                <a:solidFill>
                  <a:srgbClr val="663366"/>
                </a:solidFill>
                <a:hlinkClick r:id="rId5"/>
              </a:rPr>
              <a:t>1197535</a:t>
            </a:r>
            <a:r>
              <a:rPr lang="en-US" sz="1200" dirty="0">
                <a:solidFill>
                  <a:srgbClr val="252525"/>
                </a:solidFill>
              </a:rPr>
              <a:t>, </a:t>
            </a:r>
            <a:r>
              <a:rPr lang="en-US" sz="1200" dirty="0">
                <a:solidFill>
                  <a:srgbClr val="0B0080"/>
                </a:solidFill>
                <a:hlinkClick r:id="rId6" tooltip="PubMed Identifier"/>
              </a:rPr>
              <a:t>PMID</a:t>
            </a:r>
            <a:r>
              <a:rPr lang="en-US" sz="1200" dirty="0">
                <a:solidFill>
                  <a:srgbClr val="252525"/>
                </a:solidFill>
              </a:rPr>
              <a:t> </a:t>
            </a:r>
            <a:r>
              <a:rPr lang="en-US" sz="1200" dirty="0">
                <a:solidFill>
                  <a:srgbClr val="663366"/>
                </a:solidFill>
                <a:hlinkClick r:id="rId7"/>
              </a:rPr>
              <a:t>14886310</a:t>
            </a:r>
            <a:r>
              <a:rPr lang="en-US" sz="1200" dirty="0">
                <a:solidFill>
                  <a:srgbClr val="252525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52525"/>
                </a:solidFill>
              </a:rPr>
              <a:t>Sanger, F.; </a:t>
            </a:r>
            <a:r>
              <a:rPr lang="en-US" sz="1200" dirty="0" err="1">
                <a:solidFill>
                  <a:srgbClr val="252525"/>
                </a:solidFill>
              </a:rPr>
              <a:t>Tuppy</a:t>
            </a:r>
            <a:r>
              <a:rPr lang="en-US" sz="1200" dirty="0">
                <a:solidFill>
                  <a:srgbClr val="252525"/>
                </a:solidFill>
              </a:rPr>
              <a:t>, H. (1951b), "The amino-acid sequence in the </a:t>
            </a:r>
            <a:r>
              <a:rPr lang="en-US" sz="1200" dirty="0" err="1">
                <a:solidFill>
                  <a:srgbClr val="252525"/>
                </a:solidFill>
              </a:rPr>
              <a:t>phenylalanyl</a:t>
            </a:r>
            <a:r>
              <a:rPr lang="en-US" sz="1200" dirty="0">
                <a:solidFill>
                  <a:srgbClr val="252525"/>
                </a:solidFill>
              </a:rPr>
              <a:t> chain of insulin. 2. The investigation of peptides from </a:t>
            </a:r>
            <a:r>
              <a:rPr lang="en-US" sz="1200" dirty="0" err="1">
                <a:solidFill>
                  <a:srgbClr val="252525"/>
                </a:solidFill>
              </a:rPr>
              <a:t>enzymic</a:t>
            </a:r>
            <a:r>
              <a:rPr lang="en-US" sz="1200" dirty="0">
                <a:solidFill>
                  <a:srgbClr val="252525"/>
                </a:solidFill>
              </a:rPr>
              <a:t> </a:t>
            </a:r>
            <a:r>
              <a:rPr lang="en-US" sz="1200" dirty="0" err="1">
                <a:solidFill>
                  <a:srgbClr val="252525"/>
                </a:solidFill>
              </a:rPr>
              <a:t>hydrolysates",</a:t>
            </a:r>
            <a:r>
              <a:rPr lang="en-US" sz="1200" i="1" dirty="0" err="1">
                <a:solidFill>
                  <a:srgbClr val="252525"/>
                </a:solidFill>
              </a:rPr>
              <a:t>Biochemical</a:t>
            </a:r>
            <a:r>
              <a:rPr lang="en-US" sz="1200" i="1" dirty="0">
                <a:solidFill>
                  <a:srgbClr val="252525"/>
                </a:solidFill>
              </a:rPr>
              <a:t> Journal</a:t>
            </a:r>
            <a:r>
              <a:rPr lang="en-US" sz="1200" dirty="0">
                <a:solidFill>
                  <a:srgbClr val="252525"/>
                </a:solidFill>
              </a:rPr>
              <a:t> </a:t>
            </a:r>
            <a:r>
              <a:rPr lang="en-US" sz="1200" b="1" dirty="0">
                <a:solidFill>
                  <a:srgbClr val="252525"/>
                </a:solidFill>
              </a:rPr>
              <a:t>49</a:t>
            </a:r>
            <a:r>
              <a:rPr lang="en-US" sz="1200" dirty="0">
                <a:solidFill>
                  <a:srgbClr val="252525"/>
                </a:solidFill>
              </a:rPr>
              <a:t> (4): 481–490, </a:t>
            </a:r>
            <a:r>
              <a:rPr lang="en-US" sz="1200" dirty="0">
                <a:solidFill>
                  <a:srgbClr val="0B0080"/>
                </a:solidFill>
                <a:hlinkClick r:id="rId4" tooltip="PubMed Central"/>
              </a:rPr>
              <a:t>PMC</a:t>
            </a:r>
            <a:r>
              <a:rPr lang="en-US" sz="1200" dirty="0">
                <a:solidFill>
                  <a:srgbClr val="252525"/>
                </a:solidFill>
              </a:rPr>
              <a:t> </a:t>
            </a:r>
            <a:r>
              <a:rPr lang="en-US" sz="1200" dirty="0">
                <a:solidFill>
                  <a:srgbClr val="663366"/>
                </a:solidFill>
                <a:hlinkClick r:id="rId8"/>
              </a:rPr>
              <a:t>1197536</a:t>
            </a:r>
            <a:r>
              <a:rPr lang="en-US" sz="1200" dirty="0">
                <a:solidFill>
                  <a:srgbClr val="252525"/>
                </a:solidFill>
              </a:rPr>
              <a:t>, </a:t>
            </a:r>
            <a:r>
              <a:rPr lang="en-US" sz="1200" dirty="0">
                <a:solidFill>
                  <a:srgbClr val="0B0080"/>
                </a:solidFill>
                <a:hlinkClick r:id="rId6" tooltip="PubMed Identifier"/>
              </a:rPr>
              <a:t>PMID</a:t>
            </a:r>
            <a:r>
              <a:rPr lang="en-US" sz="1200" dirty="0">
                <a:solidFill>
                  <a:srgbClr val="252525"/>
                </a:solidFill>
              </a:rPr>
              <a:t> </a:t>
            </a:r>
            <a:r>
              <a:rPr lang="en-US" sz="1200" dirty="0">
                <a:solidFill>
                  <a:srgbClr val="663366"/>
                </a:solidFill>
                <a:hlinkClick r:id="rId9"/>
              </a:rPr>
              <a:t>14886311</a:t>
            </a:r>
            <a:r>
              <a:rPr lang="en-US" sz="1200" dirty="0">
                <a:solidFill>
                  <a:srgbClr val="252525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52525"/>
                </a:solidFill>
              </a:rPr>
              <a:t>Sanger, F.; Thompson, E.O.P. (1953a), "The amino-acid sequence in the </a:t>
            </a:r>
            <a:r>
              <a:rPr lang="en-US" sz="1200" dirty="0" err="1">
                <a:solidFill>
                  <a:srgbClr val="252525"/>
                </a:solidFill>
              </a:rPr>
              <a:t>glycyl</a:t>
            </a:r>
            <a:r>
              <a:rPr lang="en-US" sz="1200" dirty="0">
                <a:solidFill>
                  <a:srgbClr val="252525"/>
                </a:solidFill>
              </a:rPr>
              <a:t> chain of insulin. 1. The identification of lower peptides from partial hydrolysates", </a:t>
            </a:r>
            <a:r>
              <a:rPr lang="en-US" sz="1200" i="1" dirty="0">
                <a:solidFill>
                  <a:srgbClr val="252525"/>
                </a:solidFill>
              </a:rPr>
              <a:t>Biochemical Journal</a:t>
            </a:r>
            <a:r>
              <a:rPr lang="en-US" sz="1200" dirty="0">
                <a:solidFill>
                  <a:srgbClr val="252525"/>
                </a:solidFill>
              </a:rPr>
              <a:t> </a:t>
            </a:r>
            <a:r>
              <a:rPr lang="en-US" sz="1200" b="1" dirty="0">
                <a:solidFill>
                  <a:srgbClr val="252525"/>
                </a:solidFill>
              </a:rPr>
              <a:t>53</a:t>
            </a:r>
            <a:r>
              <a:rPr lang="en-US" sz="1200" dirty="0">
                <a:solidFill>
                  <a:srgbClr val="252525"/>
                </a:solidFill>
              </a:rPr>
              <a:t> (3): 353–366, </a:t>
            </a:r>
            <a:r>
              <a:rPr lang="en-US" sz="1200" dirty="0">
                <a:solidFill>
                  <a:srgbClr val="0B0080"/>
                </a:solidFill>
                <a:hlinkClick r:id="rId4" tooltip="PubMed Central"/>
              </a:rPr>
              <a:t>PMC</a:t>
            </a:r>
            <a:r>
              <a:rPr lang="en-US" sz="1200" dirty="0">
                <a:solidFill>
                  <a:srgbClr val="252525"/>
                </a:solidFill>
              </a:rPr>
              <a:t> </a:t>
            </a:r>
            <a:r>
              <a:rPr lang="en-US" sz="1200" dirty="0">
                <a:solidFill>
                  <a:srgbClr val="663366"/>
                </a:solidFill>
                <a:hlinkClick r:id="rId10"/>
              </a:rPr>
              <a:t>1198157</a:t>
            </a:r>
            <a:r>
              <a:rPr lang="en-US" sz="1200" dirty="0">
                <a:solidFill>
                  <a:srgbClr val="252525"/>
                </a:solidFill>
              </a:rPr>
              <a:t>, </a:t>
            </a:r>
            <a:r>
              <a:rPr lang="en-US" sz="1200" dirty="0">
                <a:solidFill>
                  <a:srgbClr val="0B0080"/>
                </a:solidFill>
                <a:hlinkClick r:id="rId6" tooltip="PubMed Identifier"/>
              </a:rPr>
              <a:t>PMID</a:t>
            </a:r>
            <a:r>
              <a:rPr lang="en-US" sz="1200" dirty="0">
                <a:solidFill>
                  <a:srgbClr val="252525"/>
                </a:solidFill>
              </a:rPr>
              <a:t> </a:t>
            </a:r>
            <a:r>
              <a:rPr lang="en-US" sz="1200" dirty="0">
                <a:solidFill>
                  <a:srgbClr val="663366"/>
                </a:solidFill>
                <a:hlinkClick r:id="rId11"/>
              </a:rPr>
              <a:t>13032078</a:t>
            </a:r>
            <a:r>
              <a:rPr lang="en-US" sz="1200" dirty="0">
                <a:solidFill>
                  <a:srgbClr val="252525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52525"/>
                </a:solidFill>
              </a:rPr>
              <a:t>Sanger, F.; Thompson, E.O.P. (1953b), "The amino-acid sequence in the </a:t>
            </a:r>
            <a:r>
              <a:rPr lang="en-US" sz="1200" dirty="0" err="1">
                <a:solidFill>
                  <a:srgbClr val="252525"/>
                </a:solidFill>
              </a:rPr>
              <a:t>glycyl</a:t>
            </a:r>
            <a:r>
              <a:rPr lang="en-US" sz="1200" dirty="0">
                <a:solidFill>
                  <a:srgbClr val="252525"/>
                </a:solidFill>
              </a:rPr>
              <a:t> chain of insulin. 2. The investigation of peptides from </a:t>
            </a:r>
            <a:r>
              <a:rPr lang="en-US" sz="1200" dirty="0" err="1">
                <a:solidFill>
                  <a:srgbClr val="252525"/>
                </a:solidFill>
              </a:rPr>
              <a:t>enzymic</a:t>
            </a:r>
            <a:r>
              <a:rPr lang="en-US" sz="1200" dirty="0">
                <a:solidFill>
                  <a:srgbClr val="252525"/>
                </a:solidFill>
              </a:rPr>
              <a:t> </a:t>
            </a:r>
            <a:r>
              <a:rPr lang="en-US" sz="1200" dirty="0" err="1">
                <a:solidFill>
                  <a:srgbClr val="252525"/>
                </a:solidFill>
              </a:rPr>
              <a:t>hydrolysates",</a:t>
            </a:r>
            <a:r>
              <a:rPr lang="en-US" sz="1200" i="1" dirty="0" err="1">
                <a:solidFill>
                  <a:srgbClr val="252525"/>
                </a:solidFill>
              </a:rPr>
              <a:t>Biochemical</a:t>
            </a:r>
            <a:r>
              <a:rPr lang="en-US" sz="1200" i="1" dirty="0">
                <a:solidFill>
                  <a:srgbClr val="252525"/>
                </a:solidFill>
              </a:rPr>
              <a:t> Journal</a:t>
            </a:r>
            <a:r>
              <a:rPr lang="en-US" sz="1200" dirty="0">
                <a:solidFill>
                  <a:srgbClr val="252525"/>
                </a:solidFill>
              </a:rPr>
              <a:t> </a:t>
            </a:r>
            <a:r>
              <a:rPr lang="en-US" sz="1200" b="1" dirty="0">
                <a:solidFill>
                  <a:srgbClr val="252525"/>
                </a:solidFill>
              </a:rPr>
              <a:t>53</a:t>
            </a:r>
            <a:r>
              <a:rPr lang="en-US" sz="1200" dirty="0">
                <a:solidFill>
                  <a:srgbClr val="252525"/>
                </a:solidFill>
              </a:rPr>
              <a:t> (3): 366–374, </a:t>
            </a:r>
            <a:r>
              <a:rPr lang="en-US" sz="1200" dirty="0">
                <a:solidFill>
                  <a:srgbClr val="0B0080"/>
                </a:solidFill>
                <a:hlinkClick r:id="rId4" tooltip="PubMed Central"/>
              </a:rPr>
              <a:t>PMC</a:t>
            </a:r>
            <a:r>
              <a:rPr lang="en-US" sz="1200" dirty="0">
                <a:solidFill>
                  <a:srgbClr val="252525"/>
                </a:solidFill>
              </a:rPr>
              <a:t> </a:t>
            </a:r>
            <a:r>
              <a:rPr lang="en-US" sz="1200" dirty="0">
                <a:solidFill>
                  <a:srgbClr val="663366"/>
                </a:solidFill>
                <a:hlinkClick r:id="rId12"/>
              </a:rPr>
              <a:t>1198158</a:t>
            </a:r>
            <a:r>
              <a:rPr lang="en-US" sz="1200" dirty="0">
                <a:solidFill>
                  <a:srgbClr val="252525"/>
                </a:solidFill>
              </a:rPr>
              <a:t>, </a:t>
            </a:r>
            <a:r>
              <a:rPr lang="en-US" sz="1200" dirty="0">
                <a:solidFill>
                  <a:srgbClr val="0B0080"/>
                </a:solidFill>
                <a:hlinkClick r:id="rId6" tooltip="PubMed Identifier"/>
              </a:rPr>
              <a:t>PMID</a:t>
            </a:r>
            <a:r>
              <a:rPr lang="en-US" sz="1200" dirty="0">
                <a:solidFill>
                  <a:srgbClr val="252525"/>
                </a:solidFill>
              </a:rPr>
              <a:t> </a:t>
            </a:r>
            <a:r>
              <a:rPr lang="en-US" sz="1200" dirty="0">
                <a:solidFill>
                  <a:srgbClr val="663366"/>
                </a:solidFill>
                <a:hlinkClick r:id="rId13"/>
              </a:rPr>
              <a:t>13032079</a:t>
            </a:r>
            <a:r>
              <a:rPr lang="en-US" sz="1200" dirty="0" smtClean="0">
                <a:solidFill>
                  <a:srgbClr val="252525"/>
                </a:solidFill>
              </a:rPr>
              <a:t>.</a:t>
            </a:r>
            <a:endParaRPr lang="ru-RU" sz="1200" dirty="0" smtClean="0">
              <a:solidFill>
                <a:srgbClr val="252525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Holley RW, Everett GA, Madison JT, </a:t>
            </a:r>
            <a:r>
              <a:rPr lang="en-US" sz="1200" dirty="0" err="1"/>
              <a:t>Zamir</a:t>
            </a:r>
            <a:r>
              <a:rPr lang="en-US" sz="1200" dirty="0"/>
              <a:t> A. (May 1965). </a:t>
            </a:r>
            <a:r>
              <a:rPr lang="en-US" sz="1200" dirty="0">
                <a:hlinkClick r:id="rId14"/>
              </a:rPr>
              <a:t>"Nucleotide Sequences In The Yeast Alanine Transfer Ribonucleic Acid"</a:t>
            </a:r>
            <a:r>
              <a:rPr lang="en-US" sz="1200" dirty="0"/>
              <a:t>. </a:t>
            </a:r>
            <a:r>
              <a:rPr lang="en-US" sz="1200" i="1" dirty="0"/>
              <a:t>J </a:t>
            </a:r>
            <a:r>
              <a:rPr lang="en-US" sz="1200" i="1" dirty="0" err="1"/>
              <a:t>Biol</a:t>
            </a:r>
            <a:r>
              <a:rPr lang="en-US" sz="1200" i="1" dirty="0"/>
              <a:t> </a:t>
            </a:r>
            <a:r>
              <a:rPr lang="en-US" sz="1200" i="1" dirty="0" err="1"/>
              <a:t>Chem</a:t>
            </a:r>
            <a:r>
              <a:rPr lang="en-US" sz="1200" dirty="0"/>
              <a:t> </a:t>
            </a:r>
            <a:r>
              <a:rPr lang="en-US" sz="1200" b="1" dirty="0"/>
              <a:t>240</a:t>
            </a:r>
            <a:r>
              <a:rPr lang="en-US" sz="1200" dirty="0"/>
              <a:t> (5): 2122–8.</a:t>
            </a:r>
            <a:r>
              <a:rPr lang="en-US" sz="1200" dirty="0">
                <a:hlinkClick r:id="rId6" tooltip="PubMed Identifier"/>
              </a:rPr>
              <a:t>PMID</a:t>
            </a:r>
            <a:r>
              <a:rPr lang="en-US" sz="1200" dirty="0"/>
              <a:t> </a:t>
            </a:r>
            <a:r>
              <a:rPr lang="en-US" sz="1200" dirty="0">
                <a:hlinkClick r:id="rId15"/>
              </a:rPr>
              <a:t>14299636</a:t>
            </a:r>
            <a:r>
              <a:rPr lang="en-US" sz="1200" dirty="0"/>
              <a:t>.</a:t>
            </a:r>
            <a:endParaRPr lang="en-US" sz="1200" dirty="0">
              <a:solidFill>
                <a:srgbClr val="252525"/>
              </a:solidFill>
            </a:endParaRPr>
          </a:p>
        </p:txBody>
      </p:sp>
      <p:pic>
        <p:nvPicPr>
          <p:cNvPr id="1028" name="Picture 4" descr="Robert W. Holley nobel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135" y="2429011"/>
            <a:ext cx="1402382" cy="198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12066" y="1920639"/>
            <a:ext cx="1804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F.Sanger</a:t>
            </a:r>
            <a:r>
              <a:rPr lang="en-US" sz="1400" dirty="0" smtClean="0"/>
              <a:t> 1918-2013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330981" y="4459130"/>
            <a:ext cx="1766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R.Holley</a:t>
            </a:r>
            <a:r>
              <a:rPr lang="en-US" sz="1400" dirty="0" smtClean="0"/>
              <a:t> 1922-1993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5969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15924" y="184482"/>
            <a:ext cx="7204076" cy="5234906"/>
          </a:xfrm>
        </p:spPr>
        <p:txBody>
          <a:bodyPr/>
          <a:lstStyle/>
          <a:p>
            <a:r>
              <a:rPr lang="ru-RU" dirty="0" smtClean="0"/>
              <a:t>Изобретение метода </a:t>
            </a:r>
            <a:r>
              <a:rPr lang="ru-RU" dirty="0" err="1" smtClean="0"/>
              <a:t>секвенирования</a:t>
            </a:r>
            <a:r>
              <a:rPr lang="ru-RU" dirty="0" smtClean="0"/>
              <a:t> </a:t>
            </a:r>
            <a:r>
              <a:rPr lang="en-US" dirty="0" smtClean="0"/>
              <a:t>“</a:t>
            </a:r>
            <a:r>
              <a:rPr lang="ru-RU" dirty="0" smtClean="0"/>
              <a:t>по </a:t>
            </a:r>
            <a:r>
              <a:rPr lang="ru-RU" dirty="0" err="1" smtClean="0"/>
              <a:t>Сангеру</a:t>
            </a:r>
            <a:r>
              <a:rPr lang="en-US" dirty="0" smtClean="0"/>
              <a:t>”: </a:t>
            </a:r>
            <a:r>
              <a:rPr lang="en-US" dirty="0"/>
              <a:t> </a:t>
            </a:r>
            <a:r>
              <a:rPr lang="ru-RU" dirty="0" smtClean="0"/>
              <a:t>первый полный геном ДНК бактериофага</a:t>
            </a:r>
            <a:r>
              <a:rPr lang="en-US" dirty="0" smtClean="0"/>
              <a:t> </a:t>
            </a:r>
            <a:r>
              <a:rPr lang="el-GR" dirty="0"/>
              <a:t>φ</a:t>
            </a:r>
            <a:r>
              <a:rPr lang="en-US" dirty="0"/>
              <a:t>X174</a:t>
            </a:r>
            <a:endParaRPr lang="en-US" dirty="0" smtClean="0"/>
          </a:p>
          <a:p>
            <a:pPr lvl="1"/>
            <a:r>
              <a:rPr lang="en-US" dirty="0" smtClean="0"/>
              <a:t>Frederick Sanger, 1977, </a:t>
            </a:r>
            <a:br>
              <a:rPr lang="en-US" dirty="0" smtClean="0"/>
            </a:br>
            <a:r>
              <a:rPr lang="ru-RU" dirty="0" smtClean="0"/>
              <a:t>вторая нобелевская премия 1980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Изобретение ПЦР: полимеразной цепной реакции 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PCR – polymerase chain reaction)</a:t>
            </a:r>
          </a:p>
          <a:p>
            <a:pPr lvl="1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Kary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Mullis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1985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нобелевская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премия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93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6B6EB-9D33-4128-83FD-6F0A2C7293D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556260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52525"/>
                </a:solidFill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Sanger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F,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Nicklen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S,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Coulson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AR. DNA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sequencing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with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chain-terminating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inhibitors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.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Proc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Natl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Acad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Sci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U S A. 1977 Dec;74(12):5463-7</a:t>
            </a:r>
            <a:r>
              <a:rPr lang="ru-RU" altLang="ru-RU" sz="800" dirty="0"/>
              <a:t> </a:t>
            </a:r>
            <a:endParaRPr lang="en-US" sz="1200" dirty="0" smtClean="0">
              <a:solidFill>
                <a:srgbClr val="252525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altLang="ru-RU" sz="1200" dirty="0" err="1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Saiki</a:t>
            </a:r>
            <a:r>
              <a:rPr lang="ru-RU" altLang="ru-RU" sz="1200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RK,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Scharf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S,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Faloona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F</a:t>
            </a:r>
            <a:r>
              <a:rPr lang="ru-RU" altLang="ru-RU" sz="1200" b="1" dirty="0">
                <a:solidFill>
                  <a:srgbClr val="000000"/>
                </a:solidFill>
                <a:latin typeface="Arial Unicode MS" panose="020B0604020202020204" pitchFamily="34" charset="-128"/>
              </a:rPr>
              <a:t>, </a:t>
            </a:r>
            <a:r>
              <a:rPr lang="ru-RU" altLang="ru-RU" sz="1200" b="1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Mullis</a:t>
            </a:r>
            <a:r>
              <a:rPr lang="ru-RU" altLang="ru-RU" sz="1200" b="1" dirty="0">
                <a:solidFill>
                  <a:srgbClr val="000000"/>
                </a:solidFill>
                <a:latin typeface="Arial Unicode MS" panose="020B0604020202020204" pitchFamily="34" charset="-128"/>
              </a:rPr>
              <a:t> KB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,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Horn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GT,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Erlich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HA,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Arnheim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N.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Enzymatic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amplification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of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beta-globin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genomic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sequences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and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restriction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site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analysis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for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diagnosis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of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sickle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cell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anemia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.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Science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. 1985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Dec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20;230(4732):1350-4</a:t>
            </a:r>
            <a:r>
              <a:rPr lang="ru-RU" altLang="ru-RU" sz="800" dirty="0"/>
              <a:t> </a:t>
            </a:r>
            <a:endParaRPr lang="ru-RU" alt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4459130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</a:t>
            </a:r>
            <a:r>
              <a:rPr lang="en-US" sz="1400" dirty="0" smtClean="0"/>
              <a:t>. Mullis 1944</a:t>
            </a:r>
            <a:endParaRPr lang="ru-RU" sz="1400" dirty="0"/>
          </a:p>
        </p:txBody>
      </p:sp>
      <p:pic>
        <p:nvPicPr>
          <p:cNvPr id="2050" name="Picture 2" descr="Kary Mull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465837"/>
            <a:ext cx="1146175" cy="19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94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15924" y="152400"/>
            <a:ext cx="8270876" cy="5234906"/>
          </a:xfrm>
        </p:spPr>
        <p:txBody>
          <a:bodyPr/>
          <a:lstStyle/>
          <a:p>
            <a:r>
              <a:rPr lang="ru-RU" dirty="0" smtClean="0"/>
              <a:t>Метод дробовика (</a:t>
            </a:r>
            <a:r>
              <a:rPr lang="en-US" dirty="0" smtClean="0"/>
              <a:t>Shotgun sequencing): </a:t>
            </a:r>
            <a:r>
              <a:rPr lang="ru-RU" dirty="0" smtClean="0"/>
              <a:t>первый геном бактерии </a:t>
            </a:r>
            <a:r>
              <a:rPr lang="en-US" i="1" dirty="0"/>
              <a:t>Haemophilus </a:t>
            </a:r>
            <a:r>
              <a:rPr lang="en-US" i="1" dirty="0" err="1" smtClean="0"/>
              <a:t>influenzae</a:t>
            </a:r>
            <a:r>
              <a:rPr lang="ru-RU" dirty="0" smtClean="0"/>
              <a:t>, 1995</a:t>
            </a:r>
            <a:endParaRPr lang="en-US" dirty="0" smtClean="0"/>
          </a:p>
          <a:p>
            <a:pPr lvl="1"/>
            <a:r>
              <a:rPr lang="ru-RU" dirty="0" smtClean="0"/>
              <a:t>Нужны алгоритмы, программы и компьютер!</a:t>
            </a:r>
            <a:endParaRPr lang="en-US" dirty="0" smtClean="0"/>
          </a:p>
          <a:p>
            <a:r>
              <a:rPr lang="ru-RU" dirty="0" smtClean="0"/>
              <a:t>Новое поколение </a:t>
            </a:r>
            <a:r>
              <a:rPr lang="ru-RU" dirty="0" err="1" smtClean="0"/>
              <a:t>секвенаторов</a:t>
            </a:r>
            <a:r>
              <a:rPr lang="ru-RU" dirty="0" smtClean="0"/>
              <a:t> последовательностей ДНК (</a:t>
            </a:r>
            <a:r>
              <a:rPr lang="en-US" dirty="0" smtClean="0"/>
              <a:t>next generation sequencing)</a:t>
            </a:r>
          </a:p>
          <a:p>
            <a:pPr lvl="1"/>
            <a:r>
              <a:rPr lang="en-US" dirty="0" err="1" smtClean="0"/>
              <a:t>Illumina</a:t>
            </a:r>
            <a:r>
              <a:rPr lang="en-US" dirty="0" smtClean="0"/>
              <a:t> </a:t>
            </a:r>
            <a:r>
              <a:rPr lang="en-US" dirty="0" err="1" smtClean="0"/>
              <a:t>Solexa</a:t>
            </a:r>
            <a:r>
              <a:rPr lang="en-US" dirty="0" smtClean="0"/>
              <a:t> (2006)</a:t>
            </a:r>
          </a:p>
          <a:p>
            <a:pPr lvl="1"/>
            <a:r>
              <a:rPr lang="en-US" dirty="0" smtClean="0"/>
              <a:t>Pacific Biosciences SMRT (2010)</a:t>
            </a:r>
          </a:p>
          <a:p>
            <a:pPr lvl="1"/>
            <a:r>
              <a:rPr lang="en-US" dirty="0" smtClean="0"/>
              <a:t>Roche/454 (2004)</a:t>
            </a:r>
          </a:p>
          <a:p>
            <a:pPr lvl="1"/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6B6EB-9D33-4128-83FD-6F0A2C7293D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6063611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52525"/>
                </a:solidFill>
              </a:rPr>
              <a:t> </a:t>
            </a:r>
            <a:r>
              <a:rPr lang="en-US" sz="1200" dirty="0"/>
              <a:t>Fleischmann, RD; et al. (1995). "Whole-genome random sequencing and assembly of Haemophilus </a:t>
            </a:r>
            <a:r>
              <a:rPr lang="en-US" sz="1200" dirty="0" err="1"/>
              <a:t>influenzae</a:t>
            </a:r>
            <a:r>
              <a:rPr lang="en-US" sz="1200" dirty="0"/>
              <a:t> Rd". </a:t>
            </a:r>
            <a:r>
              <a:rPr lang="en-US" sz="1200" i="1" dirty="0"/>
              <a:t>Science</a:t>
            </a:r>
            <a:r>
              <a:rPr lang="en-US" sz="1200" dirty="0"/>
              <a:t> </a:t>
            </a:r>
            <a:r>
              <a:rPr lang="en-US" sz="1200" b="1" dirty="0"/>
              <a:t>269</a:t>
            </a:r>
            <a:r>
              <a:rPr lang="en-US" sz="1200" dirty="0"/>
              <a:t> (5223): 496–512</a:t>
            </a:r>
            <a:r>
              <a:rPr lang="en-US" sz="1200" dirty="0" smtClean="0"/>
              <a:t>.</a:t>
            </a:r>
            <a:endParaRPr lang="en-US" sz="1200" dirty="0" smtClean="0">
              <a:solidFill>
                <a:srgbClr val="252525"/>
              </a:solidFill>
            </a:endParaRPr>
          </a:p>
        </p:txBody>
      </p:sp>
      <p:pic>
        <p:nvPicPr>
          <p:cNvPr id="8" name="Picture 2" descr="http://upload.wikimedia.org/wikipedia/commons/thumb/2/2e/Mapping_Reads.png/1024px-Mapping_Rea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12952"/>
            <a:ext cx="2819399" cy="233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6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26"/>
          <p:cNvSpPr txBox="1">
            <a:spLocks noChangeArrowheads="1"/>
          </p:cNvSpPr>
          <p:nvPr/>
        </p:nvSpPr>
        <p:spPr bwMode="auto">
          <a:xfrm>
            <a:off x="381000" y="1246321"/>
            <a:ext cx="8175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cs typeface="Arial" pitchFamily="34" charset="0"/>
              </a:rPr>
              <a:t>В конце 1970-х годов был изобретён относительно быстрый и дешёвый метод экспериментального определения последовательности оснований  ДНК</a:t>
            </a:r>
          </a:p>
        </p:txBody>
      </p:sp>
      <p:sp>
        <p:nvSpPr>
          <p:cNvPr id="7171" name="Text Box 1026"/>
          <p:cNvSpPr txBox="1">
            <a:spLocks noChangeArrowheads="1"/>
          </p:cNvSpPr>
          <p:nvPr/>
        </p:nvSpPr>
        <p:spPr bwMode="auto">
          <a:xfrm>
            <a:off x="4191000" y="4114800"/>
            <a:ext cx="45942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Arial" pitchFamily="34" charset="0"/>
              </a:rPr>
              <a:t>В последние несколько лет разработаны и внедрены технологии быстрого массового секвенирования ДНК</a:t>
            </a:r>
          </a:p>
        </p:txBody>
      </p:sp>
      <p:pic>
        <p:nvPicPr>
          <p:cNvPr id="7172" name="Picture 2" descr="http://i14.photobucket.com/albums/a314/kansas1969/012111Illum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6388"/>
            <a:ext cx="4114800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026"/>
          <p:cNvSpPr txBox="1">
            <a:spLocks noChangeArrowheads="1"/>
          </p:cNvSpPr>
          <p:nvPr/>
        </p:nvSpPr>
        <p:spPr bwMode="auto">
          <a:xfrm>
            <a:off x="304800" y="408121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cs typeface="Arial" pitchFamily="34" charset="0"/>
              </a:rPr>
              <a:t>Первоначально определяли аминокислотную последовательность белка, отщепляя по одному остатку и определяя какой он.  </a:t>
            </a:r>
          </a:p>
        </p:txBody>
      </p:sp>
      <p:grpSp>
        <p:nvGrpSpPr>
          <p:cNvPr id="7174" name="Группа 17"/>
          <p:cNvGrpSpPr>
            <a:grpSpLocks/>
          </p:cNvGrpSpPr>
          <p:nvPr/>
        </p:nvGrpSpPr>
        <p:grpSpPr bwMode="auto">
          <a:xfrm>
            <a:off x="685800" y="2514600"/>
            <a:ext cx="7681913" cy="1458913"/>
            <a:chOff x="685800" y="2514600"/>
            <a:chExt cx="7681913" cy="1458913"/>
          </a:xfrm>
        </p:grpSpPr>
        <p:grpSp>
          <p:nvGrpSpPr>
            <p:cNvPr id="7176" name="Группа 13"/>
            <p:cNvGrpSpPr>
              <a:grpSpLocks/>
            </p:cNvGrpSpPr>
            <p:nvPr/>
          </p:nvGrpSpPr>
          <p:grpSpPr bwMode="auto">
            <a:xfrm>
              <a:off x="685800" y="2514600"/>
              <a:ext cx="7681913" cy="1458913"/>
              <a:chOff x="669925" y="3495675"/>
              <a:chExt cx="7681913" cy="1458913"/>
            </a:xfrm>
          </p:grpSpPr>
          <p:sp>
            <p:nvSpPr>
              <p:cNvPr id="7178" name="Text Box 1027"/>
              <p:cNvSpPr txBox="1">
                <a:spLocks noChangeArrowheads="1"/>
              </p:cNvSpPr>
              <p:nvPr/>
            </p:nvSpPr>
            <p:spPr bwMode="auto">
              <a:xfrm>
                <a:off x="669925" y="4618038"/>
                <a:ext cx="1101725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600">
                    <a:cs typeface="Arial" pitchFamily="34" charset="0"/>
                  </a:rPr>
                  <a:t>Организм</a:t>
                </a:r>
              </a:p>
            </p:txBody>
          </p:sp>
          <p:sp>
            <p:nvSpPr>
              <p:cNvPr id="7179" name="Text Box 1028"/>
              <p:cNvSpPr txBox="1">
                <a:spLocks noChangeArrowheads="1"/>
              </p:cNvSpPr>
              <p:nvPr/>
            </p:nvSpPr>
            <p:spPr bwMode="auto">
              <a:xfrm>
                <a:off x="1889125" y="4562475"/>
                <a:ext cx="1933575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600">
                    <a:cs typeface="Arial" pitchFamily="34" charset="0"/>
                  </a:rPr>
                  <a:t>ДНК «в пробирке»</a:t>
                </a:r>
              </a:p>
            </p:txBody>
          </p:sp>
          <p:sp>
            <p:nvSpPr>
              <p:cNvPr id="7180" name="Text Box 1029"/>
              <p:cNvSpPr txBox="1">
                <a:spLocks noChangeArrowheads="1"/>
              </p:cNvSpPr>
              <p:nvPr/>
            </p:nvSpPr>
            <p:spPr bwMode="auto">
              <a:xfrm>
                <a:off x="6080125" y="4410075"/>
                <a:ext cx="2185988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600">
                    <a:cs typeface="Arial" pitchFamily="34" charset="0"/>
                  </a:rPr>
                  <a:t>Последовательность</a:t>
                </a:r>
              </a:p>
            </p:txBody>
          </p:sp>
          <p:sp>
            <p:nvSpPr>
              <p:cNvPr id="7181" name="AutoShape 1030"/>
              <p:cNvSpPr>
                <a:spLocks noChangeArrowheads="1"/>
              </p:cNvSpPr>
              <p:nvPr/>
            </p:nvSpPr>
            <p:spPr bwMode="auto">
              <a:xfrm>
                <a:off x="1812925" y="3952875"/>
                <a:ext cx="990600" cy="76200"/>
              </a:xfrm>
              <a:prstGeom prst="rightArrow">
                <a:avLst>
                  <a:gd name="adj1" fmla="val 50000"/>
                  <a:gd name="adj2" fmla="val 3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182" name="AutoShape 1031"/>
              <p:cNvSpPr>
                <a:spLocks noChangeArrowheads="1"/>
              </p:cNvSpPr>
              <p:nvPr/>
            </p:nvSpPr>
            <p:spPr bwMode="auto">
              <a:xfrm>
                <a:off x="3260725" y="4105275"/>
                <a:ext cx="2514600" cy="76200"/>
              </a:xfrm>
              <a:prstGeom prst="rightArrow">
                <a:avLst>
                  <a:gd name="adj1" fmla="val 50000"/>
                  <a:gd name="adj2" fmla="val 32495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184" name="Text Box 1033"/>
              <p:cNvSpPr txBox="1">
                <a:spLocks noChangeArrowheads="1"/>
              </p:cNvSpPr>
              <p:nvPr/>
            </p:nvSpPr>
            <p:spPr bwMode="auto">
              <a:xfrm>
                <a:off x="4175125" y="4333875"/>
                <a:ext cx="1528763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i="1">
                    <a:cs typeface="Arial" pitchFamily="34" charset="0"/>
                  </a:rPr>
                  <a:t>секвенирование</a:t>
                </a:r>
                <a:endParaRPr lang="ru-RU" sz="1600">
                  <a:cs typeface="Arial" pitchFamily="34" charset="0"/>
                </a:endParaRPr>
              </a:p>
            </p:txBody>
          </p:sp>
          <p:sp>
            <p:nvSpPr>
              <p:cNvPr id="7185" name="Text Box 1034"/>
              <p:cNvSpPr txBox="1">
                <a:spLocks noChangeArrowheads="1"/>
              </p:cNvSpPr>
              <p:nvPr/>
            </p:nvSpPr>
            <p:spPr bwMode="auto">
              <a:xfrm>
                <a:off x="5851525" y="4105275"/>
                <a:ext cx="2500313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latin typeface="Courier"/>
                  </a:rPr>
                  <a:t>...TGCCACAAATCAC...</a:t>
                </a:r>
                <a:endParaRPr lang="ru-RU" sz="1600" b="1">
                  <a:latin typeface="Courier"/>
                </a:endParaRPr>
              </a:p>
            </p:txBody>
          </p:sp>
          <p:pic>
            <p:nvPicPr>
              <p:cNvPr id="7186" name="Picture 1035" descr="Mous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38200" y="3571875"/>
                <a:ext cx="971550" cy="1047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7" name="Picture 1036" descr="test-tub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27325" y="3495675"/>
                <a:ext cx="279400" cy="971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83" name="Text Box 1032"/>
              <p:cNvSpPr txBox="1">
                <a:spLocks noChangeArrowheads="1"/>
              </p:cNvSpPr>
              <p:nvPr/>
            </p:nvSpPr>
            <p:spPr bwMode="auto">
              <a:xfrm>
                <a:off x="1660525" y="4029075"/>
                <a:ext cx="1100138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i="1">
                    <a:cs typeface="Arial" pitchFamily="34" charset="0"/>
                  </a:rPr>
                  <a:t>выделение</a:t>
                </a:r>
                <a:endParaRPr lang="ru-RU" sz="1600">
                  <a:cs typeface="Arial" pitchFamily="34" charset="0"/>
                </a:endParaRPr>
              </a:p>
            </p:txBody>
          </p:sp>
        </p:grpSp>
        <p:pic>
          <p:nvPicPr>
            <p:cNvPr id="7177" name="Picture 17" descr="File:Sanger sequencing read display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0400" y="2514600"/>
              <a:ext cx="3352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28600" y="304800"/>
            <a:ext cx="4953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000">
                <a:solidFill>
                  <a:srgbClr val="000000"/>
                </a:solidFill>
                <a:latin typeface="Calibri" pitchFamily="34" charset="0"/>
                <a:ea typeface="AR PL UMing CN"/>
                <a:cs typeface="AR PL UMing CN"/>
              </a:rPr>
              <a:t>Illumina-HiSeq 2000</a:t>
            </a:r>
            <a:endParaRPr lang="ru-RU" sz="3200">
              <a:solidFill>
                <a:srgbClr val="000000"/>
              </a:solidFill>
              <a:latin typeface="Calibri" pitchFamily="34" charset="0"/>
              <a:ea typeface="AR PL UMing CN"/>
              <a:cs typeface="AR PL UMing CN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2214563" cy="1660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609600" y="3200400"/>
            <a:ext cx="2122488" cy="620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ru-RU">
                <a:solidFill>
                  <a:srgbClr val="000000"/>
                </a:solidFill>
                <a:latin typeface="Calibri" pitchFamily="34" charset="0"/>
                <a:ea typeface="AR PL UMing CN"/>
                <a:cs typeface="AR PL UMing CN"/>
              </a:rPr>
              <a:t>ДНК в пробирке</a:t>
            </a:r>
          </a:p>
          <a:p>
            <a:pPr>
              <a:tabLst>
                <a:tab pos="723900" algn="l"/>
                <a:tab pos="1447800" algn="l"/>
              </a:tabLst>
            </a:pPr>
            <a:endParaRPr lang="ru-RU">
              <a:solidFill>
                <a:srgbClr val="000000"/>
              </a:solidFill>
              <a:latin typeface="Calibri" pitchFamily="34" charset="0"/>
              <a:ea typeface="AR PL UMing CN"/>
              <a:cs typeface="AR PL UMing CN"/>
            </a:endParaRPr>
          </a:p>
        </p:txBody>
      </p:sp>
      <p:grpSp>
        <p:nvGrpSpPr>
          <p:cNvPr id="5125" name="Группа 25"/>
          <p:cNvGrpSpPr>
            <a:grpSpLocks/>
          </p:cNvGrpSpPr>
          <p:nvPr/>
        </p:nvGrpSpPr>
        <p:grpSpPr bwMode="auto">
          <a:xfrm>
            <a:off x="4953000" y="1981200"/>
            <a:ext cx="3957638" cy="1784350"/>
            <a:chOff x="4643438" y="928688"/>
            <a:chExt cx="3957637" cy="1784350"/>
          </a:xfrm>
        </p:grpSpPr>
        <p:pic>
          <p:nvPicPr>
            <p:cNvPr id="513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3438" y="928688"/>
              <a:ext cx="952500" cy="7969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13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95838" y="1081088"/>
              <a:ext cx="952500" cy="7969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13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48238" y="1233488"/>
              <a:ext cx="952500" cy="7969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13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5400" y="1447800"/>
              <a:ext cx="952500" cy="7969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137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3038" y="1538288"/>
              <a:ext cx="952500" cy="7969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13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05438" y="1690688"/>
              <a:ext cx="952500" cy="7969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139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77038" y="1062038"/>
              <a:ext cx="1062037" cy="889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140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38" y="1214438"/>
              <a:ext cx="1062037" cy="889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141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81838" y="1366838"/>
              <a:ext cx="1062037" cy="889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142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34238" y="1519238"/>
              <a:ext cx="1062037" cy="889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143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86638" y="1671638"/>
              <a:ext cx="1062037" cy="889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144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39038" y="1824038"/>
              <a:ext cx="1062037" cy="889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5126" name="AutoShape 17"/>
          <p:cNvSpPr>
            <a:spLocks/>
          </p:cNvSpPr>
          <p:nvPr/>
        </p:nvSpPr>
        <p:spPr bwMode="auto">
          <a:xfrm rot="-2064843">
            <a:off x="4883150" y="2624138"/>
            <a:ext cx="508000" cy="1260475"/>
          </a:xfrm>
          <a:prstGeom prst="leftBrace">
            <a:avLst>
              <a:gd name="adj1" fmla="val 4135"/>
              <a:gd name="adj2" fmla="val 46273"/>
            </a:avLst>
          </a:prstGeom>
          <a:noFill/>
          <a:ln w="9360">
            <a:solidFill>
              <a:srgbClr val="4A7EB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AutoShape 18"/>
          <p:cNvSpPr>
            <a:spLocks/>
          </p:cNvSpPr>
          <p:nvPr/>
        </p:nvSpPr>
        <p:spPr bwMode="auto">
          <a:xfrm rot="-2399112">
            <a:off x="6975475" y="2835275"/>
            <a:ext cx="508000" cy="1260475"/>
          </a:xfrm>
          <a:prstGeom prst="leftBrace">
            <a:avLst>
              <a:gd name="adj1" fmla="val 4135"/>
              <a:gd name="adj2" fmla="val 61505"/>
            </a:avLst>
          </a:prstGeom>
          <a:noFill/>
          <a:ln w="9360">
            <a:solidFill>
              <a:srgbClr val="4A7EB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Rectangle 19"/>
          <p:cNvSpPr>
            <a:spLocks noChangeArrowheads="1"/>
          </p:cNvSpPr>
          <p:nvPr/>
        </p:nvSpPr>
        <p:spPr bwMode="auto">
          <a:xfrm>
            <a:off x="6172200" y="3886200"/>
            <a:ext cx="2298700" cy="620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ru-RU">
                <a:solidFill>
                  <a:srgbClr val="000000"/>
                </a:solidFill>
                <a:latin typeface="Calibri" pitchFamily="34" charset="0"/>
                <a:ea typeface="AR PL UMing CN"/>
                <a:cs typeface="AR PL UMing CN"/>
              </a:rPr>
              <a:t>Столько же — 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ru-RU">
                <a:solidFill>
                  <a:srgbClr val="000000"/>
                </a:solidFill>
                <a:latin typeface="Calibri" pitchFamily="34" charset="0"/>
                <a:ea typeface="AR PL UMing CN"/>
                <a:cs typeface="AR PL UMing CN"/>
              </a:rPr>
              <a:t>на обратный проход</a:t>
            </a:r>
          </a:p>
        </p:txBody>
      </p:sp>
      <p:sp>
        <p:nvSpPr>
          <p:cNvPr id="5129" name="Rectangle 21"/>
          <p:cNvSpPr>
            <a:spLocks noChangeArrowheads="1"/>
          </p:cNvSpPr>
          <p:nvPr/>
        </p:nvSpPr>
        <p:spPr bwMode="auto">
          <a:xfrm>
            <a:off x="762000" y="5181600"/>
            <a:ext cx="7924800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  <a:ea typeface="AR PL UMing CN"/>
                <a:cs typeface="AR PL UMing CN"/>
              </a:rPr>
              <a:t>~2х8х200 млн. последовательностей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  <a:ea typeface="AR PL UMing CN"/>
                <a:cs typeface="AR PL UMing CN"/>
              </a:rPr>
              <a:t> длины 101 в формате fastq,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  <a:ea typeface="AR PL UMing CN"/>
                <a:cs typeface="AR PL UMing CN"/>
              </a:rPr>
              <a:t>Итого порядка </a:t>
            </a:r>
            <a:r>
              <a:rPr lang="ru-RU" sz="2000" b="1">
                <a:solidFill>
                  <a:srgbClr val="000000"/>
                </a:solidFill>
                <a:latin typeface="Calibri" pitchFamily="34" charset="0"/>
                <a:ea typeface="AR PL UMing CN"/>
                <a:cs typeface="AR PL UMing CN"/>
              </a:rPr>
              <a:t>300 млрд букв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  <a:ea typeface="AR PL UMing CN"/>
                <a:cs typeface="AR PL UMing CN"/>
              </a:rPr>
              <a:t>, 100-кратное покрытие генома человека</a:t>
            </a:r>
          </a:p>
        </p:txBody>
      </p:sp>
      <p:sp>
        <p:nvSpPr>
          <p:cNvPr id="5130" name="Rectangle 22"/>
          <p:cNvSpPr>
            <a:spLocks noChangeArrowheads="1"/>
          </p:cNvSpPr>
          <p:nvPr/>
        </p:nvSpPr>
        <p:spPr bwMode="auto">
          <a:xfrm>
            <a:off x="2895600" y="3429000"/>
            <a:ext cx="2681288" cy="620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ru-RU">
                <a:solidFill>
                  <a:srgbClr val="000000"/>
                </a:solidFill>
                <a:latin typeface="Calibri" pitchFamily="34" charset="0"/>
                <a:ea typeface="AR PL UMing CN"/>
                <a:cs typeface="AR PL UMing CN"/>
              </a:rPr>
              <a:t>101x8x48x4 снимков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ru-RU">
                <a:solidFill>
                  <a:srgbClr val="000000"/>
                </a:solidFill>
                <a:latin typeface="Calibri" pitchFamily="34" charset="0"/>
                <a:ea typeface="AR PL UMing CN"/>
                <a:cs typeface="AR PL UMing CN"/>
              </a:rPr>
              <a:t>прямой проход</a:t>
            </a:r>
          </a:p>
        </p:txBody>
      </p:sp>
      <p:sp>
        <p:nvSpPr>
          <p:cNvPr id="24" name="Стрелка вправо 23"/>
          <p:cNvSpPr/>
          <p:nvPr/>
        </p:nvSpPr>
        <p:spPr bwMode="auto">
          <a:xfrm rot="336999">
            <a:off x="3128963" y="2349500"/>
            <a:ext cx="1295400" cy="1524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" name="Стрелка вправо 24"/>
          <p:cNvSpPr/>
          <p:nvPr/>
        </p:nvSpPr>
        <p:spPr bwMode="auto">
          <a:xfrm rot="7911424">
            <a:off x="3509962" y="4168776"/>
            <a:ext cx="2447925" cy="1206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dirty="0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4" y="36095"/>
            <a:ext cx="8915400" cy="1143000"/>
          </a:xfrm>
        </p:spPr>
        <p:txBody>
          <a:bodyPr/>
          <a:lstStyle/>
          <a:p>
            <a:r>
              <a:rPr lang="ru-RU" sz="3600" dirty="0" smtClean="0"/>
              <a:t>Хранение и доступ к информации о геномах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513"/>
            <a:ext cx="8623434" cy="5668962"/>
          </a:xfrm>
        </p:spPr>
        <p:txBody>
          <a:bodyPr/>
          <a:lstStyle/>
          <a:p>
            <a:r>
              <a:rPr lang="ru-RU" sz="2800" dirty="0" smtClean="0"/>
              <a:t>Депонирование геномной информации в базу данных</a:t>
            </a:r>
          </a:p>
          <a:p>
            <a:pPr lvl="1"/>
            <a:r>
              <a:rPr lang="ru-RU" sz="2400" dirty="0" smtClean="0"/>
              <a:t>Кроме последовательности, депонируются аннотации – предсказания  кодирующих последовательностей, их продуктов – белков и функций этих белков</a:t>
            </a:r>
          </a:p>
          <a:p>
            <a:r>
              <a:rPr lang="ru-RU" sz="2800" dirty="0" smtClean="0"/>
              <a:t>Публикации о геноме и </a:t>
            </a:r>
            <a:r>
              <a:rPr lang="ru-RU" sz="2800" dirty="0" err="1" smtClean="0"/>
              <a:t>протеоме</a:t>
            </a:r>
            <a:r>
              <a:rPr lang="ru-RU" sz="2800" dirty="0" smtClean="0"/>
              <a:t>  (с задержкой иногда на годы)</a:t>
            </a:r>
          </a:p>
          <a:p>
            <a:pPr lvl="1"/>
            <a:r>
              <a:rPr lang="ru-RU" sz="2400" dirty="0" smtClean="0"/>
              <a:t>Информация в публикация более достоверна, чем в базах данных, потому что должна проверяться рецензентами</a:t>
            </a:r>
          </a:p>
          <a:p>
            <a:pPr lvl="1"/>
            <a:r>
              <a:rPr lang="ru-RU" sz="2400" dirty="0" smtClean="0"/>
              <a:t>Тем не менее, ошибки в публикациях не исключены полностью</a:t>
            </a:r>
          </a:p>
          <a:p>
            <a:r>
              <a:rPr lang="ru-RU" sz="2800" dirty="0"/>
              <a:t>Публикаций мало по сравнению с последовательностями</a:t>
            </a:r>
            <a:r>
              <a:rPr lang="ru-RU" dirty="0" smtClean="0"/>
              <a:t>		</a:t>
            </a:r>
          </a:p>
          <a:p>
            <a:endParaRPr lang="ru-RU" sz="2800" dirty="0" smtClean="0"/>
          </a:p>
          <a:p>
            <a:pPr lvl="1">
              <a:buNone/>
            </a:pPr>
            <a:endParaRPr lang="ru-RU" dirty="0" smtClean="0"/>
          </a:p>
          <a:p>
            <a:pPr lvl="1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0F4F5-1C8B-44A8-A9A9-48F1AFDD3BA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ru-RU" dirty="0" smtClean="0"/>
              <a:t>Последовательности белков: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</p:spPr>
        <p:txBody>
          <a:bodyPr/>
          <a:lstStyle/>
          <a:p>
            <a:r>
              <a:rPr lang="ru-RU" dirty="0" smtClean="0"/>
              <a:t>Большинство получены трансляцией предсказанных кодирующих участков в нуклеотидных последовательностях</a:t>
            </a:r>
          </a:p>
          <a:p>
            <a:r>
              <a:rPr lang="ru-RU" dirty="0" smtClean="0"/>
              <a:t>Правильность предсказаний проверяется:</a:t>
            </a:r>
          </a:p>
          <a:p>
            <a:pPr lvl="1"/>
            <a:r>
              <a:rPr lang="ru-RU" dirty="0"/>
              <a:t>л</a:t>
            </a:r>
            <a:r>
              <a:rPr lang="ru-RU" dirty="0" smtClean="0"/>
              <a:t>абораторными исследованиями конкретных белков (долго)</a:t>
            </a:r>
          </a:p>
          <a:p>
            <a:pPr lvl="1"/>
            <a:r>
              <a:rPr lang="ru-RU" dirty="0" smtClean="0"/>
              <a:t>масс-спектрометрией </a:t>
            </a:r>
            <a:r>
              <a:rPr lang="ru-RU" dirty="0" err="1" smtClean="0"/>
              <a:t>протеома</a:t>
            </a:r>
            <a:r>
              <a:rPr lang="ru-RU" dirty="0" smtClean="0"/>
              <a:t>  (непросто)</a:t>
            </a:r>
          </a:p>
          <a:p>
            <a:pPr lvl="1"/>
            <a:r>
              <a:rPr lang="ru-RU" dirty="0" err="1" smtClean="0"/>
              <a:t>Секвенированием</a:t>
            </a:r>
            <a:r>
              <a:rPr lang="ru-RU" dirty="0" smtClean="0"/>
              <a:t> тотальной РНК или конкретной </a:t>
            </a:r>
            <a:r>
              <a:rPr lang="ru-RU" dirty="0" err="1" smtClean="0"/>
              <a:t>мРНК</a:t>
            </a:r>
            <a:endParaRPr lang="ru-RU" dirty="0" smtClean="0"/>
          </a:p>
          <a:p>
            <a:pPr lvl="1"/>
            <a:r>
              <a:rPr lang="ru-RU" dirty="0" smtClean="0"/>
              <a:t>Сходством последовательностей с последовательностями известных белков</a:t>
            </a:r>
          </a:p>
          <a:p>
            <a:pPr lvl="1"/>
            <a:endParaRPr lang="ru-RU" dirty="0" smtClean="0"/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pPr lvl="1"/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0F4F5-1C8B-44A8-A9A9-48F1AFDD3BA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066B6EB-9D33-4128-83FD-6F0A2C7293D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2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Базы данных (общие принципы)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029200"/>
          </a:xfrm>
        </p:spPr>
        <p:txBody>
          <a:bodyPr/>
          <a:lstStyle/>
          <a:p>
            <a:r>
              <a:rPr lang="ru-RU" sz="2800" dirty="0" smtClean="0"/>
              <a:t>БД состоит из одного или нескольких хранилищ (</a:t>
            </a:r>
            <a:r>
              <a:rPr lang="en-US" sz="2800" dirty="0" smtClean="0"/>
              <a:t>“</a:t>
            </a:r>
            <a:r>
              <a:rPr lang="ru-RU" sz="2800" dirty="0" smtClean="0"/>
              <a:t>таблиц</a:t>
            </a:r>
            <a:r>
              <a:rPr lang="en-US" sz="2800" dirty="0" smtClean="0"/>
              <a:t>”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Единица хранения (строка таблицы) называется </a:t>
            </a:r>
            <a:r>
              <a:rPr lang="ru-RU" sz="2800" i="1" dirty="0" smtClean="0"/>
              <a:t>записью </a:t>
            </a:r>
            <a:r>
              <a:rPr lang="ru-RU" sz="2800" dirty="0" smtClean="0"/>
              <a:t>(</a:t>
            </a:r>
            <a:r>
              <a:rPr lang="en-US" sz="2800" dirty="0" smtClean="0"/>
              <a:t>entry)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Все записи состоят из </a:t>
            </a:r>
            <a:r>
              <a:rPr lang="ru-RU" sz="2800" i="1" dirty="0" smtClean="0"/>
              <a:t>полей</a:t>
            </a:r>
            <a:r>
              <a:rPr lang="en-US" sz="2800" i="1" dirty="0" smtClean="0"/>
              <a:t> </a:t>
            </a:r>
            <a:r>
              <a:rPr lang="en-US" sz="2800" dirty="0" smtClean="0"/>
              <a:t>(field)</a:t>
            </a:r>
            <a:r>
              <a:rPr lang="ru-RU" sz="2800" i="1" dirty="0" smtClean="0"/>
              <a:t>. </a:t>
            </a:r>
            <a:r>
              <a:rPr lang="ru-RU" sz="2800" dirty="0" smtClean="0"/>
              <a:t>Поля с одним и тем же названием (колонки таблицы) содержат однородную информацию.</a:t>
            </a:r>
          </a:p>
          <a:p>
            <a:r>
              <a:rPr lang="ru-RU" sz="2800" dirty="0" smtClean="0"/>
              <a:t>Если таблиц больше одной, то записи из разных таблиц ссылаются друг на друга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9350E-AD7A-4A99-A657-449177AB2DEA}" type="slidenum">
              <a:rPr lang="ru-RU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3600" smtClean="0">
                <a:latin typeface="Arial" pitchFamily="34" charset="0"/>
                <a:cs typeface="Arial" pitchFamily="34" charset="0"/>
              </a:rPr>
              <a:t>Юридическая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sz="3600" smtClean="0">
                <a:latin typeface="Arial" pitchFamily="34" charset="0"/>
                <a:cs typeface="Arial" pitchFamily="34" charset="0"/>
              </a:rPr>
              <a:t> классификация банков данных</a:t>
            </a:r>
          </a:p>
        </p:txBody>
      </p:sp>
      <p:sp>
        <p:nvSpPr>
          <p:cNvPr id="29699" name="Text Box 1028"/>
          <p:cNvSpPr txBox="1">
            <a:spLocks noChangeArrowheads="1"/>
          </p:cNvSpPr>
          <p:nvPr/>
        </p:nvSpPr>
        <p:spPr bwMode="auto">
          <a:xfrm>
            <a:off x="285750" y="1600200"/>
            <a:ext cx="8267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2000">
                <a:latin typeface="Times New Roman" pitchFamily="18" charset="0"/>
              </a:rPr>
              <a:t> </a:t>
            </a:r>
            <a:r>
              <a:rPr lang="ru-RU" sz="3200">
                <a:cs typeface="Arial" pitchFamily="34" charset="0"/>
              </a:rPr>
              <a:t>Архивные</a:t>
            </a:r>
            <a:br>
              <a:rPr lang="ru-RU" sz="3200">
                <a:cs typeface="Arial" pitchFamily="34" charset="0"/>
              </a:rPr>
            </a:br>
            <a:r>
              <a:rPr lang="ru-RU" sz="2400">
                <a:cs typeface="Arial" pitchFamily="34" charset="0"/>
              </a:rPr>
              <a:t>   примеры: </a:t>
            </a:r>
            <a:r>
              <a:rPr lang="en-US" sz="2400">
                <a:cs typeface="Arial" pitchFamily="34" charset="0"/>
              </a:rPr>
              <a:t>		</a:t>
            </a:r>
            <a:r>
              <a:rPr lang="ru-RU" sz="2400">
                <a:cs typeface="Arial" pitchFamily="34" charset="0"/>
              </a:rPr>
              <a:t>,</a:t>
            </a:r>
            <a:r>
              <a:rPr lang="en-US" sz="2400">
                <a:cs typeface="Arial" pitchFamily="34" charset="0"/>
              </a:rPr>
              <a:t> 		        </a:t>
            </a:r>
            <a:r>
              <a:rPr lang="ru-RU" sz="2400">
                <a:cs typeface="Arial" pitchFamily="34" charset="0"/>
              </a:rPr>
              <a:t>)</a:t>
            </a:r>
            <a:br>
              <a:rPr lang="ru-RU" sz="2400">
                <a:cs typeface="Arial" pitchFamily="34" charset="0"/>
              </a:rPr>
            </a:br>
            <a:r>
              <a:rPr lang="ru-RU">
                <a:cs typeface="Arial" pitchFamily="34" charset="0"/>
              </a:rPr>
              <a:t>	за содержание каждой записи отвечает её автор-экспериментатор</a:t>
            </a:r>
            <a:br>
              <a:rPr lang="ru-RU">
                <a:cs typeface="Arial" pitchFamily="34" charset="0"/>
              </a:rPr>
            </a:br>
            <a:endParaRPr lang="ru-RU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ru-RU" sz="2400">
                <a:cs typeface="Arial" pitchFamily="34" charset="0"/>
              </a:rPr>
              <a:t> </a:t>
            </a:r>
            <a:r>
              <a:rPr lang="ru-RU" sz="3200">
                <a:cs typeface="Arial" pitchFamily="34" charset="0"/>
              </a:rPr>
              <a:t>Курируемые</a:t>
            </a:r>
            <a:r>
              <a:rPr lang="ru-RU" sz="2400">
                <a:cs typeface="Arial" pitchFamily="34" charset="0"/>
              </a:rPr>
              <a:t/>
            </a:r>
            <a:br>
              <a:rPr lang="ru-RU" sz="2400">
                <a:cs typeface="Arial" pitchFamily="34" charset="0"/>
              </a:rPr>
            </a:br>
            <a:r>
              <a:rPr lang="ru-RU">
                <a:cs typeface="Arial" pitchFamily="34" charset="0"/>
              </a:rPr>
              <a:t>	за содержание записей отвечают специальные люди — кураторы</a:t>
            </a:r>
            <a:br>
              <a:rPr lang="ru-RU">
                <a:cs typeface="Arial" pitchFamily="34" charset="0"/>
              </a:rPr>
            </a:br>
            <a:endParaRPr lang="ru-RU" sz="2400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ru-RU" sz="2400">
                <a:cs typeface="Arial" pitchFamily="34" charset="0"/>
              </a:rPr>
              <a:t> </a:t>
            </a:r>
            <a:r>
              <a:rPr lang="ru-RU" sz="3200">
                <a:cs typeface="Arial" pitchFamily="34" charset="0"/>
              </a:rPr>
              <a:t>Автоматические</a:t>
            </a:r>
            <a:r>
              <a:rPr lang="ru-RU" sz="2400">
                <a:cs typeface="Arial" pitchFamily="34" charset="0"/>
              </a:rPr>
              <a:t/>
            </a:r>
            <a:br>
              <a:rPr lang="ru-RU" sz="2400">
                <a:cs typeface="Arial" pitchFamily="34" charset="0"/>
              </a:rPr>
            </a:br>
            <a:r>
              <a:rPr lang="ru-RU">
                <a:cs typeface="Arial" pitchFamily="34" charset="0"/>
              </a:rPr>
              <a:t>	записи генерируются компьютерными программами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 l="893" t="13571" r="84375" b="82143"/>
          <a:stretch>
            <a:fillRect/>
          </a:stretch>
        </p:blipFill>
        <p:spPr bwMode="auto">
          <a:xfrm>
            <a:off x="3571875" y="2071688"/>
            <a:ext cx="2214563" cy="403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9701" name="Picture 4" descr="RCSB PDB Protein Data Bank | Hom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63" y="2143125"/>
            <a:ext cx="11430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EMBL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057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 descr="DDBJ"/>
          <p:cNvPicPr>
            <a:picLocks noChangeAspect="1" noChangeArrowheads="1"/>
          </p:cNvPicPr>
          <p:nvPr/>
        </p:nvPicPr>
        <p:blipFill>
          <a:blip r:embed="rId7" cstate="print"/>
          <a:srcRect r="48000"/>
          <a:stretch>
            <a:fillRect/>
          </a:stretch>
        </p:blipFill>
        <p:spPr bwMode="auto">
          <a:xfrm>
            <a:off x="6919913" y="2057400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9" descr="sprot1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1295400" y="3810000"/>
            <a:ext cx="914400" cy="515938"/>
          </a:xfrm>
          <a:noFill/>
        </p:spPr>
      </p:pic>
      <p:pic>
        <p:nvPicPr>
          <p:cNvPr id="29705" name="Picture 1057" descr="trembl_mi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4953000"/>
            <a:ext cx="762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о белках хранится в базах данных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Uniprot</a:t>
            </a:r>
            <a:r>
              <a:rPr lang="en-US" dirty="0" smtClean="0"/>
              <a:t> – </a:t>
            </a:r>
            <a:r>
              <a:rPr lang="ru-RU" dirty="0" smtClean="0"/>
              <a:t>последовательности и аннотации</a:t>
            </a:r>
          </a:p>
          <a:p>
            <a:r>
              <a:rPr lang="en-US" dirty="0" err="1" smtClean="0"/>
              <a:t>RefSeq</a:t>
            </a:r>
            <a:r>
              <a:rPr lang="en-US" dirty="0" smtClean="0"/>
              <a:t> – </a:t>
            </a:r>
            <a:r>
              <a:rPr lang="ru-RU" dirty="0" smtClean="0"/>
              <a:t>последовательности и аннотации</a:t>
            </a:r>
          </a:p>
          <a:p>
            <a:r>
              <a:rPr lang="en-US" dirty="0" smtClean="0"/>
              <a:t>PDB –  </a:t>
            </a:r>
            <a:r>
              <a:rPr lang="ru-RU" dirty="0" smtClean="0"/>
              <a:t>трехмерные структуры </a:t>
            </a:r>
          </a:p>
          <a:p>
            <a:r>
              <a:rPr lang="en-US" dirty="0" smtClean="0"/>
              <a:t>PubMed – </a:t>
            </a:r>
            <a:r>
              <a:rPr lang="ru-RU" dirty="0" smtClean="0"/>
              <a:t>публикации</a:t>
            </a:r>
            <a:endParaRPr lang="en-US" dirty="0" smtClean="0"/>
          </a:p>
          <a:p>
            <a:r>
              <a:rPr lang="ru-RU" dirty="0" smtClean="0"/>
              <a:t>…. и еще в сотне других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0F4F5-1C8B-44A8-A9A9-48F1AFDD3BA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4725814" y="2687924"/>
            <a:ext cx="2024903" cy="418444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654" y="2895600"/>
            <a:ext cx="3661874" cy="3352800"/>
          </a:xfrm>
          <a:prstGeom prst="rect">
            <a:avLst/>
          </a:prstGeom>
          <a:solidFill>
            <a:schemeClr val="accent1">
              <a:lumMod val="20000"/>
              <a:lumOff val="80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4745054" y="1427407"/>
            <a:ext cx="1961147" cy="3393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796928" y="1360662"/>
            <a:ext cx="3657600" cy="457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652112" y="34491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Calibri" pitchFamily="34" charset="0"/>
              </a:rPr>
              <a:t>БД о </a:t>
            </a:r>
            <a:r>
              <a:rPr lang="ru-RU" sz="3200" dirty="0">
                <a:solidFill>
                  <a:schemeClr val="tx2"/>
                </a:solidFill>
                <a:latin typeface="Calibri" pitchFamily="34" charset="0"/>
              </a:rPr>
              <a:t>последовательностях и </a:t>
            </a:r>
            <a:r>
              <a:rPr lang="ru-RU" sz="3200" dirty="0" smtClean="0">
                <a:solidFill>
                  <a:schemeClr val="tx2"/>
                </a:solidFill>
                <a:latin typeface="Calibri" pitchFamily="34" charset="0"/>
              </a:rPr>
              <a:t>основные потоки данных</a:t>
            </a:r>
            <a:endParaRPr lang="ru-RU" sz="3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884958" y="1320078"/>
            <a:ext cx="3634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Calibri" pitchFamily="34" charset="0"/>
              </a:rPr>
              <a:t>GenBank</a:t>
            </a:r>
            <a:r>
              <a:rPr lang="en-US" sz="2400" b="1" dirty="0">
                <a:latin typeface="Calibri" pitchFamily="34" charset="0"/>
              </a:rPr>
              <a:t>, </a:t>
            </a:r>
            <a:r>
              <a:rPr lang="en-US" sz="2400" b="1" strike="sngStrike" dirty="0">
                <a:latin typeface="Calibri" pitchFamily="34" charset="0"/>
              </a:rPr>
              <a:t>EMBL</a:t>
            </a:r>
            <a:r>
              <a:rPr lang="en-US" sz="2400" b="1" dirty="0">
                <a:latin typeface="Calibri" pitchFamily="34" charset="0"/>
              </a:rPr>
              <a:t> ENA, DDBJ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6150" name="AutoShape 12"/>
          <p:cNvSpPr>
            <a:spLocks noChangeArrowheads="1"/>
          </p:cNvSpPr>
          <p:nvPr/>
        </p:nvSpPr>
        <p:spPr bwMode="auto">
          <a:xfrm flipV="1">
            <a:off x="4419600" y="1589010"/>
            <a:ext cx="340694" cy="76200"/>
          </a:xfrm>
          <a:prstGeom prst="rightArrow">
            <a:avLst>
              <a:gd name="adj1" fmla="val 50000"/>
              <a:gd name="adj2" fmla="val 4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51" name="Text Box 13"/>
          <p:cNvSpPr txBox="1">
            <a:spLocks noChangeArrowheads="1"/>
          </p:cNvSpPr>
          <p:nvPr/>
        </p:nvSpPr>
        <p:spPr bwMode="auto">
          <a:xfrm>
            <a:off x="4689721" y="1337351"/>
            <a:ext cx="2138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Calibri" pitchFamily="34" charset="0"/>
              </a:rPr>
              <a:t>RefSeq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Nucleic 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6152" name="Text Box 14"/>
          <p:cNvSpPr txBox="1">
            <a:spLocks noChangeArrowheads="1"/>
          </p:cNvSpPr>
          <p:nvPr/>
        </p:nvSpPr>
        <p:spPr bwMode="auto">
          <a:xfrm>
            <a:off x="4418239" y="5175183"/>
            <a:ext cx="3429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Курируемая </a:t>
            </a:r>
            <a:r>
              <a:rPr lang="ru-RU" sz="2000" dirty="0" smtClean="0">
                <a:latin typeface="Calibri" pitchFamily="34" charset="0"/>
              </a:rPr>
              <a:t>база </a:t>
            </a:r>
            <a:r>
              <a:rPr lang="ru-RU" sz="2000" dirty="0">
                <a:latin typeface="Calibri" pitchFamily="34" charset="0"/>
              </a:rPr>
              <a:t>последовательностей</a:t>
            </a:r>
          </a:p>
          <a:p>
            <a:r>
              <a:rPr lang="ru-RU" sz="2000" dirty="0" smtClean="0">
                <a:latin typeface="Calibri" pitchFamily="34" charset="0"/>
              </a:rPr>
              <a:t>белков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6153" name="Text Box 15"/>
          <p:cNvSpPr txBox="1">
            <a:spLocks noChangeArrowheads="1"/>
          </p:cNvSpPr>
          <p:nvPr/>
        </p:nvSpPr>
        <p:spPr bwMode="auto">
          <a:xfrm>
            <a:off x="4447115" y="4030885"/>
            <a:ext cx="32496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Автоматическая</a:t>
            </a:r>
            <a:r>
              <a:rPr lang="ru-RU" sz="2000" dirty="0">
                <a:latin typeface="Calibri" pitchFamily="34" charset="0"/>
              </a:rPr>
              <a:t> база</a:t>
            </a:r>
            <a:br>
              <a:rPr lang="ru-RU" sz="2000" dirty="0">
                <a:latin typeface="Calibri" pitchFamily="34" charset="0"/>
              </a:rPr>
            </a:br>
            <a:r>
              <a:rPr lang="ru-RU" sz="2000" dirty="0" smtClean="0">
                <a:latin typeface="Calibri" pitchFamily="34" charset="0"/>
              </a:rPr>
              <a:t>последовательностей белков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1820" y="1810464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0637A"/>
                </a:solidFill>
              </a:rPr>
              <a:t>International Nucleotide Sequence Database </a:t>
            </a:r>
            <a:r>
              <a:rPr lang="en-US" b="1" dirty="0" smtClean="0">
                <a:solidFill>
                  <a:srgbClr val="40637A"/>
                </a:solidFill>
              </a:rPr>
              <a:t>Collaboration</a:t>
            </a:r>
          </a:p>
          <a:p>
            <a:pPr algn="ctr"/>
            <a:r>
              <a:rPr lang="en-US" dirty="0"/>
              <a:t> (INSDC)</a:t>
            </a:r>
            <a:endParaRPr lang="en-US" b="1" dirty="0">
              <a:solidFill>
                <a:srgbClr val="40637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0294" y="5181600"/>
            <a:ext cx="3038112" cy="752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063245"/>
            <a:ext cx="3082131" cy="865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712" y="3073400"/>
            <a:ext cx="3117694" cy="758672"/>
          </a:xfrm>
          <a:prstGeom prst="rect">
            <a:avLst/>
          </a:prstGeom>
        </p:spPr>
      </p:pic>
      <p:cxnSp>
        <p:nvCxnSpPr>
          <p:cNvPr id="4096" name="Соединительная линия уступом 4095"/>
          <p:cNvCxnSpPr>
            <a:stCxn id="6147" idx="1"/>
          </p:cNvCxnSpPr>
          <p:nvPr/>
        </p:nvCxnSpPr>
        <p:spPr>
          <a:xfrm rot="10800000" flipV="1">
            <a:off x="397768" y="1589262"/>
            <a:ext cx="399160" cy="292451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4" name="Прямая со стрелкой 4113"/>
          <p:cNvCxnSpPr/>
          <p:nvPr/>
        </p:nvCxnSpPr>
        <p:spPr>
          <a:xfrm flipV="1">
            <a:off x="397767" y="4476764"/>
            <a:ext cx="640517" cy="19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0" name="Прямая со стрелкой 4119"/>
          <p:cNvCxnSpPr>
            <a:endCxn id="4" idx="0"/>
          </p:cNvCxnSpPr>
          <p:nvPr/>
        </p:nvCxnSpPr>
        <p:spPr>
          <a:xfrm flipH="1">
            <a:off x="2579350" y="4886812"/>
            <a:ext cx="30510" cy="294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6767564" y="1320078"/>
            <a:ext cx="2376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Автоматическая</a:t>
            </a:r>
            <a:r>
              <a:rPr lang="ru-RU" dirty="0">
                <a:latin typeface="Calibri" pitchFamily="34" charset="0"/>
              </a:rPr>
              <a:t> база</a:t>
            </a:r>
            <a:br>
              <a:rPr lang="ru-RU" dirty="0">
                <a:latin typeface="Calibri" pitchFamily="34" charset="0"/>
              </a:rPr>
            </a:br>
            <a:r>
              <a:rPr lang="ru-RU" b="1" dirty="0">
                <a:latin typeface="Calibri" pitchFamily="34" charset="0"/>
              </a:rPr>
              <a:t>различных</a:t>
            </a:r>
            <a:r>
              <a:rPr lang="ru-RU" dirty="0">
                <a:latin typeface="Calibri" pitchFamily="34" charset="0"/>
              </a:rPr>
              <a:t> последовательностей НК</a:t>
            </a:r>
          </a:p>
        </p:txBody>
      </p:sp>
      <p:sp>
        <p:nvSpPr>
          <p:cNvPr id="70" name="Text Box 13"/>
          <p:cNvSpPr txBox="1">
            <a:spLocks noChangeArrowheads="1"/>
          </p:cNvSpPr>
          <p:nvPr/>
        </p:nvSpPr>
        <p:spPr bwMode="auto">
          <a:xfrm>
            <a:off x="4596271" y="2654723"/>
            <a:ext cx="2196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Calibri" pitchFamily="34" charset="0"/>
              </a:rPr>
              <a:t>RefSeq</a:t>
            </a:r>
            <a:r>
              <a:rPr lang="en-US" sz="2400" b="1" dirty="0" smtClean="0">
                <a:latin typeface="Calibri" pitchFamily="34" charset="0"/>
              </a:rPr>
              <a:t> Proteins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74" name="Text Box 15"/>
          <p:cNvSpPr txBox="1">
            <a:spLocks noChangeArrowheads="1"/>
          </p:cNvSpPr>
          <p:nvPr/>
        </p:nvSpPr>
        <p:spPr bwMode="auto">
          <a:xfrm>
            <a:off x="6750717" y="2578811"/>
            <a:ext cx="2667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Автоматическая</a:t>
            </a:r>
            <a:r>
              <a:rPr lang="ru-RU" dirty="0">
                <a:latin typeface="Calibri" pitchFamily="34" charset="0"/>
              </a:rPr>
              <a:t> база</a:t>
            </a:r>
            <a:br>
              <a:rPr lang="ru-RU" dirty="0">
                <a:latin typeface="Calibri" pitchFamily="34" charset="0"/>
              </a:rPr>
            </a:br>
            <a:r>
              <a:rPr lang="ru-RU" b="1" dirty="0">
                <a:latin typeface="Calibri" pitchFamily="34" charset="0"/>
              </a:rPr>
              <a:t>различных</a:t>
            </a:r>
            <a:r>
              <a:rPr lang="ru-RU" dirty="0">
                <a:latin typeface="Calibri" pitchFamily="34" charset="0"/>
              </a:rPr>
              <a:t> последовательностей </a:t>
            </a:r>
            <a:r>
              <a:rPr lang="ru-RU" dirty="0" smtClean="0">
                <a:latin typeface="Calibri" pitchFamily="34" charset="0"/>
              </a:rPr>
              <a:t>белков</a:t>
            </a:r>
            <a:endParaRPr lang="ru-RU" dirty="0">
              <a:latin typeface="Calibri" pitchFamily="34" charset="0"/>
            </a:endParaRPr>
          </a:p>
        </p:txBody>
      </p:sp>
      <p:cxnSp>
        <p:nvCxnSpPr>
          <p:cNvPr id="4127" name="Прямая со стрелкой 4126"/>
          <p:cNvCxnSpPr>
            <a:stCxn id="6146" idx="2"/>
            <a:endCxn id="73" idx="0"/>
          </p:cNvCxnSpPr>
          <p:nvPr/>
        </p:nvCxnSpPr>
        <p:spPr>
          <a:xfrm>
            <a:off x="5725628" y="1766769"/>
            <a:ext cx="12638" cy="921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6B6EB-9D33-4128-83FD-6F0A2C7293D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8105"/>
            <a:ext cx="8055769" cy="670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2438400" y="141771"/>
            <a:ext cx="5867400" cy="1143000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Банк данных </a:t>
            </a:r>
            <a:r>
              <a:rPr lang="en-US" dirty="0" smtClean="0"/>
              <a:t>Swiss-</a:t>
            </a:r>
            <a:r>
              <a:rPr lang="en-US" dirty="0" err="1" smtClean="0"/>
              <a:t>Prot</a:t>
            </a:r>
            <a:endParaRPr lang="ru-RU" dirty="0" smtClean="0"/>
          </a:p>
        </p:txBody>
      </p:sp>
      <p:pic>
        <p:nvPicPr>
          <p:cNvPr id="21507" name="Picture 9" descr="sprot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" y="-9625"/>
            <a:ext cx="1905000" cy="1076325"/>
          </a:xfrm>
          <a:noFill/>
        </p:spPr>
      </p:pic>
      <p:sp>
        <p:nvSpPr>
          <p:cNvPr id="21508" name="Text Box 14"/>
          <p:cNvSpPr txBox="1">
            <a:spLocks noChangeArrowheads="1"/>
          </p:cNvSpPr>
          <p:nvPr/>
        </p:nvSpPr>
        <p:spPr bwMode="auto">
          <a:xfrm>
            <a:off x="304800" y="1173914"/>
            <a:ext cx="838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Swiss-</a:t>
            </a:r>
            <a:r>
              <a:rPr lang="en-US" sz="2800" b="1" dirty="0" err="1">
                <a:solidFill>
                  <a:schemeClr val="accent2"/>
                </a:solidFill>
                <a:latin typeface="Calibri" pitchFamily="34" charset="0"/>
              </a:rPr>
              <a:t>Prot</a:t>
            </a:r>
            <a:r>
              <a:rPr lang="en-US" sz="2800" dirty="0">
                <a:latin typeface="Calibri" pitchFamily="34" charset="0"/>
              </a:rPr>
              <a:t> – </a:t>
            </a:r>
            <a:r>
              <a:rPr lang="ru-RU" sz="2800" dirty="0">
                <a:latin typeface="Calibri" pitchFamily="34" charset="0"/>
              </a:rPr>
              <a:t>база знаний о </a:t>
            </a:r>
            <a:r>
              <a:rPr lang="ru-RU" sz="2800" dirty="0" smtClean="0">
                <a:latin typeface="Calibri" pitchFamily="34" charset="0"/>
              </a:rPr>
              <a:t>белковых последовательностях</a:t>
            </a:r>
            <a:endParaRPr lang="en-US" sz="2800" dirty="0" smtClean="0"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itchFamily="34" charset="0"/>
              </a:rPr>
              <a:t>Ранее существовал как отдельный банк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itchFamily="34" charset="0"/>
              </a:rPr>
              <a:t>Сейчас – часть </a:t>
            </a:r>
            <a:r>
              <a:rPr lang="en-US" sz="2800" dirty="0" err="1" smtClean="0">
                <a:latin typeface="Calibri" pitchFamily="34" charset="0"/>
              </a:rPr>
              <a:t>Uniprot</a:t>
            </a:r>
            <a:r>
              <a:rPr lang="ru-RU" sz="2800" dirty="0" smtClean="0">
                <a:latin typeface="Calibri" pitchFamily="34" charset="0"/>
              </a:rPr>
              <a:t> 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7417" name="Rectangle 23"/>
          <p:cNvSpPr>
            <a:spLocks noChangeArrowheads="1"/>
          </p:cNvSpPr>
          <p:nvPr/>
        </p:nvSpPr>
        <p:spPr bwMode="auto">
          <a:xfrm>
            <a:off x="152400" y="3097010"/>
            <a:ext cx="8686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ru-RU" sz="2400" dirty="0">
                <a:latin typeface="Calibri" pitchFamily="34" charset="0"/>
              </a:rPr>
              <a:t>  </a:t>
            </a:r>
          </a:p>
          <a:p>
            <a:pPr lvl="1">
              <a:buFontTx/>
              <a:buChar char="•"/>
              <a:defRPr/>
            </a:pPr>
            <a:r>
              <a:rPr lang="ru-RU" sz="3200" dirty="0" smtClean="0">
                <a:latin typeface="Calibri" pitchFamily="34" charset="0"/>
              </a:rPr>
              <a:t> Курируемая </a:t>
            </a:r>
            <a:r>
              <a:rPr lang="ru-RU" sz="3200" dirty="0">
                <a:latin typeface="Calibri" pitchFamily="34" charset="0"/>
              </a:rPr>
              <a:t>база данных </a:t>
            </a:r>
          </a:p>
          <a:p>
            <a:pPr lvl="1">
              <a:buFontTx/>
              <a:buChar char="•"/>
              <a:defRPr/>
            </a:pPr>
            <a:r>
              <a:rPr lang="ru-RU" sz="3200" dirty="0">
                <a:latin typeface="Calibri" pitchFamily="34" charset="0"/>
              </a:rPr>
              <a:t>  </a:t>
            </a:r>
            <a:r>
              <a:rPr lang="en-US" sz="3200" dirty="0">
                <a:latin typeface="Calibri" pitchFamily="34" charset="0"/>
              </a:rPr>
              <a:t>“</a:t>
            </a:r>
            <a:r>
              <a:rPr lang="ru-RU" sz="3200" strike="sngStrike" dirty="0">
                <a:solidFill>
                  <a:srgbClr val="800000"/>
                </a:solidFill>
                <a:latin typeface="Calibri" pitchFamily="34" charset="0"/>
              </a:rPr>
              <a:t>Золотой стандарт</a:t>
            </a:r>
            <a:r>
              <a:rPr lang="en-US" sz="3200" dirty="0">
                <a:latin typeface="Calibri" pitchFamily="34" charset="0"/>
              </a:rPr>
              <a:t>”</a:t>
            </a:r>
            <a:r>
              <a:rPr lang="ru-RU" sz="3200" dirty="0">
                <a:latin typeface="Calibri" pitchFamily="34" charset="0"/>
              </a:rPr>
              <a:t> Аннотации проверяет и дополняет </a:t>
            </a:r>
            <a:r>
              <a:rPr lang="ru-RU" sz="3200" dirty="0" smtClean="0">
                <a:latin typeface="Calibri" pitchFamily="34" charset="0"/>
              </a:rPr>
              <a:t>эксперт: использует методы </a:t>
            </a:r>
            <a:r>
              <a:rPr lang="ru-RU" sz="3200" dirty="0" err="1" smtClean="0">
                <a:latin typeface="Calibri" pitchFamily="34" charset="0"/>
              </a:rPr>
              <a:t>биоинформатики</a:t>
            </a:r>
            <a:r>
              <a:rPr lang="ru-RU" sz="3200" dirty="0" smtClean="0">
                <a:latin typeface="Calibri" pitchFamily="34" charset="0"/>
              </a:rPr>
              <a:t>, просматривает публикации. </a:t>
            </a:r>
            <a:endParaRPr lang="en-US" sz="3200" dirty="0" smtClean="0">
              <a:latin typeface="Calibri" pitchFamily="34" charset="0"/>
            </a:endParaRPr>
          </a:p>
          <a:p>
            <a:pPr lvl="1">
              <a:buFontTx/>
              <a:buChar char="•"/>
              <a:defRPr/>
            </a:pPr>
            <a:r>
              <a:rPr lang="en-US" sz="3200" dirty="0">
                <a:latin typeface="Calibri" pitchFamily="34" charset="0"/>
              </a:rPr>
              <a:t> </a:t>
            </a:r>
            <a:r>
              <a:rPr lang="ru-RU" sz="3200" dirty="0" smtClean="0"/>
              <a:t>553</a:t>
            </a:r>
            <a:r>
              <a:rPr lang="en-US" sz="3200" dirty="0" smtClean="0"/>
              <a:t> </a:t>
            </a:r>
            <a:r>
              <a:rPr lang="ru-RU" sz="3200" dirty="0" smtClean="0"/>
              <a:t>655 </a:t>
            </a:r>
            <a:r>
              <a:rPr lang="en-US" sz="3200" dirty="0" smtClean="0"/>
              <a:t>(</a:t>
            </a:r>
            <a:r>
              <a:rPr lang="ru-RU" sz="3200" dirty="0" smtClean="0"/>
              <a:t>полмиллиона) белков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154F9-0405-4AC7-A4CC-A55E3E20D73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85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Swissprot. </a:t>
            </a:r>
            <a:r>
              <a:rPr lang="ru-RU" smtClean="0"/>
              <a:t>Рост числа записей.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pPr>
              <a:defRPr/>
            </a:pPr>
            <a:fld id="{A8271CCC-3BF2-4A5C-A689-F58C5A638624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47800" y="5638800"/>
            <a:ext cx="6096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Работа экспертов затормозилась…</a:t>
            </a:r>
            <a:endParaRPr lang="ru-RU" sz="2800" dirty="0"/>
          </a:p>
        </p:txBody>
      </p:sp>
      <p:pic>
        <p:nvPicPr>
          <p:cNvPr id="6" name="Рисунок 5" descr="relsta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828800"/>
            <a:ext cx="6096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68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50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Банк данных </a:t>
            </a:r>
            <a:r>
              <a:rPr lang="en-US" smtClean="0"/>
              <a:t>TrEMBL</a:t>
            </a:r>
            <a:endParaRPr lang="ru-RU" smtClean="0"/>
          </a:p>
        </p:txBody>
      </p:sp>
      <p:sp>
        <p:nvSpPr>
          <p:cNvPr id="23555" name="Text Box 1053"/>
          <p:cNvSpPr txBox="1">
            <a:spLocks noChangeArrowheads="1"/>
          </p:cNvSpPr>
          <p:nvPr/>
        </p:nvSpPr>
        <p:spPr bwMode="auto">
          <a:xfrm>
            <a:off x="1066800" y="2743200"/>
            <a:ext cx="7162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dirty="0">
              <a:latin typeface="Calibri" pitchFamily="34" charset="0"/>
            </a:endParaRPr>
          </a:p>
          <a:p>
            <a:pPr lvl="1"/>
            <a:r>
              <a:rPr lang="ru-RU" sz="2400" dirty="0">
                <a:latin typeface="Calibri" pitchFamily="34" charset="0"/>
              </a:rPr>
              <a:t>Формальная трансляция всех кодирующих нуклеотидных последовательностей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</a:rPr>
              <a:t>из банка </a:t>
            </a:r>
            <a:r>
              <a:rPr lang="en-US" sz="2400" dirty="0">
                <a:latin typeface="Calibri" pitchFamily="34" charset="0"/>
              </a:rPr>
              <a:t>EMBL</a:t>
            </a:r>
          </a:p>
          <a:p>
            <a:pPr lvl="1"/>
            <a:r>
              <a:rPr lang="ru-RU" sz="2400" dirty="0">
                <a:latin typeface="Calibri" pitchFamily="34" charset="0"/>
              </a:rPr>
              <a:t/>
            </a:r>
            <a:br>
              <a:rPr lang="ru-RU" sz="2400" dirty="0">
                <a:latin typeface="Calibri" pitchFamily="34" charset="0"/>
              </a:rPr>
            </a:br>
            <a:r>
              <a:rPr lang="ru-RU" sz="2400" dirty="0">
                <a:latin typeface="Calibri" pitchFamily="34" charset="0"/>
              </a:rPr>
              <a:t>Автоматическая классификация и аннотация</a:t>
            </a:r>
          </a:p>
          <a:p>
            <a:pPr lvl="1"/>
            <a:endParaRPr lang="ru-RU" sz="2400" dirty="0">
              <a:latin typeface="Calibri" pitchFamily="34" charset="0"/>
            </a:endParaRPr>
          </a:p>
          <a:p>
            <a:pPr lvl="1"/>
            <a:r>
              <a:rPr lang="ru-RU" sz="2400" dirty="0">
                <a:latin typeface="Calibri" pitchFamily="34" charset="0"/>
              </a:rPr>
              <a:t>Формат записи тот же, что у </a:t>
            </a:r>
            <a:r>
              <a:rPr lang="en-US" sz="2400" dirty="0">
                <a:latin typeface="Calibri" pitchFamily="34" charset="0"/>
              </a:rPr>
              <a:t>Swiss-Prot</a:t>
            </a:r>
            <a:endParaRPr lang="ru-RU" sz="2400" dirty="0">
              <a:latin typeface="Calibri" pitchFamily="34" charset="0"/>
            </a:endParaRPr>
          </a:p>
          <a:p>
            <a:pPr lvl="1"/>
            <a:endParaRPr lang="ru-RU" sz="2400" dirty="0">
              <a:latin typeface="Calibri" pitchFamily="34" charset="0"/>
            </a:endParaRP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77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483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538 </a:t>
            </a:r>
            <a:r>
              <a:rPr lang="ru-RU" sz="2400" dirty="0" smtClean="0">
                <a:solidFill>
                  <a:srgbClr val="FF0000"/>
                </a:solidFill>
              </a:rPr>
              <a:t>белков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на март 2017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3556" name="Rectangle 1054"/>
          <p:cNvSpPr>
            <a:spLocks noChangeArrowheads="1"/>
          </p:cNvSpPr>
          <p:nvPr/>
        </p:nvSpPr>
        <p:spPr bwMode="auto">
          <a:xfrm>
            <a:off x="2971800" y="1843088"/>
            <a:ext cx="4787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accent2"/>
                </a:solidFill>
                <a:latin typeface="Calibri" pitchFamily="34" charset="0"/>
              </a:rPr>
              <a:t>TrEMBL</a:t>
            </a:r>
            <a:r>
              <a:rPr lang="en-US" sz="2800" dirty="0">
                <a:latin typeface="Calibri" pitchFamily="34" charset="0"/>
              </a:rPr>
              <a:t> (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Tr</a:t>
            </a:r>
            <a:r>
              <a:rPr lang="en-US" sz="2800" dirty="0">
                <a:latin typeface="Calibri" pitchFamily="34" charset="0"/>
              </a:rPr>
              <a:t>anslated 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EMBL</a:t>
            </a:r>
            <a:r>
              <a:rPr lang="en-US" sz="2800" dirty="0">
                <a:latin typeface="Calibri" pitchFamily="34" charset="0"/>
              </a:rPr>
              <a:t>) </a:t>
            </a:r>
          </a:p>
        </p:txBody>
      </p:sp>
      <p:pic>
        <p:nvPicPr>
          <p:cNvPr id="23557" name="Picture 1057" descr="trembl_mi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371600"/>
            <a:ext cx="2133600" cy="1385888"/>
          </a:xfr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556D9-25A5-46F9-98C5-0B916C70913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TrEMBL</a:t>
            </a:r>
            <a:r>
              <a:rPr lang="en-US" dirty="0" smtClean="0"/>
              <a:t>. </a:t>
            </a:r>
            <a:r>
              <a:rPr lang="ru-RU" dirty="0" smtClean="0"/>
              <a:t>Рост числа записей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5807A-CDA4-474C-8983-30B1ECF11ED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5" name="Рисунок 4" descr="tremb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828800"/>
            <a:ext cx="6096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606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Известны последовательности десятков миллионов белков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FD932-4723-45F3-89A8-DCDBE60B814C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6B6EB-9D33-4128-83FD-6F0A2C7293D0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03722" y="914400"/>
            <a:ext cx="815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/>
              <a:t>Что такое </a:t>
            </a:r>
            <a:r>
              <a:rPr lang="en-US" dirty="0" smtClean="0"/>
              <a:t>“</a:t>
            </a:r>
            <a:r>
              <a:rPr lang="ru-RU" dirty="0" smtClean="0"/>
              <a:t>один белок</a:t>
            </a:r>
            <a:r>
              <a:rPr lang="en-US" dirty="0" smtClean="0"/>
              <a:t>”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6234" y="2971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Этот вопрос стал нетривиальным и актуальным в последние годы из-за  революции в технологии </a:t>
            </a:r>
            <a:r>
              <a:rPr lang="ru-RU" sz="2400" dirty="0" err="1" smtClean="0"/>
              <a:t>сенквенирования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7542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0971"/>
            <a:ext cx="8229600" cy="1143000"/>
          </a:xfrm>
        </p:spPr>
        <p:txBody>
          <a:bodyPr/>
          <a:lstStyle/>
          <a:p>
            <a:r>
              <a:rPr lang="ru-RU" dirty="0" smtClean="0"/>
              <a:t>Одна запись </a:t>
            </a:r>
            <a:r>
              <a:rPr lang="en-US" dirty="0" err="1" smtClean="0"/>
              <a:t>Uniprot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57982"/>
            <a:ext cx="8229600" cy="4525963"/>
          </a:xfrm>
        </p:spPr>
        <p:txBody>
          <a:bodyPr/>
          <a:lstStyle/>
          <a:p>
            <a:r>
              <a:rPr lang="ru-RU" u="sng" dirty="0" smtClean="0"/>
              <a:t>Примерно</a:t>
            </a:r>
            <a:r>
              <a:rPr lang="ru-RU" dirty="0" smtClean="0"/>
              <a:t>: продукт одного гена из одного вида или подвида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en-US" dirty="0" err="1" smtClean="0"/>
              <a:t>RefSeq</a:t>
            </a:r>
            <a:r>
              <a:rPr lang="en-US" dirty="0" smtClean="0"/>
              <a:t> </a:t>
            </a:r>
            <a:r>
              <a:rPr lang="ru-RU" dirty="0" smtClean="0"/>
              <a:t>в 2013 ввели новое понятие: последовательность белка, не привязанная строго к одному виду. Идентификаторы вида </a:t>
            </a:r>
            <a:r>
              <a:rPr lang="en-US" dirty="0" smtClean="0"/>
              <a:t>WP_. </a:t>
            </a:r>
            <a:r>
              <a:rPr lang="ru-RU" dirty="0" smtClean="0"/>
              <a:t>В аннотации перечислены геномы, в которых такая последовательность закодирована</a:t>
            </a:r>
          </a:p>
          <a:p>
            <a:pPr marL="457200" lvl="1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0F4F5-1C8B-44A8-A9A9-48F1AFDD3BA4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92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u-RU" dirty="0"/>
              <a:t>Проблемы: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168" y="1066800"/>
            <a:ext cx="8229600" cy="56388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2000" u="sng" dirty="0" smtClean="0"/>
              <a:t>Два </a:t>
            </a:r>
            <a:r>
              <a:rPr lang="ru-RU" sz="2000" u="sng" dirty="0"/>
              <a:t>гена</a:t>
            </a:r>
            <a:r>
              <a:rPr lang="ru-RU" sz="2000" dirty="0"/>
              <a:t> из одного генома кодируют </a:t>
            </a:r>
            <a:r>
              <a:rPr lang="ru-RU" sz="2000" u="sng" dirty="0"/>
              <a:t>один</a:t>
            </a:r>
            <a:r>
              <a:rPr lang="ru-RU" sz="2000" dirty="0"/>
              <a:t> и тот же </a:t>
            </a:r>
            <a:r>
              <a:rPr lang="ru-RU" sz="2000" u="sng" dirty="0"/>
              <a:t>белок</a:t>
            </a:r>
            <a:r>
              <a:rPr lang="ru-RU" sz="2000" dirty="0"/>
              <a:t> (недавняя дупликация</a:t>
            </a:r>
            <a:r>
              <a:rPr lang="ru-RU" sz="2000" dirty="0" smtClean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000" dirty="0" smtClean="0"/>
              <a:t>Два гена из разных видов кодируют белки с одинаковой последовательностью</a:t>
            </a:r>
            <a:endParaRPr lang="ru-RU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000" u="sng" dirty="0"/>
              <a:t>Полиморфизм</a:t>
            </a:r>
            <a:r>
              <a:rPr lang="ru-RU" sz="2000" dirty="0"/>
              <a:t>: последовательность белка из организма Пети отличается от таковой из организма </a:t>
            </a:r>
            <a:r>
              <a:rPr lang="ru-RU" sz="2000" dirty="0" smtClean="0"/>
              <a:t>Коли (или в штаммах бактерий)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000" u="sng" dirty="0" smtClean="0"/>
              <a:t>Альтернативный </a:t>
            </a:r>
            <a:r>
              <a:rPr lang="ru-RU" sz="2000" u="sng" dirty="0" err="1" smtClean="0"/>
              <a:t>сплайсинг</a:t>
            </a:r>
            <a:r>
              <a:rPr lang="ru-RU" sz="2000" dirty="0" smtClean="0"/>
              <a:t>: один ген кодирует несколько </a:t>
            </a:r>
            <a:r>
              <a:rPr lang="ru-RU" sz="2000" dirty="0" err="1" smtClean="0"/>
              <a:t>изоформ</a:t>
            </a:r>
            <a:r>
              <a:rPr lang="ru-RU" sz="2000" dirty="0" smtClean="0"/>
              <a:t> белка, разных по последовательности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000" u="sng" dirty="0" err="1" smtClean="0"/>
              <a:t>Трансплайсинг</a:t>
            </a:r>
            <a:r>
              <a:rPr lang="ru-RU" sz="2000" u="sng" dirty="0" smtClean="0"/>
              <a:t>:</a:t>
            </a:r>
            <a:r>
              <a:rPr lang="ru-RU" sz="2000" dirty="0" smtClean="0"/>
              <a:t> </a:t>
            </a:r>
            <a:r>
              <a:rPr lang="ru-RU" sz="2000" dirty="0" err="1" smtClean="0"/>
              <a:t>сплайсинг</a:t>
            </a:r>
            <a:r>
              <a:rPr lang="ru-RU" sz="2000" dirty="0" smtClean="0"/>
              <a:t> происходит между разными генами! Получающийся белок не закодирован в одном гене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000" u="sng" dirty="0" smtClean="0"/>
              <a:t>Соматические различия</a:t>
            </a:r>
            <a:r>
              <a:rPr lang="ru-RU" sz="2000" dirty="0" smtClean="0"/>
              <a:t>: разные клетки одного организма кодируют белки с отличающимися последовательностями; иммуноглобулины в лимфоцитах, нормальные и раковые клетки, мутации соматических клеток (?)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000" dirty="0" smtClean="0"/>
              <a:t>…..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0F4F5-1C8B-44A8-A9A9-48F1AFDD3BA4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31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Заголовок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685800"/>
          </a:xfrm>
        </p:spPr>
        <p:txBody>
          <a:bodyPr/>
          <a:lstStyle/>
          <a:p>
            <a:r>
              <a:rPr lang="ru-RU" sz="2800" dirty="0" smtClean="0"/>
              <a:t>Портал </a:t>
            </a:r>
            <a:r>
              <a:rPr lang="ru-RU" sz="2800" dirty="0" err="1" smtClean="0"/>
              <a:t>биоинформатических</a:t>
            </a:r>
            <a:r>
              <a:rPr lang="ru-RU" sz="2800" dirty="0" smtClean="0"/>
              <a:t> ресурсов на сайте </a:t>
            </a:r>
            <a:r>
              <a:rPr lang="en-US" sz="2800" dirty="0" err="1" smtClean="0"/>
              <a:t>Expasy</a:t>
            </a:r>
            <a:endParaRPr lang="ru-RU" sz="28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C0080-4928-4CBA-8126-BBB0BC7D688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64406"/>
            <a:ext cx="7422356" cy="589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89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smtClean="0"/>
              <a:t>Uniprot: </a:t>
            </a:r>
            <a:r>
              <a:rPr lang="ru-RU" smtClean="0"/>
              <a:t>из каких частей состоит</a:t>
            </a:r>
          </a:p>
        </p:txBody>
      </p:sp>
      <p:pic>
        <p:nvPicPr>
          <p:cNvPr id="20483" name="Picture 2" descr="http://www.uniprot.org/images/overview.png"/>
          <p:cNvPicPr>
            <a:picLocks noChangeAspect="1" noChangeArrowheads="1"/>
          </p:cNvPicPr>
          <p:nvPr/>
        </p:nvPicPr>
        <p:blipFill>
          <a:blip r:embed="rId2" cstate="print"/>
          <a:srcRect t="9421" b="4710"/>
          <a:stretch>
            <a:fillRect/>
          </a:stretch>
        </p:blipFill>
        <p:spPr bwMode="auto">
          <a:xfrm>
            <a:off x="306388" y="1524000"/>
            <a:ext cx="8532812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24709-E35A-4DE0-9827-0F42075BD1B7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72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Избыточность и борьба с ней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 технологии, одна и та же </a:t>
            </a:r>
            <a:r>
              <a:rPr lang="ru-RU" dirty="0" smtClean="0"/>
              <a:t>последовательность может попасть в банк много раз</a:t>
            </a:r>
          </a:p>
          <a:p>
            <a:r>
              <a:rPr lang="en-US" dirty="0" smtClean="0"/>
              <a:t>UniRef100</a:t>
            </a:r>
            <a:endParaRPr lang="ru-RU" dirty="0" smtClean="0"/>
          </a:p>
          <a:p>
            <a:r>
              <a:rPr lang="en-US" dirty="0" smtClean="0"/>
              <a:t>UniRef90</a:t>
            </a:r>
          </a:p>
          <a:p>
            <a:r>
              <a:rPr lang="en-US" dirty="0" smtClean="0"/>
              <a:t>UniRef50</a:t>
            </a:r>
            <a:br>
              <a:rPr lang="en-US" dirty="0" smtClean="0"/>
            </a:br>
            <a:endParaRPr lang="en-US" dirty="0" smtClean="0"/>
          </a:p>
          <a:p>
            <a:r>
              <a:rPr lang="ru-RU" dirty="0" smtClean="0"/>
              <a:t>В </a:t>
            </a:r>
            <a:r>
              <a:rPr lang="en-US" dirty="0" smtClean="0"/>
              <a:t>NCBI – </a:t>
            </a:r>
            <a:r>
              <a:rPr lang="en-US" dirty="0" err="1" smtClean="0"/>
              <a:t>RefSeq</a:t>
            </a:r>
            <a:r>
              <a:rPr lang="en-US" dirty="0" smtClean="0"/>
              <a:t> Proteins </a:t>
            </a:r>
            <a:r>
              <a:rPr lang="ru-RU" dirty="0" smtClean="0"/>
              <a:t>и </a:t>
            </a:r>
            <a:r>
              <a:rPr lang="en-US" dirty="0" smtClean="0"/>
              <a:t>Protein Clusters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F22A47-F295-4961-9498-C64CFCA7C940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83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50520" y="1981200"/>
            <a:ext cx="8305800" cy="2057400"/>
          </a:xfrm>
        </p:spPr>
        <p:txBody>
          <a:bodyPr/>
          <a:lstStyle/>
          <a:p>
            <a:r>
              <a:rPr lang="ru-RU" dirty="0" smtClean="0"/>
              <a:t>Какая информация может быть указана в аннотации записи </a:t>
            </a:r>
            <a:r>
              <a:rPr lang="en-US" dirty="0" err="1" smtClean="0"/>
              <a:t>Uniprot</a:t>
            </a:r>
            <a:r>
              <a:rPr lang="en-US" dirty="0" smtClean="0"/>
              <a:t>?</a:t>
            </a:r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041A0-CF0C-4940-91D8-D0708820FC31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5"/>
          <p:cNvPicPr>
            <a:picLocks noChangeAspect="1" noChangeArrowheads="1"/>
          </p:cNvPicPr>
          <p:nvPr/>
        </p:nvPicPr>
        <p:blipFill>
          <a:blip r:embed="rId2" cstate="print"/>
          <a:srcRect l="1653" t="11038" r="5510" b="5257"/>
          <a:stretch>
            <a:fillRect/>
          </a:stretch>
        </p:blipFill>
        <p:spPr bwMode="auto">
          <a:xfrm>
            <a:off x="228600" y="990600"/>
            <a:ext cx="6065838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ru-RU" sz="4000" smtClean="0"/>
              <a:t>Документ банка данных </a:t>
            </a:r>
            <a:r>
              <a:rPr lang="en-US" sz="4000" smtClean="0"/>
              <a:t>Swiss-Prot</a:t>
            </a:r>
            <a:endParaRPr lang="ru-RU" sz="4000" smtClean="0"/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4800600" y="11430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latin typeface="Times New Roman" pitchFamily="18" charset="0"/>
              </a:rPr>
              <a:t>Описание документа: идентификатор, </a:t>
            </a:r>
          </a:p>
          <a:p>
            <a:r>
              <a:rPr lang="ru-RU" sz="2000">
                <a:latin typeface="Times New Roman" pitchFamily="18" charset="0"/>
              </a:rPr>
              <a:t>имя,  дата создания и модификации </a:t>
            </a:r>
          </a:p>
        </p:txBody>
      </p:sp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6400800" y="33528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Аннотация</a:t>
            </a:r>
          </a:p>
          <a:p>
            <a:pPr algn="ctr"/>
            <a:r>
              <a:rPr lang="ru-RU" sz="2000">
                <a:latin typeface="Times New Roman" pitchFamily="18" charset="0"/>
              </a:rPr>
              <a:t> последовательности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6629400" y="5791200"/>
            <a:ext cx="251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Последовательность</a:t>
            </a:r>
          </a:p>
        </p:txBody>
      </p:sp>
      <p:sp>
        <p:nvSpPr>
          <p:cNvPr id="12295" name="AutoShape 12"/>
          <p:cNvSpPr>
            <a:spLocks/>
          </p:cNvSpPr>
          <p:nvPr/>
        </p:nvSpPr>
        <p:spPr bwMode="auto">
          <a:xfrm>
            <a:off x="4419600" y="1143000"/>
            <a:ext cx="304800" cy="685800"/>
          </a:xfrm>
          <a:prstGeom prst="rightBrace">
            <a:avLst>
              <a:gd name="adj1" fmla="val 18750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AutoShape 13"/>
          <p:cNvSpPr>
            <a:spLocks/>
          </p:cNvSpPr>
          <p:nvPr/>
        </p:nvSpPr>
        <p:spPr bwMode="auto">
          <a:xfrm>
            <a:off x="6172200" y="1905000"/>
            <a:ext cx="381000" cy="3810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AutoShape 14"/>
          <p:cNvSpPr>
            <a:spLocks/>
          </p:cNvSpPr>
          <p:nvPr/>
        </p:nvSpPr>
        <p:spPr bwMode="auto">
          <a:xfrm>
            <a:off x="6172200" y="5791200"/>
            <a:ext cx="304800" cy="685800"/>
          </a:xfrm>
          <a:prstGeom prst="rightBrace">
            <a:avLst>
              <a:gd name="adj1" fmla="val 18750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17EB-8253-48D8-93A9-7FB2F1277AE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ru-RU" dirty="0" smtClean="0"/>
              <a:t>В аннотации записи есть: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916806"/>
            <a:ext cx="8229600" cy="556019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/>
              <a:t>Идентификаторы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Даты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Название и синонимы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Организм и таксономия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Публикации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CC:</a:t>
            </a:r>
            <a:endParaRPr lang="ru-RU" sz="2400" dirty="0" smtClean="0"/>
          </a:p>
          <a:p>
            <a:pPr lvl="1">
              <a:spcBef>
                <a:spcPts val="0"/>
              </a:spcBef>
            </a:pPr>
            <a:r>
              <a:rPr lang="ru-RU" sz="2000" dirty="0" smtClean="0"/>
              <a:t>Функция</a:t>
            </a:r>
          </a:p>
          <a:p>
            <a:pPr lvl="1">
              <a:spcBef>
                <a:spcPts val="0"/>
              </a:spcBef>
            </a:pPr>
            <a:r>
              <a:rPr lang="ru-RU" sz="2000" dirty="0" smtClean="0"/>
              <a:t>Локализация в клетке</a:t>
            </a:r>
          </a:p>
          <a:p>
            <a:pPr lvl="1">
              <a:spcBef>
                <a:spcPts val="0"/>
              </a:spcBef>
            </a:pPr>
            <a:r>
              <a:rPr lang="ru-RU" sz="2000" dirty="0" smtClean="0"/>
              <a:t>Биологический процесс</a:t>
            </a:r>
          </a:p>
          <a:p>
            <a:pPr lvl="1">
              <a:spcBef>
                <a:spcPts val="0"/>
              </a:spcBef>
            </a:pPr>
            <a:r>
              <a:rPr lang="ru-RU" sz="2000" dirty="0" smtClean="0"/>
              <a:t>И др.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Ссылки на записи этого белка из других БД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Обоснования существования белка (</a:t>
            </a:r>
            <a:r>
              <a:rPr lang="en-US" sz="2400" dirty="0" smtClean="0"/>
              <a:t>Protein Evidence, PE)</a:t>
            </a:r>
            <a:r>
              <a:rPr lang="ru-RU" sz="2400" dirty="0" smtClean="0"/>
              <a:t> и его свойств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Ключевые слова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Особенности, привязанные к </a:t>
            </a:r>
            <a:r>
              <a:rPr lang="ru-RU" sz="2400" dirty="0" err="1" smtClean="0"/>
              <a:t>а.к.о</a:t>
            </a:r>
            <a:r>
              <a:rPr lang="ru-RU" sz="2400" dirty="0" smtClean="0"/>
              <a:t>. или участкам последовательности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0F4F5-1C8B-44A8-A9A9-48F1AFDD3BA4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3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Основные поля </a:t>
            </a:r>
            <a:r>
              <a:rPr lang="en-US" smtClean="0"/>
              <a:t>Swiss-Prot</a:t>
            </a:r>
            <a:endParaRPr lang="ru-RU" smtClean="0"/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762000" y="1371600"/>
            <a:ext cx="72390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ID</a:t>
            </a:r>
            <a:r>
              <a:rPr lang="en-US" sz="1600" dirty="0"/>
              <a:t> – </a:t>
            </a:r>
            <a:r>
              <a:rPr lang="ru-RU" sz="1600" dirty="0"/>
              <a:t>идентификатор в текущем релизе. Всегда один, но может меняться от релиза к релизу.</a:t>
            </a:r>
          </a:p>
          <a:p>
            <a:pPr>
              <a:spcAft>
                <a:spcPts val="600"/>
              </a:spcAft>
            </a:pPr>
            <a:r>
              <a:rPr lang="en-US" b="1" dirty="0"/>
              <a:t>AC</a:t>
            </a:r>
            <a:r>
              <a:rPr lang="en-US" sz="1600" dirty="0"/>
              <a:t> – </a:t>
            </a:r>
            <a:r>
              <a:rPr lang="ru-RU" sz="1600" dirty="0"/>
              <a:t>так называемый «номер доступа»</a:t>
            </a:r>
            <a:r>
              <a:rPr lang="en-US" sz="1600" dirty="0"/>
              <a:t> (Accession number)</a:t>
            </a:r>
            <a:r>
              <a:rPr lang="ru-RU" sz="1600" dirty="0"/>
              <a:t>. Раз появившись, не исчезнет (поэтому именно на </a:t>
            </a:r>
            <a:r>
              <a:rPr lang="en-US" sz="1600" dirty="0"/>
              <a:t>AC</a:t>
            </a:r>
            <a:r>
              <a:rPr lang="ru-RU" sz="1600" dirty="0"/>
              <a:t> надо указывать при использовании данных </a:t>
            </a:r>
            <a:r>
              <a:rPr lang="en-US" sz="1600" dirty="0"/>
              <a:t>Swiss-Prot </a:t>
            </a:r>
            <a:r>
              <a:rPr lang="ru-RU" sz="1600" dirty="0"/>
              <a:t>в публикациях). Может быть не один (по разным причинам).</a:t>
            </a:r>
          </a:p>
          <a:p>
            <a:pPr>
              <a:spcAft>
                <a:spcPts val="600"/>
              </a:spcAft>
            </a:pPr>
            <a:r>
              <a:rPr lang="en-US" b="1" dirty="0"/>
              <a:t>DE</a:t>
            </a:r>
            <a:r>
              <a:rPr lang="en-US" sz="1600" dirty="0"/>
              <a:t> – </a:t>
            </a:r>
            <a:r>
              <a:rPr lang="ru-RU" sz="1600" dirty="0"/>
              <a:t>«</a:t>
            </a:r>
            <a:r>
              <a:rPr lang="en-US" sz="1600" dirty="0"/>
              <a:t>description</a:t>
            </a:r>
            <a:r>
              <a:rPr lang="ru-RU" sz="1600" dirty="0"/>
              <a:t>», описание белка. В последних релизах имеет внутреннюю структуру, т.е. делится на подполя (краткое рекомендуемое название, полное рекомендуемое название, синонимы и др.)</a:t>
            </a:r>
          </a:p>
          <a:p>
            <a:pPr>
              <a:spcAft>
                <a:spcPts val="600"/>
              </a:spcAft>
            </a:pPr>
            <a:r>
              <a:rPr lang="en-US" b="1" dirty="0"/>
              <a:t>OS</a:t>
            </a:r>
            <a:r>
              <a:rPr lang="en-US" sz="1600" dirty="0"/>
              <a:t> – </a:t>
            </a:r>
            <a:r>
              <a:rPr lang="ru-RU" sz="1600" dirty="0"/>
              <a:t>видовое название организма – источника данного белка</a:t>
            </a:r>
          </a:p>
          <a:p>
            <a:pPr>
              <a:spcAft>
                <a:spcPts val="600"/>
              </a:spcAft>
            </a:pPr>
            <a:r>
              <a:rPr lang="en-US" b="1" dirty="0"/>
              <a:t>OC</a:t>
            </a:r>
            <a:r>
              <a:rPr lang="en-US" sz="1600" dirty="0"/>
              <a:t> – </a:t>
            </a:r>
            <a:r>
              <a:rPr lang="ru-RU" sz="1600" dirty="0"/>
              <a:t>таксономия организма (в соответствии с текущим стандартом </a:t>
            </a:r>
            <a:r>
              <a:rPr lang="en-US" sz="1600" dirty="0"/>
              <a:t>NCBI)</a:t>
            </a:r>
          </a:p>
          <a:p>
            <a:pPr>
              <a:spcAft>
                <a:spcPts val="600"/>
              </a:spcAft>
            </a:pPr>
            <a:r>
              <a:rPr lang="en-US" b="1" dirty="0"/>
              <a:t>DR</a:t>
            </a:r>
            <a:r>
              <a:rPr lang="en-US" sz="1600" dirty="0"/>
              <a:t> – </a:t>
            </a:r>
            <a:r>
              <a:rPr lang="ru-RU" sz="1600" dirty="0"/>
              <a:t>ссылки на другие базы данных</a:t>
            </a:r>
          </a:p>
          <a:p>
            <a:pPr>
              <a:spcAft>
                <a:spcPts val="600"/>
              </a:spcAft>
            </a:pPr>
            <a:r>
              <a:rPr lang="en-US" b="1" dirty="0"/>
              <a:t>FT</a:t>
            </a:r>
            <a:r>
              <a:rPr lang="en-US" sz="1600" dirty="0"/>
              <a:t> – “feature table”, </a:t>
            </a:r>
            <a:r>
              <a:rPr lang="ru-RU" sz="1600" dirty="0" smtClean="0"/>
              <a:t>локальные особенности последовательности</a:t>
            </a:r>
            <a:endParaRPr lang="en-US" sz="1600" dirty="0"/>
          </a:p>
          <a:p>
            <a:endParaRPr lang="ru-RU" sz="1600" dirty="0"/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066800" y="5715000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>
                <a:latin typeface="Courier New" pitchFamily="49" charset="0"/>
                <a:cs typeface="Courier New" pitchFamily="49" charset="0"/>
                <a:hlinkClick r:id="rId2"/>
              </a:rPr>
              <a:t>http://www.uniprot.org/uniprot/P00174.txt</a:t>
            </a:r>
            <a:endParaRPr lang="ru-RU" sz="1600">
              <a:latin typeface="Courier New" pitchFamily="49" charset="0"/>
              <a:cs typeface="Courier New" pitchFamily="49" charset="0"/>
            </a:endParaRPr>
          </a:p>
          <a:p>
            <a:r>
              <a:rPr lang="pl-PL" sz="1600">
                <a:latin typeface="Courier New" pitchFamily="49" charset="0"/>
                <a:cs typeface="Courier New" pitchFamily="49" charset="0"/>
                <a:hlinkClick r:id="rId3"/>
              </a:rPr>
              <a:t>http://www.uniprot.org/uniprot/P37869.txt</a:t>
            </a:r>
            <a:endParaRPr lang="ru-RU" sz="1600">
              <a:latin typeface="Courier New" pitchFamily="49" charset="0"/>
              <a:cs typeface="Courier New" pitchFamily="49" charset="0"/>
            </a:endParaRPr>
          </a:p>
          <a:p>
            <a:r>
              <a:rPr lang="pl-PL" sz="1600">
                <a:latin typeface="Courier New" pitchFamily="49" charset="0"/>
                <a:cs typeface="Courier New" pitchFamily="49" charset="0"/>
                <a:hlinkClick r:id="rId4"/>
              </a:rPr>
              <a:t>http://www.uniprot.org/uniprot/P27358.txt</a:t>
            </a:r>
            <a:endParaRPr lang="ru-RU" sz="16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5BC0E-81CF-476F-9AD4-E8CF3CA24981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Структура идентификатора 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записи </a:t>
            </a:r>
            <a:r>
              <a:rPr lang="en-US" smtClean="0"/>
              <a:t>Swiss-Prot</a:t>
            </a:r>
            <a:endParaRPr lang="ru-RU" smtClean="0"/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524000" y="1752600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ENO_BACSU</a:t>
            </a:r>
            <a:r>
              <a:rPr lang="ru-RU" sz="2800"/>
              <a:t>: энолаза из сенной палочки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52400" y="28194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Мнемоника функции белка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3276600" y="25146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Мнемоника организма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1524000" y="23622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3352800" y="22098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3505200"/>
            <a:ext cx="8229600" cy="309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Как правило, мнемоника организма состоит из 3 букв родового названия и 2 букв видового (</a:t>
            </a:r>
            <a:r>
              <a:rPr lang="en-US" i="1" dirty="0">
                <a:latin typeface="+mn-lt"/>
              </a:rPr>
              <a:t>Bacillus </a:t>
            </a:r>
            <a:r>
              <a:rPr lang="en-US" i="1" dirty="0" err="1">
                <a:latin typeface="+mn-lt"/>
              </a:rPr>
              <a:t>subtilis</a:t>
            </a:r>
            <a:r>
              <a:rPr lang="en-US" i="1" dirty="0">
                <a:latin typeface="+mn-lt"/>
              </a:rPr>
              <a:t> → </a:t>
            </a:r>
            <a:r>
              <a:rPr lang="en-US" dirty="0">
                <a:latin typeface="+mn-lt"/>
              </a:rPr>
              <a:t>BACSU)</a:t>
            </a:r>
            <a:r>
              <a:rPr lang="ru-RU" i="1" dirty="0">
                <a:latin typeface="+mn-lt"/>
              </a:rPr>
              <a:t>.</a:t>
            </a:r>
            <a:r>
              <a:rPr lang="ru-RU" dirty="0">
                <a:latin typeface="+mn-lt"/>
              </a:rPr>
              <a:t> </a:t>
            </a:r>
          </a:p>
          <a:p>
            <a:pPr>
              <a:defRPr/>
            </a:pPr>
            <a:endParaRPr lang="ru-RU" sz="1400" dirty="0">
              <a:latin typeface="+mn-lt"/>
            </a:endParaRPr>
          </a:p>
          <a:p>
            <a:pPr>
              <a:defRPr/>
            </a:pPr>
            <a:r>
              <a:rPr lang="ru-RU" sz="1400" dirty="0">
                <a:latin typeface="+mn-lt"/>
              </a:rPr>
              <a:t>Для штаммов бактерий из видового названия берётся одна буква, а последний символ используется для различения штаммов.</a:t>
            </a:r>
            <a:br>
              <a:rPr lang="ru-RU" sz="1400" dirty="0">
                <a:latin typeface="+mn-lt"/>
              </a:rPr>
            </a:br>
            <a:r>
              <a:rPr lang="ru-RU" sz="1400" dirty="0">
                <a:latin typeface="+mn-lt"/>
              </a:rPr>
              <a:t>Исключения</a:t>
            </a:r>
            <a:r>
              <a:rPr lang="en-US" sz="1400" dirty="0">
                <a:latin typeface="+mn-lt"/>
              </a:rPr>
              <a:t>: </a:t>
            </a:r>
            <a:br>
              <a:rPr lang="en-US" sz="1400" dirty="0">
                <a:latin typeface="+mn-lt"/>
              </a:rPr>
            </a:br>
            <a:r>
              <a:rPr lang="ru-RU" sz="1400" dirty="0">
                <a:latin typeface="+mn-lt"/>
              </a:rPr>
              <a:t>а</a:t>
            </a:r>
            <a:r>
              <a:rPr lang="en-US" sz="1400" dirty="0">
                <a:latin typeface="+mn-lt"/>
              </a:rPr>
              <a:t>) 16 </a:t>
            </a:r>
            <a:r>
              <a:rPr lang="ru-RU" sz="1400" dirty="0">
                <a:latin typeface="+mn-lt"/>
              </a:rPr>
              <a:t>наиболее представленных организмов</a:t>
            </a:r>
            <a:r>
              <a:rPr lang="en-US" sz="1400" dirty="0">
                <a:latin typeface="+mn-lt"/>
              </a:rPr>
              <a:t>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(BOVIN for Bovine, CHICK for Chicken, ECOLI for </a:t>
            </a:r>
            <a:r>
              <a:rPr lang="en-US" sz="1400" i="1" dirty="0">
                <a:latin typeface="+mn-lt"/>
              </a:rPr>
              <a:t>Escherichia coli</a:t>
            </a:r>
            <a:r>
              <a:rPr lang="en-US" sz="1400" dirty="0">
                <a:latin typeface="+mn-lt"/>
              </a:rPr>
              <a:t>, HORSE for Horse, HUMAN for Human, MAIZE for Maize (</a:t>
            </a:r>
            <a:r>
              <a:rPr lang="en-US" sz="1400" i="1" dirty="0" err="1">
                <a:latin typeface="+mn-lt"/>
              </a:rPr>
              <a:t>Zea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err="1">
                <a:latin typeface="+mn-lt"/>
              </a:rPr>
              <a:t>mays</a:t>
            </a:r>
            <a:r>
              <a:rPr lang="en-US" sz="1400" dirty="0">
                <a:latin typeface="+mn-lt"/>
              </a:rPr>
              <a:t>) , MOUSE for Mouse, PEA for Garden pea (</a:t>
            </a:r>
            <a:r>
              <a:rPr lang="en-US" sz="1400" i="1" dirty="0" err="1">
                <a:latin typeface="+mn-lt"/>
              </a:rPr>
              <a:t>Pisum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err="1">
                <a:latin typeface="+mn-lt"/>
              </a:rPr>
              <a:t>sativum</a:t>
            </a:r>
            <a:r>
              <a:rPr lang="en-US" sz="1400" dirty="0">
                <a:latin typeface="+mn-lt"/>
              </a:rPr>
              <a:t>), PIG for Pig, RABIT for Rabbit, RAT for Rat, SHEEP for Sheep, SOYBN for Soybean (</a:t>
            </a:r>
            <a:r>
              <a:rPr lang="en-US" sz="1400" i="1" dirty="0" err="1">
                <a:latin typeface="+mn-lt"/>
              </a:rPr>
              <a:t>Glycine</a:t>
            </a:r>
            <a:r>
              <a:rPr lang="en-US" sz="1400" i="1" dirty="0">
                <a:latin typeface="+mn-lt"/>
              </a:rPr>
              <a:t> max</a:t>
            </a:r>
            <a:r>
              <a:rPr lang="en-US" sz="1400" dirty="0">
                <a:latin typeface="+mn-lt"/>
              </a:rPr>
              <a:t>), TOBAC for Common tobacco (</a:t>
            </a:r>
            <a:r>
              <a:rPr lang="en-US" sz="1400" i="1" dirty="0" err="1">
                <a:latin typeface="+mn-lt"/>
              </a:rPr>
              <a:t>Nicotiana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err="1">
                <a:latin typeface="+mn-lt"/>
              </a:rPr>
              <a:t>tabacum</a:t>
            </a:r>
            <a:r>
              <a:rPr lang="en-US" sz="1400" dirty="0">
                <a:latin typeface="+mn-lt"/>
              </a:rPr>
              <a:t>), WHEAT for Wheat (</a:t>
            </a:r>
            <a:r>
              <a:rPr lang="en-US" sz="1400" i="1" dirty="0" err="1">
                <a:latin typeface="+mn-lt"/>
              </a:rPr>
              <a:t>Triticum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err="1">
                <a:latin typeface="+mn-lt"/>
              </a:rPr>
              <a:t>aestivum</a:t>
            </a:r>
            <a:r>
              <a:rPr lang="en-US" sz="1400" dirty="0">
                <a:latin typeface="+mn-lt"/>
              </a:rPr>
              <a:t>), YEAST for Baker's yeast (</a:t>
            </a:r>
            <a:r>
              <a:rPr lang="en-US" sz="1400" i="1" dirty="0" err="1">
                <a:latin typeface="+mn-lt"/>
              </a:rPr>
              <a:t>Saccharomyces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err="1">
                <a:latin typeface="+mn-lt"/>
              </a:rPr>
              <a:t>cerevisiae</a:t>
            </a:r>
            <a:r>
              <a:rPr lang="en-US" sz="1400" dirty="0">
                <a:latin typeface="+mn-lt"/>
              </a:rPr>
              <a:t>)); </a:t>
            </a:r>
          </a:p>
          <a:p>
            <a:pPr>
              <a:spcAft>
                <a:spcPts val="600"/>
              </a:spcAft>
              <a:defRPr/>
            </a:pPr>
            <a:r>
              <a:rPr lang="ru-RU" sz="1400" dirty="0">
                <a:latin typeface="+mn-lt"/>
              </a:rPr>
              <a:t>б</a:t>
            </a:r>
            <a:r>
              <a:rPr lang="en-US" sz="1400" dirty="0">
                <a:latin typeface="+mn-lt"/>
              </a:rPr>
              <a:t>) </a:t>
            </a:r>
            <a:r>
              <a:rPr lang="ru-RU" sz="1400" dirty="0">
                <a:latin typeface="+mn-lt"/>
              </a:rPr>
              <a:t>вирусы</a:t>
            </a:r>
            <a:r>
              <a:rPr lang="en-US" sz="1400" dirty="0">
                <a:latin typeface="+mn-lt"/>
              </a:rPr>
              <a:t> (</a:t>
            </a:r>
            <a:r>
              <a:rPr lang="ru-RU" sz="1400" dirty="0">
                <a:latin typeface="+mn-lt"/>
              </a:rPr>
              <a:t>например, </a:t>
            </a:r>
            <a:r>
              <a:rPr lang="pl-PL" sz="1400" dirty="0">
                <a:latin typeface="+mn-lt"/>
              </a:rPr>
              <a:t>BPP21</a:t>
            </a:r>
            <a:r>
              <a:rPr lang="ru-RU" sz="1400" dirty="0">
                <a:latin typeface="+mn-lt"/>
              </a:rPr>
              <a:t> для фага </a:t>
            </a:r>
            <a:r>
              <a:rPr lang="en-US" sz="1400" dirty="0">
                <a:latin typeface="+mn-lt"/>
              </a:rPr>
              <a:t>P21, MEASY </a:t>
            </a:r>
            <a:r>
              <a:rPr lang="ru-RU" sz="1400" dirty="0">
                <a:latin typeface="+mn-lt"/>
              </a:rPr>
              <a:t>для штамма </a:t>
            </a:r>
            <a:r>
              <a:rPr lang="en-US" sz="1400" dirty="0">
                <a:latin typeface="+mn-lt"/>
              </a:rPr>
              <a:t>Yamagata </a:t>
            </a:r>
            <a:r>
              <a:rPr lang="ru-RU" sz="1400" dirty="0">
                <a:latin typeface="+mn-lt"/>
              </a:rPr>
              <a:t>вируса кори (</a:t>
            </a:r>
            <a:r>
              <a:rPr lang="en-US" sz="1400" dirty="0">
                <a:latin typeface="+mn-lt"/>
              </a:rPr>
              <a:t>measles) </a:t>
            </a:r>
            <a:r>
              <a:rPr lang="ru-RU" sz="1400" dirty="0">
                <a:latin typeface="+mn-lt"/>
              </a:rPr>
              <a:t>и пр.)</a:t>
            </a:r>
            <a:r>
              <a:rPr lang="en-US" sz="1400" dirty="0">
                <a:latin typeface="+mn-lt"/>
              </a:rPr>
              <a:t>; </a:t>
            </a:r>
            <a:endParaRPr lang="ru-RU" sz="1400" dirty="0">
              <a:latin typeface="+mn-lt"/>
            </a:endParaRPr>
          </a:p>
          <a:p>
            <a:pPr>
              <a:spcAft>
                <a:spcPts val="600"/>
              </a:spcAft>
              <a:defRPr/>
            </a:pPr>
            <a:r>
              <a:rPr lang="ru-RU" sz="1400" dirty="0">
                <a:latin typeface="+mn-lt"/>
              </a:rPr>
              <a:t>в</a:t>
            </a:r>
            <a:r>
              <a:rPr lang="en-US" sz="1400" dirty="0">
                <a:latin typeface="+mn-lt"/>
              </a:rPr>
              <a:t>) </a:t>
            </a:r>
            <a:r>
              <a:rPr lang="ru-RU" sz="1400" dirty="0">
                <a:latin typeface="+mn-lt"/>
              </a:rPr>
              <a:t>случаи неопределенного видового названия</a:t>
            </a:r>
            <a:r>
              <a:rPr lang="en-US" sz="1400" dirty="0">
                <a:latin typeface="+mn-lt"/>
              </a:rPr>
              <a:t>.</a:t>
            </a:r>
            <a:endParaRPr lang="ru-RU" sz="1400" dirty="0">
              <a:latin typeface="+mn-lt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5D856-8EFA-4B4C-B620-2493C477768C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Содержимое поля </a:t>
            </a:r>
            <a:r>
              <a:rPr lang="en-US" smtClean="0"/>
              <a:t>FT</a:t>
            </a:r>
            <a:endParaRPr lang="ru-RU" smtClean="0"/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81000" y="15240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Feature Table — характеристики участков последовательности</a:t>
            </a:r>
          </a:p>
          <a:p>
            <a:r>
              <a:rPr lang="ru-RU"/>
              <a:t>В частности: </a:t>
            </a:r>
          </a:p>
          <a:p>
            <a:pPr>
              <a:buFont typeface="Arial" pitchFamily="34" charset="0"/>
              <a:buChar char="•"/>
            </a:pPr>
            <a:r>
              <a:rPr lang="ru-RU"/>
              <a:t>трансмембранные участки;</a:t>
            </a:r>
          </a:p>
          <a:p>
            <a:pPr>
              <a:buFont typeface="Arial" pitchFamily="34" charset="0"/>
              <a:buChar char="•"/>
            </a:pPr>
            <a:r>
              <a:rPr lang="ru-RU"/>
              <a:t>сигнальные последовательности</a:t>
            </a:r>
          </a:p>
          <a:p>
            <a:pPr>
              <a:buFont typeface="Arial" pitchFamily="34" charset="0"/>
              <a:buChar char="•"/>
            </a:pPr>
            <a:r>
              <a:rPr lang="ru-RU"/>
              <a:t>сайты связывания разнообразных лигандов, ионов, нуклеиновых кислот;</a:t>
            </a:r>
          </a:p>
          <a:p>
            <a:pPr>
              <a:buFont typeface="Arial" pitchFamily="34" charset="0"/>
              <a:buChar char="•"/>
            </a:pPr>
            <a:r>
              <a:rPr lang="ru-RU"/>
              <a:t>сайты посттрансляционной модификации;</a:t>
            </a:r>
          </a:p>
          <a:p>
            <a:pPr>
              <a:buFont typeface="Arial" pitchFamily="34" charset="0"/>
              <a:buChar char="•"/>
            </a:pPr>
            <a:r>
              <a:rPr lang="ru-RU"/>
              <a:t>вторичная структура;</a:t>
            </a:r>
          </a:p>
          <a:p>
            <a:pPr>
              <a:buFont typeface="Arial" pitchFamily="34" charset="0"/>
              <a:buChar char="•"/>
            </a:pPr>
            <a:r>
              <a:rPr lang="ru-RU"/>
              <a:t>домены;</a:t>
            </a:r>
          </a:p>
          <a:p>
            <a:pPr>
              <a:buFont typeface="Arial" pitchFamily="34" charset="0"/>
              <a:buChar char="•"/>
            </a:pPr>
            <a:r>
              <a:rPr lang="ru-RU"/>
              <a:t>разночтения в последовательности (“CONFLICT”);</a:t>
            </a:r>
          </a:p>
          <a:p>
            <a:pPr>
              <a:buFont typeface="Arial" pitchFamily="34" charset="0"/>
              <a:buChar char="•"/>
            </a:pPr>
            <a:r>
              <a:rPr lang="ru-RU"/>
              <a:t>варианты (напр., альтернативный сплайсинг “VARSPLIC”);</a:t>
            </a:r>
          </a:p>
          <a:p>
            <a:r>
              <a:rPr lang="ru-RU"/>
              <a:t>и т</a:t>
            </a:r>
            <a:r>
              <a:rPr lang="en-US"/>
              <a:t>. </a:t>
            </a:r>
            <a:r>
              <a:rPr lang="ru-RU"/>
              <a:t>п</a:t>
            </a:r>
            <a:r>
              <a:rPr lang="en-US"/>
              <a:t>.</a:t>
            </a:r>
            <a:endParaRPr lang="ru-RU"/>
          </a:p>
          <a:p>
            <a:r>
              <a:rPr lang="ru-RU"/>
              <a:t>Имеет строгий формат</a:t>
            </a:r>
            <a:r>
              <a:rPr lang="en-US"/>
              <a:t>: Feature Key, FtLocation, FtDescription.</a:t>
            </a:r>
          </a:p>
          <a:p>
            <a:endParaRPr lang="en-US"/>
          </a:p>
          <a:p>
            <a:r>
              <a:rPr lang="ru-RU"/>
              <a:t>Например: </a:t>
            </a:r>
          </a:p>
          <a:p>
            <a:r>
              <a:rPr lang="en-US" b="1">
                <a:latin typeface="Courier New" pitchFamily="49" charset="0"/>
                <a:cs typeface="Courier New" pitchFamily="49" charset="0"/>
              </a:rPr>
              <a:t>FT DISULFID 334 343 By similarity.</a:t>
            </a:r>
            <a:endParaRPr lang="ru-RU" b="1">
              <a:latin typeface="Courier New" pitchFamily="49" charset="0"/>
              <a:cs typeface="Courier New" pitchFamily="49" charset="0"/>
            </a:endParaRPr>
          </a:p>
          <a:p>
            <a:r>
              <a:rPr lang="en-US" b="1">
                <a:latin typeface="Courier New" pitchFamily="49" charset="0"/>
                <a:cs typeface="Courier New" pitchFamily="49" charset="0"/>
              </a:rPr>
              <a:t>FT CONFLICT 138 138 E -&gt; EE (in Ref. 4; AA sequence).</a:t>
            </a:r>
            <a:endParaRPr lang="ru-RU" b="1">
              <a:latin typeface="Courier New" pitchFamily="49" charset="0"/>
              <a:cs typeface="Courier New" pitchFamily="49" charset="0"/>
            </a:endParaRP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976CC-7B89-4AC4-A149-0FC4EC75D5DE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533400" y="1524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>
                <a:solidFill>
                  <a:srgbClr val="000000"/>
                </a:solidFill>
                <a:cs typeface="Arial" pitchFamily="34" charset="0"/>
              </a:rPr>
              <a:t>Соотношение числа белков,</a:t>
            </a:r>
            <a:br>
              <a:rPr lang="ru-RU" sz="4400">
                <a:solidFill>
                  <a:srgbClr val="000000"/>
                </a:solidFill>
                <a:cs typeface="Arial" pitchFamily="34" charset="0"/>
              </a:rPr>
            </a:br>
            <a:r>
              <a:rPr lang="ru-RU" sz="3200">
                <a:solidFill>
                  <a:srgbClr val="000000"/>
                </a:solidFill>
                <a:cs typeface="Arial" pitchFamily="34" charset="0"/>
              </a:rPr>
              <a:t>представленных в разных банках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381000" y="5334000"/>
            <a:ext cx="8550275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400">
                <a:solidFill>
                  <a:srgbClr val="000000"/>
                </a:solidFill>
                <a:cs typeface="Arial" pitchFamily="34" charset="0"/>
              </a:rPr>
              <a:t>Последовательностей во много раз больше, чем структур!</a:t>
            </a:r>
          </a:p>
          <a:p>
            <a:pP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z="2400">
              <a:solidFill>
                <a:srgbClr val="000000"/>
              </a:solidFill>
              <a:cs typeface="Arial" pitchFamily="34" charset="0"/>
            </a:endParaRPr>
          </a:p>
          <a:p>
            <a:pP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400">
                <a:solidFill>
                  <a:srgbClr val="000000"/>
                </a:solidFill>
                <a:cs typeface="Arial" pitchFamily="34" charset="0"/>
              </a:rPr>
              <a:t>Большинство последовательностей не аннотированы!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629400" y="6356350"/>
            <a:ext cx="2133600" cy="365125"/>
          </a:xfrm>
        </p:spPr>
        <p:txBody>
          <a:bodyPr/>
          <a:lstStyle/>
          <a:p>
            <a:pPr>
              <a:defRPr/>
            </a:pPr>
            <a:fld id="{A65D87EB-6DC7-42A9-B9A9-E370B26DAF69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38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828800"/>
            <a:ext cx="59721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990600" y="228600"/>
          <a:ext cx="6934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762000" y="5791200"/>
            <a:ext cx="7004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Более половины последовательностей </a:t>
            </a:r>
            <a:r>
              <a:rPr lang="en-US" sz="2000" b="1"/>
              <a:t>SwissProt </a:t>
            </a:r>
            <a:r>
              <a:rPr lang="ru-RU" sz="2000" b="1"/>
              <a:t>не </a:t>
            </a:r>
          </a:p>
          <a:p>
            <a:r>
              <a:rPr lang="ru-RU" sz="2000" b="1"/>
              <a:t>охарактеризовано экспериментально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A6D97-7AD6-42D2-ACBE-2FAACC2D834A}" type="slidenum">
              <a:rPr lang="ru-RU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Заголовок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685800"/>
          </a:xfrm>
        </p:spPr>
        <p:txBody>
          <a:bodyPr/>
          <a:lstStyle/>
          <a:p>
            <a:r>
              <a:rPr lang="ru-RU" sz="2800" dirty="0" smtClean="0"/>
              <a:t>Сайт </a:t>
            </a:r>
            <a:r>
              <a:rPr lang="en-US" sz="2800" dirty="0" err="1" smtClean="0"/>
              <a:t>Expasy</a:t>
            </a:r>
            <a:r>
              <a:rPr lang="ru-RU" sz="2800" dirty="0" smtClean="0"/>
              <a:t>, категория </a:t>
            </a:r>
            <a:r>
              <a:rPr lang="en-US" sz="2800" dirty="0" smtClean="0"/>
              <a:t>Proteomics</a:t>
            </a:r>
            <a:endParaRPr lang="ru-RU" sz="28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C0080-4928-4CBA-8126-BBB0BC7D688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64406"/>
            <a:ext cx="7422356" cy="589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89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609600" y="1066800"/>
            <a:ext cx="7924800" cy="2895600"/>
            <a:chOff x="381000" y="3505200"/>
            <a:chExt cx="7924800" cy="2895600"/>
          </a:xfrm>
        </p:grpSpPr>
        <p:grpSp>
          <p:nvGrpSpPr>
            <p:cNvPr id="27653" name="Группа 6"/>
            <p:cNvGrpSpPr>
              <a:grpSpLocks/>
            </p:cNvGrpSpPr>
            <p:nvPr/>
          </p:nvGrpSpPr>
          <p:grpSpPr bwMode="auto">
            <a:xfrm>
              <a:off x="533400" y="3810000"/>
              <a:ext cx="7086600" cy="2363554"/>
              <a:chOff x="533400" y="3810000"/>
              <a:chExt cx="7086600" cy="2363554"/>
            </a:xfrm>
          </p:grpSpPr>
          <p:sp>
            <p:nvSpPr>
              <p:cNvPr id="4" name="Rectangle 4"/>
              <p:cNvSpPr txBox="1">
                <a:spLocks noChangeArrowheads="1"/>
              </p:cNvSpPr>
              <p:nvPr/>
            </p:nvSpPr>
            <p:spPr bwMode="auto">
              <a:xfrm>
                <a:off x="2590800" y="3810000"/>
                <a:ext cx="5029200" cy="838200"/>
              </a:xfrm>
              <a:prstGeom prst="rect">
                <a:avLst/>
              </a:prstGeom>
              <a:noFill/>
              <a:ln w="3175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anchor="ctr">
                <a:normAutofit fontScale="97500"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ru-RU" sz="2400" dirty="0">
                    <a:ea typeface="+mj-ea"/>
                    <a:cs typeface="Arial" pitchFamily="34" charset="0"/>
                  </a:rPr>
                  <a:t>Первый банк данных о белках</a:t>
                </a:r>
              </a:p>
            </p:txBody>
          </p:sp>
          <p:pic>
            <p:nvPicPr>
              <p:cNvPr id="27656" name="Picture 8" descr="Atlas1965Cove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33400" y="3810000"/>
                <a:ext cx="1828800" cy="2363554"/>
              </a:xfrm>
              <a:prstGeom prst="rect">
                <a:avLst/>
              </a:prstGeom>
              <a:noFill/>
              <a:ln w="31750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sp>
            <p:nvSpPr>
              <p:cNvPr id="27657" name="Text Box 12"/>
              <p:cNvSpPr txBox="1">
                <a:spLocks noChangeArrowheads="1"/>
              </p:cNvSpPr>
              <p:nvPr/>
            </p:nvSpPr>
            <p:spPr bwMode="auto">
              <a:xfrm>
                <a:off x="2590800" y="4800600"/>
                <a:ext cx="4953000" cy="584775"/>
              </a:xfrm>
              <a:prstGeom prst="rect">
                <a:avLst/>
              </a:prstGeom>
              <a:noFill/>
              <a:ln w="3175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600">
                    <a:cs typeface="Arial" pitchFamily="34" charset="0"/>
                  </a:rPr>
                  <a:t>Первая версия атласа содержала описание </a:t>
                </a:r>
                <a:r>
                  <a:rPr lang="ru-RU" sz="1600" b="1">
                    <a:solidFill>
                      <a:schemeClr val="accent2"/>
                    </a:solidFill>
                    <a:cs typeface="Arial" pitchFamily="34" charset="0"/>
                  </a:rPr>
                  <a:t>65 </a:t>
                </a:r>
                <a:r>
                  <a:rPr lang="ru-RU" sz="1600">
                    <a:cs typeface="Arial" pitchFamily="34" charset="0"/>
                  </a:rPr>
                  <a:t> последовательностей белков</a:t>
                </a: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381000" y="3505200"/>
              <a:ext cx="7924800" cy="28956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FB273-4EB0-4930-BB11-043E26109438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27652" name="TextBox 11"/>
          <p:cNvSpPr txBox="1">
            <a:spLocks noChangeArrowheads="1"/>
          </p:cNvSpPr>
          <p:nvPr/>
        </p:nvSpPr>
        <p:spPr bwMode="auto">
          <a:xfrm>
            <a:off x="5554663" y="0"/>
            <a:ext cx="3589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70C0"/>
                </a:solidFill>
              </a:rPr>
              <a:t>Экскурс в историю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Банк данных </a:t>
            </a:r>
            <a:r>
              <a:rPr lang="en-US" smtClean="0"/>
              <a:t>Swiss-Prot</a:t>
            </a:r>
            <a:endParaRPr lang="ru-RU" smtClean="0"/>
          </a:p>
        </p:txBody>
      </p:sp>
      <p:pic>
        <p:nvPicPr>
          <p:cNvPr id="28675" name="Picture 8" descr="SIB_Bairo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3810000"/>
            <a:ext cx="1706563" cy="2133600"/>
          </a:xfrm>
          <a:noFill/>
        </p:spPr>
      </p:pic>
      <p:grpSp>
        <p:nvGrpSpPr>
          <p:cNvPr id="28676" name="Group 5"/>
          <p:cNvGrpSpPr>
            <a:grpSpLocks/>
          </p:cNvGrpSpPr>
          <p:nvPr/>
        </p:nvGrpSpPr>
        <p:grpSpPr bwMode="auto">
          <a:xfrm>
            <a:off x="0" y="14288"/>
            <a:ext cx="8991600" cy="6858000"/>
            <a:chOff x="0" y="9"/>
            <a:chExt cx="5664" cy="4320"/>
          </a:xfrm>
        </p:grpSpPr>
        <p:sp>
          <p:nvSpPr>
            <p:cNvPr id="28685" name="Line 6"/>
            <p:cNvSpPr>
              <a:spLocks noChangeShapeType="1"/>
            </p:cNvSpPr>
            <p:nvPr/>
          </p:nvSpPr>
          <p:spPr bwMode="auto">
            <a:xfrm>
              <a:off x="144" y="624"/>
              <a:ext cx="5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6" name="Rectangle 7"/>
            <p:cNvSpPr>
              <a:spLocks noChangeArrowheads="1"/>
            </p:cNvSpPr>
            <p:nvPr/>
          </p:nvSpPr>
          <p:spPr bwMode="auto">
            <a:xfrm>
              <a:off x="0" y="9"/>
              <a:ext cx="144" cy="432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3733800" y="4114800"/>
            <a:ext cx="2441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latin typeface="Calibri" pitchFamily="34" charset="0"/>
              </a:rPr>
              <a:t>Амос Байрох </a:t>
            </a:r>
          </a:p>
        </p:txBody>
      </p:sp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2743200" y="4876800"/>
            <a:ext cx="5121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Долговременный руководитель группы </a:t>
            </a:r>
            <a:r>
              <a:rPr lang="en-US">
                <a:latin typeface="Calibri" pitchFamily="34" charset="0"/>
              </a:rPr>
              <a:t>Swiss-Prot </a:t>
            </a:r>
            <a:r>
              <a:rPr lang="ru-RU">
                <a:latin typeface="Calibri" pitchFamily="34" charset="0"/>
              </a:rPr>
              <a:t>в Швейцарском Институте Биоинформатики</a:t>
            </a:r>
          </a:p>
        </p:txBody>
      </p:sp>
      <p:sp>
        <p:nvSpPr>
          <p:cNvPr id="28679" name="Text Box 17"/>
          <p:cNvSpPr txBox="1">
            <a:spLocks noChangeArrowheads="1"/>
          </p:cNvSpPr>
          <p:nvPr/>
        </p:nvSpPr>
        <p:spPr bwMode="auto">
          <a:xfrm>
            <a:off x="2438400" y="1295400"/>
            <a:ext cx="563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 1987 поддерживается в сотрудничестве между </a:t>
            </a:r>
            <a:endParaRPr lang="en-US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pPr lvl="1"/>
            <a:r>
              <a:rPr lang="ru-RU" b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ru-RU">
                <a:latin typeface="Calibri" pitchFamily="34" charset="0"/>
              </a:rPr>
              <a:t>wiss </a:t>
            </a:r>
            <a:r>
              <a:rPr lang="ru-RU" b="1">
                <a:solidFill>
                  <a:schemeClr val="accent2"/>
                </a:solidFill>
                <a:latin typeface="Calibri" pitchFamily="34" charset="0"/>
              </a:rPr>
              <a:t>I</a:t>
            </a:r>
            <a:r>
              <a:rPr lang="ru-RU">
                <a:latin typeface="Calibri" pitchFamily="34" charset="0"/>
              </a:rPr>
              <a:t>nstitute of </a:t>
            </a:r>
            <a:r>
              <a:rPr lang="ru-RU" b="1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ru-RU">
                <a:latin typeface="Calibri" pitchFamily="34" charset="0"/>
              </a:rPr>
              <a:t>ioinformatics (</a:t>
            </a:r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SIB</a:t>
            </a:r>
            <a:r>
              <a:rPr lang="ru-RU">
                <a:latin typeface="Calibri" pitchFamily="34" charset="0"/>
              </a:rPr>
              <a:t>)</a:t>
            </a:r>
          </a:p>
          <a:p>
            <a:pPr lvl="1"/>
            <a:r>
              <a:rPr lang="ru-RU" b="1">
                <a:solidFill>
                  <a:schemeClr val="accent2"/>
                </a:solidFill>
                <a:latin typeface="Calibri" pitchFamily="34" charset="0"/>
              </a:rPr>
              <a:t>E</a:t>
            </a:r>
            <a:r>
              <a:rPr lang="ru-RU">
                <a:latin typeface="Calibri" pitchFamily="34" charset="0"/>
              </a:rPr>
              <a:t>uropean </a:t>
            </a:r>
            <a:r>
              <a:rPr lang="ru-RU" b="1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ru-RU">
                <a:latin typeface="Calibri" pitchFamily="34" charset="0"/>
              </a:rPr>
              <a:t>ioinformatics </a:t>
            </a:r>
            <a:r>
              <a:rPr lang="ru-RU" b="1">
                <a:solidFill>
                  <a:schemeClr val="accent2"/>
                </a:solidFill>
                <a:latin typeface="Calibri" pitchFamily="34" charset="0"/>
              </a:rPr>
              <a:t>I</a:t>
            </a:r>
            <a:r>
              <a:rPr lang="ru-RU">
                <a:latin typeface="Calibri" pitchFamily="34" charset="0"/>
              </a:rPr>
              <a:t>nstitute </a:t>
            </a:r>
            <a:r>
              <a:rPr lang="en-US">
                <a:latin typeface="Calibri" pitchFamily="34" charset="0"/>
              </a:rPr>
              <a:t>(</a:t>
            </a:r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EBI</a:t>
            </a:r>
            <a:r>
              <a:rPr lang="en-US">
                <a:latin typeface="Calibri" pitchFamily="34" charset="0"/>
              </a:rPr>
              <a:t>)</a:t>
            </a:r>
            <a:endParaRPr lang="ru-RU">
              <a:latin typeface="Calibri" pitchFamily="34" charset="0"/>
            </a:endParaRPr>
          </a:p>
        </p:txBody>
      </p:sp>
      <p:pic>
        <p:nvPicPr>
          <p:cNvPr id="28680" name="Picture 19" descr="sprot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295400"/>
            <a:ext cx="1905000" cy="1076325"/>
          </a:xfrm>
          <a:noFill/>
        </p:spPr>
      </p:pic>
      <p:sp>
        <p:nvSpPr>
          <p:cNvPr id="28681" name="Text Box 17"/>
          <p:cNvSpPr txBox="1">
            <a:spLocks noChangeArrowheads="1"/>
          </p:cNvSpPr>
          <p:nvPr/>
        </p:nvSpPr>
        <p:spPr bwMode="auto">
          <a:xfrm>
            <a:off x="2438400" y="2533650"/>
            <a:ext cx="563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 2002 является частью </a:t>
            </a:r>
            <a:r>
              <a:rPr lang="en-US">
                <a:latin typeface="Calibri" pitchFamily="34" charset="0"/>
              </a:rPr>
              <a:t>UniProt</a:t>
            </a:r>
            <a:r>
              <a:rPr lang="ru-RU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knowledgebase, </a:t>
            </a:r>
            <a:r>
              <a:rPr lang="ru-RU">
                <a:latin typeface="Calibri" pitchFamily="34" charset="0"/>
              </a:rPr>
              <a:t>поддерживаемой </a:t>
            </a:r>
            <a:r>
              <a:rPr lang="en-US">
                <a:latin typeface="Calibri" pitchFamily="34" charset="0"/>
              </a:rPr>
              <a:t>UniProt consortium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D04AE-FD06-4850-B212-80CC5EA56728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sp>
        <p:nvSpPr>
          <p:cNvPr id="28683" name="Прямоугольник 12"/>
          <p:cNvSpPr>
            <a:spLocks noChangeArrowheads="1"/>
          </p:cNvSpPr>
          <p:nvPr/>
        </p:nvSpPr>
        <p:spPr bwMode="auto">
          <a:xfrm>
            <a:off x="7620000" y="1066800"/>
            <a:ext cx="835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1986г.</a:t>
            </a:r>
          </a:p>
        </p:txBody>
      </p:sp>
      <p:sp>
        <p:nvSpPr>
          <p:cNvPr id="28684" name="TextBox 13"/>
          <p:cNvSpPr txBox="1">
            <a:spLocks noChangeArrowheads="1"/>
          </p:cNvSpPr>
          <p:nvPr/>
        </p:nvSpPr>
        <p:spPr bwMode="auto">
          <a:xfrm>
            <a:off x="5554663" y="0"/>
            <a:ext cx="3589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70C0"/>
                </a:solidFill>
              </a:rPr>
              <a:t>Экскурс в историю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3600" smtClean="0">
                <a:latin typeface="Arial" pitchFamily="34" charset="0"/>
                <a:cs typeface="Arial" pitchFamily="34" charset="0"/>
              </a:rPr>
              <a:t>Юридическая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sz="3600" smtClean="0">
                <a:latin typeface="Arial" pitchFamily="34" charset="0"/>
                <a:cs typeface="Arial" pitchFamily="34" charset="0"/>
              </a:rPr>
              <a:t> классификация банков данных</a:t>
            </a:r>
          </a:p>
        </p:txBody>
      </p:sp>
      <p:sp>
        <p:nvSpPr>
          <p:cNvPr id="29699" name="Text Box 1028"/>
          <p:cNvSpPr txBox="1">
            <a:spLocks noChangeArrowheads="1"/>
          </p:cNvSpPr>
          <p:nvPr/>
        </p:nvSpPr>
        <p:spPr bwMode="auto">
          <a:xfrm>
            <a:off x="285750" y="1600200"/>
            <a:ext cx="8267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2000">
                <a:latin typeface="Times New Roman" pitchFamily="18" charset="0"/>
              </a:rPr>
              <a:t> </a:t>
            </a:r>
            <a:r>
              <a:rPr lang="ru-RU" sz="3200">
                <a:cs typeface="Arial" pitchFamily="34" charset="0"/>
              </a:rPr>
              <a:t>Архивные</a:t>
            </a:r>
            <a:br>
              <a:rPr lang="ru-RU" sz="3200">
                <a:cs typeface="Arial" pitchFamily="34" charset="0"/>
              </a:rPr>
            </a:br>
            <a:r>
              <a:rPr lang="ru-RU" sz="2400">
                <a:cs typeface="Arial" pitchFamily="34" charset="0"/>
              </a:rPr>
              <a:t>   примеры: </a:t>
            </a:r>
            <a:r>
              <a:rPr lang="en-US" sz="2400">
                <a:cs typeface="Arial" pitchFamily="34" charset="0"/>
              </a:rPr>
              <a:t>		</a:t>
            </a:r>
            <a:r>
              <a:rPr lang="ru-RU" sz="2400">
                <a:cs typeface="Arial" pitchFamily="34" charset="0"/>
              </a:rPr>
              <a:t>,</a:t>
            </a:r>
            <a:r>
              <a:rPr lang="en-US" sz="2400">
                <a:cs typeface="Arial" pitchFamily="34" charset="0"/>
              </a:rPr>
              <a:t> 		        </a:t>
            </a:r>
            <a:r>
              <a:rPr lang="ru-RU" sz="2400">
                <a:cs typeface="Arial" pitchFamily="34" charset="0"/>
              </a:rPr>
              <a:t>)</a:t>
            </a:r>
            <a:br>
              <a:rPr lang="ru-RU" sz="2400">
                <a:cs typeface="Arial" pitchFamily="34" charset="0"/>
              </a:rPr>
            </a:br>
            <a:r>
              <a:rPr lang="ru-RU">
                <a:cs typeface="Arial" pitchFamily="34" charset="0"/>
              </a:rPr>
              <a:t>	за содержание каждой записи отвечает её автор-экспериментатор</a:t>
            </a:r>
            <a:br>
              <a:rPr lang="ru-RU">
                <a:cs typeface="Arial" pitchFamily="34" charset="0"/>
              </a:rPr>
            </a:br>
            <a:endParaRPr lang="ru-RU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ru-RU" sz="2400">
                <a:cs typeface="Arial" pitchFamily="34" charset="0"/>
              </a:rPr>
              <a:t> </a:t>
            </a:r>
            <a:r>
              <a:rPr lang="ru-RU" sz="3200">
                <a:cs typeface="Arial" pitchFamily="34" charset="0"/>
              </a:rPr>
              <a:t>Курируемые</a:t>
            </a:r>
            <a:r>
              <a:rPr lang="ru-RU" sz="2400">
                <a:cs typeface="Arial" pitchFamily="34" charset="0"/>
              </a:rPr>
              <a:t/>
            </a:r>
            <a:br>
              <a:rPr lang="ru-RU" sz="2400">
                <a:cs typeface="Arial" pitchFamily="34" charset="0"/>
              </a:rPr>
            </a:br>
            <a:r>
              <a:rPr lang="ru-RU">
                <a:cs typeface="Arial" pitchFamily="34" charset="0"/>
              </a:rPr>
              <a:t>	за содержание записей отвечают специальные люди — кураторы</a:t>
            </a:r>
            <a:br>
              <a:rPr lang="ru-RU">
                <a:cs typeface="Arial" pitchFamily="34" charset="0"/>
              </a:rPr>
            </a:br>
            <a:endParaRPr lang="ru-RU" sz="2400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ru-RU" sz="2400">
                <a:cs typeface="Arial" pitchFamily="34" charset="0"/>
              </a:rPr>
              <a:t> </a:t>
            </a:r>
            <a:r>
              <a:rPr lang="ru-RU" sz="3200">
                <a:cs typeface="Arial" pitchFamily="34" charset="0"/>
              </a:rPr>
              <a:t>Автоматические</a:t>
            </a:r>
            <a:r>
              <a:rPr lang="ru-RU" sz="2400">
                <a:cs typeface="Arial" pitchFamily="34" charset="0"/>
              </a:rPr>
              <a:t/>
            </a:r>
            <a:br>
              <a:rPr lang="ru-RU" sz="2400">
                <a:cs typeface="Arial" pitchFamily="34" charset="0"/>
              </a:rPr>
            </a:br>
            <a:r>
              <a:rPr lang="ru-RU">
                <a:cs typeface="Arial" pitchFamily="34" charset="0"/>
              </a:rPr>
              <a:t>	записи генерируются компьютерными программами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 l="893" t="13571" r="84375" b="82143"/>
          <a:stretch>
            <a:fillRect/>
          </a:stretch>
        </p:blipFill>
        <p:spPr bwMode="auto">
          <a:xfrm>
            <a:off x="3571875" y="2071688"/>
            <a:ext cx="2214563" cy="403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9701" name="Picture 4" descr="RCSB PDB Protein Data Bank | Hom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63" y="2143125"/>
            <a:ext cx="11430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EMBL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057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 descr="DDBJ"/>
          <p:cNvPicPr>
            <a:picLocks noChangeAspect="1" noChangeArrowheads="1"/>
          </p:cNvPicPr>
          <p:nvPr/>
        </p:nvPicPr>
        <p:blipFill>
          <a:blip r:embed="rId7" cstate="print"/>
          <a:srcRect r="48000"/>
          <a:stretch>
            <a:fillRect/>
          </a:stretch>
        </p:blipFill>
        <p:spPr bwMode="auto">
          <a:xfrm>
            <a:off x="6919913" y="2057400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9" descr="sprot1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1295400" y="3810000"/>
            <a:ext cx="914400" cy="515938"/>
          </a:xfrm>
          <a:noFill/>
        </p:spPr>
      </p:pic>
      <p:pic>
        <p:nvPicPr>
          <p:cNvPr id="29705" name="Picture 1057" descr="trembl_mi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4953000"/>
            <a:ext cx="762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1143000"/>
          </a:xfrm>
        </p:spPr>
        <p:txBody>
          <a:bodyPr/>
          <a:lstStyle/>
          <a:p>
            <a:r>
              <a:rPr lang="ru-RU" smtClean="0"/>
              <a:t>КОНЕЦ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D1455-1CE8-46AB-94EA-A9A0CBC07B2D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Заголовок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685800"/>
          </a:xfrm>
        </p:spPr>
        <p:txBody>
          <a:bodyPr/>
          <a:lstStyle/>
          <a:p>
            <a:r>
              <a:rPr lang="ru-RU" sz="2800" dirty="0" smtClean="0"/>
              <a:t>Сайт </a:t>
            </a:r>
            <a:r>
              <a:rPr lang="en-US" sz="2800" dirty="0" err="1" smtClean="0"/>
              <a:t>Expasy</a:t>
            </a:r>
            <a:r>
              <a:rPr lang="ru-RU" sz="2800" dirty="0" smtClean="0"/>
              <a:t>, категория </a:t>
            </a:r>
            <a:r>
              <a:rPr lang="en-US" sz="2800" dirty="0" smtClean="0"/>
              <a:t>Proteomics (</a:t>
            </a:r>
            <a:r>
              <a:rPr lang="ru-RU" sz="2800" dirty="0" smtClean="0"/>
              <a:t>продолжение)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C0080-4928-4CBA-8126-BBB0BC7D688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64406"/>
            <a:ext cx="7422356" cy="589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89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Заголовок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685800"/>
          </a:xfrm>
        </p:spPr>
        <p:txBody>
          <a:bodyPr/>
          <a:lstStyle/>
          <a:p>
            <a:r>
              <a:rPr lang="ru-RU" sz="2800" dirty="0" smtClean="0"/>
              <a:t>Сайт </a:t>
            </a:r>
            <a:r>
              <a:rPr lang="en-US" sz="2800" dirty="0" err="1" smtClean="0"/>
              <a:t>Expasy</a:t>
            </a:r>
            <a:r>
              <a:rPr lang="ru-RU" sz="2800" dirty="0" smtClean="0"/>
              <a:t>, категория </a:t>
            </a:r>
            <a:r>
              <a:rPr lang="en-US" sz="2800" dirty="0" smtClean="0"/>
              <a:t>Proteomics (</a:t>
            </a:r>
            <a:r>
              <a:rPr lang="ru-RU" sz="2800" dirty="0" smtClean="0"/>
              <a:t>продолжение)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C0080-4928-4CBA-8126-BBB0BC7D688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64406"/>
            <a:ext cx="7422356" cy="589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89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A50F4F5-1C8B-44A8-A9A9-48F1AFDD3BA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24000"/>
            <a:ext cx="8153400" cy="2743200"/>
          </a:xfrm>
        </p:spPr>
        <p:txBody>
          <a:bodyPr/>
          <a:lstStyle/>
          <a:p>
            <a:r>
              <a:rPr lang="ru-RU" dirty="0" smtClean="0"/>
              <a:t>Чтобы разбираться в базах данных, полезно понимать</a:t>
            </a:r>
            <a:r>
              <a:rPr lang="en-US" dirty="0" smtClean="0"/>
              <a:t>,</a:t>
            </a:r>
            <a:r>
              <a:rPr lang="ru-RU" dirty="0" smtClean="0"/>
              <a:t> как добывается информация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3600" dirty="0" smtClean="0"/>
              <a:t>Современная технология массового определения последовательностей белков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/>
          <a:lstStyle/>
          <a:p>
            <a:r>
              <a:rPr lang="ru-RU" sz="2800" dirty="0" smtClean="0"/>
              <a:t>Тотальная ДНК организма</a:t>
            </a:r>
            <a:br>
              <a:rPr lang="ru-RU" sz="2800" dirty="0" smtClean="0"/>
            </a:br>
            <a:r>
              <a:rPr lang="ru-RU" sz="2000" dirty="0" smtClean="0"/>
              <a:t>… или образца из окружающей среды</a:t>
            </a:r>
            <a:br>
              <a:rPr lang="ru-RU" sz="2000" dirty="0" smtClean="0"/>
            </a:br>
            <a:r>
              <a:rPr lang="ru-RU" sz="2000" dirty="0" smtClean="0"/>
              <a:t>… и/или тотальная РНК </a:t>
            </a:r>
            <a:endParaRPr lang="ru-RU" sz="2400" dirty="0" smtClean="0"/>
          </a:p>
          <a:p>
            <a:r>
              <a:rPr lang="ru-RU" sz="2800" dirty="0" err="1" smtClean="0"/>
              <a:t>Секвенирование</a:t>
            </a:r>
            <a:r>
              <a:rPr lang="ru-RU" sz="2800" dirty="0" smtClean="0"/>
              <a:t>  всей ДНК</a:t>
            </a:r>
            <a:br>
              <a:rPr lang="ru-RU" sz="2800" dirty="0" smtClean="0"/>
            </a:br>
            <a:r>
              <a:rPr lang="ru-RU" sz="2000" dirty="0" smtClean="0"/>
              <a:t>… или перевод РНК в ДНК и </a:t>
            </a:r>
            <a:r>
              <a:rPr lang="ru-RU" sz="2000" dirty="0" err="1" smtClean="0"/>
              <a:t>секвенирование</a:t>
            </a:r>
            <a:endParaRPr lang="ru-RU" sz="2000" dirty="0" smtClean="0"/>
          </a:p>
          <a:p>
            <a:r>
              <a:rPr lang="ru-RU" sz="2800" dirty="0" smtClean="0"/>
              <a:t>Сборка генома из коротких прочтений – </a:t>
            </a:r>
            <a:r>
              <a:rPr lang="ru-RU" sz="2800" dirty="0" err="1" smtClean="0"/>
              <a:t>ридов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… и/или </a:t>
            </a:r>
            <a:r>
              <a:rPr lang="ru-RU" sz="2000" dirty="0" err="1" smtClean="0"/>
              <a:t>транскриптома</a:t>
            </a:r>
            <a:endParaRPr lang="ru-RU" sz="2000" dirty="0" smtClean="0"/>
          </a:p>
          <a:p>
            <a:r>
              <a:rPr lang="ru-RU" sz="2800" dirty="0" smtClean="0"/>
              <a:t>Предсказание кодирующих последовательностей </a:t>
            </a:r>
            <a:r>
              <a:rPr lang="en-US" sz="2800" dirty="0" smtClean="0"/>
              <a:t>–</a:t>
            </a:r>
            <a:r>
              <a:rPr lang="ru-RU" sz="2800" dirty="0" smtClean="0"/>
              <a:t> генов </a:t>
            </a:r>
          </a:p>
          <a:p>
            <a:r>
              <a:rPr lang="ru-RU" sz="2800" dirty="0" smtClean="0"/>
              <a:t>Предсказание функции белков – продуктов генов</a:t>
            </a:r>
          </a:p>
          <a:p>
            <a:pPr>
              <a:buNone/>
            </a:pPr>
            <a:endParaRPr lang="ru-RU" sz="2800" dirty="0" smtClean="0"/>
          </a:p>
          <a:p>
            <a:pPr lvl="1">
              <a:buNone/>
            </a:pPr>
            <a:endParaRPr lang="ru-RU" dirty="0" smtClean="0"/>
          </a:p>
          <a:p>
            <a:pPr lvl="1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0F4F5-1C8B-44A8-A9A9-48F1AFDD3BA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935162"/>
          </a:xfrm>
        </p:spPr>
        <p:txBody>
          <a:bodyPr/>
          <a:lstStyle/>
          <a:p>
            <a:r>
              <a:rPr lang="ru-RU" dirty="0" smtClean="0"/>
              <a:t>Кроме полноводной реки геномных </a:t>
            </a:r>
            <a:r>
              <a:rPr lang="ru-RU" dirty="0" err="1" smtClean="0"/>
              <a:t>сиквенсов</a:t>
            </a:r>
            <a:r>
              <a:rPr lang="ru-RU" dirty="0" smtClean="0"/>
              <a:t> есть речки и ручейки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" y="2438400"/>
            <a:ext cx="8229600" cy="4114800"/>
          </a:xfrm>
        </p:spPr>
        <p:txBody>
          <a:bodyPr/>
          <a:lstStyle/>
          <a:p>
            <a:r>
              <a:rPr lang="ru-RU" dirty="0" err="1" smtClean="0"/>
              <a:t>Секвенирование</a:t>
            </a:r>
            <a:r>
              <a:rPr lang="ru-RU" dirty="0" smtClean="0"/>
              <a:t> определенных локусов (участков) ДНК для разных целей в лабораториях с использованием </a:t>
            </a:r>
            <a:r>
              <a:rPr lang="en-US" dirty="0" smtClean="0"/>
              <a:t>“</a:t>
            </a:r>
            <a:r>
              <a:rPr lang="ru-RU" dirty="0" smtClean="0"/>
              <a:t>старых</a:t>
            </a:r>
            <a:r>
              <a:rPr lang="en-US" dirty="0" smtClean="0"/>
              <a:t>”</a:t>
            </a:r>
            <a:r>
              <a:rPr lang="ru-RU" dirty="0" smtClean="0"/>
              <a:t> методов: (ПЦР, по </a:t>
            </a:r>
            <a:r>
              <a:rPr lang="ru-RU" dirty="0" err="1" smtClean="0"/>
              <a:t>Сангеру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Первые геномы были получены </a:t>
            </a:r>
            <a:r>
              <a:rPr lang="en-US" dirty="0" smtClean="0"/>
              <a:t>“</a:t>
            </a:r>
            <a:r>
              <a:rPr lang="ru-RU" dirty="0" smtClean="0"/>
              <a:t>старыми</a:t>
            </a:r>
            <a:r>
              <a:rPr lang="en-US" dirty="0" smtClean="0"/>
              <a:t>”</a:t>
            </a:r>
            <a:r>
              <a:rPr lang="ru-RU" dirty="0" smtClean="0"/>
              <a:t> методами</a:t>
            </a:r>
            <a:r>
              <a:rPr lang="en-US" dirty="0" smtClean="0"/>
              <a:t> – </a:t>
            </a:r>
            <a:r>
              <a:rPr lang="ru-RU" dirty="0" smtClean="0"/>
              <a:t>без использования автоматов для высокопроизводительного </a:t>
            </a:r>
            <a:r>
              <a:rPr lang="ru-RU" dirty="0" err="1" smtClean="0"/>
              <a:t>секвенирования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0F4F5-1C8B-44A8-A9A9-48F1AFDD3BA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93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3001</TotalTime>
  <Words>1458</Words>
  <Application>Microsoft Office PowerPoint</Application>
  <PresentationFormat>Экран (4:3)</PresentationFormat>
  <Paragraphs>275</Paragraphs>
  <Slides>43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Банки последовательностей белков</vt:lpstr>
      <vt:lpstr>Информация о белках хранится в базах данных</vt:lpstr>
      <vt:lpstr>Портал биоинформатических ресурсов на сайте Expasy</vt:lpstr>
      <vt:lpstr>Сайт Expasy, категория Proteomics</vt:lpstr>
      <vt:lpstr>Сайт Expasy, категория Proteomics (продолжение)</vt:lpstr>
      <vt:lpstr>Сайт Expasy, категория Proteomics (продолжение)</vt:lpstr>
      <vt:lpstr>Чтобы разбираться в базах данных, полезно понимать, как добывается информация </vt:lpstr>
      <vt:lpstr>Современная технология массового определения последовательностей белков</vt:lpstr>
      <vt:lpstr>Кроме полноводной реки геномных сиквенсов есть речки и ручейки</vt:lpstr>
      <vt:lpstr>Слайд 10</vt:lpstr>
      <vt:lpstr>Слайд 11</vt:lpstr>
      <vt:lpstr>Слайд 12</vt:lpstr>
      <vt:lpstr>Слайд 13</vt:lpstr>
      <vt:lpstr>Слайд 14</vt:lpstr>
      <vt:lpstr>Слайд 15</vt:lpstr>
      <vt:lpstr>Хранение и доступ к информации о геномах</vt:lpstr>
      <vt:lpstr>Последовательности белков:</vt:lpstr>
      <vt:lpstr>Базы данных (общие принципы)</vt:lpstr>
      <vt:lpstr>“Юридическая” классификация банков данных</vt:lpstr>
      <vt:lpstr>Слайд 20</vt:lpstr>
      <vt:lpstr>Слайд 21</vt:lpstr>
      <vt:lpstr>Банк данных Swiss-Prot</vt:lpstr>
      <vt:lpstr>Swissprot. Рост числа записей.</vt:lpstr>
      <vt:lpstr>Банк данных TrEMBL</vt:lpstr>
      <vt:lpstr>TrEMBL. Рост числа записей</vt:lpstr>
      <vt:lpstr>Известны последовательности десятков миллионов белков</vt:lpstr>
      <vt:lpstr>Слайд 27</vt:lpstr>
      <vt:lpstr>Одна запись Uniprot</vt:lpstr>
      <vt:lpstr>Проблемы:</vt:lpstr>
      <vt:lpstr>Uniprot: из каких частей состоит</vt:lpstr>
      <vt:lpstr>Избыточность и борьба с ней</vt:lpstr>
      <vt:lpstr>Какая информация может быть указана в аннотации записи Uniprot?</vt:lpstr>
      <vt:lpstr>Документ банка данных Swiss-Prot</vt:lpstr>
      <vt:lpstr>В аннотации записи есть:</vt:lpstr>
      <vt:lpstr>Основные поля Swiss-Prot</vt:lpstr>
      <vt:lpstr>Структура идентификатора  записи Swiss-Prot</vt:lpstr>
      <vt:lpstr>Содержимое поля FT</vt:lpstr>
      <vt:lpstr>Слайд 38</vt:lpstr>
      <vt:lpstr>Слайд 39</vt:lpstr>
      <vt:lpstr>Слайд 40</vt:lpstr>
      <vt:lpstr>Банк данных Swiss-Prot</vt:lpstr>
      <vt:lpstr>“Юридическая” классификация банков данных</vt:lpstr>
      <vt:lpstr>КОНЕЦ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Spirin</dc:creator>
  <cp:lastModifiedBy>Spirin</cp:lastModifiedBy>
  <cp:revision>182</cp:revision>
  <dcterms:created xsi:type="dcterms:W3CDTF">2008-11-24T16:22:48Z</dcterms:created>
  <dcterms:modified xsi:type="dcterms:W3CDTF">2017-03-07T07:50:06Z</dcterms:modified>
</cp:coreProperties>
</file>