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7"/>
  </p:notesMasterIdLst>
  <p:sldIdLst>
    <p:sldId id="303" r:id="rId2"/>
    <p:sldId id="326" r:id="rId3"/>
    <p:sldId id="327" r:id="rId4"/>
    <p:sldId id="328" r:id="rId5"/>
    <p:sldId id="329" r:id="rId6"/>
    <p:sldId id="380" r:id="rId7"/>
    <p:sldId id="331" r:id="rId8"/>
    <p:sldId id="332" r:id="rId9"/>
    <p:sldId id="333" r:id="rId10"/>
    <p:sldId id="335" r:id="rId11"/>
    <p:sldId id="336" r:id="rId12"/>
    <p:sldId id="376" r:id="rId13"/>
    <p:sldId id="337" r:id="rId14"/>
    <p:sldId id="339" r:id="rId15"/>
    <p:sldId id="346" r:id="rId16"/>
    <p:sldId id="343" r:id="rId17"/>
    <p:sldId id="344" r:id="rId18"/>
    <p:sldId id="340" r:id="rId19"/>
    <p:sldId id="341" r:id="rId20"/>
    <p:sldId id="342" r:id="rId21"/>
    <p:sldId id="345" r:id="rId22"/>
    <p:sldId id="347" r:id="rId23"/>
    <p:sldId id="348" r:id="rId24"/>
    <p:sldId id="349" r:id="rId25"/>
    <p:sldId id="379" r:id="rId26"/>
    <p:sldId id="374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73" r:id="rId4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1pPr>
    <a:lvl2pPr marL="4524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2pPr>
    <a:lvl3pPr marL="9096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3pPr>
    <a:lvl4pPr marL="13668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4pPr>
    <a:lvl5pPr marL="18240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2FC24"/>
    <a:srgbClr val="5C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2" autoAdjust="0"/>
  </p:normalViewPr>
  <p:slideViewPr>
    <p:cSldViewPr>
      <p:cViewPr varScale="1">
        <p:scale>
          <a:sx n="90" d="100"/>
          <a:sy n="90" d="100"/>
        </p:scale>
        <p:origin x="1476" y="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9972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532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303213"/>
            <a:ext cx="0" cy="261000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3112" cy="405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060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69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6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9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03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0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9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1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60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6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05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36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16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36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31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86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02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21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73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4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45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41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94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20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4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42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16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39703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2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2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5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Гидрофобные ядра получены программой </a:t>
            </a:r>
            <a:r>
              <a:rPr lang="en-US" smtClean="0">
                <a:latin typeface="Times New Roman" pitchFamily="18" charset="0"/>
              </a:rPr>
              <a:t>CluD </a:t>
            </a:r>
            <a:r>
              <a:rPr lang="ru-RU" smtClean="0">
                <a:latin typeface="Times New Roman" pitchFamily="18" charset="0"/>
              </a:rPr>
              <a:t>при параметрах 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</a:rPr>
              <a:t>=2, </a:t>
            </a:r>
            <a:r>
              <a:rPr lang="en-US" i="1" smtClean="0">
                <a:latin typeface="Times New Roman" pitchFamily="18" charset="0"/>
              </a:rPr>
              <a:t>l</a:t>
            </a:r>
            <a:r>
              <a:rPr lang="en-US" smtClean="0">
                <a:latin typeface="Times New Roman" pitchFamily="18" charset="0"/>
              </a:rPr>
              <a:t>=1 (</a:t>
            </a:r>
            <a:r>
              <a:rPr lang="ru-RU" smtClean="0">
                <a:latin typeface="Times New Roman" pitchFamily="18" charset="0"/>
              </a:rPr>
              <a:t>если взять 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</a:rPr>
              <a:t>=1, </a:t>
            </a:r>
            <a:r>
              <a:rPr lang="ru-RU" smtClean="0">
                <a:latin typeface="Times New Roman" pitchFamily="18" charset="0"/>
              </a:rPr>
              <a:t>ядра сливаются в одно)</a:t>
            </a:r>
          </a:p>
        </p:txBody>
      </p:sp>
    </p:spTree>
    <p:extLst>
      <p:ext uri="{BB962C8B-B14F-4D97-AF65-F5344CB8AC3E}">
        <p14:creationId xmlns:p14="http://schemas.microsoft.com/office/powerpoint/2010/main" val="43086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2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8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4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0338" y="490538"/>
            <a:ext cx="1939925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90538"/>
            <a:ext cx="5672138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6825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90538"/>
            <a:ext cx="7764463" cy="137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4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99488" y="6396038"/>
            <a:ext cx="544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3BA6657-1DE0-4347-9BA1-30DFCFB90393}" type="slidenum">
              <a:rPr lang="ru-RU">
                <a:solidFill>
                  <a:schemeClr val="accent2">
                    <a:lumMod val="75000"/>
                  </a:scheme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34963" indent="-33496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38238" indent="-223838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54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26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098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670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42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14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Структурные домены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ru-RU" sz="2400" smtClean="0">
                <a:latin typeface="Arial" pitchFamily="34" charset="0"/>
                <a:cs typeface="Arial" pitchFamily="34" charset="0"/>
              </a:rPr>
              <a:t>Алгоритмы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581025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3333CC"/>
                </a:solidFill>
                <a:latin typeface="Verdana" pitchFamily="34" charset="0"/>
              </a:rPr>
              <a:t>Эволюционный домен</a:t>
            </a:r>
            <a:r>
              <a:rPr lang="ru-RU" sz="44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2800">
                <a:solidFill>
                  <a:srgbClr val="3333CC"/>
                </a:solidFill>
                <a:latin typeface="Verdana" pitchFamily="34" charset="0"/>
              </a:rPr>
              <a:t>(</a:t>
            </a:r>
            <a:r>
              <a:rPr lang="ru-RU" sz="2800" i="1">
                <a:solidFill>
                  <a:srgbClr val="3333CC"/>
                </a:solidFill>
                <a:latin typeface="Verdana" pitchFamily="34" charset="0"/>
              </a:rPr>
              <a:t>биоинформатика: последовательности</a:t>
            </a:r>
            <a:r>
              <a:rPr lang="ru-RU" sz="2800">
                <a:solidFill>
                  <a:srgbClr val="3333CC"/>
                </a:solidFill>
                <a:latin typeface="Verdana" pitchFamily="34" charset="0"/>
              </a:rPr>
              <a:t>)‏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58813" indent="-65881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2800" i="1">
                <a:solidFill>
                  <a:srgbClr val="CC3300"/>
                </a:solidFill>
              </a:rPr>
              <a:t>Достаточно длинный участок полипептидной цепи, </a:t>
            </a:r>
            <a:r>
              <a:rPr lang="ru-RU" sz="2800">
                <a:solidFill>
                  <a:srgbClr val="CC3300"/>
                </a:solidFill>
              </a:rPr>
              <a:t>который:</a:t>
            </a:r>
          </a:p>
          <a:p>
            <a:pPr marL="658813" indent="-65881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>
                <a:solidFill>
                  <a:srgbClr val="00664D"/>
                </a:solidFill>
              </a:rPr>
              <a:t>эволюционно консервативен — существуют достоверно сходные участки в других белках</a:t>
            </a:r>
          </a:p>
          <a:p>
            <a:pPr marL="658813" indent="-65881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>
                <a:solidFill>
                  <a:srgbClr val="00664D"/>
                </a:solidFill>
              </a:rPr>
              <a:t>Обычно замечен в перемешивании доменов (</a:t>
            </a:r>
            <a:r>
              <a:rPr lang="en-US">
                <a:solidFill>
                  <a:srgbClr val="00664D"/>
                </a:solidFill>
              </a:rPr>
              <a:t>domain shuffling</a:t>
            </a:r>
            <a:r>
              <a:rPr lang="ru-RU">
                <a:solidFill>
                  <a:srgbClr val="00664D"/>
                </a:solidFill>
              </a:rPr>
              <a:t>)‏,</a:t>
            </a:r>
            <a:r>
              <a:rPr lang="ru-RU" sz="2800">
                <a:solidFill>
                  <a:srgbClr val="CC3300"/>
                </a:solidFill>
              </a:rPr>
              <a:t/>
            </a:r>
            <a:br>
              <a:rPr lang="ru-RU" sz="2800">
                <a:solidFill>
                  <a:srgbClr val="CC3300"/>
                </a:solidFill>
              </a:rPr>
            </a:br>
            <a:r>
              <a:rPr lang="ru-RU" sz="2000">
                <a:solidFill>
                  <a:srgbClr val="009973"/>
                </a:solidFill>
              </a:rPr>
              <a:t>то есть имеются примеры белков, где есть достоверно сходные с ним участки, но есть также несходные между собой (но эволюционно консервативные) участки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458200" cy="527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8788" y="228600"/>
            <a:ext cx="80041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Белки, содержащие два эволюционных домена: гомеодомен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и </a:t>
            </a:r>
            <a:r>
              <a:rPr lang="en-US">
                <a:solidFill>
                  <a:srgbClr val="000000"/>
                </a:solidFill>
              </a:rPr>
              <a:t>OAR </a:t>
            </a:r>
            <a:r>
              <a:rPr lang="ru-RU">
                <a:solidFill>
                  <a:srgbClr val="000000"/>
                </a:solidFill>
              </a:rPr>
              <a:t>домен (</a:t>
            </a:r>
            <a:r>
              <a:rPr lang="en-US">
                <a:solidFill>
                  <a:srgbClr val="000000"/>
                </a:solidFill>
              </a:rPr>
              <a:t>N-</a:t>
            </a:r>
            <a:r>
              <a:rPr lang="ru-RU">
                <a:solidFill>
                  <a:srgbClr val="000000"/>
                </a:solidFill>
              </a:rPr>
              <a:t>концевые участки не показаны)‏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64463" cy="1376362"/>
          </a:xfrm>
        </p:spPr>
        <p:txBody>
          <a:bodyPr/>
          <a:lstStyle/>
          <a:p>
            <a:r>
              <a:rPr lang="en-US" dirty="0" smtClean="0"/>
              <a:t>OAR </a:t>
            </a:r>
            <a:r>
              <a:rPr lang="ru-RU" dirty="0" smtClean="0"/>
              <a:t>домен</a:t>
            </a:r>
            <a:endParaRPr lang="el-GR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95401"/>
            <a:ext cx="7764463" cy="3124200"/>
          </a:xfrm>
        </p:spPr>
        <p:txBody>
          <a:bodyPr/>
          <a:lstStyle/>
          <a:p>
            <a:r>
              <a:rPr lang="en-US" sz="2400" dirty="0" smtClean="0"/>
              <a:t>The OAR motif is thought to play a role in transcriptional activation (</a:t>
            </a:r>
            <a:r>
              <a:rPr lang="en-US" sz="2400" dirty="0" err="1" smtClean="0"/>
              <a:t>Vorobyov</a:t>
            </a:r>
            <a:r>
              <a:rPr lang="en-US" sz="2400" dirty="0" smtClean="0"/>
              <a:t> and Horst</a:t>
            </a:r>
            <a:r>
              <a:rPr lang="ru-RU" sz="2400" dirty="0" smtClean="0"/>
              <a:t>, 2006</a:t>
            </a:r>
            <a:r>
              <a:rPr lang="en-US" sz="2400" dirty="0" smtClean="0"/>
              <a:t>).</a:t>
            </a:r>
            <a:endParaRPr lang="ru-RU" sz="2400" dirty="0" smtClean="0"/>
          </a:p>
          <a:p>
            <a:r>
              <a:rPr lang="ru-RU" sz="2400" dirty="0" smtClean="0"/>
              <a:t>Мутации  в нем связаны с </a:t>
            </a:r>
            <a:r>
              <a:rPr lang="ru-RU" sz="2400" dirty="0" err="1" smtClean="0"/>
              <a:t>нейдодегенеративными</a:t>
            </a:r>
            <a:r>
              <a:rPr lang="ru-RU" sz="2400" dirty="0" smtClean="0"/>
              <a:t> заболеваниями (</a:t>
            </a:r>
            <a:r>
              <a:rPr lang="en-US" sz="2400" dirty="0" err="1" smtClean="0"/>
              <a:t>Tapie</a:t>
            </a:r>
            <a:r>
              <a:rPr lang="en-US" sz="2400" dirty="0" smtClean="0"/>
              <a:t> et al., A novel mutation in the OAR domain of the ARX gene, </a:t>
            </a:r>
            <a:r>
              <a:rPr lang="en-US" sz="2400" dirty="0" err="1" smtClean="0"/>
              <a:t>Clin</a:t>
            </a:r>
            <a:r>
              <a:rPr lang="en-US" sz="2400" dirty="0" smtClean="0"/>
              <a:t> Case Rep. 2017</a:t>
            </a:r>
            <a:r>
              <a:rPr lang="ru-RU" sz="2400" dirty="0" smtClean="0"/>
              <a:t>)</a:t>
            </a:r>
          </a:p>
          <a:p>
            <a:pPr lvl="1"/>
            <a:r>
              <a:rPr lang="ru-RU" sz="2000" dirty="0" smtClean="0"/>
              <a:t>Авторы даже построили 3</a:t>
            </a:r>
            <a:r>
              <a:rPr lang="en-US" sz="2000" dirty="0" smtClean="0"/>
              <a:t>D </a:t>
            </a:r>
            <a:r>
              <a:rPr lang="ru-RU" sz="2000" dirty="0" smtClean="0"/>
              <a:t>модели природного и</a:t>
            </a:r>
            <a:r>
              <a:rPr lang="en-US" sz="2000" dirty="0" smtClean="0"/>
              <a:t> </a:t>
            </a:r>
            <a:r>
              <a:rPr lang="ru-RU" sz="2000" dirty="0" smtClean="0"/>
              <a:t>мутированного </a:t>
            </a:r>
            <a:r>
              <a:rPr lang="en-US" sz="2000" dirty="0" smtClean="0"/>
              <a:t>OAR. </a:t>
            </a:r>
            <a:r>
              <a:rPr lang="ru-RU" sz="2000" dirty="0" smtClean="0"/>
              <a:t>Круто, но на модель такого маленького белка я смотрю с осторожностью.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33400" y="204788"/>
            <a:ext cx="83058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</a:rPr>
              <a:t>Гомеодомены активно перемешивались в эволюции.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391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Об этом можно судить по </a:t>
            </a:r>
            <a:r>
              <a:rPr lang="ru-RU" sz="2800" dirty="0" smtClean="0">
                <a:solidFill>
                  <a:srgbClr val="000000"/>
                </a:solidFill>
              </a:rPr>
              <a:t>609 ! (</a:t>
            </a:r>
            <a:r>
              <a:rPr lang="ru-RU" sz="2800" dirty="0" smtClean="0">
                <a:solidFill>
                  <a:srgbClr val="000000"/>
                </a:solidFill>
              </a:rPr>
              <a:t>201</a:t>
            </a:r>
            <a:r>
              <a:rPr lang="en-US" sz="2800" dirty="0" smtClean="0">
                <a:solidFill>
                  <a:srgbClr val="000000"/>
                </a:solidFill>
              </a:rPr>
              <a:t>9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год) </a:t>
            </a:r>
            <a:r>
              <a:rPr lang="ru-RU" sz="2800" dirty="0">
                <a:solidFill>
                  <a:srgbClr val="000000"/>
                </a:solidFill>
              </a:rPr>
              <a:t>различным доменным архитектурам </a:t>
            </a:r>
            <a:r>
              <a:rPr lang="ru-RU" sz="2800" dirty="0" err="1">
                <a:solidFill>
                  <a:srgbClr val="000000"/>
                </a:solidFill>
              </a:rPr>
              <a:t>гомеобелков</a:t>
            </a:r>
            <a:r>
              <a:rPr lang="ru-RU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Pfam</a:t>
            </a:r>
            <a:r>
              <a:rPr lang="ru-RU" sz="2800" dirty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429000"/>
            <a:ext cx="24796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886200"/>
            <a:ext cx="246856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343400"/>
            <a:ext cx="138271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800600"/>
            <a:ext cx="390842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971800"/>
            <a:ext cx="223996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334000"/>
            <a:ext cx="445770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867400"/>
            <a:ext cx="26066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5103813" y="2971800"/>
            <a:ext cx="15906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3333CC"/>
                </a:solidFill>
              </a:rPr>
              <a:t>Гомеодомен 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5103813" y="3429000"/>
            <a:ext cx="34083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3333CC"/>
                </a:solidFill>
              </a:rPr>
              <a:t>Парный домен и гомеодомен 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5103813" y="3810000"/>
            <a:ext cx="31321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3333CC"/>
                </a:solidFill>
              </a:rPr>
              <a:t>Lim </a:t>
            </a:r>
            <a:r>
              <a:rPr lang="ru-RU" sz="2000">
                <a:solidFill>
                  <a:srgbClr val="3333CC"/>
                </a:solidFill>
              </a:rPr>
              <a:t>домены и гомеодомен 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5105400" y="4191000"/>
            <a:ext cx="4038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3333CC"/>
                </a:solidFill>
              </a:rPr>
              <a:t>Гомеодомен, продолженный лейциновой молнией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5178425" y="4800600"/>
            <a:ext cx="30527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3333CC"/>
                </a:solidFill>
              </a:rPr>
              <a:t>POU </a:t>
            </a:r>
            <a:r>
              <a:rPr lang="ru-RU" sz="2000">
                <a:solidFill>
                  <a:srgbClr val="3333CC"/>
                </a:solidFill>
              </a:rPr>
              <a:t>домен и гомеодомен 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6629400" y="5257800"/>
            <a:ext cx="2514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3333CC"/>
                </a:solidFill>
              </a:rPr>
              <a:t>Два гомеодомена 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5181600" y="5791200"/>
            <a:ext cx="3505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3333CC"/>
                </a:solidFill>
              </a:rPr>
              <a:t>PBX-</a:t>
            </a:r>
            <a:r>
              <a:rPr lang="ru-RU" sz="2000">
                <a:solidFill>
                  <a:srgbClr val="3333CC"/>
                </a:solidFill>
              </a:rPr>
              <a:t>домен и гомеодомен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85800" y="0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3333CC"/>
                </a:solidFill>
                <a:latin typeface="Verdana" pitchFamily="34" charset="0"/>
              </a:rPr>
              <a:t>Структурный домен</a:t>
            </a:r>
            <a:br>
              <a:rPr lang="en-GB" sz="4400">
                <a:solidFill>
                  <a:srgbClr val="3333CC"/>
                </a:solidFill>
                <a:latin typeface="Verdana" pitchFamily="34" charset="0"/>
              </a:rPr>
            </a:br>
            <a:r>
              <a:rPr lang="en-GB" sz="3200">
                <a:solidFill>
                  <a:srgbClr val="3333CC"/>
                </a:solidFill>
                <a:latin typeface="Verdana" pitchFamily="34" charset="0"/>
              </a:rPr>
              <a:t>(</a:t>
            </a:r>
            <a:r>
              <a:rPr lang="en-GB" sz="3200" i="1">
                <a:solidFill>
                  <a:srgbClr val="3333CC"/>
                </a:solidFill>
                <a:latin typeface="Verdana" pitchFamily="34" charset="0"/>
              </a:rPr>
              <a:t>биоинформатика 3D структур</a:t>
            </a:r>
            <a:r>
              <a:rPr lang="en-GB" sz="3200">
                <a:solidFill>
                  <a:srgbClr val="3333CC"/>
                </a:solidFill>
                <a:latin typeface="Verdana" pitchFamily="34" charset="0"/>
              </a:rPr>
              <a:t>)‏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686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2800" i="1">
                <a:solidFill>
                  <a:srgbClr val="CC3300"/>
                </a:solidFill>
              </a:rPr>
              <a:t>Обособленная в пространстве часть молекулы белка, </a:t>
            </a:r>
            <a:r>
              <a:rPr lang="ru-RU" sz="2800">
                <a:solidFill>
                  <a:srgbClr val="CC3300"/>
                </a:solidFill>
              </a:rPr>
              <a:t>как правило, имеющая собственное гидрофобное ядро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22550"/>
            <a:ext cx="5257800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w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9545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685800" y="304800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3333CC"/>
                </a:solidFill>
                <a:latin typeface="Verdana" pitchFamily="34" charset="0"/>
              </a:rPr>
              <a:t>Пример</a:t>
            </a:r>
            <a:r>
              <a:rPr lang="en-GB" sz="3200">
                <a:solidFill>
                  <a:srgbClr val="3333CC"/>
                </a:solidFill>
                <a:latin typeface="Verdana" pitchFamily="34" charset="0"/>
              </a:rPr>
              <a:t>‏</a:t>
            </a: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334000" y="2133600"/>
            <a:ext cx="3657600" cy="426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Транскрипционный фактор – пуриновый репрессор из </a:t>
            </a:r>
            <a:r>
              <a:rPr lang="en-US" sz="2800" i="1">
                <a:solidFill>
                  <a:srgbClr val="000000"/>
                </a:solidFill>
              </a:rPr>
              <a:t>E.coli </a:t>
            </a:r>
            <a:r>
              <a:rPr lang="ru-RU" sz="2800">
                <a:solidFill>
                  <a:srgbClr val="000000"/>
                </a:solidFill>
              </a:rPr>
              <a:t>(PDB код 1</a:t>
            </a:r>
            <a:r>
              <a:rPr lang="en-US" sz="2800">
                <a:solidFill>
                  <a:srgbClr val="000000"/>
                </a:solidFill>
              </a:rPr>
              <a:t>WET)</a:t>
            </a:r>
            <a:r>
              <a:rPr lang="en-GB" sz="2800">
                <a:solidFill>
                  <a:srgbClr val="000000"/>
                </a:solidFill>
              </a:rPr>
              <a:t/>
            </a:r>
            <a:br>
              <a:rPr lang="en-GB" sz="2800">
                <a:solidFill>
                  <a:srgbClr val="000000"/>
                </a:solidFill>
              </a:rPr>
            </a:b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5257800" y="762000"/>
            <a:ext cx="3886200" cy="1296988"/>
            <a:chOff x="3312" y="480"/>
            <a:chExt cx="2246" cy="817"/>
          </a:xfrm>
        </p:grpSpPr>
        <p:sp>
          <p:nvSpPr>
            <p:cNvPr id="19460" name="AutoShape 3"/>
            <p:cNvSpPr>
              <a:spLocks noChangeArrowheads="1"/>
            </p:cNvSpPr>
            <p:nvPr/>
          </p:nvSpPr>
          <p:spPr bwMode="auto">
            <a:xfrm>
              <a:off x="3312" y="480"/>
              <a:ext cx="2246" cy="556"/>
            </a:xfrm>
            <a:prstGeom prst="roundRect">
              <a:avLst>
                <a:gd name="adj" fmla="val 176"/>
              </a:avLst>
            </a:prstGeom>
            <a:solidFill>
              <a:srgbClr val="CCE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3312" y="480"/>
              <a:ext cx="2246" cy="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Пуриновый</a:t>
              </a:r>
              <a:r>
                <a:rPr lang="en-GB" sz="2800">
                  <a:solidFill>
                    <a:srgbClr val="000000"/>
                  </a:solidFill>
                </a:rPr>
                <a:t> репрессор димеризуется ….</a:t>
              </a:r>
            </a:p>
          </p:txBody>
        </p:sp>
      </p:grpSp>
      <p:pic>
        <p:nvPicPr>
          <p:cNvPr id="19459" name="Рисунок 5" descr="1wet_dim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029200" y="838200"/>
            <a:ext cx="4114800" cy="4057650"/>
            <a:chOff x="3456" y="528"/>
            <a:chExt cx="2110" cy="2556"/>
          </a:xfrm>
        </p:grpSpPr>
        <p:sp>
          <p:nvSpPr>
            <p:cNvPr id="20491" name="AutoShape 3"/>
            <p:cNvSpPr>
              <a:spLocks noChangeArrowheads="1"/>
            </p:cNvSpPr>
            <p:nvPr/>
          </p:nvSpPr>
          <p:spPr bwMode="auto">
            <a:xfrm>
              <a:off x="3456" y="528"/>
              <a:ext cx="2110" cy="2556"/>
            </a:xfrm>
            <a:prstGeom prst="roundRect">
              <a:avLst>
                <a:gd name="adj" fmla="val 46"/>
              </a:avLst>
            </a:prstGeom>
            <a:solidFill>
              <a:srgbClr val="CCE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0492" name="Text Box 4"/>
            <p:cNvSpPr txBox="1">
              <a:spLocks noChangeArrowheads="1"/>
            </p:cNvSpPr>
            <p:nvPr/>
          </p:nvSpPr>
          <p:spPr bwMode="auto">
            <a:xfrm>
              <a:off x="3456" y="528"/>
              <a:ext cx="2110" cy="23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… связывает две молекулы гуанина, после чего связывается с ДНК. 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2800">
                <a:solidFill>
                  <a:srgbClr val="000000"/>
                </a:solidFill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Сайт связывания – палиндром.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2800">
                <a:solidFill>
                  <a:srgbClr val="000000"/>
                </a:solidFill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Весь комплекс обладает симметрией 2-го порядка.</a:t>
              </a:r>
            </a:p>
          </p:txBody>
        </p:sp>
      </p:grp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990600" y="5867400"/>
            <a:ext cx="6819900" cy="723900"/>
            <a:chOff x="624" y="3696"/>
            <a:chExt cx="4296" cy="456"/>
          </a:xfrm>
        </p:grpSpPr>
        <p:sp>
          <p:nvSpPr>
            <p:cNvPr id="20489" name="AutoShape 6"/>
            <p:cNvSpPr>
              <a:spLocks noChangeArrowheads="1"/>
            </p:cNvSpPr>
            <p:nvPr/>
          </p:nvSpPr>
          <p:spPr bwMode="auto">
            <a:xfrm>
              <a:off x="624" y="3696"/>
              <a:ext cx="4296" cy="449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" name="AutoShape 7"/>
            <p:cNvSpPr>
              <a:spLocks noChangeArrowheads="1"/>
            </p:cNvSpPr>
            <p:nvPr/>
          </p:nvSpPr>
          <p:spPr bwMode="auto">
            <a:xfrm>
              <a:off x="752" y="3696"/>
              <a:ext cx="4040" cy="456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4400" dirty="0">
                  <a:solidFill>
                    <a:schemeClr val="accent1">
                      <a:lumMod val="50000"/>
                    </a:schemeClr>
                  </a:solidFill>
                  <a:latin typeface="Times New Roman" pitchFamily="16" charset="0"/>
                  <a:ea typeface="+mn-ea"/>
                  <a:cs typeface="+mn-cs"/>
                </a:rPr>
                <a:t>ACGAAAACGT TTTCGT</a:t>
              </a:r>
              <a:endParaRPr lang="en-GB" sz="44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+mn-ea"/>
                <a:cs typeface="+mn-cs"/>
              </a:endParaRPr>
            </a:p>
          </p:txBody>
        </p:sp>
      </p:grp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1447800" y="5943600"/>
            <a:ext cx="2895600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 flipH="1">
            <a:off x="4648200" y="6477000"/>
            <a:ext cx="2743200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20486" name="Рисунок 10" descr="1wet_DN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3657600" y="1600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гуанин</a:t>
            </a:r>
          </a:p>
        </p:txBody>
      </p:sp>
      <p:cxnSp>
        <p:nvCxnSpPr>
          <p:cNvPr id="20488" name="Прямая со стрелкой 12"/>
          <p:cNvCxnSpPr>
            <a:cxnSpLocks noChangeShapeType="1"/>
          </p:cNvCxnSpPr>
          <p:nvPr/>
        </p:nvCxnSpPr>
        <p:spPr bwMode="auto">
          <a:xfrm flipH="1">
            <a:off x="3352800" y="1981200"/>
            <a:ext cx="457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257800" y="381000"/>
            <a:ext cx="3657600" cy="426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Очевидно выделяется домен, связанный с остальным белком гибким линкером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en-GB" sz="2800">
                <a:solidFill>
                  <a:srgbClr val="000000"/>
                </a:solidFill>
              </a:rPr>
              <a:t/>
            </a:r>
            <a:br>
              <a:rPr lang="en-GB" sz="2800">
                <a:solidFill>
                  <a:srgbClr val="000000"/>
                </a:solidFill>
              </a:rPr>
            </a:b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1507" name="Рисунок 5" descr="1wet_spacefi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52400" y="403860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664D"/>
                </a:solidFill>
              </a:rPr>
              <a:t>ДНК-связывающий домен</a:t>
            </a:r>
          </a:p>
        </p:txBody>
      </p:sp>
      <p:cxnSp>
        <p:nvCxnSpPr>
          <p:cNvPr id="21509" name="Прямая со стрелкой 8"/>
          <p:cNvCxnSpPr>
            <a:cxnSpLocks noChangeShapeType="1"/>
          </p:cNvCxnSpPr>
          <p:nvPr/>
        </p:nvCxnSpPr>
        <p:spPr bwMode="auto">
          <a:xfrm rot="5400000" flipH="1" flipV="1">
            <a:off x="-152400" y="3048000"/>
            <a:ext cx="17526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1981200" y="152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664D"/>
                </a:solidFill>
              </a:rPr>
              <a:t>Регуляторный домен</a:t>
            </a:r>
          </a:p>
        </p:txBody>
      </p:sp>
      <p:cxnSp>
        <p:nvCxnSpPr>
          <p:cNvPr id="21511" name="Прямая со стрелкой 10"/>
          <p:cNvCxnSpPr>
            <a:cxnSpLocks noChangeShapeType="1"/>
            <a:stCxn id="21510" idx="2"/>
          </p:cNvCxnSpPr>
          <p:nvPr/>
        </p:nvCxnSpPr>
        <p:spPr bwMode="auto">
          <a:xfrm rot="5400000">
            <a:off x="3183731" y="783432"/>
            <a:ext cx="452437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1w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752600" y="990600"/>
            <a:ext cx="3048000" cy="3429000"/>
          </a:xfrm>
          <a:prstGeom prst="ellipse">
            <a:avLst/>
          </a:prstGeom>
          <a:solidFill>
            <a:srgbClr val="00B8FF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5105400" y="381000"/>
            <a:ext cx="3810000" cy="426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То, что обычно называется регуляторным доменом – это один структурный домен или два?</a:t>
            </a:r>
            <a:r>
              <a:rPr lang="en-GB">
                <a:solidFill>
                  <a:srgbClr val="000000"/>
                </a:solidFill>
              </a:rPr>
              <a:t/>
            </a:r>
            <a:br>
              <a:rPr lang="en-GB">
                <a:solidFill>
                  <a:srgbClr val="000000"/>
                </a:solidFill>
              </a:rPr>
            </a:b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7764463" cy="1376363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II. </a:t>
            </a:r>
            <a:r>
              <a:rPr lang="ru-RU" smtClean="0">
                <a:latin typeface="Arial" pitchFamily="34" charset="0"/>
                <a:cs typeface="Arial" pitchFamily="34" charset="0"/>
              </a:rPr>
              <a:t>Домены белков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0" y="304800"/>
            <a:ext cx="3352800" cy="426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Если судить по гидрофобным ядрам, то два… Но обособлены они гораздо слабее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чем ДНК-связывающий домен.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Классифицируется (БД </a:t>
            </a:r>
            <a:r>
              <a:rPr lang="en-US" sz="2800">
                <a:solidFill>
                  <a:srgbClr val="000000"/>
                </a:solidFill>
              </a:rPr>
              <a:t>SCOP) </a:t>
            </a:r>
            <a:r>
              <a:rPr lang="ru-RU" sz="2800">
                <a:solidFill>
                  <a:srgbClr val="000000"/>
                </a:solidFill>
              </a:rPr>
              <a:t>как один структурный домен</a:t>
            </a:r>
            <a:r>
              <a:rPr lang="en-GB" sz="2800">
                <a:solidFill>
                  <a:srgbClr val="000000"/>
                </a:solidFill>
              </a:rPr>
              <a:t/>
            </a:r>
            <a:br>
              <a:rPr lang="en-GB" sz="2800">
                <a:solidFill>
                  <a:srgbClr val="000000"/>
                </a:solidFill>
              </a:rPr>
            </a:b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3555" name="Рисунок 3" descr="1wet_co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85800" y="581025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3333CC"/>
                </a:solidFill>
              </a:rPr>
              <a:t>Структурный домен</a:t>
            </a:r>
            <a:br>
              <a:rPr lang="en-GB" sz="4400">
                <a:solidFill>
                  <a:srgbClr val="3333CC"/>
                </a:solidFill>
              </a:rPr>
            </a:br>
            <a:r>
              <a:rPr lang="en-GB" sz="3200">
                <a:solidFill>
                  <a:srgbClr val="3333CC"/>
                </a:solidFill>
              </a:rPr>
              <a:t>(</a:t>
            </a:r>
            <a:r>
              <a:rPr lang="en-GB" sz="3200" i="1">
                <a:solidFill>
                  <a:srgbClr val="3333CC"/>
                </a:solidFill>
              </a:rPr>
              <a:t>биоинформатика: 3D структуры</a:t>
            </a:r>
            <a:r>
              <a:rPr lang="en-GB" sz="3200">
                <a:solidFill>
                  <a:srgbClr val="3333CC"/>
                </a:solidFill>
              </a:rPr>
              <a:t>)‏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81534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58813" indent="-65881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3200" i="1" dirty="0">
                <a:solidFill>
                  <a:srgbClr val="CC3300"/>
                </a:solidFill>
              </a:rPr>
              <a:t>      </a:t>
            </a:r>
            <a:r>
              <a:rPr lang="ru-RU" sz="3200" i="1" dirty="0">
                <a:solidFill>
                  <a:srgbClr val="00664D"/>
                </a:solidFill>
              </a:rPr>
              <a:t>Обособленная в пространстве часть белка</a:t>
            </a:r>
            <a:r>
              <a:rPr lang="ru-RU" sz="3200" dirty="0">
                <a:solidFill>
                  <a:srgbClr val="00664D"/>
                </a:solidFill>
              </a:rPr>
              <a:t>, его структурная единица, имеющая:</a:t>
            </a:r>
          </a:p>
          <a:p>
            <a:pPr marL="658813" indent="-65881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2800" dirty="0" smtClean="0">
                <a:solidFill>
                  <a:srgbClr val="CC3300"/>
                </a:solidFill>
              </a:rPr>
              <a:t>много контактов аминокислотных остатков внутри и </a:t>
            </a:r>
            <a:r>
              <a:rPr lang="ru-RU" sz="2800" dirty="0" smtClean="0">
                <a:solidFill>
                  <a:srgbClr val="CC3300"/>
                </a:solidFill>
              </a:rPr>
              <a:t>сравнительно </a:t>
            </a:r>
            <a:r>
              <a:rPr lang="ru-RU" sz="2800" dirty="0">
                <a:solidFill>
                  <a:srgbClr val="CC3300"/>
                </a:solidFill>
              </a:rPr>
              <a:t>мало контактов с другими частями белка</a:t>
            </a:r>
          </a:p>
          <a:p>
            <a:pPr marL="658813" indent="-65881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2800" dirty="0">
                <a:solidFill>
                  <a:srgbClr val="CC3300"/>
                </a:solidFill>
              </a:rPr>
              <a:t>собственное гидрофобное ядро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685800" y="838200"/>
            <a:ext cx="7769225" cy="1444625"/>
            <a:chOff x="432" y="528"/>
            <a:chExt cx="4894" cy="910"/>
          </a:xfrm>
        </p:grpSpPr>
        <p:sp>
          <p:nvSpPr>
            <p:cNvPr id="25607" name="AutoShape 2"/>
            <p:cNvSpPr>
              <a:spLocks noChangeArrowheads="1"/>
            </p:cNvSpPr>
            <p:nvPr/>
          </p:nvSpPr>
          <p:spPr bwMode="auto">
            <a:xfrm>
              <a:off x="432" y="528"/>
              <a:ext cx="4895" cy="911"/>
            </a:xfrm>
            <a:prstGeom prst="roundRect">
              <a:avLst>
                <a:gd name="adj" fmla="val 1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5608" name="Text Box 3"/>
            <p:cNvSpPr txBox="1">
              <a:spLocks noChangeArrowheads="1"/>
            </p:cNvSpPr>
            <p:nvPr/>
          </p:nvSpPr>
          <p:spPr bwMode="auto">
            <a:xfrm>
              <a:off x="432" y="614"/>
              <a:ext cx="4895" cy="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400">
                  <a:solidFill>
                    <a:srgbClr val="3333CC"/>
                  </a:solidFill>
                </a:rPr>
                <a:t>Домен белка XXX</a:t>
              </a:r>
              <a:br>
                <a:rPr lang="en-GB" sz="4400">
                  <a:solidFill>
                    <a:srgbClr val="3333CC"/>
                  </a:solidFill>
                </a:rPr>
              </a:br>
              <a:r>
                <a:rPr lang="en-GB" sz="3200">
                  <a:solidFill>
                    <a:srgbClr val="3333CC"/>
                  </a:solidFill>
                </a:rPr>
                <a:t>(</a:t>
              </a:r>
              <a:r>
                <a:rPr lang="en-GB" sz="3200" i="1">
                  <a:solidFill>
                    <a:srgbClr val="3333CC"/>
                  </a:solidFill>
                </a:rPr>
                <a:t>жизнь</a:t>
              </a:r>
              <a:r>
                <a:rPr lang="en-GB" sz="3200">
                  <a:solidFill>
                    <a:srgbClr val="3333CC"/>
                  </a:solidFill>
                </a:rPr>
                <a:t>)‏</a:t>
              </a:r>
            </a:p>
          </p:txBody>
        </p:sp>
      </p:grp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685800" y="2514600"/>
            <a:ext cx="8074025" cy="682625"/>
            <a:chOff x="432" y="1584"/>
            <a:chExt cx="5086" cy="430"/>
          </a:xfrm>
        </p:grpSpPr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432" y="1584"/>
              <a:ext cx="5087" cy="431"/>
            </a:xfrm>
            <a:prstGeom prst="roundRect">
              <a:avLst>
                <a:gd name="adj" fmla="val 2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432" y="1584"/>
              <a:ext cx="5087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</a:rPr>
                <a:t>Часть белка, названная доменом:</a:t>
              </a:r>
            </a:p>
          </p:txBody>
        </p:sp>
      </p:grp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066800" y="3657600"/>
            <a:ext cx="48006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Субъективизм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Образность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Традиция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2875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В полимеразах обычно выделяют три домена: </a:t>
            </a:r>
            <a:r>
              <a:rPr lang="en-US" sz="3200" dirty="0">
                <a:solidFill>
                  <a:srgbClr val="000000"/>
                </a:solidFill>
              </a:rPr>
              <a:t>fingers, palm, thumb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381000" y="2239963"/>
            <a:ext cx="4341813" cy="3697287"/>
            <a:chOff x="240" y="1411"/>
            <a:chExt cx="2735" cy="2329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388" y="1411"/>
              <a:ext cx="2588" cy="233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40" y="1559"/>
              <a:ext cx="2735" cy="2032"/>
              <a:chOff x="240" y="1559"/>
              <a:chExt cx="2735" cy="2032"/>
            </a:xfrm>
          </p:grpSpPr>
          <p:pic>
            <p:nvPicPr>
              <p:cNvPr id="103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" y="1626"/>
                <a:ext cx="2198" cy="19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2" name="AutoShape 6"/>
              <p:cNvSpPr>
                <a:spLocks noChangeArrowheads="1"/>
              </p:cNvSpPr>
              <p:nvPr/>
            </p:nvSpPr>
            <p:spPr bwMode="auto">
              <a:xfrm>
                <a:off x="1600" y="2823"/>
                <a:ext cx="123" cy="101"/>
              </a:xfrm>
              <a:custGeom>
                <a:avLst/>
                <a:gdLst>
                  <a:gd name="T0" fmla="*/ 5353 w 82"/>
                  <a:gd name="T1" fmla="*/ 0 h 67"/>
                  <a:gd name="T2" fmla="*/ 0 w 82"/>
                  <a:gd name="T3" fmla="*/ 3579 h 67"/>
                  <a:gd name="T4" fmla="*/ 2079 w 82"/>
                  <a:gd name="T5" fmla="*/ 9202 h 67"/>
                  <a:gd name="T6" fmla="*/ 8518 w 82"/>
                  <a:gd name="T7" fmla="*/ 9202 h 67"/>
                  <a:gd name="T8" fmla="*/ 10618 w 82"/>
                  <a:gd name="T9" fmla="*/ 357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25 w 82"/>
                  <a:gd name="T16" fmla="*/ 26 h 67"/>
                  <a:gd name="T17" fmla="*/ 57 w 82"/>
                  <a:gd name="T18" fmla="*/ 51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7">
                    <a:moveTo>
                      <a:pt x="0" y="26"/>
                    </a:moveTo>
                    <a:lnTo>
                      <a:pt x="31" y="26"/>
                    </a:lnTo>
                    <a:lnTo>
                      <a:pt x="41" y="0"/>
                    </a:lnTo>
                    <a:lnTo>
                      <a:pt x="51" y="26"/>
                    </a:lnTo>
                    <a:lnTo>
                      <a:pt x="82" y="26"/>
                    </a:lnTo>
                    <a:lnTo>
                      <a:pt x="57" y="41"/>
                    </a:lnTo>
                    <a:lnTo>
                      <a:pt x="66" y="67"/>
                    </a:lnTo>
                    <a:lnTo>
                      <a:pt x="41" y="51"/>
                    </a:lnTo>
                    <a:lnTo>
                      <a:pt x="16" y="67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00FF00"/>
              </a:solidFill>
              <a:ln w="936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33" name="Text Box 7"/>
              <p:cNvSpPr txBox="1">
                <a:spLocks noChangeArrowheads="1"/>
              </p:cNvSpPr>
              <p:nvPr/>
            </p:nvSpPr>
            <p:spPr bwMode="auto">
              <a:xfrm>
                <a:off x="240" y="1831"/>
                <a:ext cx="68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Fingers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876" y="3304"/>
                <a:ext cx="30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Palm</a:t>
                </a:r>
              </a:p>
            </p:txBody>
          </p:sp>
          <p:sp>
            <p:nvSpPr>
              <p:cNvPr id="1035" name="Text Box 9"/>
              <p:cNvSpPr txBox="1">
                <a:spLocks noChangeArrowheads="1"/>
              </p:cNvSpPr>
              <p:nvPr/>
            </p:nvSpPr>
            <p:spPr bwMode="auto">
              <a:xfrm>
                <a:off x="2347" y="2221"/>
                <a:ext cx="628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25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Thumb</a:t>
                </a:r>
              </a:p>
            </p:txBody>
          </p:sp>
          <p:sp>
            <p:nvSpPr>
              <p:cNvPr id="1036" name="AutoShape 10"/>
              <p:cNvSpPr>
                <a:spLocks/>
              </p:cNvSpPr>
              <p:nvPr/>
            </p:nvSpPr>
            <p:spPr bwMode="auto">
              <a:xfrm>
                <a:off x="2104" y="1859"/>
                <a:ext cx="871" cy="218"/>
              </a:xfrm>
              <a:prstGeom prst="borderCallout1">
                <a:avLst>
                  <a:gd name="adj1" fmla="val 49657"/>
                  <a:gd name="adj2" fmla="val -8306"/>
                  <a:gd name="adj3" fmla="val 74481"/>
                  <a:gd name="adj4" fmla="val -3806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Template RNA</a:t>
                </a:r>
              </a:p>
            </p:txBody>
          </p:sp>
          <p:sp>
            <p:nvSpPr>
              <p:cNvPr id="1037" name="AutoShape 11"/>
              <p:cNvSpPr>
                <a:spLocks/>
              </p:cNvSpPr>
              <p:nvPr/>
            </p:nvSpPr>
            <p:spPr bwMode="auto">
              <a:xfrm>
                <a:off x="1501" y="1559"/>
                <a:ext cx="859" cy="218"/>
              </a:xfrm>
              <a:prstGeom prst="borderCallout1">
                <a:avLst>
                  <a:gd name="adj1" fmla="val 49657"/>
                  <a:gd name="adj2" fmla="val -8421"/>
                  <a:gd name="adj3" fmla="val 300000"/>
                  <a:gd name="adj4" fmla="val -25088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Product RNA</a:t>
                </a:r>
              </a:p>
            </p:txBody>
          </p:sp>
          <p:sp>
            <p:nvSpPr>
              <p:cNvPr id="1038" name="AutoShape 12"/>
              <p:cNvSpPr>
                <a:spLocks/>
              </p:cNvSpPr>
              <p:nvPr/>
            </p:nvSpPr>
            <p:spPr bwMode="auto">
              <a:xfrm>
                <a:off x="1949" y="3193"/>
                <a:ext cx="404" cy="170"/>
              </a:xfrm>
              <a:prstGeom prst="borderCallout1">
                <a:avLst>
                  <a:gd name="adj1" fmla="val 63718"/>
                  <a:gd name="adj2" fmla="val -17912"/>
                  <a:gd name="adj3" fmla="val 80532"/>
                  <a:gd name="adj4" fmla="val -89181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 b="1">
                    <a:solidFill>
                      <a:srgbClr val="000000"/>
                    </a:solidFill>
                  </a:rPr>
                  <a:t>NTP</a:t>
                </a:r>
              </a:p>
            </p:txBody>
          </p:sp>
          <p:sp>
            <p:nvSpPr>
              <p:cNvPr id="1039" name="AutoShape 13"/>
              <p:cNvSpPr>
                <a:spLocks/>
              </p:cNvSpPr>
              <p:nvPr/>
            </p:nvSpPr>
            <p:spPr bwMode="auto">
              <a:xfrm>
                <a:off x="1129" y="1694"/>
                <a:ext cx="684" cy="921"/>
              </a:xfrm>
              <a:custGeom>
                <a:avLst/>
                <a:gdLst>
                  <a:gd name="T0" fmla="*/ 18179 w 499"/>
                  <a:gd name="T1" fmla="*/ 18183 h 613"/>
                  <a:gd name="T2" fmla="*/ 11524 w 499"/>
                  <a:gd name="T3" fmla="*/ 78033 h 613"/>
                  <a:gd name="T4" fmla="*/ 0 w 499"/>
                  <a:gd name="T5" fmla="*/ 0 h 613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613"/>
                  <a:gd name="T11" fmla="*/ 499 w 499"/>
                  <a:gd name="T12" fmla="*/ 613 h 6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613">
                    <a:moveTo>
                      <a:pt x="499" y="137"/>
                    </a:moveTo>
                    <a:cubicBezTo>
                      <a:pt x="449" y="375"/>
                      <a:pt x="400" y="613"/>
                      <a:pt x="317" y="590"/>
                    </a:cubicBezTo>
                    <a:cubicBezTo>
                      <a:pt x="234" y="567"/>
                      <a:pt x="117" y="283"/>
                      <a:pt x="0" y="0"/>
                    </a:cubicBezTo>
                  </a:path>
                </a:pathLst>
              </a:custGeom>
              <a:noFill/>
              <a:ln w="4752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0" name="Line 14"/>
              <p:cNvSpPr>
                <a:spLocks noChangeShapeType="1"/>
              </p:cNvSpPr>
              <p:nvPr/>
            </p:nvSpPr>
            <p:spPr bwMode="auto">
              <a:xfrm flipH="1" flipV="1">
                <a:off x="977" y="1768"/>
                <a:ext cx="372" cy="807"/>
              </a:xfrm>
              <a:prstGeom prst="line">
                <a:avLst/>
              </a:prstGeom>
              <a:noFill/>
              <a:ln w="4752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539" y="2717"/>
                <a:ext cx="1" cy="613"/>
              </a:xfrm>
              <a:prstGeom prst="line">
                <a:avLst/>
              </a:prstGeom>
              <a:noFill/>
              <a:ln w="47520" cap="rnd">
                <a:solidFill>
                  <a:srgbClr val="CCFFFF"/>
                </a:solidFill>
                <a:prstDash val="sysDot"/>
                <a:miter lim="800000"/>
                <a:headEnd type="triangle" w="med" len="med"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539" y="3297"/>
                <a:ext cx="1" cy="204"/>
              </a:xfrm>
              <a:prstGeom prst="line">
                <a:avLst/>
              </a:prstGeom>
              <a:noFill/>
              <a:ln w="4752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5154613" y="2209800"/>
          <a:ext cx="36877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3688400" imgH="3734124" progId="PBrush">
                  <p:embed/>
                </p:oleObj>
              </mc:Choice>
              <mc:Fallback>
                <p:oleObj r:id="rId5" imgW="3688400" imgH="3734124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209800"/>
                        <a:ext cx="3687762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85800" y="1524000"/>
            <a:ext cx="74676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</a:rPr>
              <a:t>Три определения доменов часто дают похожие результаты!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Но не всегда…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odomain-dna-1ah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4191000"/>
            <a:ext cx="2095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05786"/>
            <a:ext cx="5386221" cy="21336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7764463" cy="1143000"/>
          </a:xfrm>
        </p:spPr>
        <p:txBody>
          <a:bodyPr/>
          <a:lstStyle/>
          <a:p>
            <a:r>
              <a:rPr lang="ru-RU" dirty="0" err="1" smtClean="0"/>
              <a:t>Гомеодомен</a:t>
            </a:r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15433" y="3352801"/>
            <a:ext cx="77628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000000"/>
                </a:solidFill>
              </a:rPr>
              <a:t>Функция</a:t>
            </a:r>
            <a:r>
              <a:rPr lang="en-US" sz="3200" dirty="0" smtClean="0">
                <a:solidFill>
                  <a:srgbClr val="000000"/>
                </a:solidFill>
              </a:rPr>
              <a:t>: </a:t>
            </a:r>
            <a:r>
              <a:rPr lang="ru-RU" sz="3200" dirty="0" smtClean="0">
                <a:solidFill>
                  <a:srgbClr val="000000"/>
                </a:solidFill>
              </a:rPr>
              <a:t>ДНК связывающий домен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706970" y="1562986"/>
            <a:ext cx="2057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000000"/>
                </a:solidFill>
              </a:rPr>
              <a:t>Эволюция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96870" y="4610987"/>
            <a:ext cx="2057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000000"/>
                </a:solidFill>
              </a:rPr>
              <a:t>Структура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8975" y="152400"/>
            <a:ext cx="7764463" cy="1376363"/>
          </a:xfrm>
        </p:spPr>
        <p:txBody>
          <a:bodyPr/>
          <a:lstStyle/>
          <a:p>
            <a:r>
              <a:rPr lang="ru-RU" smtClean="0"/>
              <a:t>Структурный домен может быть больше эволюционного</a:t>
            </a:r>
          </a:p>
        </p:txBody>
      </p:sp>
      <p:grpSp>
        <p:nvGrpSpPr>
          <p:cNvPr id="27651" name="Группа 5"/>
          <p:cNvGrpSpPr>
            <a:grpSpLocks/>
          </p:cNvGrpSpPr>
          <p:nvPr/>
        </p:nvGrpSpPr>
        <p:grpSpPr bwMode="auto">
          <a:xfrm>
            <a:off x="304800" y="1600200"/>
            <a:ext cx="3429000" cy="3333750"/>
            <a:chOff x="838200" y="1981200"/>
            <a:chExt cx="3429000" cy="3332988"/>
          </a:xfrm>
        </p:grpSpPr>
        <p:pic>
          <p:nvPicPr>
            <p:cNvPr id="27659" name="Рисунок 1" descr="1wet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981200"/>
              <a:ext cx="3429000" cy="333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Овал 3"/>
            <p:cNvSpPr>
              <a:spLocks noChangeArrowheads="1"/>
            </p:cNvSpPr>
            <p:nvPr/>
          </p:nvSpPr>
          <p:spPr bwMode="auto">
            <a:xfrm>
              <a:off x="990600" y="2514600"/>
              <a:ext cx="914400" cy="914400"/>
            </a:xfrm>
            <a:prstGeom prst="ellipse">
              <a:avLst/>
            </a:prstGeom>
            <a:solidFill>
              <a:srgbClr val="FF0000">
                <a:alpha val="1019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7661" name="Овал 4"/>
            <p:cNvSpPr>
              <a:spLocks noChangeArrowheads="1"/>
            </p:cNvSpPr>
            <p:nvPr/>
          </p:nvSpPr>
          <p:spPr bwMode="auto">
            <a:xfrm rot="-1426910">
              <a:off x="2098838" y="2578113"/>
              <a:ext cx="2057400" cy="2458407"/>
            </a:xfrm>
            <a:prstGeom prst="ellipse">
              <a:avLst/>
            </a:prstGeom>
            <a:solidFill>
              <a:srgbClr val="0070C0">
                <a:alpha val="1019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04800" y="4876800"/>
            <a:ext cx="4059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Структурные домены (</a:t>
            </a:r>
            <a:r>
              <a:rPr lang="en-US">
                <a:solidFill>
                  <a:schemeClr val="tx1"/>
                </a:solidFill>
              </a:rPr>
              <a:t>SCOP)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7653" name="AutoShape 2" descr="data:image/png;base64,iVBORw0KGgoAAAANSUhEUgAAALEAAAAXCAYAAABEbK42AAAG20lEQVRoQ+2be0wURxjAvz0PijSIC7TiqxESqxhUxAKKINXENFqjkKueDyxXrbFpI6kmVvuHWWiaEGMiCTXxD8Gk1kepBh+hsUIrmKCQxmALVUzjoxq0yGvR6t0B5aYzi3vuLbN7u5c9U93b5FhuZ+abb2Z+882338wxELpCPfCS9wDzkusfUj/UAyBAPLMZcvB/9cHqDwSw6I85wZMfLL0DlYvy8nLAYglafwaq1/+qXFiYE8LC7kJ4+B3g+SasWzlTVfV3IDoKECdfBW7Dm59zH8ZtZwSsMXVG3b/rLkWHO0u/whAXBaLgy1oGrV9fApmZDrDb4wHhDmVwx4buz/vB6UTw8CFAVxdAdzeC8+eduI/2M0ePfql3zL0Q58Vu5GwxHxvuXlT1VqCqngrTQUwGQgA5NdUBy5eHQNYygWtrXXDlyk1wOt9hTpwY0AqzF+IlYz/g3hu7CtsLBhtihP8ac6/pO4lq+k6YEmIBZIejCIO8m8/PtygNCtvWpttS80lJgjj2xg2qhRfTpXXqqYdWXpRF5PhLV1t5+OnTfbrCR6+2Ng9cuNDAHDuWoxvi+VFLuOwxSxmEZwyDUTbq3vD4J3T5nxpTQozs9hKYOrUAMjLG8wsWQExMDHVcent7h4G8dEmTy8FnZXllkbK0cvL6lPIpuTha9A2kPTS9hLY3NDyfyOfOdUNHx0fMqVPVWkD2WuJZr8/jZkfOM9wStzib0O9Pm0wHsQDwpEkFkJw8noDC5+YK4yEOvAiu9Dt7+rQmi8yvXOkLMaUcrT6t8rXqq7c9ot7Utp8583wCu1weuHy5hTlyZI4uiBMjkripEcmGW+Kb7mvolvu6qSDG0YlCmDBhHSQkZEgtHb9pkyrEPkt/RQWQ/IFc7KFDAhC0+nzqeJZPaenXoq/qpJTJl7fHZwLj9vro0dTkwt8nYd94eJlSuQi0dWsaMqE75l5OvHWy4dGJjn/bURw/+eKari8uejweHHmywKt+T0lJgYiyssVxT5+mWGNjo8T+53fsUIVYujzLrZW/gZSmi2XVLCVJ87oxe/dSxfvT168l1iiXpeQbunu3v3nu3MP3ExMfyHipz8vLq5cqLED89bWtOdWebyHKEm14dOKJ5zFaZtkAq61bsattnK9tlM8eDDnx8fHYpeuAN2pq0JjWVrAONxz4PXuofjGBSWqV1KwbSVPL76+sCK+PFdy1i/5yqKIvu3OnansEP1ejXMFfx/KklnhoYAB1LV0Kj2bP9uEGA12clJRURIW4cnA/CQ0bDjGOkKLVYZ+BPazQcNl6rNOLzDtu3DgcAsUxUHzF1dYOxdTVkbZb+IMHR1hiUS/aSxLNd5Tn1zMBaHUJAG3eTLfEFH3VJokoREmetBJ5X1DKeDqXLYO+rCx5VKd42rRpIyEurF+TUze2MmgQv9u3Ghb12k1jiVNTU6G5uRlvIl1Fb92+DRH9/cIEVho4NbjlSzYZbHl+rVZclCUH3yiI/cFL9JZePquBbCINWK2oJT0d7k2ZIuem2Gaz+UJMhG6sXu75dWJ10CBOu/8+zLu/wjSWODs7G/rLy9HbDx5A5OCgF2CaD0mDUgobrYz8mVaI1fIJy78EJBE4f5ZXnq4Gsjj5pCuM1y+XQTxosaAf09KgM3qEi1u8ZcuWkRCTbWfcBi5Y7gSWbb7ohMWyDrc7Q7Q8UuspPpMu5fJ0pRc7qRWl+gD4od6yNJeCpq9Ub+lEorWHppt8YpA8iu4MQi4YNUpbdIIIIhBHWEZzEUyk4Uu+G7mQ2+M0FcSkT5HNVgJWqwNGjxa2nPnSUipz7Pbt3pcqft8+bx7yXPpdCViqdd+2TbE+mhwW55eH2ZT0FSy2inxpe2gbKXK51PxDQx5wuVqYkyf1xYknhidwk19LJHvNhh3+If5Je/9t1D5wx3QQCyCvWlUCLOvAMeN4NQgDTeMLC4WiI5b0sjLNIkUZSgVYHbK8q84zvQKWeetWDzx54ghgx24+NydyPo4TG3va6jdnI96xazQlxALI+flFkJi4G38Uz05oJk6WkV+xYkTITliez57VLJImw8c90CHLCzFFL80y29s90NrawFRW6j87sTg6l1sSbWOMPPxDdk5+flSFfnl0ypQQo7VrS2DGjAJYuFDYejbaQPCzZtFdFByb1lofP3OmKvBsS4tuvZX0EitilfRrbHTD9et/gtudFtApNnvcJ5w99lPDLfEPPQfQ990HTAexcAwzPb0AcnODArDRE+KFy3O5EHR2AvT0kA+CujoXnnjfMMePB3aeOJi/7CCbHXgGLg79skPzCm+OjOHhLvzi+5dhv+wwR6+FWvmq9oBpNiBe1QEMtQvgP7utLIHqTt4EAAAAAElFTkSuQmCC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AutoShape 4" descr="data:image/png;base64,iVBORw0KGgoAAAANSUhEUgAAALEAAAAXCAYAAABEbK42AAAG20lEQVRoQ+2be0wURxjAvz0PijSIC7TiqxESqxhUxAKKINXENFqjkKueDyxXrbFpI6kmVvuHWWiaEGMiCTXxD8Gk1kepBh+hsUIrmKCQxmALVUzjoxq0yGvR6t0B5aYzi3vuLbN7u5c9U93b5FhuZ+abb2Z+882338wxELpCPfCS9wDzkusfUj/UAyBAPLMZcvB/9cHqDwSw6I85wZMfLL0DlYvy8nLAYglafwaq1/+qXFiYE8LC7kJ4+B3g+SasWzlTVfV3IDoKECdfBW7Dm59zH8ZtZwSsMXVG3b/rLkWHO0u/whAXBaLgy1oGrV9fApmZDrDb4wHhDmVwx4buz/vB6UTw8CFAVxdAdzeC8+eduI/2M0ePfql3zL0Q58Vu5GwxHxvuXlT1VqCqngrTQUwGQgA5NdUBy5eHQNYygWtrXXDlyk1wOt9hTpwY0AqzF+IlYz/g3hu7CtsLBhtihP8ac6/pO4lq+k6YEmIBZIejCIO8m8/PtygNCtvWpttS80lJgjj2xg2qhRfTpXXqqYdWXpRF5PhLV1t5+OnTfbrCR6+2Ng9cuNDAHDuWoxvi+VFLuOwxSxmEZwyDUTbq3vD4J3T5nxpTQozs9hKYOrUAMjLG8wsWQExMDHVcent7h4G8dEmTy8FnZXllkbK0cvL6lPIpuTha9A2kPTS9hLY3NDyfyOfOdUNHx0fMqVPVWkD2WuJZr8/jZkfOM9wStzib0O9Pm0wHsQDwpEkFkJw8noDC5+YK4yEOvAiu9Dt7+rQmi8yvXOkLMaUcrT6t8rXqq7c9ot7Utp8583wCu1weuHy5hTlyZI4uiBMjkripEcmGW+Kb7mvolvu6qSDG0YlCmDBhHSQkZEgtHb9pkyrEPkt/RQWQ/IFc7KFDAhC0+nzqeJZPaenXoq/qpJTJl7fHZwLj9vro0dTkwt8nYd94eJlSuQi0dWsaMqE75l5OvHWy4dGJjn/bURw/+eKari8uejweHHmywKt+T0lJgYiyssVxT5+mWGNjo8T+53fsUIVYujzLrZW/gZSmi2XVLCVJ87oxe/dSxfvT168l1iiXpeQbunu3v3nu3MP3ExMfyHipz8vLq5cqLED89bWtOdWebyHKEm14dOKJ5zFaZtkAq61bsattnK9tlM8eDDnx8fHYpeuAN2pq0JjWVrAONxz4PXuofjGBSWqV1KwbSVPL76+sCK+PFdy1i/5yqKIvu3OnansEP1ejXMFfx/KklnhoYAB1LV0Kj2bP9uEGA12clJRURIW4cnA/CQ0bDjGOkKLVYZ+BPazQcNl6rNOLzDtu3DgcAsUxUHzF1dYOxdTVkbZb+IMHR1hiUS/aSxLNd5Tn1zMBaHUJAG3eTLfEFH3VJokoREmetBJ5X1DKeDqXLYO+rCx5VKd42rRpIyEurF+TUze2MmgQv9u3Ghb12k1jiVNTU6G5uRlvIl1Fb92+DRH9/cIEVho4NbjlSzYZbHl+rVZclCUH3yiI/cFL9JZePquBbCINWK2oJT0d7k2ZIuem2Gaz+UJMhG6sXu75dWJ10CBOu/8+zLu/wjSWODs7G/rLy9HbDx5A5OCgF2CaD0mDUgobrYz8mVaI1fIJy78EJBE4f5ZXnq4Gsjj5pCuM1y+XQTxosaAf09KgM3qEi1u8ZcuWkRCTbWfcBi5Y7gSWbb7ohMWyDrc7Q7Q8UuspPpMu5fJ0pRc7qRWl+gD4od6yNJeCpq9Ub+lEorWHppt8YpA8iu4MQi4YNUpbdIIIIhBHWEZzEUyk4Uu+G7mQ2+M0FcSkT5HNVgJWqwNGjxa2nPnSUipz7Pbt3pcqft8+bx7yXPpdCViqdd+2TbE+mhwW55eH2ZT0FSy2inxpe2gbKXK51PxDQx5wuVqYkyf1xYknhidwk19LJHvNhh3+If5Je/9t1D5wx3QQCyCvWlUCLOvAMeN4NQgDTeMLC4WiI5b0sjLNIkUZSgVYHbK8q84zvQKWeetWDzx54ghgx24+NydyPo4TG3va6jdnI96xazQlxALI+flFkJi4G38Uz05oJk6WkV+xYkTITliez57VLJImw8c90CHLCzFFL80y29s90NrawFRW6j87sTg6l1sSbWOMPPxDdk5+flSFfnl0ypQQo7VrS2DGjAJYuFDYejbaQPCzZtFdFByb1lofP3OmKvBsS4tuvZX0EitilfRrbHTD9et/gtudFtApNnvcJ5w99lPDLfEPPQfQ990HTAexcAwzPb0AcnODArDRE+KFy3O5EHR2AvT0kA+CujoXnnjfMMePB3aeOJi/7CCbHXgGLg79skPzCm+OjOHhLvzi+5dhv+wwR6+FWvmq9oBpNiBe1QEMtQvgP7utLIHqTt4EAAAAAElFTkSuQmCC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4724400" y="5257800"/>
            <a:ext cx="4060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Эволюционный домен (</a:t>
            </a:r>
            <a:r>
              <a:rPr lang="en-US">
                <a:solidFill>
                  <a:schemeClr val="tx1"/>
                </a:solidFill>
              </a:rPr>
              <a:t>Pfam)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3733800" y="1752600"/>
            <a:ext cx="4852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Пуриновый репрессор </a:t>
            </a:r>
            <a:r>
              <a:rPr lang="en-US" sz="2800" b="1" dirty="0" smtClean="0">
                <a:solidFill>
                  <a:schemeClr val="tx1"/>
                </a:solidFill>
              </a:rPr>
              <a:t>2PUG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12" y="2246024"/>
            <a:ext cx="4100513" cy="2966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285" y="5867400"/>
            <a:ext cx="4599645" cy="59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0333" y="5867400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Purr_ecoli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228600" y="914400"/>
            <a:ext cx="4999038" cy="5651500"/>
            <a:chOff x="144" y="240"/>
            <a:chExt cx="3149" cy="3560"/>
          </a:xfrm>
        </p:grpSpPr>
        <p:pic>
          <p:nvPicPr>
            <p:cNvPr id="286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40"/>
              <a:ext cx="3149" cy="35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79" name="AutoShape 3"/>
            <p:cNvSpPr>
              <a:spLocks noChangeArrowheads="1"/>
            </p:cNvSpPr>
            <p:nvPr/>
          </p:nvSpPr>
          <p:spPr bwMode="auto">
            <a:xfrm>
              <a:off x="241" y="1320"/>
              <a:ext cx="485" cy="216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19–81</a:t>
              </a:r>
            </a:p>
          </p:txBody>
        </p:sp>
        <p:sp>
          <p:nvSpPr>
            <p:cNvPr id="28680" name="AutoShape 4"/>
            <p:cNvSpPr>
              <a:spLocks noChangeArrowheads="1"/>
            </p:cNvSpPr>
            <p:nvPr/>
          </p:nvSpPr>
          <p:spPr bwMode="auto">
            <a:xfrm>
              <a:off x="1928" y="1880"/>
              <a:ext cx="589" cy="216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82–90</a:t>
              </a:r>
            </a:p>
          </p:txBody>
        </p:sp>
        <p:sp>
          <p:nvSpPr>
            <p:cNvPr id="28681" name="AutoShape 5"/>
            <p:cNvSpPr>
              <a:spLocks noChangeArrowheads="1"/>
            </p:cNvSpPr>
            <p:nvPr/>
          </p:nvSpPr>
          <p:spPr bwMode="auto">
            <a:xfrm>
              <a:off x="2497" y="1632"/>
              <a:ext cx="582" cy="216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91–142</a:t>
              </a:r>
            </a:p>
          </p:txBody>
        </p:sp>
        <p:sp>
          <p:nvSpPr>
            <p:cNvPr id="28682" name="Line 6"/>
            <p:cNvSpPr>
              <a:spLocks noChangeShapeType="1"/>
            </p:cNvSpPr>
            <p:nvPr/>
          </p:nvSpPr>
          <p:spPr bwMode="auto">
            <a:xfrm flipH="1" flipV="1">
              <a:off x="1879" y="1543"/>
              <a:ext cx="146" cy="33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5257800" y="1981200"/>
            <a:ext cx="3787775" cy="171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«</a:t>
            </a:r>
            <a:r>
              <a:rPr lang="en-GB">
                <a:solidFill>
                  <a:srgbClr val="000000"/>
                </a:solidFill>
              </a:rPr>
              <a:t>Парный</a:t>
            </a:r>
            <a:r>
              <a:rPr lang="ru-RU">
                <a:solidFill>
                  <a:srgbClr val="000000"/>
                </a:solidFill>
              </a:rPr>
              <a:t>»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(</a:t>
            </a:r>
            <a:r>
              <a:rPr lang="en-US">
                <a:solidFill>
                  <a:srgbClr val="000000"/>
                </a:solidFill>
              </a:rPr>
              <a:t>“Paired”) </a:t>
            </a:r>
            <a:r>
              <a:rPr lang="en-GB">
                <a:solidFill>
                  <a:srgbClr val="000000"/>
                </a:solidFill>
              </a:rPr>
              <a:t>домен из транскрипционного фактора PAX5 человека (PDB 1K78)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– очевидно, два структурных домена</a:t>
            </a:r>
          </a:p>
        </p:txBody>
      </p:sp>
      <p:sp>
        <p:nvSpPr>
          <p:cNvPr id="28676" name="AutoShape 8"/>
          <p:cNvSpPr>
            <a:spLocks noChangeArrowheads="1"/>
          </p:cNvSpPr>
          <p:nvPr/>
        </p:nvSpPr>
        <p:spPr bwMode="auto">
          <a:xfrm>
            <a:off x="3962400" y="4495800"/>
            <a:ext cx="4749800" cy="1803400"/>
          </a:xfrm>
          <a:prstGeom prst="roundRect">
            <a:avLst>
              <a:gd name="adj" fmla="val 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Эволюционный домен (PAX в Pfam)‏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включает </a:t>
            </a:r>
            <a:r>
              <a:rPr lang="en-GB" b="1" i="1">
                <a:solidFill>
                  <a:srgbClr val="000000"/>
                </a:solidFill>
              </a:rPr>
              <a:t>оба</a:t>
            </a:r>
            <a:r>
              <a:rPr lang="en-GB">
                <a:solidFill>
                  <a:srgbClr val="000000"/>
                </a:solidFill>
              </a:rPr>
              <a:t> структурных домена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(126 а.о.)‏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677" name="Заголовок 9"/>
          <p:cNvSpPr>
            <a:spLocks noGrp="1"/>
          </p:cNvSpPr>
          <p:nvPr>
            <p:ph type="title"/>
          </p:nvPr>
        </p:nvSpPr>
        <p:spPr>
          <a:xfrm>
            <a:off x="688975" y="0"/>
            <a:ext cx="7764463" cy="1376363"/>
          </a:xfrm>
        </p:spPr>
        <p:txBody>
          <a:bodyPr/>
          <a:lstStyle/>
          <a:p>
            <a:r>
              <a:rPr lang="ru-RU" smtClean="0"/>
              <a:t>Эволюционный домен может быть больше структурного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2875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Последовательности </a:t>
            </a:r>
            <a:r>
              <a:rPr lang="en-US" sz="3200">
                <a:solidFill>
                  <a:srgbClr val="000000"/>
                </a:solidFill>
              </a:rPr>
              <a:t>PAX/prd</a:t>
            </a:r>
            <a:r>
              <a:rPr lang="ru-RU" sz="3200">
                <a:solidFill>
                  <a:srgbClr val="000000"/>
                </a:solidFill>
              </a:rPr>
              <a:t> доменов консервативны по всей длине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8686800" cy="343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460875" cy="515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2971800" y="533400"/>
            <a:ext cx="5943600" cy="2876550"/>
          </a:xfrm>
          <a:prstGeom prst="roundRect">
            <a:avLst>
              <a:gd name="adj" fmla="val 6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Забавно, что полипептидные цепи обоих структурных доменов имеют общую топологию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(- одинаковое число спиралей,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- одинаковые межспиральные взаимодействия,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- одинаковый порядок следования спиралей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вдоль цепи;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* минорные элементы вторичной структуры не в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   счет!)‏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85800" y="1295400"/>
            <a:ext cx="7766050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>
                <a:solidFill>
                  <a:srgbClr val="3333CC"/>
                </a:solidFill>
                <a:latin typeface="Verdana" pitchFamily="34" charset="0"/>
              </a:rPr>
              <a:t>Что такое “домен”?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5800" y="2819400"/>
            <a:ext cx="8229600" cy="237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CC3300"/>
                </a:solidFill>
              </a:rPr>
              <a:t>Три определения: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000000"/>
                </a:solidFill>
              </a:rPr>
              <a:t>По функции (функциональный домен)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По сравнению последовательностей (эволюционный домен)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По структуре (структурный домен)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28600" y="0"/>
            <a:ext cx="8915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</a:rPr>
              <a:t>N-</a:t>
            </a:r>
            <a:r>
              <a:rPr lang="ru-RU" sz="2800">
                <a:solidFill>
                  <a:srgbClr val="000000"/>
                </a:solidFill>
              </a:rPr>
              <a:t>концевой структурный домен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000000"/>
                </a:solidFill>
              </a:rPr>
              <a:t>парного домена </a:t>
            </a: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хорошо совмещается с </a:t>
            </a:r>
            <a:r>
              <a:rPr lang="en-US" sz="2800">
                <a:solidFill>
                  <a:srgbClr val="000000"/>
                </a:solidFill>
              </a:rPr>
              <a:t>C-</a:t>
            </a:r>
            <a:r>
              <a:rPr lang="ru-RU" sz="2800">
                <a:solidFill>
                  <a:srgbClr val="000000"/>
                </a:solidFill>
              </a:rPr>
              <a:t>концевым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81600" cy="471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5626100" y="1184275"/>
            <a:ext cx="28829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Синий – </a:t>
            </a:r>
            <a:r>
              <a:rPr lang="en-US">
                <a:solidFill>
                  <a:srgbClr val="000000"/>
                </a:solidFill>
              </a:rPr>
              <a:t>N</a:t>
            </a:r>
            <a:r>
              <a:rPr lang="ru-RU">
                <a:solidFill>
                  <a:srgbClr val="000000"/>
                </a:solidFill>
              </a:rPr>
              <a:t>-концевой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641975" y="1676400"/>
            <a:ext cx="3117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Зеленый – </a:t>
            </a:r>
            <a:r>
              <a:rPr lang="en-US">
                <a:solidFill>
                  <a:srgbClr val="000000"/>
                </a:solidFill>
              </a:rPr>
              <a:t>C</a:t>
            </a:r>
            <a:r>
              <a:rPr lang="ru-RU">
                <a:solidFill>
                  <a:srgbClr val="000000"/>
                </a:solidFill>
              </a:rPr>
              <a:t>-концевой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699125" y="2327275"/>
            <a:ext cx="3444875" cy="197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Совмещение – по двум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спиралям, всего по 14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  <a:latin typeface="Symbol" pitchFamily="18" charset="2"/>
              </a:rPr>
              <a:t></a:t>
            </a:r>
            <a:r>
              <a:rPr lang="ru-RU" baseline="-25000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атомам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Rmsd = 0.5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86868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Но достоверного сходства последовательностей не наблюдается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09600" y="0"/>
            <a:ext cx="7762875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Два структурных домена парного домена одинаково расположены на ДНК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71625"/>
            <a:ext cx="5059363" cy="460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1447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</a:rPr>
              <a:t>Структурные домены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676400" y="3429000"/>
            <a:ext cx="6400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Алгоритмы детектирования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4463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</a:rPr>
              <a:t>На чем основаны методы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764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>
                <a:solidFill>
                  <a:srgbClr val="000000"/>
                </a:solidFill>
              </a:rPr>
              <a:t>Домен имеет собственное гидрофобное ядро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ru-RU" sz="3200">
                <a:solidFill>
                  <a:srgbClr val="000000"/>
                </a:solidFill>
              </a:rPr>
              <a:t>(пример</a:t>
            </a:r>
            <a:r>
              <a:rPr lang="en-US" sz="3200">
                <a:solidFill>
                  <a:srgbClr val="000000"/>
                </a:solidFill>
              </a:rPr>
              <a:t>: </a:t>
            </a:r>
            <a:r>
              <a:rPr lang="ru-RU" sz="3200">
                <a:solidFill>
                  <a:srgbClr val="000000"/>
                </a:solidFill>
              </a:rPr>
              <a:t>алгоритм </a:t>
            </a:r>
            <a:r>
              <a:rPr lang="en-US" sz="3200">
                <a:solidFill>
                  <a:srgbClr val="000000"/>
                </a:solidFill>
              </a:rPr>
              <a:t>DETECTIVE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Swindells, 1995)‏</a:t>
            </a:r>
          </a:p>
          <a:p>
            <a: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>
                <a:solidFill>
                  <a:srgbClr val="000000"/>
                </a:solidFill>
              </a:rPr>
              <a:t>Домен – это часть белка, внутри которой много контактов аминокислотных остатков, а между доменами – мало контактов </a:t>
            </a:r>
            <a:r>
              <a:rPr lang="en-US" sz="3200">
                <a:solidFill>
                  <a:srgbClr val="000000"/>
                </a:solidFill>
              </a:rPr>
              <a:t>(</a:t>
            </a:r>
            <a:r>
              <a:rPr lang="ru-RU" sz="3200">
                <a:solidFill>
                  <a:srgbClr val="000000"/>
                </a:solidFill>
              </a:rPr>
              <a:t>пример: алгоритм  </a:t>
            </a:r>
            <a:r>
              <a:rPr lang="en-US" sz="3200">
                <a:solidFill>
                  <a:srgbClr val="000000"/>
                </a:solidFill>
              </a:rPr>
              <a:t>DOMAK, Siddiqui&amp;Barton, 1995)‏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85800" y="463550"/>
            <a:ext cx="776287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Siddiqui&amp;Barton, 1995: DOMAK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33400" y="2752725"/>
            <a:ext cx="7762875" cy="334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>
                <a:solidFill>
                  <a:srgbClr val="000000"/>
                </a:solidFill>
              </a:rPr>
              <a:t>Предпосылки: домен состоит из одного или двух непрерывных участков полипептидной цепи</a:t>
            </a:r>
          </a:p>
          <a:p>
            <a: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>
                <a:solidFill>
                  <a:srgbClr val="000000"/>
                </a:solidFill>
              </a:rPr>
              <a:t>Число контактов между остатками внутри домена больше, чем число междоменных контактов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900113" y="2022475"/>
            <a:ext cx="48101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>
                <a:solidFill>
                  <a:srgbClr val="000000"/>
                </a:solidFill>
              </a:rPr>
              <a:t>Сверху – вниз, от целого – к части!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62875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</a:rPr>
              <a:t>Формализация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762000" y="1524000"/>
            <a:ext cx="7391400" cy="211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>
                <a:solidFill>
                  <a:srgbClr val="000000"/>
                </a:solidFill>
              </a:rPr>
              <a:t>Два остатка контактируют, если расстояние между ними меньше 5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Å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Если белок разбит на две части,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и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, то определяется индекс разделенности:  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2800">
                <a:solidFill>
                  <a:srgbClr val="000000"/>
                </a:solidFill>
                <a:cs typeface="Times New Roman" pitchFamily="18" charset="0"/>
              </a:rPr>
            </a:br>
            <a:endParaRPr lang="en-US" sz="28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370013" y="3505200"/>
            <a:ext cx="5886450" cy="649288"/>
          </a:xfrm>
          <a:prstGeom prst="rect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1">
                <a:solidFill>
                  <a:srgbClr val="000000"/>
                </a:solidFill>
              </a:rPr>
              <a:t>SplitValue=</a:t>
            </a:r>
            <a:r>
              <a:rPr lang="en-US" sz="3200" b="1">
                <a:solidFill>
                  <a:srgbClr val="000000"/>
                </a:solidFill>
              </a:rPr>
              <a:t>(</a:t>
            </a:r>
            <a:r>
              <a:rPr lang="en-US" sz="3200" b="1" i="1">
                <a:solidFill>
                  <a:srgbClr val="000000"/>
                </a:solidFill>
              </a:rPr>
              <a:t>int</a:t>
            </a:r>
            <a:r>
              <a:rPr lang="en-US" sz="3200" b="1" i="1" baseline="-25000">
                <a:solidFill>
                  <a:srgbClr val="000000"/>
                </a:solidFill>
              </a:rPr>
              <a:t>A</a:t>
            </a:r>
            <a:r>
              <a:rPr lang="en-US" sz="3200" b="1" i="1">
                <a:solidFill>
                  <a:srgbClr val="000000"/>
                </a:solidFill>
              </a:rPr>
              <a:t>/ext</a:t>
            </a:r>
            <a:r>
              <a:rPr lang="en-US" sz="3200" b="1" i="1" baseline="-25000">
                <a:solidFill>
                  <a:srgbClr val="000000"/>
                </a:solidFill>
              </a:rPr>
              <a:t>AB</a:t>
            </a:r>
            <a:r>
              <a:rPr lang="en-US" sz="3200" b="1">
                <a:solidFill>
                  <a:srgbClr val="000000"/>
                </a:solidFill>
              </a:rPr>
              <a:t>)</a:t>
            </a:r>
            <a:r>
              <a:rPr lang="en-US" sz="3200" b="1" i="1">
                <a:solidFill>
                  <a:srgbClr val="000000"/>
                </a:solidFill>
                <a:cs typeface="Times New Roman" pitchFamily="18" charset="0"/>
              </a:rPr>
              <a:t>∙</a:t>
            </a:r>
            <a:r>
              <a:rPr lang="en-US" sz="3200" b="1">
                <a:solidFill>
                  <a:srgbClr val="000000"/>
                </a:solidFill>
              </a:rPr>
              <a:t>(</a:t>
            </a:r>
            <a:r>
              <a:rPr lang="en-US" sz="3200" b="1" i="1">
                <a:solidFill>
                  <a:srgbClr val="000000"/>
                </a:solidFill>
              </a:rPr>
              <a:t>int</a:t>
            </a:r>
            <a:r>
              <a:rPr lang="en-US" sz="3200" b="1" i="1" baseline="-25000">
                <a:solidFill>
                  <a:srgbClr val="000000"/>
                </a:solidFill>
              </a:rPr>
              <a:t>B</a:t>
            </a:r>
            <a:r>
              <a:rPr lang="en-US" sz="3200" b="1" i="1">
                <a:solidFill>
                  <a:srgbClr val="000000"/>
                </a:solidFill>
              </a:rPr>
              <a:t>/ext</a:t>
            </a:r>
            <a:r>
              <a:rPr lang="en-US" sz="3200" b="1" i="1" baseline="-25000">
                <a:solidFill>
                  <a:srgbClr val="000000"/>
                </a:solidFill>
              </a:rPr>
              <a:t>AB</a:t>
            </a:r>
            <a:r>
              <a:rPr lang="en-US" sz="3200" b="1">
                <a:solidFill>
                  <a:srgbClr val="000000"/>
                </a:solidFill>
              </a:rPr>
              <a:t>)‏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717550" y="4495800"/>
            <a:ext cx="7678738" cy="197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int</a:t>
            </a:r>
            <a:r>
              <a:rPr lang="en-US" sz="2800" b="1" i="1" baseline="-25000">
                <a:solidFill>
                  <a:srgbClr val="000000"/>
                </a:solidFill>
              </a:rPr>
              <a:t>A    </a:t>
            </a:r>
            <a:r>
              <a:rPr lang="en-US" sz="2800">
                <a:solidFill>
                  <a:srgbClr val="000000"/>
                </a:solidFill>
              </a:rPr>
              <a:t>– </a:t>
            </a:r>
            <a:r>
              <a:rPr lang="ru-RU" sz="2800">
                <a:solidFill>
                  <a:srgbClr val="000000"/>
                </a:solidFill>
              </a:rPr>
              <a:t>число пар контактирующих остатков из </a:t>
            </a:r>
            <a:r>
              <a:rPr lang="en-US" sz="2800">
                <a:solidFill>
                  <a:srgbClr val="000000"/>
                </a:solidFill>
              </a:rPr>
              <a:t>A;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int</a:t>
            </a:r>
            <a:r>
              <a:rPr lang="en-US" sz="2800" b="1" i="1" baseline="-25000">
                <a:solidFill>
                  <a:srgbClr val="000000"/>
                </a:solidFill>
              </a:rPr>
              <a:t>B    </a:t>
            </a:r>
            <a:r>
              <a:rPr lang="en-US" sz="2800">
                <a:solidFill>
                  <a:srgbClr val="000000"/>
                </a:solidFill>
              </a:rPr>
              <a:t>– </a:t>
            </a:r>
            <a:r>
              <a:rPr lang="ru-RU" sz="2800">
                <a:solidFill>
                  <a:srgbClr val="000000"/>
                </a:solidFill>
              </a:rPr>
              <a:t>число пар контактирующих остатков из </a:t>
            </a:r>
            <a:r>
              <a:rPr lang="en-US" sz="2800">
                <a:solidFill>
                  <a:srgbClr val="000000"/>
                </a:solidFill>
              </a:rPr>
              <a:t>B;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ext</a:t>
            </a:r>
            <a:r>
              <a:rPr lang="en-US" sz="2800" b="1" i="1" baseline="-25000">
                <a:solidFill>
                  <a:srgbClr val="000000"/>
                </a:solidFill>
              </a:rPr>
              <a:t>AB </a:t>
            </a:r>
            <a:r>
              <a:rPr lang="en-US" sz="2800">
                <a:solidFill>
                  <a:srgbClr val="000000"/>
                </a:solidFill>
              </a:rPr>
              <a:t>– </a:t>
            </a:r>
            <a:r>
              <a:rPr lang="ru-RU" sz="2800">
                <a:solidFill>
                  <a:srgbClr val="000000"/>
                </a:solidFill>
              </a:rPr>
              <a:t>число пар контактирующих остатков,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один из </a:t>
            </a:r>
            <a:r>
              <a:rPr lang="en-US" sz="2800">
                <a:solidFill>
                  <a:srgbClr val="000000"/>
                </a:solidFill>
              </a:rPr>
              <a:t>A, </a:t>
            </a:r>
            <a:r>
              <a:rPr lang="ru-RU" sz="2800">
                <a:solidFill>
                  <a:srgbClr val="000000"/>
                </a:solidFill>
              </a:rPr>
              <a:t>а другой – из </a:t>
            </a:r>
            <a:r>
              <a:rPr lang="en-US" sz="2800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5334000" cy="397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12775" y="304800"/>
            <a:ext cx="81200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>
                <a:solidFill>
                  <a:srgbClr val="000000"/>
                </a:solidFill>
              </a:rPr>
              <a:t>Пример.</a:t>
            </a:r>
            <a:r>
              <a:rPr lang="ru-RU">
                <a:solidFill>
                  <a:srgbClr val="000000"/>
                </a:solidFill>
              </a:rPr>
              <a:t> Структура 1</a:t>
            </a:r>
            <a:r>
              <a:rPr lang="en-US">
                <a:solidFill>
                  <a:srgbClr val="000000"/>
                </a:solidFill>
              </a:rPr>
              <a:t>CD4</a:t>
            </a:r>
            <a:r>
              <a:rPr lang="ru-RU">
                <a:solidFill>
                  <a:srgbClr val="000000"/>
                </a:solidFill>
              </a:rPr>
              <a:t>.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Часть </a:t>
            </a:r>
            <a:r>
              <a:rPr lang="en-US">
                <a:solidFill>
                  <a:srgbClr val="000000"/>
                </a:solidFill>
              </a:rPr>
              <a:t>A: N-</a:t>
            </a:r>
            <a:r>
              <a:rPr lang="ru-RU">
                <a:solidFill>
                  <a:srgbClr val="000000"/>
                </a:solidFill>
              </a:rPr>
              <a:t>конец полипептидной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цепи до остатка </a:t>
            </a:r>
            <a:r>
              <a:rPr lang="en-US">
                <a:solidFill>
                  <a:srgbClr val="000000"/>
                </a:solidFill>
              </a:rPr>
              <a:t>i; </a:t>
            </a:r>
            <a:r>
              <a:rPr lang="ru-RU">
                <a:solidFill>
                  <a:srgbClr val="000000"/>
                </a:solidFill>
              </a:rPr>
              <a:t>часть </a:t>
            </a:r>
            <a:r>
              <a:rPr lang="en-US">
                <a:solidFill>
                  <a:srgbClr val="000000"/>
                </a:solidFill>
              </a:rPr>
              <a:t>B – </a:t>
            </a:r>
            <a:r>
              <a:rPr lang="ru-RU">
                <a:solidFill>
                  <a:srgbClr val="000000"/>
                </a:solidFill>
              </a:rPr>
              <a:t>от (</a:t>
            </a:r>
            <a:r>
              <a:rPr lang="en-US">
                <a:solidFill>
                  <a:srgbClr val="000000"/>
                </a:solidFill>
              </a:rPr>
              <a:t>i+1) </a:t>
            </a:r>
            <a:r>
              <a:rPr lang="ru-RU">
                <a:solidFill>
                  <a:srgbClr val="000000"/>
                </a:solidFill>
              </a:rPr>
              <a:t>до </a:t>
            </a:r>
            <a:r>
              <a:rPr lang="en-US">
                <a:solidFill>
                  <a:srgbClr val="000000"/>
                </a:solidFill>
              </a:rPr>
              <a:t>C-</a:t>
            </a:r>
            <a:r>
              <a:rPr lang="ru-RU">
                <a:solidFill>
                  <a:srgbClr val="000000"/>
                </a:solidFill>
              </a:rPr>
              <a:t>конца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715000" y="1752600"/>
            <a:ext cx="3190875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График зависимости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индекса разделенности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от номера граничного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остатка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762000"/>
            <a:ext cx="3475037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163" y="762000"/>
            <a:ext cx="3475037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065213" y="152400"/>
            <a:ext cx="5378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Деление по остатку 97 (пик на графике)‏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924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В алгоритме </a:t>
            </a:r>
            <a:r>
              <a:rPr lang="en-US" sz="3200">
                <a:solidFill>
                  <a:srgbClr val="000000"/>
                </a:solidFill>
              </a:rPr>
              <a:t>DOMAK </a:t>
            </a:r>
            <a:r>
              <a:rPr lang="ru-RU" sz="3200">
                <a:solidFill>
                  <a:srgbClr val="000000"/>
                </a:solidFill>
              </a:rPr>
              <a:t>проверяются следующие разделения на части </a:t>
            </a:r>
            <a:r>
              <a:rPr lang="en-US" sz="3200">
                <a:solidFill>
                  <a:srgbClr val="000000"/>
                </a:solidFill>
              </a:rPr>
              <a:t>A </a:t>
            </a:r>
            <a:r>
              <a:rPr lang="ru-RU" sz="3200">
                <a:solidFill>
                  <a:srgbClr val="000000"/>
                </a:solidFill>
              </a:rPr>
              <a:t>и </a:t>
            </a:r>
            <a:r>
              <a:rPr lang="en-US" sz="320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 l="5026"/>
          <a:stretch>
            <a:fillRect/>
          </a:stretch>
        </p:blipFill>
        <p:spPr bwMode="auto">
          <a:xfrm>
            <a:off x="838200" y="1676400"/>
            <a:ext cx="8224048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92703" y="1905000"/>
            <a:ext cx="540830" cy="341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2060"/>
                </a:solidFill>
              </a:rPr>
              <a:t>(1)‏</a:t>
            </a: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2060"/>
                </a:solidFill>
              </a:rPr>
              <a:t>(2)‏</a:t>
            </a: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2060"/>
                </a:solidFill>
              </a:rPr>
              <a:t>(3)‏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62875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</a:rPr>
              <a:t>Алгоритм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685800" y="1533525"/>
            <a:ext cx="7848600" cy="494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К полной цепи применяются методы 1 и 2. Выбирается разделение с лучшим индексом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К полученным двум доменам применяется та же процедура. В случае, когда домен состоит из двух сегментов, применяется также метод 3.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Алгоритм останавливается в зависимости от пороговых значений:</a:t>
            </a:r>
          </a:p>
          <a:p>
            <a:pPr marL="731838" lvl="1" indent="-274638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>
                <a:solidFill>
                  <a:srgbClr val="000000"/>
                </a:solidFill>
              </a:rPr>
              <a:t>MDS – </a:t>
            </a:r>
            <a:r>
              <a:rPr lang="ru-RU" sz="2000">
                <a:solidFill>
                  <a:srgbClr val="000000"/>
                </a:solidFill>
              </a:rPr>
              <a:t>минимальный размер домена (в числе остатков)‏</a:t>
            </a:r>
          </a:p>
          <a:p>
            <a:pPr marL="731838" lvl="1" indent="-274638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>
                <a:solidFill>
                  <a:srgbClr val="000000"/>
                </a:solidFill>
              </a:rPr>
              <a:t>MSS – </a:t>
            </a:r>
            <a:r>
              <a:rPr lang="ru-RU" sz="2000">
                <a:solidFill>
                  <a:srgbClr val="000000"/>
                </a:solidFill>
              </a:rPr>
              <a:t>минимальный размер сегмента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Отдельная процедура предусмотрена для сегментов, длина которых между </a:t>
            </a:r>
            <a:r>
              <a:rPr lang="en-US">
                <a:solidFill>
                  <a:srgbClr val="000000"/>
                </a:solidFill>
              </a:rPr>
              <a:t>MDS </a:t>
            </a:r>
            <a:r>
              <a:rPr lang="ru-RU">
                <a:solidFill>
                  <a:srgbClr val="000000"/>
                </a:solidFill>
              </a:rPr>
              <a:t>и </a:t>
            </a:r>
            <a:r>
              <a:rPr lang="en-US">
                <a:solidFill>
                  <a:srgbClr val="000000"/>
                </a:solidFill>
              </a:rPr>
              <a:t>MSS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 Найденные домены проверяются на </a:t>
            </a:r>
            <a:r>
              <a:rPr lang="en-US">
                <a:solidFill>
                  <a:srgbClr val="000000"/>
                </a:solidFill>
              </a:rPr>
              <a:t>“</a:t>
            </a:r>
            <a:r>
              <a:rPr lang="ru-RU">
                <a:solidFill>
                  <a:srgbClr val="000000"/>
                </a:solidFill>
              </a:rPr>
              <a:t>компактность</a:t>
            </a:r>
            <a:r>
              <a:rPr lang="en-US">
                <a:solidFill>
                  <a:srgbClr val="000000"/>
                </a:solidFill>
              </a:rPr>
              <a:t>”</a:t>
            </a:r>
            <a:r>
              <a:rPr lang="ru-RU">
                <a:solidFill>
                  <a:srgbClr val="000000"/>
                </a:solidFill>
              </a:rPr>
              <a:t>; некомпактные – сливаются  в один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581025"/>
            <a:ext cx="82296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3333CC"/>
                </a:solidFill>
                <a:latin typeface="Verdana" pitchFamily="34" charset="0"/>
              </a:rPr>
              <a:t>Функциональный домен </a:t>
            </a:r>
            <a:br>
              <a:rPr lang="ru-RU" sz="4400">
                <a:solidFill>
                  <a:srgbClr val="3333CC"/>
                </a:solidFill>
                <a:latin typeface="Verdana" pitchFamily="34" charset="0"/>
              </a:rPr>
            </a:br>
            <a:r>
              <a:rPr lang="ru-RU" sz="3200">
                <a:solidFill>
                  <a:srgbClr val="3333CC"/>
                </a:solidFill>
                <a:latin typeface="Verdana" pitchFamily="34" charset="0"/>
              </a:rPr>
              <a:t>(</a:t>
            </a:r>
            <a:r>
              <a:rPr lang="ru-RU" sz="3200" i="1">
                <a:solidFill>
                  <a:srgbClr val="3333CC"/>
                </a:solidFill>
                <a:latin typeface="Verdana" pitchFamily="34" charset="0"/>
              </a:rPr>
              <a:t>биохимия/биоинженерия</a:t>
            </a:r>
            <a:r>
              <a:rPr lang="ru-RU" sz="3200">
                <a:solidFill>
                  <a:srgbClr val="3333CC"/>
                </a:solidFill>
                <a:latin typeface="Verdana" pitchFamily="34" charset="0"/>
              </a:rPr>
              <a:t>)‏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38200" y="2057400"/>
            <a:ext cx="78486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55638" indent="-6556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5638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639300" algn="l"/>
              </a:tabLst>
            </a:pPr>
            <a:r>
              <a:rPr lang="ru-RU" sz="3200" i="1">
                <a:solidFill>
                  <a:srgbClr val="CC3300"/>
                </a:solidFill>
              </a:rPr>
              <a:t>Минимальная часть полипептидной цепи, которая</a:t>
            </a:r>
            <a:r>
              <a:rPr lang="en-US" sz="3200" i="1">
                <a:solidFill>
                  <a:srgbClr val="CC3300"/>
                </a:solidFill>
              </a:rPr>
              <a:t>:</a:t>
            </a:r>
            <a:r>
              <a:rPr lang="ru-RU" sz="3200">
                <a:solidFill>
                  <a:srgbClr val="CC3300"/>
                </a:solidFill>
              </a:rPr>
              <a:t> </a:t>
            </a:r>
          </a:p>
          <a:p>
            <a:pPr marL="655638" indent="-6556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5638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639300" algn="l"/>
              </a:tabLst>
            </a:pPr>
            <a:r>
              <a:rPr lang="ru-RU" sz="2800">
                <a:solidFill>
                  <a:srgbClr val="CC3300"/>
                </a:solidFill>
              </a:rPr>
              <a:t>сохраняет (</a:t>
            </a:r>
            <a:r>
              <a:rPr lang="en-US" sz="2800" i="1">
                <a:solidFill>
                  <a:srgbClr val="CC3300"/>
                </a:solidFill>
              </a:rPr>
              <a:t>in vitro</a:t>
            </a:r>
            <a:r>
              <a:rPr lang="ru-RU" sz="2800">
                <a:solidFill>
                  <a:srgbClr val="CC3300"/>
                </a:solidFill>
              </a:rPr>
              <a:t>) как минимум одну из активностей полного белка</a:t>
            </a:r>
            <a:endParaRPr lang="en-US" sz="2800">
              <a:solidFill>
                <a:srgbClr val="CC3300"/>
              </a:solidFill>
            </a:endParaRPr>
          </a:p>
          <a:p>
            <a:pPr marL="655638" indent="-6556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5638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639300" algn="l"/>
              </a:tabLst>
            </a:pPr>
            <a:r>
              <a:rPr lang="ru-RU" sz="2800">
                <a:solidFill>
                  <a:srgbClr val="CC3300"/>
                </a:solidFill>
              </a:rPr>
              <a:t>как правило, может автономно свернуться в правильную, нативную структуру</a:t>
            </a:r>
          </a:p>
          <a:p>
            <a:pPr marL="655638" indent="-6556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tabLst>
                <a:tab pos="655638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639300" algn="l"/>
              </a:tabLst>
            </a:pPr>
            <a:endParaRPr lang="ru-RU" sz="28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685800" y="463550"/>
            <a:ext cx="776287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Swindells, 1995</a:t>
            </a:r>
            <a:br>
              <a:rPr lang="en-US" sz="4400">
                <a:solidFill>
                  <a:srgbClr val="000000"/>
                </a:solidFill>
              </a:rPr>
            </a:br>
            <a:r>
              <a:rPr lang="en-US" sz="4400">
                <a:solidFill>
                  <a:srgbClr val="000000"/>
                </a:solidFill>
              </a:rPr>
              <a:t>DETECTIVE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27125" y="2022475"/>
            <a:ext cx="4921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>
                <a:solidFill>
                  <a:srgbClr val="000000"/>
                </a:solidFill>
              </a:rPr>
              <a:t>Снизу – вверх, наращивание частей!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81013" y="2971800"/>
            <a:ext cx="84582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Предпосылка: каждый домен имеет свое гидрофобное ядро.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Этапы: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1. выявление гидрофобных ядер в структуре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2. «натягивание» доменов на гидрофобные ядра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533400" y="685800"/>
            <a:ext cx="83820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Отбираются остатки, которые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0000"/>
                </a:solidFill>
              </a:rPr>
              <a:t>Слабо экспонированы (</a:t>
            </a:r>
            <a:r>
              <a:rPr lang="en-US" dirty="0">
                <a:solidFill>
                  <a:srgbClr val="000000"/>
                </a:solidFill>
              </a:rPr>
              <a:t>&lt;7%)‏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0000"/>
                </a:solidFill>
              </a:rPr>
              <a:t>Принадлежат спиралям или тяжам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0000"/>
                </a:solidFill>
              </a:rPr>
              <a:t>Более 75% контактов их атомов с другими атомами классифицируются как гидрофобные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0000"/>
                </a:solidFill>
              </a:rPr>
              <a:t>    Контактом считается сближение </a:t>
            </a:r>
            <a:r>
              <a:rPr lang="en-US" dirty="0">
                <a:solidFill>
                  <a:srgbClr val="000000"/>
                </a:solidFill>
              </a:rPr>
              <a:t>“</a:t>
            </a:r>
            <a:r>
              <a:rPr lang="ru-RU" dirty="0">
                <a:solidFill>
                  <a:srgbClr val="000000"/>
                </a:solidFill>
              </a:rPr>
              <a:t>тяжелых</a:t>
            </a:r>
            <a:r>
              <a:rPr lang="en-US" dirty="0">
                <a:solidFill>
                  <a:srgbClr val="000000"/>
                </a:solidFill>
              </a:rPr>
              <a:t>”</a:t>
            </a:r>
            <a:r>
              <a:rPr lang="ru-RU" dirty="0">
                <a:solidFill>
                  <a:srgbClr val="000000"/>
                </a:solidFill>
              </a:rPr>
              <a:t> атомов на сумму </a:t>
            </a:r>
            <a:r>
              <a:rPr lang="en-US" dirty="0" err="1">
                <a:solidFill>
                  <a:srgbClr val="000000"/>
                </a:solidFill>
              </a:rPr>
              <a:t>vdW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радиусов + 1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Å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0000"/>
                </a:solidFill>
              </a:rPr>
              <a:t>    Гидрофобным контактом считается контакт </a:t>
            </a:r>
            <a:r>
              <a:rPr lang="ru-RU" dirty="0" smtClean="0">
                <a:solidFill>
                  <a:srgbClr val="000000"/>
                </a:solidFill>
              </a:rPr>
              <a:t>углеродов</a:t>
            </a:r>
            <a:endParaRPr lang="en-US" dirty="0" smtClean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marL="341313" indent="-341313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  Два остатка из отобранных считаются взаимодействующими </a:t>
            </a:r>
            <a:r>
              <a:rPr lang="ru-RU" sz="2800" dirty="0" err="1">
                <a:solidFill>
                  <a:srgbClr val="000000"/>
                </a:solidFill>
              </a:rPr>
              <a:t>гидрофобно</a:t>
            </a:r>
            <a:r>
              <a:rPr lang="ru-RU" sz="2800" dirty="0">
                <a:solidFill>
                  <a:srgbClr val="000000"/>
                </a:solidFill>
              </a:rPr>
              <a:t>, если число гидрофобных межатомных контактов превосходит число </a:t>
            </a:r>
            <a:r>
              <a:rPr lang="ru-RU" sz="2800" dirty="0" err="1">
                <a:solidFill>
                  <a:srgbClr val="000000"/>
                </a:solidFill>
              </a:rPr>
              <a:t>негидрофобных</a:t>
            </a:r>
            <a:r>
              <a:rPr lang="ru-RU" sz="2800" dirty="0">
                <a:solidFill>
                  <a:srgbClr val="000000"/>
                </a:solidFill>
              </a:rPr>
              <a:t> межатомных контактов</a:t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685800" y="26988"/>
            <a:ext cx="77724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Строится граф: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– </a:t>
            </a:r>
            <a:r>
              <a:rPr lang="ru-RU" sz="2000">
                <a:solidFill>
                  <a:srgbClr val="000000"/>
                </a:solidFill>
              </a:rPr>
              <a:t>Вершина – отобранный остаток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– Ребро соединяет вершины, если соответствующие остатки гидрофобно взаимодействуют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– Связные компоненты графа, содержащие 5 или более остатков, называются гидрофобными ядрами 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4470400" y="3924300"/>
            <a:ext cx="842963" cy="20462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1579563" y="3582988"/>
            <a:ext cx="1265237" cy="16986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4591050" y="3979863"/>
            <a:ext cx="1204913" cy="571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 flipH="1">
            <a:off x="3867150" y="3979863"/>
            <a:ext cx="604838" cy="11366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 flipH="1">
            <a:off x="1879600" y="5173663"/>
            <a:ext cx="1870075" cy="7953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 flipH="1" flipV="1">
            <a:off x="3805238" y="5229225"/>
            <a:ext cx="1328737" cy="6286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 flipH="1">
            <a:off x="5915025" y="3241675"/>
            <a:ext cx="1087438" cy="8524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 flipH="1">
            <a:off x="5192713" y="4946650"/>
            <a:ext cx="1689100" cy="10223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1038225" y="3071813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2422525" y="3413125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1579563" y="5572125"/>
            <a:ext cx="722312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638925" y="2900363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6457950" y="4605338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3" name="Oval 16"/>
          <p:cNvSpPr>
            <a:spLocks noChangeArrowheads="1"/>
          </p:cNvSpPr>
          <p:nvPr/>
        </p:nvSpPr>
        <p:spPr bwMode="auto">
          <a:xfrm>
            <a:off x="4892675" y="5514975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4" name="Oval 17"/>
          <p:cNvSpPr>
            <a:spLocks noChangeArrowheads="1"/>
          </p:cNvSpPr>
          <p:nvPr/>
        </p:nvSpPr>
        <p:spPr bwMode="auto">
          <a:xfrm>
            <a:off x="3506788" y="4776788"/>
            <a:ext cx="722312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5" name="Oval 18"/>
          <p:cNvSpPr>
            <a:spLocks noChangeArrowheads="1"/>
          </p:cNvSpPr>
          <p:nvPr/>
        </p:nvSpPr>
        <p:spPr bwMode="auto">
          <a:xfrm>
            <a:off x="5494338" y="3695700"/>
            <a:ext cx="722312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6" name="Oval 19"/>
          <p:cNvSpPr>
            <a:spLocks noChangeArrowheads="1"/>
          </p:cNvSpPr>
          <p:nvPr/>
        </p:nvSpPr>
        <p:spPr bwMode="auto">
          <a:xfrm>
            <a:off x="4110038" y="3582988"/>
            <a:ext cx="722312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85750" y="2362200"/>
            <a:ext cx="8170863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  <a:latin typeface="Verdana" pitchFamily="34" charset="0"/>
              </a:rPr>
              <a:t>Гидрофобные ядра – еще не домены!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/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Для получения доменов применяется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многоходовая процедура чистки-слияния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43" y="3276600"/>
            <a:ext cx="8882902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37588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Алгоритм демонстрируется на  примере (см. рис.)‏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(1) найдено 3 кластера – 1-й, 2-й и 3-й 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(2) остатки, окруженные </a:t>
            </a:r>
            <a:r>
              <a:rPr lang="en-US">
                <a:solidFill>
                  <a:srgbClr val="000000"/>
                </a:solidFill>
              </a:rPr>
              <a:t>“</a:t>
            </a:r>
            <a:r>
              <a:rPr lang="ru-RU">
                <a:solidFill>
                  <a:srgbClr val="000000"/>
                </a:solidFill>
              </a:rPr>
              <a:t>чужими</a:t>
            </a:r>
            <a:r>
              <a:rPr lang="en-US">
                <a:solidFill>
                  <a:srgbClr val="000000"/>
                </a:solidFill>
              </a:rPr>
              <a:t>” </a:t>
            </a:r>
            <a:r>
              <a:rPr lang="ru-RU">
                <a:solidFill>
                  <a:srgbClr val="000000"/>
                </a:solidFill>
              </a:rPr>
              <a:t>вычищаются 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(3) кластеры, включающие меньше пяти остатков, вычищаются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(4) заливка некластеризованных остатков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(5–6) оставшиеся некластеризованные остатки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присоединяются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по контактам к кластерам предыдущего шага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(7–8) опять прочистка, заливка и присоединение хвостов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6868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00"/>
                </a:solidFill>
                <a:latin typeface="Verdana" pitchFamily="34" charset="0"/>
              </a:rPr>
              <a:t>Классификации структурных доменов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001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SCOP (http://scop.mrc-lmb.cam.ac.uk/scop/)</a:t>
            </a:r>
            <a:r>
              <a:rPr lang="ru-RU" dirty="0" smtClean="0">
                <a:solidFill>
                  <a:srgbClr val="000000"/>
                </a:solidFill>
              </a:rPr>
              <a:t>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(остановлен 2009)</a:t>
            </a:r>
            <a:endParaRPr lang="ru-RU" dirty="0">
              <a:solidFill>
                <a:srgbClr val="000000"/>
              </a:solidFill>
            </a:endParaRP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ручная </a:t>
            </a:r>
            <a:r>
              <a:rPr lang="ru-RU" dirty="0" err="1">
                <a:solidFill>
                  <a:srgbClr val="000000"/>
                </a:solidFill>
              </a:rPr>
              <a:t>детекция</a:t>
            </a:r>
            <a:r>
              <a:rPr lang="ru-RU" dirty="0">
                <a:solidFill>
                  <a:srgbClr val="000000"/>
                </a:solidFill>
              </a:rPr>
              <a:t> доменов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4 основных уровня классификации (класс, укладка, </a:t>
            </a:r>
            <a:r>
              <a:rPr lang="ru-RU" dirty="0" err="1">
                <a:solidFill>
                  <a:srgbClr val="000000"/>
                </a:solidFill>
              </a:rPr>
              <a:t>суперсемейство</a:t>
            </a:r>
            <a:r>
              <a:rPr lang="ru-RU" dirty="0">
                <a:solidFill>
                  <a:srgbClr val="000000"/>
                </a:solidFill>
              </a:rPr>
              <a:t>, семейство)</a:t>
            </a:r>
            <a:r>
              <a:rPr lang="ru-RU" dirty="0" smtClean="0">
                <a:solidFill>
                  <a:srgbClr val="000000"/>
                </a:solidFill>
              </a:rPr>
              <a:t>‏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SCOP2  - </a:t>
            </a:r>
            <a:r>
              <a:rPr lang="ru-RU" dirty="0" smtClean="0">
                <a:solidFill>
                  <a:srgbClr val="000000"/>
                </a:solidFill>
              </a:rPr>
              <a:t>более автоматизированная </a:t>
            </a:r>
            <a:r>
              <a:rPr lang="ru-RU" dirty="0" err="1" smtClean="0">
                <a:solidFill>
                  <a:srgbClr val="000000"/>
                </a:solidFill>
              </a:rPr>
              <a:t>верси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SCOP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SCOPe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en-US" dirty="0" smtClean="0">
                <a:solidFill>
                  <a:srgbClr val="000000"/>
                </a:solidFill>
              </a:rPr>
              <a:t>extended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CATH (http://www.cathdb.info/)‏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полуавтоматическая </a:t>
            </a:r>
            <a:r>
              <a:rPr lang="ru-RU" dirty="0" err="1">
                <a:solidFill>
                  <a:srgbClr val="000000"/>
                </a:solidFill>
              </a:rPr>
              <a:t>детекция</a:t>
            </a:r>
            <a:r>
              <a:rPr lang="ru-RU" dirty="0">
                <a:solidFill>
                  <a:srgbClr val="000000"/>
                </a:solidFill>
              </a:rPr>
              <a:t> доменов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4 основных уровня классификации (класс, архитектура, топология, </a:t>
            </a:r>
            <a:r>
              <a:rPr lang="ru-RU" dirty="0" err="1">
                <a:solidFill>
                  <a:srgbClr val="000000"/>
                </a:solidFill>
              </a:rPr>
              <a:t>суперсемейство</a:t>
            </a:r>
            <a:r>
              <a:rPr lang="ru-RU" dirty="0">
                <a:solidFill>
                  <a:srgbClr val="000000"/>
                </a:solidFill>
              </a:rPr>
              <a:t>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81000" y="0"/>
            <a:ext cx="83058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Derbyshire et al., PNAS, 94, 11466-11471(1997)“Genetic definition of a protein-splicing domain: Functional mini-</a:t>
            </a:r>
            <a:r>
              <a:rPr lang="en-GB" b="1" i="1" dirty="0" err="1">
                <a:solidFill>
                  <a:srgbClr val="000000"/>
                </a:solidFill>
              </a:rPr>
              <a:t>inteins</a:t>
            </a:r>
            <a:r>
              <a:rPr lang="en-GB" b="1" i="1" dirty="0">
                <a:solidFill>
                  <a:srgbClr val="000000"/>
                </a:solidFill>
              </a:rPr>
              <a:t> support structure predictions and a model for </a:t>
            </a:r>
            <a:r>
              <a:rPr lang="en-GB" b="1" i="1" dirty="0" err="1">
                <a:solidFill>
                  <a:srgbClr val="000000"/>
                </a:solidFill>
              </a:rPr>
              <a:t>intein</a:t>
            </a:r>
            <a:r>
              <a:rPr lang="en-GB" b="1" i="1" dirty="0">
                <a:solidFill>
                  <a:srgbClr val="000000"/>
                </a:solidFill>
              </a:rPr>
              <a:t> evolution”</a:t>
            </a:r>
            <a:r>
              <a:rPr lang="ru-RU" b="1" i="1" dirty="0">
                <a:solidFill>
                  <a:srgbClr val="000000"/>
                </a:solidFill>
              </a:rPr>
              <a:t/>
            </a:r>
            <a:br>
              <a:rPr lang="ru-RU" b="1" i="1" dirty="0">
                <a:solidFill>
                  <a:srgbClr val="000000"/>
                </a:solidFill>
              </a:rPr>
            </a:br>
            <a:r>
              <a:rPr lang="ru-RU" sz="2000" b="1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http://www.pnas.org/cgi/content/full/94/21/11466</a:t>
            </a:r>
            <a:r>
              <a:rPr lang="ru-RU" sz="2000" b="1" i="1" dirty="0">
                <a:solidFill>
                  <a:srgbClr val="000000"/>
                </a:solidFill>
              </a:rPr>
              <a:t>)‏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853440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err="1">
                <a:solidFill>
                  <a:srgbClr val="000000"/>
                </a:solidFill>
              </a:rPr>
              <a:t>Рекомбиназа</a:t>
            </a:r>
            <a:r>
              <a:rPr lang="ru-RU" dirty="0">
                <a:solidFill>
                  <a:srgbClr val="000000"/>
                </a:solidFill>
              </a:rPr>
              <a:t> A из  </a:t>
            </a:r>
            <a:r>
              <a:rPr lang="ru-RU" i="1" dirty="0" err="1">
                <a:solidFill>
                  <a:srgbClr val="000000"/>
                </a:solidFill>
              </a:rPr>
              <a:t>Mycobacterium</a:t>
            </a:r>
            <a:r>
              <a:rPr lang="ru-RU" i="1" dirty="0">
                <a:solidFill>
                  <a:srgbClr val="000000"/>
                </a:solidFill>
              </a:rPr>
              <a:t>  </a:t>
            </a:r>
            <a:r>
              <a:rPr lang="ru-RU" i="1" dirty="0" err="1">
                <a:solidFill>
                  <a:srgbClr val="000000"/>
                </a:solidFill>
              </a:rPr>
              <a:t>tuberculosis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(790 </a:t>
            </a:r>
            <a:r>
              <a:rPr lang="ru-RU" dirty="0" err="1">
                <a:solidFill>
                  <a:srgbClr val="000000"/>
                </a:solidFill>
              </a:rPr>
              <a:t>а.о</a:t>
            </a:r>
            <a:r>
              <a:rPr lang="ru-RU" dirty="0">
                <a:solidFill>
                  <a:srgbClr val="000000"/>
                </a:solidFill>
              </a:rPr>
              <a:t>.) содержит </a:t>
            </a:r>
            <a:r>
              <a:rPr lang="ru-RU" dirty="0" err="1">
                <a:solidFill>
                  <a:srgbClr val="000000"/>
                </a:solidFill>
              </a:rPr>
              <a:t>интеин</a:t>
            </a:r>
            <a:r>
              <a:rPr lang="ru-RU" dirty="0">
                <a:solidFill>
                  <a:srgbClr val="000000"/>
                </a:solidFill>
              </a:rPr>
              <a:t> (440 </a:t>
            </a:r>
            <a:r>
              <a:rPr lang="ru-RU" dirty="0" err="1">
                <a:solidFill>
                  <a:srgbClr val="000000"/>
                </a:solidFill>
              </a:rPr>
              <a:t>а.о</a:t>
            </a:r>
            <a:r>
              <a:rPr lang="ru-RU" dirty="0">
                <a:solidFill>
                  <a:srgbClr val="000000"/>
                </a:solidFill>
              </a:rPr>
              <a:t>.), белок, обладающий способностью автономно вырезаться из полипептидной цепи белка-предшественника (явление белкового </a:t>
            </a:r>
            <a:r>
              <a:rPr lang="ru-RU" dirty="0" err="1">
                <a:solidFill>
                  <a:srgbClr val="000000"/>
                </a:solidFill>
              </a:rPr>
              <a:t>сплайсинга</a:t>
            </a:r>
            <a:r>
              <a:rPr lang="ru-RU" dirty="0">
                <a:solidFill>
                  <a:srgbClr val="000000"/>
                </a:solidFill>
              </a:rPr>
              <a:t>). Это – </a:t>
            </a:r>
            <a:r>
              <a:rPr lang="ru-RU" i="1" dirty="0">
                <a:solidFill>
                  <a:srgbClr val="000000"/>
                </a:solidFill>
              </a:rPr>
              <a:t>первая активность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интеина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533400" y="3733800"/>
            <a:ext cx="7389813" cy="533400"/>
            <a:chOff x="336" y="2352"/>
            <a:chExt cx="4655" cy="336"/>
          </a:xfrm>
        </p:grpSpPr>
        <p:sp>
          <p:nvSpPr>
            <p:cNvPr id="7181" name="Rectangle 4"/>
            <p:cNvSpPr>
              <a:spLocks noChangeArrowheads="1"/>
            </p:cNvSpPr>
            <p:nvPr/>
          </p:nvSpPr>
          <p:spPr bwMode="auto">
            <a:xfrm>
              <a:off x="360" y="2352"/>
              <a:ext cx="1152" cy="96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82" name="Rectangle 5"/>
            <p:cNvSpPr>
              <a:spLocks noChangeArrowheads="1"/>
            </p:cNvSpPr>
            <p:nvPr/>
          </p:nvSpPr>
          <p:spPr bwMode="auto">
            <a:xfrm>
              <a:off x="1512" y="2352"/>
              <a:ext cx="1680" cy="96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83" name="Rectangle 6"/>
            <p:cNvSpPr>
              <a:spLocks noChangeArrowheads="1"/>
            </p:cNvSpPr>
            <p:nvPr/>
          </p:nvSpPr>
          <p:spPr bwMode="auto">
            <a:xfrm>
              <a:off x="3192" y="2352"/>
              <a:ext cx="1800" cy="96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84" name="Text Box 7"/>
            <p:cNvSpPr txBox="1">
              <a:spLocks noChangeArrowheads="1"/>
            </p:cNvSpPr>
            <p:nvPr/>
          </p:nvSpPr>
          <p:spPr bwMode="auto">
            <a:xfrm>
              <a:off x="1671" y="2378"/>
              <a:ext cx="69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интеин</a:t>
              </a:r>
            </a:p>
          </p:txBody>
        </p:sp>
        <p:sp>
          <p:nvSpPr>
            <p:cNvPr id="7185" name="Text Box 8"/>
            <p:cNvSpPr txBox="1">
              <a:spLocks noChangeArrowheads="1"/>
            </p:cNvSpPr>
            <p:nvPr/>
          </p:nvSpPr>
          <p:spPr bwMode="auto">
            <a:xfrm>
              <a:off x="3168" y="2352"/>
              <a:ext cx="9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экстеин </a:t>
              </a: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86" name="Text Box 9"/>
            <p:cNvSpPr txBox="1">
              <a:spLocks noChangeArrowheads="1"/>
            </p:cNvSpPr>
            <p:nvPr/>
          </p:nvSpPr>
          <p:spPr bwMode="auto">
            <a:xfrm>
              <a:off x="336" y="2400"/>
              <a:ext cx="9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экстеин </a:t>
              </a: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495300" y="5638800"/>
            <a:ext cx="8151813" cy="534988"/>
            <a:chOff x="312" y="3552"/>
            <a:chExt cx="5135" cy="337"/>
          </a:xfrm>
        </p:grpSpPr>
        <p:sp>
          <p:nvSpPr>
            <p:cNvPr id="7175" name="Rectangle 11"/>
            <p:cNvSpPr>
              <a:spLocks noChangeArrowheads="1"/>
            </p:cNvSpPr>
            <p:nvPr/>
          </p:nvSpPr>
          <p:spPr bwMode="auto">
            <a:xfrm>
              <a:off x="312" y="3552"/>
              <a:ext cx="1152" cy="96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1464" y="3552"/>
              <a:ext cx="1800" cy="96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77" name="Rectangle 13"/>
            <p:cNvSpPr>
              <a:spLocks noChangeArrowheads="1"/>
            </p:cNvSpPr>
            <p:nvPr/>
          </p:nvSpPr>
          <p:spPr bwMode="auto">
            <a:xfrm>
              <a:off x="3768" y="3552"/>
              <a:ext cx="1680" cy="96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78" name="Text Box 14"/>
            <p:cNvSpPr txBox="1">
              <a:spLocks noChangeArrowheads="1"/>
            </p:cNvSpPr>
            <p:nvPr/>
          </p:nvSpPr>
          <p:spPr bwMode="auto">
            <a:xfrm>
              <a:off x="360" y="3600"/>
              <a:ext cx="9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экстеин </a:t>
              </a: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179" name="Text Box 15"/>
            <p:cNvSpPr txBox="1">
              <a:spLocks noChangeArrowheads="1"/>
            </p:cNvSpPr>
            <p:nvPr/>
          </p:nvSpPr>
          <p:spPr bwMode="auto">
            <a:xfrm>
              <a:off x="1464" y="3600"/>
              <a:ext cx="9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экстеин </a:t>
              </a: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80" name="Text Box 16"/>
            <p:cNvSpPr txBox="1">
              <a:spLocks noChangeArrowheads="1"/>
            </p:cNvSpPr>
            <p:nvPr/>
          </p:nvSpPr>
          <p:spPr bwMode="auto">
            <a:xfrm>
              <a:off x="3769" y="3600"/>
              <a:ext cx="69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интеин</a:t>
              </a:r>
            </a:p>
          </p:txBody>
        </p:sp>
      </p:grpSp>
      <p:sp>
        <p:nvSpPr>
          <p:cNvPr id="7174" name="AutoShape 17"/>
          <p:cNvSpPr>
            <a:spLocks noChangeArrowheads="1"/>
          </p:cNvSpPr>
          <p:nvPr/>
        </p:nvSpPr>
        <p:spPr bwMode="auto">
          <a:xfrm>
            <a:off x="4419600" y="4267200"/>
            <a:ext cx="242888" cy="990600"/>
          </a:xfrm>
          <a:prstGeom prst="downArrow">
            <a:avLst>
              <a:gd name="adj1" fmla="val 50000"/>
              <a:gd name="adj2" fmla="val 82361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43225"/>
            <a:ext cx="5000625" cy="3914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3400"/>
            <a:ext cx="9144000" cy="1942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590800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Интеин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 bwMode="auto">
          <a:xfrm flipV="1">
            <a:off x="7345919" y="2028825"/>
            <a:ext cx="855106" cy="7928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Прямая со стрелкой 8"/>
          <p:cNvCxnSpPr>
            <a:stCxn id="5" idx="1"/>
          </p:cNvCxnSpPr>
          <p:nvPr/>
        </p:nvCxnSpPr>
        <p:spPr bwMode="auto">
          <a:xfrm flipH="1" flipV="1">
            <a:off x="4191000" y="2133600"/>
            <a:ext cx="1981200" cy="6880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65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369888"/>
            <a:ext cx="3771900" cy="596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406900" y="419100"/>
            <a:ext cx="4495800" cy="572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Для проверки гипотезы авторы создали 21 конструкт генов интеина, в которых удалены разные внутренние участки полипептидной цепи.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Конструкты были встроены в ген другого  белка (тимидилатсинтазы, TS) и экспрессировались  в </a:t>
            </a:r>
            <a:r>
              <a:rPr lang="en-GB" i="1">
                <a:solidFill>
                  <a:srgbClr val="000000"/>
                </a:solidFill>
              </a:rPr>
              <a:t>E.coli</a:t>
            </a:r>
            <a:r>
              <a:rPr lang="en-GB">
                <a:solidFill>
                  <a:srgbClr val="000000"/>
                </a:solidFill>
              </a:rPr>
              <a:t>  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Активность проверялась по наличию нативного белка TS (без  вставки интеина)‏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3048000" y="420688"/>
            <a:ext cx="5943600" cy="3849687"/>
          </a:xfrm>
          <a:prstGeom prst="roundRect">
            <a:avLst>
              <a:gd name="adj" fmla="val 32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</a:rPr>
              <a:t>Результат: белковый сплайсинг сохранялся в тех случаях, когда удаленный участок не затрагивал первые 96 и последние 35 а.о.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</a:rPr>
              <a:t>Вывод авторов: функциональный домен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</a:rPr>
              <a:t>автономного белкового сплайсинга состоит  из остатков 1</a:t>
            </a:r>
            <a:r>
              <a:rPr lang="ru-RU" sz="260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2600">
                <a:solidFill>
                  <a:srgbClr val="000000"/>
                </a:solidFill>
              </a:rPr>
              <a:t>96 и 406</a:t>
            </a:r>
            <a:r>
              <a:rPr lang="ru-RU" sz="260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2600">
                <a:solidFill>
                  <a:srgbClr val="000000"/>
                </a:solidFill>
              </a:rPr>
              <a:t>440  (всего 131 из полных 440)‏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>
              <a:solidFill>
                <a:srgbClr val="00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87350"/>
            <a:ext cx="2393950" cy="583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79400" y="0"/>
            <a:ext cx="8559800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Структура гомологичного белка PI-SceI – хоминг эндонуклеазы из дрожжей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(PDB </a:t>
            </a:r>
            <a:r>
              <a:rPr lang="ru-RU" sz="3200">
                <a:solidFill>
                  <a:srgbClr val="000000"/>
                </a:solidFill>
              </a:rPr>
              <a:t>код </a:t>
            </a:r>
            <a:r>
              <a:rPr lang="en-US" sz="3200">
                <a:solidFill>
                  <a:srgbClr val="000000"/>
                </a:solidFill>
              </a:rPr>
              <a:t>1VDE)‏</a:t>
            </a:r>
          </a:p>
        </p:txBody>
      </p:sp>
      <p:pic>
        <p:nvPicPr>
          <p:cNvPr id="11267" name="Рисунок 5" descr="1vde_co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90525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6" descr="1vde_domai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3919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3"/>
          <p:cNvSpPr>
            <a:spLocks noChangeArrowheads="1"/>
          </p:cNvSpPr>
          <p:nvPr/>
        </p:nvSpPr>
        <p:spPr bwMode="auto">
          <a:xfrm>
            <a:off x="430213" y="5105400"/>
            <a:ext cx="1077912" cy="1082675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Интеин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1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181,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416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454</a:t>
            </a: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>
            <a:off x="2514600" y="5105400"/>
            <a:ext cx="1836738" cy="71278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Эндонуклеаза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186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405</a:t>
            </a:r>
          </a:p>
        </p:txBody>
      </p:sp>
      <p:sp>
        <p:nvSpPr>
          <p:cNvPr id="11271" name="AutoShape 4"/>
          <p:cNvSpPr>
            <a:spLocks noChangeArrowheads="1"/>
          </p:cNvSpPr>
          <p:nvPr/>
        </p:nvSpPr>
        <p:spPr bwMode="auto">
          <a:xfrm>
            <a:off x="5181600" y="5410200"/>
            <a:ext cx="3657600" cy="342900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Гидрофобные ядра доменов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1272" name="AutoShape 4"/>
          <p:cNvSpPr>
            <a:spLocks noChangeArrowheads="1"/>
          </p:cNvSpPr>
          <p:nvPr/>
        </p:nvSpPr>
        <p:spPr bwMode="auto">
          <a:xfrm>
            <a:off x="228600" y="6172200"/>
            <a:ext cx="4773613" cy="342900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Домены обособлены в пространстве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1389</Words>
  <Application>Microsoft Office PowerPoint</Application>
  <PresentationFormat>Экран (4:3)</PresentationFormat>
  <Paragraphs>210</Paragraphs>
  <Slides>45</Slides>
  <Notes>36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msmincho</vt:lpstr>
      <vt:lpstr>Symbol</vt:lpstr>
      <vt:lpstr>Times New Roman</vt:lpstr>
      <vt:lpstr>Verdana</vt:lpstr>
      <vt:lpstr>Тема Office</vt:lpstr>
      <vt:lpstr>    Структурные домены </vt:lpstr>
      <vt:lpstr>II. Домены белков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OAR домен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Гомеодомен</vt:lpstr>
      <vt:lpstr>Структурный домен может быть больше эволюционного</vt:lpstr>
      <vt:lpstr>Эволюционный домен может быть больше структурного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пространственных структур белков</dc:title>
  <dc:creator>aba</dc:creator>
  <cp:lastModifiedBy>aba</cp:lastModifiedBy>
  <cp:revision>81</cp:revision>
  <dcterms:modified xsi:type="dcterms:W3CDTF">2019-11-08T09:11:47Z</dcterms:modified>
</cp:coreProperties>
</file>