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4" r:id="rId11"/>
    <p:sldId id="306" r:id="rId12"/>
    <p:sldId id="307" r:id="rId13"/>
    <p:sldId id="308" r:id="rId14"/>
    <p:sldId id="309" r:id="rId15"/>
    <p:sldId id="310" r:id="rId16"/>
    <p:sldId id="312" r:id="rId17"/>
    <p:sldId id="334" r:id="rId18"/>
    <p:sldId id="314" r:id="rId19"/>
    <p:sldId id="315" r:id="rId20"/>
    <p:sldId id="316" r:id="rId21"/>
    <p:sldId id="317" r:id="rId22"/>
    <p:sldId id="318" r:id="rId23"/>
    <p:sldId id="320" r:id="rId24"/>
    <p:sldId id="321" r:id="rId25"/>
    <p:sldId id="332" r:id="rId26"/>
    <p:sldId id="331" r:id="rId27"/>
    <p:sldId id="322" r:id="rId28"/>
    <p:sldId id="323" r:id="rId29"/>
    <p:sldId id="324" r:id="rId30"/>
    <p:sldId id="333" r:id="rId3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1pPr>
    <a:lvl2pPr marL="4524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2pPr>
    <a:lvl3pPr marL="9096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3pPr>
    <a:lvl4pPr marL="13668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4pPr>
    <a:lvl5pPr marL="1824038" indent="4763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mincho"/>
        <a:cs typeface="msmincho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E412"/>
    <a:srgbClr val="52FC24"/>
    <a:srgbClr val="5C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969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5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A7A91C-C48C-44BD-8E13-F29FB7636C23}" type="datetime1">
              <a:rPr lang="ru-RU"/>
              <a:pPr>
                <a:defRPr/>
              </a:pPr>
              <a:t>07-11-2019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AE43FD-0BAC-4F25-902E-C9074AAE9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633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327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303213"/>
            <a:ext cx="0" cy="261000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503238" y="4316413"/>
            <a:ext cx="5853112" cy="405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8989107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5DB511C-DE4D-4F2B-8F2D-CD384DF388ED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en-US" altLang="ru-RU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7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98309CE-70CD-40EC-8F7B-7910DB8C0B93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12</a:t>
            </a:fld>
            <a:endParaRPr lang="en-US" altLang="ru-RU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87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7FF879C-8E7E-460D-9E2B-793641C8C5D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en-US" altLang="ru-RU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5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2136E8C-2FC8-4833-BDF1-2E59AB3EFF0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14</a:t>
            </a:fld>
            <a:endParaRPr lang="en-US" altLang="ru-RU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62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BAA8188-DB1C-477F-B5A7-C7A15A67CC26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15</a:t>
            </a:fld>
            <a:endParaRPr lang="en-US" altLang="ru-RU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82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DDFC29D-B921-4219-BFA6-F74F092CBFF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16</a:t>
            </a:fld>
            <a:endParaRPr lang="en-US" altLang="ru-RU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70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52AF1B7-2088-4755-9498-4514BAD13668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18</a:t>
            </a:fld>
            <a:endParaRPr lang="en-US" altLang="ru-RU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47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3DE24FA-7EFD-462D-9FC2-EC378FD8F99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en-US" altLang="ru-RU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B9088875-6F00-4806-95B2-E66044DF2892}" type="slidenum">
              <a:rPr lang="en-US" altLang="ru-RU" sz="1200">
                <a:solidFill>
                  <a:srgbClr val="FFFFCC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en-US" altLang="ru-RU" sz="1200">
              <a:solidFill>
                <a:srgbClr val="FFFFCC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27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9EAE554-7BAC-4D2F-B229-F101AE138D11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en-US" alt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26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BB36233-5B01-4E4A-9F53-5416DA2BD78B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22</a:t>
            </a:fld>
            <a:endParaRPr lang="en-US" alt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4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6210000-3A00-44DA-8608-6F02954EFA94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29</a:t>
            </a:fld>
            <a:endParaRPr lang="en-US" alt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399000" y="303213"/>
            <a:ext cx="34798000" cy="261000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6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8B5DFCB-A9EA-4574-8E9D-633E0A43709A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en-US" altLang="ru-RU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5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C10C8DF-8039-45A0-9216-28C3856388E0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5</a:t>
            </a:fld>
            <a:endParaRPr lang="en-US" altLang="ru-RU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6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78AB3CD-60DD-43FB-BD93-C308876451B6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6</a:t>
            </a:fld>
            <a:endParaRPr lang="en-US" altLang="ru-RU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9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B4C6D4A-C56B-4AE8-9C91-F9ABAE4CA6B2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7</a:t>
            </a:fld>
            <a:endParaRPr lang="en-US" altLang="ru-RU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5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6B20EAC-1B66-42A9-8EDC-871678ECD1A2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8</a:t>
            </a:fld>
            <a:endParaRPr lang="en-US" altLang="ru-RU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69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DB501F8-3C43-44D3-AB5C-B33729824B4C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9</a:t>
            </a:fld>
            <a:endParaRPr lang="en-US" alt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4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EED49B6-7257-4F2B-91B8-5A6512BB1C45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</a:t>
            </a:fld>
            <a:endParaRPr lang="en-US" altLang="ru-RU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21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E5C0A2E-0BEF-46F1-AD69-D1F525E16350}" type="slidenum">
              <a:rPr lang="en-US" altLang="ru-RU"/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11</a:t>
            </a:fld>
            <a:endParaRPr lang="en-US" altLang="ru-RU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3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1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8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0338" y="490538"/>
            <a:ext cx="1939925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90538"/>
            <a:ext cx="5672138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85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0484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0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8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08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90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614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90538"/>
            <a:ext cx="7764463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4463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4"/>
            <a:r>
              <a:rPr lang="en-GB" altLang="ru-RU" smtClean="0"/>
              <a:t>Ninth Outline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359775" y="6334125"/>
            <a:ext cx="784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262699"/>
                </a:solidFill>
              </a:rPr>
              <a:t> </a:t>
            </a:r>
            <a:fld id="{6C004CBF-5A34-45D2-AC2A-219666121EA6}" type="slidenum">
              <a:rPr lang="ru-RU" altLang="ru-RU" sz="2800">
                <a:solidFill>
                  <a:srgbClr val="262699"/>
                </a:solidFill>
              </a:rPr>
              <a:pPr eaLnBrk="1" hangingPunct="1"/>
              <a:t>‹#›</a:t>
            </a:fld>
            <a:r>
              <a:rPr lang="ru-RU" altLang="ru-RU" sz="2800">
                <a:solidFill>
                  <a:srgbClr val="262699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9pPr>
    </p:titleStyle>
    <p:bodyStyle>
      <a:lvl1pPr marL="334963" indent="-3349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38238" indent="-223838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5954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26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098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670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42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1438" indent="-223838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8600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Гидрофобное ядро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36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609600"/>
            <a:ext cx="8534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находить гидрофобные ядра и ядрышки в структурах белков</a:t>
            </a:r>
            <a:r>
              <a:rPr lang="en-US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28600" y="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к определению гидрофобных ядер в структурах белков и макромолекулярных комплексов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Kannan &amp; Vishveshwara, 1999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Tsai &amp; Nussinov, 1997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Swindells, 1995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Zehfus, 1995 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Heringa &amp; Argos, 1991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Plochocka et al., 1988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Наша группа: </a:t>
            </a:r>
            <a:r>
              <a:rPr lang="en-US" altLang="ru-RU" sz="3200">
                <a:solidFill>
                  <a:srgbClr val="262699"/>
                </a:solidFill>
              </a:rPr>
              <a:t>Alexeevski et al,. 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0" y="-762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Swindells</a:t>
            </a:r>
            <a:r>
              <a:rPr lang="ru-RU" altLang="ru-RU" sz="36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группировка гидрофобно взаимодействующих неэкспонированных остатков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2800" dirty="0">
                <a:solidFill>
                  <a:srgbClr val="262699"/>
                </a:solidFill>
              </a:rPr>
              <a:t>Отбираются остатки, которые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Слабо экспонированы (</a:t>
            </a:r>
            <a:r>
              <a:rPr lang="en-US" altLang="ru-RU" dirty="0">
                <a:solidFill>
                  <a:srgbClr val="262699"/>
                </a:solidFill>
              </a:rPr>
              <a:t>&lt;7%)</a:t>
            </a:r>
            <a:r>
              <a:rPr lang="ar-SA" altLang="ru-RU" dirty="0">
                <a:solidFill>
                  <a:srgbClr val="262699"/>
                </a:solidFill>
              </a:rPr>
              <a:t>‏</a:t>
            </a:r>
            <a:endParaRPr lang="en-US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Принадлежат спиралям или тяжам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ru-RU" altLang="ru-RU" dirty="0">
                <a:solidFill>
                  <a:srgbClr val="262699"/>
                </a:solidFill>
              </a:rPr>
              <a:t>Более 75% контактов их атомов с другими атомами классифицируются как гидрофобные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 Контактом считается сближение </a:t>
            </a:r>
            <a:r>
              <a:rPr lang="en-US" altLang="ru-RU" dirty="0">
                <a:solidFill>
                  <a:srgbClr val="262699"/>
                </a:solidFill>
              </a:rPr>
              <a:t>“</a:t>
            </a:r>
            <a:r>
              <a:rPr lang="ru-RU" altLang="ru-RU" dirty="0">
                <a:solidFill>
                  <a:srgbClr val="262699"/>
                </a:solidFill>
              </a:rPr>
              <a:t>тяжелых</a:t>
            </a:r>
            <a:r>
              <a:rPr lang="en-US" altLang="ru-RU" dirty="0">
                <a:solidFill>
                  <a:srgbClr val="262699"/>
                </a:solidFill>
              </a:rPr>
              <a:t>”</a:t>
            </a:r>
            <a:r>
              <a:rPr lang="ru-RU" altLang="ru-RU" dirty="0">
                <a:solidFill>
                  <a:srgbClr val="262699"/>
                </a:solidFill>
              </a:rPr>
              <a:t> атомов на сумму ван-дер-ваальсовых</a:t>
            </a:r>
            <a:r>
              <a:rPr lang="en-US" altLang="ru-RU" dirty="0">
                <a:solidFill>
                  <a:srgbClr val="262699"/>
                </a:solidFill>
              </a:rPr>
              <a:t> </a:t>
            </a:r>
            <a:r>
              <a:rPr lang="ru-RU" altLang="ru-RU" dirty="0">
                <a:solidFill>
                  <a:srgbClr val="262699"/>
                </a:solidFill>
              </a:rPr>
              <a:t>радиусов + 1</a:t>
            </a:r>
            <a:r>
              <a:rPr lang="pl-PL" altLang="ru-RU" dirty="0">
                <a:solidFill>
                  <a:srgbClr val="262699"/>
                </a:solidFill>
              </a:rPr>
              <a:t>Å</a:t>
            </a:r>
            <a:endParaRPr lang="ru-RU" altLang="ru-RU" dirty="0">
              <a:solidFill>
                <a:srgbClr val="262699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solidFill>
                  <a:srgbClr val="262699"/>
                </a:solidFill>
              </a:rPr>
              <a:t>    Гидрофобным контактом считается контакт атомов углерода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81000" y="609600"/>
            <a:ext cx="845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>
                <a:solidFill>
                  <a:srgbClr val="262699"/>
                </a:solidFill>
              </a:rPr>
              <a:t>Два остатка из отобранных считаются взаимодействующими гидрофобно</a:t>
            </a:r>
            <a:r>
              <a:rPr lang="en-US" altLang="ru-RU" sz="2800">
                <a:solidFill>
                  <a:srgbClr val="262699"/>
                </a:solidFill>
              </a:rPr>
              <a:t>,</a:t>
            </a:r>
            <a:r>
              <a:rPr lang="ru-RU" altLang="ru-RU" sz="2800">
                <a:solidFill>
                  <a:srgbClr val="262699"/>
                </a:solidFill>
              </a:rPr>
              <a:t> если число гидрофобных межатомных контактов превосходит число иных межатомных контактов</a:t>
            </a:r>
            <a:r>
              <a:rPr lang="en-US" altLang="ru-RU" sz="2800">
                <a:solidFill>
                  <a:srgbClr val="262699"/>
                </a:solidFill>
              </a:rPr>
              <a:t>.</a:t>
            </a:r>
            <a:r>
              <a:rPr lang="ru-RU" altLang="ru-RU" sz="2800">
                <a:solidFill>
                  <a:srgbClr val="262699"/>
                </a:solidFill>
              </a:rPr>
              <a:t/>
            </a:r>
            <a:br>
              <a:rPr lang="ru-RU" altLang="ru-RU" sz="2800">
                <a:solidFill>
                  <a:srgbClr val="262699"/>
                </a:solidFill>
              </a:rPr>
            </a:br>
            <a:endParaRPr lang="ru-RU" altLang="ru-RU" sz="2800">
              <a:solidFill>
                <a:srgbClr val="2626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Строится граф: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Вершина – отобранный остаток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Ребро соединяет вершины, если соответствующие остатки гидрофобно взаимодействуют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Связные компоненты графа, содержащие 5 или более остатков, называются гидрофобными ядрами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"/>
          <p:cNvSpPr>
            <a:spLocks noChangeShapeType="1"/>
          </p:cNvSpPr>
          <p:nvPr/>
        </p:nvSpPr>
        <p:spPr bwMode="auto">
          <a:xfrm>
            <a:off x="4876800" y="3048000"/>
            <a:ext cx="1066800" cy="27432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1219200" y="2590800"/>
            <a:ext cx="1600200" cy="2286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5029200" y="3124200"/>
            <a:ext cx="1524000" cy="762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4111625" y="3124200"/>
            <a:ext cx="768350" cy="15240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H="1">
            <a:off x="1597025" y="4724400"/>
            <a:ext cx="2368550" cy="10668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H="1" flipV="1">
            <a:off x="4035425" y="4797425"/>
            <a:ext cx="1682750" cy="84455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>
            <a:off x="6702425" y="2133600"/>
            <a:ext cx="1377950" cy="11430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>
            <a:off x="5788025" y="4419600"/>
            <a:ext cx="2139950" cy="137160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Граф гидрофобных контактов (пример)</a:t>
            </a:r>
            <a:r>
              <a:rPr lang="ar-SA" altLang="ru-RU" sz="4400">
                <a:solidFill>
                  <a:srgbClr val="262699"/>
                </a:solidFill>
              </a:rPr>
              <a:t>‏</a:t>
            </a:r>
            <a:endParaRPr lang="ru-RU" altLang="ru-RU" sz="4400">
              <a:solidFill>
                <a:srgbClr val="262699"/>
              </a:solidFill>
            </a:endParaRPr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533400" y="19050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2286000" y="23622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3" name="Oval 12"/>
          <p:cNvSpPr>
            <a:spLocks noChangeArrowheads="1"/>
          </p:cNvSpPr>
          <p:nvPr/>
        </p:nvSpPr>
        <p:spPr bwMode="auto">
          <a:xfrm>
            <a:off x="1219200" y="52578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7620000" y="16764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5" name="Oval 14"/>
          <p:cNvSpPr>
            <a:spLocks noChangeArrowheads="1"/>
          </p:cNvSpPr>
          <p:nvPr/>
        </p:nvSpPr>
        <p:spPr bwMode="auto">
          <a:xfrm>
            <a:off x="7391400" y="39624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5410200" y="51816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7" name="Oval 16"/>
          <p:cNvSpPr>
            <a:spLocks noChangeArrowheads="1"/>
          </p:cNvSpPr>
          <p:nvPr/>
        </p:nvSpPr>
        <p:spPr bwMode="auto">
          <a:xfrm>
            <a:off x="3657600" y="41910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6172200" y="27432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499" name="Oval 18"/>
          <p:cNvSpPr>
            <a:spLocks noChangeArrowheads="1"/>
          </p:cNvSpPr>
          <p:nvPr/>
        </p:nvSpPr>
        <p:spPr bwMode="auto">
          <a:xfrm>
            <a:off x="4419600" y="2590800"/>
            <a:ext cx="914400" cy="914400"/>
          </a:xfrm>
          <a:prstGeom prst="ellipse">
            <a:avLst/>
          </a:prstGeom>
          <a:solidFill>
            <a:srgbClr val="00B050"/>
          </a:solidFill>
          <a:ln w="3816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09600" y="204788"/>
            <a:ext cx="7924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600">
                <a:solidFill>
                  <a:srgbClr val="262699"/>
                </a:solidFill>
              </a:rPr>
              <a:t>Кластеры неполярных атомных групп</a:t>
            </a:r>
            <a:br>
              <a:rPr lang="ru-RU" altLang="ru-RU" sz="3600">
                <a:solidFill>
                  <a:srgbClr val="262699"/>
                </a:solidFill>
              </a:rPr>
            </a:br>
            <a:r>
              <a:rPr lang="en-US" altLang="ru-RU" sz="3600">
                <a:solidFill>
                  <a:srgbClr val="262699"/>
                </a:solidFill>
              </a:rPr>
              <a:t>Alexeevski et al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Элементарной единицей служат неполярные атомные группы </a:t>
            </a:r>
            <a:r>
              <a:rPr lang="en-US" altLang="ru-RU" sz="3200">
                <a:solidFill>
                  <a:srgbClr val="262699"/>
                </a:solidFill>
              </a:rPr>
              <a:t>(CH</a:t>
            </a:r>
            <a:r>
              <a:rPr lang="en-US" altLang="ru-RU" sz="3200" baseline="-25000">
                <a:solidFill>
                  <a:srgbClr val="262699"/>
                </a:solidFill>
              </a:rPr>
              <a:t>3 </a:t>
            </a:r>
            <a:r>
              <a:rPr lang="ru-RU" altLang="ru-RU" sz="3200">
                <a:solidFill>
                  <a:srgbClr val="262699"/>
                </a:solidFill>
              </a:rPr>
              <a:t>и т.п.), а не аминокислотные остатки целиком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Алгоритм основан на делении целого, а не на наращивании из элементов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Цель – найти области пространства, заполненные преимущественно неполярными группами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300" y="12192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Особый вклад в исследование </a:t>
            </a:r>
            <a:r>
              <a:rPr lang="ru-RU" dirty="0">
                <a:solidFill>
                  <a:srgbClr val="000000"/>
                </a:solidFill>
              </a:rPr>
              <a:t>законов зрительного восприятия внесли в начале XX в. </a:t>
            </a:r>
            <a:r>
              <a:rPr lang="ru-RU" dirty="0" err="1">
                <a:solidFill>
                  <a:srgbClr val="000000"/>
                </a:solidFill>
              </a:rPr>
              <a:t>В.Келер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М.Вертгеймер</a:t>
            </a:r>
            <a:r>
              <a:rPr lang="ru-RU" dirty="0">
                <a:solidFill>
                  <a:srgbClr val="000000"/>
                </a:solidFill>
              </a:rPr>
              <a:t>, К. </a:t>
            </a:r>
            <a:r>
              <a:rPr lang="ru-RU" dirty="0" err="1">
                <a:solidFill>
                  <a:srgbClr val="000000"/>
                </a:solidFill>
              </a:rPr>
              <a:t>Коффка</a:t>
            </a:r>
            <a:r>
              <a:rPr lang="ru-RU" dirty="0">
                <a:solidFill>
                  <a:srgbClr val="000000"/>
                </a:solidFill>
              </a:rPr>
              <a:t> — создатели гештальтпсихологии [37</a:t>
            </a:r>
            <a:r>
              <a:rPr lang="ru-RU" dirty="0" smtClean="0">
                <a:solidFill>
                  <a:srgbClr val="000000"/>
                </a:solidFill>
              </a:rPr>
              <a:t>].</a:t>
            </a:r>
          </a:p>
          <a:p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Тезис: </a:t>
            </a:r>
            <a:r>
              <a:rPr lang="ru-RU" dirty="0">
                <a:solidFill>
                  <a:srgbClr val="000000"/>
                </a:solidFill>
              </a:rPr>
              <a:t>целое не сводится к сумме его частей, а интерпретация каждой части зависит от целого.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44196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посылка</a:t>
            </a:r>
            <a:r>
              <a:rPr lang="ru-RU" dirty="0">
                <a:solidFill>
                  <a:srgbClr val="000000"/>
                </a:solidFill>
              </a:rPr>
              <a:t>: выделение объекта и его интерпретация должны происходить одновременно и для всего изображения</a:t>
            </a:r>
            <a:r>
              <a:rPr lang="ru-RU" dirty="0" smtClean="0">
                <a:solidFill>
                  <a:srgbClr val="000000"/>
                </a:solidFill>
              </a:rPr>
              <a:t>.   </a:t>
            </a:r>
            <a:r>
              <a:rPr lang="ru-RU" i="1" dirty="0" err="1" smtClean="0">
                <a:solidFill>
                  <a:srgbClr val="000000"/>
                </a:solidFill>
              </a:rPr>
              <a:t>Ш.Губерман</a:t>
            </a:r>
            <a:endParaRPr lang="ru-RU" i="1" dirty="0" smtClean="0">
              <a:solidFill>
                <a:srgbClr val="000000"/>
              </a:solidFill>
            </a:endParaRPr>
          </a:p>
          <a:p>
            <a:endParaRPr lang="ru-RU" i="1" dirty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(…Алгоритм КЧП)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2286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</a:rPr>
              <a:t>Неполярные группы в белках: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83820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</a:t>
            </a:r>
            <a:r>
              <a:rPr lang="en-US" altLang="ru-RU" sz="3200" baseline="-33000">
                <a:solidFill>
                  <a:srgbClr val="262699"/>
                </a:solidFill>
              </a:rPr>
              <a:t>3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</a:t>
            </a:r>
            <a:r>
              <a:rPr lang="en-US" altLang="ru-RU" sz="3200" baseline="-33000">
                <a:solidFill>
                  <a:srgbClr val="262699"/>
                </a:solidFill>
              </a:rPr>
              <a:t>2</a:t>
            </a:r>
            <a:r>
              <a:rPr lang="en-US" altLang="ru-RU" sz="3200">
                <a:solidFill>
                  <a:srgbClr val="262699"/>
                </a:solidFill>
              </a:rPr>
              <a:t>—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—CH&lt;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ru-RU" sz="3200">
                <a:solidFill>
                  <a:srgbClr val="262699"/>
                </a:solidFill>
              </a:rPr>
              <a:t>—SH, —S — </a:t>
            </a:r>
            <a:br>
              <a:rPr lang="en-US" altLang="ru-RU" sz="3200">
                <a:solidFill>
                  <a:srgbClr val="262699"/>
                </a:solidFill>
              </a:rPr>
            </a:br>
            <a:r>
              <a:rPr lang="ru-RU" altLang="ru-RU" sz="3200">
                <a:solidFill>
                  <a:srgbClr val="262699"/>
                </a:solidFill>
              </a:rPr>
              <a:t>не связанные ковалентно с полярными </a:t>
            </a:r>
            <a:br>
              <a:rPr lang="ru-RU" altLang="ru-RU" sz="3200">
                <a:solidFill>
                  <a:srgbClr val="262699"/>
                </a:solidFill>
              </a:rPr>
            </a:br>
            <a:r>
              <a:rPr lang="ru-RU" altLang="ru-RU" sz="3200">
                <a:solidFill>
                  <a:srgbClr val="262699"/>
                </a:solidFill>
              </a:rPr>
              <a:t>(</a:t>
            </a:r>
            <a:r>
              <a:rPr lang="en-US" altLang="ru-RU" sz="3200">
                <a:solidFill>
                  <a:srgbClr val="262699"/>
                </a:solidFill>
              </a:rPr>
              <a:t>N </a:t>
            </a:r>
            <a:r>
              <a:rPr lang="ru-RU" altLang="ru-RU" sz="3200">
                <a:solidFill>
                  <a:srgbClr val="262699"/>
                </a:solidFill>
              </a:rPr>
              <a:t>и</a:t>
            </a:r>
            <a:r>
              <a:rPr lang="en-US" altLang="ru-RU" sz="3200">
                <a:solidFill>
                  <a:srgbClr val="262699"/>
                </a:solidFill>
              </a:rPr>
              <a:t>  O</a:t>
            </a:r>
            <a:r>
              <a:rPr lang="ru-RU" altLang="ru-RU" sz="3200">
                <a:solidFill>
                  <a:srgbClr val="262699"/>
                </a:solidFill>
              </a:rPr>
              <a:t>) атомами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001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4000">
                <a:solidFill>
                  <a:srgbClr val="262699"/>
                </a:solidFill>
              </a:rPr>
              <a:t>“</a:t>
            </a:r>
            <a:r>
              <a:rPr lang="ru-RU" altLang="ru-RU" sz="4000">
                <a:solidFill>
                  <a:srgbClr val="262699"/>
                </a:solidFill>
              </a:rPr>
              <a:t>Гидрофобный кластер</a:t>
            </a:r>
            <a:r>
              <a:rPr lang="en-US" altLang="ru-RU" sz="4000">
                <a:solidFill>
                  <a:srgbClr val="262699"/>
                </a:solidFill>
              </a:rPr>
              <a:t>”</a:t>
            </a:r>
            <a:r>
              <a:rPr lang="ru-RU" altLang="ru-RU" sz="4000">
                <a:solidFill>
                  <a:srgbClr val="262699"/>
                </a:solidFill>
              </a:rPr>
              <a:t> в структуре: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7848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состоит из неполярных групп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каждая неполярная группа имеет несколько контактов с другими неполярными группами кластера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sz="3200">
                <a:solidFill>
                  <a:srgbClr val="262699"/>
                </a:solidFill>
              </a:rPr>
              <a:t>взаимодействие между разными кластерами слабое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764463" cy="1376363"/>
          </a:xfrm>
        </p:spPr>
        <p:txBody>
          <a:bodyPr/>
          <a:lstStyle/>
          <a:p>
            <a:r>
              <a:rPr lang="en-US" altLang="ru-RU" smtClean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Гидрофобные кластеры в структурах белков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0980" y="-124765"/>
            <a:ext cx="8458200" cy="1066800"/>
          </a:xfrm>
        </p:spPr>
        <p:txBody>
          <a:bodyPr/>
          <a:lstStyle/>
          <a:p>
            <a:pPr>
              <a:defRPr/>
            </a:pPr>
            <a:r>
              <a:rPr lang="ru-RU" sz="3200" kern="1200" dirty="0" smtClean="0">
                <a:solidFill>
                  <a:srgbClr val="262699"/>
                </a:solidFill>
              </a:rPr>
              <a:t>Схематическое изображение неполярных групп атомов на плоскости (зеленые кружки)</a:t>
            </a:r>
            <a:endParaRPr lang="en-US" sz="3200" kern="1200" dirty="0" smtClean="0">
              <a:solidFill>
                <a:srgbClr val="262699"/>
              </a:solidFill>
            </a:endParaRP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703194"/>
              </p:ext>
            </p:extLst>
          </p:nvPr>
        </p:nvGraphicFramePr>
        <p:xfrm>
          <a:off x="959604" y="1045449"/>
          <a:ext cx="6812796" cy="492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4" imgW="12969720" imgH="9472680" progId="">
                  <p:embed/>
                </p:oleObj>
              </mc:Choice>
              <mc:Fallback>
                <p:oleObj name="CorelDRAW" r:id="rId4" imgW="12969720" imgH="9472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6000" contrast="-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604" y="1045449"/>
                        <a:ext cx="6812796" cy="492035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Oval 17"/>
          <p:cNvSpPr>
            <a:spLocks noChangeArrowheads="1"/>
          </p:cNvSpPr>
          <p:nvPr/>
        </p:nvSpPr>
        <p:spPr bwMode="auto">
          <a:xfrm rot="2685526">
            <a:off x="4623147" y="3762665"/>
            <a:ext cx="1596504" cy="2101273"/>
          </a:xfrm>
          <a:prstGeom prst="ellipse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31" name="Oval 18"/>
          <p:cNvSpPr>
            <a:spLocks noChangeArrowheads="1"/>
          </p:cNvSpPr>
          <p:nvPr/>
        </p:nvSpPr>
        <p:spPr bwMode="auto">
          <a:xfrm rot="19567491">
            <a:off x="2928497" y="4053713"/>
            <a:ext cx="1216384" cy="1876136"/>
          </a:xfrm>
          <a:prstGeom prst="ellipse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32" name="Oval 19"/>
          <p:cNvSpPr>
            <a:spLocks noChangeArrowheads="1"/>
          </p:cNvSpPr>
          <p:nvPr/>
        </p:nvSpPr>
        <p:spPr bwMode="auto">
          <a:xfrm>
            <a:off x="2135360" y="1928673"/>
            <a:ext cx="755229" cy="890727"/>
          </a:xfrm>
          <a:prstGeom prst="ellipse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33" name="Oval 21"/>
          <p:cNvSpPr>
            <a:spLocks noChangeArrowheads="1"/>
          </p:cNvSpPr>
          <p:nvPr/>
        </p:nvSpPr>
        <p:spPr bwMode="auto">
          <a:xfrm rot="19373503">
            <a:off x="2994514" y="2523106"/>
            <a:ext cx="1053375" cy="1652527"/>
          </a:xfrm>
          <a:prstGeom prst="ellipse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34" name="Oval 22"/>
          <p:cNvSpPr>
            <a:spLocks noChangeArrowheads="1"/>
          </p:cNvSpPr>
          <p:nvPr/>
        </p:nvSpPr>
        <p:spPr bwMode="auto">
          <a:xfrm rot="18439532">
            <a:off x="4259637" y="1638597"/>
            <a:ext cx="1140277" cy="2461951"/>
          </a:xfrm>
          <a:prstGeom prst="ellipse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Прямоугольник 9"/>
          <p:cNvSpPr>
            <a:spLocks noChangeArrowheads="1"/>
          </p:cNvSpPr>
          <p:nvPr/>
        </p:nvSpPr>
        <p:spPr bwMode="auto">
          <a:xfrm>
            <a:off x="920750" y="6286665"/>
            <a:ext cx="722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262699"/>
                </a:solidFill>
              </a:rPr>
              <a:t>Задача: детектировать кластеры, обведенные овалами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1031" grpId="0" animBg="1"/>
      <p:bldP spid="1032" grpId="0" animBg="1"/>
      <p:bldP spid="1033" grpId="0" animBg="1"/>
      <p:bldP spid="1034" grpId="0" animBg="1"/>
      <p:bldP spid="10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7764463" cy="9144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Шаги алгоритма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374775"/>
            <a:ext cx="7769225" cy="4035425"/>
          </a:xfrm>
        </p:spPr>
        <p:txBody>
          <a:bodyPr/>
          <a:lstStyle/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Построить граф контактов неполярных атомных групп</a:t>
            </a: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Найти  </a:t>
            </a:r>
            <a:r>
              <a:rPr lang="en-US" kern="1200" dirty="0" smtClean="0">
                <a:solidFill>
                  <a:srgbClr val="262699"/>
                </a:solidFill>
              </a:rPr>
              <a:t>“(k,</a:t>
            </a:r>
            <a:r>
              <a:rPr lang="ru-RU" kern="1200" dirty="0" smtClean="0">
                <a:solidFill>
                  <a:srgbClr val="262699"/>
                </a:solidFill>
              </a:rPr>
              <a:t> </a:t>
            </a:r>
            <a:r>
              <a:rPr lang="en-US" kern="1200" dirty="0" smtClean="0">
                <a:solidFill>
                  <a:srgbClr val="262699"/>
                </a:solidFill>
              </a:rPr>
              <a:t>l)-</a:t>
            </a:r>
            <a:r>
              <a:rPr lang="ru-RU" kern="1200" dirty="0" smtClean="0">
                <a:solidFill>
                  <a:srgbClr val="262699"/>
                </a:solidFill>
              </a:rPr>
              <a:t>разрезы</a:t>
            </a:r>
            <a:r>
              <a:rPr lang="en-US" kern="1200" dirty="0" smtClean="0">
                <a:solidFill>
                  <a:srgbClr val="262699"/>
                </a:solidFill>
              </a:rPr>
              <a:t>”</a:t>
            </a:r>
            <a:r>
              <a:rPr lang="ru-RU" kern="1200" dirty="0" smtClean="0">
                <a:solidFill>
                  <a:srgbClr val="262699"/>
                </a:solidFill>
              </a:rPr>
              <a:t> графа. </a:t>
            </a:r>
            <a:br>
              <a:rPr lang="ru-RU" kern="1200" dirty="0" smtClean="0">
                <a:solidFill>
                  <a:srgbClr val="262699"/>
                </a:solidFill>
              </a:rPr>
            </a:br>
            <a:r>
              <a:rPr lang="en-US" sz="2400" dirty="0" smtClean="0">
                <a:solidFill>
                  <a:srgbClr val="262699"/>
                </a:solidFill>
              </a:rPr>
              <a:t>k </a:t>
            </a:r>
            <a:r>
              <a:rPr lang="ru-RU" sz="2400" dirty="0" smtClean="0">
                <a:solidFill>
                  <a:srgbClr val="262699"/>
                </a:solidFill>
              </a:rPr>
              <a:t>и </a:t>
            </a:r>
            <a:r>
              <a:rPr lang="en-US" sz="2400" dirty="0" smtClean="0">
                <a:solidFill>
                  <a:srgbClr val="262699"/>
                </a:solidFill>
              </a:rPr>
              <a:t>l </a:t>
            </a:r>
            <a:r>
              <a:rPr lang="ru-RU" sz="2400" dirty="0" smtClean="0">
                <a:solidFill>
                  <a:srgbClr val="262699"/>
                </a:solidFill>
              </a:rPr>
              <a:t>– параметры алгоритма</a:t>
            </a:r>
            <a:r>
              <a:rPr lang="en-US" sz="2400" dirty="0" smtClean="0">
                <a:solidFill>
                  <a:srgbClr val="262699"/>
                </a:solidFill>
              </a:rPr>
              <a:t>, </a:t>
            </a:r>
            <a:r>
              <a:rPr lang="ru-RU" sz="2400" dirty="0" smtClean="0">
                <a:solidFill>
                  <a:srgbClr val="262699"/>
                </a:solidFill>
              </a:rPr>
              <a:t>например, </a:t>
            </a:r>
            <a:r>
              <a:rPr lang="en-US" sz="2400" dirty="0" smtClean="0">
                <a:solidFill>
                  <a:srgbClr val="262699"/>
                </a:solidFill>
              </a:rPr>
              <a:t>k = </a:t>
            </a:r>
            <a:r>
              <a:rPr lang="ru-RU" sz="2400" dirty="0" smtClean="0">
                <a:solidFill>
                  <a:srgbClr val="262699"/>
                </a:solidFill>
              </a:rPr>
              <a:t> </a:t>
            </a:r>
            <a:r>
              <a:rPr lang="en-US" sz="2400" dirty="0" smtClean="0">
                <a:solidFill>
                  <a:srgbClr val="262699"/>
                </a:solidFill>
              </a:rPr>
              <a:t>2, l = 1</a:t>
            </a:r>
            <a:endParaRPr lang="ru-RU" kern="1200" dirty="0" smtClean="0">
              <a:solidFill>
                <a:srgbClr val="262699"/>
              </a:solidFill>
            </a:endParaRP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Удалить все</a:t>
            </a:r>
            <a:r>
              <a:rPr lang="en-US" kern="1200" dirty="0" smtClean="0">
                <a:solidFill>
                  <a:srgbClr val="262699"/>
                </a:solidFill>
              </a:rPr>
              <a:t> (k,</a:t>
            </a:r>
            <a:r>
              <a:rPr lang="ru-RU" kern="1200" dirty="0" smtClean="0">
                <a:solidFill>
                  <a:srgbClr val="262699"/>
                </a:solidFill>
              </a:rPr>
              <a:t> </a:t>
            </a:r>
            <a:r>
              <a:rPr lang="en-US" kern="1200" dirty="0" smtClean="0">
                <a:solidFill>
                  <a:srgbClr val="262699"/>
                </a:solidFill>
              </a:rPr>
              <a:t>l)-</a:t>
            </a:r>
            <a:r>
              <a:rPr lang="ru-RU" kern="1200" dirty="0" smtClean="0">
                <a:solidFill>
                  <a:srgbClr val="262699"/>
                </a:solidFill>
              </a:rPr>
              <a:t>разрезы. </a:t>
            </a:r>
            <a:br>
              <a:rPr lang="ru-RU" kern="1200" dirty="0" smtClean="0">
                <a:solidFill>
                  <a:srgbClr val="262699"/>
                </a:solidFill>
              </a:rPr>
            </a:br>
            <a:r>
              <a:rPr lang="ru-RU" kern="1200" dirty="0" smtClean="0">
                <a:solidFill>
                  <a:srgbClr val="262699"/>
                </a:solidFill>
              </a:rPr>
              <a:t>Связные компоненты получившегося графа объявляются гидрофобными кластерами</a:t>
            </a:r>
            <a:endParaRPr lang="en-US" kern="1200" dirty="0" smtClean="0">
              <a:solidFill>
                <a:srgbClr val="262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0668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Граф контактов </a:t>
            </a:r>
            <a:r>
              <a:rPr lang="en-US" sz="4000" kern="1200" dirty="0" smtClean="0">
                <a:solidFill>
                  <a:srgbClr val="262699"/>
                </a:solidFill>
              </a:rPr>
              <a:t>NP-</a:t>
            </a:r>
            <a:r>
              <a:rPr lang="ru-RU" sz="4000" kern="1200" dirty="0" smtClean="0">
                <a:solidFill>
                  <a:srgbClr val="262699"/>
                </a:solidFill>
              </a:rPr>
              <a:t>атомов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954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Вершина – одна неполярная атомная группа</a:t>
            </a:r>
          </a:p>
          <a:p>
            <a:pPr>
              <a:defRPr/>
            </a:pPr>
            <a:r>
              <a:rPr lang="ru-RU" kern="1200" dirty="0" smtClean="0">
                <a:solidFill>
                  <a:srgbClr val="262699"/>
                </a:solidFill>
              </a:rPr>
              <a:t>Ребро соединяет два атома, если они контактируют. Два типа контактов:</a:t>
            </a:r>
          </a:p>
          <a:p>
            <a:pPr lvl="1">
              <a:defRPr/>
            </a:pPr>
            <a:r>
              <a:rPr lang="ru-RU" sz="2400" kern="1200" dirty="0" smtClean="0">
                <a:solidFill>
                  <a:srgbClr val="262699"/>
                </a:solidFill>
              </a:rPr>
              <a:t>ковалентные связи и пары групп на фиксированном расстоянии в силу стереохимических ограничений (см. рис., пунктирная линия - контакт)</a:t>
            </a:r>
          </a:p>
          <a:p>
            <a:pPr lvl="1">
              <a:defRPr/>
            </a:pPr>
            <a:r>
              <a:rPr lang="ru-RU" sz="2400" kern="1200" dirty="0" smtClean="0">
                <a:solidFill>
                  <a:srgbClr val="262699"/>
                </a:solidFill>
              </a:rPr>
              <a:t>сближение свободных групп</a:t>
            </a:r>
            <a:br>
              <a:rPr lang="ru-RU" sz="2400" kern="1200" dirty="0" smtClean="0">
                <a:solidFill>
                  <a:srgbClr val="262699"/>
                </a:solidFill>
              </a:rPr>
            </a:br>
            <a:r>
              <a:rPr lang="ru-RU" sz="2400" kern="1200" dirty="0" smtClean="0">
                <a:solidFill>
                  <a:srgbClr val="262699"/>
                </a:solidFill>
              </a:rPr>
              <a:t>неполярных атомов</a:t>
            </a:r>
            <a:br>
              <a:rPr lang="ru-RU" sz="2400" kern="1200" dirty="0" smtClean="0">
                <a:solidFill>
                  <a:srgbClr val="262699"/>
                </a:solidFill>
              </a:rPr>
            </a:b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ru-RU" sz="2400" kern="1200" dirty="0" smtClean="0">
              <a:solidFill>
                <a:srgbClr val="262699"/>
              </a:solidFill>
            </a:endParaRPr>
          </a:p>
          <a:p>
            <a:pPr lvl="1">
              <a:defRPr/>
            </a:pPr>
            <a:endParaRPr lang="en-US" kern="1200" dirty="0" smtClean="0">
              <a:solidFill>
                <a:srgbClr val="262699"/>
              </a:solidFill>
            </a:endParaRPr>
          </a:p>
        </p:txBody>
      </p:sp>
      <p:grpSp>
        <p:nvGrpSpPr>
          <p:cNvPr id="25604" name="Группа 4"/>
          <p:cNvGrpSpPr>
            <a:grpSpLocks/>
          </p:cNvGrpSpPr>
          <p:nvPr/>
        </p:nvGrpSpPr>
        <p:grpSpPr bwMode="auto">
          <a:xfrm>
            <a:off x="5943600" y="4572000"/>
            <a:ext cx="2895600" cy="2124075"/>
            <a:chOff x="5486400" y="4038600"/>
            <a:chExt cx="2895600" cy="212407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486400" y="4038600"/>
              <a:ext cx="2895600" cy="2124075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dirty="0">
                  <a:solidFill>
                    <a:srgbClr val="00B050"/>
                  </a:solidFill>
                </a:rPr>
                <a:t>                      </a:t>
              </a:r>
              <a:r>
                <a:rPr lang="en-US" sz="4400" dirty="0">
                  <a:solidFill>
                    <a:srgbClr val="00B050"/>
                  </a:solidFill>
                </a:rPr>
                <a:t>C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4400" dirty="0">
                  <a:solidFill>
                    <a:srgbClr val="00B050"/>
                  </a:solidFill>
                </a:rPr>
                <a:t>   C    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sz="4400" dirty="0">
                  <a:solidFill>
                    <a:srgbClr val="00B050"/>
                  </a:solidFill>
                </a:rPr>
                <a:t>             C</a:t>
              </a:r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 flipV="1">
              <a:off x="6477000" y="45720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6477000" y="5181600"/>
              <a:ext cx="768350" cy="455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5486400" y="510540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7467600" y="47244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848600" cy="1524000"/>
          </a:xfrm>
        </p:spPr>
        <p:txBody>
          <a:bodyPr/>
          <a:lstStyle/>
          <a:p>
            <a:pPr algn="just">
              <a:defRPr/>
            </a:pPr>
            <a:r>
              <a:rPr lang="ru-RU" sz="2800" kern="1200" dirty="0" smtClean="0">
                <a:solidFill>
                  <a:srgbClr val="262699"/>
                </a:solidFill>
              </a:rPr>
              <a:t>Критерии контакта: отрезок, соединяющий центры атомных групп, не пересекается с </a:t>
            </a:r>
            <a:r>
              <a:rPr lang="ru-RU" sz="2800" kern="1200" dirty="0" err="1" smtClean="0">
                <a:solidFill>
                  <a:srgbClr val="262699"/>
                </a:solidFill>
              </a:rPr>
              <a:t>ван-дер</a:t>
            </a:r>
            <a:r>
              <a:rPr lang="ru-RU" sz="2800" kern="1200" dirty="0" smtClean="0">
                <a:solidFill>
                  <a:srgbClr val="262699"/>
                </a:solidFill>
              </a:rPr>
              <a:t> Ваальсовой сферой другого атома </a:t>
            </a:r>
            <a:endParaRPr lang="en-US" sz="2800" kern="1200" dirty="0" smtClean="0">
              <a:solidFill>
                <a:srgbClr val="262699"/>
              </a:solidFill>
            </a:endParaRPr>
          </a:p>
        </p:txBody>
      </p:sp>
      <p:sp>
        <p:nvSpPr>
          <p:cNvPr id="26627" name="Oval 5"/>
          <p:cNvSpPr>
            <a:spLocks noChangeAspect="1" noChangeArrowheads="1"/>
          </p:cNvSpPr>
          <p:nvPr/>
        </p:nvSpPr>
        <p:spPr bwMode="auto">
          <a:xfrm>
            <a:off x="1066800" y="3810000"/>
            <a:ext cx="1981200" cy="1981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28" name="Oval 11"/>
          <p:cNvSpPr>
            <a:spLocks noChangeAspect="1" noChangeArrowheads="1"/>
          </p:cNvSpPr>
          <p:nvPr/>
        </p:nvSpPr>
        <p:spPr bwMode="auto">
          <a:xfrm>
            <a:off x="5638800" y="2667000"/>
            <a:ext cx="1981200" cy="1981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29" name="Oval 12"/>
          <p:cNvSpPr>
            <a:spLocks noChangeAspect="1" noChangeArrowheads="1"/>
          </p:cNvSpPr>
          <p:nvPr/>
        </p:nvSpPr>
        <p:spPr bwMode="auto">
          <a:xfrm>
            <a:off x="3048000" y="1447800"/>
            <a:ext cx="1981200" cy="1981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 flipV="1">
            <a:off x="2057400" y="3657600"/>
            <a:ext cx="457200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13"/>
          <p:cNvSpPr>
            <a:spLocks noChangeShapeType="1"/>
          </p:cNvSpPr>
          <p:nvPr/>
        </p:nvSpPr>
        <p:spPr bwMode="auto">
          <a:xfrm>
            <a:off x="4114800" y="2514600"/>
            <a:ext cx="457200" cy="1676400"/>
          </a:xfrm>
          <a:prstGeom prst="lin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3276600" y="3716338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itchFamily="16" charset="0"/>
                <a:ea typeface="+mn-ea"/>
                <a:cs typeface="+mn-cs"/>
              </a:rPr>
              <a:t>d</a:t>
            </a: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4572000" y="3200400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itchFamily="16" charset="0"/>
                <a:ea typeface="+mn-ea"/>
                <a:cs typeface="+mn-cs"/>
              </a:rPr>
              <a:t>m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4114800" y="4953000"/>
            <a:ext cx="4800600" cy="1570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 i="1">
                <a:solidFill>
                  <a:srgbClr val="FFFF00"/>
                </a:solidFill>
              </a:rPr>
              <a:t>d</a:t>
            </a:r>
            <a:r>
              <a:rPr lang="en-US" altLang="ru-RU" sz="3200">
                <a:solidFill>
                  <a:srgbClr val="FFFF00"/>
                </a:solidFill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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ru-RU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,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(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– </a:t>
            </a:r>
            <a:r>
              <a:rPr lang="ru-RU" altLang="ru-RU" sz="3200">
                <a:solidFill>
                  <a:srgbClr val="FFFF00"/>
                </a:solidFill>
                <a:sym typeface="Symbol" panose="05050102010706020507" pitchFamily="18" charset="2"/>
              </a:rPr>
              <a:t>порог расстояния, 3.5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–5</a:t>
            </a:r>
            <a:r>
              <a:rPr lang="ru-RU" altLang="ru-RU" sz="3200">
                <a:solidFill>
                  <a:srgbClr val="FFFF00"/>
                </a:solidFill>
                <a:sym typeface="Symbol" panose="05050102010706020507" pitchFamily="18" charset="2"/>
              </a:rPr>
              <a:t>.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4Ǻ) 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 i="1">
                <a:solidFill>
                  <a:srgbClr val="FFFF00"/>
                </a:solidFill>
              </a:rPr>
              <a:t>m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 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ru-RU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(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=</a:t>
            </a:r>
            <a:r>
              <a:rPr lang="en-US" altLang="ru-RU" sz="3200" i="1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0</a:t>
            </a:r>
            <a:r>
              <a:rPr lang="en-US" altLang="ru-RU" sz="3200">
                <a:solidFill>
                  <a:srgbClr val="FFFF00"/>
                </a:solidFill>
                <a:sym typeface="Symbol" panose="05050102010706020507" pitchFamily="18" charset="2"/>
              </a:rPr>
              <a:t>/2) </a:t>
            </a:r>
            <a:r>
              <a:rPr lang="en-US" altLang="ru-RU" sz="3200" baseline="-25000">
                <a:solidFill>
                  <a:srgbClr val="FFFF00"/>
                </a:solidFill>
                <a:sym typeface="Symbol" panose="05050102010706020507" pitchFamily="18" charset="2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ru-RU" sz="4000" kern="1200" dirty="0" smtClean="0">
                <a:solidFill>
                  <a:srgbClr val="262699"/>
                </a:solidFill>
              </a:rPr>
              <a:t>Разрез и </a:t>
            </a:r>
            <a:r>
              <a:rPr lang="en-US" sz="4000" kern="1200" dirty="0" smtClean="0">
                <a:solidFill>
                  <a:srgbClr val="262699"/>
                </a:solidFill>
              </a:rPr>
              <a:t>(</a:t>
            </a:r>
            <a:r>
              <a:rPr lang="en-US" sz="4000" kern="1200" dirty="0" err="1" smtClean="0">
                <a:solidFill>
                  <a:srgbClr val="262699"/>
                </a:solidFill>
              </a:rPr>
              <a:t>k,l</a:t>
            </a:r>
            <a:r>
              <a:rPr lang="en-US" sz="4000" kern="1200" dirty="0" smtClean="0">
                <a:solidFill>
                  <a:srgbClr val="262699"/>
                </a:solidFill>
              </a:rPr>
              <a:t>)-</a:t>
            </a:r>
            <a:r>
              <a:rPr lang="ru-RU" sz="4000" kern="1200" dirty="0" smtClean="0">
                <a:solidFill>
                  <a:srgbClr val="262699"/>
                </a:solidFill>
              </a:rPr>
              <a:t>разрез графа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64463" cy="2362200"/>
          </a:xfrm>
        </p:spPr>
        <p:txBody>
          <a:bodyPr/>
          <a:lstStyle/>
          <a:p>
            <a:r>
              <a:rPr lang="ru-RU" altLang="ru-RU" sz="2800" smtClean="0">
                <a:solidFill>
                  <a:schemeClr val="accent2"/>
                </a:solidFill>
              </a:rPr>
              <a:t>В теории графов </a:t>
            </a:r>
            <a:br>
              <a:rPr lang="ru-RU" altLang="ru-RU" sz="2800" smtClean="0">
                <a:solidFill>
                  <a:schemeClr val="accent2"/>
                </a:solidFill>
              </a:rPr>
            </a:br>
            <a:r>
              <a:rPr lang="en-US" altLang="ru-RU" sz="2800" b="1" i="1" smtClean="0">
                <a:solidFill>
                  <a:schemeClr val="accent2"/>
                </a:solidFill>
              </a:rPr>
              <a:t>k-</a:t>
            </a:r>
            <a:r>
              <a:rPr lang="ru-RU" altLang="ru-RU" sz="2800" b="1" i="1" smtClean="0">
                <a:solidFill>
                  <a:schemeClr val="accent2"/>
                </a:solidFill>
              </a:rPr>
              <a:t>разрезом </a:t>
            </a:r>
            <a:r>
              <a:rPr lang="ru-RU" altLang="ru-RU" sz="2800" smtClean="0">
                <a:solidFill>
                  <a:schemeClr val="accent2"/>
                </a:solidFill>
              </a:rPr>
              <a:t>называется подмножество </a:t>
            </a:r>
            <a:r>
              <a:rPr lang="en-US" altLang="ru-RU" sz="2800" smtClean="0">
                <a:solidFill>
                  <a:schemeClr val="accent2"/>
                </a:solidFill>
              </a:rPr>
              <a:t>k </a:t>
            </a:r>
            <a:r>
              <a:rPr lang="ru-RU" altLang="ru-RU" sz="2800" smtClean="0">
                <a:solidFill>
                  <a:schemeClr val="accent2"/>
                </a:solidFill>
              </a:rPr>
              <a:t>ребер такое, что  граф, полученный удалением ребер подмножества распадется на две или более связных компонент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791200"/>
            <a:ext cx="2174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1-разрез графа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365283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http://lmatrix.ru/uploads/images/1303729067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3505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76800" y="5791200"/>
            <a:ext cx="4160838" cy="9794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Есть ли 2-разрез, отделяющий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&gt; 1</a:t>
            </a: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вершины от остального </a:t>
            </a:r>
            <a:b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графа?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ru-RU" sz="3200" kern="1200" dirty="0" smtClean="0">
                <a:solidFill>
                  <a:srgbClr val="262699"/>
                </a:solidFill>
              </a:rPr>
              <a:t>Лирическое отступление. </a:t>
            </a:r>
            <a:br>
              <a:rPr lang="ru-RU" sz="3200" kern="1200" dirty="0" smtClean="0">
                <a:solidFill>
                  <a:srgbClr val="262699"/>
                </a:solidFill>
              </a:rPr>
            </a:br>
            <a:r>
              <a:rPr lang="ru-RU" sz="2800" kern="1200" dirty="0" smtClean="0">
                <a:solidFill>
                  <a:srgbClr val="262699"/>
                </a:solidFill>
              </a:rPr>
              <a:t>в </a:t>
            </a:r>
            <a:r>
              <a:rPr lang="ru-RU" sz="2800" kern="1200" dirty="0" err="1" smtClean="0">
                <a:solidFill>
                  <a:srgbClr val="262699"/>
                </a:solidFill>
              </a:rPr>
              <a:t>биоинформатике</a:t>
            </a:r>
            <a:r>
              <a:rPr lang="ru-RU" sz="2800" kern="1200" dirty="0" smtClean="0">
                <a:solidFill>
                  <a:srgbClr val="262699"/>
                </a:solidFill>
              </a:rPr>
              <a:t> чаще приходится искать разрезы в таком графе</a:t>
            </a:r>
            <a:r>
              <a:rPr lang="en-US" sz="2800" kern="1200" dirty="0" smtClean="0">
                <a:solidFill>
                  <a:srgbClr val="262699"/>
                </a:solidFill>
              </a:rPr>
              <a:t>:</a:t>
            </a:r>
            <a:endParaRPr lang="ru-RU" sz="2800" kern="1200" dirty="0" smtClean="0">
              <a:solidFill>
                <a:srgbClr val="262699"/>
              </a:solidFill>
            </a:endParaRPr>
          </a:p>
        </p:txBody>
      </p:sp>
      <p:pic>
        <p:nvPicPr>
          <p:cNvPr id="28675" name="Picture 4" descr="http://upload.wikimedia.org/wikipedia/commons/thumb/6/6a/%D0%A4%D1%80%D0%B0%D0%B3%D0%BC%D0%B5%D0%BD%D1%82_%D1%81%D0%B5%D1%82%D0%B8_%D0%B2%D0%B7%D0%B0%D0%B8%D0%BC%D0%BE%D0%B4%D0%B5%D0%B9%D1%81%D1%82%D0%B2%D0%B8%D1%8F_%D0%B1%D0%B5%D0%BB%D0%BA%D0%BE%D0%B2_%D0%B8%D0%B7_M._tuberculosis,_%D0%B2%D0%B8%D0%B7%D1%83%D0%B0%D0%BB%D0%B8%D0%B7%D0%B8%D1%80%D0%BE%D0%B2%D0%B0%D0%BD%D0%BD%D0%BE%D0%B9_%D0%B2_Cytoscape.jpg/450px-%D0%A4%D1%80%D0%B0%D0%B3%D0%BC%D0%B5%D0%BD%D1%82_%D1%81%D0%B5%D1%82%D0%B8_%D0%B2%D0%B7%D0%B0%D0%B8%D0%BC%D0%BE%D0%B4%D0%B5%D0%B9%D1%81%D1%82%D0%B2%D0%B8%D1%8F_%D0%B1%D0%B5%D0%BB%D0%BA%D0%BE%D0%B2_%D0%B8%D0%B7_M._tuberculosis,_%D0%B2%D0%B8%D0%B7%D1%83%D0%B0%D0%BB%D0%B8%D0%B7%D0%B8%D1%80%D0%BE%D0%B2%D0%B0%D0%BD%D0%BD%D0%BE%D0%B9_%D0%B2_Cytosc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524000"/>
            <a:ext cx="73914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>
            <a:off x="762000" y="61674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>
                <a:solidFill>
                  <a:srgbClr val="262699"/>
                </a:solidFill>
              </a:rPr>
              <a:t>Фрагмент сети взаимодействия белков из M. tuberculosi</a:t>
            </a:r>
            <a:r>
              <a:rPr lang="en-US" altLang="ru-RU">
                <a:solidFill>
                  <a:srgbClr val="262699"/>
                </a:solidFill>
              </a:rPr>
              <a:t>s</a:t>
            </a:r>
            <a:endParaRPr lang="ru-RU" altLang="ru-RU">
              <a:solidFill>
                <a:srgbClr val="262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4000" kern="1200" dirty="0" smtClean="0">
                <a:solidFill>
                  <a:srgbClr val="262699"/>
                </a:solidFill>
              </a:rPr>
              <a:t>(</a:t>
            </a:r>
            <a:r>
              <a:rPr lang="en-US" sz="4000" i="1" kern="1200" dirty="0" err="1" smtClean="0">
                <a:solidFill>
                  <a:srgbClr val="262699"/>
                </a:solidFill>
              </a:rPr>
              <a:t>k</a:t>
            </a:r>
            <a:r>
              <a:rPr lang="en-US" sz="4000" kern="1200" dirty="0" err="1" smtClean="0">
                <a:solidFill>
                  <a:srgbClr val="262699"/>
                </a:solidFill>
              </a:rPr>
              <a:t>,</a:t>
            </a:r>
            <a:r>
              <a:rPr lang="en-US" sz="4000" i="1" kern="1200" dirty="0" err="1" smtClean="0">
                <a:solidFill>
                  <a:srgbClr val="262699"/>
                </a:solidFill>
              </a:rPr>
              <a:t>l</a:t>
            </a:r>
            <a:r>
              <a:rPr lang="en-US" sz="4000" kern="1200" dirty="0" smtClean="0">
                <a:solidFill>
                  <a:srgbClr val="262699"/>
                </a:solidFill>
              </a:rPr>
              <a:t>)-</a:t>
            </a:r>
            <a:r>
              <a:rPr lang="ru-RU" sz="4000" kern="1200" dirty="0" smtClean="0">
                <a:solidFill>
                  <a:srgbClr val="262699"/>
                </a:solidFill>
              </a:rPr>
              <a:t>разрез</a:t>
            </a:r>
            <a:endParaRPr lang="en-US" sz="4000" kern="1200" dirty="0" smtClean="0">
              <a:solidFill>
                <a:srgbClr val="2626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64463" cy="3048000"/>
          </a:xfrm>
        </p:spPr>
        <p:txBody>
          <a:bodyPr/>
          <a:lstStyle/>
          <a:p>
            <a:r>
              <a:rPr lang="en-US" altLang="ru-RU" b="1" i="1" smtClean="0">
                <a:solidFill>
                  <a:schemeClr val="accent2"/>
                </a:solidFill>
              </a:rPr>
              <a:t>(k,l)-</a:t>
            </a:r>
            <a:r>
              <a:rPr lang="ru-RU" altLang="ru-RU" b="1" i="1" smtClean="0">
                <a:solidFill>
                  <a:schemeClr val="accent2"/>
                </a:solidFill>
              </a:rPr>
              <a:t>разрезом графа</a:t>
            </a:r>
            <a:r>
              <a:rPr lang="ru-RU" altLang="ru-RU" smtClean="0">
                <a:solidFill>
                  <a:schemeClr val="accent2"/>
                </a:solidFill>
              </a:rPr>
              <a:t>  назовем </a:t>
            </a:r>
            <a:r>
              <a:rPr lang="ru-RU" altLang="ru-RU" i="1" u="sng" smtClean="0">
                <a:solidFill>
                  <a:schemeClr val="accent2"/>
                </a:solidFill>
              </a:rPr>
              <a:t>связный </a:t>
            </a:r>
            <a:r>
              <a:rPr lang="ru-RU" altLang="ru-RU" smtClean="0">
                <a:solidFill>
                  <a:schemeClr val="accent2"/>
                </a:solidFill>
              </a:rPr>
              <a:t>подграф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с </a:t>
            </a:r>
            <a:r>
              <a:rPr lang="en-US" altLang="ru-RU" smtClean="0">
                <a:solidFill>
                  <a:schemeClr val="accent2"/>
                </a:solidFill>
              </a:rPr>
              <a:t>k </a:t>
            </a:r>
            <a:r>
              <a:rPr lang="ru-RU" altLang="ru-RU" smtClean="0">
                <a:solidFill>
                  <a:schemeClr val="accent2"/>
                </a:solidFill>
              </a:rPr>
              <a:t>ребрами такой , что </a:t>
            </a:r>
            <a:r>
              <a:rPr lang="en-US" altLang="ru-RU" i="1" smtClean="0">
                <a:solidFill>
                  <a:schemeClr val="accent2"/>
                </a:solidFill>
              </a:rPr>
              <a:t>l</a:t>
            </a:r>
            <a:r>
              <a:rPr lang="en-US" altLang="ru-RU" smtClean="0">
                <a:solidFill>
                  <a:schemeClr val="accent2"/>
                </a:solidFill>
              </a:rPr>
              <a:t>-</a:t>
            </a:r>
            <a:r>
              <a:rPr lang="ru-RU" altLang="ru-RU" smtClean="0">
                <a:solidFill>
                  <a:schemeClr val="accent2"/>
                </a:solidFill>
              </a:rPr>
              <a:t>реберная окрестность подграфа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после удаления ребер </a:t>
            </a:r>
            <a:r>
              <a:rPr lang="en-US" altLang="ru-RU" smtClean="0">
                <a:solidFill>
                  <a:schemeClr val="accent2"/>
                </a:solidFill>
              </a:rPr>
              <a:t>G</a:t>
            </a:r>
            <a:r>
              <a:rPr lang="ru-RU" altLang="ru-RU" smtClean="0">
                <a:solidFill>
                  <a:schemeClr val="accent2"/>
                </a:solidFill>
              </a:rPr>
              <a:t> распадается на две или более связных компоненты</a:t>
            </a:r>
            <a:endParaRPr lang="en-US" alt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63"/>
          <p:cNvSpPr txBox="1">
            <a:spLocks noChangeArrowheads="1"/>
          </p:cNvSpPr>
          <p:nvPr/>
        </p:nvSpPr>
        <p:spPr bwMode="auto">
          <a:xfrm>
            <a:off x="306388" y="304800"/>
            <a:ext cx="42656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Подграф </a:t>
            </a:r>
            <a:r>
              <a:rPr lang="en-US" altLang="ru-RU" sz="3200">
                <a:solidFill>
                  <a:srgbClr val="262699"/>
                </a:solidFill>
              </a:rPr>
              <a:t>G</a:t>
            </a:r>
            <a:r>
              <a:rPr lang="en-US" altLang="ru-RU" sz="3200" baseline="-25000">
                <a:solidFill>
                  <a:srgbClr val="262699"/>
                </a:solidFill>
              </a:rPr>
              <a:t>1</a:t>
            </a:r>
            <a:r>
              <a:rPr lang="en-US" altLang="ru-RU" sz="3200">
                <a:solidFill>
                  <a:srgbClr val="262699"/>
                </a:solidFill>
              </a:rPr>
              <a:t> (</a:t>
            </a:r>
            <a:r>
              <a:rPr lang="ru-RU" altLang="ru-RU" sz="3200">
                <a:solidFill>
                  <a:srgbClr val="262699"/>
                </a:solidFill>
              </a:rPr>
              <a:t>красные ребра) является</a:t>
            </a:r>
            <a:r>
              <a:rPr lang="en-US" altLang="ru-RU" sz="3200">
                <a:solidFill>
                  <a:srgbClr val="262699"/>
                </a:solidFill>
              </a:rPr>
              <a:t> </a:t>
            </a:r>
            <a:endParaRPr lang="ru-RU" altLang="ru-RU" sz="3200">
              <a:solidFill>
                <a:srgbClr val="262699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>
                <a:solidFill>
                  <a:srgbClr val="262699"/>
                </a:solidFill>
              </a:rPr>
              <a:t>(2,1)-</a:t>
            </a:r>
            <a:r>
              <a:rPr lang="ru-RU" altLang="ru-RU" sz="3200">
                <a:solidFill>
                  <a:srgbClr val="262699"/>
                </a:solidFill>
              </a:rPr>
              <a:t>разрезом</a:t>
            </a:r>
            <a:endParaRPr lang="en-US" altLang="ru-RU" sz="3200">
              <a:solidFill>
                <a:srgbClr val="262699"/>
              </a:solidFill>
            </a:endParaRPr>
          </a:p>
        </p:txBody>
      </p:sp>
      <p:sp>
        <p:nvSpPr>
          <p:cNvPr id="30723" name="Text Box 64"/>
          <p:cNvSpPr txBox="1">
            <a:spLocks noChangeArrowheads="1"/>
          </p:cNvSpPr>
          <p:nvPr/>
        </p:nvSpPr>
        <p:spPr bwMode="auto">
          <a:xfrm>
            <a:off x="4572000" y="279400"/>
            <a:ext cx="40290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Подграф </a:t>
            </a:r>
            <a:r>
              <a:rPr lang="en-US" altLang="ru-RU" sz="3200">
                <a:solidFill>
                  <a:srgbClr val="262699"/>
                </a:solidFill>
              </a:rPr>
              <a:t>G</a:t>
            </a:r>
            <a:r>
              <a:rPr lang="en-US" altLang="ru-RU" sz="3200" baseline="-25000">
                <a:solidFill>
                  <a:srgbClr val="262699"/>
                </a:solidFill>
              </a:rPr>
              <a:t>2</a:t>
            </a:r>
            <a:r>
              <a:rPr lang="en-US" altLang="ru-RU" sz="3200">
                <a:solidFill>
                  <a:srgbClr val="262699"/>
                </a:solidFill>
              </a:rPr>
              <a:t> (</a:t>
            </a:r>
            <a:r>
              <a:rPr lang="ru-RU" altLang="ru-RU" sz="3200">
                <a:solidFill>
                  <a:srgbClr val="262699"/>
                </a:solidFill>
              </a:rPr>
              <a:t>красные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>
                <a:solidFill>
                  <a:srgbClr val="262699"/>
                </a:solidFill>
              </a:rPr>
              <a:t>ребра</a:t>
            </a:r>
            <a:r>
              <a:rPr lang="en-US" altLang="ru-RU" sz="3200">
                <a:solidFill>
                  <a:srgbClr val="262699"/>
                </a:solidFill>
              </a:rPr>
              <a:t>)</a:t>
            </a:r>
            <a:r>
              <a:rPr lang="ru-RU" altLang="ru-RU" sz="3200">
                <a:solidFill>
                  <a:srgbClr val="262699"/>
                </a:solidFill>
              </a:rPr>
              <a:t> </a:t>
            </a:r>
            <a:r>
              <a:rPr lang="ru-RU" altLang="ru-RU" sz="3200">
                <a:solidFill>
                  <a:srgbClr val="FF0000"/>
                </a:solidFill>
              </a:rPr>
              <a:t>не является</a:t>
            </a:r>
            <a:r>
              <a:rPr lang="en-US" altLang="ru-RU" sz="3200">
                <a:solidFill>
                  <a:srgbClr val="FF0000"/>
                </a:solidFill>
              </a:rPr>
              <a:t> </a:t>
            </a:r>
            <a:endParaRPr lang="ru-RU" altLang="ru-RU" sz="3200">
              <a:solidFill>
                <a:srgbClr val="FF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200">
                <a:solidFill>
                  <a:srgbClr val="262699"/>
                </a:solidFill>
              </a:rPr>
              <a:t>(2,1)-</a:t>
            </a:r>
            <a:r>
              <a:rPr lang="ru-RU" altLang="ru-RU" sz="3200">
                <a:solidFill>
                  <a:srgbClr val="262699"/>
                </a:solidFill>
              </a:rPr>
              <a:t>разрезом</a:t>
            </a:r>
            <a:endParaRPr lang="en-US" altLang="ru-RU" sz="3200">
              <a:solidFill>
                <a:srgbClr val="262699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ru-RU" sz="3200"/>
          </a:p>
        </p:txBody>
      </p:sp>
      <p:grpSp>
        <p:nvGrpSpPr>
          <p:cNvPr id="30724" name="Group 68"/>
          <p:cNvGrpSpPr>
            <a:grpSpLocks/>
          </p:cNvGrpSpPr>
          <p:nvPr/>
        </p:nvGrpSpPr>
        <p:grpSpPr bwMode="auto">
          <a:xfrm>
            <a:off x="457200" y="2362200"/>
            <a:ext cx="3962400" cy="3886200"/>
            <a:chOff x="288" y="1488"/>
            <a:chExt cx="2496" cy="2448"/>
          </a:xfrm>
        </p:grpSpPr>
        <p:sp>
          <p:nvSpPr>
            <p:cNvPr id="30757" name="Rectangle 4"/>
            <p:cNvSpPr>
              <a:spLocks noChangeArrowheads="1"/>
            </p:cNvSpPr>
            <p:nvPr/>
          </p:nvSpPr>
          <p:spPr bwMode="auto">
            <a:xfrm>
              <a:off x="288" y="1488"/>
              <a:ext cx="2496" cy="244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ru-RU"/>
            </a:p>
          </p:txBody>
        </p:sp>
        <p:sp>
          <p:nvSpPr>
            <p:cNvPr id="30758" name="AutoShape 6"/>
            <p:cNvSpPr>
              <a:spLocks noChangeArrowheads="1"/>
            </p:cNvSpPr>
            <p:nvPr/>
          </p:nvSpPr>
          <p:spPr bwMode="auto">
            <a:xfrm>
              <a:off x="1152" y="2784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59" name="AutoShape 7"/>
            <p:cNvSpPr>
              <a:spLocks noChangeArrowheads="1"/>
            </p:cNvSpPr>
            <p:nvPr/>
          </p:nvSpPr>
          <p:spPr bwMode="auto">
            <a:xfrm>
              <a:off x="1344" y="244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0" name="AutoShape 8"/>
            <p:cNvSpPr>
              <a:spLocks noChangeArrowheads="1"/>
            </p:cNvSpPr>
            <p:nvPr/>
          </p:nvSpPr>
          <p:spPr bwMode="auto">
            <a:xfrm>
              <a:off x="1632" y="268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1" name="AutoShape 9"/>
            <p:cNvSpPr>
              <a:spLocks noChangeArrowheads="1"/>
            </p:cNvSpPr>
            <p:nvPr/>
          </p:nvSpPr>
          <p:spPr bwMode="auto">
            <a:xfrm>
              <a:off x="1920" y="235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2" name="AutoShape 10"/>
            <p:cNvSpPr>
              <a:spLocks noChangeArrowheads="1"/>
            </p:cNvSpPr>
            <p:nvPr/>
          </p:nvSpPr>
          <p:spPr bwMode="auto">
            <a:xfrm>
              <a:off x="2112" y="2784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3" name="AutoShape 11"/>
            <p:cNvSpPr>
              <a:spLocks noChangeArrowheads="1"/>
            </p:cNvSpPr>
            <p:nvPr/>
          </p:nvSpPr>
          <p:spPr bwMode="auto">
            <a:xfrm>
              <a:off x="1584" y="2160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4" name="AutoShape 12"/>
            <p:cNvSpPr>
              <a:spLocks noChangeArrowheads="1"/>
            </p:cNvSpPr>
            <p:nvPr/>
          </p:nvSpPr>
          <p:spPr bwMode="auto">
            <a:xfrm>
              <a:off x="912" y="3072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5" name="AutoShape 13"/>
            <p:cNvSpPr>
              <a:spLocks noChangeArrowheads="1"/>
            </p:cNvSpPr>
            <p:nvPr/>
          </p:nvSpPr>
          <p:spPr bwMode="auto">
            <a:xfrm>
              <a:off x="768" y="249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6" name="AutoShape 14"/>
            <p:cNvSpPr>
              <a:spLocks noChangeArrowheads="1"/>
            </p:cNvSpPr>
            <p:nvPr/>
          </p:nvSpPr>
          <p:spPr bwMode="auto">
            <a:xfrm>
              <a:off x="1488" y="1632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7" name="AutoShape 15"/>
            <p:cNvSpPr>
              <a:spLocks noChangeArrowheads="1"/>
            </p:cNvSpPr>
            <p:nvPr/>
          </p:nvSpPr>
          <p:spPr bwMode="auto">
            <a:xfrm>
              <a:off x="768" y="1776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8" name="AutoShape 16"/>
            <p:cNvSpPr>
              <a:spLocks noChangeArrowheads="1"/>
            </p:cNvSpPr>
            <p:nvPr/>
          </p:nvSpPr>
          <p:spPr bwMode="auto">
            <a:xfrm>
              <a:off x="576" y="2160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69" name="Line 17"/>
            <p:cNvSpPr>
              <a:spLocks noChangeShapeType="1"/>
            </p:cNvSpPr>
            <p:nvPr/>
          </p:nvSpPr>
          <p:spPr bwMode="auto">
            <a:xfrm flipV="1">
              <a:off x="1296" y="2592"/>
              <a:ext cx="96" cy="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0" name="Line 18"/>
            <p:cNvSpPr>
              <a:spLocks noChangeShapeType="1"/>
            </p:cNvSpPr>
            <p:nvPr/>
          </p:nvSpPr>
          <p:spPr bwMode="auto">
            <a:xfrm flipV="1">
              <a:off x="1296" y="2832"/>
              <a:ext cx="384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1" name="Line 22"/>
            <p:cNvSpPr>
              <a:spLocks noChangeShapeType="1"/>
            </p:cNvSpPr>
            <p:nvPr/>
          </p:nvSpPr>
          <p:spPr bwMode="auto">
            <a:xfrm>
              <a:off x="1824" y="2832"/>
              <a:ext cx="336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2" name="Line 23"/>
            <p:cNvSpPr>
              <a:spLocks noChangeShapeType="1"/>
            </p:cNvSpPr>
            <p:nvPr/>
          </p:nvSpPr>
          <p:spPr bwMode="auto">
            <a:xfrm flipH="1" flipV="1">
              <a:off x="1680" y="2304"/>
              <a:ext cx="48" cy="43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3" name="Line 24"/>
            <p:cNvSpPr>
              <a:spLocks noChangeShapeType="1"/>
            </p:cNvSpPr>
            <p:nvPr/>
          </p:nvSpPr>
          <p:spPr bwMode="auto">
            <a:xfrm flipV="1">
              <a:off x="1776" y="249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4" name="Line 25"/>
            <p:cNvSpPr>
              <a:spLocks noChangeShapeType="1"/>
            </p:cNvSpPr>
            <p:nvPr/>
          </p:nvSpPr>
          <p:spPr bwMode="auto">
            <a:xfrm flipV="1">
              <a:off x="1488" y="2304"/>
              <a:ext cx="192" cy="19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5" name="Line 26"/>
            <p:cNvSpPr>
              <a:spLocks noChangeShapeType="1"/>
            </p:cNvSpPr>
            <p:nvPr/>
          </p:nvSpPr>
          <p:spPr bwMode="auto">
            <a:xfrm>
              <a:off x="864" y="2640"/>
              <a:ext cx="336" cy="24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6" name="Line 27"/>
            <p:cNvSpPr>
              <a:spLocks noChangeShapeType="1"/>
            </p:cNvSpPr>
            <p:nvPr/>
          </p:nvSpPr>
          <p:spPr bwMode="auto">
            <a:xfrm>
              <a:off x="672" y="2352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7" name="Line 28"/>
            <p:cNvSpPr>
              <a:spLocks noChangeShapeType="1"/>
            </p:cNvSpPr>
            <p:nvPr/>
          </p:nvSpPr>
          <p:spPr bwMode="auto">
            <a:xfrm flipH="1">
              <a:off x="912" y="1728"/>
              <a:ext cx="62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8" name="Line 29"/>
            <p:cNvSpPr>
              <a:spLocks noChangeShapeType="1"/>
            </p:cNvSpPr>
            <p:nvPr/>
          </p:nvSpPr>
          <p:spPr bwMode="auto">
            <a:xfrm>
              <a:off x="1584" y="177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9" name="Line 30"/>
            <p:cNvSpPr>
              <a:spLocks noChangeShapeType="1"/>
            </p:cNvSpPr>
            <p:nvPr/>
          </p:nvSpPr>
          <p:spPr bwMode="auto">
            <a:xfrm flipH="1">
              <a:off x="672" y="1920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0" name="Line 31"/>
            <p:cNvSpPr>
              <a:spLocks noChangeShapeType="1"/>
            </p:cNvSpPr>
            <p:nvPr/>
          </p:nvSpPr>
          <p:spPr bwMode="auto">
            <a:xfrm>
              <a:off x="2064" y="249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1" name="Line 32"/>
            <p:cNvSpPr>
              <a:spLocks noChangeShapeType="1"/>
            </p:cNvSpPr>
            <p:nvPr/>
          </p:nvSpPr>
          <p:spPr bwMode="auto">
            <a:xfrm>
              <a:off x="1728" y="2304"/>
              <a:ext cx="240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2" name="Line 61"/>
            <p:cNvSpPr>
              <a:spLocks noChangeShapeType="1"/>
            </p:cNvSpPr>
            <p:nvPr/>
          </p:nvSpPr>
          <p:spPr bwMode="auto">
            <a:xfrm flipV="1">
              <a:off x="1056" y="2928"/>
              <a:ext cx="144" cy="24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3" name="Text Box 66"/>
            <p:cNvSpPr txBox="1">
              <a:spLocks noChangeArrowheads="1"/>
            </p:cNvSpPr>
            <p:nvPr/>
          </p:nvSpPr>
          <p:spPr bwMode="auto">
            <a:xfrm>
              <a:off x="1344" y="2976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US" altLang="ru-RU" sz="3600">
                  <a:solidFill>
                    <a:schemeClr val="bg2"/>
                  </a:solidFill>
                </a:rPr>
                <a:t>G</a:t>
              </a:r>
              <a:r>
                <a:rPr lang="en-US" altLang="ru-RU" sz="3600" baseline="-2500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0725" name="Group 69"/>
          <p:cNvGrpSpPr>
            <a:grpSpLocks/>
          </p:cNvGrpSpPr>
          <p:nvPr/>
        </p:nvGrpSpPr>
        <p:grpSpPr bwMode="auto">
          <a:xfrm>
            <a:off x="4724400" y="2362200"/>
            <a:ext cx="3962400" cy="3886200"/>
            <a:chOff x="2976" y="1488"/>
            <a:chExt cx="2496" cy="2448"/>
          </a:xfrm>
        </p:grpSpPr>
        <p:sp>
          <p:nvSpPr>
            <p:cNvPr id="30729" name="Rectangle 35"/>
            <p:cNvSpPr>
              <a:spLocks noChangeArrowheads="1"/>
            </p:cNvSpPr>
            <p:nvPr/>
          </p:nvSpPr>
          <p:spPr bwMode="auto">
            <a:xfrm>
              <a:off x="2976" y="1488"/>
              <a:ext cx="2496" cy="244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0" name="AutoShape 36"/>
            <p:cNvSpPr>
              <a:spLocks noChangeArrowheads="1"/>
            </p:cNvSpPr>
            <p:nvPr/>
          </p:nvSpPr>
          <p:spPr bwMode="auto">
            <a:xfrm>
              <a:off x="3888" y="2784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1" name="AutoShape 37"/>
            <p:cNvSpPr>
              <a:spLocks noChangeArrowheads="1"/>
            </p:cNvSpPr>
            <p:nvPr/>
          </p:nvSpPr>
          <p:spPr bwMode="auto">
            <a:xfrm>
              <a:off x="4080" y="244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2" name="AutoShape 38"/>
            <p:cNvSpPr>
              <a:spLocks noChangeArrowheads="1"/>
            </p:cNvSpPr>
            <p:nvPr/>
          </p:nvSpPr>
          <p:spPr bwMode="auto">
            <a:xfrm>
              <a:off x="4368" y="2688"/>
              <a:ext cx="192" cy="192"/>
            </a:xfrm>
            <a:prstGeom prst="flowChartConnector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3" name="AutoShape 39"/>
            <p:cNvSpPr>
              <a:spLocks noChangeArrowheads="1"/>
            </p:cNvSpPr>
            <p:nvPr/>
          </p:nvSpPr>
          <p:spPr bwMode="auto">
            <a:xfrm>
              <a:off x="4656" y="2352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4" name="AutoShape 40"/>
            <p:cNvSpPr>
              <a:spLocks noChangeArrowheads="1"/>
            </p:cNvSpPr>
            <p:nvPr/>
          </p:nvSpPr>
          <p:spPr bwMode="auto">
            <a:xfrm>
              <a:off x="4848" y="2784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5" name="AutoShape 41"/>
            <p:cNvSpPr>
              <a:spLocks noChangeArrowheads="1"/>
            </p:cNvSpPr>
            <p:nvPr/>
          </p:nvSpPr>
          <p:spPr bwMode="auto">
            <a:xfrm>
              <a:off x="4320" y="2160"/>
              <a:ext cx="192" cy="192"/>
            </a:xfrm>
            <a:prstGeom prst="flowChartConnector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6" name="AutoShape 42"/>
            <p:cNvSpPr>
              <a:spLocks noChangeArrowheads="1"/>
            </p:cNvSpPr>
            <p:nvPr/>
          </p:nvSpPr>
          <p:spPr bwMode="auto">
            <a:xfrm>
              <a:off x="3648" y="3072"/>
              <a:ext cx="192" cy="192"/>
            </a:xfrm>
            <a:prstGeom prst="flowChartConnector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7" name="AutoShape 43"/>
            <p:cNvSpPr>
              <a:spLocks noChangeArrowheads="1"/>
            </p:cNvSpPr>
            <p:nvPr/>
          </p:nvSpPr>
          <p:spPr bwMode="auto">
            <a:xfrm>
              <a:off x="3504" y="2496"/>
              <a:ext cx="192" cy="192"/>
            </a:xfrm>
            <a:prstGeom prst="flowChartConnector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8" name="AutoShape 44"/>
            <p:cNvSpPr>
              <a:spLocks noChangeArrowheads="1"/>
            </p:cNvSpPr>
            <p:nvPr/>
          </p:nvSpPr>
          <p:spPr bwMode="auto">
            <a:xfrm>
              <a:off x="4224" y="1632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39" name="AutoShape 45"/>
            <p:cNvSpPr>
              <a:spLocks noChangeArrowheads="1"/>
            </p:cNvSpPr>
            <p:nvPr/>
          </p:nvSpPr>
          <p:spPr bwMode="auto">
            <a:xfrm>
              <a:off x="3504" y="1776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40" name="AutoShape 46"/>
            <p:cNvSpPr>
              <a:spLocks noChangeArrowheads="1"/>
            </p:cNvSpPr>
            <p:nvPr/>
          </p:nvSpPr>
          <p:spPr bwMode="auto">
            <a:xfrm>
              <a:off x="3312" y="2160"/>
              <a:ext cx="192" cy="192"/>
            </a:xfrm>
            <a:prstGeom prst="flowChartConnector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30741" name="Line 47"/>
            <p:cNvSpPr>
              <a:spLocks noChangeShapeType="1"/>
            </p:cNvSpPr>
            <p:nvPr/>
          </p:nvSpPr>
          <p:spPr bwMode="auto">
            <a:xfrm flipV="1">
              <a:off x="4032" y="2592"/>
              <a:ext cx="96" cy="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2" name="Line 48"/>
            <p:cNvSpPr>
              <a:spLocks noChangeShapeType="1"/>
            </p:cNvSpPr>
            <p:nvPr/>
          </p:nvSpPr>
          <p:spPr bwMode="auto">
            <a:xfrm flipV="1">
              <a:off x="4032" y="2832"/>
              <a:ext cx="384" cy="4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3" name="Line 49"/>
            <p:cNvSpPr>
              <a:spLocks noChangeShapeType="1"/>
            </p:cNvSpPr>
            <p:nvPr/>
          </p:nvSpPr>
          <p:spPr bwMode="auto">
            <a:xfrm flipV="1">
              <a:off x="3744" y="2928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4" name="Line 50"/>
            <p:cNvSpPr>
              <a:spLocks noChangeShapeType="1"/>
            </p:cNvSpPr>
            <p:nvPr/>
          </p:nvSpPr>
          <p:spPr bwMode="auto">
            <a:xfrm>
              <a:off x="4560" y="2832"/>
              <a:ext cx="336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5" name="Line 51"/>
            <p:cNvSpPr>
              <a:spLocks noChangeShapeType="1"/>
            </p:cNvSpPr>
            <p:nvPr/>
          </p:nvSpPr>
          <p:spPr bwMode="auto">
            <a:xfrm flipH="1" flipV="1">
              <a:off x="4416" y="2304"/>
              <a:ext cx="48" cy="43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6" name="Line 52"/>
            <p:cNvSpPr>
              <a:spLocks noChangeShapeType="1"/>
            </p:cNvSpPr>
            <p:nvPr/>
          </p:nvSpPr>
          <p:spPr bwMode="auto">
            <a:xfrm flipV="1">
              <a:off x="4512" y="249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7" name="Line 53"/>
            <p:cNvSpPr>
              <a:spLocks noChangeShapeType="1"/>
            </p:cNvSpPr>
            <p:nvPr/>
          </p:nvSpPr>
          <p:spPr bwMode="auto">
            <a:xfrm flipV="1">
              <a:off x="4224" y="2256"/>
              <a:ext cx="192" cy="240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8" name="Line 54"/>
            <p:cNvSpPr>
              <a:spLocks noChangeShapeType="1"/>
            </p:cNvSpPr>
            <p:nvPr/>
          </p:nvSpPr>
          <p:spPr bwMode="auto">
            <a:xfrm>
              <a:off x="3648" y="2640"/>
              <a:ext cx="288" cy="192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9" name="Line 55"/>
            <p:cNvSpPr>
              <a:spLocks noChangeShapeType="1"/>
            </p:cNvSpPr>
            <p:nvPr/>
          </p:nvSpPr>
          <p:spPr bwMode="auto">
            <a:xfrm>
              <a:off x="3408" y="2256"/>
              <a:ext cx="144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0" name="Line 56"/>
            <p:cNvSpPr>
              <a:spLocks noChangeShapeType="1"/>
            </p:cNvSpPr>
            <p:nvPr/>
          </p:nvSpPr>
          <p:spPr bwMode="auto">
            <a:xfrm flipH="1">
              <a:off x="3648" y="1728"/>
              <a:ext cx="62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1" name="Line 57"/>
            <p:cNvSpPr>
              <a:spLocks noChangeShapeType="1"/>
            </p:cNvSpPr>
            <p:nvPr/>
          </p:nvSpPr>
          <p:spPr bwMode="auto">
            <a:xfrm>
              <a:off x="4320" y="1776"/>
              <a:ext cx="96" cy="38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2" name="Line 58"/>
            <p:cNvSpPr>
              <a:spLocks noChangeShapeType="1"/>
            </p:cNvSpPr>
            <p:nvPr/>
          </p:nvSpPr>
          <p:spPr bwMode="auto">
            <a:xfrm flipH="1">
              <a:off x="3408" y="1920"/>
              <a:ext cx="144" cy="24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3" name="Line 59"/>
            <p:cNvSpPr>
              <a:spLocks noChangeShapeType="1"/>
            </p:cNvSpPr>
            <p:nvPr/>
          </p:nvSpPr>
          <p:spPr bwMode="auto">
            <a:xfrm>
              <a:off x="4800" y="2496"/>
              <a:ext cx="144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4" name="Line 60"/>
            <p:cNvSpPr>
              <a:spLocks noChangeShapeType="1"/>
            </p:cNvSpPr>
            <p:nvPr/>
          </p:nvSpPr>
          <p:spPr bwMode="auto">
            <a:xfrm>
              <a:off x="4464" y="2256"/>
              <a:ext cx="240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5" name="Line 62"/>
            <p:cNvSpPr>
              <a:spLocks noChangeShapeType="1"/>
            </p:cNvSpPr>
            <p:nvPr/>
          </p:nvSpPr>
          <p:spPr bwMode="auto">
            <a:xfrm flipV="1">
              <a:off x="3696" y="2544"/>
              <a:ext cx="432" cy="48"/>
            </a:xfrm>
            <a:prstGeom prst="line">
              <a:avLst/>
            </a:prstGeom>
            <a:noFill/>
            <a:ln w="63500">
              <a:solidFill>
                <a:srgbClr val="FDC10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6" name="Text Box 67"/>
            <p:cNvSpPr txBox="1">
              <a:spLocks noChangeArrowheads="1"/>
            </p:cNvSpPr>
            <p:nvPr/>
          </p:nvSpPr>
          <p:spPr bwMode="auto">
            <a:xfrm>
              <a:off x="4128" y="2976"/>
              <a:ext cx="4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US" altLang="ru-RU" sz="3600">
                  <a:solidFill>
                    <a:schemeClr val="bg2"/>
                  </a:solidFill>
                </a:rPr>
                <a:t>G</a:t>
              </a:r>
              <a:r>
                <a:rPr lang="en-US" altLang="ru-RU" sz="3600" baseline="-25000">
                  <a:solidFill>
                    <a:schemeClr val="bg2"/>
                  </a:solidFill>
                </a:rPr>
                <a:t>2</a:t>
              </a:r>
              <a:endParaRPr lang="en-US" altLang="ru-RU" sz="3600" baseline="-25000"/>
            </a:p>
          </p:txBody>
        </p:sp>
      </p:grpSp>
      <p:sp>
        <p:nvSpPr>
          <p:cNvPr id="30726" name="Овал 60"/>
          <p:cNvSpPr>
            <a:spLocks noChangeArrowheads="1"/>
          </p:cNvSpPr>
          <p:nvPr/>
        </p:nvSpPr>
        <p:spPr bwMode="auto">
          <a:xfrm rot="-575349">
            <a:off x="876300" y="3276600"/>
            <a:ext cx="3124200" cy="1981200"/>
          </a:xfrm>
          <a:prstGeom prst="ellipse">
            <a:avLst/>
          </a:prstGeom>
          <a:solidFill>
            <a:srgbClr val="00B8FF">
              <a:alpha val="784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27" name="Овал 61"/>
          <p:cNvSpPr>
            <a:spLocks noChangeArrowheads="1"/>
          </p:cNvSpPr>
          <p:nvPr/>
        </p:nvSpPr>
        <p:spPr bwMode="auto">
          <a:xfrm rot="-575349">
            <a:off x="5081588" y="3381375"/>
            <a:ext cx="3124200" cy="2165350"/>
          </a:xfrm>
          <a:prstGeom prst="ellipse">
            <a:avLst/>
          </a:prstGeom>
          <a:solidFill>
            <a:srgbClr val="00B8FF">
              <a:alpha val="784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728" name="TextBox 62"/>
          <p:cNvSpPr txBox="1">
            <a:spLocks noChangeArrowheads="1"/>
          </p:cNvSpPr>
          <p:nvPr/>
        </p:nvSpPr>
        <p:spPr bwMode="auto">
          <a:xfrm>
            <a:off x="1003469" y="6248400"/>
            <a:ext cx="7073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262699"/>
                </a:solidFill>
              </a:rPr>
              <a:t>1-</a:t>
            </a:r>
            <a:r>
              <a:rPr lang="ru-RU" altLang="ru-RU" dirty="0">
                <a:solidFill>
                  <a:srgbClr val="262699"/>
                </a:solidFill>
              </a:rPr>
              <a:t>окрестности </a:t>
            </a:r>
            <a:r>
              <a:rPr lang="ru-RU" altLang="ru-RU" dirty="0" smtClean="0">
                <a:solidFill>
                  <a:srgbClr val="262699"/>
                </a:solidFill>
              </a:rPr>
              <a:t>под</a:t>
            </a:r>
            <a:r>
              <a:rPr lang="ru-RU" altLang="ru-RU" dirty="0" smtClean="0">
                <a:solidFill>
                  <a:srgbClr val="262699"/>
                </a:solidFill>
              </a:rPr>
              <a:t>графов </a:t>
            </a:r>
            <a:r>
              <a:rPr lang="en-US" altLang="ru-RU" dirty="0">
                <a:solidFill>
                  <a:srgbClr val="262699"/>
                </a:solidFill>
              </a:rPr>
              <a:t>G</a:t>
            </a:r>
            <a:r>
              <a:rPr lang="en-US" altLang="ru-RU" baseline="-25000" dirty="0">
                <a:solidFill>
                  <a:srgbClr val="262699"/>
                </a:solidFill>
              </a:rPr>
              <a:t>1</a:t>
            </a:r>
            <a:r>
              <a:rPr lang="en-US" altLang="ru-RU" dirty="0">
                <a:solidFill>
                  <a:srgbClr val="262699"/>
                </a:solidFill>
              </a:rPr>
              <a:t> </a:t>
            </a:r>
            <a:r>
              <a:rPr lang="ru-RU" altLang="ru-RU" dirty="0">
                <a:solidFill>
                  <a:srgbClr val="262699"/>
                </a:solidFill>
              </a:rPr>
              <a:t>и </a:t>
            </a:r>
            <a:r>
              <a:rPr lang="en-US" altLang="ru-RU" dirty="0">
                <a:solidFill>
                  <a:srgbClr val="262699"/>
                </a:solidFill>
              </a:rPr>
              <a:t>G</a:t>
            </a:r>
            <a:r>
              <a:rPr lang="en-US" altLang="ru-RU" baseline="-25000" dirty="0">
                <a:solidFill>
                  <a:srgbClr val="262699"/>
                </a:solidFill>
              </a:rPr>
              <a:t>2</a:t>
            </a:r>
            <a:r>
              <a:rPr lang="ru-RU" altLang="ru-RU" dirty="0">
                <a:solidFill>
                  <a:srgbClr val="262699"/>
                </a:solidFill>
              </a:rPr>
              <a:t> обведены овалами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912813" y="927100"/>
          <a:ext cx="7315200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CorelDRAW" r:id="rId3" imgW="12969720" imgH="9472680" progId="">
                  <p:embed/>
                </p:oleObj>
              </mc:Choice>
              <mc:Fallback>
                <p:oleObj name="CorelDRAW" r:id="rId3" imgW="12969720" imgH="94726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-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15200" cy="5354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12813" y="927100"/>
          <a:ext cx="7331075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orelDRAW" r:id="rId5" imgW="12969720" imgH="9472680" progId="">
                  <p:embed/>
                </p:oleObj>
              </mc:Choice>
              <mc:Fallback>
                <p:oleObj name="CorelDRAW" r:id="rId5" imgW="12969720" imgH="94726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31075" cy="53546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912813" y="927100"/>
          <a:ext cx="7316787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orelDRAW" r:id="rId7" imgW="12969720" imgH="9472680" progId="">
                  <p:embed/>
                </p:oleObj>
              </mc:Choice>
              <mc:Fallback>
                <p:oleObj name="CorelDRAW" r:id="rId7" imgW="12969720" imgH="94726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27100"/>
                        <a:ext cx="7316787" cy="5356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912813" y="939800"/>
          <a:ext cx="7316787" cy="534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orelDRAW" r:id="rId9" imgW="12969720" imgH="9472680" progId="">
                  <p:embed/>
                </p:oleObj>
              </mc:Choice>
              <mc:Fallback>
                <p:oleObj name="CorelDRAW" r:id="rId9" imgW="12969720" imgH="9472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39800"/>
                        <a:ext cx="7316787" cy="53419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914400" y="927100"/>
          <a:ext cx="7331075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orelDRAW" r:id="rId11" imgW="12969720" imgH="9472680" progId="">
                  <p:embed/>
                </p:oleObj>
              </mc:Choice>
              <mc:Fallback>
                <p:oleObj name="CorelDRAW" r:id="rId11" imgW="12969720" imgH="94726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27100"/>
                        <a:ext cx="7331075" cy="5353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914400" y="927100"/>
          <a:ext cx="7334250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orelDRAW" r:id="rId13" imgW="12969720" imgH="9472680" progId="">
                  <p:embed/>
                </p:oleObj>
              </mc:Choice>
              <mc:Fallback>
                <p:oleObj name="CorelDRAW" r:id="rId13" imgW="12969720" imgH="94726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27100"/>
                        <a:ext cx="7334250" cy="5356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14400" y="304800"/>
            <a:ext cx="7319963" cy="9906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Nonpolar atoms</a:t>
            </a: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Graph of nonpolar atoms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(1,1)-cuts (red edges)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Clusters after (1,1)-cutting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(2,1)-cut (red edges)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914400" y="304800"/>
            <a:ext cx="7315200" cy="990600"/>
          </a:xfrm>
          <a:prstGeom prst="rect">
            <a:avLst/>
          </a:prstGeom>
          <a:solidFill>
            <a:srgbClr val="66CCFF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3600">
                <a:solidFill>
                  <a:schemeClr val="bg2"/>
                </a:solidFill>
                <a:latin typeface="Arial" panose="020B0604020202020204" pitchFamily="34" charset="0"/>
              </a:rPr>
              <a:t>Clusters after (2,1)-cutting</a:t>
            </a:r>
            <a:endParaRPr lang="ru-RU" altLang="ru-RU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  <p:bldP spid="130058" grpId="0" animBg="1"/>
      <p:bldP spid="130059" grpId="0" animBg="1"/>
      <p:bldP spid="130060" grpId="0" animBg="1"/>
      <p:bldP spid="1300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8575" y="762000"/>
            <a:ext cx="9144000" cy="4419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Программа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‘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ClusterDetector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’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CluD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http://mo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use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belozersky.msu.ru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npidb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cgi-bin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hftri.pl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используются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</a:rPr>
              <a:t>k=l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=1)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Похоже, до сих пор единственная программа поиска гидрофобных кластеров,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доступная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on-line :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7312" y="5638800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Опция поиска кластеров на интерфейсе не работает. Мне стыдно – исправим. </a:t>
            </a:r>
            <a:r>
              <a:rPr lang="ru-RU" dirty="0" err="1" smtClean="0">
                <a:solidFill>
                  <a:schemeClr val="tx1"/>
                </a:solidFill>
              </a:rPr>
              <a:t>ААл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61950" y="-71438"/>
            <a:ext cx="80010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</a:t>
            </a:r>
            <a:endParaRPr lang="ru-RU" altLang="ru-RU" sz="2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686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Межмолекулярный уровень</a:t>
            </a:r>
            <a: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800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молекулы в полярном растворителе (воде) стремятся агрегировать так, чтобы минимизировать поверхность контакта с растворителем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5888" y="1052513"/>
          <a:ext cx="8912225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orelDRAW" r:id="rId3" imgW="6524549" imgH="3478073" progId="CorelDRAW.Graphic.12">
                  <p:embed/>
                </p:oleObj>
              </mc:Choice>
              <mc:Fallback>
                <p:oleObj name="CorelDRAW" r:id="rId3" imgW="6524549" imgH="3478073" progId="CorelDRAW.Graphic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1052513"/>
                        <a:ext cx="8912225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Chime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page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visualizing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HF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clusters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viral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RNA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dependent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RNA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polymerase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(1khv)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04788" y="6019800"/>
            <a:ext cx="873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Each HF cluster is also presented as a list of atoms (.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xls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),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rasmol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script and whole cluster parameters (center of gravity, ellipsoid half-axis, etc.)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0" y="1066800"/>
            <a:ext cx="278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en-US" altLang="ru-RU" sz="3600">
                <a:solidFill>
                  <a:srgbClr val="FF3300"/>
                </a:solidFill>
                <a:latin typeface="Comic Sans MS" panose="030F0702030302020204" pitchFamily="66" charset="0"/>
              </a:rPr>
              <a:t>Out</a:t>
            </a:r>
            <a:r>
              <a:rPr lang="ru-RU" altLang="ru-RU" sz="3600">
                <a:solidFill>
                  <a:srgbClr val="FF3300"/>
                </a:solidFill>
                <a:latin typeface="Comic Sans MS" panose="030F0702030302020204" pitchFamily="66" charset="0"/>
              </a:rPr>
              <a:t>put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" y="92075"/>
            <a:ext cx="79248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молекулы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зелёные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полярном растворителе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оранжевый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US" altLang="ru-RU" sz="4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2514600" y="2209800"/>
            <a:ext cx="4113213" cy="4017963"/>
            <a:chOff x="1584" y="1392"/>
            <a:chExt cx="2591" cy="2531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584" y="1451"/>
              <a:ext cx="2592" cy="2415"/>
            </a:xfrm>
            <a:prstGeom prst="rect">
              <a:avLst/>
            </a:prstGeom>
            <a:solidFill>
              <a:srgbClr val="CCFFFF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7" name="AutoShape 4"/>
            <p:cNvSpPr>
              <a:spLocks noChangeArrowheads="1"/>
            </p:cNvSpPr>
            <p:nvPr/>
          </p:nvSpPr>
          <p:spPr bwMode="auto">
            <a:xfrm>
              <a:off x="2409" y="227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8" name="AutoShape 5"/>
            <p:cNvSpPr>
              <a:spLocks noChangeArrowheads="1"/>
            </p:cNvSpPr>
            <p:nvPr/>
          </p:nvSpPr>
          <p:spPr bwMode="auto">
            <a:xfrm>
              <a:off x="2644" y="2393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199" name="AutoShape 6"/>
            <p:cNvSpPr>
              <a:spLocks noChangeArrowheads="1"/>
            </p:cNvSpPr>
            <p:nvPr/>
          </p:nvSpPr>
          <p:spPr bwMode="auto">
            <a:xfrm>
              <a:off x="2409" y="2570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>
              <a:off x="2762" y="262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>
              <a:off x="2409" y="209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auto">
            <a:xfrm>
              <a:off x="2939" y="2393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3" name="AutoShape 10"/>
            <p:cNvSpPr>
              <a:spLocks noChangeArrowheads="1"/>
            </p:cNvSpPr>
            <p:nvPr/>
          </p:nvSpPr>
          <p:spPr bwMode="auto">
            <a:xfrm>
              <a:off x="2762" y="2099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4" name="AutoShape 11"/>
            <p:cNvSpPr>
              <a:spLocks noChangeArrowheads="1"/>
            </p:cNvSpPr>
            <p:nvPr/>
          </p:nvSpPr>
          <p:spPr bwMode="auto">
            <a:xfrm>
              <a:off x="2998" y="2806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5" name="AutoShape 12"/>
            <p:cNvSpPr>
              <a:spLocks noChangeArrowheads="1"/>
            </p:cNvSpPr>
            <p:nvPr/>
          </p:nvSpPr>
          <p:spPr bwMode="auto">
            <a:xfrm>
              <a:off x="2762" y="286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6" name="AutoShape 13"/>
            <p:cNvSpPr>
              <a:spLocks noChangeArrowheads="1"/>
            </p:cNvSpPr>
            <p:nvPr/>
          </p:nvSpPr>
          <p:spPr bwMode="auto">
            <a:xfrm>
              <a:off x="2409" y="2865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7" name="AutoShape 14"/>
            <p:cNvSpPr>
              <a:spLocks noChangeArrowheads="1"/>
            </p:cNvSpPr>
            <p:nvPr/>
          </p:nvSpPr>
          <p:spPr bwMode="auto">
            <a:xfrm>
              <a:off x="3174" y="2570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8" name="AutoShape 15"/>
            <p:cNvSpPr>
              <a:spLocks noChangeArrowheads="1"/>
            </p:cNvSpPr>
            <p:nvPr/>
          </p:nvSpPr>
          <p:spPr bwMode="auto">
            <a:xfrm>
              <a:off x="2998" y="2217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09" name="AutoShape 16"/>
            <p:cNvSpPr>
              <a:spLocks noChangeArrowheads="1"/>
            </p:cNvSpPr>
            <p:nvPr/>
          </p:nvSpPr>
          <p:spPr bwMode="auto">
            <a:xfrm>
              <a:off x="2173" y="2452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0" name="AutoShape 17"/>
            <p:cNvSpPr>
              <a:spLocks noChangeArrowheads="1"/>
            </p:cNvSpPr>
            <p:nvPr/>
          </p:nvSpPr>
          <p:spPr bwMode="auto">
            <a:xfrm>
              <a:off x="2173" y="2688"/>
              <a:ext cx="353" cy="353"/>
            </a:xfrm>
            <a:prstGeom prst="flowChartConnector">
              <a:avLst/>
            </a:prstGeom>
            <a:solidFill>
              <a:srgbClr val="00FF00"/>
            </a:solidFill>
            <a:ln w="255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>
              <a:off x="2055" y="2099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2" name="AutoShape 19"/>
            <p:cNvSpPr>
              <a:spLocks noChangeArrowheads="1"/>
            </p:cNvSpPr>
            <p:nvPr/>
          </p:nvSpPr>
          <p:spPr bwMode="auto">
            <a:xfrm>
              <a:off x="2173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3" name="AutoShape 20"/>
            <p:cNvSpPr>
              <a:spLocks noChangeArrowheads="1"/>
            </p:cNvSpPr>
            <p:nvPr/>
          </p:nvSpPr>
          <p:spPr bwMode="auto">
            <a:xfrm>
              <a:off x="1878" y="2393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4" name="AutoShape 21"/>
            <p:cNvSpPr>
              <a:spLocks noChangeArrowheads="1"/>
            </p:cNvSpPr>
            <p:nvPr/>
          </p:nvSpPr>
          <p:spPr bwMode="auto">
            <a:xfrm>
              <a:off x="1937" y="268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5" name="AutoShape 22"/>
            <p:cNvSpPr>
              <a:spLocks noChangeArrowheads="1"/>
            </p:cNvSpPr>
            <p:nvPr/>
          </p:nvSpPr>
          <p:spPr bwMode="auto">
            <a:xfrm>
              <a:off x="2114" y="298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6" name="AutoShape 23"/>
            <p:cNvSpPr>
              <a:spLocks noChangeArrowheads="1"/>
            </p:cNvSpPr>
            <p:nvPr/>
          </p:nvSpPr>
          <p:spPr bwMode="auto">
            <a:xfrm>
              <a:off x="2409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7" name="AutoShape 24"/>
            <p:cNvSpPr>
              <a:spLocks noChangeArrowheads="1"/>
            </p:cNvSpPr>
            <p:nvPr/>
          </p:nvSpPr>
          <p:spPr bwMode="auto">
            <a:xfrm>
              <a:off x="3115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8" name="AutoShape 25"/>
            <p:cNvSpPr>
              <a:spLocks noChangeArrowheads="1"/>
            </p:cNvSpPr>
            <p:nvPr/>
          </p:nvSpPr>
          <p:spPr bwMode="auto">
            <a:xfrm>
              <a:off x="2762" y="3159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19" name="AutoShape 26"/>
            <p:cNvSpPr>
              <a:spLocks noChangeArrowheads="1"/>
            </p:cNvSpPr>
            <p:nvPr/>
          </p:nvSpPr>
          <p:spPr bwMode="auto">
            <a:xfrm>
              <a:off x="3292" y="286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0" name="AutoShape 27"/>
            <p:cNvSpPr>
              <a:spLocks noChangeArrowheads="1"/>
            </p:cNvSpPr>
            <p:nvPr/>
          </p:nvSpPr>
          <p:spPr bwMode="auto">
            <a:xfrm>
              <a:off x="3469" y="280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1" name="AutoShape 28"/>
            <p:cNvSpPr>
              <a:spLocks noChangeArrowheads="1"/>
            </p:cNvSpPr>
            <p:nvPr/>
          </p:nvSpPr>
          <p:spPr bwMode="auto">
            <a:xfrm>
              <a:off x="2762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2" name="AutoShape 29"/>
            <p:cNvSpPr>
              <a:spLocks noChangeArrowheads="1"/>
            </p:cNvSpPr>
            <p:nvPr/>
          </p:nvSpPr>
          <p:spPr bwMode="auto">
            <a:xfrm>
              <a:off x="3528" y="257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3" name="AutoShape 30"/>
            <p:cNvSpPr>
              <a:spLocks noChangeArrowheads="1"/>
            </p:cNvSpPr>
            <p:nvPr/>
          </p:nvSpPr>
          <p:spPr bwMode="auto">
            <a:xfrm>
              <a:off x="3351" y="215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4" name="AutoShape 31"/>
            <p:cNvSpPr>
              <a:spLocks noChangeArrowheads="1"/>
            </p:cNvSpPr>
            <p:nvPr/>
          </p:nvSpPr>
          <p:spPr bwMode="auto">
            <a:xfrm>
              <a:off x="3233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5" name="AutoShape 32"/>
            <p:cNvSpPr>
              <a:spLocks noChangeArrowheads="1"/>
            </p:cNvSpPr>
            <p:nvPr/>
          </p:nvSpPr>
          <p:spPr bwMode="auto">
            <a:xfrm>
              <a:off x="2409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6" name="AutoShape 33"/>
            <p:cNvSpPr>
              <a:spLocks noChangeArrowheads="1"/>
            </p:cNvSpPr>
            <p:nvPr/>
          </p:nvSpPr>
          <p:spPr bwMode="auto">
            <a:xfrm>
              <a:off x="3292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7" name="AutoShape 34"/>
            <p:cNvSpPr>
              <a:spLocks noChangeArrowheads="1"/>
            </p:cNvSpPr>
            <p:nvPr/>
          </p:nvSpPr>
          <p:spPr bwMode="auto">
            <a:xfrm>
              <a:off x="2173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8" name="AutoShape 35"/>
            <p:cNvSpPr>
              <a:spLocks noChangeArrowheads="1"/>
            </p:cNvSpPr>
            <p:nvPr/>
          </p:nvSpPr>
          <p:spPr bwMode="auto">
            <a:xfrm>
              <a:off x="2998" y="145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29" name="AutoShape 36"/>
            <p:cNvSpPr>
              <a:spLocks noChangeArrowheads="1"/>
            </p:cNvSpPr>
            <p:nvPr/>
          </p:nvSpPr>
          <p:spPr bwMode="auto">
            <a:xfrm>
              <a:off x="3646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0" name="AutoShape 37"/>
            <p:cNvSpPr>
              <a:spLocks noChangeArrowheads="1"/>
            </p:cNvSpPr>
            <p:nvPr/>
          </p:nvSpPr>
          <p:spPr bwMode="auto">
            <a:xfrm>
              <a:off x="3351" y="245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1" name="AutoShape 38"/>
            <p:cNvSpPr>
              <a:spLocks noChangeArrowheads="1"/>
            </p:cNvSpPr>
            <p:nvPr/>
          </p:nvSpPr>
          <p:spPr bwMode="auto">
            <a:xfrm>
              <a:off x="3763" y="221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2" name="AutoShape 39"/>
            <p:cNvSpPr>
              <a:spLocks noChangeArrowheads="1"/>
            </p:cNvSpPr>
            <p:nvPr/>
          </p:nvSpPr>
          <p:spPr bwMode="auto">
            <a:xfrm>
              <a:off x="3822" y="274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3" name="AutoShape 40"/>
            <p:cNvSpPr>
              <a:spLocks noChangeArrowheads="1"/>
            </p:cNvSpPr>
            <p:nvPr/>
          </p:nvSpPr>
          <p:spPr bwMode="auto">
            <a:xfrm>
              <a:off x="1937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4" name="AutoShape 41"/>
            <p:cNvSpPr>
              <a:spLocks noChangeArrowheads="1"/>
            </p:cNvSpPr>
            <p:nvPr/>
          </p:nvSpPr>
          <p:spPr bwMode="auto">
            <a:xfrm>
              <a:off x="1643" y="268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5" name="AutoShape 42"/>
            <p:cNvSpPr>
              <a:spLocks noChangeArrowheads="1"/>
            </p:cNvSpPr>
            <p:nvPr/>
          </p:nvSpPr>
          <p:spPr bwMode="auto">
            <a:xfrm>
              <a:off x="2409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6" name="AutoShape 43"/>
            <p:cNvSpPr>
              <a:spLocks noChangeArrowheads="1"/>
            </p:cNvSpPr>
            <p:nvPr/>
          </p:nvSpPr>
          <p:spPr bwMode="auto">
            <a:xfrm>
              <a:off x="3587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7" name="AutoShape 44"/>
            <p:cNvSpPr>
              <a:spLocks noChangeArrowheads="1"/>
            </p:cNvSpPr>
            <p:nvPr/>
          </p:nvSpPr>
          <p:spPr bwMode="auto">
            <a:xfrm>
              <a:off x="1584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8" name="AutoShape 45"/>
            <p:cNvSpPr>
              <a:spLocks noChangeArrowheads="1"/>
            </p:cNvSpPr>
            <p:nvPr/>
          </p:nvSpPr>
          <p:spPr bwMode="auto">
            <a:xfrm>
              <a:off x="1878" y="304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39" name="AutoShape 46"/>
            <p:cNvSpPr>
              <a:spLocks noChangeArrowheads="1"/>
            </p:cNvSpPr>
            <p:nvPr/>
          </p:nvSpPr>
          <p:spPr bwMode="auto">
            <a:xfrm>
              <a:off x="2998" y="1863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0" name="AutoShape 47"/>
            <p:cNvSpPr>
              <a:spLocks noChangeArrowheads="1"/>
            </p:cNvSpPr>
            <p:nvPr/>
          </p:nvSpPr>
          <p:spPr bwMode="auto">
            <a:xfrm>
              <a:off x="3115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1" name="AutoShape 48"/>
            <p:cNvSpPr>
              <a:spLocks noChangeArrowheads="1"/>
            </p:cNvSpPr>
            <p:nvPr/>
          </p:nvSpPr>
          <p:spPr bwMode="auto">
            <a:xfrm>
              <a:off x="1584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2" name="AutoShape 49"/>
            <p:cNvSpPr>
              <a:spLocks noChangeArrowheads="1"/>
            </p:cNvSpPr>
            <p:nvPr/>
          </p:nvSpPr>
          <p:spPr bwMode="auto">
            <a:xfrm>
              <a:off x="2762" y="145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3" name="AutoShape 50"/>
            <p:cNvSpPr>
              <a:spLocks noChangeArrowheads="1"/>
            </p:cNvSpPr>
            <p:nvPr/>
          </p:nvSpPr>
          <p:spPr bwMode="auto">
            <a:xfrm>
              <a:off x="2409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4" name="AutoShape 51"/>
            <p:cNvSpPr>
              <a:spLocks noChangeArrowheads="1"/>
            </p:cNvSpPr>
            <p:nvPr/>
          </p:nvSpPr>
          <p:spPr bwMode="auto">
            <a:xfrm>
              <a:off x="1584" y="233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5" name="AutoShape 52"/>
            <p:cNvSpPr>
              <a:spLocks noChangeArrowheads="1"/>
            </p:cNvSpPr>
            <p:nvPr/>
          </p:nvSpPr>
          <p:spPr bwMode="auto">
            <a:xfrm>
              <a:off x="2173" y="139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6" name="AutoShape 53"/>
            <p:cNvSpPr>
              <a:spLocks noChangeArrowheads="1"/>
            </p:cNvSpPr>
            <p:nvPr/>
          </p:nvSpPr>
          <p:spPr bwMode="auto">
            <a:xfrm>
              <a:off x="2585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7" name="AutoShape 54"/>
            <p:cNvSpPr>
              <a:spLocks noChangeArrowheads="1"/>
            </p:cNvSpPr>
            <p:nvPr/>
          </p:nvSpPr>
          <p:spPr bwMode="auto">
            <a:xfrm>
              <a:off x="1702" y="333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8" name="AutoShape 55"/>
            <p:cNvSpPr>
              <a:spLocks noChangeArrowheads="1"/>
            </p:cNvSpPr>
            <p:nvPr/>
          </p:nvSpPr>
          <p:spPr bwMode="auto">
            <a:xfrm>
              <a:off x="3469" y="180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49" name="AutoShape 56"/>
            <p:cNvSpPr>
              <a:spLocks noChangeArrowheads="1"/>
            </p:cNvSpPr>
            <p:nvPr/>
          </p:nvSpPr>
          <p:spPr bwMode="auto">
            <a:xfrm>
              <a:off x="3822" y="2334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0" name="AutoShape 57"/>
            <p:cNvSpPr>
              <a:spLocks noChangeArrowheads="1"/>
            </p:cNvSpPr>
            <p:nvPr/>
          </p:nvSpPr>
          <p:spPr bwMode="auto">
            <a:xfrm>
              <a:off x="3469" y="139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1" name="AutoShape 58"/>
            <p:cNvSpPr>
              <a:spLocks noChangeArrowheads="1"/>
            </p:cNvSpPr>
            <p:nvPr/>
          </p:nvSpPr>
          <p:spPr bwMode="auto">
            <a:xfrm>
              <a:off x="3822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2" name="AutoShape 59"/>
            <p:cNvSpPr>
              <a:spLocks noChangeArrowheads="1"/>
            </p:cNvSpPr>
            <p:nvPr/>
          </p:nvSpPr>
          <p:spPr bwMode="auto">
            <a:xfrm>
              <a:off x="1878" y="198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3" name="AutoShape 60"/>
            <p:cNvSpPr>
              <a:spLocks noChangeArrowheads="1"/>
            </p:cNvSpPr>
            <p:nvPr/>
          </p:nvSpPr>
          <p:spPr bwMode="auto">
            <a:xfrm>
              <a:off x="1584" y="298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4" name="AutoShape 61"/>
            <p:cNvSpPr>
              <a:spLocks noChangeArrowheads="1"/>
            </p:cNvSpPr>
            <p:nvPr/>
          </p:nvSpPr>
          <p:spPr bwMode="auto">
            <a:xfrm>
              <a:off x="1937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5" name="AutoShape 62"/>
            <p:cNvSpPr>
              <a:spLocks noChangeArrowheads="1"/>
            </p:cNvSpPr>
            <p:nvPr/>
          </p:nvSpPr>
          <p:spPr bwMode="auto">
            <a:xfrm>
              <a:off x="2762" y="3277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6" name="AutoShape 63"/>
            <p:cNvSpPr>
              <a:spLocks noChangeArrowheads="1"/>
            </p:cNvSpPr>
            <p:nvPr/>
          </p:nvSpPr>
          <p:spPr bwMode="auto">
            <a:xfrm>
              <a:off x="3115" y="3395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7" name="AutoShape 64"/>
            <p:cNvSpPr>
              <a:spLocks noChangeArrowheads="1"/>
            </p:cNvSpPr>
            <p:nvPr/>
          </p:nvSpPr>
          <p:spPr bwMode="auto">
            <a:xfrm>
              <a:off x="3763" y="3100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8" name="AutoShape 65"/>
            <p:cNvSpPr>
              <a:spLocks noChangeArrowheads="1"/>
            </p:cNvSpPr>
            <p:nvPr/>
          </p:nvSpPr>
          <p:spPr bwMode="auto">
            <a:xfrm>
              <a:off x="3528" y="3336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59" name="AutoShape 66"/>
            <p:cNvSpPr>
              <a:spLocks noChangeArrowheads="1"/>
            </p:cNvSpPr>
            <p:nvPr/>
          </p:nvSpPr>
          <p:spPr bwMode="auto">
            <a:xfrm>
              <a:off x="1584" y="1628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0" name="AutoShape 67"/>
            <p:cNvSpPr>
              <a:spLocks noChangeArrowheads="1"/>
            </p:cNvSpPr>
            <p:nvPr/>
          </p:nvSpPr>
          <p:spPr bwMode="auto">
            <a:xfrm>
              <a:off x="2526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1" name="AutoShape 68"/>
            <p:cNvSpPr>
              <a:spLocks noChangeArrowheads="1"/>
            </p:cNvSpPr>
            <p:nvPr/>
          </p:nvSpPr>
          <p:spPr bwMode="auto">
            <a:xfrm>
              <a:off x="1643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2" name="AutoShape 69"/>
            <p:cNvSpPr>
              <a:spLocks noChangeArrowheads="1"/>
            </p:cNvSpPr>
            <p:nvPr/>
          </p:nvSpPr>
          <p:spPr bwMode="auto">
            <a:xfrm>
              <a:off x="2998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3" name="AutoShape 70"/>
            <p:cNvSpPr>
              <a:spLocks noChangeArrowheads="1"/>
            </p:cNvSpPr>
            <p:nvPr/>
          </p:nvSpPr>
          <p:spPr bwMode="auto">
            <a:xfrm>
              <a:off x="2173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4" name="AutoShape 71"/>
            <p:cNvSpPr>
              <a:spLocks noChangeArrowheads="1"/>
            </p:cNvSpPr>
            <p:nvPr/>
          </p:nvSpPr>
          <p:spPr bwMode="auto">
            <a:xfrm>
              <a:off x="3292" y="3571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8265" name="AutoShape 72"/>
            <p:cNvSpPr>
              <a:spLocks noChangeArrowheads="1"/>
            </p:cNvSpPr>
            <p:nvPr/>
          </p:nvSpPr>
          <p:spPr bwMode="auto">
            <a:xfrm>
              <a:off x="3705" y="3512"/>
              <a:ext cx="353" cy="353"/>
            </a:xfrm>
            <a:prstGeom prst="flowChartConnector">
              <a:avLst/>
            </a:prstGeom>
            <a:solidFill>
              <a:srgbClr val="FF9900"/>
            </a:soli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mincho"/>
                  <a:cs typeface="msmincho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"/>
          <p:cNvSpPr>
            <a:spLocks noChangeArrowheads="1"/>
          </p:cNvSpPr>
          <p:nvPr/>
        </p:nvSpPr>
        <p:spPr bwMode="auto">
          <a:xfrm>
            <a:off x="979488" y="4256088"/>
            <a:ext cx="2460625" cy="236537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979488" y="4848225"/>
            <a:ext cx="2460625" cy="236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308100" y="52689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1498600" y="54435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646113" y="4789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779463" y="4430713"/>
            <a:ext cx="139700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782638" y="50323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3492500" y="44434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1446213" y="46577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7" name="Oval 10"/>
          <p:cNvSpPr>
            <a:spLocks noChangeArrowheads="1"/>
          </p:cNvSpPr>
          <p:nvPr/>
        </p:nvSpPr>
        <p:spPr bwMode="auto">
          <a:xfrm>
            <a:off x="1052513" y="51546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8" name="Oval 11"/>
          <p:cNvSpPr>
            <a:spLocks noChangeArrowheads="1"/>
          </p:cNvSpPr>
          <p:nvPr/>
        </p:nvSpPr>
        <p:spPr bwMode="auto">
          <a:xfrm>
            <a:off x="1697038" y="52657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9" name="Oval 12"/>
          <p:cNvSpPr>
            <a:spLocks noChangeArrowheads="1"/>
          </p:cNvSpPr>
          <p:nvPr/>
        </p:nvSpPr>
        <p:spPr bwMode="auto">
          <a:xfrm>
            <a:off x="2533650" y="5445125"/>
            <a:ext cx="130175" cy="1063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2257425" y="531336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3051175" y="53371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2" name="Oval 15"/>
          <p:cNvSpPr>
            <a:spLocks noChangeArrowheads="1"/>
          </p:cNvSpPr>
          <p:nvPr/>
        </p:nvSpPr>
        <p:spPr bwMode="auto">
          <a:xfrm>
            <a:off x="2017713" y="54371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3" name="Oval 16"/>
          <p:cNvSpPr>
            <a:spLocks noChangeArrowheads="1"/>
          </p:cNvSpPr>
          <p:nvPr/>
        </p:nvSpPr>
        <p:spPr bwMode="auto">
          <a:xfrm>
            <a:off x="3300413" y="54498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4" name="Oval 17"/>
          <p:cNvSpPr>
            <a:spLocks noChangeArrowheads="1"/>
          </p:cNvSpPr>
          <p:nvPr/>
        </p:nvSpPr>
        <p:spPr bwMode="auto">
          <a:xfrm>
            <a:off x="2797175" y="53276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5" name="Oval 18"/>
          <p:cNvSpPr>
            <a:spLocks noChangeArrowheads="1"/>
          </p:cNvSpPr>
          <p:nvPr/>
        </p:nvSpPr>
        <p:spPr bwMode="auto">
          <a:xfrm>
            <a:off x="2000250" y="52054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6" name="Oval 19"/>
          <p:cNvSpPr>
            <a:spLocks noChangeArrowheads="1"/>
          </p:cNvSpPr>
          <p:nvPr/>
        </p:nvSpPr>
        <p:spPr bwMode="auto">
          <a:xfrm>
            <a:off x="909638" y="47879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7" name="Oval 20"/>
          <p:cNvSpPr>
            <a:spLocks noChangeArrowheads="1"/>
          </p:cNvSpPr>
          <p:nvPr/>
        </p:nvSpPr>
        <p:spPr bwMode="auto">
          <a:xfrm>
            <a:off x="3114675" y="45561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8" name="Oval 21"/>
          <p:cNvSpPr>
            <a:spLocks noChangeArrowheads="1"/>
          </p:cNvSpPr>
          <p:nvPr/>
        </p:nvSpPr>
        <p:spPr bwMode="auto">
          <a:xfrm>
            <a:off x="2089150" y="4662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39" name="Oval 22"/>
          <p:cNvSpPr>
            <a:spLocks noChangeArrowheads="1"/>
          </p:cNvSpPr>
          <p:nvPr/>
        </p:nvSpPr>
        <p:spPr bwMode="auto">
          <a:xfrm>
            <a:off x="2816225" y="55959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0" name="Oval 23"/>
          <p:cNvSpPr>
            <a:spLocks noChangeArrowheads="1"/>
          </p:cNvSpPr>
          <p:nvPr/>
        </p:nvSpPr>
        <p:spPr bwMode="auto">
          <a:xfrm>
            <a:off x="1692275" y="45497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1" name="Oval 24"/>
          <p:cNvSpPr>
            <a:spLocks noChangeArrowheads="1"/>
          </p:cNvSpPr>
          <p:nvPr/>
        </p:nvSpPr>
        <p:spPr bwMode="auto">
          <a:xfrm>
            <a:off x="3937000" y="50133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2" name="Oval 25"/>
          <p:cNvSpPr>
            <a:spLocks noChangeArrowheads="1"/>
          </p:cNvSpPr>
          <p:nvPr/>
        </p:nvSpPr>
        <p:spPr bwMode="auto">
          <a:xfrm>
            <a:off x="3549650" y="47180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3" name="Oval 26"/>
          <p:cNvSpPr>
            <a:spLocks noChangeArrowheads="1"/>
          </p:cNvSpPr>
          <p:nvPr/>
        </p:nvSpPr>
        <p:spPr bwMode="auto">
          <a:xfrm>
            <a:off x="1171575" y="45529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4" name="Oval 27"/>
          <p:cNvSpPr>
            <a:spLocks noChangeArrowheads="1"/>
          </p:cNvSpPr>
          <p:nvPr/>
        </p:nvSpPr>
        <p:spPr bwMode="auto">
          <a:xfrm>
            <a:off x="2360613" y="45434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5" name="Oval 28"/>
          <p:cNvSpPr>
            <a:spLocks noChangeArrowheads="1"/>
          </p:cNvSpPr>
          <p:nvPr/>
        </p:nvSpPr>
        <p:spPr bwMode="auto">
          <a:xfrm>
            <a:off x="3289300" y="521176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6" name="Oval 29"/>
          <p:cNvSpPr>
            <a:spLocks noChangeArrowheads="1"/>
          </p:cNvSpPr>
          <p:nvPr/>
        </p:nvSpPr>
        <p:spPr bwMode="auto">
          <a:xfrm>
            <a:off x="2530475" y="5208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7" name="Oval 30"/>
          <p:cNvSpPr>
            <a:spLocks noChangeArrowheads="1"/>
          </p:cNvSpPr>
          <p:nvPr/>
        </p:nvSpPr>
        <p:spPr bwMode="auto">
          <a:xfrm>
            <a:off x="2735263" y="466725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8" name="Oval 31"/>
          <p:cNvSpPr>
            <a:spLocks noChangeArrowheads="1"/>
          </p:cNvSpPr>
          <p:nvPr/>
        </p:nvSpPr>
        <p:spPr bwMode="auto">
          <a:xfrm>
            <a:off x="3624263" y="50196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49" name="Oval 32"/>
          <p:cNvSpPr>
            <a:spLocks noChangeArrowheads="1"/>
          </p:cNvSpPr>
          <p:nvPr/>
        </p:nvSpPr>
        <p:spPr bwMode="auto">
          <a:xfrm>
            <a:off x="3556000" y="53292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0" name="Oval 33"/>
          <p:cNvSpPr>
            <a:spLocks noChangeArrowheads="1"/>
          </p:cNvSpPr>
          <p:nvPr/>
        </p:nvSpPr>
        <p:spPr bwMode="auto">
          <a:xfrm>
            <a:off x="1047750" y="55102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1" name="Oval 34"/>
          <p:cNvSpPr>
            <a:spLocks noChangeArrowheads="1"/>
          </p:cNvSpPr>
          <p:nvPr/>
        </p:nvSpPr>
        <p:spPr bwMode="auto">
          <a:xfrm>
            <a:off x="793750" y="40782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2" name="Oval 35"/>
          <p:cNvSpPr>
            <a:spLocks noChangeArrowheads="1"/>
          </p:cNvSpPr>
          <p:nvPr/>
        </p:nvSpPr>
        <p:spPr bwMode="auto">
          <a:xfrm>
            <a:off x="993775" y="39004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3" name="Oval 36"/>
          <p:cNvSpPr>
            <a:spLocks noChangeArrowheads="1"/>
          </p:cNvSpPr>
          <p:nvPr/>
        </p:nvSpPr>
        <p:spPr bwMode="auto">
          <a:xfrm>
            <a:off x="1830388" y="4079875"/>
            <a:ext cx="130175" cy="104775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4" name="Oval 37"/>
          <p:cNvSpPr>
            <a:spLocks noChangeArrowheads="1"/>
          </p:cNvSpPr>
          <p:nvPr/>
        </p:nvSpPr>
        <p:spPr bwMode="auto">
          <a:xfrm>
            <a:off x="1554163" y="39481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5" name="Oval 38"/>
          <p:cNvSpPr>
            <a:spLocks noChangeArrowheads="1"/>
          </p:cNvSpPr>
          <p:nvPr/>
        </p:nvSpPr>
        <p:spPr bwMode="auto">
          <a:xfrm>
            <a:off x="2347913" y="39719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6" name="Oval 39"/>
          <p:cNvSpPr>
            <a:spLocks noChangeArrowheads="1"/>
          </p:cNvSpPr>
          <p:nvPr/>
        </p:nvSpPr>
        <p:spPr bwMode="auto">
          <a:xfrm>
            <a:off x="1314450" y="40719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7" name="Oval 40"/>
          <p:cNvSpPr>
            <a:spLocks noChangeArrowheads="1"/>
          </p:cNvSpPr>
          <p:nvPr/>
        </p:nvSpPr>
        <p:spPr bwMode="auto">
          <a:xfrm>
            <a:off x="2597150" y="40846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8" name="Oval 41"/>
          <p:cNvSpPr>
            <a:spLocks noChangeArrowheads="1"/>
          </p:cNvSpPr>
          <p:nvPr/>
        </p:nvSpPr>
        <p:spPr bwMode="auto">
          <a:xfrm>
            <a:off x="2093913" y="39608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59" name="Oval 42"/>
          <p:cNvSpPr>
            <a:spLocks noChangeArrowheads="1"/>
          </p:cNvSpPr>
          <p:nvPr/>
        </p:nvSpPr>
        <p:spPr bwMode="auto">
          <a:xfrm>
            <a:off x="1296988" y="38385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0" name="Oval 43"/>
          <p:cNvSpPr>
            <a:spLocks noChangeArrowheads="1"/>
          </p:cNvSpPr>
          <p:nvPr/>
        </p:nvSpPr>
        <p:spPr bwMode="auto">
          <a:xfrm>
            <a:off x="3233738" y="38385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1" name="Oval 44"/>
          <p:cNvSpPr>
            <a:spLocks noChangeArrowheads="1"/>
          </p:cNvSpPr>
          <p:nvPr/>
        </p:nvSpPr>
        <p:spPr bwMode="auto">
          <a:xfrm>
            <a:off x="3106738" y="408622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2" name="Oval 45"/>
          <p:cNvSpPr>
            <a:spLocks noChangeArrowheads="1"/>
          </p:cNvSpPr>
          <p:nvPr/>
        </p:nvSpPr>
        <p:spPr bwMode="auto">
          <a:xfrm>
            <a:off x="2586038" y="38465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3" name="Oval 46"/>
          <p:cNvSpPr>
            <a:spLocks noChangeArrowheads="1"/>
          </p:cNvSpPr>
          <p:nvPr/>
        </p:nvSpPr>
        <p:spPr bwMode="auto">
          <a:xfrm>
            <a:off x="1827213" y="384333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4" name="Oval 47"/>
          <p:cNvSpPr>
            <a:spLocks noChangeArrowheads="1"/>
          </p:cNvSpPr>
          <p:nvPr/>
        </p:nvSpPr>
        <p:spPr bwMode="auto">
          <a:xfrm>
            <a:off x="3644900" y="4192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5" name="Oval 48"/>
          <p:cNvSpPr>
            <a:spLocks noChangeArrowheads="1"/>
          </p:cNvSpPr>
          <p:nvPr/>
        </p:nvSpPr>
        <p:spPr bwMode="auto">
          <a:xfrm>
            <a:off x="2852738" y="39639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6" name="Oval 49"/>
          <p:cNvSpPr>
            <a:spLocks noChangeArrowheads="1"/>
          </p:cNvSpPr>
          <p:nvPr/>
        </p:nvSpPr>
        <p:spPr bwMode="auto">
          <a:xfrm>
            <a:off x="3367088" y="40655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7" name="Oval 50"/>
          <p:cNvSpPr>
            <a:spLocks noChangeArrowheads="1"/>
          </p:cNvSpPr>
          <p:nvPr/>
        </p:nvSpPr>
        <p:spPr bwMode="auto">
          <a:xfrm>
            <a:off x="2212975" y="37338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8" name="Oval 51"/>
          <p:cNvSpPr>
            <a:spLocks noChangeArrowheads="1"/>
          </p:cNvSpPr>
          <p:nvPr/>
        </p:nvSpPr>
        <p:spPr bwMode="auto">
          <a:xfrm>
            <a:off x="3975100" y="4776788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69" name="Oval 52"/>
          <p:cNvSpPr>
            <a:spLocks noChangeArrowheads="1"/>
          </p:cNvSpPr>
          <p:nvPr/>
        </p:nvSpPr>
        <p:spPr bwMode="auto">
          <a:xfrm>
            <a:off x="788988" y="52609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0" name="Oval 53"/>
          <p:cNvSpPr>
            <a:spLocks noChangeArrowheads="1"/>
          </p:cNvSpPr>
          <p:nvPr/>
        </p:nvSpPr>
        <p:spPr bwMode="auto">
          <a:xfrm>
            <a:off x="3897313" y="4445000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1" name="Oval 54"/>
          <p:cNvSpPr>
            <a:spLocks noChangeArrowheads="1"/>
          </p:cNvSpPr>
          <p:nvPr/>
        </p:nvSpPr>
        <p:spPr bwMode="auto">
          <a:xfrm>
            <a:off x="504825" y="4265613"/>
            <a:ext cx="130175" cy="119062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2" name="Oval 55"/>
          <p:cNvSpPr>
            <a:spLocks noChangeArrowheads="1"/>
          </p:cNvSpPr>
          <p:nvPr/>
        </p:nvSpPr>
        <p:spPr bwMode="auto">
          <a:xfrm>
            <a:off x="530225" y="4549775"/>
            <a:ext cx="130175" cy="119063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73" name="Line 56"/>
          <p:cNvSpPr>
            <a:spLocks noChangeShapeType="1"/>
          </p:cNvSpPr>
          <p:nvPr/>
        </p:nvSpPr>
        <p:spPr bwMode="auto">
          <a:xfrm flipV="1">
            <a:off x="881063" y="5230813"/>
            <a:ext cx="238125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4" name="Line 57"/>
          <p:cNvSpPr>
            <a:spLocks noChangeShapeType="1"/>
          </p:cNvSpPr>
          <p:nvPr/>
        </p:nvSpPr>
        <p:spPr bwMode="auto">
          <a:xfrm flipV="1">
            <a:off x="3233738" y="4484688"/>
            <a:ext cx="287337" cy="104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5" name="Line 58"/>
          <p:cNvSpPr>
            <a:spLocks noChangeShapeType="1"/>
          </p:cNvSpPr>
          <p:nvPr/>
        </p:nvSpPr>
        <p:spPr bwMode="auto">
          <a:xfrm flipV="1">
            <a:off x="1006475" y="4608513"/>
            <a:ext cx="231775" cy="220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6" name="Line 59"/>
          <p:cNvSpPr>
            <a:spLocks noChangeShapeType="1"/>
          </p:cNvSpPr>
          <p:nvPr/>
        </p:nvSpPr>
        <p:spPr bwMode="auto">
          <a:xfrm flipV="1">
            <a:off x="1150938" y="5362575"/>
            <a:ext cx="188912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7" name="Line 60"/>
          <p:cNvSpPr>
            <a:spLocks noChangeShapeType="1"/>
          </p:cNvSpPr>
          <p:nvPr/>
        </p:nvSpPr>
        <p:spPr bwMode="auto">
          <a:xfrm>
            <a:off x="1420813" y="5321300"/>
            <a:ext cx="2841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8" name="Line 61"/>
          <p:cNvSpPr>
            <a:spLocks noChangeShapeType="1"/>
          </p:cNvSpPr>
          <p:nvPr/>
        </p:nvSpPr>
        <p:spPr bwMode="auto">
          <a:xfrm flipH="1" flipV="1">
            <a:off x="3568700" y="4545013"/>
            <a:ext cx="31750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9" name="Line 62"/>
          <p:cNvSpPr>
            <a:spLocks noChangeShapeType="1"/>
          </p:cNvSpPr>
          <p:nvPr/>
        </p:nvSpPr>
        <p:spPr bwMode="auto">
          <a:xfrm flipH="1" flipV="1">
            <a:off x="887413" y="5094288"/>
            <a:ext cx="182562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0" name="Line 63"/>
          <p:cNvSpPr>
            <a:spLocks noChangeShapeType="1"/>
          </p:cNvSpPr>
          <p:nvPr/>
        </p:nvSpPr>
        <p:spPr bwMode="auto">
          <a:xfrm flipH="1" flipV="1">
            <a:off x="844550" y="5127625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1" name="Line 64"/>
          <p:cNvSpPr>
            <a:spLocks noChangeShapeType="1"/>
          </p:cNvSpPr>
          <p:nvPr/>
        </p:nvSpPr>
        <p:spPr bwMode="auto">
          <a:xfrm>
            <a:off x="882650" y="5351463"/>
            <a:ext cx="182563" cy="200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2" name="Line 65"/>
          <p:cNvSpPr>
            <a:spLocks noChangeShapeType="1"/>
          </p:cNvSpPr>
          <p:nvPr/>
        </p:nvSpPr>
        <p:spPr bwMode="auto">
          <a:xfrm flipV="1">
            <a:off x="1171575" y="5519738"/>
            <a:ext cx="327025" cy="60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3" name="Line 66"/>
          <p:cNvSpPr>
            <a:spLocks noChangeShapeType="1"/>
          </p:cNvSpPr>
          <p:nvPr/>
        </p:nvSpPr>
        <p:spPr bwMode="auto">
          <a:xfrm flipV="1">
            <a:off x="1601788" y="5330825"/>
            <a:ext cx="171450" cy="147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4" name="Line 67"/>
          <p:cNvSpPr>
            <a:spLocks noChangeShapeType="1"/>
          </p:cNvSpPr>
          <p:nvPr/>
        </p:nvSpPr>
        <p:spPr bwMode="auto">
          <a:xfrm flipH="1" flipV="1">
            <a:off x="1117600" y="5246688"/>
            <a:ext cx="1270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5" name="Line 68"/>
          <p:cNvSpPr>
            <a:spLocks noChangeShapeType="1"/>
          </p:cNvSpPr>
          <p:nvPr/>
        </p:nvSpPr>
        <p:spPr bwMode="auto">
          <a:xfrm flipH="1" flipV="1">
            <a:off x="1144588" y="5214938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6" name="Line 69"/>
          <p:cNvSpPr>
            <a:spLocks noChangeShapeType="1"/>
          </p:cNvSpPr>
          <p:nvPr/>
        </p:nvSpPr>
        <p:spPr bwMode="auto">
          <a:xfrm flipV="1">
            <a:off x="887413" y="4862513"/>
            <a:ext cx="74612" cy="173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7" name="Line 70"/>
          <p:cNvSpPr>
            <a:spLocks noChangeShapeType="1"/>
          </p:cNvSpPr>
          <p:nvPr/>
        </p:nvSpPr>
        <p:spPr bwMode="auto">
          <a:xfrm>
            <a:off x="746125" y="4848225"/>
            <a:ext cx="2079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8" name="Line 71"/>
          <p:cNvSpPr>
            <a:spLocks noChangeShapeType="1"/>
          </p:cNvSpPr>
          <p:nvPr/>
        </p:nvSpPr>
        <p:spPr bwMode="auto">
          <a:xfrm flipH="1" flipV="1">
            <a:off x="725488" y="4897438"/>
            <a:ext cx="98425" cy="1254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9" name="Line 72"/>
          <p:cNvSpPr>
            <a:spLocks noChangeShapeType="1"/>
          </p:cNvSpPr>
          <p:nvPr/>
        </p:nvSpPr>
        <p:spPr bwMode="auto">
          <a:xfrm flipH="1" flipV="1">
            <a:off x="633413" y="4659313"/>
            <a:ext cx="66675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0" name="Line 73"/>
          <p:cNvSpPr>
            <a:spLocks noChangeShapeType="1"/>
          </p:cNvSpPr>
          <p:nvPr/>
        </p:nvSpPr>
        <p:spPr bwMode="auto">
          <a:xfrm flipH="1" flipV="1">
            <a:off x="874713" y="4540250"/>
            <a:ext cx="85725" cy="263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 flipV="1">
            <a:off x="642938" y="4484688"/>
            <a:ext cx="193675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2" name="Line 75"/>
          <p:cNvSpPr>
            <a:spLocks noChangeShapeType="1"/>
          </p:cNvSpPr>
          <p:nvPr/>
        </p:nvSpPr>
        <p:spPr bwMode="auto">
          <a:xfrm flipH="1" flipV="1">
            <a:off x="1270000" y="4630738"/>
            <a:ext cx="190500" cy="80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3" name="Line 76"/>
          <p:cNvSpPr>
            <a:spLocks noChangeShapeType="1"/>
          </p:cNvSpPr>
          <p:nvPr/>
        </p:nvSpPr>
        <p:spPr bwMode="auto">
          <a:xfrm flipV="1">
            <a:off x="1582738" y="4605338"/>
            <a:ext cx="174625" cy="93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4" name="Line 77"/>
          <p:cNvSpPr>
            <a:spLocks noChangeShapeType="1"/>
          </p:cNvSpPr>
          <p:nvPr/>
        </p:nvSpPr>
        <p:spPr bwMode="auto">
          <a:xfrm>
            <a:off x="1820863" y="4635500"/>
            <a:ext cx="274637" cy="68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5" name="Line 78"/>
          <p:cNvSpPr>
            <a:spLocks noChangeShapeType="1"/>
          </p:cNvSpPr>
          <p:nvPr/>
        </p:nvSpPr>
        <p:spPr bwMode="auto">
          <a:xfrm flipV="1">
            <a:off x="2208213" y="4614863"/>
            <a:ext cx="174625" cy="936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6" name="Line 79"/>
          <p:cNvSpPr>
            <a:spLocks noChangeShapeType="1"/>
          </p:cNvSpPr>
          <p:nvPr/>
        </p:nvSpPr>
        <p:spPr bwMode="auto">
          <a:xfrm>
            <a:off x="2495550" y="4635500"/>
            <a:ext cx="274638" cy="68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7" name="Line 80"/>
          <p:cNvSpPr>
            <a:spLocks noChangeShapeType="1"/>
          </p:cNvSpPr>
          <p:nvPr/>
        </p:nvSpPr>
        <p:spPr bwMode="auto">
          <a:xfrm flipV="1">
            <a:off x="2876550" y="4625975"/>
            <a:ext cx="234950" cy="984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8" name="Line 81"/>
          <p:cNvSpPr>
            <a:spLocks noChangeShapeType="1"/>
          </p:cNvSpPr>
          <p:nvPr/>
        </p:nvSpPr>
        <p:spPr bwMode="auto">
          <a:xfrm flipH="1" flipV="1">
            <a:off x="1419225" y="5375275"/>
            <a:ext cx="109538" cy="117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9" name="Line 82"/>
          <p:cNvSpPr>
            <a:spLocks noChangeShapeType="1"/>
          </p:cNvSpPr>
          <p:nvPr/>
        </p:nvSpPr>
        <p:spPr bwMode="auto">
          <a:xfrm>
            <a:off x="3621088" y="4492625"/>
            <a:ext cx="2841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0" name="Line 83"/>
          <p:cNvSpPr>
            <a:spLocks noChangeShapeType="1"/>
          </p:cNvSpPr>
          <p:nvPr/>
        </p:nvSpPr>
        <p:spPr bwMode="auto">
          <a:xfrm flipV="1">
            <a:off x="3673475" y="4503738"/>
            <a:ext cx="274638" cy="250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1" name="Line 84"/>
          <p:cNvSpPr>
            <a:spLocks noChangeShapeType="1"/>
          </p:cNvSpPr>
          <p:nvPr/>
        </p:nvSpPr>
        <p:spPr bwMode="auto">
          <a:xfrm flipV="1">
            <a:off x="3606800" y="4292600"/>
            <a:ext cx="74613" cy="1730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2" name="Line 85"/>
          <p:cNvSpPr>
            <a:spLocks noChangeShapeType="1"/>
          </p:cNvSpPr>
          <p:nvPr/>
        </p:nvSpPr>
        <p:spPr bwMode="auto">
          <a:xfrm flipH="1" flipV="1">
            <a:off x="3476625" y="4122738"/>
            <a:ext cx="182563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3" name="Line 86"/>
          <p:cNvSpPr>
            <a:spLocks noChangeShapeType="1"/>
          </p:cNvSpPr>
          <p:nvPr/>
        </p:nvSpPr>
        <p:spPr bwMode="auto">
          <a:xfrm>
            <a:off x="3206750" y="4137025"/>
            <a:ext cx="2063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 flipH="1" flipV="1">
            <a:off x="3317875" y="3930650"/>
            <a:ext cx="90488" cy="1333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 flipH="1" flipV="1">
            <a:off x="2932113" y="40290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 flipH="1" flipV="1">
            <a:off x="2700338" y="3911600"/>
            <a:ext cx="157162" cy="82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7" name="Line 91"/>
          <p:cNvSpPr>
            <a:spLocks noChangeShapeType="1"/>
          </p:cNvSpPr>
          <p:nvPr/>
        </p:nvSpPr>
        <p:spPr bwMode="auto">
          <a:xfrm flipH="1" flipV="1">
            <a:off x="2316163" y="3852863"/>
            <a:ext cx="66675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 flipH="1" flipV="1">
            <a:off x="2439988" y="40290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9" name="Line 93"/>
          <p:cNvSpPr>
            <a:spLocks noChangeShapeType="1"/>
          </p:cNvSpPr>
          <p:nvPr/>
        </p:nvSpPr>
        <p:spPr bwMode="auto">
          <a:xfrm>
            <a:off x="2197100" y="4019550"/>
            <a:ext cx="1555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 flipV="1">
            <a:off x="2182813" y="3819525"/>
            <a:ext cx="61912" cy="149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>
            <a:off x="928688" y="4516438"/>
            <a:ext cx="266700" cy="88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>
            <a:off x="3259138" y="4664075"/>
            <a:ext cx="266700" cy="88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3" name="Line 97"/>
          <p:cNvSpPr>
            <a:spLocks noChangeShapeType="1"/>
          </p:cNvSpPr>
          <p:nvPr/>
        </p:nvSpPr>
        <p:spPr bwMode="auto">
          <a:xfrm flipH="1" flipV="1">
            <a:off x="3746500" y="4259263"/>
            <a:ext cx="195263" cy="209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4" name="Line 99"/>
          <p:cNvSpPr>
            <a:spLocks noChangeShapeType="1"/>
          </p:cNvSpPr>
          <p:nvPr/>
        </p:nvSpPr>
        <p:spPr bwMode="auto">
          <a:xfrm flipV="1">
            <a:off x="2489200" y="3930650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5" name="Line 100"/>
          <p:cNvSpPr>
            <a:spLocks noChangeShapeType="1"/>
          </p:cNvSpPr>
          <p:nvPr/>
        </p:nvSpPr>
        <p:spPr bwMode="auto">
          <a:xfrm flipV="1">
            <a:off x="2722563" y="4048125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6" name="Line 101"/>
          <p:cNvSpPr>
            <a:spLocks noChangeShapeType="1"/>
          </p:cNvSpPr>
          <p:nvPr/>
        </p:nvSpPr>
        <p:spPr bwMode="auto">
          <a:xfrm flipV="1">
            <a:off x="2979738" y="3895725"/>
            <a:ext cx="306387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7" name="Line 102"/>
          <p:cNvSpPr>
            <a:spLocks noChangeShapeType="1"/>
          </p:cNvSpPr>
          <p:nvPr/>
        </p:nvSpPr>
        <p:spPr bwMode="auto">
          <a:xfrm flipH="1" flipV="1">
            <a:off x="1922463" y="391160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8" name="Line 104"/>
          <p:cNvSpPr>
            <a:spLocks noChangeShapeType="1"/>
          </p:cNvSpPr>
          <p:nvPr/>
        </p:nvSpPr>
        <p:spPr bwMode="auto">
          <a:xfrm flipV="1">
            <a:off x="1944688" y="4038600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" name="Line 105"/>
          <p:cNvSpPr>
            <a:spLocks noChangeShapeType="1"/>
          </p:cNvSpPr>
          <p:nvPr/>
        </p:nvSpPr>
        <p:spPr bwMode="auto">
          <a:xfrm flipH="1" flipV="1">
            <a:off x="1668463" y="4010025"/>
            <a:ext cx="153987" cy="117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0" name="Line 106"/>
          <p:cNvSpPr>
            <a:spLocks noChangeShapeType="1"/>
          </p:cNvSpPr>
          <p:nvPr/>
        </p:nvSpPr>
        <p:spPr bwMode="auto">
          <a:xfrm flipH="1" flipV="1">
            <a:off x="1404938" y="391160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1" name="Line 107"/>
          <p:cNvSpPr>
            <a:spLocks noChangeShapeType="1"/>
          </p:cNvSpPr>
          <p:nvPr/>
        </p:nvSpPr>
        <p:spPr bwMode="auto">
          <a:xfrm flipV="1">
            <a:off x="1809750" y="5260975"/>
            <a:ext cx="187325" cy="63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2" name="Line 108"/>
          <p:cNvSpPr>
            <a:spLocks noChangeShapeType="1"/>
          </p:cNvSpPr>
          <p:nvPr/>
        </p:nvSpPr>
        <p:spPr bwMode="auto">
          <a:xfrm flipH="1" flipV="1">
            <a:off x="1819275" y="535622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3" name="Line 109"/>
          <p:cNvSpPr>
            <a:spLocks noChangeShapeType="1"/>
          </p:cNvSpPr>
          <p:nvPr/>
        </p:nvSpPr>
        <p:spPr bwMode="auto">
          <a:xfrm flipH="1" flipV="1">
            <a:off x="2062163" y="52943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4" name="Line 110"/>
          <p:cNvSpPr>
            <a:spLocks noChangeShapeType="1"/>
          </p:cNvSpPr>
          <p:nvPr/>
        </p:nvSpPr>
        <p:spPr bwMode="auto">
          <a:xfrm flipH="1" flipV="1">
            <a:off x="2103438" y="5260975"/>
            <a:ext cx="182562" cy="952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5" name="Line 111"/>
          <p:cNvSpPr>
            <a:spLocks noChangeShapeType="1"/>
          </p:cNvSpPr>
          <p:nvPr/>
        </p:nvSpPr>
        <p:spPr bwMode="auto">
          <a:xfrm flipV="1">
            <a:off x="2119313" y="5354638"/>
            <a:ext cx="169862" cy="146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6" name="Line 112"/>
          <p:cNvSpPr>
            <a:spLocks noChangeShapeType="1"/>
          </p:cNvSpPr>
          <p:nvPr/>
        </p:nvSpPr>
        <p:spPr bwMode="auto">
          <a:xfrm flipH="1" flipV="1">
            <a:off x="2362200" y="5380038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7" name="Line 113"/>
          <p:cNvSpPr>
            <a:spLocks noChangeShapeType="1"/>
          </p:cNvSpPr>
          <p:nvPr/>
        </p:nvSpPr>
        <p:spPr bwMode="auto">
          <a:xfrm flipV="1">
            <a:off x="2357438" y="5253038"/>
            <a:ext cx="238125" cy="873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8" name="Line 114"/>
          <p:cNvSpPr>
            <a:spLocks noChangeShapeType="1"/>
          </p:cNvSpPr>
          <p:nvPr/>
        </p:nvSpPr>
        <p:spPr bwMode="auto">
          <a:xfrm flipH="1" flipV="1">
            <a:off x="2606675" y="52943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9" name="Line 115"/>
          <p:cNvSpPr>
            <a:spLocks noChangeShapeType="1"/>
          </p:cNvSpPr>
          <p:nvPr/>
        </p:nvSpPr>
        <p:spPr bwMode="auto">
          <a:xfrm flipH="1" flipV="1">
            <a:off x="2620963" y="52609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0" name="Line 116"/>
          <p:cNvSpPr>
            <a:spLocks noChangeShapeType="1"/>
          </p:cNvSpPr>
          <p:nvPr/>
        </p:nvSpPr>
        <p:spPr bwMode="auto">
          <a:xfrm flipV="1">
            <a:off x="2644775" y="5387975"/>
            <a:ext cx="174625" cy="936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1" name="Line 117"/>
          <p:cNvSpPr>
            <a:spLocks noChangeShapeType="1"/>
          </p:cNvSpPr>
          <p:nvPr/>
        </p:nvSpPr>
        <p:spPr bwMode="auto">
          <a:xfrm>
            <a:off x="2897188" y="5392738"/>
            <a:ext cx="2063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2" name="Line 118"/>
          <p:cNvSpPr>
            <a:spLocks noChangeShapeType="1"/>
          </p:cNvSpPr>
          <p:nvPr/>
        </p:nvSpPr>
        <p:spPr bwMode="auto">
          <a:xfrm flipV="1">
            <a:off x="3136900" y="5294313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3" name="Line 119"/>
          <p:cNvSpPr>
            <a:spLocks noChangeShapeType="1"/>
          </p:cNvSpPr>
          <p:nvPr/>
        </p:nvSpPr>
        <p:spPr bwMode="auto">
          <a:xfrm flipH="1" flipV="1">
            <a:off x="3357563" y="5316538"/>
            <a:ext cx="12700" cy="17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4" name="Line 120"/>
          <p:cNvSpPr>
            <a:spLocks noChangeShapeType="1"/>
          </p:cNvSpPr>
          <p:nvPr/>
        </p:nvSpPr>
        <p:spPr bwMode="auto">
          <a:xfrm flipH="1" flipV="1">
            <a:off x="3140075" y="540385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5" name="Line 121"/>
          <p:cNvSpPr>
            <a:spLocks noChangeShapeType="1"/>
          </p:cNvSpPr>
          <p:nvPr/>
        </p:nvSpPr>
        <p:spPr bwMode="auto">
          <a:xfrm flipV="1">
            <a:off x="3395663" y="5413375"/>
            <a:ext cx="174625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6" name="Line 122"/>
          <p:cNvSpPr>
            <a:spLocks noChangeShapeType="1"/>
          </p:cNvSpPr>
          <p:nvPr/>
        </p:nvSpPr>
        <p:spPr bwMode="auto">
          <a:xfrm flipH="1" flipV="1">
            <a:off x="3373438" y="5286375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7" name="Line 123"/>
          <p:cNvSpPr>
            <a:spLocks noChangeShapeType="1"/>
          </p:cNvSpPr>
          <p:nvPr/>
        </p:nvSpPr>
        <p:spPr bwMode="auto">
          <a:xfrm flipV="1">
            <a:off x="3397250" y="5092700"/>
            <a:ext cx="257175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8" name="Line 124"/>
          <p:cNvSpPr>
            <a:spLocks noChangeShapeType="1"/>
          </p:cNvSpPr>
          <p:nvPr/>
        </p:nvSpPr>
        <p:spPr bwMode="auto">
          <a:xfrm flipH="1" flipV="1">
            <a:off x="3632200" y="4799013"/>
            <a:ext cx="61913" cy="268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9" name="Line 125"/>
          <p:cNvSpPr>
            <a:spLocks noChangeShapeType="1"/>
          </p:cNvSpPr>
          <p:nvPr/>
        </p:nvSpPr>
        <p:spPr bwMode="auto">
          <a:xfrm flipH="1" flipV="1">
            <a:off x="3968750" y="4538663"/>
            <a:ext cx="61913" cy="268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0" name="Line 126"/>
          <p:cNvSpPr>
            <a:spLocks noChangeShapeType="1"/>
          </p:cNvSpPr>
          <p:nvPr/>
        </p:nvSpPr>
        <p:spPr bwMode="auto">
          <a:xfrm>
            <a:off x="3698875" y="5084763"/>
            <a:ext cx="2841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1" name="Line 127"/>
          <p:cNvSpPr>
            <a:spLocks noChangeShapeType="1"/>
          </p:cNvSpPr>
          <p:nvPr/>
        </p:nvSpPr>
        <p:spPr bwMode="auto">
          <a:xfrm flipH="1" flipV="1">
            <a:off x="2865438" y="5435600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2" name="Line 128"/>
          <p:cNvSpPr>
            <a:spLocks noChangeShapeType="1"/>
          </p:cNvSpPr>
          <p:nvPr/>
        </p:nvSpPr>
        <p:spPr bwMode="auto">
          <a:xfrm flipH="1" flipV="1">
            <a:off x="2622550" y="5522913"/>
            <a:ext cx="209550" cy="109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3" name="Line 129"/>
          <p:cNvSpPr>
            <a:spLocks noChangeShapeType="1"/>
          </p:cNvSpPr>
          <p:nvPr/>
        </p:nvSpPr>
        <p:spPr bwMode="auto">
          <a:xfrm flipV="1">
            <a:off x="3649663" y="5141913"/>
            <a:ext cx="42862" cy="182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4" name="Line 130"/>
          <p:cNvSpPr>
            <a:spLocks noChangeShapeType="1"/>
          </p:cNvSpPr>
          <p:nvPr/>
        </p:nvSpPr>
        <p:spPr bwMode="auto">
          <a:xfrm flipV="1">
            <a:off x="1654175" y="3935413"/>
            <a:ext cx="187325" cy="63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5" name="Line 131"/>
          <p:cNvSpPr>
            <a:spLocks noChangeShapeType="1"/>
          </p:cNvSpPr>
          <p:nvPr/>
        </p:nvSpPr>
        <p:spPr bwMode="auto">
          <a:xfrm flipV="1">
            <a:off x="1114425" y="3879850"/>
            <a:ext cx="238125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6" name="Line 132"/>
          <p:cNvSpPr>
            <a:spLocks noChangeShapeType="1"/>
          </p:cNvSpPr>
          <p:nvPr/>
        </p:nvSpPr>
        <p:spPr bwMode="auto">
          <a:xfrm flipV="1">
            <a:off x="887413" y="3973513"/>
            <a:ext cx="173037" cy="138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7" name="Line 133"/>
          <p:cNvSpPr>
            <a:spLocks noChangeShapeType="1"/>
          </p:cNvSpPr>
          <p:nvPr/>
        </p:nvSpPr>
        <p:spPr bwMode="auto">
          <a:xfrm flipH="1" flipV="1">
            <a:off x="858838" y="4179888"/>
            <a:ext cx="1270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8" name="Line 134"/>
          <p:cNvSpPr>
            <a:spLocks noChangeShapeType="1"/>
          </p:cNvSpPr>
          <p:nvPr/>
        </p:nvSpPr>
        <p:spPr bwMode="auto">
          <a:xfrm flipH="1" flipV="1">
            <a:off x="630238" y="4356100"/>
            <a:ext cx="174625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9" name="Line 135"/>
          <p:cNvSpPr>
            <a:spLocks noChangeShapeType="1"/>
          </p:cNvSpPr>
          <p:nvPr/>
        </p:nvSpPr>
        <p:spPr bwMode="auto">
          <a:xfrm flipH="1" flipV="1">
            <a:off x="585788" y="4392613"/>
            <a:ext cx="12700" cy="1539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0" name="Line 136"/>
          <p:cNvSpPr>
            <a:spLocks noChangeShapeType="1"/>
          </p:cNvSpPr>
          <p:nvPr/>
        </p:nvSpPr>
        <p:spPr bwMode="auto">
          <a:xfrm flipV="1">
            <a:off x="582613" y="4119563"/>
            <a:ext cx="252412" cy="201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1" name="Line 137"/>
          <p:cNvSpPr>
            <a:spLocks noChangeShapeType="1"/>
          </p:cNvSpPr>
          <p:nvPr/>
        </p:nvSpPr>
        <p:spPr bwMode="auto">
          <a:xfrm flipV="1">
            <a:off x="4029075" y="4854575"/>
            <a:ext cx="9525" cy="187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2" name="Line 138"/>
          <p:cNvSpPr>
            <a:spLocks noChangeShapeType="1"/>
          </p:cNvSpPr>
          <p:nvPr/>
        </p:nvSpPr>
        <p:spPr bwMode="auto">
          <a:xfrm flipH="1" flipV="1">
            <a:off x="1363663" y="3943350"/>
            <a:ext cx="12700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3" name="Line 139"/>
          <p:cNvSpPr>
            <a:spLocks noChangeShapeType="1"/>
          </p:cNvSpPr>
          <p:nvPr/>
        </p:nvSpPr>
        <p:spPr bwMode="auto">
          <a:xfrm flipH="1" flipV="1">
            <a:off x="1119188" y="4006850"/>
            <a:ext cx="209550" cy="109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4" name="Oval 140"/>
          <p:cNvSpPr>
            <a:spLocks noChangeArrowheads="1"/>
          </p:cNvSpPr>
          <p:nvPr/>
        </p:nvSpPr>
        <p:spPr bwMode="auto">
          <a:xfrm>
            <a:off x="5842000" y="4349750"/>
            <a:ext cx="2584450" cy="2159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5" name="Oval 141"/>
          <p:cNvSpPr>
            <a:spLocks noChangeArrowheads="1"/>
          </p:cNvSpPr>
          <p:nvPr/>
        </p:nvSpPr>
        <p:spPr bwMode="auto">
          <a:xfrm>
            <a:off x="5842000" y="4718050"/>
            <a:ext cx="2584450" cy="2159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6" name="Oval 142"/>
          <p:cNvSpPr>
            <a:spLocks noChangeArrowheads="1"/>
          </p:cNvSpPr>
          <p:nvPr/>
        </p:nvSpPr>
        <p:spPr bwMode="auto">
          <a:xfrm>
            <a:off x="6186488" y="51657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7" name="Oval 143"/>
          <p:cNvSpPr>
            <a:spLocks noChangeArrowheads="1"/>
          </p:cNvSpPr>
          <p:nvPr/>
        </p:nvSpPr>
        <p:spPr bwMode="auto">
          <a:xfrm>
            <a:off x="6386513" y="53244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8" name="Oval 144"/>
          <p:cNvSpPr>
            <a:spLocks noChangeArrowheads="1"/>
          </p:cNvSpPr>
          <p:nvPr/>
        </p:nvSpPr>
        <p:spPr bwMode="auto">
          <a:xfrm>
            <a:off x="5246688" y="48260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59" name="Oval 145"/>
          <p:cNvSpPr>
            <a:spLocks noChangeArrowheads="1"/>
          </p:cNvSpPr>
          <p:nvPr/>
        </p:nvSpPr>
        <p:spPr bwMode="auto">
          <a:xfrm>
            <a:off x="5521325" y="4397375"/>
            <a:ext cx="146050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0" name="Oval 146"/>
          <p:cNvSpPr>
            <a:spLocks noChangeArrowheads="1"/>
          </p:cNvSpPr>
          <p:nvPr/>
        </p:nvSpPr>
        <p:spPr bwMode="auto">
          <a:xfrm>
            <a:off x="5634038" y="49498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1" name="Oval 147"/>
          <p:cNvSpPr>
            <a:spLocks noChangeArrowheads="1"/>
          </p:cNvSpPr>
          <p:nvPr/>
        </p:nvSpPr>
        <p:spPr bwMode="auto">
          <a:xfrm>
            <a:off x="8607425" y="43354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2" name="Oval 148"/>
          <p:cNvSpPr>
            <a:spLocks noChangeArrowheads="1"/>
          </p:cNvSpPr>
          <p:nvPr/>
        </p:nvSpPr>
        <p:spPr bwMode="auto">
          <a:xfrm>
            <a:off x="5918200" y="50609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3" name="Oval 149"/>
          <p:cNvSpPr>
            <a:spLocks noChangeArrowheads="1"/>
          </p:cNvSpPr>
          <p:nvPr/>
        </p:nvSpPr>
        <p:spPr bwMode="auto">
          <a:xfrm>
            <a:off x="6596063" y="51625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4" name="Oval 150"/>
          <p:cNvSpPr>
            <a:spLocks noChangeArrowheads="1"/>
          </p:cNvSpPr>
          <p:nvPr/>
        </p:nvSpPr>
        <p:spPr bwMode="auto">
          <a:xfrm>
            <a:off x="7473950" y="5326063"/>
            <a:ext cx="136525" cy="96837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5" name="Oval 151"/>
          <p:cNvSpPr>
            <a:spLocks noChangeArrowheads="1"/>
          </p:cNvSpPr>
          <p:nvPr/>
        </p:nvSpPr>
        <p:spPr bwMode="auto">
          <a:xfrm>
            <a:off x="7183438" y="52070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6" name="Oval 152"/>
          <p:cNvSpPr>
            <a:spLocks noChangeArrowheads="1"/>
          </p:cNvSpPr>
          <p:nvPr/>
        </p:nvSpPr>
        <p:spPr bwMode="auto">
          <a:xfrm>
            <a:off x="8018463" y="52276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7" name="Oval 153"/>
          <p:cNvSpPr>
            <a:spLocks noChangeArrowheads="1"/>
          </p:cNvSpPr>
          <p:nvPr/>
        </p:nvSpPr>
        <p:spPr bwMode="auto">
          <a:xfrm>
            <a:off x="6932613" y="53197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8" name="Oval 154"/>
          <p:cNvSpPr>
            <a:spLocks noChangeArrowheads="1"/>
          </p:cNvSpPr>
          <p:nvPr/>
        </p:nvSpPr>
        <p:spPr bwMode="auto">
          <a:xfrm>
            <a:off x="8280400" y="53292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69" name="Oval 155"/>
          <p:cNvSpPr>
            <a:spLocks noChangeArrowheads="1"/>
          </p:cNvSpPr>
          <p:nvPr/>
        </p:nvSpPr>
        <p:spPr bwMode="auto">
          <a:xfrm>
            <a:off x="7750175" y="52181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0" name="Oval 156"/>
          <p:cNvSpPr>
            <a:spLocks noChangeArrowheads="1"/>
          </p:cNvSpPr>
          <p:nvPr/>
        </p:nvSpPr>
        <p:spPr bwMode="auto">
          <a:xfrm>
            <a:off x="6913563" y="51069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1" name="Oval 157"/>
          <p:cNvSpPr>
            <a:spLocks noChangeArrowheads="1"/>
          </p:cNvSpPr>
          <p:nvPr/>
        </p:nvSpPr>
        <p:spPr bwMode="auto">
          <a:xfrm>
            <a:off x="5549900" y="47053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2" name="Oval 158"/>
          <p:cNvSpPr>
            <a:spLocks noChangeArrowheads="1"/>
          </p:cNvSpPr>
          <p:nvPr/>
        </p:nvSpPr>
        <p:spPr bwMode="auto">
          <a:xfrm>
            <a:off x="8877300" y="44545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3" name="Oval 159"/>
          <p:cNvSpPr>
            <a:spLocks noChangeArrowheads="1"/>
          </p:cNvSpPr>
          <p:nvPr/>
        </p:nvSpPr>
        <p:spPr bwMode="auto">
          <a:xfrm>
            <a:off x="7770813" y="54625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4" name="Oval 160"/>
          <p:cNvSpPr>
            <a:spLocks noChangeArrowheads="1"/>
          </p:cNvSpPr>
          <p:nvPr/>
        </p:nvSpPr>
        <p:spPr bwMode="auto">
          <a:xfrm>
            <a:off x="8948738" y="49339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5" name="Oval 161"/>
          <p:cNvSpPr>
            <a:spLocks noChangeArrowheads="1"/>
          </p:cNvSpPr>
          <p:nvPr/>
        </p:nvSpPr>
        <p:spPr bwMode="auto">
          <a:xfrm>
            <a:off x="8799513" y="46926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6" name="Oval 162"/>
          <p:cNvSpPr>
            <a:spLocks noChangeArrowheads="1"/>
          </p:cNvSpPr>
          <p:nvPr/>
        </p:nvSpPr>
        <p:spPr bwMode="auto">
          <a:xfrm>
            <a:off x="5743575" y="45370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7" name="Oval 163"/>
          <p:cNvSpPr>
            <a:spLocks noChangeArrowheads="1"/>
          </p:cNvSpPr>
          <p:nvPr/>
        </p:nvSpPr>
        <p:spPr bwMode="auto">
          <a:xfrm>
            <a:off x="8372475" y="45085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8" name="Oval 164"/>
          <p:cNvSpPr>
            <a:spLocks noChangeArrowheads="1"/>
          </p:cNvSpPr>
          <p:nvPr/>
        </p:nvSpPr>
        <p:spPr bwMode="auto">
          <a:xfrm>
            <a:off x="8267700" y="51133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79" name="Oval 165"/>
          <p:cNvSpPr>
            <a:spLocks noChangeArrowheads="1"/>
          </p:cNvSpPr>
          <p:nvPr/>
        </p:nvSpPr>
        <p:spPr bwMode="auto">
          <a:xfrm>
            <a:off x="7470775" y="51101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0" name="Oval 166"/>
          <p:cNvSpPr>
            <a:spLocks noChangeArrowheads="1"/>
          </p:cNvSpPr>
          <p:nvPr/>
        </p:nvSpPr>
        <p:spPr bwMode="auto">
          <a:xfrm>
            <a:off x="8413750" y="47180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1" name="Oval 167"/>
          <p:cNvSpPr>
            <a:spLocks noChangeArrowheads="1"/>
          </p:cNvSpPr>
          <p:nvPr/>
        </p:nvSpPr>
        <p:spPr bwMode="auto">
          <a:xfrm>
            <a:off x="8620125" y="49387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2" name="Oval 168"/>
          <p:cNvSpPr>
            <a:spLocks noChangeArrowheads="1"/>
          </p:cNvSpPr>
          <p:nvPr/>
        </p:nvSpPr>
        <p:spPr bwMode="auto">
          <a:xfrm>
            <a:off x="8548688" y="52212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3" name="Oval 169"/>
          <p:cNvSpPr>
            <a:spLocks noChangeArrowheads="1"/>
          </p:cNvSpPr>
          <p:nvPr/>
        </p:nvSpPr>
        <p:spPr bwMode="auto">
          <a:xfrm>
            <a:off x="5913438" y="53848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4" name="Oval 170"/>
          <p:cNvSpPr>
            <a:spLocks noChangeArrowheads="1"/>
          </p:cNvSpPr>
          <p:nvPr/>
        </p:nvSpPr>
        <p:spPr bwMode="auto">
          <a:xfrm>
            <a:off x="5646738" y="408305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5" name="Oval 171"/>
          <p:cNvSpPr>
            <a:spLocks noChangeArrowheads="1"/>
          </p:cNvSpPr>
          <p:nvPr/>
        </p:nvSpPr>
        <p:spPr bwMode="auto">
          <a:xfrm>
            <a:off x="5857875" y="392112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6" name="Oval 172"/>
          <p:cNvSpPr>
            <a:spLocks noChangeArrowheads="1"/>
          </p:cNvSpPr>
          <p:nvPr/>
        </p:nvSpPr>
        <p:spPr bwMode="auto">
          <a:xfrm>
            <a:off x="6735763" y="4084638"/>
            <a:ext cx="136525" cy="96837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7" name="Oval 173"/>
          <p:cNvSpPr>
            <a:spLocks noChangeArrowheads="1"/>
          </p:cNvSpPr>
          <p:nvPr/>
        </p:nvSpPr>
        <p:spPr bwMode="auto">
          <a:xfrm>
            <a:off x="6443663" y="39655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8" name="Oval 174"/>
          <p:cNvSpPr>
            <a:spLocks noChangeArrowheads="1"/>
          </p:cNvSpPr>
          <p:nvPr/>
        </p:nvSpPr>
        <p:spPr bwMode="auto">
          <a:xfrm>
            <a:off x="7278688" y="39862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89" name="Oval 175"/>
          <p:cNvSpPr>
            <a:spLocks noChangeArrowheads="1"/>
          </p:cNvSpPr>
          <p:nvPr/>
        </p:nvSpPr>
        <p:spPr bwMode="auto">
          <a:xfrm>
            <a:off x="6192838" y="40782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0" name="Oval 176"/>
          <p:cNvSpPr>
            <a:spLocks noChangeArrowheads="1"/>
          </p:cNvSpPr>
          <p:nvPr/>
        </p:nvSpPr>
        <p:spPr bwMode="auto">
          <a:xfrm>
            <a:off x="7540625" y="40878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1" name="Oval 177"/>
          <p:cNvSpPr>
            <a:spLocks noChangeArrowheads="1"/>
          </p:cNvSpPr>
          <p:nvPr/>
        </p:nvSpPr>
        <p:spPr bwMode="auto">
          <a:xfrm>
            <a:off x="7011988" y="39766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2" name="Oval 178"/>
          <p:cNvSpPr>
            <a:spLocks noChangeArrowheads="1"/>
          </p:cNvSpPr>
          <p:nvPr/>
        </p:nvSpPr>
        <p:spPr bwMode="auto">
          <a:xfrm>
            <a:off x="6175375" y="38655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3" name="Oval 179"/>
          <p:cNvSpPr>
            <a:spLocks noChangeArrowheads="1"/>
          </p:cNvSpPr>
          <p:nvPr/>
        </p:nvSpPr>
        <p:spPr bwMode="auto">
          <a:xfrm>
            <a:off x="8210550" y="3863975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4" name="Oval 180"/>
          <p:cNvSpPr>
            <a:spLocks noChangeArrowheads="1"/>
          </p:cNvSpPr>
          <p:nvPr/>
        </p:nvSpPr>
        <p:spPr bwMode="auto">
          <a:xfrm>
            <a:off x="8077200" y="4089400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5" name="Oval 181"/>
          <p:cNvSpPr>
            <a:spLocks noChangeArrowheads="1"/>
          </p:cNvSpPr>
          <p:nvPr/>
        </p:nvSpPr>
        <p:spPr bwMode="auto">
          <a:xfrm>
            <a:off x="7529513" y="38719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6" name="Oval 182"/>
          <p:cNvSpPr>
            <a:spLocks noChangeArrowheads="1"/>
          </p:cNvSpPr>
          <p:nvPr/>
        </p:nvSpPr>
        <p:spPr bwMode="auto">
          <a:xfrm>
            <a:off x="6731000" y="38687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7" name="Oval 183"/>
          <p:cNvSpPr>
            <a:spLocks noChangeArrowheads="1"/>
          </p:cNvSpPr>
          <p:nvPr/>
        </p:nvSpPr>
        <p:spPr bwMode="auto">
          <a:xfrm>
            <a:off x="8748713" y="39766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8" name="Oval 184"/>
          <p:cNvSpPr>
            <a:spLocks noChangeArrowheads="1"/>
          </p:cNvSpPr>
          <p:nvPr/>
        </p:nvSpPr>
        <p:spPr bwMode="auto">
          <a:xfrm>
            <a:off x="7810500" y="39798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399" name="Oval 185"/>
          <p:cNvSpPr>
            <a:spLocks noChangeArrowheads="1"/>
          </p:cNvSpPr>
          <p:nvPr/>
        </p:nvSpPr>
        <p:spPr bwMode="auto">
          <a:xfrm>
            <a:off x="8348663" y="40719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0" name="Oval 186"/>
          <p:cNvSpPr>
            <a:spLocks noChangeArrowheads="1"/>
          </p:cNvSpPr>
          <p:nvPr/>
        </p:nvSpPr>
        <p:spPr bwMode="auto">
          <a:xfrm>
            <a:off x="7137400" y="37703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1" name="Oval 187"/>
          <p:cNvSpPr>
            <a:spLocks noChangeArrowheads="1"/>
          </p:cNvSpPr>
          <p:nvPr/>
        </p:nvSpPr>
        <p:spPr bwMode="auto">
          <a:xfrm>
            <a:off x="5641975" y="515778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2" name="Oval 188"/>
          <p:cNvSpPr>
            <a:spLocks noChangeArrowheads="1"/>
          </p:cNvSpPr>
          <p:nvPr/>
        </p:nvSpPr>
        <p:spPr bwMode="auto">
          <a:xfrm>
            <a:off x="9007475" y="420846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3" name="Oval 189"/>
          <p:cNvSpPr>
            <a:spLocks noChangeArrowheads="1"/>
          </p:cNvSpPr>
          <p:nvPr/>
        </p:nvSpPr>
        <p:spPr bwMode="auto">
          <a:xfrm>
            <a:off x="5343525" y="4252913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4" name="Oval 190"/>
          <p:cNvSpPr>
            <a:spLocks noChangeArrowheads="1"/>
          </p:cNvSpPr>
          <p:nvPr/>
        </p:nvSpPr>
        <p:spPr bwMode="auto">
          <a:xfrm>
            <a:off x="5256213" y="4529138"/>
            <a:ext cx="136525" cy="107950"/>
          </a:xfrm>
          <a:prstGeom prst="ellipse">
            <a:avLst/>
          </a:prstGeom>
          <a:solidFill>
            <a:srgbClr val="FF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05" name="Line 191"/>
          <p:cNvSpPr>
            <a:spLocks noChangeShapeType="1"/>
          </p:cNvSpPr>
          <p:nvPr/>
        </p:nvSpPr>
        <p:spPr bwMode="auto">
          <a:xfrm flipV="1">
            <a:off x="5737225" y="5130800"/>
            <a:ext cx="249238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6" name="Line 192"/>
          <p:cNvSpPr>
            <a:spLocks noChangeShapeType="1"/>
          </p:cNvSpPr>
          <p:nvPr/>
        </p:nvSpPr>
        <p:spPr bwMode="auto">
          <a:xfrm flipV="1">
            <a:off x="6021388" y="5248275"/>
            <a:ext cx="198437" cy="149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7" name="Line 193"/>
          <p:cNvSpPr>
            <a:spLocks noChangeShapeType="1"/>
          </p:cNvSpPr>
          <p:nvPr/>
        </p:nvSpPr>
        <p:spPr bwMode="auto">
          <a:xfrm>
            <a:off x="6303963" y="5213350"/>
            <a:ext cx="2984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8" name="Line 194"/>
          <p:cNvSpPr>
            <a:spLocks noChangeShapeType="1"/>
          </p:cNvSpPr>
          <p:nvPr/>
        </p:nvSpPr>
        <p:spPr bwMode="auto">
          <a:xfrm flipH="1" flipV="1">
            <a:off x="5743575" y="5006975"/>
            <a:ext cx="192088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9" name="Line 195"/>
          <p:cNvSpPr>
            <a:spLocks noChangeShapeType="1"/>
          </p:cNvSpPr>
          <p:nvPr/>
        </p:nvSpPr>
        <p:spPr bwMode="auto">
          <a:xfrm flipH="1" flipV="1">
            <a:off x="5700713" y="5035550"/>
            <a:ext cx="12700" cy="141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0" name="Line 196"/>
          <p:cNvSpPr>
            <a:spLocks noChangeShapeType="1"/>
          </p:cNvSpPr>
          <p:nvPr/>
        </p:nvSpPr>
        <p:spPr bwMode="auto">
          <a:xfrm>
            <a:off x="5740400" y="5240338"/>
            <a:ext cx="192088" cy="182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1" name="Line 197"/>
          <p:cNvSpPr>
            <a:spLocks noChangeShapeType="1"/>
          </p:cNvSpPr>
          <p:nvPr/>
        </p:nvSpPr>
        <p:spPr bwMode="auto">
          <a:xfrm flipV="1">
            <a:off x="6043613" y="5392738"/>
            <a:ext cx="342900" cy="555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2" name="Line 198"/>
          <p:cNvSpPr>
            <a:spLocks noChangeShapeType="1"/>
          </p:cNvSpPr>
          <p:nvPr/>
        </p:nvSpPr>
        <p:spPr bwMode="auto">
          <a:xfrm flipV="1">
            <a:off x="6494463" y="5221288"/>
            <a:ext cx="179387" cy="1349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3" name="Line 199"/>
          <p:cNvSpPr>
            <a:spLocks noChangeShapeType="1"/>
          </p:cNvSpPr>
          <p:nvPr/>
        </p:nvSpPr>
        <p:spPr bwMode="auto">
          <a:xfrm flipH="1" flipV="1">
            <a:off x="5988050" y="5145088"/>
            <a:ext cx="12700" cy="249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4" name="Line 200"/>
          <p:cNvSpPr>
            <a:spLocks noChangeShapeType="1"/>
          </p:cNvSpPr>
          <p:nvPr/>
        </p:nvSpPr>
        <p:spPr bwMode="auto">
          <a:xfrm flipH="1" flipV="1">
            <a:off x="6016625" y="51149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5" name="Line 201"/>
          <p:cNvSpPr>
            <a:spLocks noChangeShapeType="1"/>
          </p:cNvSpPr>
          <p:nvPr/>
        </p:nvSpPr>
        <p:spPr bwMode="auto">
          <a:xfrm flipH="1" flipV="1">
            <a:off x="6303963" y="5260975"/>
            <a:ext cx="114300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6" name="Line 202"/>
          <p:cNvSpPr>
            <a:spLocks noChangeShapeType="1"/>
          </p:cNvSpPr>
          <p:nvPr/>
        </p:nvSpPr>
        <p:spPr bwMode="auto">
          <a:xfrm flipH="1" flipV="1">
            <a:off x="8464550" y="4167188"/>
            <a:ext cx="195263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7" name="Line 203"/>
          <p:cNvSpPr>
            <a:spLocks noChangeShapeType="1"/>
          </p:cNvSpPr>
          <p:nvPr/>
        </p:nvSpPr>
        <p:spPr bwMode="auto">
          <a:xfrm>
            <a:off x="8181975" y="4137025"/>
            <a:ext cx="2174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8" name="Line 205"/>
          <p:cNvSpPr>
            <a:spLocks noChangeShapeType="1"/>
          </p:cNvSpPr>
          <p:nvPr/>
        </p:nvSpPr>
        <p:spPr bwMode="auto">
          <a:xfrm flipH="1" flipV="1">
            <a:off x="8297863" y="3948113"/>
            <a:ext cx="95250" cy="122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9" name="Line 206"/>
          <p:cNvSpPr>
            <a:spLocks noChangeShapeType="1"/>
          </p:cNvSpPr>
          <p:nvPr/>
        </p:nvSpPr>
        <p:spPr bwMode="auto">
          <a:xfrm flipH="1" flipV="1">
            <a:off x="7894638" y="40386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0" name="Line 207"/>
          <p:cNvSpPr>
            <a:spLocks noChangeShapeType="1"/>
          </p:cNvSpPr>
          <p:nvPr/>
        </p:nvSpPr>
        <p:spPr bwMode="auto">
          <a:xfrm flipH="1" flipV="1">
            <a:off x="7648575" y="3930650"/>
            <a:ext cx="1651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" name="Line 208"/>
          <p:cNvSpPr>
            <a:spLocks noChangeShapeType="1"/>
          </p:cNvSpPr>
          <p:nvPr/>
        </p:nvSpPr>
        <p:spPr bwMode="auto">
          <a:xfrm flipH="1" flipV="1">
            <a:off x="7248525" y="3878263"/>
            <a:ext cx="68263" cy="1317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2" name="Line 209"/>
          <p:cNvSpPr>
            <a:spLocks noChangeShapeType="1"/>
          </p:cNvSpPr>
          <p:nvPr/>
        </p:nvSpPr>
        <p:spPr bwMode="auto">
          <a:xfrm flipH="1" flipV="1">
            <a:off x="7377113" y="40386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3" name="Line 210"/>
          <p:cNvSpPr>
            <a:spLocks noChangeShapeType="1"/>
          </p:cNvSpPr>
          <p:nvPr/>
        </p:nvSpPr>
        <p:spPr bwMode="auto">
          <a:xfrm>
            <a:off x="7121525" y="4029075"/>
            <a:ext cx="16351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4" name="Line 211"/>
          <p:cNvSpPr>
            <a:spLocks noChangeShapeType="1"/>
          </p:cNvSpPr>
          <p:nvPr/>
        </p:nvSpPr>
        <p:spPr bwMode="auto">
          <a:xfrm flipV="1">
            <a:off x="7105650" y="3846513"/>
            <a:ext cx="6508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5" name="Line 213"/>
          <p:cNvSpPr>
            <a:spLocks noChangeShapeType="1"/>
          </p:cNvSpPr>
          <p:nvPr/>
        </p:nvSpPr>
        <p:spPr bwMode="auto">
          <a:xfrm flipV="1">
            <a:off x="7427913" y="394811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6" name="Line 214"/>
          <p:cNvSpPr>
            <a:spLocks noChangeShapeType="1"/>
          </p:cNvSpPr>
          <p:nvPr/>
        </p:nvSpPr>
        <p:spPr bwMode="auto">
          <a:xfrm flipV="1">
            <a:off x="7672388" y="405606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7" name="Line 215"/>
          <p:cNvSpPr>
            <a:spLocks noChangeShapeType="1"/>
          </p:cNvSpPr>
          <p:nvPr/>
        </p:nvSpPr>
        <p:spPr bwMode="auto">
          <a:xfrm flipV="1">
            <a:off x="7942263" y="3916363"/>
            <a:ext cx="3206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8" name="Line 216"/>
          <p:cNvSpPr>
            <a:spLocks noChangeShapeType="1"/>
          </p:cNvSpPr>
          <p:nvPr/>
        </p:nvSpPr>
        <p:spPr bwMode="auto">
          <a:xfrm flipH="1" flipV="1">
            <a:off x="6832600" y="3929063"/>
            <a:ext cx="219075" cy="101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9" name="Line 218"/>
          <p:cNvSpPr>
            <a:spLocks noChangeShapeType="1"/>
          </p:cNvSpPr>
          <p:nvPr/>
        </p:nvSpPr>
        <p:spPr bwMode="auto">
          <a:xfrm flipV="1">
            <a:off x="6856413" y="4044950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0" name="Line 219"/>
          <p:cNvSpPr>
            <a:spLocks noChangeShapeType="1"/>
          </p:cNvSpPr>
          <p:nvPr/>
        </p:nvSpPr>
        <p:spPr bwMode="auto">
          <a:xfrm flipH="1" flipV="1">
            <a:off x="6565900" y="4021138"/>
            <a:ext cx="161925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1" name="Line 220"/>
          <p:cNvSpPr>
            <a:spLocks noChangeShapeType="1"/>
          </p:cNvSpPr>
          <p:nvPr/>
        </p:nvSpPr>
        <p:spPr bwMode="auto">
          <a:xfrm flipH="1" flipV="1">
            <a:off x="6288088" y="3929063"/>
            <a:ext cx="219075" cy="101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2" name="Line 221"/>
          <p:cNvSpPr>
            <a:spLocks noChangeShapeType="1"/>
          </p:cNvSpPr>
          <p:nvPr/>
        </p:nvSpPr>
        <p:spPr bwMode="auto">
          <a:xfrm flipV="1">
            <a:off x="6713538" y="5157788"/>
            <a:ext cx="196850" cy="58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3" name="Line 222"/>
          <p:cNvSpPr>
            <a:spLocks noChangeShapeType="1"/>
          </p:cNvSpPr>
          <p:nvPr/>
        </p:nvSpPr>
        <p:spPr bwMode="auto">
          <a:xfrm flipH="1" flipV="1">
            <a:off x="6724650" y="5245100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4" name="Line 223"/>
          <p:cNvSpPr>
            <a:spLocks noChangeShapeType="1"/>
          </p:cNvSpPr>
          <p:nvPr/>
        </p:nvSpPr>
        <p:spPr bwMode="auto">
          <a:xfrm flipH="1" flipV="1">
            <a:off x="6980238" y="5186363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5" name="Line 224"/>
          <p:cNvSpPr>
            <a:spLocks noChangeShapeType="1"/>
          </p:cNvSpPr>
          <p:nvPr/>
        </p:nvSpPr>
        <p:spPr bwMode="auto">
          <a:xfrm flipH="1" flipV="1">
            <a:off x="7023100" y="5157788"/>
            <a:ext cx="192088" cy="873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6" name="Line 225"/>
          <p:cNvSpPr>
            <a:spLocks noChangeShapeType="1"/>
          </p:cNvSpPr>
          <p:nvPr/>
        </p:nvSpPr>
        <p:spPr bwMode="auto">
          <a:xfrm flipV="1">
            <a:off x="7038975" y="5241925"/>
            <a:ext cx="179388" cy="134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7" name="Line 226"/>
          <p:cNvSpPr>
            <a:spLocks noChangeShapeType="1"/>
          </p:cNvSpPr>
          <p:nvPr/>
        </p:nvSpPr>
        <p:spPr bwMode="auto">
          <a:xfrm flipH="1" flipV="1">
            <a:off x="7296150" y="52673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8" name="Line 227"/>
          <p:cNvSpPr>
            <a:spLocks noChangeShapeType="1"/>
          </p:cNvSpPr>
          <p:nvPr/>
        </p:nvSpPr>
        <p:spPr bwMode="auto">
          <a:xfrm flipV="1">
            <a:off x="7288213" y="5151438"/>
            <a:ext cx="249237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9" name="Line 228"/>
          <p:cNvSpPr>
            <a:spLocks noChangeShapeType="1"/>
          </p:cNvSpPr>
          <p:nvPr/>
        </p:nvSpPr>
        <p:spPr bwMode="auto">
          <a:xfrm flipH="1" flipV="1">
            <a:off x="7551738" y="5186363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0" name="Line 229"/>
          <p:cNvSpPr>
            <a:spLocks noChangeShapeType="1"/>
          </p:cNvSpPr>
          <p:nvPr/>
        </p:nvSpPr>
        <p:spPr bwMode="auto">
          <a:xfrm flipH="1" flipV="1">
            <a:off x="8694738" y="43910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1" name="Line 230"/>
          <p:cNvSpPr>
            <a:spLocks noChangeShapeType="1"/>
          </p:cNvSpPr>
          <p:nvPr/>
        </p:nvSpPr>
        <p:spPr bwMode="auto">
          <a:xfrm flipV="1">
            <a:off x="7591425" y="5273675"/>
            <a:ext cx="182563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2" name="Line 231"/>
          <p:cNvSpPr>
            <a:spLocks noChangeShapeType="1"/>
          </p:cNvSpPr>
          <p:nvPr/>
        </p:nvSpPr>
        <p:spPr bwMode="auto">
          <a:xfrm>
            <a:off x="7854950" y="5278438"/>
            <a:ext cx="2174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3" name="Line 232"/>
          <p:cNvSpPr>
            <a:spLocks noChangeShapeType="1"/>
          </p:cNvSpPr>
          <p:nvPr/>
        </p:nvSpPr>
        <p:spPr bwMode="auto">
          <a:xfrm flipV="1">
            <a:off x="8107363" y="518636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4" name="Line 233"/>
          <p:cNvSpPr>
            <a:spLocks noChangeShapeType="1"/>
          </p:cNvSpPr>
          <p:nvPr/>
        </p:nvSpPr>
        <p:spPr bwMode="auto">
          <a:xfrm flipH="1" flipV="1">
            <a:off x="8339138" y="5208588"/>
            <a:ext cx="12700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5" name="Line 234"/>
          <p:cNvSpPr>
            <a:spLocks noChangeShapeType="1"/>
          </p:cNvSpPr>
          <p:nvPr/>
        </p:nvSpPr>
        <p:spPr bwMode="auto">
          <a:xfrm flipH="1" flipV="1">
            <a:off x="8112125" y="5287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6" name="Line 235"/>
          <p:cNvSpPr>
            <a:spLocks noChangeShapeType="1"/>
          </p:cNvSpPr>
          <p:nvPr/>
        </p:nvSpPr>
        <p:spPr bwMode="auto">
          <a:xfrm flipV="1">
            <a:off x="8380413" y="5294313"/>
            <a:ext cx="182562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7" name="Line 236"/>
          <p:cNvSpPr>
            <a:spLocks noChangeShapeType="1"/>
          </p:cNvSpPr>
          <p:nvPr/>
        </p:nvSpPr>
        <p:spPr bwMode="auto">
          <a:xfrm flipH="1" flipV="1">
            <a:off x="8356600" y="518001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8" name="Line 237"/>
          <p:cNvSpPr>
            <a:spLocks noChangeShapeType="1"/>
          </p:cNvSpPr>
          <p:nvPr/>
        </p:nvSpPr>
        <p:spPr bwMode="auto">
          <a:xfrm flipV="1">
            <a:off x="8380413" y="5003800"/>
            <a:ext cx="269875" cy="153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9" name="Line 238"/>
          <p:cNvSpPr>
            <a:spLocks noChangeShapeType="1"/>
          </p:cNvSpPr>
          <p:nvPr/>
        </p:nvSpPr>
        <p:spPr bwMode="auto">
          <a:xfrm>
            <a:off x="8697913" y="4997450"/>
            <a:ext cx="2984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0" name="Line 239"/>
          <p:cNvSpPr>
            <a:spLocks noChangeShapeType="1"/>
          </p:cNvSpPr>
          <p:nvPr/>
        </p:nvSpPr>
        <p:spPr bwMode="auto">
          <a:xfrm flipH="1" flipV="1">
            <a:off x="7823200" y="5316538"/>
            <a:ext cx="12700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1" name="Line 240"/>
          <p:cNvSpPr>
            <a:spLocks noChangeShapeType="1"/>
          </p:cNvSpPr>
          <p:nvPr/>
        </p:nvSpPr>
        <p:spPr bwMode="auto">
          <a:xfrm flipH="1" flipV="1">
            <a:off x="7567613" y="539591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2" name="Line 241"/>
          <p:cNvSpPr>
            <a:spLocks noChangeShapeType="1"/>
          </p:cNvSpPr>
          <p:nvPr/>
        </p:nvSpPr>
        <p:spPr bwMode="auto">
          <a:xfrm flipV="1">
            <a:off x="8647113" y="5048250"/>
            <a:ext cx="44450" cy="1666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3" name="Line 242"/>
          <p:cNvSpPr>
            <a:spLocks noChangeShapeType="1"/>
          </p:cNvSpPr>
          <p:nvPr/>
        </p:nvSpPr>
        <p:spPr bwMode="auto">
          <a:xfrm flipV="1">
            <a:off x="6550025" y="3951288"/>
            <a:ext cx="196850" cy="58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4" name="Line 243"/>
          <p:cNvSpPr>
            <a:spLocks noChangeShapeType="1"/>
          </p:cNvSpPr>
          <p:nvPr/>
        </p:nvSpPr>
        <p:spPr bwMode="auto">
          <a:xfrm flipV="1">
            <a:off x="5983288" y="3902075"/>
            <a:ext cx="249237" cy="79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5" name="Line 244"/>
          <p:cNvSpPr>
            <a:spLocks noChangeShapeType="1"/>
          </p:cNvSpPr>
          <p:nvPr/>
        </p:nvSpPr>
        <p:spPr bwMode="auto">
          <a:xfrm flipV="1">
            <a:off x="5745163" y="3986213"/>
            <a:ext cx="180975" cy="127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6" name="Line 245"/>
          <p:cNvSpPr>
            <a:spLocks noChangeShapeType="1"/>
          </p:cNvSpPr>
          <p:nvPr/>
        </p:nvSpPr>
        <p:spPr bwMode="auto">
          <a:xfrm flipV="1">
            <a:off x="5451475" y="4141788"/>
            <a:ext cx="209550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7" name="Line 246"/>
          <p:cNvSpPr>
            <a:spLocks noChangeShapeType="1"/>
          </p:cNvSpPr>
          <p:nvPr/>
        </p:nvSpPr>
        <p:spPr bwMode="auto">
          <a:xfrm flipH="1" flipV="1">
            <a:off x="8893175" y="4784725"/>
            <a:ext cx="120650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8" name="Line 247"/>
          <p:cNvSpPr>
            <a:spLocks noChangeShapeType="1"/>
          </p:cNvSpPr>
          <p:nvPr/>
        </p:nvSpPr>
        <p:spPr bwMode="auto">
          <a:xfrm flipH="1" flipV="1">
            <a:off x="6245225" y="3959225"/>
            <a:ext cx="12700" cy="141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9" name="Line 248"/>
          <p:cNvSpPr>
            <a:spLocks noChangeShapeType="1"/>
          </p:cNvSpPr>
          <p:nvPr/>
        </p:nvSpPr>
        <p:spPr bwMode="auto">
          <a:xfrm flipH="1" flipV="1">
            <a:off x="5989638" y="4017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0" name="Line 249"/>
          <p:cNvSpPr>
            <a:spLocks noChangeShapeType="1"/>
          </p:cNvSpPr>
          <p:nvPr/>
        </p:nvSpPr>
        <p:spPr bwMode="auto">
          <a:xfrm flipV="1">
            <a:off x="8728075" y="4778375"/>
            <a:ext cx="106363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1" name="Line 250"/>
          <p:cNvSpPr>
            <a:spLocks noChangeShapeType="1"/>
          </p:cNvSpPr>
          <p:nvPr/>
        </p:nvSpPr>
        <p:spPr bwMode="auto">
          <a:xfrm flipH="1" flipV="1">
            <a:off x="5576888" y="4519613"/>
            <a:ext cx="55562" cy="203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2" name="Line 251"/>
          <p:cNvSpPr>
            <a:spLocks noChangeShapeType="1"/>
          </p:cNvSpPr>
          <p:nvPr/>
        </p:nvSpPr>
        <p:spPr bwMode="auto">
          <a:xfrm flipH="1" flipV="1">
            <a:off x="5632450" y="4779963"/>
            <a:ext cx="55563" cy="201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3" name="Line 252"/>
          <p:cNvSpPr>
            <a:spLocks noChangeShapeType="1"/>
          </p:cNvSpPr>
          <p:nvPr/>
        </p:nvSpPr>
        <p:spPr bwMode="auto">
          <a:xfrm flipV="1">
            <a:off x="8486775" y="4024313"/>
            <a:ext cx="293688" cy="90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4" name="Line 253"/>
          <p:cNvSpPr>
            <a:spLocks noChangeShapeType="1"/>
          </p:cNvSpPr>
          <p:nvPr/>
        </p:nvSpPr>
        <p:spPr bwMode="auto">
          <a:xfrm flipV="1">
            <a:off x="8874125" y="4538663"/>
            <a:ext cx="87313" cy="1857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5" name="Line 254"/>
          <p:cNvSpPr>
            <a:spLocks noChangeShapeType="1"/>
          </p:cNvSpPr>
          <p:nvPr/>
        </p:nvSpPr>
        <p:spPr bwMode="auto">
          <a:xfrm>
            <a:off x="8535988" y="4760913"/>
            <a:ext cx="2984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6" name="Line 255"/>
          <p:cNvSpPr>
            <a:spLocks noChangeShapeType="1"/>
          </p:cNvSpPr>
          <p:nvPr/>
        </p:nvSpPr>
        <p:spPr bwMode="auto">
          <a:xfrm flipH="1" flipV="1">
            <a:off x="8539163" y="4806950"/>
            <a:ext cx="120650" cy="168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7" name="Line 256"/>
          <p:cNvSpPr>
            <a:spLocks noChangeShapeType="1"/>
          </p:cNvSpPr>
          <p:nvPr/>
        </p:nvSpPr>
        <p:spPr bwMode="auto">
          <a:xfrm flipH="1" flipV="1">
            <a:off x="8448675" y="4584700"/>
            <a:ext cx="12700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8" name="Line 257"/>
          <p:cNvSpPr>
            <a:spLocks noChangeShapeType="1"/>
          </p:cNvSpPr>
          <p:nvPr/>
        </p:nvSpPr>
        <p:spPr bwMode="auto">
          <a:xfrm flipV="1">
            <a:off x="8477250" y="4408488"/>
            <a:ext cx="173038" cy="1412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9" name="Line 258"/>
          <p:cNvSpPr>
            <a:spLocks noChangeShapeType="1"/>
          </p:cNvSpPr>
          <p:nvPr/>
        </p:nvSpPr>
        <p:spPr bwMode="auto">
          <a:xfrm flipV="1">
            <a:off x="5651500" y="4619625"/>
            <a:ext cx="125413" cy="104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0" name="Line 259"/>
          <p:cNvSpPr>
            <a:spLocks noChangeShapeType="1"/>
          </p:cNvSpPr>
          <p:nvPr/>
        </p:nvSpPr>
        <p:spPr bwMode="auto">
          <a:xfrm flipH="1" flipV="1">
            <a:off x="5641975" y="4471988"/>
            <a:ext cx="134938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1" name="Line 260"/>
          <p:cNvSpPr>
            <a:spLocks noChangeShapeType="1"/>
          </p:cNvSpPr>
          <p:nvPr/>
        </p:nvSpPr>
        <p:spPr bwMode="auto">
          <a:xfrm flipV="1">
            <a:off x="5359400" y="4476750"/>
            <a:ext cx="182563" cy="85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2" name="Line 261"/>
          <p:cNvSpPr>
            <a:spLocks noChangeShapeType="1"/>
          </p:cNvSpPr>
          <p:nvPr/>
        </p:nvSpPr>
        <p:spPr bwMode="auto">
          <a:xfrm flipV="1">
            <a:off x="5346700" y="4341813"/>
            <a:ext cx="68263" cy="1920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3" name="Line 262"/>
          <p:cNvSpPr>
            <a:spLocks noChangeShapeType="1"/>
          </p:cNvSpPr>
          <p:nvPr/>
        </p:nvSpPr>
        <p:spPr bwMode="auto">
          <a:xfrm flipH="1" flipV="1">
            <a:off x="5424488" y="4343400"/>
            <a:ext cx="134937" cy="92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4" name="Line 263"/>
          <p:cNvSpPr>
            <a:spLocks noChangeShapeType="1"/>
          </p:cNvSpPr>
          <p:nvPr/>
        </p:nvSpPr>
        <p:spPr bwMode="auto">
          <a:xfrm flipV="1">
            <a:off x="5589588" y="4183063"/>
            <a:ext cx="100012" cy="234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5" name="Line 264"/>
          <p:cNvSpPr>
            <a:spLocks noChangeShapeType="1"/>
          </p:cNvSpPr>
          <p:nvPr/>
        </p:nvSpPr>
        <p:spPr bwMode="auto">
          <a:xfrm flipH="1" flipV="1">
            <a:off x="7578725" y="5160963"/>
            <a:ext cx="219075" cy="100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6" name="Line 265"/>
          <p:cNvSpPr>
            <a:spLocks noChangeShapeType="1"/>
          </p:cNvSpPr>
          <p:nvPr/>
        </p:nvSpPr>
        <p:spPr bwMode="auto">
          <a:xfrm flipV="1">
            <a:off x="5357813" y="4778375"/>
            <a:ext cx="212725" cy="87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7" name="Line 266"/>
          <p:cNvSpPr>
            <a:spLocks noChangeShapeType="1"/>
          </p:cNvSpPr>
          <p:nvPr/>
        </p:nvSpPr>
        <p:spPr bwMode="auto">
          <a:xfrm flipH="1" flipV="1">
            <a:off x="5364163" y="4619625"/>
            <a:ext cx="219075" cy="100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8" name="Line 267"/>
          <p:cNvSpPr>
            <a:spLocks noChangeShapeType="1"/>
          </p:cNvSpPr>
          <p:nvPr/>
        </p:nvSpPr>
        <p:spPr bwMode="auto">
          <a:xfrm flipH="1" flipV="1">
            <a:off x="5307013" y="4605338"/>
            <a:ext cx="12700" cy="249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9" name="Line 268"/>
          <p:cNvSpPr>
            <a:spLocks noChangeShapeType="1"/>
          </p:cNvSpPr>
          <p:nvPr/>
        </p:nvSpPr>
        <p:spPr bwMode="auto">
          <a:xfrm flipH="1" flipV="1">
            <a:off x="5386388" y="4906963"/>
            <a:ext cx="228600" cy="82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0" name="Line 269"/>
          <p:cNvSpPr>
            <a:spLocks noChangeShapeType="1"/>
          </p:cNvSpPr>
          <p:nvPr/>
        </p:nvSpPr>
        <p:spPr bwMode="auto">
          <a:xfrm flipV="1">
            <a:off x="8734425" y="4238625"/>
            <a:ext cx="317500" cy="123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1" name="Line 270"/>
          <p:cNvSpPr>
            <a:spLocks noChangeShapeType="1"/>
          </p:cNvSpPr>
          <p:nvPr/>
        </p:nvSpPr>
        <p:spPr bwMode="auto">
          <a:xfrm flipH="1" flipV="1">
            <a:off x="8845550" y="4037013"/>
            <a:ext cx="195263" cy="190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2" name="AutoShape 271"/>
          <p:cNvSpPr>
            <a:spLocks noChangeArrowheads="1"/>
          </p:cNvSpPr>
          <p:nvPr/>
        </p:nvSpPr>
        <p:spPr bwMode="auto">
          <a:xfrm>
            <a:off x="4284663" y="4489450"/>
            <a:ext cx="720725" cy="198438"/>
          </a:xfrm>
          <a:prstGeom prst="rightArrow">
            <a:avLst>
              <a:gd name="adj1" fmla="val 50000"/>
              <a:gd name="adj2" fmla="val 90800"/>
            </a:avLst>
          </a:prstGeom>
          <a:solidFill>
            <a:srgbClr val="7DA64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3" name="AutoShape 273"/>
          <p:cNvSpPr>
            <a:spLocks noChangeArrowheads="1"/>
          </p:cNvSpPr>
          <p:nvPr/>
        </p:nvSpPr>
        <p:spPr bwMode="auto">
          <a:xfrm>
            <a:off x="7019925" y="4184650"/>
            <a:ext cx="127000" cy="252413"/>
          </a:xfrm>
          <a:prstGeom prst="downArrow">
            <a:avLst>
              <a:gd name="adj1" fmla="val 50000"/>
              <a:gd name="adj2" fmla="val 49688"/>
            </a:avLst>
          </a:prstGeom>
          <a:solidFill>
            <a:srgbClr val="FFFF6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4" name="AutoShape 274"/>
          <p:cNvSpPr>
            <a:spLocks noChangeArrowheads="1"/>
          </p:cNvSpPr>
          <p:nvPr/>
        </p:nvSpPr>
        <p:spPr bwMode="auto">
          <a:xfrm>
            <a:off x="7019925" y="4849813"/>
            <a:ext cx="127000" cy="252412"/>
          </a:xfrm>
          <a:prstGeom prst="upArrow">
            <a:avLst>
              <a:gd name="adj1" fmla="val 50000"/>
              <a:gd name="adj2" fmla="val 49687"/>
            </a:avLst>
          </a:prstGeom>
          <a:solidFill>
            <a:srgbClr val="FFFF6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485" name="Text Box 275"/>
          <p:cNvSpPr txBox="1">
            <a:spLocks noChangeArrowheads="1"/>
          </p:cNvSpPr>
          <p:nvPr/>
        </p:nvSpPr>
        <p:spPr bwMode="auto">
          <a:xfrm>
            <a:off x="685800" y="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</a:t>
            </a:r>
            <a:endParaRPr lang="ru-RU" altLang="ru-RU" sz="2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86" name="Text Box 276"/>
          <p:cNvSpPr txBox="1">
            <a:spLocks noChangeArrowheads="1"/>
          </p:cNvSpPr>
          <p:nvPr/>
        </p:nvSpPr>
        <p:spPr bwMode="auto">
          <a:xfrm>
            <a:off x="381000" y="609600"/>
            <a:ext cx="8458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29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indent="280988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При контакте с неполярной молекулой молекулы воды ориентируются так, чтобы образовывать водородные связи с другими молекулами воды. </a:t>
            </a:r>
          </a:p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Слой молекул воды на гидрофобной поверхности  более упорядочен, чем в растворе. Следовательно, энтропия падает, свободная энергия системы растет. </a:t>
            </a:r>
          </a:p>
          <a:p>
            <a:pPr marL="0" lvl="1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</a:rPr>
              <a:t>Значит, чем меньше гидрофобная поверхность, тем меньше свободная энергия системы.</a:t>
            </a:r>
          </a:p>
        </p:txBody>
      </p:sp>
      <p:sp>
        <p:nvSpPr>
          <p:cNvPr id="9487" name="TextBox 278"/>
          <p:cNvSpPr txBox="1">
            <a:spLocks noChangeArrowheads="1"/>
          </p:cNvSpPr>
          <p:nvPr/>
        </p:nvSpPr>
        <p:spPr bwMode="auto">
          <a:xfrm>
            <a:off x="609600" y="5638800"/>
            <a:ext cx="7546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Схематическое изображение двух состояний больших неполярных </a:t>
            </a:r>
          </a:p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молекул (голубые) в растворе. Красные шарики – молекулы воды, </a:t>
            </a:r>
          </a:p>
          <a:p>
            <a:pPr eaLnBrk="1" hangingPunct="1"/>
            <a:r>
              <a:rPr lang="ru-RU" altLang="ru-RU" sz="2000">
                <a:solidFill>
                  <a:srgbClr val="262699"/>
                </a:solidFill>
              </a:rPr>
              <a:t>отрезки символизируют водородные связи.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1300"/>
            <a:ext cx="5251450" cy="637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514975" y="381000"/>
            <a:ext cx="347662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00B050"/>
                </a:solidFill>
              </a:rPr>
              <a:t>Гидрофобный субъект в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00B050"/>
                </a:solidFill>
              </a:rPr>
              <a:t>гидрофильном окружении: какое состояние выгоднее?</a:t>
            </a:r>
          </a:p>
          <a:p>
            <a:pPr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ru-RU">
                <a:solidFill>
                  <a:srgbClr val="00B050"/>
                </a:solidFill>
                <a:latin typeface="Wingdings" panose="05000000000000000000" pitchFamily="2" charset="2"/>
              </a:rPr>
              <a:t>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13604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789613" y="4724400"/>
            <a:ext cx="19065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b="1" i="1">
                <a:solidFill>
                  <a:srgbClr val="262699"/>
                </a:solidFill>
              </a:rPr>
              <a:t>Пабло Пикассо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85800" y="525463"/>
            <a:ext cx="777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 белках</a:t>
            </a: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других макромолекулах)</a:t>
            </a:r>
            <a:r>
              <a:rPr lang="ar-SA" altLang="ru-RU" sz="4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ru-RU" altLang="ru-RU" sz="4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Внутримолекулярный уровень</a:t>
            </a:r>
            <a:r>
              <a:rPr lang="en-US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b="1" i="1" u="sng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b="1" i="1" u="sng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атомные группы </a:t>
            </a:r>
            <a:r>
              <a:rPr lang="en-US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</a:t>
            </a:r>
            <a:r>
              <a:rPr lang="en-US" altLang="ru-RU" baseline="-25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baseline="-25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др.)</a:t>
            </a:r>
            <a:r>
              <a:rPr lang="en-US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белка образуют кластеры внутри молекулы, что объясняется уменьшением свободной энергии системы растворитель – белок по сравнению с развернутым состоянием.</a:t>
            </a:r>
          </a:p>
          <a:p>
            <a: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свободной энергии объясняется уменьшением числа контактов с полярными группами и полярным растворителем (водой).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4Ǻ </a:t>
            </a: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срез структуры белка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63246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5181600" y="1752600"/>
            <a:ext cx="396240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indent="-9144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buClr>
                <a:srgbClr val="0066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Зелёные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шарики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b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неполярные группы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FF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Красные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кислорода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rgbClr val="0000F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Синие</a:t>
            </a:r>
            <a:r>
              <a:rPr lang="en-US" altLang="ru-RU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азота</a:t>
            </a:r>
            <a:endParaRPr lang="en-US" altLang="ru-RU" sz="20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ru-RU" sz="200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FFF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Белые</a:t>
            </a: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углерод, связанный</a:t>
            </a:r>
            <a:b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с полярным атомом</a:t>
            </a:r>
            <a:endParaRPr lang="en-US" altLang="ru-RU" sz="200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altLang="ru-RU" sz="18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Атомы водорода	не показаны</a:t>
            </a:r>
            <a:endParaRPr lang="en-US" altLang="ru-RU" sz="1800">
              <a:solidFill>
                <a:srgbClr val="262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 sz="20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71500" y="228600"/>
            <a:ext cx="800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40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 белках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696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1pPr>
            <a:lvl2pPr marL="742950" indent="-28575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2pPr>
            <a:lvl3pPr marL="11430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3pPr>
            <a:lvl4pPr marL="16002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4pPr>
            <a:lvl5pPr marL="2057400" indent="-228600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mincho"/>
                <a:cs typeface="msmincho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Т.н. гидрофобное ядро дает существенный вклад в стабильность глобулы большинства белков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Гидрофобные 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ядрышки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служить зародышами в процессе правильной укладки полипептидной цепи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Гидрофобный эффект важен для белок-белкового взаимодействия, взаимодействия белок-ДНК  и других межмолекулярных взаимодействий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в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PubMed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-US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“hydrophobic core”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дает </a:t>
            </a:r>
            <a:r>
              <a:rPr lang="en-US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&gt;4 000</a:t>
            </a:r>
            <a:r>
              <a:rPr lang="ru-RU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статей, из них </a:t>
            </a:r>
            <a:r>
              <a:rPr lang="en-US" altLang="ru-RU" dirty="0" smtClean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287 </a:t>
            </a:r>
            <a:r>
              <a:rPr lang="ru-RU" altLang="ru-RU" dirty="0">
                <a:solidFill>
                  <a:srgbClr val="262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это словосочетание в названии.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872</Words>
  <Application>Microsoft Office PowerPoint</Application>
  <PresentationFormat>Экран (4:3)</PresentationFormat>
  <Paragraphs>147</Paragraphs>
  <Slides>30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Comic Sans MS</vt:lpstr>
      <vt:lpstr>msmincho</vt:lpstr>
      <vt:lpstr>Symbol</vt:lpstr>
      <vt:lpstr>Times New Roman</vt:lpstr>
      <vt:lpstr>Wingdings</vt:lpstr>
      <vt:lpstr>Тема Office</vt:lpstr>
      <vt:lpstr>CorelDRAW</vt:lpstr>
      <vt:lpstr>     Гидрофобное ядро </vt:lpstr>
      <vt:lpstr>I. Гидрофобные кластеры в структурах белков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Схематическое изображение неполярных групп атомов на плоскости (зеленые кружки)</vt:lpstr>
      <vt:lpstr>Шаги алгоритма</vt:lpstr>
      <vt:lpstr>Граф контактов NP-атомов</vt:lpstr>
      <vt:lpstr>Критерии контакта: отрезок, соединяющий центры атомных групп, не пересекается с ван-дер Ваальсовой сферой другого атома </vt:lpstr>
      <vt:lpstr>Разрез и (k,l)-разрез графа</vt:lpstr>
      <vt:lpstr>Лирическое отступление.  в биоинформатике чаще приходится искать разрезы в таком графе:</vt:lpstr>
      <vt:lpstr>(k,l)-разрез</vt:lpstr>
      <vt:lpstr>Презентация PowerPoint</vt:lpstr>
      <vt:lpstr>Презентация PowerPoint</vt:lpstr>
      <vt:lpstr>Программа ‘ClusterDetector’ (CluD) http://mouse.belozersky.msu.ru/npidb/cgi-bin/hftri.pl (используются k=l=1)   Похоже, до сих пор единственная программа поиска гидрофобных кластеров, доступная on-line :)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пространственных структур белков</dc:title>
  <dc:creator>aba</dc:creator>
  <cp:lastModifiedBy>aba</cp:lastModifiedBy>
  <cp:revision>99</cp:revision>
  <dcterms:modified xsi:type="dcterms:W3CDTF">2019-11-07T19:57:04Z</dcterms:modified>
</cp:coreProperties>
</file>