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63" r:id="rId2"/>
    <p:sldId id="325" r:id="rId3"/>
    <p:sldId id="326" r:id="rId4"/>
    <p:sldId id="327" r:id="rId5"/>
    <p:sldId id="328" r:id="rId6"/>
    <p:sldId id="344" r:id="rId7"/>
    <p:sldId id="330" r:id="rId8"/>
    <p:sldId id="331" r:id="rId9"/>
    <p:sldId id="332" r:id="rId10"/>
    <p:sldId id="334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5" r:id="rId20"/>
    <p:sldId id="346" r:id="rId21"/>
    <p:sldId id="347" r:id="rId22"/>
    <p:sldId id="348" r:id="rId23"/>
    <p:sldId id="351" r:id="rId24"/>
    <p:sldId id="349" r:id="rId25"/>
    <p:sldId id="360" r:id="rId26"/>
    <p:sldId id="357" r:id="rId27"/>
    <p:sldId id="361" r:id="rId28"/>
    <p:sldId id="353" r:id="rId29"/>
    <p:sldId id="352" r:id="rId30"/>
    <p:sldId id="355" r:id="rId31"/>
    <p:sldId id="356" r:id="rId32"/>
    <p:sldId id="362" r:id="rId33"/>
    <p:sldId id="358" r:id="rId34"/>
    <p:sldId id="359" r:id="rId35"/>
    <p:sldId id="354" r:id="rId36"/>
    <p:sldId id="363" r:id="rId37"/>
    <p:sldId id="364" r:id="rId38"/>
    <p:sldId id="365" r:id="rId39"/>
    <p:sldId id="367" r:id="rId40"/>
    <p:sldId id="368" r:id="rId41"/>
    <p:sldId id="369" r:id="rId42"/>
    <p:sldId id="370" r:id="rId43"/>
    <p:sldId id="371" r:id="rId44"/>
    <p:sldId id="366" r:id="rId45"/>
    <p:sldId id="316" r:id="rId46"/>
    <p:sldId id="303" r:id="rId47"/>
    <p:sldId id="311" r:id="rId48"/>
    <p:sldId id="277" r:id="rId49"/>
    <p:sldId id="27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3AC2FD-A98B-4753-AE8F-66E9BAEE4570}">
          <p14:sldIdLst>
            <p14:sldId id="263"/>
            <p14:sldId id="325"/>
            <p14:sldId id="326"/>
            <p14:sldId id="327"/>
            <p14:sldId id="328"/>
            <p14:sldId id="344"/>
            <p14:sldId id="330"/>
            <p14:sldId id="331"/>
            <p14:sldId id="332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5"/>
            <p14:sldId id="346"/>
            <p14:sldId id="347"/>
            <p14:sldId id="348"/>
            <p14:sldId id="351"/>
            <p14:sldId id="349"/>
            <p14:sldId id="360"/>
            <p14:sldId id="357"/>
            <p14:sldId id="361"/>
            <p14:sldId id="353"/>
            <p14:sldId id="352"/>
            <p14:sldId id="355"/>
            <p14:sldId id="356"/>
            <p14:sldId id="362"/>
            <p14:sldId id="358"/>
            <p14:sldId id="359"/>
            <p14:sldId id="354"/>
            <p14:sldId id="363"/>
            <p14:sldId id="364"/>
            <p14:sldId id="365"/>
            <p14:sldId id="367"/>
            <p14:sldId id="368"/>
            <p14:sldId id="369"/>
            <p14:sldId id="370"/>
            <p14:sldId id="371"/>
            <p14:sldId id="366"/>
          </p14:sldIdLst>
        </p14:section>
        <p14:section name="Раздел без заголовка" id="{A1955140-7CB8-4E15-8E4F-0345E9920928}">
          <p14:sldIdLst>
            <p14:sldId id="316"/>
            <p14:sldId id="303"/>
            <p14:sldId id="311"/>
            <p14:sldId id="277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6" autoAdjust="0"/>
  </p:normalViewPr>
  <p:slideViewPr>
    <p:cSldViewPr>
      <p:cViewPr>
        <p:scale>
          <a:sx n="66" d="100"/>
          <a:sy n="66" d="100"/>
        </p:scale>
        <p:origin x="-1284" y="-834"/>
      </p:cViewPr>
      <p:guideLst>
        <p:guide orient="horz" pos="2160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BEA99-A8B3-4D67-9C81-AADFF1746FB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FEF19-790B-4864-97E4-38FBEAF7E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1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82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54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27EB-7C38-4F2A-B4CB-1B07B193E7F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02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FEF19-790B-4864-97E4-38FBEAF7E39E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6DEEF-D708-43C6-93BF-62EA3BCA52E9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0F02-96DD-4CEC-9928-ABB5EA1743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._coli_long-term_evolution_experiment#Genome_evolution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NKWgcFPHqw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Выравнивание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1461195" y="3886200"/>
            <a:ext cx="6400800" cy="1271025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б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иологических последовательностей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6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9360"/>
            <a:ext cx="8229600" cy="1143000"/>
          </a:xfrm>
        </p:spPr>
        <p:txBody>
          <a:bodyPr/>
          <a:lstStyle/>
          <a:p>
            <a:r>
              <a:rPr lang="ru-RU" b="1" dirty="0" smtClean="0"/>
              <a:t>Геном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40" y="1124700"/>
            <a:ext cx="8229600" cy="549191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Носитель информации: </a:t>
            </a:r>
            <a:r>
              <a:rPr lang="ru-RU" b="1" dirty="0" smtClean="0"/>
              <a:t>совокупность молекул ДНК</a:t>
            </a:r>
            <a:r>
              <a:rPr lang="ru-RU" dirty="0" smtClean="0"/>
              <a:t> одной клетки организма; у некоторых вирусов – РНК</a:t>
            </a:r>
          </a:p>
          <a:p>
            <a:pPr lvl="1"/>
            <a:r>
              <a:rPr lang="ru-RU" dirty="0" smtClean="0"/>
              <a:t>Можно перекодировать информацию в последовательность букв </a:t>
            </a:r>
            <a:r>
              <a:rPr lang="en-US" dirty="0" smtClean="0"/>
              <a:t>A, T, G, C; </a:t>
            </a:r>
            <a:r>
              <a:rPr lang="ru-RU" dirty="0" smtClean="0"/>
              <a:t>последовательность ДНК определяет химическую структуру молекулы ДНК</a:t>
            </a:r>
            <a:endParaRPr lang="ru-RU" dirty="0"/>
          </a:p>
          <a:p>
            <a:r>
              <a:rPr lang="ru-RU" dirty="0" smtClean="0"/>
              <a:t>Получатели информации: </a:t>
            </a:r>
          </a:p>
          <a:p>
            <a:pPr lvl="1"/>
            <a:r>
              <a:rPr lang="ru-RU" dirty="0" smtClean="0"/>
              <a:t>белки, которые ….</a:t>
            </a:r>
          </a:p>
          <a:p>
            <a:pPr lvl="1"/>
            <a:r>
              <a:rPr lang="ru-RU" dirty="0" smtClean="0"/>
              <a:t>Молекулярные биологи и </a:t>
            </a:r>
            <a:r>
              <a:rPr lang="ru-RU" dirty="0" err="1" smtClean="0"/>
              <a:t>биоинформатики</a:t>
            </a:r>
            <a:endParaRPr lang="ru-RU" dirty="0" smtClean="0"/>
          </a:p>
          <a:p>
            <a:r>
              <a:rPr lang="ru-RU" dirty="0" smtClean="0"/>
              <a:t>Как закодирована информация в геноме</a:t>
            </a:r>
          </a:p>
          <a:p>
            <a:pPr lvl="1"/>
            <a:r>
              <a:rPr lang="ru-RU" dirty="0" smtClean="0"/>
              <a:t>Много известно. Например, как кодируются последовательность белков. Известно далеко не  все.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4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69060" y="6347780"/>
            <a:ext cx="2133600" cy="365125"/>
          </a:xfrm>
        </p:spPr>
        <p:txBody>
          <a:bodyPr/>
          <a:lstStyle/>
          <a:p>
            <a:fld id="{51B0424B-BA00-4C1D-946A-CCF19F3E8C6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Рисунок 4" descr="a_4014ef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25" y="3275380"/>
            <a:ext cx="1905000" cy="2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8865" y="3313785"/>
            <a:ext cx="2419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Евгений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 smtClean="0"/>
              <a:t>University College</a:t>
            </a:r>
            <a:r>
              <a:rPr lang="ru-RU" sz="2400" dirty="0" smtClean="0"/>
              <a:t> </a:t>
            </a:r>
            <a:r>
              <a:rPr lang="en-US" sz="2400" dirty="0" smtClean="0"/>
              <a:t>London</a:t>
            </a:r>
          </a:p>
          <a:p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684274" y="3275380"/>
            <a:ext cx="21890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Артур </a:t>
            </a:r>
            <a:r>
              <a:rPr lang="ru-RU" sz="2400" dirty="0" err="1" smtClean="0"/>
              <a:t>Галимов</a:t>
            </a:r>
            <a:endParaRPr lang="ru-RU" sz="2400" dirty="0" smtClean="0"/>
          </a:p>
          <a:p>
            <a:r>
              <a:rPr lang="en-US" sz="2400" dirty="0"/>
              <a:t>ARTORG Center for Biomedical </a:t>
            </a:r>
            <a:endParaRPr lang="en-US" sz="2400" dirty="0" smtClean="0"/>
          </a:p>
          <a:p>
            <a:r>
              <a:rPr lang="en-US" sz="2400" dirty="0" smtClean="0"/>
              <a:t>Engineering </a:t>
            </a:r>
            <a:r>
              <a:rPr lang="en-US" sz="2400" dirty="0"/>
              <a:t>Research (Bern)</a:t>
            </a:r>
            <a:endParaRPr lang="ru-RU" sz="2400" dirty="0"/>
          </a:p>
        </p:txBody>
      </p:sp>
      <p:pic>
        <p:nvPicPr>
          <p:cNvPr id="8" name="Picture 12" descr="https://media.licdn.com/mpr/mpr/shrinknp_400_400/AAEAAQAAAAAAAAMIAAAAJDRlOGQ4YWZmLTYzOTQtNDI2ZC1hZjhjLTY4MTU2NjQwYzJjY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4761" y="3275380"/>
            <a:ext cx="2419514" cy="24195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2235" y="0"/>
            <a:ext cx="8631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Наследственная</a:t>
            </a:r>
            <a:r>
              <a:rPr lang="ru-RU" sz="3600" dirty="0" smtClean="0"/>
              <a:t> информация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5425" y="2096042"/>
            <a:ext cx="8988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Значит, они имеют идентичные </a:t>
            </a:r>
            <a:br>
              <a:rPr lang="ru-RU" sz="2800" dirty="0" smtClean="0"/>
            </a:br>
            <a:r>
              <a:rPr lang="ru-RU" sz="2800" dirty="0" smtClean="0"/>
              <a:t>последовательности ДНК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25" y="912839"/>
            <a:ext cx="8631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Однояйцовые близнецы развиваются из  одной </a:t>
            </a:r>
          </a:p>
          <a:p>
            <a:r>
              <a:rPr lang="ru-RU" sz="2800" dirty="0" smtClean="0"/>
              <a:t>гаметы – первой клетки зародыша.</a:t>
            </a:r>
            <a:endParaRPr lang="ru-RU" sz="3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269170" y="5848515"/>
            <a:ext cx="675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Научные интересы и место работы в геноме не закодировано </a:t>
            </a:r>
            <a:r>
              <a:rPr lang="en-US" sz="2400" dirty="0" smtClean="0">
                <a:solidFill>
                  <a:srgbClr val="FF0000"/>
                </a:solidFill>
              </a:rPr>
              <a:t>:)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393535"/>
            <a:ext cx="8229600" cy="15029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доказать, что последовательность ДНК содержит всю наследственную информацию?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456820"/>
            <a:ext cx="8229600" cy="4525963"/>
          </a:xfrm>
        </p:spPr>
        <p:txBody>
          <a:bodyPr/>
          <a:lstStyle/>
          <a:p>
            <a:r>
              <a:rPr lang="ru-RU" dirty="0" smtClean="0"/>
              <a:t>Предложения принимаются прямо сейчас!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6" y="202980"/>
            <a:ext cx="8794744" cy="998530"/>
          </a:xfrm>
        </p:spPr>
        <p:txBody>
          <a:bodyPr>
            <a:noAutofit/>
          </a:bodyPr>
          <a:lstStyle/>
          <a:p>
            <a:r>
              <a:rPr lang="ru-RU" sz="4000" dirty="0" smtClean="0"/>
              <a:t>Эксперимент </a:t>
            </a:r>
            <a:r>
              <a:rPr lang="ru-RU" sz="4000" dirty="0" err="1" smtClean="0"/>
              <a:t>Крэга</a:t>
            </a:r>
            <a:r>
              <a:rPr lang="ru-RU" sz="4000" dirty="0" smtClean="0"/>
              <a:t> </a:t>
            </a:r>
            <a:r>
              <a:rPr lang="ru-RU" sz="4000" dirty="0" err="1"/>
              <a:t>В</a:t>
            </a:r>
            <a:r>
              <a:rPr lang="ru-RU" sz="4000" dirty="0" err="1" smtClean="0"/>
              <a:t>ентера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855" y="1239915"/>
            <a:ext cx="8602719" cy="395571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компьютере написали последовательность по образцу генома бактерии вида </a:t>
            </a:r>
            <a:r>
              <a:rPr lang="en-US" sz="2800" dirty="0" smtClean="0"/>
              <a:t>A</a:t>
            </a:r>
            <a:endParaRPr lang="ru-RU" sz="2800" dirty="0" smtClean="0"/>
          </a:p>
          <a:p>
            <a:r>
              <a:rPr lang="ru-RU" sz="2800" dirty="0" smtClean="0"/>
              <a:t>Химически синтезировали ДНК </a:t>
            </a:r>
          </a:p>
          <a:p>
            <a:r>
              <a:rPr lang="ru-RU" sz="2800" dirty="0" err="1" smtClean="0"/>
              <a:t>Трансфецировали</a:t>
            </a:r>
            <a:r>
              <a:rPr lang="ru-RU" sz="2800" dirty="0" smtClean="0"/>
              <a:t> эту ДНК в бактерии вида  </a:t>
            </a:r>
            <a:r>
              <a:rPr lang="en-US" sz="2800" dirty="0" smtClean="0"/>
              <a:t>B</a:t>
            </a:r>
          </a:p>
          <a:p>
            <a:r>
              <a:rPr lang="ru-RU" sz="2800" dirty="0" smtClean="0"/>
              <a:t>После деления убили все бактерии с геномом </a:t>
            </a:r>
            <a:r>
              <a:rPr lang="en-US" sz="2800" dirty="0" smtClean="0"/>
              <a:t>B</a:t>
            </a:r>
          </a:p>
          <a:p>
            <a:r>
              <a:rPr lang="ru-RU" sz="2800" dirty="0" smtClean="0"/>
              <a:t>Проверили, что у оставшихся геном </a:t>
            </a:r>
            <a:r>
              <a:rPr lang="en-US" sz="2800" dirty="0" smtClean="0"/>
              <a:t>A</a:t>
            </a:r>
          </a:p>
          <a:p>
            <a:r>
              <a:rPr lang="ru-RU" sz="2800" dirty="0" smtClean="0"/>
              <a:t>По свойствам </a:t>
            </a:r>
            <a:r>
              <a:rPr lang="en-US" sz="2800" dirty="0" smtClean="0"/>
              <a:t>“</a:t>
            </a:r>
            <a:r>
              <a:rPr lang="ru-RU" sz="2800" dirty="0" smtClean="0"/>
              <a:t>синтетические</a:t>
            </a:r>
            <a:r>
              <a:rPr lang="en-US" sz="2800" dirty="0" smtClean="0"/>
              <a:t>”</a:t>
            </a:r>
            <a:r>
              <a:rPr lang="ru-RU" sz="2800" dirty="0" smtClean="0"/>
              <a:t> бактерии оказались бактериями </a:t>
            </a:r>
            <a:r>
              <a:rPr lang="en-US" sz="2800" dirty="0" smtClean="0"/>
              <a:t>A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30765" y="5793514"/>
            <a:ext cx="192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A: </a:t>
            </a:r>
            <a:r>
              <a:rPr lang="en-US" sz="2000" i="1" dirty="0"/>
              <a:t>Mycoplasma </a:t>
            </a:r>
            <a:r>
              <a:rPr lang="en-US" sz="2000" i="1" dirty="0" err="1"/>
              <a:t>mycoides</a:t>
            </a:r>
            <a:r>
              <a:rPr lang="ru-RU" sz="20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0217" y="5793513"/>
            <a:ext cx="192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: </a:t>
            </a:r>
            <a:r>
              <a:rPr lang="en-US" sz="2000" i="1" dirty="0"/>
              <a:t>Mycoplasma </a:t>
            </a:r>
            <a:r>
              <a:rPr lang="en-US" sz="2000" i="1" dirty="0" err="1"/>
              <a:t>capricolum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18965" y="5793512"/>
            <a:ext cx="325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синтетическая</a:t>
            </a:r>
            <a:r>
              <a:rPr lang="en-US" sz="2000" dirty="0" smtClean="0"/>
              <a:t>: </a:t>
            </a:r>
            <a:r>
              <a:rPr lang="en-US" sz="2000" i="1" dirty="0"/>
              <a:t>Mycoplasma </a:t>
            </a:r>
            <a:r>
              <a:rPr lang="ru-RU" sz="2000" i="1" dirty="0"/>
              <a:t> </a:t>
            </a:r>
            <a:r>
              <a:rPr lang="en-US" sz="2000" i="1" dirty="0" err="1" smtClean="0"/>
              <a:t>micoides</a:t>
            </a:r>
            <a:r>
              <a:rPr lang="en-US" sz="2000" i="1" dirty="0" smtClean="0"/>
              <a:t> JCVI-syn.1.0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744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10" y="0"/>
            <a:ext cx="8229600" cy="1143000"/>
          </a:xfrm>
        </p:spPr>
        <p:txBody>
          <a:bodyPr/>
          <a:lstStyle/>
          <a:p>
            <a:r>
              <a:rPr lang="ru-RU" dirty="0" smtClean="0"/>
              <a:t>То же в картинках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90" y="1173380"/>
            <a:ext cx="1457208" cy="1286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8560" y="1047890"/>
            <a:ext cx="2807435" cy="15883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161972" y="1277324"/>
            <a:ext cx="2298248" cy="124186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Сшили по пересечениям </a:t>
            </a:r>
            <a:r>
              <a:rPr lang="en-US" dirty="0" smtClean="0"/>
              <a:t>80 </a:t>
            </a:r>
            <a:r>
              <a:rPr lang="ru-RU" dirty="0" smtClean="0"/>
              <a:t>п.н. в дрожжах</a:t>
            </a:r>
            <a:endParaRPr lang="ru-RU" dirty="0"/>
          </a:p>
        </p:txBody>
      </p:sp>
      <p:pic>
        <p:nvPicPr>
          <p:cNvPr id="10" name="Picture 4" descr="Picture 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235" y="3505810"/>
            <a:ext cx="8746145" cy="303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54690" y="2687083"/>
            <a:ext cx="1585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AATCTTGCCA…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98130" y="2475429"/>
            <a:ext cx="3558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ym typeface="Symbol" panose="05050102010706020507" pitchFamily="18" charset="2"/>
              </a:rPr>
              <a:t>Синтезировали </a:t>
            </a:r>
            <a:r>
              <a:rPr lang="en-US" dirty="0" smtClean="0">
                <a:sym typeface="Symbol" panose="05050102010706020507" pitchFamily="18" charset="2"/>
              </a:rPr>
              <a:t></a:t>
            </a:r>
            <a:r>
              <a:rPr lang="en-US" dirty="0" smtClean="0"/>
              <a:t>1000 </a:t>
            </a:r>
            <a:r>
              <a:rPr lang="ru-RU" dirty="0" smtClean="0"/>
              <a:t>фрагментов</a:t>
            </a:r>
          </a:p>
          <a:p>
            <a:r>
              <a:rPr lang="ru-RU" dirty="0" smtClean="0"/>
              <a:t>ДНК длиной </a:t>
            </a:r>
            <a:r>
              <a:rPr lang="ru-RU" dirty="0"/>
              <a:t>1080 </a:t>
            </a:r>
            <a:r>
              <a:rPr lang="ru-RU" dirty="0" err="1"/>
              <a:t>п.н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20585" y="1691498"/>
            <a:ext cx="370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6049" y="1726434"/>
            <a:ext cx="3481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30494" y="1708889"/>
            <a:ext cx="3802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63393" y="1717228"/>
            <a:ext cx="3369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30655" y="4264729"/>
            <a:ext cx="1317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synthetic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760520" y="5859175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7605995" y="565649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ru-RU" sz="2400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2152485" y="2392065"/>
            <a:ext cx="57607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416910" y="2430470"/>
            <a:ext cx="69129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038740" y="2879866"/>
            <a:ext cx="5299890" cy="10099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Умножение 34"/>
          <p:cNvSpPr/>
          <p:nvPr/>
        </p:nvSpPr>
        <p:spPr>
          <a:xfrm>
            <a:off x="6722680" y="5426060"/>
            <a:ext cx="914400" cy="914400"/>
          </a:xfrm>
          <a:prstGeom prst="mathMultiply">
            <a:avLst>
              <a:gd name="adj1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https://bio.libretexts.org/@api/deki/files/8458/OSC_Microbio_03_03_Nucleoid.jpg?size=bestfit&amp;width=634&amp;height=276&amp;revision=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630" y="2588935"/>
            <a:ext cx="2227490" cy="93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5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241385"/>
            <a:ext cx="8448950" cy="630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2229295" y="4120290"/>
            <a:ext cx="1536200" cy="3840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s://encrypted-tbn1.gstatic.com/images?q=tbn:ANd9GcTzoHls75vzL_V5njLduqP1GRyFgO4CoKiJw8GjNGl9ZUiUib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225" y="0"/>
            <a:ext cx="2593990" cy="150875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25884" y="6390182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Science. 2010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061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24260" y="1278320"/>
            <a:ext cx="8229600" cy="45317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We built it from four bottles of chemicals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it's the first living self-replicating cell that we have on the planet whose DNA was made chemically and designed in the computer.”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5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“So it has no genetic ancestors.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Its parent is a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5" charset="-128"/>
                <a:cs typeface="+mn-cs"/>
              </a:rPr>
              <a:t>.”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ea typeface="ＭＳ Ｐゴシック" pitchFamily="-105" charset="-128"/>
              </a:rPr>
              <a:t>Из интервью </a:t>
            </a:r>
            <a:r>
              <a:rPr lang="en-US" dirty="0" smtClean="0">
                <a:ea typeface="ＭＳ Ｐゴシック" pitchFamily="-105" charset="-128"/>
              </a:rPr>
              <a:t>C.</a:t>
            </a:r>
            <a:r>
              <a:rPr lang="ru-RU" dirty="0" smtClean="0">
                <a:ea typeface="ＭＳ Ｐゴシック" pitchFamily="-105" charset="-128"/>
              </a:rPr>
              <a:t> </a:t>
            </a:r>
            <a:r>
              <a:rPr lang="en-US" dirty="0" smtClean="0">
                <a:ea typeface="ＭＳ Ｐゴシック" pitchFamily="-105" charset="-128"/>
              </a:rPr>
              <a:t>Venter’</a:t>
            </a:r>
            <a:r>
              <a:rPr lang="ru-RU" dirty="0" smtClean="0">
                <a:ea typeface="ＭＳ Ｐゴシック" pitchFamily="-105" charset="-128"/>
              </a:rPr>
              <a:t>а</a:t>
            </a:r>
            <a:r>
              <a:rPr lang="en-US" dirty="0" smtClean="0">
                <a:ea typeface="ＭＳ Ｐゴシック" pitchFamily="-105" charset="-128"/>
              </a:rPr>
              <a:t> CNN</a:t>
            </a:r>
            <a:br>
              <a:rPr lang="en-US" dirty="0" smtClean="0">
                <a:ea typeface="ＭＳ Ｐゴシック" pitchFamily="-105" charset="-128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665" y="126170"/>
            <a:ext cx="83832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Практика: ребенок от трех родителей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545" y="1163105"/>
            <a:ext cx="8229600" cy="541510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определенных мутациях в </a:t>
            </a:r>
            <a:r>
              <a:rPr lang="ru-RU" dirty="0" err="1" smtClean="0"/>
              <a:t>митохондриальной</a:t>
            </a:r>
            <a:r>
              <a:rPr lang="ru-RU" dirty="0" smtClean="0"/>
              <a:t> ДНК матери ребенок родится с мышечной дистрофией</a:t>
            </a:r>
            <a:endParaRPr lang="ru-RU" dirty="0"/>
          </a:p>
          <a:p>
            <a:r>
              <a:rPr lang="ru-RU" dirty="0" smtClean="0"/>
              <a:t>Есть медицинская процедура позволяющая такой матери родить здорового ребенка. Такая процедура разрешена в некоторых странах (Англия, Украина, …)</a:t>
            </a:r>
          </a:p>
          <a:p>
            <a:r>
              <a:rPr lang="ru-RU" dirty="0" smtClean="0"/>
              <a:t>Ядро зиготы – оплодотворенной яйцеклетки матери, - пересаживается в яйцеклетку здоровой женщины, из которой удалено ядро. Полученная яйцеклетка с ядерной ДНК от настоящих родителей и </a:t>
            </a:r>
            <a:r>
              <a:rPr lang="ru-RU" dirty="0" err="1" smtClean="0"/>
              <a:t>митохондриальной</a:t>
            </a:r>
            <a:r>
              <a:rPr lang="ru-RU" dirty="0" smtClean="0"/>
              <a:t> ДНК от женщины-донора яйцеклетки имплантируется в матку настоящей матери.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0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Проблема сохранения информации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Наследственной: ДНК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Репликация – создание двух копий  молекулы ДНК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Организмы смертны</a:t>
            </a:r>
          </a:p>
          <a:p>
            <a:r>
              <a:rPr lang="ru-RU" i="1" dirty="0" smtClean="0"/>
              <a:t>Для организмов.</a:t>
            </a:r>
            <a:r>
              <a:rPr lang="ru-RU" dirty="0" smtClean="0"/>
              <a:t> Сохранение наследственной информации основано на переписывании (оригинальный текст «Слова о полку </a:t>
            </a:r>
            <a:r>
              <a:rPr lang="ru-RU" dirty="0" err="1" smtClean="0"/>
              <a:t>Игоревом</a:t>
            </a:r>
            <a:r>
              <a:rPr lang="ru-RU" dirty="0" smtClean="0"/>
              <a:t>» сгорел в 1812», но информация сохранена).</a:t>
            </a:r>
          </a:p>
          <a:p>
            <a:r>
              <a:rPr lang="ru-RU" i="1" dirty="0" smtClean="0"/>
              <a:t>Для </a:t>
            </a:r>
            <a:r>
              <a:rPr lang="ru-RU" i="1" dirty="0" err="1" smtClean="0"/>
              <a:t>молбиологов</a:t>
            </a:r>
            <a:r>
              <a:rPr lang="ru-RU" i="1" dirty="0" smtClean="0"/>
              <a:t>.</a:t>
            </a:r>
            <a:r>
              <a:rPr lang="ru-RU" dirty="0" smtClean="0"/>
              <a:t> Устойчивость молекулы ДНК. Рекорд: </a:t>
            </a:r>
            <a:r>
              <a:rPr lang="ru-RU" dirty="0" err="1" smtClean="0"/>
              <a:t>секвенирована</a:t>
            </a:r>
            <a:r>
              <a:rPr lang="ru-RU" dirty="0" smtClean="0"/>
              <a:t> молекула ДНК из кости лошади, жившей в Канаде 800 тысяч лет тому назад!!!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3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55"/>
            <a:ext cx="8229600" cy="65803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План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63840"/>
            <a:ext cx="8229600" cy="6067990"/>
          </a:xfrm>
        </p:spPr>
        <p:txBody>
          <a:bodyPr/>
          <a:lstStyle/>
          <a:p>
            <a:r>
              <a:rPr lang="ru-RU" sz="2400" dirty="0" smtClean="0"/>
              <a:t>Вот как оно выглядит для последовательностей  белков</a:t>
            </a:r>
          </a:p>
          <a:p>
            <a:r>
              <a:rPr lang="ru-RU" sz="2400" dirty="0" smtClean="0"/>
              <a:t>Биологический смысл выравнивания </a:t>
            </a:r>
          </a:p>
          <a:p>
            <a:r>
              <a:rPr lang="ru-RU" sz="2400" dirty="0" smtClean="0"/>
              <a:t>Геном: совокупность наследственной информации</a:t>
            </a:r>
          </a:p>
          <a:p>
            <a:pPr lvl="1"/>
            <a:r>
              <a:rPr lang="ru-RU" sz="2400" dirty="0" smtClean="0"/>
              <a:t>Информация</a:t>
            </a:r>
          </a:p>
          <a:p>
            <a:pPr lvl="2"/>
            <a:r>
              <a:rPr lang="ru-RU" sz="2000" dirty="0" smtClean="0"/>
              <a:t>Носитель</a:t>
            </a:r>
          </a:p>
          <a:p>
            <a:pPr lvl="2"/>
            <a:r>
              <a:rPr lang="ru-RU" sz="2000" dirty="0" smtClean="0"/>
              <a:t>Кодировка</a:t>
            </a:r>
          </a:p>
          <a:p>
            <a:pPr lvl="2"/>
            <a:r>
              <a:rPr lang="ru-RU" sz="2000" dirty="0" smtClean="0"/>
              <a:t>Получатель информации</a:t>
            </a:r>
          </a:p>
          <a:p>
            <a:pPr lvl="1"/>
            <a:r>
              <a:rPr lang="ru-RU" sz="2400" dirty="0" smtClean="0"/>
              <a:t>Наследственная информация: близнецы</a:t>
            </a:r>
          </a:p>
          <a:p>
            <a:r>
              <a:rPr lang="ru-RU" sz="2400" dirty="0" smtClean="0"/>
              <a:t>ДНК – носитель генома: доказательства</a:t>
            </a:r>
          </a:p>
          <a:p>
            <a:pPr lvl="1"/>
            <a:r>
              <a:rPr lang="ru-RU" sz="2000" dirty="0" smtClean="0"/>
              <a:t>Эксперимент </a:t>
            </a:r>
            <a:r>
              <a:rPr lang="ru-RU" sz="2000" dirty="0" err="1" smtClean="0"/>
              <a:t>Вентера</a:t>
            </a:r>
            <a:endParaRPr lang="ru-RU" sz="2000" dirty="0" smtClean="0"/>
          </a:p>
          <a:p>
            <a:pPr lvl="1"/>
            <a:r>
              <a:rPr lang="ru-RU" sz="2000" dirty="0" smtClean="0"/>
              <a:t>Ребенок трех родителей</a:t>
            </a:r>
          </a:p>
          <a:p>
            <a:r>
              <a:rPr lang="ru-RU" sz="2400" dirty="0" smtClean="0"/>
              <a:t>Мы смертны, геном передается потомкам</a:t>
            </a:r>
          </a:p>
          <a:p>
            <a:pPr lvl="1"/>
            <a:r>
              <a:rPr lang="ru-RU" sz="2000" dirty="0" smtClean="0"/>
              <a:t>Молекулярная эволюция – основа эволюции живого; наследственность, изменчивость, отбор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361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5855" y="164575"/>
            <a:ext cx="3477157" cy="63976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Теория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68157" y="839722"/>
            <a:ext cx="3521448" cy="5011812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/>
              <a:t>Наследственность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r>
              <a:rPr lang="ru-RU" sz="3200" dirty="0" smtClean="0"/>
              <a:t>Изменчивость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  <a:p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  <a:p>
            <a:r>
              <a:rPr lang="ru-RU" sz="3200" dirty="0" smtClean="0"/>
              <a:t>Отбор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3957521" y="129190"/>
            <a:ext cx="4751350" cy="63976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Практика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>
          <a:xfrm>
            <a:off x="3863012" y="820480"/>
            <a:ext cx="4845859" cy="490030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 предка к потомку ДНК передается переписыванием почти без ошибок</a:t>
            </a:r>
          </a:p>
          <a:p>
            <a:r>
              <a:rPr lang="ru-RU" dirty="0" smtClean="0"/>
              <a:t>При репликации ДНК невозможно избежать ошибок - мутаций. </a:t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Мутации – плохо или хорошо?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Дополнительно</a:t>
            </a:r>
          </a:p>
          <a:p>
            <a:pPr lvl="1"/>
            <a:r>
              <a:rPr lang="ru-RU" dirty="0" smtClean="0"/>
              <a:t>Половое </a:t>
            </a:r>
            <a:r>
              <a:rPr lang="ru-RU" dirty="0"/>
              <a:t>размножение у эукариот.</a:t>
            </a:r>
          </a:p>
          <a:p>
            <a:pPr lvl="1"/>
            <a:r>
              <a:rPr lang="ru-RU" dirty="0"/>
              <a:t>Горизонтальный перенос генов у бактерий и архей</a:t>
            </a:r>
            <a:endParaRPr lang="ru-RU" dirty="0" smtClean="0"/>
          </a:p>
          <a:p>
            <a:r>
              <a:rPr lang="ru-RU" dirty="0" smtClean="0"/>
              <a:t>Отбор определяет нужны ли мутации и сколько.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3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Если бы мы знали ход эволюции генома, то изобразили бы его выравниванием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54690" y="3886200"/>
            <a:ext cx="7949835" cy="1752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Иногда знаем</a:t>
            </a:r>
            <a:r>
              <a:rPr lang="en-US" dirty="0" smtClean="0"/>
              <a:t>: </a:t>
            </a:r>
            <a:r>
              <a:rPr lang="ru-RU" dirty="0" smtClean="0"/>
              <a:t>эксперимент Ленского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https://en.wikipedia.org/wiki/E._coli_long-term_evolution_experiment#Genome_evolution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5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 репликации большинство нуклеотидов потомка </a:t>
            </a:r>
            <a:r>
              <a:rPr lang="en-US" dirty="0" smtClean="0"/>
              <a:t>“</a:t>
            </a:r>
            <a:r>
              <a:rPr lang="ru-RU" dirty="0" smtClean="0"/>
              <a:t>знают</a:t>
            </a:r>
            <a:r>
              <a:rPr lang="en-US" dirty="0" smtClean="0"/>
              <a:t>” </a:t>
            </a:r>
            <a:r>
              <a:rPr lang="ru-RU" dirty="0" smtClean="0"/>
              <a:t>своего предка в геноме родителя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Следует из того, как работает ДНК-зависимая ДНК-полимераза</a:t>
            </a:r>
            <a:endParaRPr lang="en-US" dirty="0"/>
          </a:p>
          <a:p>
            <a:r>
              <a:rPr lang="en-US" dirty="0">
                <a:hlinkClick r:id="rId2"/>
              </a:rPr>
              <a:t>https://www.youtube.com/watch?v=TNKWgcFPHqw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12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Замена нуклеотида на другой</a:t>
            </a:r>
            <a:r>
              <a:rPr lang="en-US" dirty="0" smtClean="0"/>
              <a:t> </a:t>
            </a:r>
            <a:r>
              <a:rPr lang="ru-RU" dirty="0" smtClean="0"/>
              <a:t>(частые)</a:t>
            </a:r>
          </a:p>
          <a:p>
            <a:r>
              <a:rPr lang="ru-RU" dirty="0" err="1" smtClean="0"/>
              <a:t>Делеция</a:t>
            </a:r>
            <a:r>
              <a:rPr lang="ru-RU" dirty="0" smtClean="0"/>
              <a:t> одного или нескольких нуклеотидов подряд (реже)</a:t>
            </a:r>
          </a:p>
          <a:p>
            <a:r>
              <a:rPr lang="ru-RU" dirty="0" smtClean="0"/>
              <a:t>Вставка одного или нескольких нуклеотидов (реже)</a:t>
            </a:r>
          </a:p>
          <a:p>
            <a:r>
              <a:rPr lang="ru-RU" dirty="0" smtClean="0"/>
              <a:t>Крупные перестройки ДНК. (еще реже)</a:t>
            </a:r>
            <a:br>
              <a:rPr lang="ru-RU" dirty="0" smtClean="0"/>
            </a:br>
            <a:r>
              <a:rPr lang="ru-RU" dirty="0" smtClean="0"/>
              <a:t>О них – в следующем семестре.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46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171"/>
            <a:ext cx="9065385" cy="117625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Локальная эволюция определяет выравнивание последовательностей потомков относительно предка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39913" y="1892800"/>
            <a:ext cx="6548662" cy="407708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GCGAAT-GCCCTGAA </a:t>
            </a:r>
            <a:endParaRPr lang="ru-RU" sz="2400" b="1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AAT-GCCCTGAA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AAT-GC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 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cs typeface="Courier New" panose="02070309020205020404" pitchFamily="49" charset="0"/>
              </a:rPr>
              <a:t>   вставка 1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  <a:endParaRPr lang="ru-RU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cs typeface="Courier New" panose="02070309020205020404" pitchFamily="49" charset="0"/>
              </a:rPr>
              <a:t>  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1п.н.</a:t>
            </a:r>
            <a:endParaRPr lang="ru-RU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замена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ru-RU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err="1" smtClean="0">
                <a:cs typeface="Courier New" panose="02070309020205020404" pitchFamily="49" charset="0"/>
              </a:rPr>
              <a:t>делеция</a:t>
            </a:r>
            <a:r>
              <a:rPr lang="ru-RU" sz="2400" dirty="0" smtClean="0">
                <a:cs typeface="Courier New" panose="02070309020205020404" pitchFamily="49" charset="0"/>
              </a:rPr>
              <a:t> 3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TAT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ru-RU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---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GAA</a:t>
            </a:r>
            <a:r>
              <a:rPr lang="ru-R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400" dirty="0" smtClean="0">
                <a:cs typeface="Courier New" panose="02070309020205020404" pitchFamily="49" charset="0"/>
              </a:rPr>
              <a:t>вставка 2 </a:t>
            </a:r>
            <a:r>
              <a:rPr lang="ru-RU" sz="2400" dirty="0" err="1" smtClean="0">
                <a:cs typeface="Courier New" panose="02070309020205020404" pitchFamily="49" charset="0"/>
              </a:rPr>
              <a:t>п.н</a:t>
            </a:r>
            <a:r>
              <a:rPr lang="ru-RU" sz="2400" dirty="0" smtClean="0">
                <a:cs typeface="Courier New" panose="02070309020205020404" pitchFamily="49" charset="0"/>
              </a:rPr>
              <a:t>.</a:t>
            </a:r>
            <a:endParaRPr lang="ru-RU" sz="240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6042" y="1284596"/>
            <a:ext cx="8564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Гомологичные </a:t>
            </a:r>
            <a:r>
              <a:rPr lang="ru-RU" sz="2800" dirty="0"/>
              <a:t>нуклеотиды ставим друг под другом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900" y="1892800"/>
            <a:ext cx="2188420" cy="4081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17000"/>
              </a:lnSpc>
            </a:pPr>
            <a:r>
              <a:rPr lang="ru-RU" sz="2400" dirty="0" smtClean="0"/>
              <a:t>ПРЕДОК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сын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внук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правнук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праправнук</a:t>
            </a:r>
          </a:p>
          <a:p>
            <a:pPr algn="r">
              <a:lnSpc>
                <a:spcPct val="117000"/>
              </a:lnSpc>
            </a:pPr>
            <a:r>
              <a:rPr lang="ru-RU" sz="2400" dirty="0" err="1" smtClean="0"/>
              <a:t>прапраправнук</a:t>
            </a:r>
            <a:endParaRPr lang="ru-RU" sz="2400" dirty="0" smtClean="0"/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………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……..</a:t>
            </a:r>
          </a:p>
          <a:p>
            <a:pPr algn="r">
              <a:lnSpc>
                <a:spcPct val="117000"/>
              </a:lnSpc>
            </a:pPr>
            <a:r>
              <a:rPr lang="ru-RU" sz="2400" dirty="0" smtClean="0"/>
              <a:t>……..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5425" y="5886920"/>
            <a:ext cx="8909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Из 20-и позиций (колонок) выравнивания 11 (55%) абсолютно консервативны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3075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7590" y="1600200"/>
            <a:ext cx="7574910" cy="30961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   На предыдущем слайде мутации 45% нуклеотидов за 9 поколений – это фантазия!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Мутаций у живых (значит,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прошедших отбор</a:t>
            </a:r>
            <a:r>
              <a:rPr lang="ru-RU" dirty="0" smtClean="0"/>
              <a:t>!) родственных организмов значительно меньше.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5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0424B-BA00-4C1D-946A-CCF19F3E8C64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1531" y="5771705"/>
            <a:ext cx="8853854" cy="512723"/>
          </a:xfrm>
          <a:prstGeom prst="rect">
            <a:avLst/>
          </a:prstGeom>
          <a:noFill/>
        </p:spPr>
        <p:txBody>
          <a:bodyPr wrap="square" lIns="81043" tIns="40522" rIns="81043" bIns="40522" rtlCol="0">
            <a:spAutoFit/>
          </a:bodyPr>
          <a:lstStyle/>
          <a:p>
            <a:pPr algn="ctr"/>
            <a:r>
              <a:rPr lang="ru-RU" sz="2800" dirty="0" smtClean="0"/>
              <a:t>92% совпадающих букв на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гомологичных </a:t>
            </a:r>
            <a:r>
              <a:rPr lang="ru-RU" sz="2800" dirty="0" smtClean="0"/>
              <a:t>участках 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1805" y="1629455"/>
            <a:ext cx="9064540" cy="4180655"/>
            <a:chOff x="79460" y="2243935"/>
            <a:chExt cx="9064540" cy="4180655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60" y="2252257"/>
              <a:ext cx="9064540" cy="417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Овал 6"/>
            <p:cNvSpPr/>
            <p:nvPr/>
          </p:nvSpPr>
          <p:spPr>
            <a:xfrm>
              <a:off x="2189286" y="2243935"/>
              <a:ext cx="826477" cy="6858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4501663" y="3088845"/>
              <a:ext cx="483577" cy="685800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043" tIns="40522" rIns="81043" bIns="40522"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1095" y="205712"/>
            <a:ext cx="87447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Выравнивание геномов бактерий разных видов </a:t>
            </a:r>
            <a:r>
              <a:rPr lang="en-US" sz="2800" i="1" dirty="0" err="1"/>
              <a:t>M.capricolum</a:t>
            </a:r>
            <a:r>
              <a:rPr lang="en-US" sz="2800" dirty="0"/>
              <a:t> </a:t>
            </a:r>
            <a:r>
              <a:rPr lang="ru-RU" sz="2800" dirty="0"/>
              <a:t>и </a:t>
            </a:r>
            <a:r>
              <a:rPr lang="en-US" sz="2800" i="1" dirty="0" err="1" smtClean="0"/>
              <a:t>M.mycoides</a:t>
            </a:r>
            <a:r>
              <a:rPr lang="ru-RU" sz="2800" i="1" dirty="0" smtClean="0"/>
              <a:t> </a:t>
            </a:r>
            <a:r>
              <a:rPr lang="ru-RU" sz="2800" dirty="0" smtClean="0"/>
              <a:t>рода </a:t>
            </a:r>
            <a:r>
              <a:rPr lang="en-US" sz="2800" i="1" dirty="0" smtClean="0"/>
              <a:t>Mycoplasma</a:t>
            </a:r>
            <a:r>
              <a:rPr lang="en-US" sz="2800" dirty="0" smtClean="0"/>
              <a:t>. </a:t>
            </a:r>
            <a:r>
              <a:rPr lang="ru-RU" sz="2800" dirty="0" smtClean="0"/>
              <a:t>Оба вида – потомки одного предка, ранее жившей микоплазмы.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33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935" y="1201510"/>
            <a:ext cx="8229600" cy="1036935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Гомология – это </a:t>
            </a:r>
            <a:r>
              <a:rPr lang="ru-RU" dirty="0" smtClean="0"/>
              <a:t>………………………….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6285" y="5118820"/>
            <a:ext cx="8229600" cy="730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узнать какие участки ……………………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………….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890" y="2737710"/>
            <a:ext cx="8229600" cy="20354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/>
              <a:t>Выравнивание </a:t>
            </a:r>
            <a:r>
              <a:rPr lang="ru-RU" sz="3600" dirty="0"/>
              <a:t>отражающее эволюцию</a:t>
            </a:r>
            <a:r>
              <a:rPr lang="ru-RU" sz="3600" dirty="0" smtClean="0"/>
              <a:t> бывает только у ………………….</a:t>
            </a:r>
            <a:r>
              <a:rPr lang="en-US" sz="3600" dirty="0" smtClean="0"/>
              <a:t>…………</a:t>
            </a:r>
            <a:r>
              <a:rPr lang="ru-RU" sz="3600" dirty="0" smtClean="0"/>
              <a:t>………</a:t>
            </a:r>
            <a:br>
              <a:rPr lang="ru-RU" sz="3600" dirty="0" smtClean="0"/>
            </a:br>
            <a:r>
              <a:rPr lang="ru-RU" sz="3600" dirty="0" smtClean="0"/>
              <a:t>участков геномов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172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475" y="274638"/>
            <a:ext cx="8158255" cy="1003682"/>
          </a:xfrm>
        </p:spPr>
        <p:txBody>
          <a:bodyPr>
            <a:normAutofit/>
          </a:bodyPr>
          <a:lstStyle/>
          <a:p>
            <a:r>
              <a:rPr lang="en-US" i="1" dirty="0" smtClean="0"/>
              <a:t>De novo </a:t>
            </a:r>
            <a:r>
              <a:rPr lang="ru-RU" dirty="0" smtClean="0"/>
              <a:t>мутации у человека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665" y="1623965"/>
            <a:ext cx="8294427" cy="29187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/>
              <a:t>Исландские тройки </a:t>
            </a:r>
            <a:r>
              <a:rPr lang="ru-RU" dirty="0" smtClean="0"/>
              <a:t>(</a:t>
            </a:r>
            <a:r>
              <a:rPr lang="en-US" dirty="0"/>
              <a:t>parent-offspring trios)</a:t>
            </a: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  Каждый ребенок имеет от 20 до 120 мутаций </a:t>
            </a:r>
            <a:r>
              <a:rPr lang="en-US" i="1" dirty="0" smtClean="0"/>
              <a:t>de</a:t>
            </a:r>
            <a:r>
              <a:rPr lang="ru-RU" i="1" dirty="0" smtClean="0"/>
              <a:t> </a:t>
            </a:r>
            <a:r>
              <a:rPr lang="en-US" i="1" dirty="0" smtClean="0"/>
              <a:t>novo</a:t>
            </a:r>
            <a:r>
              <a:rPr lang="ru-RU" i="1" dirty="0" smtClean="0"/>
              <a:t> </a:t>
            </a:r>
            <a:r>
              <a:rPr lang="ru-RU" dirty="0" smtClean="0"/>
              <a:t>на геном,</a:t>
            </a:r>
            <a:r>
              <a:rPr lang="en-US" i="1" dirty="0" smtClean="0"/>
              <a:t> </a:t>
            </a:r>
            <a:r>
              <a:rPr lang="ru-RU" dirty="0" smtClean="0"/>
              <a:t>т.е. в геноме обнаружен нуклеотид, которого не было в этой позиции ни у папы, ни у мамы, ….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75675" y="4955426"/>
            <a:ext cx="6989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Kong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 </a:t>
            </a:r>
            <a:r>
              <a:rPr kumimoji="0" lang="en-US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et</a:t>
            </a:r>
            <a:r>
              <a:rPr kumimoji="0" lang="en-US" sz="2400" b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al.,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Rate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of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de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novo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mutations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and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the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importance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of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father's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age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to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disease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risk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</a:t>
            </a:r>
            <a:r>
              <a:rPr kumimoji="0" lang="ru-RU" sz="2400" b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Nature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</a:rPr>
              <a:t>. 2012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43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625436"/>
            <a:ext cx="7772400" cy="27218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Большинство</a:t>
            </a:r>
            <a:r>
              <a:rPr lang="en-US" dirty="0" smtClean="0"/>
              <a:t> </a:t>
            </a:r>
            <a:r>
              <a:rPr lang="ru-RU" dirty="0" smtClean="0"/>
              <a:t>локальных мутаций происходит из-за ошибок полимераз при репликации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(~10</a:t>
            </a:r>
            <a:r>
              <a:rPr lang="en-US" sz="2700" baseline="30000" dirty="0" smtClean="0"/>
              <a:t>-9 </a:t>
            </a:r>
            <a:r>
              <a:rPr lang="ru-RU" sz="2700" dirty="0" smtClean="0"/>
              <a:t>на </a:t>
            </a:r>
            <a:r>
              <a:rPr lang="ru-RU" sz="2700" dirty="0" err="1" smtClean="0"/>
              <a:t>нукл</a:t>
            </a:r>
            <a:r>
              <a:rPr lang="ru-RU" sz="2700" dirty="0" smtClean="0"/>
              <a:t>. на клетку)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ru-RU" dirty="0" smtClean="0"/>
              <a:t>генома и его репарации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61929" y="2776115"/>
            <a:ext cx="7181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85120" y="3966670"/>
            <a:ext cx="7565785" cy="234636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Индуцированные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мутации –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радиация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, канцерогены,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ультрафиолет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–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обычно более редки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7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285" y="87765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Выравнивание последовательностей семи белков</a:t>
            </a:r>
            <a:r>
              <a:rPr lang="en-US" sz="3600" dirty="0" smtClean="0"/>
              <a:t> (</a:t>
            </a:r>
            <a:r>
              <a:rPr lang="ru-RU" sz="3600" dirty="0" smtClean="0"/>
              <a:t>фрагмент)</a:t>
            </a:r>
            <a:endParaRPr lang="ru-RU" sz="3600" dirty="0"/>
          </a:p>
        </p:txBody>
      </p:sp>
      <p:pic>
        <p:nvPicPr>
          <p:cNvPr id="5" name="Рисунок 4" descr="Jalview 2.10.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10953" r="10333" b="14831"/>
          <a:stretch/>
        </p:blipFill>
        <p:spPr>
          <a:xfrm>
            <a:off x="457200" y="2325325"/>
            <a:ext cx="81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8556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сказываются мутации в кодирующей последовательности на последовательности белка?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3341335"/>
            <a:ext cx="6400800" cy="1752600"/>
          </a:xfrm>
        </p:spPr>
        <p:txBody>
          <a:bodyPr/>
          <a:lstStyle/>
          <a:p>
            <a:r>
              <a:rPr lang="ru-RU" dirty="0" smtClean="0"/>
              <a:t>Исследуете сами! Задание к след. занятию.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6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ÑÐ¸Ð»Ð¾Ð³ÐµÐ½ÐµÑÐ¸ÑÐµÑÐºÐ¾Ðµ Ð´ÐµÑÐµÐ²Ð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5" y="702245"/>
            <a:ext cx="7999170" cy="351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389" y="3851455"/>
            <a:ext cx="848750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Дано: последовательности белков </a:t>
            </a:r>
            <a:r>
              <a:rPr lang="ru-RU" sz="2800" dirty="0"/>
              <a:t>современных</a:t>
            </a:r>
            <a:r>
              <a:rPr lang="ru-RU" sz="2800" dirty="0" smtClean="0"/>
              <a:t> организмов (обычно известно из каких организмов)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 smtClean="0"/>
              <a:t>Гомологичны</a:t>
            </a:r>
            <a:r>
              <a:rPr lang="ru-RU" sz="2400" dirty="0" smtClean="0"/>
              <a:t> ли белки (т.е. произошли от одного предка)?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/>
              <a:t>Реконструировать </a:t>
            </a:r>
            <a:r>
              <a:rPr lang="ru-RU" sz="2400" dirty="0" smtClean="0"/>
              <a:t>эволюцию – построить выравнивание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Реконструировать филогенетическое дерево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/>
              <a:t>Найти консервативные позиции и участки</a:t>
            </a:r>
            <a:br>
              <a:rPr lang="ru-RU" sz="2400" dirty="0" smtClean="0"/>
            </a:br>
            <a:r>
              <a:rPr lang="ru-RU" sz="2400" dirty="0" smtClean="0"/>
              <a:t>Принцип: </a:t>
            </a:r>
            <a:r>
              <a:rPr lang="ru-RU" sz="3200" dirty="0" smtClean="0"/>
              <a:t>то, что консервативно, то важно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545" y="126170"/>
            <a:ext cx="8191195" cy="921720"/>
          </a:xfrm>
        </p:spPr>
        <p:txBody>
          <a:bodyPr/>
          <a:lstStyle/>
          <a:p>
            <a:r>
              <a:rPr lang="ru-RU" dirty="0" smtClean="0"/>
              <a:t>На практике задачи таковы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7029920" y="817460"/>
            <a:ext cx="1305770" cy="314921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2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ВЫРАВНИВАНИЕ</a:t>
            </a:r>
            <a:endParaRPr lang="ru-RU" dirty="0"/>
          </a:p>
        </p:txBody>
      </p:sp>
      <p:pic>
        <p:nvPicPr>
          <p:cNvPr id="6" name="Рисунок 5" descr="aln1.png"/>
          <p:cNvPicPr>
            <a:picLocks noChangeAspect="1"/>
          </p:cNvPicPr>
          <p:nvPr/>
        </p:nvPicPr>
        <p:blipFill>
          <a:blip r:embed="rId2" cstate="print"/>
          <a:srcRect b="42641"/>
          <a:stretch>
            <a:fillRect/>
          </a:stretch>
        </p:blipFill>
        <p:spPr>
          <a:xfrm>
            <a:off x="371432" y="1124700"/>
            <a:ext cx="8604276" cy="51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25" y="1278320"/>
            <a:ext cx="8229600" cy="1143000"/>
          </a:xfrm>
        </p:spPr>
        <p:txBody>
          <a:bodyPr/>
          <a:lstStyle/>
          <a:p>
            <a:r>
              <a:rPr lang="ru-RU" dirty="0" smtClean="0"/>
              <a:t>Обсуждение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545" y="466663"/>
            <a:ext cx="8229600" cy="6964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Названия мутаций в генах белков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45" y="1431940"/>
            <a:ext cx="8717935" cy="4570195"/>
          </a:xfrm>
        </p:spPr>
        <p:txBody>
          <a:bodyPr>
            <a:normAutofit/>
          </a:bodyPr>
          <a:lstStyle/>
          <a:p>
            <a:r>
              <a:rPr lang="ru-RU" dirty="0" smtClean="0"/>
              <a:t>Синонимические – </a:t>
            </a:r>
            <a:r>
              <a:rPr lang="ru-RU" dirty="0" err="1" smtClean="0"/>
              <a:t>а.к</a:t>
            </a:r>
            <a:r>
              <a:rPr lang="ru-RU" dirty="0" smtClean="0"/>
              <a:t>. последовательность не меняется</a:t>
            </a:r>
          </a:p>
          <a:p>
            <a:r>
              <a:rPr lang="ru-RU" dirty="0" err="1" smtClean="0"/>
              <a:t>Миссенс</a:t>
            </a:r>
            <a:r>
              <a:rPr lang="ru-RU" dirty="0" smtClean="0"/>
              <a:t> </a:t>
            </a:r>
            <a:r>
              <a:rPr lang="ru-RU" dirty="0"/>
              <a:t>– замена аминокислотного остатка</a:t>
            </a:r>
          </a:p>
          <a:p>
            <a:r>
              <a:rPr lang="ru-RU" dirty="0"/>
              <a:t>Нонсенс </a:t>
            </a:r>
            <a:r>
              <a:rPr lang="ru-RU" dirty="0" smtClean="0"/>
              <a:t>– точечная мутация, превращающая белок в непригодный для выполнения им функции; например, замена кодона в начале гена  на стоп</a:t>
            </a:r>
            <a:r>
              <a:rPr lang="en-US" dirty="0" smtClean="0"/>
              <a:t> </a:t>
            </a:r>
            <a:r>
              <a:rPr lang="ru-RU" dirty="0" smtClean="0"/>
              <a:t>кодон.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5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5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68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</a:rPr>
              <a:t>Отбор</a:t>
            </a:r>
            <a:endParaRPr lang="ru-RU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347450" y="1777584"/>
            <a:ext cx="8410695" cy="457019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/>
              <a:t>Судьбу мутации решает отбор, мутации только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3200" dirty="0" smtClean="0"/>
              <a:t>поставляют </a:t>
            </a:r>
            <a:r>
              <a:rPr lang="ru-RU" sz="3200" dirty="0"/>
              <a:t>материал для </a:t>
            </a:r>
            <a:r>
              <a:rPr lang="ru-RU" sz="3200" dirty="0" smtClean="0"/>
              <a:t>отбора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Летальные, вредные и слабовредные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мутации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вымываются из популяции отбором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Полезные мутации чрезвычайно редки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Нейтральные мутации имеют шанс закреписться 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популяции, т.н.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рейф генов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01"/>
            <a:ext cx="7772400" cy="24757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секвенированной</a:t>
            </a:r>
            <a:r>
              <a:rPr lang="ru-RU" dirty="0" smtClean="0"/>
              <a:t> последовательности мы видим, в основном, мутации, </a:t>
            </a:r>
            <a:r>
              <a:rPr lang="ru-RU" u="sng" dirty="0" smtClean="0"/>
              <a:t>прошедшие отбор</a:t>
            </a:r>
            <a:endParaRPr lang="ru-RU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Летальные, вредные и </a:t>
            </a:r>
            <a:r>
              <a:rPr lang="ru-RU" dirty="0" err="1" smtClean="0"/>
              <a:t>слабовредные</a:t>
            </a:r>
            <a:r>
              <a:rPr lang="ru-RU" dirty="0" smtClean="0"/>
              <a:t> мутации вымываются из популяции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выравниваний белков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6881" r="35625" b="41559"/>
          <a:stretch/>
        </p:blipFill>
        <p:spPr bwMode="auto">
          <a:xfrm>
            <a:off x="196893" y="1623965"/>
            <a:ext cx="8676467" cy="44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650" y="6273551"/>
            <a:ext cx="3595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FC000"/>
                </a:solidFill>
              </a:rPr>
              <a:t>Добавить названия. Взять </a:t>
            </a:r>
            <a:r>
              <a:rPr lang="en-US" i="1" dirty="0" err="1" smtClean="0">
                <a:solidFill>
                  <a:srgbClr val="FFC000"/>
                </a:solidFill>
              </a:rPr>
              <a:t>DnaK</a:t>
            </a:r>
            <a:r>
              <a:rPr lang="en-US" i="1" dirty="0" smtClean="0">
                <a:solidFill>
                  <a:srgbClr val="FFC000"/>
                </a:solidFill>
              </a:rPr>
              <a:t> !</a:t>
            </a:r>
            <a:endParaRPr lang="ru-RU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-65855"/>
            <a:ext cx="8229600" cy="6912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Блоки выравнивания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15008" y="3736240"/>
            <a:ext cx="8928992" cy="2957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     На отмеченных участках последовательности настолько сходны, что выравнивание скорее всего правильное (то есть любые два остатка в одной колонке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). </a:t>
            </a:r>
            <a:br>
              <a:rPr lang="ru-RU" sz="2400" dirty="0" smtClean="0"/>
            </a:br>
            <a:r>
              <a:rPr lang="ru-RU" sz="2400" dirty="0" smtClean="0"/>
              <a:t>     Вероятность найти настолько же похожий участок в случайной последовательности очень мала. </a:t>
            </a:r>
          </a:p>
          <a:p>
            <a:pPr marL="0" indent="0">
              <a:buNone/>
            </a:pPr>
            <a:r>
              <a:rPr lang="ru-RU" sz="2400" dirty="0" smtClean="0"/>
              <a:t>     Значит,  появление таких участков в этих белках неслучайно. </a:t>
            </a:r>
          </a:p>
          <a:p>
            <a:pPr marL="0" indent="0">
              <a:buNone/>
            </a:pPr>
            <a:r>
              <a:rPr lang="ru-RU" sz="2400" dirty="0" smtClean="0"/>
              <a:t>     Это можно объяснить тем, что был общий предок – белок с похожими последовательностями участков. 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93830" y="548625"/>
            <a:ext cx="8732166" cy="3110805"/>
            <a:chOff x="-4426" y="1278319"/>
            <a:chExt cx="8732166" cy="311080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/>
            <a:srcRect l="10009" t="10433" r="22069" b="54433"/>
            <a:stretch/>
          </p:blipFill>
          <p:spPr>
            <a:xfrm>
              <a:off x="-4426" y="1278319"/>
              <a:ext cx="8732166" cy="2693967"/>
            </a:xfrm>
            <a:prstGeom prst="rect">
              <a:avLst/>
            </a:prstGeom>
          </p:spPr>
        </p:pic>
        <p:sp>
          <p:nvSpPr>
            <p:cNvPr id="10" name="Левая фигурная скобка 9"/>
            <p:cNvSpPr/>
            <p:nvPr/>
          </p:nvSpPr>
          <p:spPr>
            <a:xfrm rot="16200000">
              <a:off x="1740421" y="2200899"/>
              <a:ext cx="488016" cy="3888434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1" name="Левая фигурная скобка 10"/>
            <p:cNvSpPr/>
            <p:nvPr/>
          </p:nvSpPr>
          <p:spPr>
            <a:xfrm rot="16200000">
              <a:off x="7546792" y="3325673"/>
              <a:ext cx="468561" cy="1656185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4136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25" y="274638"/>
            <a:ext cx="8756339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Колонки с одинаковыми аминокислотными остатками выделены цветом</a:t>
            </a:r>
            <a:endParaRPr lang="ru-RU" sz="3600" dirty="0"/>
          </a:p>
        </p:txBody>
      </p:sp>
      <p:pic>
        <p:nvPicPr>
          <p:cNvPr id="3" name="Рисунок 2" descr="Jalview 2.10.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" t="10723" r="9704" b="11220"/>
          <a:stretch/>
        </p:blipFill>
        <p:spPr>
          <a:xfrm>
            <a:off x="429594" y="2315255"/>
            <a:ext cx="8208000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/>
          <a:srcRect l="10009" t="10433" r="22069" b="54433"/>
          <a:stretch/>
        </p:blipFill>
        <p:spPr>
          <a:xfrm>
            <a:off x="899592" y="620688"/>
            <a:ext cx="8732147" cy="26939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0009" t="10433" r="38818" b="54433"/>
          <a:stretch/>
        </p:blipFill>
        <p:spPr>
          <a:xfrm>
            <a:off x="81365" y="620688"/>
            <a:ext cx="6578867" cy="2693961"/>
          </a:xfrm>
          <a:prstGeom prst="rect">
            <a:avLst/>
          </a:prstGeom>
        </p:spPr>
      </p:pic>
      <p:sp>
        <p:nvSpPr>
          <p:cNvPr id="5" name="Левая фигурная скобка 4"/>
          <p:cNvSpPr/>
          <p:nvPr/>
        </p:nvSpPr>
        <p:spPr>
          <a:xfrm rot="16200000">
            <a:off x="1807712" y="1636915"/>
            <a:ext cx="488015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 rot="16200000">
            <a:off x="8419149" y="2673038"/>
            <a:ext cx="468559" cy="1656184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36323" t="29774" r="33812" b="40452"/>
          <a:stretch/>
        </p:blipFill>
        <p:spPr>
          <a:xfrm>
            <a:off x="4002138" y="904862"/>
            <a:ext cx="3823198" cy="2273316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Пример: гомология а.о.</a:t>
            </a:r>
            <a:endParaRPr lang="ru-RU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15008" y="3814846"/>
            <a:ext cx="8928992" cy="302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А что можно сказать про гомологию между аминокислотами на участке между блоками?</a:t>
            </a:r>
          </a:p>
          <a:p>
            <a:pPr marL="0" indent="0">
              <a:buNone/>
            </a:pPr>
            <a:r>
              <a:rPr lang="ru-RU" sz="2400" dirty="0" smtClean="0"/>
              <a:t>Вот пример выравнивания тех же последовательностей, построенного другой программой. Между двумя блоками выравнивания отличаются. Какая программа права?</a:t>
            </a:r>
          </a:p>
          <a:p>
            <a:pPr marL="0" indent="0">
              <a:buNone/>
            </a:pPr>
            <a:r>
              <a:rPr lang="ru-RU" sz="2400" dirty="0" smtClean="0"/>
              <a:t>Да никакая! Эти участки настолько непохожи, что </a:t>
            </a:r>
            <a:r>
              <a:rPr lang="ru-RU" sz="2400" b="1" dirty="0" smtClean="0"/>
              <a:t>гарантировать построение правильного выравнивания технически невозможно.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26749" y="63740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015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</a:t>
            </a:r>
            <a:r>
              <a:rPr lang="ru-RU" dirty="0"/>
              <a:t>хорошего </a:t>
            </a:r>
            <a:r>
              <a:rPr lang="ru-RU" dirty="0" smtClean="0"/>
              <a:t>выравнивания не очень близких последовательностей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t="16881" r="35625" b="41559"/>
          <a:stretch/>
        </p:blipFill>
        <p:spPr bwMode="auto">
          <a:xfrm>
            <a:off x="462665" y="1739180"/>
            <a:ext cx="8377277" cy="430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82180" y="6078945"/>
            <a:ext cx="318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Раскраска – </a:t>
            </a:r>
            <a:r>
              <a:rPr lang="en-US" sz="2400" dirty="0"/>
              <a:t>BLOSUM62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528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55" y="356600"/>
            <a:ext cx="8109518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Часто выравнивание выглядит так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9827" r="2229" b="23431"/>
          <a:stretch/>
        </p:blipFill>
        <p:spPr bwMode="auto">
          <a:xfrm>
            <a:off x="501070" y="1431940"/>
            <a:ext cx="8314217" cy="455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229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790" y="164575"/>
            <a:ext cx="6172200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Или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4" t="10951" r="1940" b="22615"/>
          <a:stretch/>
        </p:blipFill>
        <p:spPr bwMode="auto">
          <a:xfrm>
            <a:off x="245012" y="1047889"/>
            <a:ext cx="8551538" cy="40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35800" y="5771705"/>
            <a:ext cx="27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Раскраска – </a:t>
            </a:r>
            <a:r>
              <a:rPr lang="en-US" sz="2400" dirty="0" err="1"/>
              <a:t>ClustalX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90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170"/>
            <a:ext cx="8229600" cy="576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55864"/>
            <a:ext cx="8339350" cy="5722345"/>
          </a:xfrm>
        </p:spPr>
        <p:txBody>
          <a:bodyPr>
            <a:normAutofit fontScale="92500"/>
          </a:bodyPr>
          <a:lstStyle/>
          <a:p>
            <a:r>
              <a:rPr lang="ru-RU" sz="2400" dirty="0" err="1" smtClean="0"/>
              <a:t>Гэп</a:t>
            </a:r>
            <a:r>
              <a:rPr lang="ru-RU" sz="2400" dirty="0" smtClean="0"/>
              <a:t> = </a:t>
            </a:r>
            <a:r>
              <a:rPr lang="en-US" sz="2400" dirty="0" smtClean="0"/>
              <a:t>“-”</a:t>
            </a:r>
            <a:r>
              <a:rPr lang="ru-RU" sz="2400" dirty="0" smtClean="0"/>
              <a:t>. Используют следующие символы </a:t>
            </a:r>
            <a:r>
              <a:rPr lang="ru-RU" sz="2400" dirty="0" err="1" smtClean="0"/>
              <a:t>гэпа</a:t>
            </a:r>
            <a:r>
              <a:rPr lang="ru-RU" sz="2400" dirty="0" smtClean="0"/>
              <a:t>:</a:t>
            </a:r>
          </a:p>
          <a:p>
            <a:pPr lvl="1"/>
            <a:r>
              <a:rPr lang="en-US" sz="2400" dirty="0" smtClean="0"/>
              <a:t>“-”</a:t>
            </a:r>
          </a:p>
          <a:p>
            <a:pPr lvl="1"/>
            <a:r>
              <a:rPr lang="en-US" sz="2400" dirty="0" smtClean="0"/>
              <a:t>“~”  </a:t>
            </a:r>
            <a:r>
              <a:rPr lang="ru-RU" sz="2400" dirty="0" smtClean="0"/>
              <a:t>чаще, концевые</a:t>
            </a:r>
            <a:endParaRPr lang="en-US" sz="2400" dirty="0" smtClean="0"/>
          </a:p>
          <a:p>
            <a:pPr lvl="1"/>
            <a:r>
              <a:rPr lang="en-US" sz="2400" dirty="0" smtClean="0"/>
              <a:t>“.”</a:t>
            </a:r>
            <a:r>
              <a:rPr lang="ru-RU" sz="2400" dirty="0" smtClean="0"/>
              <a:t>    редко, но бывает </a:t>
            </a:r>
            <a:endParaRPr lang="en-US" sz="2400" dirty="0" smtClean="0"/>
          </a:p>
          <a:p>
            <a:r>
              <a:rPr lang="ru-RU" sz="2400" dirty="0" err="1" smtClean="0"/>
              <a:t>Индель</a:t>
            </a:r>
            <a:r>
              <a:rPr lang="ru-RU" sz="2400" dirty="0" smtClean="0"/>
              <a:t> = </a:t>
            </a:r>
            <a:r>
              <a:rPr lang="en-US" sz="2400" dirty="0" smtClean="0"/>
              <a:t>“------”; </a:t>
            </a:r>
            <a:r>
              <a:rPr lang="ru-RU" sz="2400" dirty="0" smtClean="0"/>
              <a:t>его часто называют </a:t>
            </a:r>
            <a:r>
              <a:rPr lang="ru-RU" sz="2400" dirty="0"/>
              <a:t>тем же </a:t>
            </a:r>
            <a:r>
              <a:rPr lang="ru-RU" sz="2400" dirty="0" smtClean="0"/>
              <a:t>словом</a:t>
            </a:r>
            <a:r>
              <a:rPr lang="en-US" sz="2400" dirty="0" smtClean="0"/>
              <a:t> “</a:t>
            </a:r>
            <a:r>
              <a:rPr lang="ru-RU" sz="2400" dirty="0" err="1" smtClean="0"/>
              <a:t>гэп</a:t>
            </a:r>
            <a:r>
              <a:rPr lang="en-US" sz="2400" dirty="0" smtClean="0"/>
              <a:t>”</a:t>
            </a:r>
          </a:p>
          <a:p>
            <a:r>
              <a:rPr lang="ru-RU" sz="2400" dirty="0" smtClean="0"/>
              <a:t>Позиция выр</a:t>
            </a:r>
            <a:r>
              <a:rPr lang="ru-RU" sz="2400" dirty="0"/>
              <a:t>а</a:t>
            </a:r>
            <a:r>
              <a:rPr lang="ru-RU" sz="2400" dirty="0" smtClean="0"/>
              <a:t>внивания 1, 2, …  Она же – колонка</a:t>
            </a:r>
          </a:p>
          <a:p>
            <a:r>
              <a:rPr lang="ru-RU" sz="2400" dirty="0" smtClean="0"/>
              <a:t>Консервативная  - в основном, одна и та же буква в колонке; </a:t>
            </a:r>
            <a:br>
              <a:rPr lang="ru-RU" sz="2400" dirty="0" smtClean="0"/>
            </a:br>
            <a:r>
              <a:rPr lang="ru-RU" sz="2400" dirty="0" smtClean="0"/>
              <a:t>% консервативности</a:t>
            </a:r>
            <a:r>
              <a:rPr lang="en-US" sz="2400" dirty="0" smtClean="0"/>
              <a:t> </a:t>
            </a:r>
            <a:r>
              <a:rPr lang="ru-RU" sz="2400" dirty="0" smtClean="0"/>
              <a:t>= </a:t>
            </a:r>
            <a:r>
              <a:rPr lang="en-US" sz="2400" dirty="0" smtClean="0"/>
              <a:t>(</a:t>
            </a:r>
            <a:r>
              <a:rPr lang="ru-RU" sz="2400" dirty="0" smtClean="0"/>
              <a:t>С</a:t>
            </a:r>
            <a:r>
              <a:rPr lang="en-US" sz="2400" dirty="0" smtClean="0"/>
              <a:t>/H)%., </a:t>
            </a:r>
            <a:r>
              <a:rPr lang="ru-RU" sz="2400" dirty="0" smtClean="0"/>
              <a:t>где </a:t>
            </a:r>
            <a:r>
              <a:rPr lang="en-US" sz="2400" dirty="0" smtClean="0"/>
              <a:t>H – </a:t>
            </a:r>
            <a:r>
              <a:rPr lang="ru-RU" sz="2400" dirty="0" smtClean="0"/>
              <a:t>число последовательностей, С – число встреч самой частой буквы в колонке ;  100% - абсолютно консервативная позиция </a:t>
            </a:r>
          </a:p>
          <a:p>
            <a:r>
              <a:rPr lang="ru-RU" sz="2400" dirty="0" smtClean="0"/>
              <a:t>Функционально консервативная – в колонке, в основном, буквы из одной и той же группы похожих остатков.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Похожесть может определяться по разному.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ru-RU" sz="2400" dirty="0" smtClean="0"/>
              <a:t>Процент консервативности и абсолютно функционально консервативная позиция – аналогично.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98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005" y="164575"/>
            <a:ext cx="6172200" cy="4755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Иногда так … </a:t>
            </a:r>
            <a:endParaRPr lang="ru-RU" dirty="0"/>
          </a:p>
        </p:txBody>
      </p:sp>
      <p:sp>
        <p:nvSpPr>
          <p:cNvPr id="3" name="AutoShape 2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4" name="AutoShape 4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373981" y="8632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sp>
        <p:nvSpPr>
          <p:cNvPr id="5" name="AutoShape 6" descr="data:image/jpeg;base64,/9j/4AAQSkZJRgABAQAAAQABAAD/2wCEAAkGBxISEBUTEhIUFRMUFhUVEhcUEhUUFRUbFREWFhcXExQYHCggGBolHRYUITQiJSorLi4vGB8zODMsNzQtLysBCgoKDg0OGxAQGywmICIsLC0sLC8tLCwsLCwtLCwsLCwsNCwsLCwsLCwsLCwsLCwsLCwsLCwsLCwsLCwsLCwsLP/AABEIAQMAwwMBIgACEQEDEQH/xAAcAAEAAQUBAQAAAAAAAAAAAAAABQIEBgcIAQP/xABHEAABAwIDBQQGBgcFCQEAAAABAAIDBBEFEiEGMUFRYQcTcYEiMkKRobEjM1JygsEUYpKTwtHwCHOis+EXJTRTVGN0stIV/8QAGgEBAAMBAQEAAAAAAAAAAAAAAAMEBQIBBv/EAC8RAAICAQMCBQIEBwAAAAAAAAABAgMRBCExEkEFEzJRYSJxFCNCoTNSkbHB0fD/2gAMAwEAAhEDEQA/AN4oiIAiIgCIsD7X9r3YfRBsLrVNQSyE8WAAd5J4gEAdXA8EBa9oHatBQPdBTtFRVDRwvaKI8pHDUu/VHmQtO4z2g4rVE56x8bTuZT/QtHS7fSI8SVjIHmTqSdSSd5JXqgdj7FmNSXJVUTySG8kskh/Xkc75lfOIZTdpc0jcWuII8wVUvCVz1Mk6YrsZjsn2k19FI3NM+ogv6cUzi82/7cjvSYeWtui6RwfE46qCOeF2aOVoew8bHgRwI3EcwVx8t+/2fa4vw2WIn6moeGdGva19v2i/3qWuTezILYJbo2giIpCEIiIAiIgCIiAIiIAiIgCIiAIiIAiIgC5r7a8VM+MSMv6FMxkTeVy3vHnxu+34QulFyLtXUGTEax5N81VPbwErg0eQAC4nwSVLMiMVLnWCqVzhkAc8uO5lreJ4+Q+artpLLLsYuUlFdyiLDZHi5IZyFiT58l8O6yktIsRv4+YPJZEsflkzPeTvzEeQ0HyUdVkp5zwTaiiFSWOTxbR7DdqKWjbWNqpmxBzoXR5g45vRkDrBoO6zfetWkqUweEhmY73m/lw/rqpHZ5a6iGFPnSUTo3/aVhX/AFbf3cv/AML7w9oGFu3VsI+8Sz/2AXPKEBR/jH7Fh+GQ92dO0ON0s31NTBJ/dzMf8ir9cnugad7R7lJYdjVXT/UVU8dtzRI5zP3brt+C7jrI90RS8Ml+mR08i0fhPazXRWE8cVQ3mPoZPeLtP7IWe4B2mYfUkNdIYJD7E4yAnpJqw+FweisRthLhlOzS218ozNF4DfcvVIVwiwjbDtQoaB5iJdPOPWjhAOT+8eTlaempHJY5g3bpSySBlTTSU7SbCQPEzR1eA0OA8AUye4ZtpF86edkjGvY5r2PAcxzSHNcCLgtI0IIX0Q8CIiAIiIAiIgC43rZM08zvtTSn3yErsgrjJzSHvDt4e8HxzG64s4JafUFJ4MPoz1e78goxSeDfVn77vyVO70M0tL/FX2ZfKPq8MzOzNdlJ3i1weqkEVSE3F5Ro2VRsWJIj4cLF7vdm6AWHnzUgqZJQ3ebK1kxBo3D36Lt9dhwvKpWFsXiKOGJE7g333VQxA/ZCeTM8/E1+5forRteOII8NV9452u3H8iuHCS5RJG2EuGfRePYDvF16i5JCZ2c2sraAjuJS6Ib4Zbvj/CL3Z+EjzWQ7Z9sD5qMQ0rH09TJcTuuD3bABcwvHF17XsCLHcbFYKobE22lvzaLeRN/y96uUXSbwzN1unhjqS3yWrW2/Pr4r0i69VObWym3ZT2RuD+z/ALUuD34dK67bGWlvwsfpIx43zgdHrd648wbFH0lVBVM9aGRr7D2m3s5vgWlzfNdd4fWMmiZLG7NHI1r2EcQ4XB+KsReUVJx6WXCIi6OAiIgCIvHOAFybAaknggI7aLG4qKnfUTGzWDQD1nuPqsYOLif6suU8djklqZZ2xgCaR8hY03DC9xcWi+/fv+AWb9oG1ZxCqOQn9GhJbAODzudKR14chbmVjSo3alqWEa+n0KcMz5f7EDHSTO9nL1cbf6qZpIAxgaNbbzzJ1K+qKtZc5rBdp00annlhWlVV20bv4nkqq2fKLDefgFGrqqvO7OL7mvpieucSbnUqki6+1JTSSvEcUb5JDuZGwvcethw6quvoJoH93PFJE+18sjC0kc233jqFZwUHJZwR8kFtW6FfdpNtd69Ret5PFFJ7BEReHR9oapzeo5FSEFQH7t/EKElhzHUm3JUthLSCx1iFxKqMl8klepnB8ZRkS+FZTCRttxGrTyP8lXTy5m396+iqJuLNJqNkcPhkEaWUG2QnqCLe+6pmpXR2Lrely4HgL+HyU+vhXQ543Dja48RqFYjqG2k0U56NKLabz2IQhbY7Ddt+6eMNqHeg8k0bj7LiSXRE8nHUdbjiLama+9uouhvoQSHAgtINiCNQQeBVuMulmbOPUtjs9Fg2xnaBBPQQSVEjWzlmWUG3rMcWF1uGbLm80U5UM5REQBa57Z9pDBSiljNpam4dbe2IaO/aNm+GZbGXNG2mMGsxKea92NcY4uWSMlrbeJzO/Eorp9MclvR1eZZv2IljbCy9RFkH0IRF6gIiqfd593uXxc6wJ5aqp+8+J+a+NT6jvBaEVwjHnJ7s3xsrDS4HhTKmq9GWcMdKQ3NI5zxmZCwcmt4XtcOKq7RBT4lgbquE5u6HfwPIs5uR+WVh4jQPBHMDkvO17ZioxClpzRtEhjeXZM7WZmyMADmlxA0sOO4lWG0NH/8AlbM/or3NM0o7rTcXzSl8gbzDWZ9f1VEsPEs75/YpbmmkRFKXAiKl7rC6A9JsvVvXYjs8pKSnZLXRxSVMgBf34a5kRduija70bjcTvJvwWKdsOxsNJ3dVTMEccj+6mjYLMa4tLmPY3c2+VwIGm7quVOLeERK3c19QSWdbgfmpJQrXWN+WqmgVBet8mppZZi17BePdYEncASV6rTFnWid1sD4FwBUUFmSRPZLpg5eyISBun9aL6orrBsJmrKiOmp25pJDa/Bg9p7jwaBqf5rR9TMNtRRdYXsrWVEQlhY4xvLspHR5afiCi6n2ewaOjpYqaL1IWBoJAu473OPVxJJ6lFYwU8kkiIvTwidra809BUzDRzIZCz72Q5fjZcx0jLNXQvau+2D1NuIjHvnjB+a5+jGg8FS1j4RseGR2bKkRFQNQIiICKrI7PPXUL4qYmiDhYq3FA3mfgrMbljco2aaXV9JnOx3as6lpm09RA6YRDLC9j2tdlHqskDt9hoHDgBpfU43tbtBU4nMJJWiONgIhiBJawH1iSRdzzYXNhuCsAxrATYAAXJ8OqbLYScTrG07qhlOxwcQX8Q23otbcZ5DfdcaAngu6/reYrHyVbaq6MOe79i17mJvrPF/vAL6Mgid6pB8HXW16zsRoIoi59dNHlFy+QwCMWG9wLRp+JaQq4Gtke1rmyNa9zWvaCA8NcQHtB1AIAPmpJUNfqZwtbH+REnNQkeqb9OKudlKcSYhSMd6rqmHNfjaQGx8bWUTTV72byXN5HePA/zUk6UtMdRCRmjcyRpt7THBzSR0IF1wuqLxL+pI+i2DdfPsZv/aDdO6rpYrOMJiJiABOeUyFrgAN7svdW+91U32oF8OAUkE5vOXUrH3NzmjhLnknjbLa/VZNhnaThssAlkqGQvAu+KT6xjrahrbXfxsW3utP9om1pxKqD2gtghBbA1ws45iM8jhwLrN04ADjdI9TwmsYKUY5kYupmH1R4D5KIiZmIHNTKivfCNfSLlhUyxhzS0i4OhVSKunguNZWGR9HgBkmiiEuVssscd8ty3vHht7XF7XvwXS2xGw9LhcZbAC6R/wBZK+xkfxtoLNb0Hnc6rQeEf8XS/wDkwf5zV1EtTTTco5Zha6qNckohERWCiEREBjHabBnwirHKPP8Au3Nf/CuehuW5+0vbqCGOWijaJppGOjlF/o4g9pae8I1LrH1R5kaX0pE7Sx3j49VQ1bTax2Nrw6MoweVzwfRERUjSCIiAIiIC2xP6l/h+YuoIi6yVzQRY7joVB1GHSMPojM3hbeOhCt6eax0sy/EKZSamlkt3uJtck23XJNvC+5eKkusbEEHkRZVAqy8mUFI4M/V7DusHD5H8lHK/wVt3OdwAy+ZN/wAvio7fQyzo8+dHBXVUxabj1fl4r4AX3KbXgaBuAHkqyv23NWWlTezPhSU+UXO8/DorhEUMpNvLLMYqKwgiIvDovtn2Zq+jbzqoPhM1dPLnHs+p+8xekbb1XukPTJG5wPvaF0ctPSr6DE8Sf5iXwERFZM4LCu1Lax1DShkJtU1BLYj9hotnk8RcAdSDrYrNVoXthqu8xYtvpDDG0DgC7M8/B7fcFHbPpg2WdJWrLUmYY0cySSbuJNySdSSTvK9RWtXXtjNrEm1za2g81kpSm9j6CU4wWXsi5I62VNyN4v4b/cqmPBAI3EXHmjHg6ggjobpx2Pdn3DXg7l6qXxg+PNUNkINneR5p054Gccn1REXJ0ERWU9fkkyvFmkAtd87rqMXLg4nZGCzIu5ImuFnAEdRdWMuERncXN8DcfFX7Hgi4IIO4her2M5R4ZzOquz1JMjWYM32nuPTcpCKMNFmiwHAKpElZKXLFdFdfpQREXBKEREARFTK+wv7l6ll4DeDYHYjh5kr5p7ejDFkH3pXC3wY/3rdy1t2G1NKaFzIpQ6o7xz6lh0c3c1lgd7MobqNLkrZK16o9MUj5vVWddrYREUhXC5t26n7zFqx3KXJ+7Y1n8K6SXL+NuvW1budVUH3zvKrat/QaPhq/Mb+CzWPOkzFzvtEkeG4fCyl8UlyxO5n0R+LT5XUOAq+njhNlrWTzJR9j6mrvEyNv2RnP8IVzgvrP5ej79VYgL70NYI84IJJsWjnpa3RSTjmLUV/2SvVPFkZTfH+ibXjmgixUJRSETNJOryQ7rcE/kpxVLIdD5NOm5WpvBTGCNDw3FVIi4byTIKmWJrhZwBHUXVSLxPB40nszxjABYAADcBuXqIh6tgiIgCIiAIiIDxzrb1YV73W3WHyUgqJ2XaVJXJRZHbFyi0mReE4nNSzMnp3lksZu0jjza4e007iCun9gdrY8TpBM0ZZGnJPHfWN4HDm07weXUFcrvbYkLLeyraQ0OJx3NoakiCccPSNo3/hcRryLlpVy7GBdDudPoiKYrBcu4uLVdUOVTUf5zl1EuY9s2iDEK0O3Cokf+8eXgD9oKtqk3DY0fDpJTefYxnF5bvaz7IzHxOg/rqrRUhxcS473G/8AIKpcqPSkhOfXJy9wvF6i9OSul+tZ97+EqeUJQi8zOmY/4bfmptVdRyvsaGi9L+/+EERFXLoREQBERAEREAREQBERAEREBCVbbO/rwVrOPRPPeFe149L3/NWcu4rSg+DEvW8kde7L4gaihppzvlgikd4ujBd8SV4ozsxP+56K/wDyGfLRFaM4vZ9pYWYgyheHNklhMsT3ACOSziHRtdfV4AzWtuXPnbLJG7GZ2xm4Hd97yziJoI62Ab5krdGIHDMbpy3vD3lO5zgWkw1dM9h1Ia4ZmG7eIsbdNOZBO6Rz5HuLnyOL3ucbucXHMS48SSSVxPgkqznBWiIoC2EReFAXeEtvKT9ltv2j/opdWGDR2YXH2zfyGg/NX6p3vM/samkjipfO4REUJZCIiAIiIAiIgCIiAIiIAiLx7rC6LcERXn0vf81ZTGzSrioddx9yk9jMBdiFfDTNBLC4PnI9mNhBeb8NPRHVwWnCPBh6iay2dN7D0hiwyjjcLObTQhw5Humlw9914psC2gRWTPMbx7ZbC6yfLUwQPqMue18sxaDlDjlIc5t9LnRcu4phr6WpmppLh8Ujma8bHRw6FtiOhXU+0+x9NXFj5O8jni+qqIHmKePfo144anQg7ysC237H3TxmaCrnmrG2F6p7CJGtGjMzWDK4cHG/I8xzJZR1CXS8mj0X0xCklp5DFUxPhkbvbI0tO+1xzGm8aFW5lbzUHSy2pxfc+iQwmR2QbvaPIfzX0go5JOBY3md58Apimp2sblaPHmepUVlqhxyWadPKx5e0f7n0Y0AADcNAvURUTWCIiAIiIAiIgCIiAIiIAiIgCusPwWWrE3dujjZTxmWaWZxbGwa2BcATc2NhbgVRhtBLUzNp6duaV505NHFzzwaOJ/0W7MN7LaFkcTJQ+bu7OkaZHiGWS988kINnW3AG+gAN1b01OX1Moa3UquPSuWaXoOzeqfJQNmmjibiAe6IgOe9gbB3v0kZDdSLbidd62XsDs7BRYy+no+8e2npC2tleT6c00sb42W9UWY0kWGmoNzdZ7U7PRyV0NY5zi6nifHDH6PdsMh9OQaXzFtm77WG5TAaBewGu/r4rQSwYbbfJ6iIvTwIiID4VlFFM3LLGyRvJ7GvHuIWgu0LYU4dKZoWZqSR3okC5hJPqPPL7LuO466noRfKpp2SMcyRrXseC1zXAFrgd4IO8LicFJYZNRc6pZRyu119QvVne3PZjLTF09CHSwb3Rauki+7xkb/iHXetfxTgrMsplBm/TfC1ZR9URFCThERAEREAREQBERAERfMzC4Au4k2AGtydwHM+C9UW+DxtLk+ivMDwiorZu5pWZne246MjH2nu4Df1PAFZXsn2XVVVaSrvTw78lh3zx90/V+LtenFbmwXBoKSIRU8bY2DlvcftPcdXO6lXKtL3kZ2o18Y7Q3ZFbE7Hw4dDlZ6cz7d9KRZzzyA9lg4D33KyREV5LBjyk5PLCIi9OQiIgCIiAIiIAtadsGztCyinrXRZJ2gZXREMMj3vDWiRu5wudTa9gdVstal/tF1RFFTRDdJUZndRHG7Q+bgfJeNJrc6hKUXmLNMwV2g3jodQrtlWD18CodFSlXF9jWhqZx5JwVDVWJW8woISEcSqhUO5/BRuhEy1nuiczDmPevbjmoL9LdfhY7tFV+knkF5+H+TpayJNZxzHvVJlbzCh/0k9F4ah3P4L3yF7h6xEs6paFf4XhFZVEfo9NLID7QYcnnI6zB71L9h8jXYsWSta8Op5Mge1rsrmvY4ObcaGwcNOa6LAU8NLHllSzxGSeIo0rgnY9UyWdWTtib9iL6STwLj6LT4ZlszZzY2iodYIRn3GR/pynn6Z9UdG2HRT6KxGEY8FCzUWWcsIiLshCIiAIiIAiIgCIiAIiIAtd9ueBmpwt0rBd9K8TWHFli2T3NOb8C2IqZIw5pa4AtcCHA6ggixBHJAcZNdcXVSndvNmXYZXyQEHuXHPTOPFjjoL8S31T4X4qCVaSwy7CXUgiIvDope24SN1wql8ojq7xXq4OXs0fVEReHRmHY5IRjtNb2mzg/uHn8l06uduwTC3S4o6ot9HTxOGbhnl9Frf2e8PkuiVYjwU5vMmERF0cBERAEREAREQBERAEREAREQBERAYr2ibGx4pSGM2bMy7qeQ+y6253HI7QHyO8BcwYlQzUsz4Khjo5IzZwPwIPtNO8Eb12Sse2w2Mo8SjDamP0237uVhyysv8AZdxH6pBHReOOTqMnF7HKQK8c4DeVsHbDshkou6eyqZJHLURQXfGWGPvnFrXvIJBaNLkW37lc472Nuo6CaqkqRK+FrX90xhY0tD295eQkn1M1rAahR+WTed8GtqaOSaRsULHSSPNmNY0ucT0AV7tBgM+HTCGqYGSOjZILODhZ995HEEOB6g7xYreo2epaGswmagg7uOV8sUpGZzpGz0xe0yvdcmxZcXOmtlOYdgb3YtiEtRCH08sVIyAvDXscGMd3jcp5P11HFddCxgjdjzk5cNQ1ZNsnsTVYhUint+j/AEYmc6Zrmkxl+TPGw2L9bjgOq3RhOCQs2klMFNFHDDQMa7JC1je9lqc4cABbNkaRffpZSVJhc7toZqt0ZZBHRMponki0pdKJSW2N/ROYG/RFBISskya2T2agw6mbT07fRHpPcdXyOIF3vPE6DwAAUyiLsjCIiAIiIAiIgCIiAIiIAiIgCIiAIiIAiIgMY7TadsmEVgeL5YHyN6OjGdjgRxDmg+Sm5aKOen7qVueOSPJI1xJzBzbEE3v5714iAuoIWsa1jQA1oDWgbgALADyVaIgCIiAIiIAiIgCIiAIiIAiIgCIiA//Z"/>
          <p:cNvSpPr>
            <a:spLocks noChangeAspect="1" noChangeArrowheads="1"/>
          </p:cNvSpPr>
          <p:nvPr/>
        </p:nvSpPr>
        <p:spPr bwMode="auto">
          <a:xfrm>
            <a:off x="1488281" y="9775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2" t="10185" r="4073" b="16619"/>
          <a:stretch/>
        </p:blipFill>
        <p:spPr bwMode="auto">
          <a:xfrm>
            <a:off x="923525" y="1392373"/>
            <a:ext cx="7302023" cy="3995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53220" y="5541275"/>
            <a:ext cx="5717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~</a:t>
            </a:r>
            <a:r>
              <a:rPr lang="ru-RU" dirty="0"/>
              <a:t>1400 последовательностей, - почти в каждой позиции найдется какая-нибудь вставка хотя бы в одной последовательности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26749" y="63740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ru-RU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61195" y="702245"/>
            <a:ext cx="6172200" cy="47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Но это выравнивание не может быть правильным …..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25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5"/>
            <a:ext cx="8229600" cy="1426137"/>
          </a:xfrm>
        </p:spPr>
        <p:txBody>
          <a:bodyPr>
            <a:noAutofit/>
          </a:bodyPr>
          <a:lstStyle/>
          <a:p>
            <a:r>
              <a:rPr lang="ru-RU" sz="3600" dirty="0" smtClean="0"/>
              <a:t>Как определить </a:t>
            </a:r>
            <a:r>
              <a:rPr lang="ru-RU" sz="3600" dirty="0" err="1" smtClean="0"/>
              <a:t>гомологичность</a:t>
            </a:r>
            <a:r>
              <a:rPr lang="ru-RU" sz="3600" dirty="0" smtClean="0"/>
              <a:t> последовательностей и аминокислотных остатков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892800"/>
            <a:ext cx="8229600" cy="426295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Гомологичные белки имеют похожие участки –</a:t>
            </a:r>
            <a:r>
              <a:rPr lang="en-US" sz="2400" dirty="0" smtClean="0"/>
              <a:t>”</a:t>
            </a:r>
            <a:r>
              <a:rPr lang="ru-RU" sz="2400" dirty="0" smtClean="0"/>
              <a:t>мотивы</a:t>
            </a:r>
            <a:r>
              <a:rPr lang="en-US" sz="2400" dirty="0" smtClean="0"/>
              <a:t>”, </a:t>
            </a:r>
            <a:r>
              <a:rPr lang="ru-RU" sz="2400" dirty="0" smtClean="0"/>
              <a:t>соответствующие наиболее консервативным</a:t>
            </a:r>
            <a:r>
              <a:rPr lang="en-US" sz="2400" dirty="0" smtClean="0"/>
              <a:t> </a:t>
            </a:r>
            <a:r>
              <a:rPr lang="ru-RU" sz="2400" dirty="0" smtClean="0"/>
              <a:t>участкам последовательности</a:t>
            </a:r>
          </a:p>
          <a:p>
            <a:r>
              <a:rPr lang="ru-RU" sz="2400" dirty="0" smtClean="0"/>
              <a:t>Степень сходства различается на разных частях последовательностей.  </a:t>
            </a:r>
          </a:p>
          <a:p>
            <a:r>
              <a:rPr lang="ru-RU" sz="2400" dirty="0" smtClean="0"/>
              <a:t>Степень сходства определяется тем, можно ли получить такое же сходство между двумя случайными (негомологичными) последовательностями</a:t>
            </a:r>
          </a:p>
          <a:p>
            <a:r>
              <a:rPr lang="ru-RU" sz="2400" dirty="0" smtClean="0"/>
              <a:t>Контроль</a:t>
            </a:r>
            <a:r>
              <a:rPr lang="en-US" sz="2400" dirty="0" smtClean="0"/>
              <a:t>: </a:t>
            </a:r>
            <a:r>
              <a:rPr lang="ru-RU" sz="2400" dirty="0" smtClean="0"/>
              <a:t>сравнить полученное сходство со сходством случайных последовательностей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01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4576"/>
            <a:ext cx="8229600" cy="53767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Порядок действий такой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35" y="779056"/>
            <a:ext cx="8717935" cy="537670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Даны последовательности предположительно гомологичных белков (выравнивать негомологичные белки биологически бессмысленно) </a:t>
            </a:r>
          </a:p>
          <a:p>
            <a:r>
              <a:rPr lang="ru-RU" sz="2400" dirty="0" smtClean="0"/>
              <a:t>Найдем в них похожие участки и составим из них блоки. В блоках должно быть достаточно консервативных   позиций и крайние позиции должны быть консервативными</a:t>
            </a:r>
          </a:p>
          <a:p>
            <a:r>
              <a:rPr lang="ru-RU" sz="2400" dirty="0" smtClean="0"/>
              <a:t>Проконтролируем, что блоки достоверно отличны от случайных</a:t>
            </a:r>
          </a:p>
          <a:p>
            <a:r>
              <a:rPr lang="ru-RU" sz="2400" dirty="0" smtClean="0"/>
              <a:t>Если нашлось несколько блоков, идущих в одном порядке (между ними может быть много </a:t>
            </a:r>
            <a:r>
              <a:rPr lang="ru-RU" sz="2400" dirty="0" err="1" smtClean="0"/>
              <a:t>а.к.о</a:t>
            </a:r>
            <a:r>
              <a:rPr lang="ru-RU" sz="2400" dirty="0" smtClean="0"/>
              <a:t>.) то, предположительно, последовательности </a:t>
            </a:r>
            <a:r>
              <a:rPr lang="ru-RU" sz="2400" dirty="0" err="1" smtClean="0"/>
              <a:t>гомологичны</a:t>
            </a:r>
            <a:endParaRPr lang="ru-RU" sz="2400" dirty="0" smtClean="0"/>
          </a:p>
          <a:p>
            <a:r>
              <a:rPr lang="ru-RU" sz="2400" dirty="0" smtClean="0"/>
              <a:t>Аминокислотные остатки в позициях  блоков считаем гомологичными</a:t>
            </a:r>
          </a:p>
          <a:p>
            <a:r>
              <a:rPr lang="ru-RU" sz="2400" dirty="0" smtClean="0"/>
              <a:t>Если между двумя блоками во всех последовательностях одно и то же число </a:t>
            </a:r>
            <a:r>
              <a:rPr lang="ru-RU" sz="2400" dirty="0" err="1" smtClean="0"/>
              <a:t>а.к.о</a:t>
            </a:r>
            <a:r>
              <a:rPr lang="ru-RU" sz="2400" dirty="0" smtClean="0"/>
              <a:t>. то правдоподобно что и между блоками остатки </a:t>
            </a:r>
            <a:r>
              <a:rPr lang="ru-RU" sz="2400" dirty="0" err="1" smtClean="0"/>
              <a:t>гомологичны</a:t>
            </a:r>
            <a:r>
              <a:rPr lang="ru-RU" sz="2400" dirty="0" smtClean="0"/>
              <a:t>,  даже если они не сходны по свойствам</a:t>
            </a:r>
          </a:p>
          <a:p>
            <a:r>
              <a:rPr lang="ru-RU" sz="2400" dirty="0" smtClean="0"/>
              <a:t>Объединение блоков можно считать областью гомологии последовательностей. Она может не совпадать с полными последовательностями. Домены.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01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Эволюционирует нуклеотидная последовательность генома</a:t>
            </a:r>
          </a:p>
          <a:p>
            <a:r>
              <a:rPr lang="ru-RU" dirty="0" smtClean="0"/>
              <a:t>Мутации происходят постоянно и случайно</a:t>
            </a:r>
          </a:p>
          <a:p>
            <a:r>
              <a:rPr lang="ru-RU" dirty="0" smtClean="0"/>
              <a:t>Только мутации в половых клетках наследуются</a:t>
            </a:r>
          </a:p>
          <a:p>
            <a:r>
              <a:rPr lang="ru-RU" dirty="0" smtClean="0"/>
              <a:t>В гомологичных последовательностях живущих сегодня организмов мы видим почти исключительно мутации, прошедшие отбор</a:t>
            </a:r>
          </a:p>
          <a:p>
            <a:r>
              <a:rPr lang="ru-RU" dirty="0" smtClean="0"/>
              <a:t>Локальные мутации накапливаются со временем: больше времени – больше мутаций – больше различий между потомками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2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4715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Последовательность белка обычно под стабилизирующем отбором, т.е. отбор действует против мутаций </a:t>
            </a:r>
            <a:r>
              <a:rPr lang="ru-RU" dirty="0" err="1" smtClean="0"/>
              <a:t>а.к.о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Гомологичность</a:t>
            </a:r>
            <a:r>
              <a:rPr lang="ru-RU" dirty="0" smtClean="0"/>
              <a:t> последовательностей белков и их </a:t>
            </a:r>
            <a:r>
              <a:rPr lang="ru-RU" dirty="0" err="1" smtClean="0"/>
              <a:t>а.к.о</a:t>
            </a:r>
            <a:r>
              <a:rPr lang="ru-RU" dirty="0" smtClean="0"/>
              <a:t>. можно предсказать по высокому сходству фрагментов в блоках выравнивания</a:t>
            </a:r>
          </a:p>
          <a:p>
            <a:r>
              <a:rPr lang="ru-RU" dirty="0" smtClean="0"/>
              <a:t>Критерием гомологии </a:t>
            </a:r>
            <a:r>
              <a:rPr lang="ru-RU" dirty="0" err="1" smtClean="0"/>
              <a:t>а.к.о</a:t>
            </a:r>
            <a:r>
              <a:rPr lang="ru-RU" dirty="0" smtClean="0"/>
              <a:t>. в блоках служит  невозможность получить такое же или большее сходство случайно </a:t>
            </a:r>
          </a:p>
          <a:p>
            <a:r>
              <a:rPr lang="ru-RU" dirty="0" smtClean="0"/>
              <a:t>Универсальных границ сходства, свидетельствующего о гомологии, не существует</a:t>
            </a:r>
          </a:p>
          <a:p>
            <a:r>
              <a:rPr lang="ru-RU" dirty="0" smtClean="0"/>
              <a:t>Для белков есть проверка: сходство структур</a:t>
            </a:r>
          </a:p>
        </p:txBody>
      </p:sp>
    </p:spTree>
    <p:extLst>
      <p:ext uri="{BB962C8B-B14F-4D97-AF65-F5344CB8AC3E}">
        <p14:creationId xmlns:p14="http://schemas.microsoft.com/office/powerpoint/2010/main" val="4190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" y="288940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Что можно сказать про аминокислотные  остатки в новых колонках залитых одним цветом?</a:t>
            </a:r>
            <a:endParaRPr lang="ru-RU" sz="3600" dirty="0"/>
          </a:p>
        </p:txBody>
      </p:sp>
      <p:pic>
        <p:nvPicPr>
          <p:cNvPr id="5" name="Рисунок 4" descr="Jalview 2.10.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8763" r="7120" b="20544"/>
          <a:stretch/>
        </p:blipFill>
        <p:spPr>
          <a:xfrm>
            <a:off x="539475" y="2238445"/>
            <a:ext cx="8100000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545" y="0"/>
            <a:ext cx="8229600" cy="1143000"/>
          </a:xfrm>
        </p:spPr>
        <p:txBody>
          <a:bodyPr/>
          <a:lstStyle/>
          <a:p>
            <a:r>
              <a:rPr lang="ru-RU" dirty="0" smtClean="0"/>
              <a:t>На коллоквиуме спросим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37" y="1047890"/>
            <a:ext cx="8641125" cy="556872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Колонка, или позиция, выравнивания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Консервативная колонка (слайд 4)</a:t>
            </a: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 90% консервативная позиция. </a:t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Догадайтесь что это значит!</a:t>
            </a:r>
            <a:endParaRPr lang="en-US" sz="2400" dirty="0" smtClean="0"/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Функционально консервативная позиция (слайд 5)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Identity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процент консервативных позиций в выравнивании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Similarity –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процент функционально консервативных позиций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17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Биологоческий смысл выравнивания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Придется обратится к геномам, так как последовательности белков закодированы в геномах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8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Геном – совокупность наследственной </a:t>
            </a:r>
            <a:r>
              <a:rPr lang="ru-RU" b="1" dirty="0" smtClean="0"/>
              <a:t>информации</a:t>
            </a:r>
            <a:r>
              <a:rPr lang="ru-RU" dirty="0" smtClean="0"/>
              <a:t> организма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4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087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Атрибуты информации:</a:t>
            </a:r>
          </a:p>
          <a:p>
            <a:r>
              <a:rPr lang="ru-RU" dirty="0" smtClean="0"/>
              <a:t>Носитель информации </a:t>
            </a:r>
          </a:p>
          <a:p>
            <a:r>
              <a:rPr lang="ru-RU" dirty="0" smtClean="0"/>
              <a:t>Кодировка информации</a:t>
            </a:r>
          </a:p>
          <a:p>
            <a:r>
              <a:rPr lang="ru-RU" dirty="0" smtClean="0"/>
              <a:t>Получатель информации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Информация, которую декодирует</a:t>
            </a:r>
            <a:r>
              <a:rPr lang="ru-RU" dirty="0"/>
              <a:t> </a:t>
            </a:r>
            <a:r>
              <a:rPr lang="ru-RU" dirty="0" smtClean="0"/>
              <a:t>получатель, влияет на его поведение.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9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7194</TotalTime>
  <Words>1540</Words>
  <Application>Microsoft Office PowerPoint</Application>
  <PresentationFormat>On-screen Show (4:3)</PresentationFormat>
  <Paragraphs>245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Тема Office</vt:lpstr>
      <vt:lpstr>Выравнивание</vt:lpstr>
      <vt:lpstr>План</vt:lpstr>
      <vt:lpstr>Выравнивание последовательностей семи белков (фрагмент)</vt:lpstr>
      <vt:lpstr>Колонки с одинаковыми аминокислотными остатками выделены цветом</vt:lpstr>
      <vt:lpstr>Что можно сказать про аминокислотные  остатки в новых колонках залитых одним цветом?</vt:lpstr>
      <vt:lpstr>На коллоквиуме спросим</vt:lpstr>
      <vt:lpstr>Биологоческий смысл выравнивания</vt:lpstr>
      <vt:lpstr>Геном – совокупность наследственной информации организма</vt:lpstr>
      <vt:lpstr>Информация</vt:lpstr>
      <vt:lpstr>Геном</vt:lpstr>
      <vt:lpstr>PowerPoint Presentation</vt:lpstr>
      <vt:lpstr>Как доказать, что последовательность ДНК содержит всю наследственную информацию?</vt:lpstr>
      <vt:lpstr>Эксперимент Крэга Вентера</vt:lpstr>
      <vt:lpstr>То же в картинках</vt:lpstr>
      <vt:lpstr>PowerPoint Presentation</vt:lpstr>
      <vt:lpstr>Из интервью C. Venter’а CNN </vt:lpstr>
      <vt:lpstr>Практика: ребенок от трех родителей</vt:lpstr>
      <vt:lpstr>Проблема сохранения информации</vt:lpstr>
      <vt:lpstr>Репликация – создание двух копий  молекулы ДНК</vt:lpstr>
      <vt:lpstr>PowerPoint Presentation</vt:lpstr>
      <vt:lpstr>Если бы мы знали ход эволюции генома, то изобразили бы его выравниванием</vt:lpstr>
      <vt:lpstr>При репликации большинство нуклеотидов потомка “знают” своего предка в геноме родителя</vt:lpstr>
      <vt:lpstr>Мутации</vt:lpstr>
      <vt:lpstr>Локальная эволюция определяет выравнивание последовательностей потомков относительно предка</vt:lpstr>
      <vt:lpstr>PowerPoint Presentation</vt:lpstr>
      <vt:lpstr>PowerPoint Presentation</vt:lpstr>
      <vt:lpstr>Гомология – это ………………………….</vt:lpstr>
      <vt:lpstr>De novo мутации у человека</vt:lpstr>
      <vt:lpstr>Большинство локальных мутаций происходит из-за ошибок полимераз при репликации  (~10-9 на нукл. на клетку) генома и его репарации</vt:lpstr>
      <vt:lpstr>Как сказываются мутации в кодирующей последовательности на последовательности белка?</vt:lpstr>
      <vt:lpstr>На практике задачи таковы</vt:lpstr>
      <vt:lpstr>ВЫРАВНИВАНИЕ</vt:lpstr>
      <vt:lpstr>Обсуждение задания</vt:lpstr>
      <vt:lpstr>Названия мутаций в генах белков</vt:lpstr>
      <vt:lpstr>Конец</vt:lpstr>
      <vt:lpstr>Отбор</vt:lpstr>
      <vt:lpstr>В секвенированной последовательности мы видим, в основном, мутации, прошедшие отбор</vt:lpstr>
      <vt:lpstr>Примеры выравниваний белков</vt:lpstr>
      <vt:lpstr>Блоки выравнивания</vt:lpstr>
      <vt:lpstr>PowerPoint Presentation</vt:lpstr>
      <vt:lpstr>Пример хорошего выравнивания не очень близких последовательностей</vt:lpstr>
      <vt:lpstr>Часто выравнивание выглядит так</vt:lpstr>
      <vt:lpstr>Или так … </vt:lpstr>
      <vt:lpstr>Терминология</vt:lpstr>
      <vt:lpstr>Иногда так … </vt:lpstr>
      <vt:lpstr>Как определить гомологичность последовательностей и аминокислотных остатков</vt:lpstr>
      <vt:lpstr>Порядок действий такой</vt:lpstr>
      <vt:lpstr>Take home messages</vt:lpstr>
      <vt:lpstr>Take home messages</vt:lpstr>
    </vt:vector>
  </TitlesOfParts>
  <Company>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aba</dc:creator>
  <cp:lastModifiedBy>Andrei Vladimirovich Alexeevsky</cp:lastModifiedBy>
  <cp:revision>166</cp:revision>
  <dcterms:created xsi:type="dcterms:W3CDTF">2017-03-31T07:49:29Z</dcterms:created>
  <dcterms:modified xsi:type="dcterms:W3CDTF">2019-04-16T09:48:46Z</dcterms:modified>
</cp:coreProperties>
</file>