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1"/>
  </p:notesMasterIdLst>
  <p:sldIdLst>
    <p:sldId id="263" r:id="rId2"/>
    <p:sldId id="326" r:id="rId3"/>
    <p:sldId id="327" r:id="rId4"/>
    <p:sldId id="331" r:id="rId5"/>
    <p:sldId id="329" r:id="rId6"/>
    <p:sldId id="332" r:id="rId7"/>
    <p:sldId id="316" r:id="rId8"/>
    <p:sldId id="300" r:id="rId9"/>
    <p:sldId id="317" r:id="rId10"/>
    <p:sldId id="301" r:id="rId11"/>
    <p:sldId id="304" r:id="rId12"/>
    <p:sldId id="318" r:id="rId13"/>
    <p:sldId id="293" r:id="rId14"/>
    <p:sldId id="305" r:id="rId15"/>
    <p:sldId id="289" r:id="rId16"/>
    <p:sldId id="281" r:id="rId17"/>
    <p:sldId id="283" r:id="rId18"/>
    <p:sldId id="290" r:id="rId19"/>
    <p:sldId id="284" r:id="rId20"/>
    <p:sldId id="285" r:id="rId21"/>
    <p:sldId id="292" r:id="rId22"/>
    <p:sldId id="291" r:id="rId23"/>
    <p:sldId id="260" r:id="rId24"/>
    <p:sldId id="286" r:id="rId25"/>
    <p:sldId id="287" r:id="rId26"/>
    <p:sldId id="306" r:id="rId27"/>
    <p:sldId id="307" r:id="rId28"/>
    <p:sldId id="309" r:id="rId29"/>
    <p:sldId id="308" r:id="rId30"/>
    <p:sldId id="321" r:id="rId31"/>
    <p:sldId id="267" r:id="rId32"/>
    <p:sldId id="311" r:id="rId33"/>
    <p:sldId id="322" r:id="rId34"/>
    <p:sldId id="323" r:id="rId35"/>
    <p:sldId id="330" r:id="rId36"/>
    <p:sldId id="278" r:id="rId37"/>
    <p:sldId id="333" r:id="rId38"/>
    <p:sldId id="312" r:id="rId39"/>
    <p:sldId id="31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AC2FD-A98B-4753-AE8F-66E9BAEE4570}">
          <p14:sldIdLst>
            <p14:sldId id="263"/>
            <p14:sldId id="326"/>
            <p14:sldId id="327"/>
            <p14:sldId id="331"/>
            <p14:sldId id="329"/>
            <p14:sldId id="332"/>
            <p14:sldId id="316"/>
            <p14:sldId id="300"/>
            <p14:sldId id="317"/>
            <p14:sldId id="301"/>
            <p14:sldId id="304"/>
            <p14:sldId id="318"/>
            <p14:sldId id="293"/>
            <p14:sldId id="305"/>
            <p14:sldId id="289"/>
            <p14:sldId id="281"/>
            <p14:sldId id="283"/>
            <p14:sldId id="290"/>
            <p14:sldId id="284"/>
            <p14:sldId id="285"/>
            <p14:sldId id="292"/>
            <p14:sldId id="291"/>
            <p14:sldId id="260"/>
            <p14:sldId id="286"/>
            <p14:sldId id="287"/>
            <p14:sldId id="306"/>
            <p14:sldId id="307"/>
            <p14:sldId id="309"/>
            <p14:sldId id="308"/>
            <p14:sldId id="321"/>
            <p14:sldId id="267"/>
            <p14:sldId id="311"/>
            <p14:sldId id="322"/>
            <p14:sldId id="323"/>
            <p14:sldId id="330"/>
          </p14:sldIdLst>
        </p14:section>
        <p14:section name="Раздел без заголовка" id="{A1955140-7CB8-4E15-8E4F-0345E9920928}">
          <p14:sldIdLst>
            <p14:sldId id="278"/>
            <p14:sldId id="333"/>
            <p14:sldId id="31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7" autoAdjust="0"/>
  </p:normalViewPr>
  <p:slideViewPr>
    <p:cSldViewPr>
      <p:cViewPr>
        <p:scale>
          <a:sx n="33" d="100"/>
          <a:sy n="33" d="100"/>
        </p:scale>
        <p:origin x="1299" y="483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22-04-2019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0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2E5-DC0A-4BB2-ADF2-A4AF70F1AC8A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7F1-887C-463F-AB97-67AD5394B201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5CC-2542-4E26-A833-D9A3324A0F20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19E8-E1B1-4C5C-926A-872F77662A99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76BC-09F2-43F3-82FD-D28439EFB319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39D-64AB-458E-AF5F-C48E0BF5A779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4CDA-8E4F-412D-94DA-0C59F14F82A3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1A7-EDB6-4399-B2A5-32022EB10AAF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3AF-DFD2-4A6A-AB8A-4EAC2357AE42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EE4-78E0-475F-A9DA-7396A8C30AEB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98-A036-45FF-B68D-B431C59E0B91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3399-F6D5-4AA5-BF8E-D8B45496D897}" type="datetime1">
              <a:rPr lang="ru-RU" smtClean="0"/>
              <a:pPr/>
              <a:t>22-04-2019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locks.fhcrc.org/block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rnsife.usc.edu/assets/sites/516/docs/papers/msw_papers/msw-042.pdf" TargetMode="External"/><Relationship Id="rId2" Type="http://schemas.openxmlformats.org/officeDocument/2006/relationships/hyperlink" Target="http://linkinghub.elsevier.com/retrieve/pii/0022-2836(70)90057-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Journal_of_Molecular_Biolog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04" y="-87606"/>
            <a:ext cx="8784976" cy="7130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Вес замены. Матрица </a:t>
            </a:r>
            <a:r>
              <a:rPr lang="en-US" b="1" i="1" dirty="0" smtClean="0"/>
              <a:t>BLOSUM62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5" y="395005"/>
            <a:ext cx="92556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 N  D  C  Q  E  G  H  I  L  K  M  F  P  S  T  W  Y  V  B  Z  X  *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4 -1 -2 -2  0 -1 -1  0 -2 -1 -1 -1 -1 -2 -1  1  0 -3 -2  0 -2 -1  0 -4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-1  5  0 -2 -3  1  0 -2  0 -3 -2  2 -1 -3 -2 -1 -1 -3 -2 -3 -1  0 -1 -4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-2  0  6  1 -3  0  0  0  1 -3 -3  0 -2 -3 -2  1  0 -4 -2 -3  3  0 -1 -4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-2 -2  1  6 -3  0  2 -1 -1 -3 -4 -1 -3 -3 -1  0 -1 -4 -3 -3  4  1 -1 -4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0 -3 -3 -3  9 -3 -4 -3 -3 -1 -1 -3 -1 -2 -3 -1 -1 -2 -2 -1 -3 -3 -2 -4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-1  1  0  0 -3  5  2 -2  0 -3 -2  1  0 -3 -1  0 -1 -2 -1 -2  0  3 -1 -4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-1  0  0  2 -4  2  5 -2  0 -3 -3  1 -2 -3 -1  0 -1 -3 -2 -2  1  4 -1 -4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0 -2  0 -1 -3 -2 -2  6 -2 -4 -4 -2 -3 -3 -2  0 -2 -2 -3 -3 -1 -2 -1 -4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-2  0  1 -1 -3  0  0 -2  8 -3 -3 -1 -2 -1 -2 -1 -2 -2  2 -3  0  0 -1 -4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-1 -3 -3 -3 -1 -3 -3 -4 -3  4  2 -3  1  0 -3 -2 -1 -3 -1  3 -3 -3 -1 -4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-1 -2 -3 -4 -1 -2 -3 -4 -3  2  4 -2  2  0 -3 -2 -1 -2 -1  1 -4 -3 -1 -4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-1  2  0 -1 -3  1  1 -2 -1 -3 -2  5 -1 -3 -1  0 -1 -3 -2 -2  0  1 -1 -4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 -1 -1 -2 -3 -1  0 -2 -3 -2  1  2 -1  5  0 -2 -1 -1 -1 -1  1 -3 -1 -1 -4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-2 -3 -3 -3 -2 -3 -3 -3 -1  0  0 -3  0  6 -4 -2 -2  1  3 -1 -3 -3 -1 -4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-1 -2 -2 -1 -3 -1 -1 -2 -2 -3 -3 -1 -2 -4  7 -1 -1 -4 -3 -2 -2 -1 -2 -4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 1 -1  1  0 -1  0  0  0 -1 -2 -2  0 -1 -2 -1  4  1 -3 -2 -2  0  0  0 -4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0 -1  0 -1 -1 -1 -1 -2 -2 -1 -1 -1 -1 -2 -1  1  5 -2 -2  0 -1 -1  0 -4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-3 -3 -4 -4 -2 -2 -3 -2 -2 -3 -2 -3 -1  1 -4 -3 -2 11  2 -3 -4 -3 -2 -4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-2 -2 -2 -3 -2 -1 -2 -3  2 -1 -1 -2 -1  3 -3 -2 -2  2  7 -1 -3 -2 -1 -4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 0 -3 -3 -3 -1 -2 -2 -3 -3  3  1 -2  1 -1 -2 -2  0 -3 -1  4 -3 -2 -1 -4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-2 -1  3  4 -3  0  1 -1  0 -3 -4  0 -3 -3 -2  0 -1 -4 -3 -3  4  1 -1 -4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-1  0  0  1 -3  3  4 -2  0 -3 -3  1 -1 -3 -1  0 -1 -3 -2 -2  1  4 -1 -4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 0 -1 -1 -1 -2 -1 -1 -1 -1 -1 -1 -1 -1 -1 -2  0  0 -2 -1 -1 -1 -1 -1 -4 </a:t>
            </a:r>
          </a:p>
          <a:p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-4 -4 -4 -4 -4 -4 -4 -4 -4 -4 -4 -4 -4 -4 -4 -4 -4 -4 -4 -4 -4 -4 -4 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Матрицы весов замен </a:t>
            </a:r>
            <a:r>
              <a:rPr lang="ru-RU" dirty="0" err="1" smtClean="0"/>
              <a:t>а.к.о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07827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Имеется много матриц</a:t>
            </a:r>
            <a:r>
              <a:rPr lang="en-US" sz="2400" dirty="0" smtClean="0"/>
              <a:t>: </a:t>
            </a:r>
          </a:p>
          <a:p>
            <a:pPr lvl="1"/>
            <a:r>
              <a:rPr lang="ru-RU" sz="2400" dirty="0" smtClean="0"/>
              <a:t>Серия </a:t>
            </a:r>
            <a:r>
              <a:rPr lang="en-US" sz="2400" dirty="0" smtClean="0"/>
              <a:t>BLOSUM: 90, 80, </a:t>
            </a:r>
            <a:r>
              <a:rPr lang="en-US" sz="2400" b="1" dirty="0" smtClean="0"/>
              <a:t>62</a:t>
            </a:r>
            <a:r>
              <a:rPr lang="en-US" sz="2400" dirty="0" smtClean="0"/>
              <a:t>, 45, 30 </a:t>
            </a:r>
            <a:r>
              <a:rPr lang="ru-RU" sz="2400" dirty="0" smtClean="0"/>
              <a:t>и др.</a:t>
            </a:r>
            <a:endParaRPr lang="en-US" sz="2400" dirty="0" smtClean="0"/>
          </a:p>
          <a:p>
            <a:pPr lvl="1"/>
            <a:r>
              <a:rPr lang="ru-RU" sz="2400" dirty="0" smtClean="0"/>
              <a:t>Серия </a:t>
            </a:r>
            <a:r>
              <a:rPr lang="en-US" sz="2400" dirty="0" smtClean="0"/>
              <a:t>PAM: 30, 70, 250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</a:t>
            </a:r>
            <a:endParaRPr lang="en-US" sz="2400" dirty="0" smtClean="0"/>
          </a:p>
          <a:p>
            <a:pPr lvl="1"/>
            <a:r>
              <a:rPr lang="ru-RU" sz="2400" dirty="0" smtClean="0"/>
              <a:t>Другие</a:t>
            </a:r>
          </a:p>
          <a:p>
            <a:r>
              <a:rPr lang="ru-RU" sz="2400" dirty="0" smtClean="0"/>
              <a:t>Матрицы </a:t>
            </a:r>
            <a:r>
              <a:rPr lang="en-US" sz="2400" dirty="0" smtClean="0"/>
              <a:t>BLOSUM </a:t>
            </a:r>
            <a:r>
              <a:rPr lang="ru-RU" sz="2400" dirty="0" smtClean="0"/>
              <a:t>основаны на частотах замен остатков в блоках гомологичных белков из БД </a:t>
            </a:r>
            <a:r>
              <a:rPr lang="en-US" sz="2400" dirty="0" smtClean="0"/>
              <a:t>BLOCKS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http://blocks.fhcrc.org/blocks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Веса вычисляются как логарифмы отношения частоты замены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</a:t>
            </a:r>
            <a:r>
              <a:rPr lang="en-US" sz="2400" dirty="0" smtClean="0"/>
              <a:t>j </a:t>
            </a:r>
            <a:r>
              <a:rPr lang="ru-RU" sz="2400" dirty="0" smtClean="0"/>
              <a:t>к вероятности увидеть </a:t>
            </a:r>
            <a:r>
              <a:rPr lang="en-US" sz="2400" dirty="0" err="1" smtClean="0"/>
              <a:t>i</a:t>
            </a:r>
            <a:r>
              <a:rPr lang="en-US" sz="2400" dirty="0" smtClean="0"/>
              <a:t>  </a:t>
            </a:r>
            <a:r>
              <a:rPr lang="ru-RU" sz="2400" dirty="0" smtClean="0"/>
              <a:t>и </a:t>
            </a:r>
            <a:r>
              <a:rPr lang="en-US" sz="2400" dirty="0" smtClean="0"/>
              <a:t>j</a:t>
            </a:r>
            <a:r>
              <a:rPr lang="ru-RU" sz="2400" dirty="0" smtClean="0"/>
              <a:t> в одной колонке выравнивания случайных последовательностей</a:t>
            </a:r>
          </a:p>
          <a:p>
            <a:pPr lvl="1"/>
            <a:r>
              <a:rPr lang="en-US" sz="2000" dirty="0" err="1"/>
              <a:t>p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q</a:t>
            </a:r>
            <a:r>
              <a:rPr lang="en-US" sz="2000" baseline="-25000" dirty="0" smtClean="0"/>
              <a:t>i   </a:t>
            </a:r>
            <a:r>
              <a:rPr lang="ru-RU" sz="2000" dirty="0" smtClean="0"/>
              <a:t>и</a:t>
            </a:r>
            <a:r>
              <a:rPr lang="en-US" sz="2000" dirty="0" smtClean="0"/>
              <a:t> q</a:t>
            </a:r>
            <a:r>
              <a:rPr lang="en-US" sz="2000" baseline="-25000" dirty="0" smtClean="0"/>
              <a:t>i   </a:t>
            </a:r>
            <a:r>
              <a:rPr lang="en-US" sz="2000" dirty="0" smtClean="0"/>
              <a:t>- </a:t>
            </a:r>
            <a:r>
              <a:rPr lang="ru-RU" sz="2000" dirty="0" smtClean="0"/>
              <a:t>частота </a:t>
            </a:r>
            <a:r>
              <a:rPr lang="ru-RU" sz="2000" dirty="0" err="1" smtClean="0"/>
              <a:t>а.к.о</a:t>
            </a:r>
            <a:r>
              <a:rPr lang="ru-RU" sz="2000" dirty="0" smtClean="0"/>
              <a:t>.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j </a:t>
            </a:r>
            <a:r>
              <a:rPr lang="ru-RU" sz="2000" dirty="0" smtClean="0"/>
              <a:t>в белках</a:t>
            </a:r>
          </a:p>
          <a:p>
            <a:pPr lvl="1"/>
            <a:r>
              <a:rPr lang="ru-RU" sz="2000" dirty="0" smtClean="0">
                <a:sym typeface="Symbol" panose="05050102010706020507" pitchFamily="18" charset="2"/>
              </a:rPr>
              <a:t> - коэффициент для удобства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720" y="5157225"/>
            <a:ext cx="2952563" cy="792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855" y="2660900"/>
            <a:ext cx="8218670" cy="3494855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062"/>
          </a:xfrm>
        </p:spPr>
        <p:txBody>
          <a:bodyPr/>
          <a:lstStyle/>
          <a:p>
            <a:r>
              <a:rPr lang="ru-RU" dirty="0" smtClean="0"/>
              <a:t>Пример блока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2664" y="1355129"/>
            <a:ext cx="84106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b="1" dirty="0" smtClean="0">
                <a:cs typeface="Courier New" pitchFamily="49" charset="0"/>
              </a:rPr>
              <a:t>Block IPB002001C</a:t>
            </a:r>
          </a:p>
          <a:p>
            <a:endParaRPr lang="en-US" sz="2000" dirty="0" smtClean="0">
              <a:cs typeface="Courier New" pitchFamily="49" charset="0"/>
            </a:endParaRPr>
          </a:p>
          <a:p>
            <a:r>
              <a:rPr lang="en-US" sz="2000" dirty="0" smtClean="0">
                <a:cs typeface="Courier New" pitchFamily="49" charset="0"/>
              </a:rPr>
              <a:t>ID   DIUHORMONER; BLOCK</a:t>
            </a:r>
          </a:p>
          <a:p>
            <a:r>
              <a:rPr lang="en-US" sz="2000" dirty="0" smtClean="0">
                <a:cs typeface="Courier New" pitchFamily="49" charset="0"/>
              </a:rPr>
              <a:t>AC   IPB002001C; distance from previous block=(42,48)</a:t>
            </a:r>
          </a:p>
          <a:p>
            <a:r>
              <a:rPr lang="en-US" sz="2000" dirty="0" smtClean="0">
                <a:cs typeface="Courier New" pitchFamily="49" charset="0"/>
              </a:rPr>
              <a:t>DE   Diuretic hormone receptor signature</a:t>
            </a:r>
          </a:p>
          <a:p>
            <a:r>
              <a:rPr lang="en-US" sz="2000" dirty="0" smtClean="0">
                <a:cs typeface="Courier New" pitchFamily="49" charset="0"/>
              </a:rPr>
              <a:t>BL   PR01127;   width=17; </a:t>
            </a:r>
            <a:r>
              <a:rPr lang="en-US" sz="2000" dirty="0" err="1" smtClean="0">
                <a:cs typeface="Courier New" pitchFamily="49" charset="0"/>
              </a:rPr>
              <a:t>seqs</a:t>
            </a:r>
            <a:r>
              <a:rPr lang="en-US" sz="2000" dirty="0" smtClean="0">
                <a:cs typeface="Courier New" pitchFamily="49" charset="0"/>
              </a:rPr>
              <a:t>=8; 99.5%=796; strength=1136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DIHR_ACHDO|Q16983    ( 176) YICNDATWIISAVVQEY 100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DIHR_MANSE|P35464    ( 129) YILSACSWILNLVLQNW  69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Q65AS2|Q65AS2_NILLU  ( 301) YIMADFMWILNITVQMS  54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Q65AS3|Q65AS3_NILLU  ( 293) YIMADFMWILNITVQMS  54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Q7Q773|Q7Q773_ANOGA  ( 192) YIMSSSLWILILSLQIT  66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Q4V3E9|Q4V3E9_DROME  ( 204) YITSALLWILTLFLQVI  69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Q9V716_DROME         ( 172) YIMSALFWILLLSVQIS  45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Q291K5|Q291K5_DROPS  ( 176) YIMSALFWILLLSVQIS  45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640" y="471816"/>
            <a:ext cx="8564315" cy="5875964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392"/>
            <a:ext cx="8262540" cy="8896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Штраф за </a:t>
            </a:r>
            <a:r>
              <a:rPr lang="ru-RU" sz="3200" b="1" dirty="0" err="1" smtClean="0"/>
              <a:t>индель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830" y="1109177"/>
            <a:ext cx="8717935" cy="569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/>
              <a:t>Линейный</a:t>
            </a:r>
            <a:r>
              <a:rPr lang="ru-RU" sz="2800" u="sng" dirty="0" smtClean="0"/>
              <a:t>. </a:t>
            </a:r>
            <a:r>
              <a:rPr lang="ru-RU" sz="2800" dirty="0" smtClean="0"/>
              <a:t>Штраф пропорционален числу символов </a:t>
            </a:r>
            <a:r>
              <a:rPr lang="ru-RU" sz="2800" dirty="0" err="1" smtClean="0"/>
              <a:t>гэпа</a:t>
            </a:r>
            <a:r>
              <a:rPr lang="ru-RU" sz="2800" dirty="0" smtClean="0"/>
              <a:t> </a:t>
            </a:r>
            <a:r>
              <a:rPr lang="en-US" sz="2800" dirty="0" smtClean="0"/>
              <a:t>“-”:</a:t>
            </a:r>
            <a:r>
              <a:rPr lang="ru-RU" sz="2800" dirty="0" smtClean="0"/>
              <a:t>   штраф = </a:t>
            </a:r>
            <a:r>
              <a:rPr lang="en-US" sz="2800" dirty="0" smtClean="0"/>
              <a:t>n*g </a:t>
            </a:r>
            <a:r>
              <a:rPr lang="ru-RU" sz="2800" dirty="0" smtClean="0"/>
              <a:t>где </a:t>
            </a:r>
            <a:r>
              <a:rPr lang="en-US" sz="2800" dirty="0" smtClean="0"/>
              <a:t>n – </a:t>
            </a:r>
            <a:r>
              <a:rPr lang="ru-RU" sz="2800" dirty="0" smtClean="0"/>
              <a:t>число </a:t>
            </a:r>
            <a:r>
              <a:rPr lang="ru-RU" sz="2800" dirty="0" err="1" smtClean="0"/>
              <a:t>гэпов</a:t>
            </a:r>
            <a:r>
              <a:rPr lang="ru-RU" sz="2800" dirty="0" smtClean="0"/>
              <a:t>, </a:t>
            </a:r>
            <a:r>
              <a:rPr lang="en-US" sz="2800" dirty="0" smtClean="0"/>
              <a:t>g –</a:t>
            </a:r>
            <a:r>
              <a:rPr lang="ru-RU" sz="2800" dirty="0" smtClean="0"/>
              <a:t>штраф за один </a:t>
            </a:r>
            <a:r>
              <a:rPr lang="ru-RU" sz="2800" dirty="0" err="1" smtClean="0"/>
              <a:t>гэп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b="1" u="sng" dirty="0" smtClean="0"/>
              <a:t>Аффинный.</a:t>
            </a:r>
            <a:r>
              <a:rPr lang="ru-RU" sz="2800" b="1" dirty="0" smtClean="0"/>
              <a:t> </a:t>
            </a:r>
            <a:r>
              <a:rPr lang="ru-RU" sz="2800" dirty="0" smtClean="0"/>
              <a:t>  За первый </a:t>
            </a:r>
            <a:r>
              <a:rPr lang="ru-RU" sz="2800" dirty="0" err="1" smtClean="0"/>
              <a:t>гэп</a:t>
            </a:r>
            <a:r>
              <a:rPr lang="ru-RU" sz="2800" dirty="0" smtClean="0"/>
              <a:t> </a:t>
            </a:r>
            <a:r>
              <a:rPr lang="ru-RU" sz="2800" dirty="0" err="1" smtClean="0"/>
              <a:t>инделя</a:t>
            </a:r>
            <a:r>
              <a:rPr lang="ru-RU" sz="2800" dirty="0" smtClean="0"/>
              <a:t> </a:t>
            </a:r>
            <a:r>
              <a:rPr lang="en-US" sz="2800" dirty="0" smtClean="0"/>
              <a:t>g, </a:t>
            </a:r>
            <a:r>
              <a:rPr lang="ru-RU" sz="2800" dirty="0" smtClean="0"/>
              <a:t>за каждый следующий </a:t>
            </a:r>
            <a:r>
              <a:rPr lang="en-US" sz="2800" dirty="0" smtClean="0"/>
              <a:t>h</a:t>
            </a:r>
            <a:r>
              <a:rPr lang="ru-RU" sz="2800" dirty="0" smtClean="0"/>
              <a:t>; при этом </a:t>
            </a:r>
            <a:r>
              <a:rPr lang="en-US" sz="2800" dirty="0" smtClean="0"/>
              <a:t>h &lt;&lt; g</a:t>
            </a:r>
            <a:r>
              <a:rPr lang="en-US" sz="28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штраф за </a:t>
            </a:r>
            <a:r>
              <a:rPr lang="ru-RU" sz="2800" dirty="0" err="1" smtClean="0"/>
              <a:t>индель</a:t>
            </a:r>
            <a:r>
              <a:rPr lang="ru-RU" sz="2800" dirty="0" smtClean="0"/>
              <a:t> длины </a:t>
            </a:r>
            <a:r>
              <a:rPr lang="en-US" sz="2800" dirty="0" smtClean="0"/>
              <a:t>k </a:t>
            </a:r>
            <a:r>
              <a:rPr lang="ru-RU" sz="2800" dirty="0" smtClean="0"/>
              <a:t>равен  </a:t>
            </a:r>
            <a:r>
              <a:rPr lang="en-US" sz="2800" dirty="0" smtClean="0"/>
              <a:t>g + (k-1)h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Штрафы за все </a:t>
            </a:r>
            <a:r>
              <a:rPr lang="ru-RU" sz="2800" dirty="0" err="1" smtClean="0"/>
              <a:t>индели</a:t>
            </a:r>
            <a:r>
              <a:rPr lang="ru-RU" sz="2800" dirty="0" smtClean="0"/>
              <a:t> суммируются</a:t>
            </a:r>
          </a:p>
          <a:p>
            <a:pPr marL="0" indent="0">
              <a:buNone/>
            </a:pPr>
            <a:r>
              <a:rPr lang="ru-RU" b="1" i="1" dirty="0" smtClean="0"/>
              <a:t>Обоснование: </a:t>
            </a:r>
            <a:r>
              <a:rPr lang="ru-RU" sz="2400" dirty="0" err="1" smtClean="0"/>
              <a:t>делеция</a:t>
            </a:r>
            <a:r>
              <a:rPr lang="ru-RU" sz="2400" dirty="0" smtClean="0"/>
              <a:t> нескольких нуклеотидов подряд как одно событие  более вероятна, чем </a:t>
            </a:r>
            <a:r>
              <a:rPr lang="ru-RU" sz="2400" dirty="0" err="1" smtClean="0"/>
              <a:t>делеция</a:t>
            </a:r>
            <a:r>
              <a:rPr lang="ru-RU" sz="2400" dirty="0" smtClean="0"/>
              <a:t> </a:t>
            </a:r>
            <a:r>
              <a:rPr lang="ru-RU" sz="2400" dirty="0" err="1" smtClean="0"/>
              <a:t>по-очереди</a:t>
            </a:r>
            <a:r>
              <a:rPr lang="ru-RU" sz="2400" dirty="0" smtClean="0"/>
              <a:t> тех же нуклеотидов 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5217" y="2433637"/>
            <a:ext cx="8225965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8</a:t>
            </a:r>
            <a:r>
              <a:rPr lang="ru-RU" sz="3200" b="1" dirty="0" smtClean="0"/>
              <a:t>. </a:t>
            </a:r>
            <a:r>
              <a:rPr lang="ru-RU" sz="3200" b="1" dirty="0" smtClean="0"/>
              <a:t>Алгоритм </a:t>
            </a:r>
            <a:r>
              <a:rPr lang="ru-RU" sz="3200" b="1" dirty="0" smtClean="0"/>
              <a:t>глобальног</a:t>
            </a:r>
            <a:r>
              <a:rPr lang="ru-RU" sz="3200" b="1" dirty="0" smtClean="0"/>
              <a:t>о </a:t>
            </a:r>
            <a:r>
              <a:rPr lang="ru-RU" sz="3200" b="1" dirty="0" smtClean="0"/>
              <a:t>парного </a:t>
            </a:r>
            <a:r>
              <a:rPr lang="ru-RU" sz="3200" b="1" dirty="0" smtClean="0"/>
              <a:t>выравнивания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5217" y="3697835"/>
            <a:ext cx="6400800" cy="1752600"/>
          </a:xfrm>
        </p:spPr>
        <p:txBody>
          <a:bodyPr/>
          <a:lstStyle/>
          <a:p>
            <a:pPr algn="l"/>
            <a:r>
              <a:rPr lang="ru-RU" dirty="0" err="1" smtClean="0"/>
              <a:t>Нидельмана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Вунша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5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решим </a:t>
            </a:r>
            <a:r>
              <a:rPr lang="ru-RU" dirty="0" smtClean="0"/>
              <a:t>другую задачу: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49890" cy="1752600"/>
          </a:xfrm>
        </p:spPr>
        <p:txBody>
          <a:bodyPr/>
          <a:lstStyle/>
          <a:p>
            <a:pPr algn="l"/>
            <a:r>
              <a:rPr lang="ru-RU" dirty="0" smtClean="0"/>
              <a:t>Как быстрее проехать по Манхэттену в зависимости от трафика?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0" y="1623965"/>
            <a:ext cx="3603466" cy="49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Группа 81"/>
          <p:cNvGrpSpPr/>
          <p:nvPr/>
        </p:nvGrpSpPr>
        <p:grpSpPr>
          <a:xfrm>
            <a:off x="3995925" y="1316725"/>
            <a:ext cx="4839030" cy="5415105"/>
            <a:chOff x="3919115" y="817460"/>
            <a:chExt cx="4839030" cy="541510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487924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60893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33863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06832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79802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52771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59637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572000" y="57333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55028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572000" y="52724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72000" y="50420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572000" y="48115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72000" y="43507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572000" y="41202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72000" y="38898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572000" y="36594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572000" y="34290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72000" y="31985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572000" y="29681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72000" y="27377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72000" y="25072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72000" y="22768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572000" y="20464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72000" y="18159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572000" y="13551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9115" y="584851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14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9115" y="5579680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19843" y="534871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20571" y="5117746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21299" y="488677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22027" y="4655812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22755" y="442484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23483" y="4193878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24211" y="396291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24939" y="3731944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5667" y="350097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24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26395" y="3270010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7123" y="303904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27851" y="2808076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28579" y="257710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9307" y="2346142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30035" y="211517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30763" y="1884208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31491" y="165324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2219" y="1422274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32947" y="119130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r>
                <a:rPr lang="ru-RU" sz="1400" dirty="0" smtClean="0"/>
                <a:t>4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76667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6759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3789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0820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7850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10405" y="817460"/>
              <a:ext cx="5728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802430" y="1316725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8450905" y="5963730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Заголовок 80"/>
          <p:cNvSpPr>
            <a:spLocks noGrp="1"/>
          </p:cNvSpPr>
          <p:nvPr>
            <p:ph type="title"/>
          </p:nvPr>
        </p:nvSpPr>
        <p:spPr>
          <a:xfrm>
            <a:off x="347449" y="49360"/>
            <a:ext cx="8410695" cy="126736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Задача навигатора</a:t>
            </a:r>
            <a:r>
              <a:rPr lang="ru-RU" sz="2400" dirty="0" smtClean="0"/>
              <a:t>: найти самый быстрый путь от перекрестка 34</a:t>
            </a:r>
            <a:r>
              <a:rPr lang="en-US" sz="2400" dirty="0" smtClean="0"/>
              <a:t> street c 10 avenue </a:t>
            </a:r>
            <a:r>
              <a:rPr lang="ru-RU" sz="2400" dirty="0" smtClean="0"/>
              <a:t>до перекрестка 14 </a:t>
            </a:r>
            <a:r>
              <a:rPr lang="en-US" sz="2400" dirty="0" smtClean="0"/>
              <a:t>street </a:t>
            </a:r>
            <a:r>
              <a:rPr lang="ru-RU" sz="2400" dirty="0" smtClean="0"/>
              <a:t>с 5 </a:t>
            </a:r>
            <a:r>
              <a:rPr lang="en-US" sz="2400" dirty="0" smtClean="0"/>
              <a:t>avenue</a:t>
            </a:r>
            <a:r>
              <a:rPr lang="ru-RU" sz="2400" dirty="0" smtClean="0"/>
              <a:t>. </a:t>
            </a:r>
            <a:r>
              <a:rPr lang="en-US" sz="2400" dirty="0" smtClean="0"/>
              <a:t>Google.map </a:t>
            </a:r>
            <a:r>
              <a:rPr lang="ru-RU" sz="2400" dirty="0" smtClean="0"/>
              <a:t>указывает время проезда по каждой улице от перекрестка до следующего перекрестка</a:t>
            </a:r>
            <a:endParaRPr lang="ru-RU" sz="2400" dirty="0"/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>
            <a:off x="193830" y="1201510"/>
            <a:ext cx="4839030" cy="5415105"/>
            <a:chOff x="462665" y="625435"/>
            <a:chExt cx="4839030" cy="5415105"/>
          </a:xfrm>
        </p:grpSpPr>
        <p:grpSp>
          <p:nvGrpSpPr>
            <p:cNvPr id="2" name="Группа 80"/>
            <p:cNvGrpSpPr/>
            <p:nvPr/>
          </p:nvGrpSpPr>
          <p:grpSpPr>
            <a:xfrm>
              <a:off x="462665" y="625435"/>
              <a:ext cx="4839030" cy="5415105"/>
              <a:chOff x="3919115" y="817460"/>
              <a:chExt cx="4839030" cy="541510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87924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60893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3863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706832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79802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852771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72000" y="59637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572000" y="57333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572000" y="55028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572000" y="52724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572000" y="50420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572000" y="48115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43507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2000" y="41202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2000" y="38898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36594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572000" y="34290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572000" y="31985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4572000" y="29681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572000" y="27377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572000" y="25072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572000" y="22768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572000" y="20464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572000" y="18159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572000" y="13551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919115" y="584851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14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919115" y="5579680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19843" y="534871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20571" y="5117746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21299" y="488677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22027" y="4655812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4193878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4211" y="396291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4939" y="3731944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350097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24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26395" y="3270010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927123" y="303904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27851" y="2808076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28579" y="257710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929307" y="2346142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930035" y="211517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30763" y="1884208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931491" y="165324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932219" y="1422274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32947" y="119130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r>
                  <a:rPr lang="ru-RU" sz="1400" dirty="0" smtClean="0"/>
                  <a:t>4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276667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56759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83789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0820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37850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10405" y="817460"/>
                <a:ext cx="5728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802430" y="1355130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8450905" y="5925325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2" name="Прямая со стрелкой 91"/>
            <p:cNvCxnSpPr/>
            <p:nvPr/>
          </p:nvCxnSpPr>
          <p:spPr>
            <a:xfrm>
              <a:off x="4303165" y="511882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5032860" y="5118820"/>
              <a:ext cx="38404" cy="65288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611875" y="350581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341570" y="3505810"/>
              <a:ext cx="0" cy="161301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3611875" y="2776115"/>
              <a:ext cx="0" cy="72969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2882180" y="2776115"/>
              <a:ext cx="768100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2882180" y="1163105"/>
              <a:ext cx="0" cy="168982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1422790" y="1201510"/>
              <a:ext cx="14593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0" y="126170"/>
            <a:ext cx="883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Время данного пути вычисляется как сумма времен проезда от перекрестка до следующего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01695" y="2699305"/>
            <a:ext cx="357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каждом участке улицы указано время с учетом трафика (не показано)</a:t>
            </a:r>
            <a:endParaRPr lang="ru-RU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5301695" y="4264136"/>
            <a:ext cx="357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Дополнительное условие: едем только на юг  или на восток</a:t>
            </a:r>
            <a:endParaRPr lang="ru-RU" sz="2400" dirty="0"/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7450" y="241385"/>
            <a:ext cx="8229600" cy="11430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9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Сколько всего разных путей 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 восток и </a:t>
            </a:r>
            <a:r>
              <a:rPr lang="en-US" dirty="0" smtClean="0"/>
              <a:t>m – </a:t>
            </a:r>
            <a:r>
              <a:rPr lang="ru-RU" dirty="0" smtClean="0"/>
              <a:t>на юг?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При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 = m = 50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много даже для компьютера …</a:t>
            </a:r>
          </a:p>
          <a:p>
            <a:pPr algn="ctr">
              <a:buNone/>
            </a:pP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ПЕРЕБОР НЕВОЗМОЖЕН!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0"/>
          <p:cNvGrpSpPr/>
          <p:nvPr/>
        </p:nvGrpSpPr>
        <p:grpSpPr>
          <a:xfrm>
            <a:off x="270640" y="1239915"/>
            <a:ext cx="4723815" cy="4109335"/>
            <a:chOff x="466305" y="587030"/>
            <a:chExt cx="4723815" cy="4109335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466305" y="625435"/>
              <a:ext cx="4723815" cy="4070930"/>
              <a:chOff x="3922755" y="817460"/>
              <a:chExt cx="4723815" cy="407093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959690" y="1201510"/>
                <a:ext cx="0" cy="361007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843005" y="1201510"/>
                <a:ext cx="3640" cy="368688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726320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686445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392826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5640" y="31217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5640" y="231525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377142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7851" y="296438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8579" y="215733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142710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24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494420" y="855328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49589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591957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6766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</p:grpSp>
        <p:cxnSp>
          <p:nvCxnSpPr>
            <p:cNvPr id="94" name="Прямая со стрелкой 93"/>
            <p:cNvCxnSpPr/>
            <p:nvPr/>
          </p:nvCxnSpPr>
          <p:spPr>
            <a:xfrm>
              <a:off x="2386555" y="2123230"/>
              <a:ext cx="729695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H="1">
              <a:off x="3231465" y="1316725"/>
              <a:ext cx="19203" cy="65288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1196000" y="817460"/>
              <a:ext cx="1035715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endCxn id="107" idx="1"/>
            </p:cNvCxnSpPr>
            <p:nvPr/>
          </p:nvCxnSpPr>
          <p:spPr>
            <a:xfrm>
              <a:off x="1349620" y="587030"/>
              <a:ext cx="1778844" cy="736284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155425" y="164575"/>
            <a:ext cx="883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Основной шаг алгоритма</a:t>
            </a:r>
            <a:endParaRPr lang="ru-RU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301695" y="1047890"/>
            <a:ext cx="3571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* На перекресток </a:t>
            </a:r>
            <a:r>
              <a:rPr lang="en-US" sz="2400" dirty="0" smtClean="0"/>
              <a:t>C </a:t>
            </a:r>
            <a:r>
              <a:rPr lang="ru-RU" sz="2400" dirty="0" smtClean="0"/>
              <a:t>можно попасть либо из </a:t>
            </a:r>
            <a:r>
              <a:rPr lang="en-US" sz="2400" dirty="0" smtClean="0"/>
              <a:t>A, </a:t>
            </a:r>
            <a:r>
              <a:rPr lang="ru-RU" sz="2400" dirty="0" smtClean="0"/>
              <a:t>либо из </a:t>
            </a:r>
            <a:r>
              <a:rPr lang="en-US" sz="2400" dirty="0" smtClean="0"/>
              <a:t>B.</a:t>
            </a:r>
          </a:p>
          <a:p>
            <a:r>
              <a:rPr lang="ru-RU" sz="2400" dirty="0" smtClean="0"/>
              <a:t>* Если оптимальный путь в </a:t>
            </a:r>
            <a:r>
              <a:rPr lang="en-US" sz="2400" dirty="0" smtClean="0"/>
              <a:t>A </a:t>
            </a:r>
            <a:r>
              <a:rPr lang="ru-RU" sz="2400" dirty="0" smtClean="0"/>
              <a:t>занимает 20</a:t>
            </a:r>
            <a:r>
              <a:rPr lang="en-US" sz="2400" dirty="0" smtClean="0"/>
              <a:t> </a:t>
            </a:r>
            <a:r>
              <a:rPr lang="ru-RU" sz="2400" dirty="0" smtClean="0"/>
              <a:t>мин, путь </a:t>
            </a:r>
            <a:r>
              <a:rPr lang="en-US" sz="2400" dirty="0" smtClean="0"/>
              <a:t>A-C – </a:t>
            </a:r>
            <a:r>
              <a:rPr lang="ru-RU" sz="24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мин, то путь в </a:t>
            </a:r>
            <a:r>
              <a:rPr lang="en-US" sz="2400" dirty="0" smtClean="0"/>
              <a:t>C </a:t>
            </a:r>
            <a:r>
              <a:rPr lang="ru-RU" sz="2400" dirty="0" smtClean="0"/>
              <a:t>через </a:t>
            </a:r>
            <a:r>
              <a:rPr lang="en-US" sz="2400" dirty="0" smtClean="0"/>
              <a:t>A </a:t>
            </a:r>
            <a:r>
              <a:rPr lang="ru-RU" sz="2400" dirty="0" smtClean="0"/>
              <a:t>занимает 22 мин * Если оптимальный путь в </a:t>
            </a:r>
            <a:r>
              <a:rPr lang="en-US" sz="2400" dirty="0" smtClean="0"/>
              <a:t>B – </a:t>
            </a:r>
            <a:r>
              <a:rPr lang="ru-RU" sz="2400" dirty="0" smtClean="0"/>
              <a:t>10</a:t>
            </a:r>
            <a:r>
              <a:rPr lang="en-US" sz="2400" dirty="0" smtClean="0"/>
              <a:t> </a:t>
            </a:r>
            <a:r>
              <a:rPr lang="ru-RU" sz="2400" dirty="0" smtClean="0"/>
              <a:t>мин, </a:t>
            </a:r>
            <a:r>
              <a:rPr lang="en-US" sz="2400" dirty="0" smtClean="0"/>
              <a:t>B-C – </a:t>
            </a:r>
            <a:r>
              <a:rPr lang="ru-RU" sz="2400" dirty="0" smtClean="0"/>
              <a:t>15</a:t>
            </a:r>
            <a:r>
              <a:rPr lang="en-US" sz="2400" dirty="0" smtClean="0"/>
              <a:t> </a:t>
            </a:r>
            <a:r>
              <a:rPr lang="ru-RU" sz="2400" dirty="0" smtClean="0"/>
              <a:t>мин  (пробка), то путь в </a:t>
            </a:r>
            <a:r>
              <a:rPr lang="en-US" sz="2400" dirty="0" smtClean="0"/>
              <a:t>C </a:t>
            </a:r>
            <a:r>
              <a:rPr lang="ru-RU" sz="2400" dirty="0" smtClean="0"/>
              <a:t>через </a:t>
            </a:r>
            <a:r>
              <a:rPr lang="en-US" sz="2400" dirty="0" smtClean="0"/>
              <a:t>B </a:t>
            </a:r>
            <a:r>
              <a:rPr lang="ru-RU" sz="2400" dirty="0" smtClean="0"/>
              <a:t>занимает 25 мин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Значит, оптимальный путь до </a:t>
            </a:r>
            <a:r>
              <a:rPr lang="en-US" sz="2400" dirty="0" smtClean="0"/>
              <a:t>C</a:t>
            </a:r>
            <a:r>
              <a:rPr lang="ru-RU" sz="2400" dirty="0" smtClean="0"/>
              <a:t> занимает 22 мин, и это путь из </a:t>
            </a:r>
            <a:r>
              <a:rPr lang="en-US" sz="2400" dirty="0" smtClean="0"/>
              <a:t>A.</a:t>
            </a:r>
            <a:endParaRPr lang="ru-RU" sz="2400" dirty="0" smtClean="0"/>
          </a:p>
          <a:p>
            <a:pPr>
              <a:buFont typeface="Arial" charset="0"/>
              <a:buChar char="•"/>
            </a:pPr>
            <a:r>
              <a:rPr lang="ru-RU" sz="2400" dirty="0" smtClean="0"/>
              <a:t> Запомним это в </a:t>
            </a:r>
            <a:r>
              <a:rPr lang="en-US" sz="2400" dirty="0" smtClean="0"/>
              <a:t>C!</a:t>
            </a:r>
            <a:endParaRPr lang="ru-RU" sz="2400" dirty="0"/>
          </a:p>
        </p:txBody>
      </p:sp>
      <p:sp>
        <p:nvSpPr>
          <p:cNvPr id="105" name="Овал 104"/>
          <p:cNvSpPr/>
          <p:nvPr/>
        </p:nvSpPr>
        <p:spPr>
          <a:xfrm>
            <a:off x="1998865" y="2584090"/>
            <a:ext cx="345645" cy="307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882180" y="1931205"/>
            <a:ext cx="345645" cy="307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2882180" y="2622495"/>
            <a:ext cx="345645" cy="306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730030" y="2814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421320" y="2507280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074205" y="2238445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074205" y="1700775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074205" y="281452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 из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2236" y="96915"/>
            <a:ext cx="8525909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1. Эволюционное выравнивание</a:t>
            </a:r>
            <a:r>
              <a:rPr lang="ru-RU" sz="3200" dirty="0"/>
              <a:t>: запись, отражающая ход эволюции.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24545" y="6328300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2236" y="1316725"/>
            <a:ext cx="86795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 smtClean="0"/>
              <a:t>гомологичных последовательностей в </a:t>
            </a:r>
            <a:r>
              <a:rPr lang="ru-RU" sz="2800" dirty="0"/>
              <a:t>одном столбце выравнивания стоят потомки </a:t>
            </a:r>
            <a:r>
              <a:rPr lang="ru-RU" sz="2800" dirty="0" smtClean="0"/>
              <a:t>одного нуклеотида/аминокислоты </a:t>
            </a:r>
            <a:r>
              <a:rPr lang="ru-RU" sz="2800" dirty="0"/>
              <a:t>общего </a:t>
            </a:r>
            <a:r>
              <a:rPr lang="ru-RU" sz="2800" dirty="0" smtClean="0"/>
              <a:t>предка.</a:t>
            </a:r>
          </a:p>
          <a:p>
            <a:endParaRPr lang="ru-RU" sz="2800" dirty="0"/>
          </a:p>
          <a:p>
            <a:r>
              <a:rPr lang="ru-RU" sz="2400" dirty="0"/>
              <a:t>Не поддается достоверной реконструкции в большинстве реальных </a:t>
            </a:r>
            <a:r>
              <a:rPr lang="ru-RU" sz="2400" dirty="0" smtClean="0"/>
              <a:t>случаев</a:t>
            </a:r>
            <a:r>
              <a:rPr lang="ru-RU" sz="2800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8545" y="4981837"/>
            <a:ext cx="8229600" cy="46601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Иллюстрации.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, а/к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11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55425" y="1"/>
            <a:ext cx="883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Такой порядок расчетов обеспечивает вычисление оптимального пути от начала до любого перекрестка</a:t>
            </a:r>
            <a:endParaRPr lang="ru-RU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5186480" y="1201510"/>
            <a:ext cx="37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Лучшее время вычислили.</a:t>
            </a:r>
          </a:p>
          <a:p>
            <a:r>
              <a:rPr lang="ru-RU" sz="2400" dirty="0" smtClean="0"/>
              <a:t>А как ехать-то? </a:t>
            </a:r>
          </a:p>
        </p:txBody>
      </p:sp>
      <p:grpSp>
        <p:nvGrpSpPr>
          <p:cNvPr id="159" name="Группа 80"/>
          <p:cNvGrpSpPr/>
          <p:nvPr/>
        </p:nvGrpSpPr>
        <p:grpSpPr>
          <a:xfrm>
            <a:off x="270640" y="1278320"/>
            <a:ext cx="4723815" cy="4070930"/>
            <a:chOff x="3922755" y="817460"/>
            <a:chExt cx="4723815" cy="4070930"/>
          </a:xfrm>
        </p:grpSpPr>
        <p:cxnSp>
          <p:nvCxnSpPr>
            <p:cNvPr id="164" name="Прямая соединительная линия 163"/>
            <p:cNvCxnSpPr/>
            <p:nvPr/>
          </p:nvCxnSpPr>
          <p:spPr>
            <a:xfrm>
              <a:off x="4959690" y="1201510"/>
              <a:ext cx="0" cy="361007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5843005" y="1201510"/>
              <a:ext cx="3640" cy="368688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6726320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7686445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4572000" y="392826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4575640" y="31217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75640" y="231525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922755" y="442484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923483" y="377142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27851" y="296438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28579" y="215733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925667" y="142710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24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494420" y="855328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9589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591957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76766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</p:grpSp>
      <p:sp>
        <p:nvSpPr>
          <p:cNvPr id="184" name="Овал 183"/>
          <p:cNvSpPr/>
          <p:nvPr/>
        </p:nvSpPr>
        <p:spPr>
          <a:xfrm>
            <a:off x="2075675" y="189280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1153955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2882180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3803900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1115550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5" name="Овал 194"/>
          <p:cNvSpPr/>
          <p:nvPr/>
        </p:nvSpPr>
        <p:spPr>
          <a:xfrm>
            <a:off x="2037270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2882180" y="262371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3842305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1153955" y="350581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1960460" y="3429000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2805370" y="346740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3803900" y="342900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12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13" name="Прямая со стрелкой 212"/>
          <p:cNvCxnSpPr/>
          <p:nvPr/>
        </p:nvCxnSpPr>
        <p:spPr>
          <a:xfrm>
            <a:off x="1538005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2344510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3227825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>
            <a:off x="1422790" y="2923324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1461195" y="281574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>
            <a:off x="2267700" y="27773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>
            <a:off x="3151015" y="27773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>
            <a:stCxn id="192" idx="3"/>
            <a:endCxn id="193" idx="7"/>
          </p:cNvCxnSpPr>
          <p:nvPr/>
        </p:nvCxnSpPr>
        <p:spPr>
          <a:xfrm flipH="1">
            <a:off x="1410576" y="2115599"/>
            <a:ext cx="2443943" cy="591337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V="1">
            <a:off x="1461195" y="3582620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>
            <a:endCxn id="211" idx="2"/>
          </p:cNvCxnSpPr>
          <p:nvPr/>
        </p:nvCxnSpPr>
        <p:spPr>
          <a:xfrm flipV="1">
            <a:off x="2306105" y="3620415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>
            <a:off x="3227825" y="362102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385855" y="5579680"/>
            <a:ext cx="837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Оптимальный маршрут прокладывается от конечного пункта до начального по запомненным </a:t>
            </a:r>
            <a:r>
              <a:rPr lang="en-US" sz="2400" dirty="0" smtClean="0"/>
              <a:t>“</a:t>
            </a:r>
            <a:r>
              <a:rPr lang="ru-RU" sz="2400" dirty="0" smtClean="0"/>
              <a:t>стрелочкам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9" name="Овал 58"/>
          <p:cNvSpPr/>
          <p:nvPr/>
        </p:nvSpPr>
        <p:spPr>
          <a:xfrm>
            <a:off x="961930" y="4274520"/>
            <a:ext cx="57607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960460" y="4197710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805370" y="423611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803900" y="419771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6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1422790" y="3692034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1461195" y="4351330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61" idx="2"/>
          </p:cNvCxnSpPr>
          <p:nvPr/>
        </p:nvCxnSpPr>
        <p:spPr>
          <a:xfrm flipV="1">
            <a:off x="2306105" y="4389125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227825" y="43897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038740" y="4927405"/>
            <a:ext cx="537670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922055" y="4850595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6965" y="488900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765495" y="485059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</a:rPr>
              <a:t>0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384385" y="4344919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422790" y="5004215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69" idx="2"/>
          </p:cNvCxnSpPr>
          <p:nvPr/>
        </p:nvCxnSpPr>
        <p:spPr>
          <a:xfrm flipV="1">
            <a:off x="2267700" y="5042010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189420" y="50426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263290" y="2161635"/>
            <a:ext cx="3763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ходу вычислений для каждого перекрестка </a:t>
            </a:r>
            <a:r>
              <a:rPr lang="en-US" sz="2400" dirty="0" smtClean="0"/>
              <a:t>C </a:t>
            </a:r>
            <a:r>
              <a:rPr lang="ru-RU" sz="2400" dirty="0" smtClean="0"/>
              <a:t>мы запоминали не только лучшее время, но и из какого соседнего перекрестка надо приехать: из </a:t>
            </a:r>
            <a:r>
              <a:rPr lang="en-US" sz="2400" dirty="0" smtClean="0"/>
              <a:t>A </a:t>
            </a:r>
            <a:r>
              <a:rPr lang="ru-RU" sz="2400" dirty="0" smtClean="0"/>
              <a:t>или из </a:t>
            </a:r>
            <a:r>
              <a:rPr lang="en-US" sz="2400" dirty="0" smtClean="0"/>
              <a:t>B</a:t>
            </a:r>
            <a:r>
              <a:rPr lang="ru-RU" sz="2400" dirty="0" smtClean="0"/>
              <a:t> (см. предыдущий слайд)</a:t>
            </a:r>
            <a:endParaRPr lang="ru-RU" sz="2400" dirty="0"/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операций?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направо и </a:t>
            </a:r>
            <a:r>
              <a:rPr lang="en-US" dirty="0" smtClean="0"/>
              <a:t>m – </a:t>
            </a:r>
            <a:r>
              <a:rPr lang="ru-RU" dirty="0" smtClean="0"/>
              <a:t>вниз, то  имеем (</a:t>
            </a:r>
            <a:r>
              <a:rPr lang="en-US" dirty="0" smtClean="0"/>
              <a:t>n+1)*(m+1) </a:t>
            </a:r>
            <a:r>
              <a:rPr lang="ru-RU" dirty="0" smtClean="0"/>
              <a:t>перекрестков</a:t>
            </a:r>
          </a:p>
          <a:p>
            <a:r>
              <a:rPr lang="ru-RU" dirty="0" smtClean="0"/>
              <a:t>В каждом надо выполнить несколько операций – одно и то же число </a:t>
            </a:r>
            <a:r>
              <a:rPr lang="en-US" dirty="0" smtClean="0"/>
              <a:t>C </a:t>
            </a:r>
            <a:r>
              <a:rPr lang="ru-RU" dirty="0" smtClean="0"/>
              <a:t>в каждой вершине</a:t>
            </a:r>
            <a:endParaRPr lang="en-US" dirty="0" smtClean="0"/>
          </a:p>
          <a:p>
            <a:r>
              <a:rPr lang="ru-RU" dirty="0" smtClean="0"/>
              <a:t>Значит, всего С*(</a:t>
            </a:r>
            <a:r>
              <a:rPr lang="en-US" dirty="0" smtClean="0"/>
              <a:t>n+1)*(m+1) </a:t>
            </a:r>
            <a:r>
              <a:rPr lang="ru-RU" dirty="0" smtClean="0"/>
              <a:t>операций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50 </a:t>
            </a:r>
            <a:r>
              <a:rPr lang="ru-RU" dirty="0" smtClean="0"/>
              <a:t>получаем ~ 50*50 </a:t>
            </a:r>
            <a:r>
              <a:rPr lang="en-US" dirty="0" smtClean="0"/>
              <a:t>= 2 500 </a:t>
            </a:r>
            <a:r>
              <a:rPr lang="ru-RU" dirty="0" smtClean="0"/>
              <a:t>операций – пустяки для компьютера!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это называется?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Алгоритм динамического программирования решает задачу</a:t>
            </a:r>
          </a:p>
          <a:p>
            <a:pPr lvl="1"/>
            <a:r>
              <a:rPr lang="ru-RU" b="1" dirty="0" smtClean="0"/>
              <a:t>Дан</a:t>
            </a:r>
            <a:r>
              <a:rPr lang="ru-RU" dirty="0" smtClean="0"/>
              <a:t> ориентированный граф с весами ребер</a:t>
            </a:r>
          </a:p>
          <a:p>
            <a:pPr lvl="1"/>
            <a:r>
              <a:rPr lang="ru-RU" b="1" dirty="0" smtClean="0"/>
              <a:t>Найти</a:t>
            </a:r>
            <a:r>
              <a:rPr lang="ru-RU" dirty="0" smtClean="0"/>
              <a:t> оптимальный путь между двумя вершинами</a:t>
            </a:r>
          </a:p>
          <a:p>
            <a:r>
              <a:rPr lang="ru-RU" dirty="0" smtClean="0"/>
              <a:t>Условия применимости</a:t>
            </a:r>
          </a:p>
          <a:p>
            <a:pPr lvl="1"/>
            <a:r>
              <a:rPr lang="ru-RU" u="sng" dirty="0" smtClean="0"/>
              <a:t>Вес пути равен сумме весов ребер</a:t>
            </a:r>
          </a:p>
          <a:p>
            <a:pPr lvl="1"/>
            <a:r>
              <a:rPr lang="ru-RU" dirty="0" smtClean="0"/>
              <a:t>Более общая формулировка: значение в вершине </a:t>
            </a:r>
            <a:r>
              <a:rPr lang="en-US" dirty="0" smtClean="0"/>
              <a:t>C </a:t>
            </a:r>
            <a:r>
              <a:rPr lang="ru-RU" dirty="0" smtClean="0"/>
              <a:t>зависит только  от весов стрелочек в </a:t>
            </a:r>
            <a:r>
              <a:rPr lang="en-US" dirty="0" smtClean="0"/>
              <a:t>C </a:t>
            </a:r>
            <a:r>
              <a:rPr lang="ru-RU" dirty="0" smtClean="0"/>
              <a:t>и значений в вершинах, из которых идут стрелочки</a:t>
            </a:r>
          </a:p>
          <a:p>
            <a:pPr lvl="1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87030"/>
            <a:ext cx="7772400" cy="2475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построения оптимального парного выравнивания решена!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Предполагается, что штраф за </a:t>
            </a:r>
            <a:r>
              <a:rPr lang="ru-RU" sz="3600" dirty="0" err="1" smtClean="0"/>
              <a:t>гэп</a:t>
            </a:r>
            <a:r>
              <a:rPr lang="ru-RU" sz="3600" dirty="0" smtClean="0"/>
              <a:t> линейный 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Остается понять, что такое Манхэттен и время проезда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… и добавить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Бродвеи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:)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62" name="Picture 2" descr="Картинки по запросу Манхеттен  план брод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105" y="1355130"/>
            <a:ext cx="4040665" cy="49800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20" y="-95110"/>
            <a:ext cx="761407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</a:t>
            </a:r>
            <a:r>
              <a:rPr lang="ru-RU" sz="3600" dirty="0" smtClean="0"/>
              <a:t>Манхэттен с </a:t>
            </a:r>
            <a:r>
              <a:rPr lang="ru-RU" sz="3600" dirty="0" err="1" smtClean="0"/>
              <a:t>Бродвеями</a:t>
            </a:r>
            <a:r>
              <a:rPr lang="en-US" sz="3600" dirty="0" smtClean="0"/>
              <a:t>”</a:t>
            </a:r>
            <a:r>
              <a:rPr lang="ru-RU" sz="3600" dirty="0" smtClean="0"/>
              <a:t> </a:t>
            </a:r>
            <a:r>
              <a:rPr lang="en-US" sz="3600" dirty="0" smtClean="0"/>
              <a:t>– </a:t>
            </a:r>
            <a:r>
              <a:rPr lang="ru-RU" sz="3600" dirty="0" smtClean="0"/>
              <a:t>это карта сходства двух последовательностей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83892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25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849398" y="1380883"/>
            <a:ext cx="5681257" cy="5274137"/>
            <a:chOff x="397671" y="1124700"/>
            <a:chExt cx="5681257" cy="527413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392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       A              S            T   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962366"/>
              <a:ext cx="47263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G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 </a:t>
              </a:r>
            </a:p>
            <a:p>
              <a:endParaRPr lang="en-US" sz="2400" dirty="0"/>
            </a:p>
            <a:p>
              <a:r>
                <a:rPr lang="en-US" sz="2400" dirty="0" smtClean="0"/>
                <a:t>N</a:t>
              </a:r>
            </a:p>
            <a:p>
              <a:endParaRPr lang="en-US" sz="2400" dirty="0"/>
            </a:p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>
            <a:off x="769905" y="2353660"/>
            <a:ext cx="0" cy="3935926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694301" y="1355130"/>
            <a:ext cx="4298684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96" y="202980"/>
            <a:ext cx="8377754" cy="7426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Путь </a:t>
            </a:r>
            <a:r>
              <a:rPr lang="en-US" sz="4000" dirty="0" smtClean="0"/>
              <a:t>&lt;</a:t>
            </a:r>
            <a:r>
              <a:rPr lang="ru-RU" sz="4000" dirty="0" smtClean="0"/>
              <a:t>=</a:t>
            </a:r>
            <a:r>
              <a:rPr lang="en-US" sz="4000" dirty="0" smtClean="0"/>
              <a:t>&gt; </a:t>
            </a:r>
            <a:r>
              <a:rPr lang="ru-RU" sz="4000" dirty="0" smtClean="0"/>
              <a:t>глобальное выравнивание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7735" y="6443515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26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424261" y="1163106"/>
            <a:ext cx="4378170" cy="3723559"/>
            <a:chOff x="397671" y="1124700"/>
            <a:chExt cx="5681257" cy="532660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447690" cy="660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   A         S         T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10"/>
              <a:ext cx="472635" cy="488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M</a:t>
              </a:r>
              <a:endParaRPr lang="ru-RU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GS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  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920446" y="1342084"/>
            <a:ext cx="41065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Перемещаться можно направо, вниз или по диагонали вниз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Вес диагонали берется из матрицы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Вес горизонтальной и вертикальной стрелки равен штрафу за </a:t>
            </a:r>
            <a:r>
              <a:rPr lang="ru-RU" sz="2800" dirty="0" err="1" smtClean="0"/>
              <a:t>гэп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Путь превращается в выравнивание согласно примеру.</a:t>
            </a:r>
            <a:endParaRPr lang="ru-RU" sz="2800" dirty="0"/>
          </a:p>
        </p:txBody>
      </p:sp>
      <p:cxnSp>
        <p:nvCxnSpPr>
          <p:cNvPr id="6" name="Прямая со стрелкой 5"/>
          <p:cNvCxnSpPr>
            <a:endCxn id="60" idx="4"/>
          </p:cNvCxnSpPr>
          <p:nvPr/>
        </p:nvCxnSpPr>
        <p:spPr>
          <a:xfrm>
            <a:off x="3947003" y="4236215"/>
            <a:ext cx="774208" cy="6033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652754" y="2638812"/>
            <a:ext cx="675378" cy="321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01163" y="2126971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36286" y="1629728"/>
            <a:ext cx="672113" cy="4471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155706" y="3182014"/>
            <a:ext cx="749481" cy="53285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335959" y="2627881"/>
            <a:ext cx="814253" cy="5506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867944" y="3723931"/>
            <a:ext cx="20649" cy="5445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165" y="5157225"/>
            <a:ext cx="2866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4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06" y="146932"/>
            <a:ext cx="8377754" cy="900958"/>
          </a:xfrm>
        </p:spPr>
        <p:txBody>
          <a:bodyPr>
            <a:noAutofit/>
          </a:bodyPr>
          <a:lstStyle/>
          <a:p>
            <a:r>
              <a:rPr lang="ru-RU" sz="4000" dirty="0" smtClean="0"/>
              <a:t>Часто вместо кусочка </a:t>
            </a:r>
            <a:r>
              <a:rPr lang="en-US" sz="4000" dirty="0" smtClean="0"/>
              <a:t>“</a:t>
            </a:r>
            <a:r>
              <a:rPr lang="ru-RU" sz="4000" dirty="0" smtClean="0"/>
              <a:t>Бродвея</a:t>
            </a:r>
            <a:r>
              <a:rPr lang="en-US" sz="4000" dirty="0" smtClean="0"/>
              <a:t>” </a:t>
            </a:r>
            <a:r>
              <a:rPr lang="ru-RU" sz="4000" dirty="0" smtClean="0"/>
              <a:t>в клетке пишут вес из матрицы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83892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27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424261" y="1201092"/>
            <a:ext cx="4378170" cy="3723559"/>
            <a:chOff x="397671" y="1124700"/>
            <a:chExt cx="5681257" cy="532660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447690" cy="660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   A         S         T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10"/>
              <a:ext cx="472635" cy="488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M</a:t>
              </a:r>
              <a:endParaRPr lang="ru-RU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G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  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121253" y="5276412"/>
            <a:ext cx="447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Вес равен 5+4+1+2 – 3</a:t>
            </a:r>
            <a:r>
              <a:rPr lang="en-US" sz="3200" dirty="0" smtClean="0">
                <a:solidFill>
                  <a:srgbClr val="FF0000"/>
                </a:solidFill>
              </a:rPr>
              <a:t>g </a:t>
            </a:r>
            <a:r>
              <a:rPr lang="ru-RU" sz="3200" dirty="0" smtClean="0">
                <a:solidFill>
                  <a:srgbClr val="FF0000"/>
                </a:solidFill>
              </a:rPr>
              <a:t>где </a:t>
            </a:r>
            <a:r>
              <a:rPr lang="en-US" sz="3200" dirty="0" smtClean="0">
                <a:solidFill>
                  <a:srgbClr val="FF0000"/>
                </a:solidFill>
              </a:rPr>
              <a:t>g – </a:t>
            </a:r>
            <a:r>
              <a:rPr lang="ru-RU" sz="3200" dirty="0" smtClean="0">
                <a:solidFill>
                  <a:srgbClr val="FF0000"/>
                </a:solidFill>
              </a:rPr>
              <a:t>штраф за </a:t>
            </a:r>
            <a:r>
              <a:rPr lang="ru-RU" sz="3200" dirty="0" err="1" smtClean="0">
                <a:solidFill>
                  <a:srgbClr val="FF0000"/>
                </a:solidFill>
              </a:rPr>
              <a:t>гэп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165" y="5157225"/>
            <a:ext cx="2866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4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969" y="155416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295315" y="215857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474581" y="156581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816685" y="157289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1808585" y="21693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112408" y="2169398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542307" y="21616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07792" y="43499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4065686" y="277424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036414" y="15553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965894" y="213768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17461" y="270544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906505" y="324387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19884" y="380611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048945" y="4319588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010382" y="156581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2305" y="38041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1787006" y="381412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3324801" y="27377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89682" y="27289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16408" y="27377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3321086" y="3309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4044290" y="330981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2846" y="32722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23482" y="3275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6041" y="38329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816408" y="435678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3313996" y="38424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313996" y="43371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22305" y="43282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54" y="1953014"/>
            <a:ext cx="3199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 считаю, что </a:t>
            </a:r>
            <a:r>
              <a:rPr lang="en-US" sz="2000" dirty="0" smtClean="0"/>
              <a:t>“</a:t>
            </a:r>
            <a:r>
              <a:rPr lang="ru-RU" sz="2000" dirty="0" smtClean="0"/>
              <a:t>Манхеттен с </a:t>
            </a:r>
          </a:p>
          <a:p>
            <a:r>
              <a:rPr lang="ru-RU" sz="2000" dirty="0" err="1" smtClean="0"/>
              <a:t>Бродвеями</a:t>
            </a:r>
            <a:r>
              <a:rPr lang="en-US" sz="2000" dirty="0" smtClean="0"/>
              <a:t>”</a:t>
            </a:r>
            <a:r>
              <a:rPr lang="ru-RU" sz="2000" dirty="0" smtClean="0"/>
              <a:t> правильнее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44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операций при линейных штрафах за </a:t>
            </a:r>
            <a:r>
              <a:rPr lang="ru-RU" dirty="0" err="1" smtClean="0"/>
              <a:t>гэпы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 – </a:t>
            </a:r>
            <a:r>
              <a:rPr lang="ru-RU" dirty="0" smtClean="0"/>
              <a:t>длина первой последовательности </a:t>
            </a:r>
          </a:p>
          <a:p>
            <a:r>
              <a:rPr lang="en-US" dirty="0" smtClean="0"/>
              <a:t>m </a:t>
            </a:r>
            <a:r>
              <a:rPr lang="en-US" dirty="0"/>
              <a:t>– </a:t>
            </a:r>
            <a:r>
              <a:rPr lang="ru-RU" dirty="0"/>
              <a:t>длина </a:t>
            </a:r>
            <a:r>
              <a:rPr lang="ru-RU" dirty="0" smtClean="0"/>
              <a:t>второй последовательности </a:t>
            </a:r>
          </a:p>
          <a:p>
            <a:r>
              <a:rPr lang="ru-RU" dirty="0" smtClean="0"/>
              <a:t>Вершин графа (</a:t>
            </a:r>
            <a:r>
              <a:rPr lang="en-US" dirty="0" smtClean="0"/>
              <a:t>n+1)*(m+1)</a:t>
            </a:r>
            <a:endParaRPr lang="ru-RU" dirty="0" smtClean="0"/>
          </a:p>
          <a:p>
            <a:r>
              <a:rPr lang="ru-RU" dirty="0" smtClean="0"/>
              <a:t>Значит, всего С</a:t>
            </a:r>
            <a:r>
              <a:rPr lang="en-US" baseline="-25000" dirty="0" err="1" smtClean="0"/>
              <a:t>lin</a:t>
            </a:r>
            <a:r>
              <a:rPr lang="ru-RU" dirty="0" smtClean="0"/>
              <a:t>*(</a:t>
            </a:r>
            <a:r>
              <a:rPr lang="en-US" dirty="0" smtClean="0"/>
              <a:t>n+1)*(m+1) </a:t>
            </a:r>
            <a:r>
              <a:rPr lang="ru-RU" dirty="0" smtClean="0"/>
              <a:t>операций, см. слайд про Манхэттен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</a:t>
            </a:r>
            <a:r>
              <a:rPr lang="ru-RU" dirty="0" smtClean="0"/>
              <a:t>10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получаем </a:t>
            </a:r>
            <a:br>
              <a:rPr lang="ru-RU" dirty="0" smtClean="0"/>
            </a:br>
            <a:r>
              <a:rPr lang="ru-RU" dirty="0" smtClean="0"/>
              <a:t>~1 000*1 000 </a:t>
            </a:r>
            <a:r>
              <a:rPr lang="en-US" dirty="0" smtClean="0"/>
              <a:t>= </a:t>
            </a:r>
            <a:r>
              <a:rPr lang="ru-RU" dirty="0" smtClean="0"/>
              <a:t>1 млн</a:t>
            </a:r>
            <a:r>
              <a:rPr lang="en-US" dirty="0" smtClean="0"/>
              <a:t> </a:t>
            </a:r>
            <a:r>
              <a:rPr lang="ru-RU" dirty="0" smtClean="0"/>
              <a:t>операций – не много для современного компьютера (порядка 30 млн арифметических операций в секунду)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Аффинные штрафы за </a:t>
            </a:r>
            <a:r>
              <a:rPr lang="ru-RU" dirty="0" err="1" smtClean="0"/>
              <a:t>гэпы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Подсказка для интересующихся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296"/>
            <a:ext cx="8229600" cy="56351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Штраф за первый </a:t>
            </a:r>
            <a:r>
              <a:rPr lang="ru-RU" sz="2400" dirty="0" err="1" smtClean="0"/>
              <a:t>гэп</a:t>
            </a:r>
            <a:r>
              <a:rPr lang="ru-RU" sz="2400" dirty="0" smtClean="0"/>
              <a:t> </a:t>
            </a:r>
            <a:r>
              <a:rPr lang="ru-RU" sz="2400" dirty="0" err="1" smtClean="0"/>
              <a:t>инделя</a:t>
            </a:r>
            <a:r>
              <a:rPr lang="ru-RU" sz="2400" dirty="0" smtClean="0"/>
              <a:t> равен </a:t>
            </a:r>
            <a:r>
              <a:rPr lang="en-US" sz="2400" dirty="0" smtClean="0"/>
              <a:t>g, </a:t>
            </a:r>
            <a:r>
              <a:rPr lang="ru-RU" sz="2400" dirty="0" smtClean="0"/>
              <a:t>за каждый последующий  </a:t>
            </a:r>
            <a:r>
              <a:rPr lang="en-US" sz="2400" dirty="0" smtClean="0"/>
              <a:t>h </a:t>
            </a:r>
            <a:r>
              <a:rPr lang="ru-RU" sz="2400" dirty="0" smtClean="0"/>
              <a:t>и </a:t>
            </a:r>
            <a:r>
              <a:rPr lang="en-US" sz="2400" dirty="0" smtClean="0"/>
              <a:t>h &lt;&lt; g</a:t>
            </a:r>
          </a:p>
          <a:p>
            <a:r>
              <a:rPr lang="ru-RU" sz="2400" dirty="0" smtClean="0"/>
              <a:t>Приходится усложнить граф: каждая вершина заменяется на три: одна </a:t>
            </a:r>
            <a:r>
              <a:rPr lang="en-US" sz="2400" dirty="0" smtClean="0"/>
              <a:t>“</a:t>
            </a:r>
            <a:r>
              <a:rPr lang="ru-RU" sz="2400" dirty="0" smtClean="0"/>
              <a:t>под</a:t>
            </a:r>
            <a:r>
              <a:rPr lang="en-US" sz="2400" dirty="0" smtClean="0"/>
              <a:t>”</a:t>
            </a:r>
            <a:r>
              <a:rPr lang="ru-RU" sz="2400" dirty="0" smtClean="0"/>
              <a:t> перекрестком, одна </a:t>
            </a:r>
            <a:r>
              <a:rPr lang="en-US" sz="2400" dirty="0" smtClean="0"/>
              <a:t>“</a:t>
            </a:r>
            <a:r>
              <a:rPr lang="ru-RU" sz="2400" dirty="0" smtClean="0"/>
              <a:t>над</a:t>
            </a:r>
            <a:r>
              <a:rPr lang="en-US" sz="2400" dirty="0" smtClean="0"/>
              <a:t>” </a:t>
            </a:r>
            <a:r>
              <a:rPr lang="ru-RU" sz="2400" dirty="0" smtClean="0"/>
              <a:t>перекрестком.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В Манхэттене будущего под каждой </a:t>
            </a:r>
            <a:r>
              <a:rPr lang="en-US" sz="2400" dirty="0" smtClean="0"/>
              <a:t>avenue</a:t>
            </a:r>
            <a:r>
              <a:rPr lang="ru-RU" sz="2400" dirty="0" smtClean="0"/>
              <a:t> проложена линия метро с севера на юг, над каждой </a:t>
            </a:r>
            <a:r>
              <a:rPr lang="en-US" sz="2400" dirty="0" smtClean="0"/>
              <a:t>street </a:t>
            </a:r>
            <a:r>
              <a:rPr lang="ru-RU" sz="2400" dirty="0" smtClean="0"/>
              <a:t>монорельс с запада на восток. Поездки в метро и по монорельсу  - штраф </a:t>
            </a:r>
            <a:r>
              <a:rPr lang="en-US" sz="2400" dirty="0" smtClean="0"/>
              <a:t>h</a:t>
            </a:r>
            <a:r>
              <a:rPr lang="ru-RU" sz="2400" dirty="0" smtClean="0"/>
              <a:t> за квартал</a:t>
            </a:r>
            <a:r>
              <a:rPr lang="en-US" sz="2400" dirty="0" smtClean="0"/>
              <a:t>, </a:t>
            </a:r>
            <a:r>
              <a:rPr lang="ru-RU" sz="2400" dirty="0" smtClean="0"/>
              <a:t>спуск в метро/подъём на монорельс – штраф </a:t>
            </a:r>
            <a:r>
              <a:rPr lang="en-US" sz="2400" dirty="0" smtClean="0"/>
              <a:t>g</a:t>
            </a:r>
            <a:endParaRPr lang="ru-RU" sz="2400" dirty="0" smtClean="0"/>
          </a:p>
          <a:p>
            <a:r>
              <a:rPr lang="ru-RU" sz="2400" dirty="0" smtClean="0"/>
              <a:t>(*) Опишите граф для аффинных штрафов и веса ребер</a:t>
            </a:r>
          </a:p>
          <a:p>
            <a:r>
              <a:rPr lang="ru-RU" sz="2400" dirty="0" smtClean="0"/>
              <a:t>Число операций для аффинных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  равно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af</a:t>
            </a:r>
            <a:r>
              <a:rPr lang="en-US" sz="2400" dirty="0" smtClean="0"/>
              <a:t>*n*m. </a:t>
            </a:r>
            <a:r>
              <a:rPr lang="ru-RU" sz="2400" dirty="0" smtClean="0"/>
              <a:t>Константа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af</a:t>
            </a:r>
            <a:r>
              <a:rPr lang="ru-RU" sz="2400" baseline="-25000" dirty="0" smtClean="0"/>
              <a:t>  </a:t>
            </a:r>
            <a:r>
              <a:rPr lang="ru-RU" sz="2400" dirty="0" smtClean="0"/>
              <a:t>больше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lin</a:t>
            </a:r>
            <a:r>
              <a:rPr lang="en-US" sz="2400" baseline="-25000" dirty="0" smtClean="0"/>
              <a:t> </a:t>
            </a:r>
            <a:r>
              <a:rPr lang="ru-RU" sz="2400" dirty="0" smtClean="0"/>
              <a:t>по крайней мере, втрое; для компьютера – не существенно.</a:t>
            </a:r>
          </a:p>
          <a:p>
            <a:endParaRPr lang="en-US" sz="3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029" y="241385"/>
            <a:ext cx="8756341" cy="691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/>
              <a:t>2.</a:t>
            </a:r>
            <a:r>
              <a:rPr lang="ru-RU" sz="3600" b="1" i="1" dirty="0" smtClean="0"/>
              <a:t>Что важно </a:t>
            </a:r>
            <a:r>
              <a:rPr lang="ru-RU" sz="3600" dirty="0" smtClean="0"/>
              <a:t>для  </a:t>
            </a:r>
            <a:r>
              <a:rPr lang="ru-RU" sz="3600" dirty="0" smtClean="0"/>
              <a:t>реконструкции выравнивания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855" y="1094843"/>
            <a:ext cx="85259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Наследование последовательностей</a:t>
            </a:r>
            <a:r>
              <a:rPr lang="ru-RU" sz="2800" dirty="0" smtClean="0"/>
              <a:t>: большинство нуклеотидов близкого потомка совпадает с нуклеотидами предка.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400" dirty="0" smtClean="0"/>
              <a:t>Мутации накапливаются пропорционально числу поколений. </a:t>
            </a:r>
            <a:r>
              <a:rPr lang="ru-RU" sz="2400" dirty="0">
                <a:solidFill>
                  <a:prstClr val="black"/>
                </a:solidFill>
              </a:rPr>
              <a:t>Число мутаций на поколение различается для геномов разных </a:t>
            </a:r>
            <a:r>
              <a:rPr lang="ru-RU" sz="2400" dirty="0" smtClean="0">
                <a:solidFill>
                  <a:prstClr val="black"/>
                </a:solidFill>
              </a:rPr>
              <a:t>видов.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800" b="1" i="1" dirty="0" smtClean="0"/>
              <a:t>Отбор</a:t>
            </a:r>
            <a:r>
              <a:rPr lang="ru-RU" sz="2800" b="1" i="1" dirty="0" smtClean="0"/>
              <a:t>:</a:t>
            </a:r>
            <a:r>
              <a:rPr lang="ru-RU" sz="2800" dirty="0" smtClean="0"/>
              <a:t> </a:t>
            </a:r>
            <a:r>
              <a:rPr lang="ru-RU" sz="2800" dirty="0"/>
              <a:t>п</a:t>
            </a:r>
            <a:r>
              <a:rPr lang="ru-RU" sz="2800" dirty="0" smtClean="0"/>
              <a:t>ри наследовании белков также большинство а/к такие же как у предка и важные а/к не изменяются или заменяются на функционально сходные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 smtClean="0"/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Число мутаций на поколение различается для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разных белков одного вида. 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876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85855" y="395004"/>
            <a:ext cx="8500661" cy="3110806"/>
            <a:chOff x="385855" y="395006"/>
            <a:chExt cx="8500661" cy="3242347"/>
          </a:xfrm>
        </p:grpSpPr>
        <p:pic>
          <p:nvPicPr>
            <p:cNvPr id="8" name="Рисунок 7" descr="HOMEOnoendga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855" y="395006"/>
              <a:ext cx="8500661" cy="26883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855" y="3083355"/>
              <a:ext cx="83338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Рис. 1. Выравнивание с нулевыми штрафами за концевые </a:t>
              </a:r>
              <a:r>
                <a:rPr lang="ru-RU" sz="1600" b="1" dirty="0" err="1" smtClean="0"/>
                <a:t>индели</a:t>
              </a:r>
              <a:r>
                <a:rPr lang="ru-RU" sz="1600" b="1" dirty="0" smtClean="0"/>
                <a:t>. </a:t>
              </a:r>
              <a:br>
                <a:rPr lang="ru-RU" sz="1600" b="1" dirty="0" smtClean="0"/>
              </a:br>
              <a:r>
                <a:rPr lang="ru-RU" sz="1400" dirty="0" smtClean="0"/>
                <a:t>Концевые </a:t>
              </a:r>
              <a:r>
                <a:rPr lang="ru-RU" sz="1400" dirty="0" err="1" smtClean="0"/>
                <a:t>индели</a:t>
              </a:r>
              <a:r>
                <a:rPr lang="ru-RU" sz="1400" dirty="0" smtClean="0"/>
                <a:t> выделены оранжевым. В этом примере выравнивание известно, выделено зеленым</a:t>
              </a:r>
              <a:endParaRPr lang="ru-RU" sz="16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99600" y="702246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99600" y="2814520"/>
              <a:ext cx="6720875" cy="11521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82805" y="2315255"/>
              <a:ext cx="8449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38005" y="1163105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98130" y="1854395"/>
              <a:ext cx="506946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4260" y="3666522"/>
            <a:ext cx="8257075" cy="2943002"/>
            <a:chOff x="424260" y="3666522"/>
            <a:chExt cx="8257075" cy="2943002"/>
          </a:xfrm>
        </p:grpSpPr>
        <p:pic>
          <p:nvPicPr>
            <p:cNvPr id="6" name="Рисунок 5" descr="HOMEOen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260" y="3666522"/>
              <a:ext cx="8257075" cy="26228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665" y="6270970"/>
              <a:ext cx="5294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Рис. 1. Выравнивание со штрафами за концевые </a:t>
              </a:r>
              <a:r>
                <a:rPr lang="ru-RU" sz="1600" b="1" dirty="0" err="1" smtClean="0"/>
                <a:t>индели</a:t>
              </a:r>
              <a:endParaRPr lang="ru-RU" sz="16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55315" y="4665051"/>
              <a:ext cx="291878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99600" y="5087506"/>
              <a:ext cx="2035465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0"/>
            <a:ext cx="8229600" cy="55139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1800" b="1" dirty="0" smtClean="0"/>
              <a:t>Штрафы за концевые </a:t>
            </a:r>
            <a:r>
              <a:rPr lang="ru-RU" sz="1800" b="1" dirty="0" err="1" smtClean="0"/>
              <a:t>гэпы</a:t>
            </a:r>
            <a:r>
              <a:rPr lang="ru-RU" sz="1800" b="1" dirty="0" smtClean="0"/>
              <a:t>.</a:t>
            </a:r>
            <a:r>
              <a:rPr lang="ru-RU" sz="16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200" dirty="0" smtClean="0"/>
              <a:t>Сравните два выравнивания: без штрафов за концевые </a:t>
            </a:r>
            <a:r>
              <a:rPr lang="ru-RU" sz="1200" dirty="0" err="1" smtClean="0"/>
              <a:t>гэпы</a:t>
            </a:r>
            <a:r>
              <a:rPr lang="ru-RU" sz="1200" dirty="0" smtClean="0"/>
              <a:t> и с ними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95" y="87765"/>
            <a:ext cx="7772400" cy="339747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EMBOSS </a:t>
            </a:r>
            <a:r>
              <a:rPr lang="ru-RU" dirty="0" smtClean="0"/>
              <a:t>алгоритм парного выравнивания с аффинными </a:t>
            </a:r>
            <a:r>
              <a:rPr lang="ru-RU" dirty="0" err="1" smtClean="0"/>
              <a:t>гэпами</a:t>
            </a:r>
            <a:r>
              <a:rPr lang="ru-RU" dirty="0" smtClean="0"/>
              <a:t> реализован в программе </a:t>
            </a:r>
            <a:r>
              <a:rPr lang="en-US" dirty="0" smtClean="0"/>
              <a:t>needle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динамического программирования для выравнивания последовательностей был предложен </a:t>
            </a:r>
            <a:r>
              <a:rPr lang="ru-RU" dirty="0" smtClean="0"/>
              <a:t>в 1970 </a:t>
            </a:r>
            <a:r>
              <a:rPr lang="ru-RU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351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Оптимальное </a:t>
            </a:r>
            <a:r>
              <a:rPr lang="ru-RU" dirty="0" smtClean="0"/>
              <a:t>парное локальное выравнивание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Пример, когда очевидно что локальное лучше</a:t>
            </a:r>
          </a:p>
          <a:p>
            <a:r>
              <a:rPr lang="ru-RU" dirty="0" smtClean="0"/>
              <a:t>Почему вес локального выравнивания может быть больше вес</a:t>
            </a:r>
            <a:r>
              <a:rPr lang="ru-RU" dirty="0"/>
              <a:t>а</a:t>
            </a:r>
            <a:r>
              <a:rPr lang="ru-RU" dirty="0" smtClean="0"/>
              <a:t> оптимального глобального </a:t>
            </a:r>
          </a:p>
          <a:p>
            <a:r>
              <a:rPr lang="ru-RU" dirty="0" smtClean="0"/>
              <a:t>Модификация графа для Смита-</a:t>
            </a:r>
            <a:r>
              <a:rPr lang="ru-RU" dirty="0" err="1" smtClean="0"/>
              <a:t>Вотермана</a:t>
            </a:r>
            <a:endParaRPr lang="ru-RU" dirty="0" smtClean="0"/>
          </a:p>
          <a:p>
            <a:r>
              <a:rPr lang="en-US" dirty="0" smtClean="0"/>
              <a:t>water </a:t>
            </a:r>
            <a:r>
              <a:rPr lang="ru-RU" dirty="0" smtClean="0"/>
              <a:t>в </a:t>
            </a:r>
            <a:r>
              <a:rPr lang="en-US" dirty="0" smtClean="0"/>
              <a:t>EMBOSS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8229600" cy="80650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части одного и того же выравнивания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0097" b="45045"/>
          <a:stretch>
            <a:fillRect/>
          </a:stretch>
        </p:blipFill>
        <p:spPr bwMode="auto">
          <a:xfrm>
            <a:off x="0" y="1124700"/>
            <a:ext cx="9089048" cy="281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0" y="4197100"/>
            <a:ext cx="8467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49360"/>
            <a:ext cx="86027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Граф для построения оптимального локального выравнивания с помощью динамического программирования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92250" y="932675"/>
            <a:ext cx="2457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 графу Манхеттен с </a:t>
            </a:r>
            <a:r>
              <a:rPr lang="ru-RU" i="1" dirty="0" err="1" smtClean="0"/>
              <a:t>Бродвеями</a:t>
            </a:r>
            <a:r>
              <a:rPr lang="ru-RU" i="1" dirty="0" smtClean="0"/>
              <a:t> добавляем следующие стрелки</a:t>
            </a:r>
            <a:r>
              <a:rPr lang="en-US" i="1" dirty="0" smtClean="0"/>
              <a:t>:</a:t>
            </a:r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 начальной вершины проводим стрелку в КАЖДУЮ  из вершин (показаны только некоторые)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Из КАЖДОЙ вершины проводим стрелку в конечную вершину (не показаны)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Веса всех новых стрелок равны 0</a:t>
            </a:r>
            <a:br>
              <a:rPr lang="ru-RU" dirty="0" smtClean="0"/>
            </a:br>
            <a:endParaRPr lang="ru-RU" dirty="0" smtClean="0"/>
          </a:p>
          <a:p>
            <a:r>
              <a:rPr lang="ru-RU" sz="1400" dirty="0" smtClean="0"/>
              <a:t>Все новые стрелки трудно изобразить одновременно ( ( Это обычная проблема с графами, которые невозможно спроектировать на плоскость без самопересечений 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55425" y="1393535"/>
            <a:ext cx="6449810" cy="4453063"/>
            <a:chOff x="155425" y="1393535"/>
            <a:chExt cx="6449810" cy="44530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425" y="1393535"/>
              <a:ext cx="6449810" cy="445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09045" y="2200040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335" y="1470345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ru-RU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93830" y="5663044"/>
            <a:ext cx="64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http://www.csbio.unc.edu/mcmillan/Comp555S16/Lecture14.html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pPr algn="ctr"/>
            <a:r>
              <a:rPr lang="ru-RU" sz="2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Три понимания «правильного» выравнивания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14377" y="714376"/>
            <a:ext cx="8429625" cy="17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sz="2800" b="1" i="1" dirty="0"/>
              <a:t>Оптимальное выравнивание</a:t>
            </a:r>
            <a:r>
              <a:rPr lang="ru-RU" sz="2800" i="1" dirty="0"/>
              <a:t>:</a:t>
            </a:r>
            <a:r>
              <a:rPr lang="ru-RU" sz="2800" b="1" i="1" dirty="0"/>
              <a:t> </a:t>
            </a:r>
            <a:r>
              <a:rPr lang="ru-RU" sz="2800" dirty="0"/>
              <a:t>наилучшее </a:t>
            </a:r>
            <a:r>
              <a:rPr lang="ru-RU" sz="2800" dirty="0" smtClean="0"/>
              <a:t>по весу</a:t>
            </a:r>
            <a:endParaRPr lang="ru-RU" sz="2800" dirty="0"/>
          </a:p>
          <a:p>
            <a:r>
              <a:rPr lang="ru-RU" sz="2000" dirty="0" smtClean="0"/>
              <a:t>Его ищут программы</a:t>
            </a:r>
            <a:r>
              <a:rPr lang="en-US" sz="2000" dirty="0" smtClean="0"/>
              <a:t>. </a:t>
            </a:r>
            <a:r>
              <a:rPr lang="ru-RU" sz="2000" dirty="0"/>
              <a:t>Выравнивание  аминокислотных последовательностей иногда можно проверить по совмещению структур белков</a:t>
            </a:r>
          </a:p>
          <a:p>
            <a:endParaRPr lang="ru-RU" sz="21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0011" y="2187753"/>
            <a:ext cx="8429625" cy="24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sz="2800" b="1" i="1" dirty="0"/>
              <a:t>Эволюционное выравнивание</a:t>
            </a:r>
            <a:r>
              <a:rPr lang="ru-RU" sz="2100" dirty="0"/>
              <a:t>: </a:t>
            </a:r>
            <a:r>
              <a:rPr lang="ru-RU" sz="2800" dirty="0"/>
              <a:t>запись, отражающая ход эволюции</a:t>
            </a:r>
          </a:p>
          <a:p>
            <a:r>
              <a:rPr lang="ru-RU" sz="2000" dirty="0"/>
              <a:t>Не поддается достоверной реконструкции в большинстве реальных случаев; может отличаться от оптимального выравнивания. Эволюция </a:t>
            </a:r>
            <a:r>
              <a:rPr lang="ru-RU" sz="2000" dirty="0" smtClean="0"/>
              <a:t>обычно сохраняет важные аминокислотные остатки в белках, </a:t>
            </a:r>
            <a:r>
              <a:rPr lang="ru-RU" sz="2000" dirty="0"/>
              <a:t>за счет этого можно ожидать, что </a:t>
            </a:r>
            <a:r>
              <a:rPr lang="ru-RU" sz="2000" dirty="0" smtClean="0"/>
              <a:t>эволюционное выравнивание </a:t>
            </a:r>
            <a:r>
              <a:rPr lang="ru-RU" sz="2000" dirty="0"/>
              <a:t>будет среди нескольких оптимальных при корректном </a:t>
            </a:r>
            <a:r>
              <a:rPr lang="ru-RU" sz="2000" dirty="0" smtClean="0"/>
              <a:t>правиле вычислении веса.</a:t>
            </a:r>
            <a:endParaRPr lang="ru-RU" sz="20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77" y="4696365"/>
            <a:ext cx="8429625" cy="18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sz="2800" b="1" i="1" dirty="0"/>
              <a:t>Функциональное выравнивание</a:t>
            </a:r>
            <a:r>
              <a:rPr lang="ru-RU" sz="2100" i="1" dirty="0"/>
              <a:t>: </a:t>
            </a:r>
            <a:r>
              <a:rPr lang="ru-RU" sz="2800" dirty="0"/>
              <a:t>сопоставление функционально идентичных частей белков </a:t>
            </a:r>
          </a:p>
          <a:p>
            <a:r>
              <a:rPr lang="ru-RU" sz="2000" dirty="0"/>
              <a:t>Объясняет сохранение в эволюции одних частей белка и варьирование других</a:t>
            </a:r>
            <a:r>
              <a:rPr lang="en-US" sz="2000" dirty="0"/>
              <a:t>; </a:t>
            </a:r>
            <a:r>
              <a:rPr lang="ru-RU" sz="2000" dirty="0"/>
              <a:t>поскольку функция и </a:t>
            </a:r>
            <a:r>
              <a:rPr lang="en-US" sz="2000" dirty="0"/>
              <a:t>3D-</a:t>
            </a:r>
            <a:r>
              <a:rPr lang="ru-RU" sz="2000" dirty="0"/>
              <a:t>структура очень тесно связаны, </a:t>
            </a:r>
            <a:r>
              <a:rPr lang="ru-RU" sz="2000" u="sng" dirty="0"/>
              <a:t>должно отображать сопоставление структур белков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" y="785813"/>
            <a:ext cx="4333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0990" y="2571750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5000626"/>
            <a:ext cx="4333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85752" y="5572125"/>
            <a:ext cx="428625" cy="8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D58-D179-4EAA-B835-6F8EE4A43AA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/>
      <p:bldP spid="6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70" y="1009485"/>
            <a:ext cx="8229600" cy="541510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Оптимальное выравнивание может не совпадать с выравниванием, описывающим эволюцию последовательности</a:t>
            </a:r>
          </a:p>
          <a:p>
            <a:r>
              <a:rPr lang="ru-RU" sz="2800" dirty="0" smtClean="0"/>
              <a:t>Динамическое программирование по сравнению с перебором кардинально ускоряет поиск оптимального выравнивания</a:t>
            </a:r>
          </a:p>
          <a:p>
            <a:r>
              <a:rPr lang="ru-RU" sz="2800" dirty="0" smtClean="0"/>
              <a:t>Для динамического программирования нужен граф с ориентированными ребрами (стрелочками) и весами на ребрах ребер. Обязательное условие – вес пути равен сумме весов ребер (</a:t>
            </a:r>
            <a:r>
              <a:rPr lang="ru-RU" sz="2800" dirty="0" err="1" smtClean="0"/>
              <a:t>аддитивность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Разные виды парного выравнивания отличаются графами, хотя в основе всех графов – Манхеттен с </a:t>
            </a:r>
            <a:r>
              <a:rPr lang="ru-RU" sz="2800" dirty="0" err="1" smtClean="0"/>
              <a:t>Бродвеями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Добавления после прочтения лекции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55" y="1600278"/>
            <a:ext cx="6528850" cy="35704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15550" y="5171943"/>
            <a:ext cx="656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http://www.csbio.unc.edu/mcmillan/Comp555S16/Lecture14.html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84385" y="894270"/>
            <a:ext cx="599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Честное слово, я придумал Манхэттен независимо </a:t>
            </a:r>
            <a:r>
              <a:rPr lang="en-US" dirty="0" smtClean="0"/>
              <a:t>:)</a:t>
            </a:r>
            <a:r>
              <a:rPr lang="ru-RU" dirty="0" smtClean="0"/>
              <a:t>  </a:t>
            </a:r>
            <a:r>
              <a:rPr lang="ru-RU" dirty="0" err="1" smtClean="0"/>
              <a:t>ААл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450" y="5579680"/>
            <a:ext cx="8469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этом сайте можно найти подсказки по выполнению дополнительных заданий.</a:t>
            </a:r>
            <a:br>
              <a:rPr lang="ru-RU" dirty="0" smtClean="0"/>
            </a:br>
            <a:r>
              <a:rPr lang="ru-RU" dirty="0" smtClean="0"/>
              <a:t>Их можно использовать со ссылкой, но только не путем бездумного копирования и </a:t>
            </a:r>
          </a:p>
          <a:p>
            <a:r>
              <a:rPr lang="ru-RU" dirty="0" smtClean="0"/>
              <a:t>перевода. 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   </a:t>
            </a:r>
            <a:r>
              <a:rPr lang="ru-RU" dirty="0" err="1" smtClean="0"/>
              <a:t>ААл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3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29600" cy="3840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Отношение правдоподобия и его логарифм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255" y="510220"/>
            <a:ext cx="879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Зоолог с </a:t>
            </a:r>
            <a:r>
              <a:rPr lang="ru-RU" sz="2000" dirty="0" err="1" smtClean="0"/>
              <a:t>экзопланеты</a:t>
            </a:r>
            <a:r>
              <a:rPr lang="ru-RU" sz="2000" dirty="0" smtClean="0"/>
              <a:t> </a:t>
            </a:r>
            <a:r>
              <a:rPr lang="en-US" sz="2000" dirty="0" smtClean="0"/>
              <a:t>HD 40307 g</a:t>
            </a:r>
            <a:r>
              <a:rPr lang="ru-RU" sz="2000" dirty="0" smtClean="0"/>
              <a:t> изучает людей. Он хочет описать склонность особей сидеть рядом с особями того же или другого пола.  </a:t>
            </a:r>
            <a:br>
              <a:rPr lang="ru-RU" sz="2000" dirty="0" smtClean="0"/>
            </a:br>
            <a:r>
              <a:rPr lang="ru-RU" sz="2000" dirty="0" smtClean="0"/>
              <a:t>В театральном зале с 10-ю рядами по 10 мест сидят 20 юношей и 80 девушек.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24885" y="1739180"/>
          <a:ext cx="367648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830" y="1431940"/>
            <a:ext cx="883562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Вероятность </a:t>
            </a:r>
            <a:r>
              <a:rPr lang="en-US" dirty="0" smtClean="0"/>
              <a:t>q</a:t>
            </a:r>
            <a:r>
              <a:rPr lang="ru-RU" baseline="-25000" dirty="0" smtClean="0"/>
              <a:t>ж</a:t>
            </a:r>
            <a:r>
              <a:rPr lang="ru-RU" dirty="0" smtClean="0"/>
              <a:t> обнаружить девушку на 3м </a:t>
            </a:r>
            <a:br>
              <a:rPr lang="ru-RU" dirty="0" smtClean="0"/>
            </a:br>
            <a:r>
              <a:rPr lang="ru-RU" dirty="0" smtClean="0"/>
              <a:t>месте во 2м ряду (как и на любом другом</a:t>
            </a:r>
            <a:br>
              <a:rPr lang="ru-RU" dirty="0" smtClean="0"/>
            </a:br>
            <a:r>
              <a:rPr lang="ru-RU" dirty="0" smtClean="0"/>
              <a:t>месте) равна  0</a:t>
            </a:r>
            <a:r>
              <a:rPr lang="en-US" dirty="0" smtClean="0"/>
              <a:t>.8. </a:t>
            </a:r>
            <a:r>
              <a:rPr lang="ru-RU" dirty="0" smtClean="0"/>
              <a:t>Для юноши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q</a:t>
            </a:r>
            <a:r>
              <a:rPr lang="ru-RU" baseline="-25000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= 0.2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Всего 9*10 = 90 пар сидящих рядом зрителей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Если зрители рассаживаются случайно и </a:t>
            </a:r>
            <a:br>
              <a:rPr lang="ru-RU" dirty="0" smtClean="0"/>
            </a:br>
            <a:r>
              <a:rPr lang="ru-RU" dirty="0" smtClean="0"/>
              <a:t>независимо друг от друга, то из всех пар </a:t>
            </a:r>
            <a:br>
              <a:rPr lang="ru-RU" dirty="0" smtClean="0"/>
            </a:br>
            <a:r>
              <a:rPr lang="ru-RU" dirty="0" smtClean="0"/>
              <a:t>сидящих рядом в одном ряду примерно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)*90 = 3.6 пар ММ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)*90 = 57.6 пар ЖЖ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)*90 = 14.4 пар МЖ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)*90 = 14.4 пар ЖМ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Зоолог посчитал сколько каких пар, разделил</a:t>
            </a:r>
            <a:br>
              <a:rPr lang="ru-RU" dirty="0" smtClean="0"/>
            </a:br>
            <a:r>
              <a:rPr lang="ru-RU" dirty="0" smtClean="0"/>
              <a:t>на число всех пар (90) и обозначил </a:t>
            </a:r>
            <a:r>
              <a:rPr lang="en-US" dirty="0" smtClean="0"/>
              <a:t>p</a:t>
            </a:r>
            <a:r>
              <a:rPr lang="ru-RU" baseline="-25000" dirty="0" smtClean="0"/>
              <a:t>мм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baseline="-25000" dirty="0" err="1" smtClean="0"/>
              <a:t>жж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baseline="-25000" dirty="0" err="1" smtClean="0"/>
              <a:t>мж</a:t>
            </a:r>
            <a:r>
              <a:rPr lang="ru-RU" dirty="0" smtClean="0"/>
              <a:t>,</a:t>
            </a:r>
            <a:r>
              <a:rPr lang="en-US" dirty="0" smtClean="0"/>
              <a:t>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p</a:t>
            </a:r>
            <a:r>
              <a:rPr lang="ru-RU" baseline="-25000" dirty="0" err="1" smtClean="0"/>
              <a:t>жм</a:t>
            </a:r>
            <a:r>
              <a:rPr lang="ru-RU" dirty="0" smtClean="0"/>
              <a:t> . Частоты  </a:t>
            </a:r>
            <a:r>
              <a:rPr lang="en-US" dirty="0" smtClean="0"/>
              <a:t>p</a:t>
            </a:r>
            <a:r>
              <a:rPr lang="ru-RU" baseline="-25000" dirty="0" err="1" smtClean="0"/>
              <a:t>мж</a:t>
            </a:r>
            <a:r>
              <a:rPr lang="ru-RU" dirty="0" smtClean="0"/>
              <a:t>, и</a:t>
            </a:r>
            <a:r>
              <a:rPr lang="en-US" dirty="0" smtClean="0"/>
              <a:t> p</a:t>
            </a:r>
            <a:r>
              <a:rPr lang="ru-RU" baseline="-25000" dirty="0" err="1" smtClean="0"/>
              <a:t>жм</a:t>
            </a:r>
            <a:r>
              <a:rPr lang="ru-RU" baseline="-25000" dirty="0" smtClean="0"/>
              <a:t>  </a:t>
            </a:r>
            <a:r>
              <a:rPr lang="ru-RU" dirty="0" smtClean="0"/>
              <a:t>усреднил.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L </a:t>
            </a:r>
            <a:r>
              <a:rPr lang="ru-RU" baseline="-25000" dirty="0" smtClean="0"/>
              <a:t>мм</a:t>
            </a:r>
            <a:r>
              <a:rPr lang="ru-RU" dirty="0" smtClean="0"/>
              <a:t> </a:t>
            </a:r>
            <a:r>
              <a:rPr lang="en-US" dirty="0" smtClean="0"/>
              <a:t>= p</a:t>
            </a:r>
            <a:r>
              <a:rPr lang="ru-RU" baseline="-25000" dirty="0" smtClean="0"/>
              <a:t>мм</a:t>
            </a:r>
            <a:r>
              <a:rPr lang="en-US" dirty="0" smtClean="0"/>
              <a:t>/(q</a:t>
            </a:r>
            <a:r>
              <a:rPr lang="ru-RU" baseline="-25000" dirty="0" smtClean="0"/>
              <a:t>м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счёл склонностью юношей</a:t>
            </a:r>
            <a:br>
              <a:rPr lang="ru-RU" dirty="0" smtClean="0"/>
            </a:br>
            <a:r>
              <a:rPr lang="ru-RU" dirty="0" smtClean="0"/>
              <a:t>сидеть рядом, аналогично – для других типов пар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Логарифм -</a:t>
            </a:r>
            <a:r>
              <a:rPr lang="ru-RU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en-US" dirty="0" smtClean="0"/>
              <a:t>log</a:t>
            </a:r>
            <a:r>
              <a:rPr lang="ru-RU" baseline="-25000" dirty="0" smtClean="0"/>
              <a:t>2</a:t>
            </a:r>
            <a:r>
              <a:rPr lang="en-US" dirty="0" smtClean="0"/>
              <a:t>L </a:t>
            </a:r>
            <a:r>
              <a:rPr lang="ru-RU" baseline="-25000" dirty="0" smtClean="0"/>
              <a:t>мм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и аналогичные</a:t>
            </a:r>
            <a:r>
              <a:rPr lang="en-US" dirty="0" smtClean="0"/>
              <a:t> </a:t>
            </a:r>
            <a:r>
              <a:rPr lang="ru-RU" dirty="0" smtClean="0"/>
              <a:t> назвал </a:t>
            </a:r>
            <a:r>
              <a:rPr lang="en-US" dirty="0" smtClean="0"/>
              <a:t>“</a:t>
            </a:r>
            <a:r>
              <a:rPr lang="ru-RU" dirty="0" smtClean="0"/>
              <a:t>весом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дружелюбности</a:t>
            </a:r>
            <a:r>
              <a:rPr lang="en-US" dirty="0" smtClean="0"/>
              <a:t>” </a:t>
            </a:r>
            <a:r>
              <a:rPr lang="ru-RU" dirty="0" smtClean="0"/>
              <a:t>и составил матрицу весов  дружелюбности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Опубликовал статью </a:t>
            </a:r>
            <a:r>
              <a:rPr lang="en-US" dirty="0" smtClean="0"/>
              <a:t>“</a:t>
            </a:r>
            <a:r>
              <a:rPr lang="ru-RU" dirty="0" smtClean="0"/>
              <a:t>О правильной рассадке </a:t>
            </a:r>
            <a:r>
              <a:rPr lang="en-US" dirty="0" smtClean="0"/>
              <a:t>Homo </a:t>
            </a:r>
            <a:r>
              <a:rPr lang="ru-RU" dirty="0" smtClean="0"/>
              <a:t>используя мою матрицу </a:t>
            </a:r>
            <a:r>
              <a:rPr lang="en-US" dirty="0" smtClean="0"/>
              <a:t>BLOSUM”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029" y="49360"/>
            <a:ext cx="8756341" cy="69129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/>
              <a:t>3</a:t>
            </a:r>
            <a:r>
              <a:rPr lang="ru-RU" sz="3600" b="1" i="1" dirty="0" smtClean="0"/>
              <a:t>. Дивергенция или конвергенция?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855" y="740650"/>
            <a:ext cx="852590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Конвергенция – </a:t>
            </a:r>
            <a:r>
              <a:rPr lang="ru-RU" sz="2800" dirty="0" smtClean="0"/>
              <a:t>появление негомологичных сходных последовательностей.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Для «нормальных» белков практически невероятно. </a:t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Вычислите вероятность того, что в  двух белках из 60 а\к каждый случайно совпадут 30 а/к на тех же местах!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Конвергенция бывает </a:t>
            </a:r>
            <a:r>
              <a:rPr lang="ru-RU" sz="2800" dirty="0" smtClean="0"/>
              <a:t>в очень специальных случаях!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Например, у белков с последовательностью малой сложности.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GAR </a:t>
            </a:r>
            <a:r>
              <a:rPr lang="ru-RU" sz="2400" dirty="0" smtClean="0"/>
              <a:t>домены, изученные Сашей </a:t>
            </a:r>
            <a:r>
              <a:rPr lang="ru-RU" sz="2400" dirty="0" err="1" smtClean="0"/>
              <a:t>Котюргиным</a:t>
            </a:r>
            <a:r>
              <a:rPr lang="ru-RU" sz="2400" dirty="0" smtClean="0"/>
              <a:t> в курсовой 4-го курса (</a:t>
            </a:r>
            <a:r>
              <a:rPr lang="en-US" sz="2400" dirty="0" smtClean="0"/>
              <a:t>&gt;50% </a:t>
            </a:r>
            <a:r>
              <a:rPr lang="ru-RU" sz="2400" dirty="0" smtClean="0"/>
              <a:t>глицинов, </a:t>
            </a:r>
            <a:r>
              <a:rPr lang="en-US" sz="2400" dirty="0" smtClean="0"/>
              <a:t>&gt;</a:t>
            </a:r>
            <a:r>
              <a:rPr lang="ru-RU" sz="2400" dirty="0" smtClean="0"/>
              <a:t>10</a:t>
            </a:r>
            <a:r>
              <a:rPr lang="en-US" sz="2400" dirty="0" smtClean="0"/>
              <a:t>% </a:t>
            </a:r>
            <a:r>
              <a:rPr lang="ru-RU" sz="2400" dirty="0" smtClean="0"/>
              <a:t>аргининов)</a:t>
            </a:r>
            <a:endParaRPr lang="ru-RU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66" r="3543" b="22003"/>
          <a:stretch/>
        </p:blipFill>
        <p:spPr>
          <a:xfrm>
            <a:off x="193830" y="5656490"/>
            <a:ext cx="8820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153921"/>
            <a:ext cx="8229600" cy="7681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/>
              <a:t>4</a:t>
            </a:r>
            <a:r>
              <a:rPr lang="ru-RU" sz="3600" b="1" i="1" dirty="0" smtClean="0"/>
              <a:t>. </a:t>
            </a:r>
            <a:r>
              <a:rPr lang="ru-RU" sz="3200" b="1" i="1" dirty="0" smtClean="0"/>
              <a:t>Постановка</a:t>
            </a:r>
            <a:r>
              <a:rPr lang="ru-RU" sz="3600" b="1" i="1" dirty="0" smtClean="0"/>
              <a:t> задачи </a:t>
            </a:r>
            <a:r>
              <a:rPr lang="ru-RU" sz="3600" dirty="0" smtClean="0"/>
              <a:t>выравнивания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511" y="1094843"/>
            <a:ext cx="86972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Дано</a:t>
            </a:r>
            <a:r>
              <a:rPr lang="ru-RU" sz="2800" dirty="0" smtClean="0"/>
              <a:t>: несколько последовательностей предположительно гомологичных белков. 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Задача:</a:t>
            </a:r>
            <a:r>
              <a:rPr lang="en-US" sz="2800" b="1" i="1" dirty="0" smtClean="0"/>
              <a:t> </a:t>
            </a:r>
            <a:r>
              <a:rPr lang="ru-RU" sz="2800" i="1" dirty="0" smtClean="0"/>
              <a:t>построить </a:t>
            </a:r>
            <a:r>
              <a:rPr lang="ru-RU" sz="2800" i="1" dirty="0" smtClean="0"/>
              <a:t>самое вероятное </a:t>
            </a:r>
            <a:r>
              <a:rPr lang="ru-RU" sz="2800" i="1" dirty="0" smtClean="0"/>
              <a:t>эволюционное выравнивание  этих последовательностей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0891" y="3429000"/>
            <a:ext cx="8774064" cy="3110805"/>
            <a:chOff x="40210" y="1088710"/>
            <a:chExt cx="8774064" cy="3110805"/>
          </a:xfrm>
        </p:grpSpPr>
        <p:sp>
          <p:nvSpPr>
            <p:cNvPr id="9" name="TextBox 8"/>
            <p:cNvSpPr txBox="1"/>
            <p:nvPr/>
          </p:nvSpPr>
          <p:spPr>
            <a:xfrm>
              <a:off x="78615" y="2429665"/>
              <a:ext cx="658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Какое выравнивание соответствует эволюции: </a:t>
              </a:r>
              <a:endParaRPr lang="ru-RU" sz="2400" b="1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221131" y="1088710"/>
              <a:ext cx="6845724" cy="1382580"/>
              <a:chOff x="873820" y="858364"/>
              <a:chExt cx="6845724" cy="138258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43073" y="894270"/>
                <a:ext cx="2117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  <a:r>
                  <a:rPr 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ACRKVPD</a:t>
                </a:r>
                <a:r>
                  <a:rPr lang="en-US" sz="2800" dirty="0" smtClean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  <a:endParaRPr lang="ru-RU" sz="2800" dirty="0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73820" y="1715309"/>
                <a:ext cx="2117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…ACHKSPR…</a:t>
                </a:r>
                <a:endPara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5478" y="1717724"/>
                <a:ext cx="1903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…ACRKPR…</a:t>
                </a:r>
                <a:endPara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86854" y="1699950"/>
                <a:ext cx="2332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…AVNDKTCK…</a:t>
                </a:r>
                <a:endPara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25" name="Прямая со стрелкой 24"/>
              <p:cNvCxnSpPr>
                <a:endCxn id="22" idx="0"/>
              </p:cNvCxnSpPr>
              <p:nvPr/>
            </p:nvCxnSpPr>
            <p:spPr>
              <a:xfrm flipH="1">
                <a:off x="1932764" y="1342209"/>
                <a:ext cx="1935772" cy="3731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endCxn id="24" idx="0"/>
              </p:cNvCxnSpPr>
              <p:nvPr/>
            </p:nvCxnSpPr>
            <p:spPr>
              <a:xfrm>
                <a:off x="5654251" y="1348588"/>
                <a:ext cx="898948" cy="3513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3706177" y="858364"/>
                <a:ext cx="2006281" cy="528850"/>
              </a:xfrm>
              <a:prstGeom prst="rect">
                <a:avLst/>
              </a:prstGeom>
              <a:solidFill>
                <a:schemeClr val="bg2">
                  <a:lumMod val="75000"/>
                  <a:alpha val="5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ru-RU" dirty="0"/>
              </a:p>
            </p:txBody>
          </p:sp>
          <p:cxnSp>
            <p:nvCxnSpPr>
              <p:cNvPr id="28" name="Прямая со стрелкой 27"/>
              <p:cNvCxnSpPr>
                <a:endCxn id="23" idx="0"/>
              </p:cNvCxnSpPr>
              <p:nvPr/>
            </p:nvCxnSpPr>
            <p:spPr>
              <a:xfrm flipH="1">
                <a:off x="4157021" y="1312803"/>
                <a:ext cx="374908" cy="4049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40210" y="2814520"/>
              <a:ext cx="8774064" cy="1384995"/>
              <a:chOff x="155424" y="2814520"/>
              <a:chExt cx="8774064" cy="1384995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55424" y="2814520"/>
                <a:ext cx="2484896" cy="1384995"/>
                <a:chOff x="155425" y="2814520"/>
                <a:chExt cx="2409849" cy="138499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55425" y="2814520"/>
                  <a:ext cx="2332690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…ACHK-SPR…</a:t>
                  </a: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…ACRK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-PR…</a:t>
                  </a:r>
                  <a:endParaRPr lang="ru-RU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…AVNDKTCK…</a:t>
                  </a:r>
                  <a:endPara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 flipH="1">
                  <a:off x="2203907" y="3083355"/>
                  <a:ext cx="36136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?</a:t>
                  </a:r>
                  <a:endParaRPr lang="ru-RU" sz="4000" dirty="0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2882179" y="2814520"/>
                <a:ext cx="2484896" cy="1384995"/>
                <a:chOff x="2958990" y="2814520"/>
                <a:chExt cx="2409849" cy="138499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2958990" y="2814520"/>
                  <a:ext cx="2332690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…AC-HKSPR…</a:t>
                  </a:r>
                </a:p>
                <a:p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AC-RK</a:t>
                  </a:r>
                  <a:r>
                    <a:rPr lang="ru-RU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PR…</a:t>
                  </a:r>
                  <a:endPara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AVNDKTCK…</a:t>
                  </a:r>
                  <a:endPara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flipH="1">
                  <a:off x="5007472" y="3083355"/>
                  <a:ext cx="36136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?</a:t>
                  </a:r>
                  <a:endParaRPr lang="ru-RU" sz="4000" dirty="0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5570530" y="2814520"/>
                <a:ext cx="3358958" cy="1384995"/>
                <a:chOff x="5570530" y="2814520"/>
                <a:chExt cx="3257513" cy="1384995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5570530" y="2814520"/>
                  <a:ext cx="325751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…-----ACHKSPR…</a:t>
                  </a: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…-----ACRK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PR…</a:t>
                  </a:r>
                  <a:endParaRPr lang="ru-RU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…AVNDKTCK----…</a:t>
                  </a:r>
                  <a:endPara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flipH="1">
                  <a:off x="8475648" y="3099425"/>
                  <a:ext cx="32296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?</a:t>
                  </a:r>
                  <a:endParaRPr lang="ru-RU" sz="4000" dirty="0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2948593" y="3504426"/>
            <a:ext cx="97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предок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2603" y="3928265"/>
            <a:ext cx="219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Нане живущие </a:t>
            </a:r>
          </a:p>
          <a:p>
            <a:r>
              <a:rPr lang="ru-RU" sz="2400" dirty="0" smtClean="0"/>
              <a:t>потомки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3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029" y="1190663"/>
            <a:ext cx="8756341" cy="932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/>
              <a:t>5</a:t>
            </a:r>
            <a:r>
              <a:rPr lang="ru-RU" sz="3600" b="1" i="1" dirty="0" smtClean="0"/>
              <a:t>. Масштабы </a:t>
            </a:r>
            <a:r>
              <a:rPr lang="ru-RU" sz="3600" dirty="0" smtClean="0"/>
              <a:t>выравниваний последовательностей белков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245" y="2986548"/>
            <a:ext cx="8525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банках семейств гомологичных белков </a:t>
            </a:r>
          </a:p>
          <a:p>
            <a:r>
              <a:rPr lang="en-US" sz="2400" dirty="0" smtClean="0"/>
              <a:t>[</a:t>
            </a:r>
            <a:r>
              <a:rPr lang="ru-RU" sz="2400" dirty="0" smtClean="0"/>
              <a:t>вернее, доменов; обсудим позже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бывают семейства из нескольких белков и семейства из </a:t>
            </a:r>
            <a:r>
              <a:rPr lang="ru-RU" sz="2400" u="sng" dirty="0" smtClean="0"/>
              <a:t>нескольких сотен тысяч белков</a:t>
            </a:r>
            <a:endParaRPr lang="ru-RU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3610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8615" y="471816"/>
            <a:ext cx="8833149" cy="168982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6</a:t>
            </a:r>
            <a:r>
              <a:rPr lang="ru-RU" sz="3200" b="1" i="1" dirty="0" smtClean="0"/>
              <a:t>. Программы множественного выравнивания </a:t>
            </a:r>
            <a:r>
              <a:rPr lang="en-US" sz="3200" dirty="0" smtClean="0"/>
              <a:t>[</a:t>
            </a:r>
            <a:r>
              <a:rPr lang="ru-RU" sz="3200" dirty="0" smtClean="0"/>
              <a:t>многие</a:t>
            </a:r>
            <a:r>
              <a:rPr lang="en-US" sz="3200" dirty="0" smtClean="0"/>
              <a:t>]</a:t>
            </a:r>
            <a:r>
              <a:rPr lang="ru-RU" sz="3200" dirty="0" smtClean="0"/>
              <a:t> используют </a:t>
            </a:r>
            <a:r>
              <a:rPr lang="ru-RU" sz="3200" dirty="0" smtClean="0"/>
              <a:t>алгоритм парного выравнивания </a:t>
            </a:r>
            <a:r>
              <a:rPr lang="ru-RU" sz="3200" dirty="0" smtClean="0"/>
              <a:t>последовательностей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692485" y="2473160"/>
            <a:ext cx="7911429" cy="357166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dirty="0" smtClean="0"/>
              <a:t>Глобальное выравнивание</a:t>
            </a:r>
            <a:r>
              <a:rPr lang="en-US" dirty="0" smtClean="0"/>
              <a:t>: </a:t>
            </a:r>
            <a:r>
              <a:rPr lang="ru-RU" dirty="0" smtClean="0"/>
              <a:t>алгоритм</a:t>
            </a:r>
          </a:p>
          <a:p>
            <a:pPr algn="l">
              <a:spcBef>
                <a:spcPts val="0"/>
              </a:spcBef>
            </a:pPr>
            <a:r>
              <a:rPr lang="ru-RU" dirty="0" err="1" smtClean="0"/>
              <a:t>Нидельмана-Вунша</a:t>
            </a:r>
            <a:r>
              <a:rPr lang="ru-RU" dirty="0" smtClean="0"/>
              <a:t> (</a:t>
            </a:r>
            <a:r>
              <a:rPr lang="en-US" dirty="0" smtClean="0"/>
              <a:t>Needleman-</a:t>
            </a:r>
            <a:r>
              <a:rPr lang="en-US" dirty="0" err="1" smtClean="0"/>
              <a:t>Wunsch</a:t>
            </a:r>
            <a:r>
              <a:rPr lang="en-US" dirty="0" smtClean="0"/>
              <a:t>)</a:t>
            </a: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en-US" sz="1400" dirty="0" smtClean="0"/>
              <a:t>Needleman, Saul B. &amp; </a:t>
            </a:r>
            <a:r>
              <a:rPr lang="en-US" sz="1400" dirty="0" err="1" smtClean="0"/>
              <a:t>Wunsch</a:t>
            </a:r>
            <a:r>
              <a:rPr lang="en-US" sz="1400" dirty="0" smtClean="0"/>
              <a:t>, Christian D. (1970).</a:t>
            </a:r>
            <a:r>
              <a:rPr lang="en-US" sz="1400" dirty="0" smtClean="0">
                <a:hlinkClick r:id="rId2"/>
              </a:rPr>
              <a:t>"A general method applicable to the search for similarities in the amino acid sequence of two </a:t>
            </a:r>
            <a:r>
              <a:rPr lang="en-US" sz="1400" dirty="0" err="1" smtClean="0">
                <a:hlinkClick r:id="rId2"/>
              </a:rPr>
              <a:t>proteins"</a:t>
            </a:r>
            <a:r>
              <a:rPr lang="en-US" sz="1400" dirty="0" err="1" smtClean="0"/>
              <a:t>.</a:t>
            </a:r>
            <a:r>
              <a:rPr lang="en-US" sz="1400" i="1" dirty="0" err="1" smtClean="0"/>
              <a:t>Journal</a:t>
            </a:r>
            <a:r>
              <a:rPr lang="en-US" sz="1400" i="1" dirty="0" smtClean="0"/>
              <a:t> of Molecular Biology</a:t>
            </a:r>
            <a:r>
              <a:rPr lang="en-US" sz="1400" dirty="0" smtClean="0"/>
              <a:t>. </a:t>
            </a:r>
            <a:r>
              <a:rPr lang="en-US" sz="1400" b="1" dirty="0" smtClean="0"/>
              <a:t>48</a:t>
            </a:r>
            <a:r>
              <a:rPr lang="en-US" sz="1400" dirty="0" smtClean="0"/>
              <a:t> (3): 443–53.</a:t>
            </a:r>
            <a:endParaRPr lang="ru-RU" sz="1400" dirty="0" smtClean="0"/>
          </a:p>
          <a:p>
            <a:pPr algn="l">
              <a:spcBef>
                <a:spcPts val="0"/>
              </a:spcBef>
            </a:pPr>
            <a:endParaRPr lang="ru-RU" sz="1400" dirty="0" smtClean="0"/>
          </a:p>
          <a:p>
            <a:pPr algn="l">
              <a:spcBef>
                <a:spcPts val="0"/>
              </a:spcBef>
            </a:pP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ru-RU" dirty="0" smtClean="0"/>
              <a:t>Локальное </a:t>
            </a:r>
            <a:r>
              <a:rPr lang="ru-RU" dirty="0" smtClean="0"/>
              <a:t>выравнивание</a:t>
            </a:r>
            <a:r>
              <a:rPr lang="en-US" dirty="0" smtClean="0"/>
              <a:t>: </a:t>
            </a:r>
            <a:r>
              <a:rPr lang="ru-RU" dirty="0" smtClean="0"/>
              <a:t>алгоритм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Смита - </a:t>
            </a:r>
            <a:r>
              <a:rPr lang="ru-RU" dirty="0" err="1" smtClean="0"/>
              <a:t>Вотермана</a:t>
            </a:r>
            <a:r>
              <a:rPr lang="ru-RU" dirty="0" smtClean="0"/>
              <a:t> (</a:t>
            </a:r>
            <a:r>
              <a:rPr lang="en-US" dirty="0" smtClean="0"/>
              <a:t>Smith - Waterman)</a:t>
            </a: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en-US" sz="1400" dirty="0" smtClean="0"/>
              <a:t>Smith, Temple F. &amp; Waterman, Michael S. (1981).</a:t>
            </a:r>
            <a:r>
              <a:rPr lang="en-US" sz="1400" dirty="0" smtClean="0">
                <a:hlinkClick r:id="rId3"/>
              </a:rPr>
              <a:t>"Identification of Common Molecular Subsequences"</a:t>
            </a:r>
            <a:r>
              <a:rPr lang="en-US" sz="1400" dirty="0" smtClean="0"/>
              <a:t>(PDF). </a:t>
            </a:r>
            <a:r>
              <a:rPr lang="en-US" sz="1400" i="1" dirty="0" smtClean="0">
                <a:hlinkClick r:id="rId4" tooltip="Journal of Molecular Biology"/>
              </a:rPr>
              <a:t>Journal of Molecular Biology</a:t>
            </a:r>
            <a:r>
              <a:rPr lang="en-US" sz="1400" dirty="0" smtClean="0"/>
              <a:t>. </a:t>
            </a:r>
            <a:r>
              <a:rPr lang="en-US" sz="1400" b="1" dirty="0" smtClean="0"/>
              <a:t>147</a:t>
            </a:r>
            <a:r>
              <a:rPr lang="en-US" sz="1400" dirty="0" smtClean="0"/>
              <a:t>: 195–197.</a:t>
            </a: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z="2000" smtClean="0"/>
              <a:pPr/>
              <a:t>7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49" y="1766950"/>
            <a:ext cx="8564315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Как построить выравнивание последовательностей двух гомологичных белков?</a:t>
            </a: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7449" y="3911017"/>
            <a:ext cx="6400800" cy="1752600"/>
          </a:xfrm>
        </p:spPr>
        <p:txBody>
          <a:bodyPr/>
          <a:lstStyle/>
          <a:p>
            <a:pPr algn="l"/>
            <a:r>
              <a:rPr lang="ru-RU" dirty="0" smtClean="0"/>
              <a:t>Обсуждаем предложения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2"/>
            <a:ext cx="8229600" cy="9664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7. Вес </a:t>
            </a: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830" y="932675"/>
            <a:ext cx="3686879" cy="921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Примеры выравниваний</a:t>
            </a:r>
            <a:r>
              <a:rPr lang="en-US" sz="2400" dirty="0" smtClean="0"/>
              <a:t> </a:t>
            </a:r>
            <a:r>
              <a:rPr lang="ru-RU" sz="2400" dirty="0" smtClean="0"/>
              <a:t>двух последовательностей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4219" y="1777585"/>
            <a:ext cx="1425390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+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4219" y="2676597"/>
            <a:ext cx="14253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*+*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169" y="6157894"/>
            <a:ext cx="23903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219" y="3284982"/>
            <a:ext cx="156324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 *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0169" y="3877596"/>
            <a:ext cx="17011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*+*</a:t>
            </a:r>
            <a:endParaRPr lang="ru-RU" dirty="0"/>
          </a:p>
        </p:txBody>
      </p:sp>
      <p:sp>
        <p:nvSpPr>
          <p:cNvPr id="10" name="Содержимое 14"/>
          <p:cNvSpPr txBox="1">
            <a:spLocks/>
          </p:cNvSpPr>
          <p:nvPr/>
        </p:nvSpPr>
        <p:spPr>
          <a:xfrm>
            <a:off x="3727091" y="894270"/>
            <a:ext cx="5223080" cy="549191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выбрать лучшее каждому выравниванию приписывается вес.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Лучшее то, у которого вес больше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Вес выравнивания равен сумме весов колонок с заменами минус  сумма штрафов за </a:t>
            </a:r>
            <a:r>
              <a:rPr lang="ru-RU" sz="2400" dirty="0" err="1" smtClean="0"/>
              <a:t>индели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хорошо и что плохо: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Совпадение букв (++)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Сходство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Непохожие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(-)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Буква против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гэпа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(--)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инделя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622166"/>
            <a:ext cx="142539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*+*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329" y="5360220"/>
            <a:ext cx="142539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+*+*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3105</Words>
  <Application>Microsoft Office PowerPoint</Application>
  <PresentationFormat>Экран (4:3)</PresentationFormat>
  <Paragraphs>567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Тема Office</vt:lpstr>
      <vt:lpstr>Алгоритмы выравнивания</vt:lpstr>
      <vt:lpstr>1. Эволюционное выравнивание: запись, отражающая ход эволюции.</vt:lpstr>
      <vt:lpstr>2.Что важно для  реконструкции выравнивания</vt:lpstr>
      <vt:lpstr>3. Дивергенция или конвергенция?</vt:lpstr>
      <vt:lpstr>4. Постановка задачи выравнивания</vt:lpstr>
      <vt:lpstr>5. Масштабы выравниваний последовательностей белков</vt:lpstr>
      <vt:lpstr>6. Программы множественного выравнивания [многие] используют алгоритм парного выравнивания последовательностей</vt:lpstr>
      <vt:lpstr>Как построить выравнивание последовательностей двух гомологичных белков?</vt:lpstr>
      <vt:lpstr>7. Вес выравнивания</vt:lpstr>
      <vt:lpstr>Презентация PowerPoint</vt:lpstr>
      <vt:lpstr>Матрицы весов замен а.к.о.</vt:lpstr>
      <vt:lpstr>Пример блока</vt:lpstr>
      <vt:lpstr> Штраф за индель </vt:lpstr>
      <vt:lpstr>8. Алгоритм глобального парного выравнивания</vt:lpstr>
      <vt:lpstr>решим другую задачу:</vt:lpstr>
      <vt:lpstr>Задача навигатора: найти самый быстрый путь от перекрестка 34 street c 10 avenue до перекрестка 14 street с 5 avenue. Google.map указывает время проезда по каждой улице от перекрестка до следующего перекрестка</vt:lpstr>
      <vt:lpstr>Презентация PowerPoint</vt:lpstr>
      <vt:lpstr>Задача</vt:lpstr>
      <vt:lpstr>Презентация PowerPoint</vt:lpstr>
      <vt:lpstr>Презентация PowerPoint</vt:lpstr>
      <vt:lpstr>Сколько операций?</vt:lpstr>
      <vt:lpstr>Как это называется? </vt:lpstr>
      <vt:lpstr>Задача построения оптимального парного выравнивания решена!  Предполагается, что штраф за гэп линейный </vt:lpstr>
      <vt:lpstr>… и добавить “Бродвеи” :)</vt:lpstr>
      <vt:lpstr>“Манхэттен с Бродвеями” – это карта сходства двух последовательностей</vt:lpstr>
      <vt:lpstr>Путь &lt;=&gt; глобальное выравнивание</vt:lpstr>
      <vt:lpstr>Часто вместо кусочка “Бродвея” в клетке пишут вес из матрицы</vt:lpstr>
      <vt:lpstr>Сколько операций при линейных штрафах за гэпы?</vt:lpstr>
      <vt:lpstr>Аффинные штрафы за гэпы. Подсказка для интересующихся</vt:lpstr>
      <vt:lpstr>Штрафы за концевые гэпы.  Сравните два выравнивания: без штрафов за концевые гэпы и с ними</vt:lpstr>
      <vt:lpstr>В EMBOSS алгоритм парного выравнивания с аффинными гэпами реализован в программе needle </vt:lpstr>
      <vt:lpstr>Оптимальное парное локальное выравнивание</vt:lpstr>
      <vt:lpstr>Разные части одного и того же выравнивания</vt:lpstr>
      <vt:lpstr>Граф для построения оптимального локального выравнивания с помощью динамического программирования</vt:lpstr>
      <vt:lpstr>Презентация PowerPoint</vt:lpstr>
      <vt:lpstr>Take home messages</vt:lpstr>
      <vt:lpstr>конец</vt:lpstr>
      <vt:lpstr>Добавления после прочтения лекции</vt:lpstr>
      <vt:lpstr>Отношение правдоподобия и его логарифм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227</cp:revision>
  <dcterms:created xsi:type="dcterms:W3CDTF">2017-03-31T07:49:29Z</dcterms:created>
  <dcterms:modified xsi:type="dcterms:W3CDTF">2019-04-22T19:11:32Z</dcterms:modified>
</cp:coreProperties>
</file>