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6" r:id="rId2"/>
    <p:sldId id="358" r:id="rId3"/>
    <p:sldId id="356" r:id="rId4"/>
    <p:sldId id="357" r:id="rId5"/>
    <p:sldId id="348" r:id="rId6"/>
    <p:sldId id="349" r:id="rId7"/>
    <p:sldId id="354" r:id="rId8"/>
    <p:sldId id="355" r:id="rId9"/>
    <p:sldId id="257" r:id="rId10"/>
    <p:sldId id="351" r:id="rId11"/>
    <p:sldId id="258" r:id="rId12"/>
    <p:sldId id="352" r:id="rId13"/>
    <p:sldId id="353" r:id="rId14"/>
    <p:sldId id="350" r:id="rId15"/>
    <p:sldId id="259" r:id="rId16"/>
    <p:sldId id="261" r:id="rId17"/>
    <p:sldId id="262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2" r:id="rId36"/>
    <p:sldId id="283" r:id="rId37"/>
    <p:sldId id="281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59" r:id="rId62"/>
    <p:sldId id="311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a" initials="a" lastIdx="0" clrIdx="0">
    <p:extLst>
      <p:ext uri="{19B8F6BF-5375-455C-9EA6-DF929625EA0E}">
        <p15:presenceInfo xmlns:p15="http://schemas.microsoft.com/office/powerpoint/2012/main" xmlns="" userId="a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261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A77CC-E24B-4B43-86BC-829D64213826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6D4A3-693E-452E-975E-AA85C69F7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87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27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35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Где это выравнивание имеет биологический смысл, а где – нет?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D86985-BC64-4AFB-8FE7-94FF0A6AB3E2}" type="slidenum">
              <a:rPr lang="ru-RU" altLang="ru-RU"/>
              <a:pPr>
                <a:spcBef>
                  <a:spcPct val="0"/>
                </a:spcBef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7202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707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Два несомненно консервативных участка у всех белков, они удовлетворяют с лихвой всем критериям.</a:t>
            </a:r>
            <a:br>
              <a:rPr lang="ru-RU" smtClean="0"/>
            </a:br>
            <a:r>
              <a:rPr lang="ru-RU" smtClean="0"/>
              <a:t>Значит, все эти белки гомологичны! </a:t>
            </a:r>
            <a:br>
              <a:rPr lang="ru-RU" smtClean="0"/>
            </a:br>
            <a:r>
              <a:rPr lang="ru-RU" smtClean="0"/>
              <a:t>Тогда откуда взялись совершенно непохожие длинные участки?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F10040-F4B0-421F-A7DF-506C290C24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63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F09F-903E-40C5-9E74-6507C97579ED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69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F09F-903E-40C5-9E74-6507C97579ED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47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F09F-903E-40C5-9E74-6507C97579ED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94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F09F-903E-40C5-9E74-6507C97579ED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0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F09F-903E-40C5-9E74-6507C97579ED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94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F09F-903E-40C5-9E74-6507C97579ED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51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F09F-903E-40C5-9E74-6507C97579ED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01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F09F-903E-40C5-9E74-6507C97579ED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80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F09F-903E-40C5-9E74-6507C97579ED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78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F09F-903E-40C5-9E74-6507C97579ED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27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F09F-903E-40C5-9E74-6507C97579ED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76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F09F-903E-40C5-9E74-6507C97579ED}" type="datetimeFigureOut">
              <a:rPr lang="ru-RU" smtClean="0"/>
              <a:pPr/>
              <a:t>06.05.2019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9F316-692F-4425-A957-13084003B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11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locks.fhcrc.org/block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Taxonomy/Utils/wprintgc.cgi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pfam.xfam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Подготовка к коллоквиуму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r>
              <a:rPr lang="ru-RU" dirty="0" smtClean="0"/>
              <a:t>и дополнительные темы</a:t>
            </a:r>
            <a:r>
              <a:rPr lang="en-US" dirty="0" smtClean="0"/>
              <a:t> </a:t>
            </a:r>
            <a:r>
              <a:rPr lang="ru-RU" dirty="0" err="1" smtClean="0"/>
              <a:t>ААл</a:t>
            </a:r>
            <a:r>
              <a:rPr lang="ru-RU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40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553450" cy="1816099"/>
          </a:xfrm>
        </p:spPr>
        <p:txBody>
          <a:bodyPr>
            <a:normAutofit fontScale="90000"/>
          </a:bodyPr>
          <a:lstStyle/>
          <a:p>
            <a:r>
              <a:rPr lang="ru-RU" dirty="0"/>
              <a:t>Матрицы </a:t>
            </a:r>
            <a:r>
              <a:rPr lang="en-US" dirty="0"/>
              <a:t>BLOSUM </a:t>
            </a:r>
            <a:r>
              <a:rPr lang="ru-RU" dirty="0"/>
              <a:t>вычисляются на основе частот замен аминокислотных остатков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93" y="2209800"/>
            <a:ext cx="7886700" cy="3041650"/>
          </a:xfrm>
        </p:spPr>
        <p:txBody>
          <a:bodyPr/>
          <a:lstStyle/>
          <a:p>
            <a:r>
              <a:rPr lang="ru-RU" dirty="0" smtClean="0"/>
              <a:t>Свойства аминокислот не используются при вычислении </a:t>
            </a:r>
            <a:r>
              <a:rPr lang="en-US" dirty="0" smtClean="0"/>
              <a:t>BLOSUM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r>
              <a:rPr lang="ru-RU" dirty="0" smtClean="0"/>
              <a:t>Однако, по факту, положительные значения веса пары аминокислот почти всегда оказываются  у сходных по свойствам аминокислот (след. слайд)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9330" y="218911"/>
            <a:ext cx="6588732" cy="5347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Веса замен. Матрица </a:t>
            </a:r>
            <a:r>
              <a:rPr lang="en-US" dirty="0" smtClean="0"/>
              <a:t>BLOSUM62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018" y="636297"/>
            <a:ext cx="824865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 R  N  D  C  Q  E  G  H  I  L  K  M  F  P  S  T  W  Y  V  B  Z  X  *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 4 -1 -2 -2  0 -1 -1  0 -2 -1 -1 -1 -1 -2 -1  1  0 -3 -2  0 -2 -1  0 -4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 -1  5  0 -2 -3  1  0 -2  0 -3 -2  2 -1 -3 -2 -1 -1 -3 -2 -3 -1  0 -1 -4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 -2  0  6  1 -3  0  0  0  1 -3 -3  0 -2 -3 -2  1  0 -4 -2 -3  3  0 -1 -4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-2 -2  1  6 -3  0  2 -1 -1 -3 -4 -1 -3 -3 -1  0 -1 -4 -3 -3  4  1 -1 -4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 0 -3 -3 -3  9 -3 -4 -3 -3 -1 -1 -3 -1 -2 -3 -1 -1 -2 -2 -1 -3 -3 -2 -4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 -1  1  0  0 -3  5  2 -2  0 -3 -2  1  0 -3 -1  0 -1 -2 -1 -2  0  3 -1 -4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 -1  0  0  2 -4  2  5 -2  0 -3 -3  1 -2 -3 -1  0 -1 -3 -2 -2  1  4 -1 -4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  0 -2  0 -1 -3 -2 -2  6 -2 -4 -4 -2 -3 -3 -2  0 -2 -2 -3 -3 -1 -2 -1 -4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 -2  0  1 -1 -3  0  0 -2  8 -3 -3 -1 -2 -1 -2 -1 -2 -2  2 -3  0  0 -1 -4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 -1 -3 -3 -3 -1 -3 -3 -4 -3  4  2 -3  1  0 -3 -2 -1 -3 -1  3 -3 -3 -1 -4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 -1 -2 -3 -4 -1 -2 -3 -4 -3  2  4 -2  2  0 -3 -2 -1 -2 -1  1 -4 -3 -1 -4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K -1  2  0 -1 -3  1  1 -2 -1 -3 -2  5 -1 -3 -1  0 -1 -3 -2 -2  0  1 -1 -4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 -1 -1 -2 -3 -1  0 -2 -3 -2  1  2 -1  5  0 -2 -1 -1 -1 -1  1 -3 -1 -1 -4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 -2 -3 -3 -3 -2 -3 -3 -3 -1  0  0 -3  0  6 -4 -2 -2  1  3 -1 -3 -3 -1 -4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 -1 -2 -2 -1 -3 -1 -1 -2 -2 -3 -3 -1 -2 -4  7 -1 -1 -4 -3 -2 -2 -1 -2 -4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  1 -1  1  0 -1  0  0  0 -1 -2 -2  0 -1 -2 -1  4  1 -3 -2 -2  0  0  0 -4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  0 -1  0 -1 -1 -1 -1 -2 -2 -1 -1 -1 -1 -2 -1  1  5 -2 -2  0 -1 -1  0 -4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 -3 -3 -4 -4 -2 -2 -3 -2 -2 -3 -2 -3 -1  1 -4 -3 -2 11  2 -3 -4 -3 -2 -4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Y -2 -2 -2 -3 -2 -1 -2 -3  2 -1 -1 -2 -1  3 -3 -2 -2  2  7 -1 -3 -2 -1 -4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  0 -3 -3 -3 -1 -2 -2 -3 -3  3  1 -2  1 -1 -2 -2  0 -3 -1  4 -3 -2 -1 -4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-2 -1  3  4 -3  0  1 -1  0 -3 -4  0 -3 -3 -2  0 -1 -4 -3 -3  4  1 -1 -4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Z -1  0  0  1 -3  3  4 -2  0 -3 -3  1 -1 -3 -1  0 -1 -3 -2 -2  1  4 -1 -4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 0 -1 -1 -1 -2 -1 -1 -1 -1 -1 -1 -1 -1 -1 -2  0  0 -2 -1 -1 -1 -1 -1 -4 </a:t>
            </a:r>
          </a:p>
          <a:p>
            <a:r>
              <a:rPr lang="ru-R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-4 -4 -4 -4 -4 -4 -4 -4 -4 -4 -4 -4 -4 -4 -4 -4 -4 -4 -4 -4 -4 -4 -4  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0512" y="6397749"/>
            <a:ext cx="360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26</a:t>
            </a:r>
            <a:endParaRPr lang="ru-RU" sz="1350" b="1" dirty="0"/>
          </a:p>
        </p:txBody>
      </p:sp>
    </p:spTree>
    <p:extLst>
      <p:ext uri="{BB962C8B-B14F-4D97-AF65-F5344CB8AC3E}">
        <p14:creationId xmlns:p14="http://schemas.microsoft.com/office/powerpoint/2010/main" xmlns="" val="15561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9062"/>
            <a:ext cx="7886700" cy="116681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Исходные данные для вычисления </a:t>
            </a:r>
            <a:r>
              <a:rPr lang="en-US" sz="3600" dirty="0" smtClean="0"/>
              <a:t>BLOSUM - </a:t>
            </a:r>
            <a:r>
              <a:rPr lang="ru-RU" sz="3600" dirty="0" smtClean="0"/>
              <a:t>блоки выравниваний  </a:t>
            </a:r>
            <a:r>
              <a:rPr lang="ru-RU" sz="3600" dirty="0"/>
              <a:t>белков из БД </a:t>
            </a:r>
            <a:r>
              <a:rPr lang="en-US" sz="3600" dirty="0" smtClean="0"/>
              <a:t>BLOCKS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37" y="1577974"/>
            <a:ext cx="8543925" cy="5127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Блок </a:t>
            </a:r>
            <a:r>
              <a:rPr lang="ru-RU" dirty="0" smtClean="0"/>
              <a:t>– множественное выравнивание белков </a:t>
            </a:r>
            <a:r>
              <a:rPr lang="ru-RU" u="sng" dirty="0" smtClean="0"/>
              <a:t>или их фрагментов</a:t>
            </a:r>
            <a:r>
              <a:rPr lang="ru-RU" dirty="0" smtClean="0"/>
              <a:t> такое, что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гомологичность</a:t>
            </a:r>
            <a:r>
              <a:rPr lang="ru-RU" dirty="0" smtClean="0"/>
              <a:t> последовательностей не вызывает сомнения у экспертов </a:t>
            </a:r>
          </a:p>
          <a:p>
            <a:r>
              <a:rPr lang="ru-RU" dirty="0" smtClean="0"/>
              <a:t>в выравнивании нет </a:t>
            </a:r>
            <a:r>
              <a:rPr lang="ru-RU" dirty="0" err="1" smtClean="0"/>
              <a:t>гэпов</a:t>
            </a:r>
            <a:r>
              <a:rPr lang="ru-RU" dirty="0" smtClean="0"/>
              <a:t> (ни одного символа </a:t>
            </a:r>
            <a:r>
              <a:rPr lang="ru-RU" dirty="0" err="1" smtClean="0"/>
              <a:t>гэпа</a:t>
            </a:r>
            <a:r>
              <a:rPr lang="ru-RU" dirty="0" smtClean="0"/>
              <a:t> «-» ни в одной последовательности) </a:t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См. БД </a:t>
            </a:r>
            <a:r>
              <a:rPr lang="en-US" sz="2400" dirty="0" smtClean="0"/>
              <a:t>BLOCKS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://blocks.fhcrc.org/blocks/</a:t>
            </a:r>
            <a:r>
              <a:rPr lang="en-US" sz="2400" dirty="0"/>
              <a:t>)</a:t>
            </a:r>
            <a:r>
              <a:rPr lang="ru-RU" sz="2400" dirty="0"/>
              <a:t>, она сыграла свою роль и с 2007 </a:t>
            </a:r>
            <a:r>
              <a:rPr lang="ru-RU" sz="2400" dirty="0" smtClean="0"/>
              <a:t>более </a:t>
            </a:r>
            <a:r>
              <a:rPr lang="ru-RU" sz="2400" dirty="0"/>
              <a:t>не </a:t>
            </a:r>
            <a:r>
              <a:rPr lang="ru-RU" sz="2400" dirty="0" smtClean="0"/>
              <a:t>пополняется</a:t>
            </a:r>
          </a:p>
          <a:p>
            <a:pPr marL="0" indent="0">
              <a:buNone/>
            </a:pPr>
            <a:r>
              <a:rPr lang="ru-RU" altLang="ru-RU" sz="1800" b="1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Henikoff</a:t>
            </a:r>
            <a:r>
              <a:rPr lang="ru-RU" altLang="ru-RU" sz="1800" b="1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800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S, </a:t>
            </a:r>
            <a:r>
              <a:rPr lang="ru-RU" altLang="ru-RU" sz="1800" b="1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Henikoff</a:t>
            </a:r>
            <a:r>
              <a:rPr lang="ru-RU" altLang="ru-RU" sz="1800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 JG. </a:t>
            </a:r>
            <a:r>
              <a:rPr lang="en-US" altLang="ru-RU" sz="1800" b="1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/>
            </a:r>
            <a:br>
              <a:rPr lang="en-US" altLang="ru-RU" sz="1800" b="1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</a:br>
            <a:r>
              <a:rPr lang="ru-RU" altLang="ru-RU" sz="1800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Amino</a:t>
            </a:r>
            <a:r>
              <a:rPr lang="ru-RU" altLang="ru-RU" sz="18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acid</a:t>
            </a:r>
            <a:r>
              <a:rPr lang="ru-RU" altLang="ru-RU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800" dirty="0" err="1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substitution</a:t>
            </a:r>
            <a:r>
              <a:rPr lang="ru-RU" altLang="ru-RU" sz="18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matrices</a:t>
            </a:r>
            <a:r>
              <a:rPr lang="ru-RU" altLang="ru-RU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from</a:t>
            </a:r>
            <a:r>
              <a:rPr lang="ru-RU" altLang="ru-RU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protein</a:t>
            </a:r>
            <a:r>
              <a:rPr lang="ru-RU" altLang="ru-RU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blocks</a:t>
            </a:r>
            <a:r>
              <a:rPr lang="ru-RU" altLang="ru-RU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. </a:t>
            </a:r>
            <a:r>
              <a:rPr lang="ru-RU" altLang="ru-RU" sz="18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Proc</a:t>
            </a:r>
            <a:r>
              <a:rPr lang="ru-RU" altLang="ru-RU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Natl</a:t>
            </a:r>
            <a:r>
              <a:rPr lang="ru-RU" altLang="ru-RU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Acad</a:t>
            </a:r>
            <a:r>
              <a:rPr lang="ru-RU" altLang="ru-RU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Sci</a:t>
            </a:r>
            <a:r>
              <a:rPr lang="ru-RU" altLang="ru-RU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U S A. </a:t>
            </a:r>
            <a:r>
              <a:rPr lang="ru-RU" altLang="ru-RU" sz="1800" b="1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1992</a:t>
            </a:r>
            <a:r>
              <a:rPr lang="en-US" altLang="ru-RU" sz="18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,</a:t>
            </a:r>
            <a:r>
              <a:rPr lang="ru-RU" altLang="ru-RU" sz="18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89(22</a:t>
            </a:r>
            <a:r>
              <a:rPr lang="ru-RU" altLang="ru-RU" sz="1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)</a:t>
            </a:r>
            <a:r>
              <a:rPr lang="ru-RU" altLang="ru-RU" sz="17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)</a:t>
            </a:r>
            <a:r>
              <a:rPr lang="ru-RU" altLang="ru-RU" sz="1700" dirty="0" smtClean="0"/>
              <a:t> </a:t>
            </a:r>
            <a:endParaRPr lang="ru-RU" altLang="ru-RU" sz="17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41366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375476"/>
            <a:ext cx="6172200" cy="6375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блока из </a:t>
            </a:r>
            <a:r>
              <a:rPr lang="en-US" dirty="0" smtClean="0"/>
              <a:t>BLOCKS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0100" y="1339593"/>
            <a:ext cx="7896225" cy="5016758"/>
          </a:xfrm>
          <a:prstGeom prst="rect">
            <a:avLst/>
          </a:prstGeom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cs typeface="Courier New" pitchFamily="49" charset="0"/>
              </a:rPr>
              <a:t> </a:t>
            </a:r>
            <a:r>
              <a:rPr lang="en-US" sz="2000" b="1" dirty="0">
                <a:cs typeface="Courier New" pitchFamily="49" charset="0"/>
              </a:rPr>
              <a:t>Block IPB002001C</a:t>
            </a:r>
          </a:p>
          <a:p>
            <a:endParaRPr lang="en-US" sz="2000" dirty="0">
              <a:cs typeface="Courier New" pitchFamily="49" charset="0"/>
            </a:endParaRPr>
          </a:p>
          <a:p>
            <a:r>
              <a:rPr lang="en-US" sz="2000" dirty="0">
                <a:cs typeface="Courier New" pitchFamily="49" charset="0"/>
              </a:rPr>
              <a:t>ID   DIUHORMONER; BLOCK</a:t>
            </a:r>
          </a:p>
          <a:p>
            <a:r>
              <a:rPr lang="en-US" sz="2000" dirty="0">
                <a:cs typeface="Courier New" pitchFamily="49" charset="0"/>
              </a:rPr>
              <a:t>AC   IPB002001C; distance from previous block=(42,48)</a:t>
            </a:r>
          </a:p>
          <a:p>
            <a:r>
              <a:rPr lang="en-US" sz="2000" dirty="0">
                <a:cs typeface="Courier New" pitchFamily="49" charset="0"/>
              </a:rPr>
              <a:t>DE   Diuretic hormone receptor signature</a:t>
            </a:r>
          </a:p>
          <a:p>
            <a:r>
              <a:rPr lang="en-US" sz="2000" dirty="0">
                <a:cs typeface="Courier New" pitchFamily="49" charset="0"/>
              </a:rPr>
              <a:t>BL   PR01127;   width=17; </a:t>
            </a:r>
            <a:r>
              <a:rPr lang="en-US" sz="2000" dirty="0" err="1">
                <a:cs typeface="Courier New" pitchFamily="49" charset="0"/>
              </a:rPr>
              <a:t>seqs</a:t>
            </a:r>
            <a:r>
              <a:rPr lang="en-US" sz="2000" dirty="0">
                <a:cs typeface="Courier New" pitchFamily="49" charset="0"/>
              </a:rPr>
              <a:t>=8; 99.5%=796; strength=1136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DIHR_ACHDO|Q16983    ( 176) YICNDATWIISAVVQEY 100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DIHR_MANSE|P35464    ( 129) YILSACSWILNLVLQNW  69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Q65AS2|Q65AS2_NILLU  ( 301) YIMADFMWILNITVQMS  54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Q65AS3|Q65AS3_NILLU  ( 293) YIMADFMWILNITVQMS  54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Q7Q773|Q7Q773_ANOGA  ( 192) YIMSSSLWILILSLQIT  66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Q4V3E9|Q4V3E9_DROME  ( 204) YITSALLWILTLFLQVI  69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Q9V716_DROME         ( 172) YIMSALFWILLLSVQIS  45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Q291K5|Q291K5_DROPS  ( 176) YIMSALFWILLLSVQIS  45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//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8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для </a:t>
            </a:r>
            <a:r>
              <a:rPr lang="en-US" dirty="0" smtClean="0"/>
              <a:t>BLOSUM62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17494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Для </a:t>
            </a:r>
            <a:r>
              <a:rPr lang="en-US" dirty="0" smtClean="0"/>
              <a:t>BLOSUM62 </a:t>
            </a:r>
            <a:r>
              <a:rPr lang="ru-RU" dirty="0" smtClean="0"/>
              <a:t>берутся те блоки, в которых нет ни одной пары последовательностей с процентом одинаковых остатков </a:t>
            </a:r>
            <a:r>
              <a:rPr lang="en-US" dirty="0" smtClean="0"/>
              <a:t>&gt;= 62%. </a:t>
            </a:r>
            <a:br>
              <a:rPr lang="en-US" dirty="0" smtClean="0"/>
            </a:br>
            <a:endParaRPr lang="ru-RU" dirty="0" smtClean="0"/>
          </a:p>
          <a:p>
            <a:r>
              <a:rPr lang="ru-RU" dirty="0" smtClean="0"/>
              <a:t>Аналогично – для матриц </a:t>
            </a:r>
            <a:r>
              <a:rPr lang="en-US" dirty="0" smtClean="0"/>
              <a:t>BLOSUM </a:t>
            </a:r>
            <a:r>
              <a:rPr lang="ru-RU" dirty="0" smtClean="0"/>
              <a:t> </a:t>
            </a:r>
            <a:r>
              <a:rPr lang="en-US" dirty="0" smtClean="0"/>
              <a:t>c </a:t>
            </a:r>
            <a:r>
              <a:rPr lang="ru-RU" dirty="0" smtClean="0"/>
              <a:t>другими номерами: </a:t>
            </a:r>
            <a:r>
              <a:rPr lang="en-US" dirty="0" smtClean="0"/>
              <a:t>BLOSUM80, BLOSUM45,</a:t>
            </a:r>
            <a:r>
              <a:rPr lang="en-US" dirty="0"/>
              <a:t> </a:t>
            </a:r>
            <a:r>
              <a:rPr lang="en-US" dirty="0" smtClean="0"/>
              <a:t>BLOSUM30,….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61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4" y="201794"/>
            <a:ext cx="8524875" cy="1065605"/>
          </a:xfrm>
        </p:spPr>
        <p:txBody>
          <a:bodyPr>
            <a:noAutofit/>
          </a:bodyPr>
          <a:lstStyle/>
          <a:p>
            <a:r>
              <a:rPr lang="ru-RU" sz="3200" dirty="0"/>
              <a:t>Веса вычисляются как логарифмы отношения </a:t>
            </a:r>
            <a:r>
              <a:rPr lang="ru-RU" sz="3200" dirty="0" smtClean="0"/>
              <a:t>правдоподобия: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55058"/>
            <a:ext cx="7010400" cy="4730504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Ожидаемая </a:t>
            </a:r>
            <a:r>
              <a:rPr lang="ru-RU" sz="2400" dirty="0"/>
              <a:t>частота </a:t>
            </a:r>
            <a:r>
              <a:rPr lang="ru-RU" sz="2400" dirty="0" smtClean="0"/>
              <a:t>пары  </a:t>
            </a:r>
            <a:r>
              <a:rPr lang="ru-RU" sz="2400" dirty="0" err="1"/>
              <a:t>а.к</a:t>
            </a:r>
            <a:r>
              <a:rPr lang="ru-RU" sz="2400" dirty="0"/>
              <a:t>.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/>
              <a:t>j  </a:t>
            </a:r>
            <a:r>
              <a:rPr lang="ru-RU" sz="2400" dirty="0" smtClean="0"/>
              <a:t>это вероятность </a:t>
            </a:r>
            <a:r>
              <a:rPr lang="ru-RU" sz="2400" dirty="0"/>
              <a:t>увидеть </a:t>
            </a:r>
            <a:r>
              <a:rPr lang="en-US" sz="2400" dirty="0" err="1"/>
              <a:t>i</a:t>
            </a:r>
            <a:r>
              <a:rPr lang="en-US" sz="2400" dirty="0"/>
              <a:t>  </a:t>
            </a:r>
            <a:r>
              <a:rPr lang="ru-RU" sz="2400" dirty="0"/>
              <a:t>и </a:t>
            </a:r>
            <a:r>
              <a:rPr lang="en-US" sz="2400" dirty="0"/>
              <a:t>j</a:t>
            </a:r>
            <a:r>
              <a:rPr lang="ru-RU" sz="2400" dirty="0"/>
              <a:t> в одной колонке выравнивания </a:t>
            </a:r>
            <a:r>
              <a:rPr lang="ru-RU" sz="2400" dirty="0" smtClean="0"/>
              <a:t>случайных последовательностей. Она равна </a:t>
            </a:r>
            <a:r>
              <a:rPr lang="en-US" sz="2400" dirty="0"/>
              <a:t>q</a:t>
            </a:r>
            <a:r>
              <a:rPr lang="en-US" sz="2400" baseline="-25000" dirty="0"/>
              <a:t>i </a:t>
            </a:r>
            <a:r>
              <a:rPr lang="ru-RU" sz="2400" baseline="-12000" dirty="0"/>
              <a:t>* </a:t>
            </a:r>
            <a:r>
              <a:rPr lang="en-US" sz="2400" dirty="0"/>
              <a:t>q</a:t>
            </a:r>
            <a:r>
              <a:rPr lang="en-US" sz="2400" baseline="-25000" dirty="0"/>
              <a:t>i </a:t>
            </a:r>
            <a:r>
              <a:rPr lang="ru-RU" sz="2400" dirty="0"/>
              <a:t> где </a:t>
            </a:r>
            <a:r>
              <a:rPr lang="en-US" sz="2400" dirty="0"/>
              <a:t>q</a:t>
            </a:r>
            <a:r>
              <a:rPr lang="en-US" sz="2400" baseline="-25000" dirty="0"/>
              <a:t>i   </a:t>
            </a:r>
            <a:r>
              <a:rPr lang="ru-RU" sz="2400" dirty="0"/>
              <a:t>и</a:t>
            </a:r>
            <a:r>
              <a:rPr lang="en-US" sz="2400" dirty="0"/>
              <a:t> q</a:t>
            </a:r>
            <a:r>
              <a:rPr lang="en-US" sz="2400" baseline="-25000" dirty="0"/>
              <a:t>i   </a:t>
            </a:r>
            <a:r>
              <a:rPr lang="en-US" sz="2400" dirty="0"/>
              <a:t>- </a:t>
            </a:r>
            <a:r>
              <a:rPr lang="ru-RU" sz="2400" dirty="0"/>
              <a:t>частоты </a:t>
            </a:r>
            <a:r>
              <a:rPr lang="ru-RU" sz="2400" dirty="0" err="1"/>
              <a:t>а.к</a:t>
            </a:r>
            <a:r>
              <a:rPr lang="ru-RU" sz="2400" dirty="0" smtClean="0"/>
              <a:t>.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/>
              <a:t>j </a:t>
            </a:r>
            <a:r>
              <a:rPr lang="ru-RU" sz="2400" dirty="0"/>
              <a:t>в белках</a:t>
            </a:r>
            <a:endParaRPr lang="en-US" sz="2400" dirty="0" smtClean="0"/>
          </a:p>
          <a:p>
            <a:r>
              <a:rPr lang="ru-RU" sz="2400" dirty="0"/>
              <a:t>наблюдаемая частота пары  </a:t>
            </a:r>
            <a:r>
              <a:rPr lang="ru-RU" sz="2400" dirty="0" err="1"/>
              <a:t>а.к</a:t>
            </a:r>
            <a:r>
              <a:rPr lang="ru-RU" sz="2400" dirty="0"/>
              <a:t>.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/>
              <a:t>j </a:t>
            </a:r>
            <a:r>
              <a:rPr lang="ru-RU" sz="2400" dirty="0"/>
              <a:t>равна их частоте </a:t>
            </a:r>
            <a:r>
              <a:rPr lang="en-US" sz="2400" dirty="0" err="1"/>
              <a:t>p</a:t>
            </a:r>
            <a:r>
              <a:rPr lang="en-US" sz="2400" baseline="-25000" dirty="0" err="1"/>
              <a:t>i,j</a:t>
            </a:r>
            <a:r>
              <a:rPr lang="en-US" sz="2400" baseline="-25000" dirty="0"/>
              <a:t> </a:t>
            </a:r>
            <a:r>
              <a:rPr lang="ru-RU" sz="2400" dirty="0"/>
              <a:t>во всех колонках всех блоков </a:t>
            </a:r>
            <a:r>
              <a:rPr lang="en-US" sz="2400" dirty="0" smtClean="0"/>
              <a:t>(</a:t>
            </a:r>
            <a:r>
              <a:rPr lang="ru-RU" sz="2400" dirty="0" smtClean="0"/>
              <a:t>см. справа) </a:t>
            </a:r>
          </a:p>
          <a:p>
            <a:r>
              <a:rPr lang="ru-RU" sz="2400" dirty="0" smtClean="0"/>
              <a:t>Итоговая формула веса: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en-US" sz="2400" dirty="0"/>
          </a:p>
          <a:p>
            <a:pPr marL="457200" lvl="1" indent="0">
              <a:buNone/>
            </a:pPr>
            <a:r>
              <a:rPr lang="ru-RU" dirty="0" smtClean="0">
                <a:sym typeface="Symbol" panose="05050102010706020507" pitchFamily="18" charset="2"/>
              </a:rPr>
              <a:t> </a:t>
            </a:r>
            <a:r>
              <a:rPr lang="ru-RU" dirty="0">
                <a:sym typeface="Symbol" panose="05050102010706020507" pitchFamily="18" charset="2"/>
              </a:rPr>
              <a:t>- коэффициент для </a:t>
            </a:r>
            <a:r>
              <a:rPr lang="ru-RU" dirty="0" smtClean="0">
                <a:sym typeface="Symbol" panose="05050102010706020507" pitchFamily="18" charset="2"/>
              </a:rPr>
              <a:t>удобства – чтобы веса можно было округлить до целых без ущерба для точности</a:t>
            </a:r>
            <a:endParaRPr lang="ru-RU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5624" y="6160905"/>
            <a:ext cx="2057400" cy="273844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617" y="4711298"/>
            <a:ext cx="3828615" cy="1028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842" y="1262821"/>
            <a:ext cx="812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log( </a:t>
            </a:r>
            <a:r>
              <a:rPr lang="ru-RU" sz="2800" dirty="0" smtClean="0"/>
              <a:t>наблюдаемая частота</a:t>
            </a:r>
            <a:r>
              <a:rPr lang="en-US" sz="2800" dirty="0" smtClean="0"/>
              <a:t>/ </a:t>
            </a:r>
            <a:r>
              <a:rPr lang="ru-RU" sz="2800" dirty="0" smtClean="0"/>
              <a:t>ожидаемая частота)</a:t>
            </a:r>
            <a:endParaRPr lang="ru-RU" sz="28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395" y="2960668"/>
            <a:ext cx="2223064" cy="135964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69395" y="4432764"/>
            <a:ext cx="2400299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Пар  </a:t>
            </a:r>
            <a:r>
              <a:rPr lang="en-US" dirty="0" smtClean="0"/>
              <a:t>A,A – 11 </a:t>
            </a:r>
            <a:r>
              <a:rPr lang="ru-RU" dirty="0" smtClean="0"/>
              <a:t>из </a:t>
            </a:r>
            <a:r>
              <a:rPr lang="en-US" dirty="0" smtClean="0"/>
              <a:t> 30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Значит,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A,A</a:t>
            </a:r>
            <a:r>
              <a:rPr lang="en-US" baseline="-25000" dirty="0" smtClean="0"/>
              <a:t> </a:t>
            </a:r>
            <a:r>
              <a:rPr lang="en-US" sz="2400" dirty="0" smtClean="0"/>
              <a:t>= 11/30</a:t>
            </a:r>
          </a:p>
          <a:p>
            <a:r>
              <a:rPr lang="en-US" sz="2400" dirty="0" err="1" smtClean="0"/>
              <a:t>p</a:t>
            </a:r>
            <a:r>
              <a:rPr lang="en-US" baseline="-25000" dirty="0" err="1" smtClean="0"/>
              <a:t>S,T</a:t>
            </a:r>
            <a:r>
              <a:rPr lang="en-US" baseline="-25000" dirty="0" smtClean="0"/>
              <a:t> </a:t>
            </a:r>
            <a:r>
              <a:rPr lang="en-US" sz="2400" dirty="0" smtClean="0"/>
              <a:t>= 2/11</a:t>
            </a:r>
            <a:endParaRPr lang="ru-RU" sz="2400" dirty="0" smtClean="0"/>
          </a:p>
          <a:p>
            <a:r>
              <a:rPr lang="ru-RU" sz="2400" dirty="0" smtClean="0"/>
              <a:t>………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6724504" y="1786042"/>
            <a:ext cx="38025" cy="507195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95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256780"/>
            <a:ext cx="8220075" cy="533795"/>
          </a:xfrm>
        </p:spPr>
        <p:txBody>
          <a:bodyPr>
            <a:noAutofit/>
          </a:bodyPr>
          <a:lstStyle/>
          <a:p>
            <a:r>
              <a:rPr lang="ru-RU" sz="3200" dirty="0"/>
              <a:t>Отношение правдоподобия и его логарифм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64129" y="5617200"/>
            <a:ext cx="2057400" cy="273844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5033" y="790575"/>
            <a:ext cx="8933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Зоолог с </a:t>
            </a:r>
            <a:r>
              <a:rPr lang="ru-RU" sz="2000" dirty="0" err="1"/>
              <a:t>экзопланеты</a:t>
            </a:r>
            <a:r>
              <a:rPr lang="ru-RU" sz="2000" dirty="0"/>
              <a:t> </a:t>
            </a:r>
            <a:r>
              <a:rPr lang="en-US" sz="2000" dirty="0"/>
              <a:t>HD 40307 g</a:t>
            </a:r>
            <a:r>
              <a:rPr lang="ru-RU" sz="2000" dirty="0"/>
              <a:t> изучает людей. Он хочет описать склонность особей сидеть рядом с особями того же или другого пола.  </a:t>
            </a:r>
            <a:br>
              <a:rPr lang="ru-RU" sz="2000" dirty="0"/>
            </a:br>
            <a:r>
              <a:rPr lang="ru-RU" sz="2000" dirty="0"/>
              <a:t>В театральном зале с 10-ю рядами по 10 мест сидят 20 юношей и 80 девушек.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0992038"/>
              </p:ext>
            </p:extLst>
          </p:nvPr>
        </p:nvGraphicFramePr>
        <p:xfrm>
          <a:off x="6272627" y="2161635"/>
          <a:ext cx="2757360" cy="310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36"/>
                <a:gridCol w="275736"/>
                <a:gridCol w="275736"/>
                <a:gridCol w="275736"/>
                <a:gridCol w="275736"/>
                <a:gridCol w="178243"/>
                <a:gridCol w="373229"/>
                <a:gridCol w="275736"/>
                <a:gridCol w="275736"/>
                <a:gridCol w="275736"/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С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Ц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Е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747" y="2025895"/>
            <a:ext cx="662322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50" dirty="0"/>
              <a:t> Вероятность </a:t>
            </a:r>
            <a:r>
              <a:rPr lang="en-US" sz="1350" dirty="0"/>
              <a:t>q</a:t>
            </a:r>
            <a:r>
              <a:rPr lang="ru-RU" sz="1350" baseline="-25000" dirty="0"/>
              <a:t>ж</a:t>
            </a:r>
            <a:r>
              <a:rPr lang="ru-RU" sz="1350" dirty="0"/>
              <a:t> обнаружить девушку на 3м месте во 2м ряду (как и на любом другом</a:t>
            </a:r>
            <a:br>
              <a:rPr lang="ru-RU" sz="1350" dirty="0"/>
            </a:br>
            <a:r>
              <a:rPr lang="ru-RU" sz="1350" dirty="0"/>
              <a:t>месте) равна  0</a:t>
            </a:r>
            <a:r>
              <a:rPr lang="en-US" sz="1350" dirty="0"/>
              <a:t>.8. </a:t>
            </a:r>
            <a:r>
              <a:rPr lang="ru-RU" sz="1350" dirty="0"/>
              <a:t>Для юноши </a:t>
            </a:r>
            <a:r>
              <a:rPr lang="en-US" sz="1350" dirty="0"/>
              <a:t>-</a:t>
            </a:r>
            <a:r>
              <a:rPr lang="ru-RU" sz="1350" dirty="0"/>
              <a:t> </a:t>
            </a:r>
            <a:r>
              <a:rPr lang="en-US" sz="1350" dirty="0"/>
              <a:t>q</a:t>
            </a:r>
            <a:r>
              <a:rPr lang="ru-RU" sz="1350" baseline="-25000" dirty="0"/>
              <a:t>м</a:t>
            </a:r>
            <a:r>
              <a:rPr lang="en-US" sz="1350" dirty="0"/>
              <a:t> </a:t>
            </a:r>
            <a:r>
              <a:rPr lang="ru-RU" sz="1350" dirty="0"/>
              <a:t>= 0.2   </a:t>
            </a:r>
          </a:p>
          <a:p>
            <a:pPr>
              <a:buFont typeface="Arial" pitchFamily="34" charset="0"/>
              <a:buChar char="•"/>
            </a:pPr>
            <a:r>
              <a:rPr lang="ru-RU" sz="1350" dirty="0"/>
              <a:t> Всего 9*10 = 90 пар сидящих рядом зрителей</a:t>
            </a:r>
          </a:p>
          <a:p>
            <a:pPr>
              <a:buFont typeface="Arial" pitchFamily="34" charset="0"/>
              <a:buChar char="•"/>
            </a:pPr>
            <a:r>
              <a:rPr lang="ru-RU" sz="1350" dirty="0"/>
              <a:t> Если зрители рассаживаются случайно и независимо друг от друга, то из всех пар </a:t>
            </a:r>
            <a:br>
              <a:rPr lang="ru-RU" sz="1350" dirty="0"/>
            </a:br>
            <a:r>
              <a:rPr lang="ru-RU" sz="1350" dirty="0"/>
              <a:t>сидящих рядом в одном ряду примерно </a:t>
            </a:r>
            <a:br>
              <a:rPr lang="ru-RU" sz="1350" dirty="0"/>
            </a:br>
            <a:r>
              <a:rPr lang="ru-RU" sz="1350" dirty="0"/>
              <a:t>(</a:t>
            </a:r>
            <a:r>
              <a:rPr lang="en-US" sz="1350" dirty="0"/>
              <a:t>q</a:t>
            </a:r>
            <a:r>
              <a:rPr lang="ru-RU" sz="1350" baseline="-25000" dirty="0"/>
              <a:t>м </a:t>
            </a:r>
            <a:r>
              <a:rPr lang="ru-RU" sz="1350" dirty="0"/>
              <a:t>*</a:t>
            </a:r>
            <a:r>
              <a:rPr lang="en-US" sz="1350" dirty="0"/>
              <a:t>q</a:t>
            </a:r>
            <a:r>
              <a:rPr lang="ru-RU" sz="1350" baseline="-25000" dirty="0"/>
              <a:t>м </a:t>
            </a:r>
            <a:r>
              <a:rPr lang="ru-RU" sz="1350" dirty="0"/>
              <a:t>)*90 = 3.6 пар ММ</a:t>
            </a:r>
            <a:br>
              <a:rPr lang="ru-RU" sz="1350" dirty="0"/>
            </a:br>
            <a:r>
              <a:rPr lang="ru-RU" sz="1350" dirty="0"/>
              <a:t>(</a:t>
            </a:r>
            <a:r>
              <a:rPr lang="en-US" sz="1350" dirty="0"/>
              <a:t>q</a:t>
            </a:r>
            <a:r>
              <a:rPr lang="ru-RU" sz="1350" baseline="-25000" dirty="0"/>
              <a:t>ж </a:t>
            </a:r>
            <a:r>
              <a:rPr lang="ru-RU" sz="1350" dirty="0"/>
              <a:t>*</a:t>
            </a:r>
            <a:r>
              <a:rPr lang="en-US" sz="1350" dirty="0"/>
              <a:t>q</a:t>
            </a:r>
            <a:r>
              <a:rPr lang="ru-RU" sz="1350" baseline="-25000" dirty="0"/>
              <a:t>ж </a:t>
            </a:r>
            <a:r>
              <a:rPr lang="ru-RU" sz="1350" dirty="0"/>
              <a:t>)*90 = 57.6 пар ЖЖ</a:t>
            </a:r>
            <a:br>
              <a:rPr lang="ru-RU" sz="1350" dirty="0"/>
            </a:br>
            <a:r>
              <a:rPr lang="ru-RU" sz="1350" dirty="0"/>
              <a:t>(</a:t>
            </a:r>
            <a:r>
              <a:rPr lang="en-US" sz="1350" dirty="0"/>
              <a:t>q</a:t>
            </a:r>
            <a:r>
              <a:rPr lang="ru-RU" sz="1350" baseline="-25000" dirty="0"/>
              <a:t>м </a:t>
            </a:r>
            <a:r>
              <a:rPr lang="ru-RU" sz="1350" dirty="0"/>
              <a:t>*</a:t>
            </a:r>
            <a:r>
              <a:rPr lang="en-US" sz="1350" dirty="0"/>
              <a:t>q</a:t>
            </a:r>
            <a:r>
              <a:rPr lang="ru-RU" sz="1350" baseline="-25000" dirty="0"/>
              <a:t>ж </a:t>
            </a:r>
            <a:r>
              <a:rPr lang="ru-RU" sz="1350" dirty="0"/>
              <a:t>)*90 = 14.4 пар МЖ</a:t>
            </a:r>
            <a:br>
              <a:rPr lang="ru-RU" sz="1350" dirty="0"/>
            </a:br>
            <a:r>
              <a:rPr lang="ru-RU" sz="1350" dirty="0"/>
              <a:t>(</a:t>
            </a:r>
            <a:r>
              <a:rPr lang="en-US" sz="1350" dirty="0"/>
              <a:t>q</a:t>
            </a:r>
            <a:r>
              <a:rPr lang="ru-RU" sz="1350" baseline="-25000" dirty="0"/>
              <a:t>ж </a:t>
            </a:r>
            <a:r>
              <a:rPr lang="ru-RU" sz="1350" dirty="0"/>
              <a:t>*</a:t>
            </a:r>
            <a:r>
              <a:rPr lang="en-US" sz="1350" dirty="0"/>
              <a:t>q</a:t>
            </a:r>
            <a:r>
              <a:rPr lang="ru-RU" sz="1350" baseline="-25000" dirty="0"/>
              <a:t>м </a:t>
            </a:r>
            <a:r>
              <a:rPr lang="ru-RU" sz="1350" dirty="0"/>
              <a:t>)*90 = 14.4 пар ЖМ</a:t>
            </a:r>
          </a:p>
          <a:p>
            <a:pPr>
              <a:buFont typeface="Arial" pitchFamily="34" charset="0"/>
              <a:buChar char="•"/>
            </a:pPr>
            <a:r>
              <a:rPr lang="ru-RU" sz="1350" dirty="0"/>
              <a:t> Зоолог посчитал сколько каких пар: ММ – </a:t>
            </a:r>
            <a:r>
              <a:rPr lang="ru-RU" sz="1350" dirty="0" smtClean="0"/>
              <a:t>1, </a:t>
            </a:r>
            <a:r>
              <a:rPr lang="ru-RU" sz="1350" dirty="0"/>
              <a:t>МЖ – </a:t>
            </a:r>
            <a:r>
              <a:rPr lang="ru-RU" sz="1350" dirty="0" smtClean="0"/>
              <a:t>16, </a:t>
            </a:r>
            <a:r>
              <a:rPr lang="ru-RU" sz="1350" dirty="0"/>
              <a:t>ЖМ – </a:t>
            </a:r>
            <a:r>
              <a:rPr lang="ru-RU" sz="1350" dirty="0" smtClean="0"/>
              <a:t>13, </a:t>
            </a:r>
            <a:r>
              <a:rPr lang="ru-RU" sz="1350" dirty="0"/>
              <a:t>ЖЖ – 60.</a:t>
            </a:r>
          </a:p>
          <a:p>
            <a:pPr>
              <a:buFont typeface="Arial" pitchFamily="34" charset="0"/>
              <a:buChar char="•"/>
            </a:pPr>
            <a:r>
              <a:rPr lang="ru-RU" sz="1350" dirty="0"/>
              <a:t> разделил на число всех пар (90) и обозначил </a:t>
            </a:r>
            <a:r>
              <a:rPr lang="en-US" sz="1350" dirty="0"/>
              <a:t>p</a:t>
            </a:r>
            <a:r>
              <a:rPr lang="ru-RU" sz="1350" baseline="-25000" dirty="0"/>
              <a:t>мм</a:t>
            </a:r>
            <a:r>
              <a:rPr lang="ru-RU" sz="1350" dirty="0"/>
              <a:t> = </a:t>
            </a:r>
            <a:r>
              <a:rPr lang="ru-RU" sz="1350" dirty="0" smtClean="0"/>
              <a:t>1</a:t>
            </a:r>
            <a:r>
              <a:rPr lang="en-US" sz="1350" dirty="0" smtClean="0"/>
              <a:t>/90</a:t>
            </a:r>
            <a:r>
              <a:rPr lang="en-US" sz="1350" dirty="0"/>
              <a:t>,</a:t>
            </a:r>
            <a:r>
              <a:rPr lang="ru-RU" sz="1350" dirty="0"/>
              <a:t> </a:t>
            </a:r>
            <a:r>
              <a:rPr lang="en-US" sz="1350" dirty="0"/>
              <a:t>p</a:t>
            </a:r>
            <a:r>
              <a:rPr lang="ru-RU" sz="1350" baseline="-25000" dirty="0" err="1"/>
              <a:t>жж</a:t>
            </a:r>
            <a:r>
              <a:rPr lang="ru-RU" sz="1350" dirty="0"/>
              <a:t>,</a:t>
            </a:r>
            <a:r>
              <a:rPr lang="en-US" sz="1350" dirty="0"/>
              <a:t> =</a:t>
            </a:r>
            <a:r>
              <a:rPr lang="ru-RU" sz="1350" dirty="0"/>
              <a:t> </a:t>
            </a:r>
            <a:r>
              <a:rPr lang="en-US" sz="1350" dirty="0"/>
              <a:t>60/90, </a:t>
            </a:r>
            <a:br>
              <a:rPr lang="en-US" sz="1350" dirty="0"/>
            </a:br>
            <a:r>
              <a:rPr lang="en-US" sz="1350" dirty="0"/>
              <a:t>p</a:t>
            </a:r>
            <a:r>
              <a:rPr lang="ru-RU" sz="1350" baseline="-25000" dirty="0" err="1"/>
              <a:t>мж</a:t>
            </a:r>
            <a:r>
              <a:rPr lang="en-US" sz="1350" dirty="0"/>
              <a:t> = </a:t>
            </a:r>
            <a:r>
              <a:rPr lang="en-US" sz="1350" dirty="0" smtClean="0"/>
              <a:t>1</a:t>
            </a:r>
            <a:r>
              <a:rPr lang="ru-RU" sz="1350" dirty="0" smtClean="0"/>
              <a:t>6</a:t>
            </a:r>
            <a:r>
              <a:rPr lang="en-US" sz="1350" dirty="0" smtClean="0"/>
              <a:t>/90</a:t>
            </a:r>
            <a:r>
              <a:rPr lang="en-US" sz="1350" dirty="0"/>
              <a:t>, </a:t>
            </a:r>
            <a:r>
              <a:rPr lang="ru-RU" sz="1350" dirty="0"/>
              <a:t> </a:t>
            </a:r>
            <a:r>
              <a:rPr lang="en-US" sz="1350" dirty="0"/>
              <a:t> p</a:t>
            </a:r>
            <a:r>
              <a:rPr lang="ru-RU" sz="1350" baseline="-25000" dirty="0" err="1"/>
              <a:t>жм</a:t>
            </a:r>
            <a:r>
              <a:rPr lang="ru-RU" sz="1350" dirty="0"/>
              <a:t> </a:t>
            </a:r>
            <a:r>
              <a:rPr lang="en-US" sz="1350" dirty="0"/>
              <a:t>= </a:t>
            </a:r>
            <a:r>
              <a:rPr lang="en-US" sz="1350" dirty="0" smtClean="0"/>
              <a:t>1</a:t>
            </a:r>
            <a:r>
              <a:rPr lang="ru-RU" sz="1350" dirty="0" smtClean="0"/>
              <a:t>3</a:t>
            </a:r>
            <a:r>
              <a:rPr lang="en-US" sz="1350" dirty="0" smtClean="0"/>
              <a:t>/90</a:t>
            </a:r>
            <a:r>
              <a:rPr lang="ru-RU" sz="1350" dirty="0"/>
              <a:t>. Частоты  </a:t>
            </a:r>
            <a:r>
              <a:rPr lang="en-US" sz="1350" dirty="0"/>
              <a:t>p</a:t>
            </a:r>
            <a:r>
              <a:rPr lang="ru-RU" sz="1350" baseline="-25000" dirty="0" err="1"/>
              <a:t>мж</a:t>
            </a:r>
            <a:r>
              <a:rPr lang="ru-RU" sz="1350" dirty="0"/>
              <a:t>, и</a:t>
            </a:r>
            <a:r>
              <a:rPr lang="en-US" sz="1350" dirty="0"/>
              <a:t> p</a:t>
            </a:r>
            <a:r>
              <a:rPr lang="ru-RU" sz="1350" baseline="-25000" dirty="0" err="1"/>
              <a:t>жм</a:t>
            </a:r>
            <a:r>
              <a:rPr lang="ru-RU" sz="1350" baseline="-25000" dirty="0"/>
              <a:t>  </a:t>
            </a:r>
            <a:r>
              <a:rPr lang="ru-RU" sz="1350" dirty="0"/>
              <a:t>усреднил. </a:t>
            </a:r>
          </a:p>
          <a:p>
            <a:pPr>
              <a:buFont typeface="Arial" pitchFamily="34" charset="0"/>
              <a:buChar char="•"/>
            </a:pPr>
            <a:r>
              <a:rPr lang="ru-RU" sz="1350" dirty="0"/>
              <a:t> </a:t>
            </a:r>
            <a:r>
              <a:rPr lang="en-US" sz="1350" dirty="0"/>
              <a:t>L </a:t>
            </a:r>
            <a:r>
              <a:rPr lang="ru-RU" sz="1350" baseline="-25000" dirty="0"/>
              <a:t>мм</a:t>
            </a:r>
            <a:r>
              <a:rPr lang="ru-RU" sz="1350" dirty="0"/>
              <a:t> </a:t>
            </a:r>
            <a:r>
              <a:rPr lang="en-US" sz="1350" dirty="0"/>
              <a:t>= p</a:t>
            </a:r>
            <a:r>
              <a:rPr lang="ru-RU" sz="1350" baseline="-25000" dirty="0"/>
              <a:t>мм</a:t>
            </a:r>
            <a:r>
              <a:rPr lang="en-US" sz="1350" dirty="0"/>
              <a:t>/(q</a:t>
            </a:r>
            <a:r>
              <a:rPr lang="ru-RU" sz="1350" baseline="-25000" dirty="0"/>
              <a:t>м</a:t>
            </a:r>
            <a:r>
              <a:rPr lang="ru-RU" sz="1350" dirty="0"/>
              <a:t>*</a:t>
            </a:r>
            <a:r>
              <a:rPr lang="en-US" sz="1350" dirty="0"/>
              <a:t>q</a:t>
            </a:r>
            <a:r>
              <a:rPr lang="ru-RU" sz="1350" baseline="-25000" dirty="0"/>
              <a:t>м</a:t>
            </a:r>
            <a:r>
              <a:rPr lang="ru-RU" sz="1350" dirty="0"/>
              <a:t>)</a:t>
            </a:r>
            <a:r>
              <a:rPr lang="en-US" sz="1350" dirty="0"/>
              <a:t> =  </a:t>
            </a:r>
            <a:r>
              <a:rPr lang="ru-RU" sz="1350" dirty="0"/>
              <a:t>счёл склонностью юношей сидеть рядом, аналогично – </a:t>
            </a:r>
          </a:p>
          <a:p>
            <a:r>
              <a:rPr lang="ru-RU" sz="1350" dirty="0"/>
              <a:t>для других типов пар</a:t>
            </a:r>
          </a:p>
          <a:p>
            <a:pPr>
              <a:buFont typeface="Arial" pitchFamily="34" charset="0"/>
              <a:buChar char="•"/>
            </a:pPr>
            <a:r>
              <a:rPr lang="ru-RU" sz="1350" dirty="0"/>
              <a:t>  Логарифм -</a:t>
            </a:r>
            <a:r>
              <a:rPr lang="ru-RU" sz="1350" dirty="0">
                <a:sym typeface="Symbol"/>
              </a:rPr>
              <a:t></a:t>
            </a:r>
            <a:r>
              <a:rPr lang="ru-RU" sz="1350" dirty="0"/>
              <a:t> </a:t>
            </a:r>
            <a:r>
              <a:rPr lang="en-US" sz="1350" dirty="0"/>
              <a:t>log</a:t>
            </a:r>
            <a:r>
              <a:rPr lang="ru-RU" sz="1350" baseline="-25000" dirty="0"/>
              <a:t>2</a:t>
            </a:r>
            <a:r>
              <a:rPr lang="en-US" sz="1350" dirty="0"/>
              <a:t>L </a:t>
            </a:r>
            <a:r>
              <a:rPr lang="ru-RU" sz="1350" baseline="-25000" dirty="0"/>
              <a:t>мм</a:t>
            </a:r>
            <a:r>
              <a:rPr lang="en-US" sz="1350" baseline="-25000" dirty="0"/>
              <a:t> </a:t>
            </a:r>
            <a:r>
              <a:rPr lang="en-US" sz="1350" dirty="0"/>
              <a:t> </a:t>
            </a:r>
            <a:r>
              <a:rPr lang="ru-RU" sz="1350" dirty="0"/>
              <a:t>и аналогичные</a:t>
            </a:r>
            <a:r>
              <a:rPr lang="en-US" sz="1350" dirty="0"/>
              <a:t> </a:t>
            </a:r>
            <a:r>
              <a:rPr lang="ru-RU" sz="1350" dirty="0"/>
              <a:t> назвал </a:t>
            </a:r>
            <a:r>
              <a:rPr lang="en-US" sz="1350" dirty="0"/>
              <a:t>“</a:t>
            </a:r>
            <a:r>
              <a:rPr lang="ru-RU" sz="1350" dirty="0"/>
              <a:t>весом </a:t>
            </a:r>
            <a:r>
              <a:rPr lang="en-US" sz="1350" dirty="0"/>
              <a:t/>
            </a:r>
            <a:br>
              <a:rPr lang="en-US" sz="1350" dirty="0"/>
            </a:br>
            <a:r>
              <a:rPr lang="ru-RU" sz="1350" dirty="0"/>
              <a:t>дружелюбности</a:t>
            </a:r>
            <a:r>
              <a:rPr lang="en-US" sz="1350" dirty="0"/>
              <a:t>” </a:t>
            </a:r>
            <a:r>
              <a:rPr lang="ru-RU" sz="1350" dirty="0"/>
              <a:t>и составил матрицу весов  дружелюбности</a:t>
            </a:r>
            <a:r>
              <a:rPr lang="en-US" sz="1350" dirty="0"/>
              <a:t> </a:t>
            </a:r>
            <a:endParaRPr lang="ru-RU" sz="1350" dirty="0"/>
          </a:p>
          <a:p>
            <a:pPr>
              <a:buFont typeface="Arial" pitchFamily="34" charset="0"/>
              <a:buChar char="•"/>
            </a:pPr>
            <a:r>
              <a:rPr lang="ru-RU" sz="1350" dirty="0"/>
              <a:t> Опубликовал статью </a:t>
            </a:r>
            <a:r>
              <a:rPr lang="en-US" sz="1350" dirty="0"/>
              <a:t>“</a:t>
            </a:r>
            <a:r>
              <a:rPr lang="ru-RU" sz="1350" dirty="0"/>
              <a:t>О правильной рассадке </a:t>
            </a:r>
            <a:r>
              <a:rPr lang="en-US" sz="1350" dirty="0"/>
              <a:t>Homo </a:t>
            </a:r>
            <a:r>
              <a:rPr lang="ru-RU" sz="1350" dirty="0"/>
              <a:t>используя мою матрицу </a:t>
            </a:r>
            <a:r>
              <a:rPr lang="en-US" sz="1350" dirty="0"/>
              <a:t>BLOSUM”</a:t>
            </a:r>
            <a:endParaRPr lang="ru-RU" sz="1350" dirty="0"/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29411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637971"/>
            <a:ext cx="7886700" cy="113347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4</a:t>
            </a:r>
            <a:r>
              <a:rPr lang="en-US" sz="4000" dirty="0" smtClean="0"/>
              <a:t>. </a:t>
            </a:r>
            <a:r>
              <a:rPr lang="ru-RU" sz="4000" dirty="0" smtClean="0"/>
              <a:t>Алгоритм парного выравнивания</a:t>
            </a:r>
            <a:endParaRPr lang="ru-RU" sz="4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888" y="4273295"/>
            <a:ext cx="7976415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Needleman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SB,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Wunsch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CD. 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/>
            </a:r>
            <a:b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general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method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applicable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to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the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search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for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similarities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in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the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amino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acid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sequence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of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two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proteins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. </a:t>
            </a:r>
            <a: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/>
            </a:r>
            <a:br>
              <a:rPr kumimoji="0" lang="en-US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J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Mol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Biol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. 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1970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6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будем решать другую задачу: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быстрее проехать по Манхэттену в зависимости от трафика?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03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857" y="2075224"/>
            <a:ext cx="3177723" cy="433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2" name="Группа 81"/>
          <p:cNvGrpSpPr/>
          <p:nvPr/>
        </p:nvGrpSpPr>
        <p:grpSpPr>
          <a:xfrm>
            <a:off x="4139944" y="1844795"/>
            <a:ext cx="4510570" cy="4657605"/>
            <a:chOff x="3919115" y="817460"/>
            <a:chExt cx="4902999" cy="5415105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4879240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608935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338630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068325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798020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8527715" y="1201510"/>
              <a:ext cx="0" cy="503105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596373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572000" y="573330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550287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572000" y="527244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572000" y="504201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572000" y="481158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572000" y="458115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572000" y="435072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572000" y="412029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572000" y="388986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572000" y="365943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4572000" y="342900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572000" y="319857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572000" y="296814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572000" y="273771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572000" y="250728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572000" y="227685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4572000" y="204642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572000" y="181599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4572000" y="158556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4572000" y="135513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919115" y="5848514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/>
                <a:t>14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19115" y="5579680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/>
                <a:t>1</a:t>
              </a:r>
              <a:r>
                <a:rPr lang="en-US" sz="1050" dirty="0"/>
                <a:t>5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919843" y="5348713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/>
                <a:t>1</a:t>
              </a:r>
              <a:r>
                <a:rPr lang="en-US" sz="1050" dirty="0"/>
                <a:t>6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20571" y="5117746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/>
                <a:t>1</a:t>
              </a:r>
              <a:r>
                <a:rPr lang="en-US" sz="1050" dirty="0"/>
                <a:t>7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21299" y="4886778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/>
                <a:t>1</a:t>
              </a:r>
              <a:r>
                <a:rPr lang="en-US" sz="1050" dirty="0"/>
                <a:t>8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22027" y="4655812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/>
                <a:t>1</a:t>
              </a:r>
              <a:r>
                <a:rPr lang="en-US" sz="1050" dirty="0"/>
                <a:t>9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22755" y="4424845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20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23483" y="4193878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21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24211" y="3962910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22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24939" y="3731944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23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925667" y="3500977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24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26395" y="3270011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25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27123" y="3039043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26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927851" y="2808076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27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28579" y="2577109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28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929307" y="2346143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29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930035" y="2115175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30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30763" y="1884208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31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31491" y="1653241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32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32219" y="1422275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33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932947" y="1191307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3</a:t>
              </a:r>
              <a:r>
                <a:rPr lang="ru-RU" sz="1050" dirty="0"/>
                <a:t>4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276666" y="817460"/>
              <a:ext cx="5454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5</a:t>
              </a:r>
              <a:r>
                <a:rPr lang="ru-RU" sz="1050" dirty="0"/>
                <a:t> </a:t>
              </a:r>
              <a:r>
                <a:rPr lang="en-US" sz="1050" dirty="0" err="1"/>
                <a:t>av</a:t>
              </a:r>
              <a:endParaRPr lang="ru-RU" sz="105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67590" y="817460"/>
              <a:ext cx="5454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6</a:t>
              </a:r>
              <a:r>
                <a:rPr lang="ru-RU" sz="1050" dirty="0"/>
                <a:t> </a:t>
              </a:r>
              <a:r>
                <a:rPr lang="en-US" sz="1050" dirty="0" err="1"/>
                <a:t>av</a:t>
              </a:r>
              <a:endParaRPr lang="ru-RU" sz="105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37894" y="817460"/>
              <a:ext cx="5454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7</a:t>
              </a:r>
              <a:r>
                <a:rPr lang="ru-RU" sz="1050" dirty="0"/>
                <a:t> </a:t>
              </a:r>
              <a:r>
                <a:rPr lang="en-US" sz="1050" dirty="0" err="1"/>
                <a:t>av</a:t>
              </a:r>
              <a:endParaRPr lang="ru-RU" sz="105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08200" y="817460"/>
              <a:ext cx="5454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8</a:t>
              </a:r>
              <a:r>
                <a:rPr lang="ru-RU" sz="1050" dirty="0"/>
                <a:t> </a:t>
              </a:r>
              <a:r>
                <a:rPr lang="en-US" sz="1050" dirty="0" err="1"/>
                <a:t>av</a:t>
              </a:r>
              <a:endParaRPr lang="ru-RU" sz="105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78505" y="817460"/>
              <a:ext cx="5454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9</a:t>
              </a:r>
              <a:r>
                <a:rPr lang="ru-RU" sz="1050" dirty="0"/>
                <a:t> </a:t>
              </a:r>
              <a:r>
                <a:rPr lang="en-US" sz="1050" dirty="0" err="1"/>
                <a:t>av</a:t>
              </a:r>
              <a:endParaRPr lang="ru-RU" sz="105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10406" y="817460"/>
              <a:ext cx="63735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10 </a:t>
              </a:r>
              <a:r>
                <a:rPr lang="en-US" sz="1050" dirty="0" err="1"/>
                <a:t>av</a:t>
              </a:r>
              <a:endParaRPr lang="ru-RU" sz="1050" dirty="0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802430" y="1316725"/>
              <a:ext cx="153620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8450905" y="5963730"/>
              <a:ext cx="153620" cy="1152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81" name="Заголовок 80"/>
          <p:cNvSpPr>
            <a:spLocks noGrp="1"/>
          </p:cNvSpPr>
          <p:nvPr>
            <p:ph type="title"/>
          </p:nvPr>
        </p:nvSpPr>
        <p:spPr>
          <a:xfrm>
            <a:off x="315017" y="284670"/>
            <a:ext cx="8553212" cy="1529615"/>
          </a:xfrm>
        </p:spPr>
        <p:txBody>
          <a:bodyPr>
            <a:noAutofit/>
          </a:bodyPr>
          <a:lstStyle/>
          <a:p>
            <a:r>
              <a:rPr lang="ru-RU" sz="2400" b="1" dirty="0"/>
              <a:t>Задача навигатора</a:t>
            </a:r>
            <a:r>
              <a:rPr lang="ru-RU" sz="2400" dirty="0"/>
              <a:t>: найти самый быстрый путь от перекрестка 34</a:t>
            </a:r>
            <a:r>
              <a:rPr lang="en-US" sz="2400" dirty="0"/>
              <a:t> street c 10 avenue </a:t>
            </a:r>
            <a:r>
              <a:rPr lang="ru-RU" sz="2400" dirty="0"/>
              <a:t>до перекрестка 14 </a:t>
            </a:r>
            <a:r>
              <a:rPr lang="en-US" sz="2400" dirty="0"/>
              <a:t>street </a:t>
            </a:r>
            <a:r>
              <a:rPr lang="ru-RU" sz="2400" dirty="0"/>
              <a:t>с 5 </a:t>
            </a:r>
            <a:r>
              <a:rPr lang="en-US" sz="2400" dirty="0"/>
              <a:t>avenue</a:t>
            </a:r>
            <a:r>
              <a:rPr lang="ru-RU" sz="2400" dirty="0"/>
              <a:t>. </a:t>
            </a:r>
            <a:r>
              <a:rPr lang="en-US" sz="2400" dirty="0"/>
              <a:t>Google.map </a:t>
            </a:r>
            <a:r>
              <a:rPr lang="ru-RU" sz="2400" dirty="0"/>
              <a:t>указывает время проезда по каждой улице от перекрестка до следующего перекрестка</a:t>
            </a:r>
          </a:p>
        </p:txBody>
      </p:sp>
      <p:sp>
        <p:nvSpPr>
          <p:cNvPr id="83" name="Номер слайда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4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343" y="655608"/>
            <a:ext cx="77982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Снимаю обещание проверить все программы, написанные студентами, данное мной в первом семестре. Но не забыл про него.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Карта сходства описывает крупные перестройки последовательностей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анализировать карту сходства последовательностей (КР2)</a:t>
            </a:r>
            <a:r>
              <a:rPr lang="en-US" dirty="0" smtClean="0"/>
              <a:t>. </a:t>
            </a:r>
            <a:r>
              <a:rPr lang="ru-RU" dirty="0" smtClean="0"/>
              <a:t>Р</a:t>
            </a:r>
            <a:r>
              <a:rPr lang="ru-RU" dirty="0" smtClean="0"/>
              <a:t>азбить обе последовательности на отрезки, обозначить отрезки, гомологичные обозначить похоже, например, </a:t>
            </a:r>
            <a:r>
              <a:rPr lang="en-US" dirty="0" smtClean="0"/>
              <a:t>A </a:t>
            </a:r>
            <a:r>
              <a:rPr lang="ru-RU" dirty="0" smtClean="0"/>
              <a:t>и </a:t>
            </a:r>
            <a:r>
              <a:rPr lang="en-US" dirty="0" smtClean="0"/>
              <a:t>A’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 к КР2. В описании </a:t>
            </a:r>
            <a:r>
              <a:rPr lang="ru-RU" smtClean="0"/>
              <a:t>карты уместно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Группа 80"/>
          <p:cNvGrpSpPr/>
          <p:nvPr/>
        </p:nvGrpSpPr>
        <p:grpSpPr>
          <a:xfrm>
            <a:off x="406400" y="1758384"/>
            <a:ext cx="4559222" cy="4555330"/>
            <a:chOff x="462665" y="625435"/>
            <a:chExt cx="4902999" cy="5415105"/>
          </a:xfrm>
        </p:grpSpPr>
        <p:grpSp>
          <p:nvGrpSpPr>
            <p:cNvPr id="2" name="Группа 80"/>
            <p:cNvGrpSpPr/>
            <p:nvPr/>
          </p:nvGrpSpPr>
          <p:grpSpPr>
            <a:xfrm>
              <a:off x="462665" y="625435"/>
              <a:ext cx="4902999" cy="5415105"/>
              <a:chOff x="3919115" y="817460"/>
              <a:chExt cx="4902999" cy="5415105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4879240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608935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338630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7068325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7798020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8527715" y="1201510"/>
                <a:ext cx="0" cy="503105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4572000" y="596373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4572000" y="573330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4572000" y="550287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4572000" y="527244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4572000" y="504201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4572000" y="481158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4572000" y="458115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572000" y="435072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572000" y="412029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572000" y="388986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572000" y="365943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4572000" y="342900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572000" y="319857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4572000" y="296814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4572000" y="273771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4572000" y="250728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4572000" y="227685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4572000" y="204642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4572000" y="181599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4572000" y="158556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4572000" y="135513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3919115" y="5848514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14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919115" y="5579680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1</a:t>
                </a:r>
                <a:r>
                  <a:rPr lang="en-US" sz="1050" dirty="0"/>
                  <a:t>5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919843" y="5348713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1</a:t>
                </a:r>
                <a:r>
                  <a:rPr lang="en-US" sz="1050" dirty="0"/>
                  <a:t>6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920571" y="5117746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1</a:t>
                </a:r>
                <a:r>
                  <a:rPr lang="en-US" sz="1050" dirty="0"/>
                  <a:t>7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921299" y="4886778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1</a:t>
                </a:r>
                <a:r>
                  <a:rPr lang="en-US" sz="1050" dirty="0"/>
                  <a:t>8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922027" y="4655812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50" dirty="0"/>
                  <a:t>1</a:t>
                </a:r>
                <a:r>
                  <a:rPr lang="en-US" sz="1050" dirty="0"/>
                  <a:t>9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922755" y="4424845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20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923483" y="4193878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21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924211" y="3962910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22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924939" y="3731944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23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25667" y="3500977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24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926395" y="3270011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25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927123" y="3039043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26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927851" y="2808076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27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928579" y="2577109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28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929307" y="2346143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29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930035" y="2115175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30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930763" y="1884208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31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931491" y="1653241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32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932219" y="1422275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33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932947" y="1191307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3</a:t>
                </a:r>
                <a:r>
                  <a:rPr lang="ru-RU" sz="1050" dirty="0"/>
                  <a:t>4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276666" y="817460"/>
                <a:ext cx="54544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5</a:t>
                </a:r>
                <a:r>
                  <a:rPr lang="ru-RU" sz="1050" dirty="0"/>
                  <a:t> </a:t>
                </a:r>
                <a:r>
                  <a:rPr lang="en-US" sz="1050" dirty="0" err="1"/>
                  <a:t>av</a:t>
                </a:r>
                <a:endParaRPr lang="ru-RU" sz="105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567590" y="817460"/>
                <a:ext cx="54544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6</a:t>
                </a:r>
                <a:r>
                  <a:rPr lang="ru-RU" sz="1050" dirty="0"/>
                  <a:t> </a:t>
                </a:r>
                <a:r>
                  <a:rPr lang="en-US" sz="1050" dirty="0" err="1"/>
                  <a:t>av</a:t>
                </a:r>
                <a:endParaRPr lang="ru-RU" sz="105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837894" y="817460"/>
                <a:ext cx="54544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7</a:t>
                </a:r>
                <a:r>
                  <a:rPr lang="ru-RU" sz="1050" dirty="0"/>
                  <a:t> </a:t>
                </a:r>
                <a:r>
                  <a:rPr lang="en-US" sz="1050" dirty="0" err="1"/>
                  <a:t>av</a:t>
                </a:r>
                <a:endParaRPr lang="ru-RU" sz="105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108200" y="817460"/>
                <a:ext cx="54544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8</a:t>
                </a:r>
                <a:r>
                  <a:rPr lang="ru-RU" sz="1050" dirty="0"/>
                  <a:t> </a:t>
                </a:r>
                <a:r>
                  <a:rPr lang="en-US" sz="1050" dirty="0" err="1"/>
                  <a:t>av</a:t>
                </a:r>
                <a:endParaRPr lang="ru-RU" sz="105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378505" y="817460"/>
                <a:ext cx="54544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9</a:t>
                </a:r>
                <a:r>
                  <a:rPr lang="ru-RU" sz="1050" dirty="0"/>
                  <a:t> </a:t>
                </a:r>
                <a:r>
                  <a:rPr lang="en-US" sz="1050" dirty="0" err="1"/>
                  <a:t>av</a:t>
                </a:r>
                <a:endParaRPr lang="ru-RU" sz="1050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610406" y="817460"/>
                <a:ext cx="637355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10 </a:t>
                </a:r>
                <a:r>
                  <a:rPr lang="en-US" sz="1050" dirty="0" err="1"/>
                  <a:t>av</a:t>
                </a:r>
                <a:endParaRPr lang="ru-RU" sz="1050" dirty="0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4802430" y="1355130"/>
                <a:ext cx="153620" cy="11521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8450905" y="5925325"/>
                <a:ext cx="153620" cy="11521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cxnSp>
          <p:nvCxnSpPr>
            <p:cNvPr id="92" name="Прямая со стрелкой 91"/>
            <p:cNvCxnSpPr/>
            <p:nvPr/>
          </p:nvCxnSpPr>
          <p:spPr>
            <a:xfrm>
              <a:off x="4303165" y="5118820"/>
              <a:ext cx="7681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/>
            <p:cNvCxnSpPr/>
            <p:nvPr/>
          </p:nvCxnSpPr>
          <p:spPr>
            <a:xfrm>
              <a:off x="5032860" y="5118820"/>
              <a:ext cx="38404" cy="65288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>
              <a:off x="3611875" y="3505810"/>
              <a:ext cx="7681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>
              <a:off x="4341570" y="3505810"/>
              <a:ext cx="0" cy="161301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3611875" y="2776115"/>
              <a:ext cx="0" cy="72969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>
            <a:xfrm>
              <a:off x="2882180" y="2776115"/>
              <a:ext cx="768100" cy="3840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/>
            <p:cNvCxnSpPr/>
            <p:nvPr/>
          </p:nvCxnSpPr>
          <p:spPr>
            <a:xfrm>
              <a:off x="2882180" y="1163105"/>
              <a:ext cx="0" cy="168982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>
              <a:off x="1422790" y="1201510"/>
              <a:ext cx="145939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664028" y="327763"/>
            <a:ext cx="737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Время данного пути вычисляется как сумма времен проезда от перекрестка до следующего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65487" y="2199558"/>
            <a:ext cx="380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каждом участке улицы указано время с учетом трафика (не показано)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249901" y="4142439"/>
            <a:ext cx="3516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Дополнительное условие: едем только на юг  или на восток</a:t>
            </a:r>
          </a:p>
        </p:txBody>
      </p:sp>
      <p:sp>
        <p:nvSpPr>
          <p:cNvPr id="102" name="Номер слайда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588" y="1038289"/>
            <a:ext cx="6172200" cy="857250"/>
          </a:xfrm>
        </p:spPr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85900" y="2079595"/>
            <a:ext cx="6172200" cy="33944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Сколько всего разных путей если надо проехать </a:t>
            </a:r>
            <a:r>
              <a:rPr lang="en-US" dirty="0" smtClean="0"/>
              <a:t>n </a:t>
            </a:r>
            <a:r>
              <a:rPr lang="ru-RU" dirty="0" smtClean="0"/>
              <a:t>кварталов на восток и </a:t>
            </a:r>
            <a:r>
              <a:rPr lang="en-US" dirty="0" smtClean="0"/>
              <a:t>m – </a:t>
            </a:r>
            <a:r>
              <a:rPr lang="ru-RU" dirty="0" smtClean="0"/>
              <a:t>на юг?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При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 = m = 50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много даже для компьютера …</a:t>
            </a:r>
          </a:p>
          <a:p>
            <a:pPr algn="ctr">
              <a:buNone/>
            </a:pPr>
            <a:r>
              <a:rPr lang="ru-RU" dirty="0" smtClean="0"/>
              <a:t>=</a:t>
            </a:r>
            <a:r>
              <a:rPr lang="en-US" dirty="0" smtClean="0"/>
              <a:t>&gt; </a:t>
            </a:r>
            <a:r>
              <a:rPr lang="ru-RU" dirty="0" smtClean="0"/>
              <a:t>ПЕРЕБОР НЕВОЗМОЖЕН!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5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0"/>
          <p:cNvGrpSpPr/>
          <p:nvPr/>
        </p:nvGrpSpPr>
        <p:grpSpPr>
          <a:xfrm>
            <a:off x="1345981" y="1787188"/>
            <a:ext cx="3542861" cy="3082001"/>
            <a:chOff x="466305" y="587030"/>
            <a:chExt cx="4723815" cy="4109335"/>
          </a:xfrm>
        </p:grpSpPr>
        <p:grpSp>
          <p:nvGrpSpPr>
            <p:cNvPr id="3" name="Группа 80"/>
            <p:cNvGrpSpPr/>
            <p:nvPr/>
          </p:nvGrpSpPr>
          <p:grpSpPr>
            <a:xfrm>
              <a:off x="466305" y="625435"/>
              <a:ext cx="4723815" cy="4070930"/>
              <a:chOff x="3922755" y="817460"/>
              <a:chExt cx="4723815" cy="4070930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4959690" y="1201510"/>
                <a:ext cx="0" cy="361007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5843005" y="1201510"/>
                <a:ext cx="3640" cy="368688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6726320" y="1201510"/>
                <a:ext cx="3640" cy="364847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7686445" y="1201510"/>
                <a:ext cx="3640" cy="3648475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4572000" y="458115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4572000" y="3928265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4575640" y="312176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4575640" y="2315255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572000" y="1585560"/>
                <a:ext cx="4070930" cy="38405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3922755" y="4424845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20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923483" y="3771423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21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927851" y="2964380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22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928579" y="2157339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23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25667" y="1427107"/>
                <a:ext cx="60101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24</a:t>
                </a:r>
                <a:r>
                  <a:rPr lang="ru-RU" sz="1050" dirty="0"/>
                  <a:t> </a:t>
                </a:r>
                <a:r>
                  <a:rPr lang="en-US" sz="1050" dirty="0" err="1"/>
                  <a:t>st</a:t>
                </a:r>
                <a:endParaRPr lang="ru-RU" sz="105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494421" y="855328"/>
                <a:ext cx="54544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6</a:t>
                </a:r>
                <a:r>
                  <a:rPr lang="ru-RU" sz="1050" dirty="0"/>
                  <a:t> </a:t>
                </a:r>
                <a:r>
                  <a:rPr lang="en-US" sz="1050" dirty="0" err="1"/>
                  <a:t>av</a:t>
                </a:r>
                <a:endParaRPr lang="ru-RU" sz="105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495890" y="817460"/>
                <a:ext cx="54544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7</a:t>
                </a:r>
                <a:r>
                  <a:rPr lang="ru-RU" sz="1050" dirty="0"/>
                  <a:t> </a:t>
                </a:r>
                <a:r>
                  <a:rPr lang="en-US" sz="1050" dirty="0" err="1"/>
                  <a:t>av</a:t>
                </a:r>
                <a:endParaRPr lang="ru-RU" sz="1050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591956" y="817460"/>
                <a:ext cx="54544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8</a:t>
                </a:r>
                <a:r>
                  <a:rPr lang="ru-RU" sz="1050" dirty="0"/>
                  <a:t> </a:t>
                </a:r>
                <a:r>
                  <a:rPr lang="en-US" sz="1050" dirty="0" err="1"/>
                  <a:t>av</a:t>
                </a:r>
                <a:endParaRPr lang="ru-RU" sz="105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767664" y="817460"/>
                <a:ext cx="54544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9</a:t>
                </a:r>
                <a:r>
                  <a:rPr lang="ru-RU" sz="1050" dirty="0"/>
                  <a:t> </a:t>
                </a:r>
                <a:r>
                  <a:rPr lang="en-US" sz="1050" dirty="0" err="1"/>
                  <a:t>av</a:t>
                </a:r>
                <a:endParaRPr lang="ru-RU" sz="1050" dirty="0"/>
              </a:p>
            </p:txBody>
          </p:sp>
        </p:grpSp>
        <p:cxnSp>
          <p:nvCxnSpPr>
            <p:cNvPr id="94" name="Прямая со стрелкой 93"/>
            <p:cNvCxnSpPr/>
            <p:nvPr/>
          </p:nvCxnSpPr>
          <p:spPr>
            <a:xfrm>
              <a:off x="2386555" y="2123230"/>
              <a:ext cx="729695" cy="3840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 flipH="1">
              <a:off x="3231465" y="1316725"/>
              <a:ext cx="19203" cy="652886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 стрелкой 110"/>
            <p:cNvCxnSpPr/>
            <p:nvPr/>
          </p:nvCxnSpPr>
          <p:spPr>
            <a:xfrm>
              <a:off x="1196000" y="817460"/>
              <a:ext cx="1035715" cy="119055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>
              <a:endCxn id="107" idx="1"/>
            </p:cNvCxnSpPr>
            <p:nvPr/>
          </p:nvCxnSpPr>
          <p:spPr>
            <a:xfrm>
              <a:off x="1349620" y="587030"/>
              <a:ext cx="1778844" cy="736284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316140" y="0"/>
            <a:ext cx="6624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/>
              <a:t>Основной шаг алгоритма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119272" y="902939"/>
            <a:ext cx="37634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* На перекресток </a:t>
            </a:r>
            <a:r>
              <a:rPr lang="en-US" sz="2400" dirty="0"/>
              <a:t>C </a:t>
            </a:r>
            <a:r>
              <a:rPr lang="ru-RU" sz="2400" dirty="0"/>
              <a:t>можно попасть либо из </a:t>
            </a:r>
            <a:r>
              <a:rPr lang="en-US" sz="2400" dirty="0"/>
              <a:t>A, </a:t>
            </a:r>
            <a:r>
              <a:rPr lang="ru-RU" sz="2400" dirty="0"/>
              <a:t>либо из </a:t>
            </a:r>
            <a:r>
              <a:rPr lang="en-US" sz="2400" dirty="0"/>
              <a:t>B.</a:t>
            </a:r>
          </a:p>
          <a:p>
            <a:r>
              <a:rPr lang="ru-RU" sz="2400" dirty="0"/>
              <a:t>* Если оптимальный путь в </a:t>
            </a:r>
            <a:r>
              <a:rPr lang="en-US" sz="2400" dirty="0"/>
              <a:t>A </a:t>
            </a:r>
            <a:r>
              <a:rPr lang="ru-RU" sz="2400" dirty="0"/>
              <a:t>занимает 20</a:t>
            </a:r>
            <a:r>
              <a:rPr lang="en-US" sz="2400" dirty="0"/>
              <a:t> </a:t>
            </a:r>
            <a:r>
              <a:rPr lang="ru-RU" sz="2400" dirty="0"/>
              <a:t>мин, путь </a:t>
            </a:r>
            <a:r>
              <a:rPr lang="en-US" sz="2400" dirty="0"/>
              <a:t>A-C – </a:t>
            </a:r>
            <a:r>
              <a:rPr lang="ru-RU" sz="2400" dirty="0"/>
              <a:t>2</a:t>
            </a:r>
            <a:r>
              <a:rPr lang="en-US" sz="2400" dirty="0"/>
              <a:t> </a:t>
            </a:r>
            <a:r>
              <a:rPr lang="ru-RU" sz="2400" dirty="0"/>
              <a:t>мин, то путь в </a:t>
            </a:r>
            <a:r>
              <a:rPr lang="en-US" sz="2400" dirty="0"/>
              <a:t>C </a:t>
            </a:r>
            <a:r>
              <a:rPr lang="ru-RU" sz="2400" dirty="0"/>
              <a:t>через </a:t>
            </a:r>
            <a:r>
              <a:rPr lang="en-US" sz="2400" dirty="0"/>
              <a:t>A </a:t>
            </a:r>
            <a:r>
              <a:rPr lang="ru-RU" sz="2400" dirty="0"/>
              <a:t>занимает 22 мин * Если оптимальный путь в </a:t>
            </a:r>
            <a:r>
              <a:rPr lang="en-US" sz="2400" dirty="0"/>
              <a:t>B – </a:t>
            </a:r>
            <a:r>
              <a:rPr lang="ru-RU" sz="2400" dirty="0"/>
              <a:t>10</a:t>
            </a:r>
            <a:r>
              <a:rPr lang="en-US" sz="2400" dirty="0"/>
              <a:t> </a:t>
            </a:r>
            <a:r>
              <a:rPr lang="ru-RU" sz="2400" dirty="0"/>
              <a:t>мин, </a:t>
            </a:r>
            <a:r>
              <a:rPr lang="en-US" sz="2400" dirty="0"/>
              <a:t>B-C – </a:t>
            </a:r>
            <a:r>
              <a:rPr lang="ru-RU" sz="2400" dirty="0"/>
              <a:t>15</a:t>
            </a:r>
            <a:r>
              <a:rPr lang="en-US" sz="2400" dirty="0"/>
              <a:t> </a:t>
            </a:r>
            <a:r>
              <a:rPr lang="ru-RU" sz="2400" dirty="0"/>
              <a:t>мин  (пробка), то путь в </a:t>
            </a:r>
            <a:r>
              <a:rPr lang="en-US" sz="2400" dirty="0"/>
              <a:t>C </a:t>
            </a:r>
            <a:r>
              <a:rPr lang="ru-RU" sz="2400" dirty="0"/>
              <a:t>через </a:t>
            </a:r>
            <a:r>
              <a:rPr lang="en-US" sz="2400" dirty="0"/>
              <a:t>B </a:t>
            </a:r>
            <a:r>
              <a:rPr lang="ru-RU" sz="2400" dirty="0"/>
              <a:t>занимает 25 мин</a:t>
            </a:r>
          </a:p>
          <a:p>
            <a:pPr>
              <a:buFont typeface="Arial" charset="0"/>
              <a:buChar char="•"/>
            </a:pPr>
            <a:r>
              <a:rPr lang="ru-RU" sz="2400" dirty="0"/>
              <a:t>Значит, оптимальный путь до </a:t>
            </a:r>
            <a:r>
              <a:rPr lang="en-US" sz="2400" dirty="0"/>
              <a:t>C</a:t>
            </a:r>
            <a:r>
              <a:rPr lang="ru-RU" sz="2400" dirty="0"/>
              <a:t> занимает 22 мин, и это путь из </a:t>
            </a:r>
            <a:r>
              <a:rPr lang="en-US" sz="2400" dirty="0"/>
              <a:t>A.</a:t>
            </a:r>
            <a:endParaRPr lang="ru-RU" sz="2400" dirty="0"/>
          </a:p>
          <a:p>
            <a:pPr>
              <a:buFont typeface="Arial" charset="0"/>
              <a:buChar char="•"/>
            </a:pPr>
            <a:r>
              <a:rPr lang="ru-RU" sz="2400" dirty="0"/>
              <a:t> Запомним это в </a:t>
            </a:r>
            <a:r>
              <a:rPr lang="en-US" sz="2400" dirty="0"/>
              <a:t>C!</a:t>
            </a:r>
            <a:endParaRPr lang="ru-RU" sz="2400" dirty="0"/>
          </a:p>
        </p:txBody>
      </p:sp>
      <p:sp>
        <p:nvSpPr>
          <p:cNvPr id="105" name="Овал 104"/>
          <p:cNvSpPr/>
          <p:nvPr/>
        </p:nvSpPr>
        <p:spPr>
          <a:xfrm>
            <a:off x="2642150" y="2795318"/>
            <a:ext cx="259234" cy="2304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3304636" y="2305654"/>
            <a:ext cx="259234" cy="2304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B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3304636" y="2824121"/>
            <a:ext cx="259234" cy="229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C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2440523" y="2968140"/>
            <a:ext cx="3609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/>
              <a:t>20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2958990" y="2737710"/>
            <a:ext cx="3140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2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3448654" y="2536084"/>
            <a:ext cx="3140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15</a:t>
            </a:r>
            <a:endParaRPr lang="ru-RU" sz="1350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3448654" y="2132831"/>
            <a:ext cx="3140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1</a:t>
            </a:r>
            <a:r>
              <a:rPr lang="ru-RU" sz="135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48655" y="2968140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22 из </a:t>
            </a:r>
            <a:r>
              <a:rPr lang="en-US" sz="1350" dirty="0"/>
              <a:t>A</a:t>
            </a:r>
            <a:endParaRPr lang="ru-RU" sz="1350" dirty="0"/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1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1216026" y="378281"/>
            <a:ext cx="6624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Такой порядок расчетов обеспечивает вычисление оптимального пути от начала до любого перекрестка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032860" y="1758384"/>
            <a:ext cx="282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Лучшее время вычислили.</a:t>
            </a:r>
          </a:p>
          <a:p>
            <a:r>
              <a:rPr lang="ru-RU" dirty="0"/>
              <a:t>А как ехать-то? </a:t>
            </a:r>
          </a:p>
        </p:txBody>
      </p:sp>
      <p:grpSp>
        <p:nvGrpSpPr>
          <p:cNvPr id="159" name="Группа 80"/>
          <p:cNvGrpSpPr/>
          <p:nvPr/>
        </p:nvGrpSpPr>
        <p:grpSpPr>
          <a:xfrm>
            <a:off x="1345981" y="1815990"/>
            <a:ext cx="3542861" cy="3053198"/>
            <a:chOff x="3922755" y="817460"/>
            <a:chExt cx="4723815" cy="4070930"/>
          </a:xfrm>
        </p:grpSpPr>
        <p:cxnSp>
          <p:nvCxnSpPr>
            <p:cNvPr id="164" name="Прямая соединительная линия 163"/>
            <p:cNvCxnSpPr/>
            <p:nvPr/>
          </p:nvCxnSpPr>
          <p:spPr>
            <a:xfrm>
              <a:off x="4959690" y="1201510"/>
              <a:ext cx="0" cy="361007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>
              <a:off x="5843005" y="1201510"/>
              <a:ext cx="3640" cy="368688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>
              <a:off x="6726320" y="1201510"/>
              <a:ext cx="3640" cy="364847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>
              <a:off x="7686445" y="1201510"/>
              <a:ext cx="3640" cy="364847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>
              <a:off x="4572000" y="458115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>
            <a:xfrm>
              <a:off x="4572000" y="3928265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4575640" y="312176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4575640" y="2315255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4572000" y="1585560"/>
              <a:ext cx="4070930" cy="38405"/>
            </a:xfrm>
            <a:prstGeom prst="line">
              <a:avLst/>
            </a:prstGeom>
            <a:ln w="254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3922755" y="4424845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20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923483" y="3771424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21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927851" y="2964381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22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928579" y="2157338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23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925667" y="1427107"/>
              <a:ext cx="60101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24</a:t>
              </a:r>
              <a:r>
                <a:rPr lang="ru-RU" sz="1050" dirty="0"/>
                <a:t> </a:t>
              </a:r>
              <a:r>
                <a:rPr lang="en-US" sz="1050" dirty="0" err="1"/>
                <a:t>st</a:t>
              </a:r>
              <a:endParaRPr lang="ru-RU" sz="105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494421" y="855328"/>
              <a:ext cx="5454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6</a:t>
              </a:r>
              <a:r>
                <a:rPr lang="ru-RU" sz="1050" dirty="0"/>
                <a:t> </a:t>
              </a:r>
              <a:r>
                <a:rPr lang="en-US" sz="1050" dirty="0" err="1"/>
                <a:t>av</a:t>
              </a:r>
              <a:endParaRPr lang="ru-RU" sz="105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95890" y="817460"/>
              <a:ext cx="5454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7</a:t>
              </a:r>
              <a:r>
                <a:rPr lang="ru-RU" sz="1050" dirty="0"/>
                <a:t> </a:t>
              </a:r>
              <a:r>
                <a:rPr lang="en-US" sz="1050" dirty="0" err="1"/>
                <a:t>av</a:t>
              </a:r>
              <a:endParaRPr lang="ru-RU" sz="105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591956" y="817460"/>
              <a:ext cx="5454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8</a:t>
              </a:r>
              <a:r>
                <a:rPr lang="ru-RU" sz="1050" dirty="0"/>
                <a:t> </a:t>
              </a:r>
              <a:r>
                <a:rPr lang="en-US" sz="1050" dirty="0" err="1"/>
                <a:t>av</a:t>
              </a:r>
              <a:endParaRPr lang="ru-RU" sz="105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767664" y="817460"/>
              <a:ext cx="54544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9</a:t>
              </a:r>
              <a:r>
                <a:rPr lang="ru-RU" sz="1050" dirty="0"/>
                <a:t> </a:t>
              </a:r>
              <a:r>
                <a:rPr lang="en-US" sz="1050" dirty="0" err="1"/>
                <a:t>av</a:t>
              </a:r>
              <a:endParaRPr lang="ru-RU" sz="1050" dirty="0"/>
            </a:p>
          </p:txBody>
        </p:sp>
      </p:grpSp>
      <p:sp>
        <p:nvSpPr>
          <p:cNvPr id="184" name="Овал 183"/>
          <p:cNvSpPr/>
          <p:nvPr/>
        </p:nvSpPr>
        <p:spPr>
          <a:xfrm>
            <a:off x="2699757" y="2276850"/>
            <a:ext cx="259234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Овал 189"/>
          <p:cNvSpPr/>
          <p:nvPr/>
        </p:nvSpPr>
        <p:spPr>
          <a:xfrm>
            <a:off x="2008467" y="2248046"/>
            <a:ext cx="259234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1" name="Овал 190"/>
          <p:cNvSpPr/>
          <p:nvPr/>
        </p:nvSpPr>
        <p:spPr>
          <a:xfrm>
            <a:off x="3304636" y="2248046"/>
            <a:ext cx="259234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2" name="Овал 191"/>
          <p:cNvSpPr/>
          <p:nvPr/>
        </p:nvSpPr>
        <p:spPr>
          <a:xfrm>
            <a:off x="3995926" y="2248046"/>
            <a:ext cx="259234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3" name="Овал 192"/>
          <p:cNvSpPr/>
          <p:nvPr/>
        </p:nvSpPr>
        <p:spPr>
          <a:xfrm>
            <a:off x="1979664" y="2853840"/>
            <a:ext cx="259234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5" name="Овал 194"/>
          <p:cNvSpPr/>
          <p:nvPr/>
        </p:nvSpPr>
        <p:spPr>
          <a:xfrm>
            <a:off x="2670954" y="2853840"/>
            <a:ext cx="259234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6" name="Овал 195"/>
          <p:cNvSpPr/>
          <p:nvPr/>
        </p:nvSpPr>
        <p:spPr>
          <a:xfrm>
            <a:off x="3304636" y="2825036"/>
            <a:ext cx="259234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7" name="Овал 196"/>
          <p:cNvSpPr/>
          <p:nvPr/>
        </p:nvSpPr>
        <p:spPr>
          <a:xfrm>
            <a:off x="4024730" y="2853840"/>
            <a:ext cx="259234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99" name="Овал 198"/>
          <p:cNvSpPr/>
          <p:nvPr/>
        </p:nvSpPr>
        <p:spPr>
          <a:xfrm>
            <a:off x="2008467" y="3486608"/>
            <a:ext cx="259234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00" name="Овал 199"/>
          <p:cNvSpPr/>
          <p:nvPr/>
        </p:nvSpPr>
        <p:spPr>
          <a:xfrm>
            <a:off x="2613346" y="3429000"/>
            <a:ext cx="403253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1" name="Овал 210"/>
          <p:cNvSpPr/>
          <p:nvPr/>
        </p:nvSpPr>
        <p:spPr>
          <a:xfrm>
            <a:off x="3247029" y="3457804"/>
            <a:ext cx="374449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12" name="Овал 211"/>
          <p:cNvSpPr/>
          <p:nvPr/>
        </p:nvSpPr>
        <p:spPr>
          <a:xfrm>
            <a:off x="3995926" y="3429000"/>
            <a:ext cx="374449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12</a:t>
            </a:r>
          </a:p>
        </p:txBody>
      </p:sp>
      <p:cxnSp>
        <p:nvCxnSpPr>
          <p:cNvPr id="213" name="Прямая со стрелкой 212"/>
          <p:cNvCxnSpPr/>
          <p:nvPr/>
        </p:nvCxnSpPr>
        <p:spPr>
          <a:xfrm>
            <a:off x="2296505" y="2392065"/>
            <a:ext cx="489664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>
            <a:off x="2901384" y="2392065"/>
            <a:ext cx="489664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>
            <a:off x="3563870" y="2392065"/>
            <a:ext cx="489664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/>
          <p:nvPr/>
        </p:nvCxnSpPr>
        <p:spPr>
          <a:xfrm flipH="1">
            <a:off x="2210094" y="3049743"/>
            <a:ext cx="1832957" cy="470477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>
            <a:off x="2238897" y="2969055"/>
            <a:ext cx="489664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 стрелкой 219"/>
          <p:cNvCxnSpPr/>
          <p:nvPr/>
        </p:nvCxnSpPr>
        <p:spPr>
          <a:xfrm>
            <a:off x="2843776" y="2940251"/>
            <a:ext cx="489664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 стрелкой 220"/>
          <p:cNvCxnSpPr/>
          <p:nvPr/>
        </p:nvCxnSpPr>
        <p:spPr>
          <a:xfrm>
            <a:off x="3506262" y="2940251"/>
            <a:ext cx="489664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 стрелкой 221"/>
          <p:cNvCxnSpPr>
            <a:stCxn id="192" idx="3"/>
            <a:endCxn id="193" idx="7"/>
          </p:cNvCxnSpPr>
          <p:nvPr/>
        </p:nvCxnSpPr>
        <p:spPr>
          <a:xfrm flipH="1">
            <a:off x="2200933" y="2443950"/>
            <a:ext cx="1832957" cy="443503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 стрелкой 222"/>
          <p:cNvCxnSpPr/>
          <p:nvPr/>
        </p:nvCxnSpPr>
        <p:spPr>
          <a:xfrm flipV="1">
            <a:off x="2238896" y="3544216"/>
            <a:ext cx="403253" cy="28804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 стрелкой 223"/>
          <p:cNvCxnSpPr>
            <a:endCxn id="211" idx="2"/>
          </p:cNvCxnSpPr>
          <p:nvPr/>
        </p:nvCxnSpPr>
        <p:spPr>
          <a:xfrm flipV="1">
            <a:off x="2872580" y="3572561"/>
            <a:ext cx="374449" cy="458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 стрелкой 224"/>
          <p:cNvCxnSpPr/>
          <p:nvPr/>
        </p:nvCxnSpPr>
        <p:spPr>
          <a:xfrm>
            <a:off x="3563870" y="3573019"/>
            <a:ext cx="489664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1432391" y="5042011"/>
            <a:ext cx="627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Оптимальный маршрут прокладывается от конечного пункта до начального по запомненным </a:t>
            </a:r>
            <a:r>
              <a:rPr lang="en-US" dirty="0"/>
              <a:t>“</a:t>
            </a:r>
            <a:r>
              <a:rPr lang="ru-RU" dirty="0"/>
              <a:t>стрелочкам</a:t>
            </a:r>
            <a:r>
              <a:rPr lang="en-US" dirty="0"/>
              <a:t>”</a:t>
            </a:r>
            <a:r>
              <a:rPr lang="ru-RU" dirty="0"/>
              <a:t>.</a:t>
            </a:r>
          </a:p>
        </p:txBody>
      </p:sp>
      <p:sp>
        <p:nvSpPr>
          <p:cNvPr id="59" name="Овал 58"/>
          <p:cNvSpPr/>
          <p:nvPr/>
        </p:nvSpPr>
        <p:spPr>
          <a:xfrm>
            <a:off x="1864449" y="4063140"/>
            <a:ext cx="432056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13</a:t>
            </a:r>
            <a:endParaRPr lang="ru-RU" sz="1350" b="1" dirty="0">
              <a:solidFill>
                <a:schemeClr val="tx1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613346" y="4005533"/>
            <a:ext cx="403253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1</a:t>
            </a:r>
            <a:r>
              <a:rPr lang="en-US" sz="900" b="1" dirty="0">
                <a:solidFill>
                  <a:schemeClr val="tx1"/>
                </a:solidFill>
              </a:rPr>
              <a:t>4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3247029" y="4034336"/>
            <a:ext cx="374449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1</a:t>
            </a:r>
            <a:r>
              <a:rPr lang="en-US" sz="900" b="1" dirty="0">
                <a:solidFill>
                  <a:schemeClr val="tx1"/>
                </a:solidFill>
              </a:rPr>
              <a:t>5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995926" y="4005533"/>
            <a:ext cx="374449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1</a:t>
            </a:r>
            <a:r>
              <a:rPr lang="en-US" sz="900" b="1" dirty="0">
                <a:solidFill>
                  <a:schemeClr val="tx1"/>
                </a:solidFill>
              </a:rPr>
              <a:t>6</a:t>
            </a:r>
            <a:endParaRPr lang="ru-RU" sz="900" b="1" dirty="0">
              <a:solidFill>
                <a:schemeClr val="tx1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H="1">
            <a:off x="2210094" y="3626275"/>
            <a:ext cx="1832957" cy="470477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2238896" y="4120749"/>
            <a:ext cx="403253" cy="28804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61" idx="2"/>
          </p:cNvCxnSpPr>
          <p:nvPr/>
        </p:nvCxnSpPr>
        <p:spPr>
          <a:xfrm flipV="1">
            <a:off x="2872580" y="4149094"/>
            <a:ext cx="374449" cy="458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3563870" y="4149551"/>
            <a:ext cx="489664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922055" y="4552804"/>
            <a:ext cx="403253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17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2584543" y="4495196"/>
            <a:ext cx="403253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1</a:t>
            </a:r>
            <a:r>
              <a:rPr lang="en-US" sz="900" b="1" dirty="0">
                <a:solidFill>
                  <a:schemeClr val="tx1"/>
                </a:solidFill>
              </a:rPr>
              <a:t>8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3218225" y="4524000"/>
            <a:ext cx="374449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1</a:t>
            </a:r>
            <a:r>
              <a:rPr lang="en-US" sz="900" b="1" dirty="0">
                <a:solidFill>
                  <a:schemeClr val="tx1"/>
                </a:solidFill>
              </a:rPr>
              <a:t>9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3967122" y="4495196"/>
            <a:ext cx="374449" cy="22951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</a:rPr>
              <a:t>2</a:t>
            </a:r>
            <a:r>
              <a:rPr lang="en-US" sz="900" b="1" dirty="0">
                <a:solidFill>
                  <a:schemeClr val="tx1"/>
                </a:solidFill>
              </a:rPr>
              <a:t>0</a:t>
            </a:r>
            <a:endParaRPr lang="ru-RU" sz="900" b="1" dirty="0">
              <a:solidFill>
                <a:schemeClr val="tx1"/>
              </a:solidFill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2181290" y="4115939"/>
            <a:ext cx="1832957" cy="470477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2210092" y="4610412"/>
            <a:ext cx="403253" cy="28804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69" idx="2"/>
          </p:cNvCxnSpPr>
          <p:nvPr/>
        </p:nvCxnSpPr>
        <p:spPr>
          <a:xfrm flipV="1">
            <a:off x="2843776" y="4638757"/>
            <a:ext cx="374449" cy="458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3535066" y="4639215"/>
            <a:ext cx="489664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90467" y="2478476"/>
            <a:ext cx="282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ходу вычислений для каждого перекрестка </a:t>
            </a:r>
            <a:r>
              <a:rPr lang="en-US" dirty="0"/>
              <a:t>C </a:t>
            </a:r>
            <a:r>
              <a:rPr lang="ru-RU" dirty="0"/>
              <a:t>мы запоминали не только лучшее время, но и из какого соседнего перекрестка надо приехать: из </a:t>
            </a:r>
            <a:r>
              <a:rPr lang="en-US" dirty="0"/>
              <a:t>A </a:t>
            </a:r>
            <a:r>
              <a:rPr lang="ru-RU" dirty="0"/>
              <a:t>или из </a:t>
            </a:r>
            <a:r>
              <a:rPr lang="en-US" dirty="0"/>
              <a:t>B</a:t>
            </a:r>
            <a:r>
              <a:rPr lang="ru-RU" dirty="0"/>
              <a:t> (см. предыдущий слайд)</a:t>
            </a:r>
          </a:p>
        </p:txBody>
      </p:sp>
      <p:sp>
        <p:nvSpPr>
          <p:cNvPr id="76" name="Номер слайда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6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операций?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надо проехать </a:t>
            </a:r>
            <a:r>
              <a:rPr lang="en-US" dirty="0" smtClean="0"/>
              <a:t>n </a:t>
            </a:r>
            <a:r>
              <a:rPr lang="ru-RU" dirty="0" smtClean="0"/>
              <a:t>кварталов направо и </a:t>
            </a:r>
            <a:r>
              <a:rPr lang="en-US" dirty="0" smtClean="0"/>
              <a:t>m – </a:t>
            </a:r>
            <a:r>
              <a:rPr lang="ru-RU" dirty="0" smtClean="0"/>
              <a:t>вниз, то  имеем (</a:t>
            </a:r>
            <a:r>
              <a:rPr lang="en-US" dirty="0" smtClean="0"/>
              <a:t>n+1)*(m+1) </a:t>
            </a:r>
            <a:r>
              <a:rPr lang="ru-RU" dirty="0" smtClean="0"/>
              <a:t>перекрестков</a:t>
            </a:r>
          </a:p>
          <a:p>
            <a:r>
              <a:rPr lang="ru-RU" dirty="0" smtClean="0"/>
              <a:t>В каждом надо выполнить несколько операций – одно и то же число </a:t>
            </a:r>
            <a:r>
              <a:rPr lang="en-US" dirty="0" smtClean="0"/>
              <a:t>C </a:t>
            </a:r>
            <a:r>
              <a:rPr lang="ru-RU" dirty="0" smtClean="0"/>
              <a:t>в каждой вершине</a:t>
            </a:r>
            <a:endParaRPr lang="en-US" dirty="0" smtClean="0"/>
          </a:p>
          <a:p>
            <a:r>
              <a:rPr lang="ru-RU" dirty="0" smtClean="0"/>
              <a:t>Значит, всего С*(</a:t>
            </a:r>
            <a:r>
              <a:rPr lang="en-US" dirty="0" smtClean="0"/>
              <a:t>n+1)*(m+1) </a:t>
            </a:r>
            <a:r>
              <a:rPr lang="ru-RU" dirty="0" smtClean="0"/>
              <a:t>операций</a:t>
            </a:r>
          </a:p>
          <a:p>
            <a:r>
              <a:rPr lang="ru-RU" dirty="0" smtClean="0"/>
              <a:t>При </a:t>
            </a:r>
            <a:r>
              <a:rPr lang="en-US" dirty="0" smtClean="0"/>
              <a:t>n = m = 50 </a:t>
            </a:r>
            <a:r>
              <a:rPr lang="ru-RU" dirty="0" smtClean="0"/>
              <a:t>получаем ~ 50*50 </a:t>
            </a:r>
            <a:r>
              <a:rPr lang="en-US" dirty="0" smtClean="0"/>
              <a:t>= 2 500 </a:t>
            </a:r>
            <a:r>
              <a:rPr lang="ru-RU" dirty="0" smtClean="0"/>
              <a:t>операций – пустяки для компьютера!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92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это называется?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85900" y="2057401"/>
            <a:ext cx="6172200" cy="36470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Алгоритм динамического программирования решает задачу:</a:t>
            </a:r>
          </a:p>
          <a:p>
            <a:pPr lvl="1"/>
            <a:r>
              <a:rPr lang="ru-RU" b="1" dirty="0" smtClean="0"/>
              <a:t>Дан</a:t>
            </a:r>
            <a:r>
              <a:rPr lang="ru-RU" dirty="0" smtClean="0"/>
              <a:t> ориентированный граф</a:t>
            </a:r>
            <a:r>
              <a:rPr lang="en-US" dirty="0" smtClean="0"/>
              <a:t> </a:t>
            </a:r>
            <a:r>
              <a:rPr lang="ru-RU" dirty="0" smtClean="0"/>
              <a:t> с весами ребер</a:t>
            </a:r>
          </a:p>
          <a:p>
            <a:pPr lvl="1"/>
            <a:r>
              <a:rPr lang="ru-RU" b="1" dirty="0" smtClean="0"/>
              <a:t>Найти</a:t>
            </a:r>
            <a:r>
              <a:rPr lang="ru-RU" dirty="0" smtClean="0"/>
              <a:t> оптимальный путь между двумя вершинами</a:t>
            </a:r>
          </a:p>
          <a:p>
            <a:r>
              <a:rPr lang="ru-RU" dirty="0" smtClean="0"/>
              <a:t>Условия применимости</a:t>
            </a:r>
          </a:p>
          <a:p>
            <a:pPr lvl="1"/>
            <a:r>
              <a:rPr lang="ru-RU" u="sng" dirty="0" smtClean="0"/>
              <a:t>Вес пути равен сумме весов ребер</a:t>
            </a:r>
          </a:p>
          <a:p>
            <a:pPr lvl="1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Более общая формулировка: значение в вершине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зависит только  от весов стрелочек в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и значений в вершинах, из которых идут стрелочки</a:t>
            </a:r>
          </a:p>
          <a:p>
            <a:pPr lvl="1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9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1" y="1963420"/>
            <a:ext cx="7924799" cy="185681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Задача построения оптимального парного выравнивания решена! </a:t>
            </a:r>
            <a:r>
              <a:rPr lang="ru-RU" sz="2700" dirty="0" smtClean="0"/>
              <a:t>Предполагается</a:t>
            </a:r>
            <a:r>
              <a:rPr lang="ru-RU" sz="2700" dirty="0"/>
              <a:t>, что штраф за </a:t>
            </a:r>
            <a:r>
              <a:rPr lang="ru-RU" sz="2700" dirty="0" err="1"/>
              <a:t>гэп</a:t>
            </a:r>
            <a:r>
              <a:rPr lang="ru-RU" sz="2700" dirty="0"/>
              <a:t> линейный </a:t>
            </a:r>
            <a:endParaRPr lang="ru-RU" sz="27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491714"/>
            <a:ext cx="6858000" cy="1241822"/>
          </a:xfrm>
        </p:spPr>
        <p:txBody>
          <a:bodyPr>
            <a:normAutofit/>
          </a:bodyPr>
          <a:lstStyle/>
          <a:p>
            <a:r>
              <a:rPr lang="ru-RU" dirty="0" smtClean="0"/>
              <a:t>Остается понять, что такое Манхэттен и время проезда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37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… и добавить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Бродвеи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:)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40962" name="Picture 2" descr="Картинки по запросу Манхеттен  план бродв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2580" y="1873598"/>
            <a:ext cx="3030499" cy="3735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6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7541" y="785918"/>
            <a:ext cx="5710559" cy="857250"/>
          </a:xfrm>
        </p:spPr>
        <p:txBody>
          <a:bodyPr>
            <a:noAutofit/>
          </a:bodyPr>
          <a:lstStyle/>
          <a:p>
            <a:r>
              <a:rPr lang="en-US" sz="2700" dirty="0"/>
              <a:t>“</a:t>
            </a:r>
            <a:r>
              <a:rPr lang="ru-RU" sz="2700" dirty="0"/>
              <a:t>Манхэттен с </a:t>
            </a:r>
            <a:r>
              <a:rPr lang="ru-RU" sz="2700" dirty="0" err="1"/>
              <a:t>Бродвеями</a:t>
            </a:r>
            <a:r>
              <a:rPr lang="en-US" sz="2700" dirty="0"/>
              <a:t>”</a:t>
            </a:r>
            <a:r>
              <a:rPr lang="ru-RU" sz="2700" dirty="0"/>
              <a:t> </a:t>
            </a:r>
            <a:r>
              <a:rPr lang="en-US" sz="2700" dirty="0"/>
              <a:t>– </a:t>
            </a:r>
            <a:r>
              <a:rPr lang="ru-RU" sz="2700" dirty="0"/>
              <a:t>это карта сходства двух последовательностей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057900" y="5645170"/>
            <a:ext cx="1600200" cy="273844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28</a:t>
            </a:fld>
            <a:endParaRPr lang="ru-RU" dirty="0"/>
          </a:p>
        </p:txBody>
      </p:sp>
      <p:grpSp>
        <p:nvGrpSpPr>
          <p:cNvPr id="128" name="Группа 127"/>
          <p:cNvGrpSpPr/>
          <p:nvPr/>
        </p:nvGrpSpPr>
        <p:grpSpPr>
          <a:xfrm>
            <a:off x="1780050" y="1892913"/>
            <a:ext cx="4260943" cy="3955603"/>
            <a:chOff x="397671" y="1124700"/>
            <a:chExt cx="5681257" cy="5274137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861933" y="1124700"/>
              <a:ext cx="5216995" cy="5259192"/>
              <a:chOff x="861933" y="1124700"/>
              <a:chExt cx="5216995" cy="5259192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972000" y="1692000"/>
                <a:ext cx="0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916000" y="1692000"/>
                <a:ext cx="3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888000" y="1692000"/>
                <a:ext cx="16998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4860000" y="1692000"/>
                <a:ext cx="6306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60" idx="0"/>
              </p:cNvCxnSpPr>
              <p:nvPr/>
            </p:nvCxnSpPr>
            <p:spPr>
              <a:xfrm>
                <a:off x="5973534" y="1694528"/>
                <a:ext cx="0" cy="457309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972000" y="6371999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972000" y="558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972000" y="478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972000" y="4032000"/>
                <a:ext cx="4968000" cy="53653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972000" y="324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972000" y="244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972000" y="1656000"/>
                <a:ext cx="4968000" cy="46397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861933" y="1578263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5868140" y="6267627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3710" y="1124700"/>
                <a:ext cx="452944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          A              S            T            R</a:t>
                </a:r>
                <a:endParaRPr lang="ru-RU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397671" y="1962367"/>
              <a:ext cx="472635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  <a:p>
              <a:r>
                <a:rPr lang="en-US" dirty="0"/>
                <a:t>  G </a:t>
              </a:r>
            </a:p>
            <a:p>
              <a:endParaRPr lang="en-US" dirty="0"/>
            </a:p>
            <a:p>
              <a:r>
                <a:rPr lang="en-US" dirty="0"/>
                <a:t>S </a:t>
              </a:r>
            </a:p>
            <a:p>
              <a:endParaRPr lang="en-US" dirty="0"/>
            </a:p>
            <a:p>
              <a:r>
                <a:rPr lang="en-US" dirty="0"/>
                <a:t>S  </a:t>
              </a:r>
            </a:p>
            <a:p>
              <a:endParaRPr lang="en-US" dirty="0"/>
            </a:p>
            <a:p>
              <a:r>
                <a:rPr lang="en-US" dirty="0"/>
                <a:t>N</a:t>
              </a:r>
            </a:p>
            <a:p>
              <a:endParaRPr lang="en-US" dirty="0"/>
            </a:p>
            <a:p>
              <a:r>
                <a:rPr lang="en-US" dirty="0"/>
                <a:t>K</a:t>
              </a:r>
              <a:endParaRPr lang="ru-RU" dirty="0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44000" y="1692000"/>
              <a:ext cx="0" cy="46800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59" idx="4"/>
            </p:cNvCxnSpPr>
            <p:nvPr/>
          </p:nvCxnSpPr>
          <p:spPr>
            <a:xfrm>
              <a:off x="967327" y="169452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017687" y="249716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1017687" y="3281240"/>
              <a:ext cx="3878453" cy="309075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999191" y="4065393"/>
              <a:ext cx="2877026" cy="2273636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3007940" y="1731527"/>
              <a:ext cx="2932060" cy="230702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988469" y="4833327"/>
              <a:ext cx="1946674" cy="1557641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968489" y="1756664"/>
              <a:ext cx="1971511" cy="1471932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4827260" y="1701817"/>
              <a:ext cx="1158426" cy="762380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999191" y="5599846"/>
              <a:ext cx="925667" cy="712824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972493" y="1682636"/>
              <a:ext cx="4030260" cy="3101715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Прямая со стрелкой 5"/>
          <p:cNvCxnSpPr/>
          <p:nvPr/>
        </p:nvCxnSpPr>
        <p:spPr>
          <a:xfrm>
            <a:off x="1720429" y="2622495"/>
            <a:ext cx="0" cy="2951945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2413726" y="1873598"/>
            <a:ext cx="3224013" cy="0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42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097" y="1009485"/>
            <a:ext cx="6283316" cy="557016"/>
          </a:xfrm>
        </p:spPr>
        <p:txBody>
          <a:bodyPr>
            <a:noAutofit/>
          </a:bodyPr>
          <a:lstStyle/>
          <a:p>
            <a:r>
              <a:rPr lang="ru-RU" sz="3000" dirty="0"/>
              <a:t>Путь </a:t>
            </a:r>
            <a:r>
              <a:rPr lang="en-US" sz="3000" dirty="0"/>
              <a:t>&lt;</a:t>
            </a:r>
            <a:r>
              <a:rPr lang="ru-RU" sz="3000" dirty="0"/>
              <a:t>=</a:t>
            </a:r>
            <a:r>
              <a:rPr lang="en-US" sz="3000" dirty="0"/>
              <a:t>&gt; </a:t>
            </a:r>
            <a:r>
              <a:rPr lang="ru-RU" sz="3000" dirty="0"/>
              <a:t>глобальное выравнивание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053801" y="5689887"/>
            <a:ext cx="1600200" cy="273844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29</a:t>
            </a:fld>
            <a:endParaRPr lang="ru-RU" dirty="0"/>
          </a:p>
        </p:txBody>
      </p:sp>
      <p:grpSp>
        <p:nvGrpSpPr>
          <p:cNvPr id="128" name="Группа 127"/>
          <p:cNvGrpSpPr/>
          <p:nvPr/>
        </p:nvGrpSpPr>
        <p:grpSpPr>
          <a:xfrm>
            <a:off x="1461196" y="1729580"/>
            <a:ext cx="3283628" cy="2815752"/>
            <a:chOff x="397671" y="1124700"/>
            <a:chExt cx="5681257" cy="5370634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861933" y="1124700"/>
              <a:ext cx="5216995" cy="5259192"/>
              <a:chOff x="861933" y="1124700"/>
              <a:chExt cx="5216995" cy="5259192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972000" y="1692000"/>
                <a:ext cx="0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916000" y="1692000"/>
                <a:ext cx="3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888000" y="1692000"/>
                <a:ext cx="16998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4860000" y="1692000"/>
                <a:ext cx="6306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60" idx="0"/>
              </p:cNvCxnSpPr>
              <p:nvPr/>
            </p:nvCxnSpPr>
            <p:spPr>
              <a:xfrm>
                <a:off x="5973534" y="1694528"/>
                <a:ext cx="0" cy="457309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972000" y="6371999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972000" y="558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972000" y="478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972000" y="4032000"/>
                <a:ext cx="4968000" cy="53653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972000" y="324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972000" y="244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972000" y="1656000"/>
                <a:ext cx="4968000" cy="46397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861933" y="1578263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5868140" y="6267627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3711" y="1124700"/>
                <a:ext cx="4596208" cy="704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   </a:t>
                </a:r>
                <a:r>
                  <a:rPr lang="ru-RU" dirty="0"/>
                  <a:t> </a:t>
                </a:r>
                <a:r>
                  <a:rPr lang="en-US" dirty="0"/>
                  <a:t>   A         S         T         R</a:t>
                </a:r>
                <a:endParaRPr lang="ru-RU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397671" y="1564210"/>
              <a:ext cx="472636" cy="4931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M</a:t>
              </a:r>
              <a:endParaRPr lang="ru-RU" dirty="0"/>
            </a:p>
            <a:p>
              <a:pPr>
                <a:lnSpc>
                  <a:spcPct val="150000"/>
                </a:lnSpc>
              </a:pPr>
              <a:r>
                <a:rPr lang="en-US" dirty="0"/>
                <a:t>GS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S  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N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K</a:t>
              </a:r>
              <a:endParaRPr lang="ru-RU" dirty="0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44000" y="1692000"/>
              <a:ext cx="0" cy="46800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59" idx="4"/>
            </p:cNvCxnSpPr>
            <p:nvPr/>
          </p:nvCxnSpPr>
          <p:spPr>
            <a:xfrm>
              <a:off x="967327" y="169452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017687" y="249716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1017687" y="3281240"/>
              <a:ext cx="3878453" cy="309075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999191" y="4065393"/>
              <a:ext cx="2877026" cy="2273636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3007940" y="1731527"/>
              <a:ext cx="2932060" cy="230702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988469" y="4833327"/>
              <a:ext cx="1946674" cy="1557641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968489" y="1756664"/>
              <a:ext cx="1971511" cy="1471932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4827260" y="1701817"/>
              <a:ext cx="1158426" cy="762380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999191" y="5599846"/>
              <a:ext cx="925667" cy="712824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972493" y="1682636"/>
              <a:ext cx="4030260" cy="3101715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833334" y="1863814"/>
            <a:ext cx="307990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/>
              <a:t>Перемещаться можно направо, вниз или по диагонали вниз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/>
              <a:t>Вес диагонали берется из матрицы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/>
              <a:t>Вес горизонтальной и вертикальной стрелки равен штрафу за </a:t>
            </a:r>
            <a:r>
              <a:rPr lang="ru-RU" sz="2100" dirty="0" err="1"/>
              <a:t>гэп</a:t>
            </a:r>
            <a:endParaRPr lang="ru-RU" sz="21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/>
              <a:t>Путь превращается в выравнивание согласно примеру.</a:t>
            </a:r>
          </a:p>
        </p:txBody>
      </p:sp>
      <p:cxnSp>
        <p:nvCxnSpPr>
          <p:cNvPr id="6" name="Прямая со стрелкой 5"/>
          <p:cNvCxnSpPr>
            <a:endCxn id="60" idx="4"/>
          </p:cNvCxnSpPr>
          <p:nvPr/>
        </p:nvCxnSpPr>
        <p:spPr>
          <a:xfrm>
            <a:off x="4103252" y="4034411"/>
            <a:ext cx="580656" cy="45249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2382565" y="2836360"/>
            <a:ext cx="506534" cy="241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343872" y="2452478"/>
            <a:ext cx="0" cy="40005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845216" y="2079546"/>
            <a:ext cx="504085" cy="33533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509781" y="3243762"/>
            <a:ext cx="562111" cy="39964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894970" y="2828161"/>
            <a:ext cx="610690" cy="41296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4043959" y="3650198"/>
            <a:ext cx="15487" cy="408437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17374" y="4725169"/>
            <a:ext cx="2149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M-AST-R</a:t>
            </a:r>
          </a:p>
          <a:p>
            <a:r>
              <a:rPr lang="en-US" sz="3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MG-SSNK</a:t>
            </a:r>
            <a:endParaRPr lang="ru-RU" sz="33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3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9273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Комментарии по практикумам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7547" y="954357"/>
            <a:ext cx="8580408" cy="4799462"/>
          </a:xfrm>
        </p:spPr>
        <p:txBody>
          <a:bodyPr/>
          <a:lstStyle/>
          <a:p>
            <a:r>
              <a:rPr lang="ru-RU" dirty="0" smtClean="0"/>
              <a:t>Практикум 10.</a:t>
            </a:r>
          </a:p>
          <a:p>
            <a:pPr lvl="1"/>
            <a:r>
              <a:rPr lang="ru-RU" dirty="0" smtClean="0"/>
              <a:t>Альтернативные </a:t>
            </a:r>
            <a:r>
              <a:rPr lang="ru-RU" dirty="0" err="1" smtClean="0"/>
              <a:t>инициаторные</a:t>
            </a:r>
            <a:r>
              <a:rPr lang="ru-RU" dirty="0" smtClean="0"/>
              <a:t> кодоны у бактерий </a:t>
            </a:r>
            <a:r>
              <a:rPr lang="en-US" dirty="0"/>
              <a:t>GUG </a:t>
            </a:r>
            <a:r>
              <a:rPr lang="ru-RU" dirty="0"/>
              <a:t>и </a:t>
            </a:r>
            <a:r>
              <a:rPr lang="en-US" dirty="0" smtClean="0"/>
              <a:t>UUG</a:t>
            </a:r>
            <a:r>
              <a:rPr lang="ru-RU" dirty="0" smtClean="0"/>
              <a:t> (</a:t>
            </a:r>
            <a:r>
              <a:rPr lang="ru-RU" sz="1400" dirty="0" smtClean="0"/>
              <a:t>см. </a:t>
            </a:r>
            <a:r>
              <a:rPr lang="en-US" sz="1400" dirty="0" smtClean="0"/>
              <a:t>Wiki </a:t>
            </a:r>
            <a:r>
              <a:rPr lang="ru-RU" sz="1400" dirty="0" smtClean="0"/>
              <a:t>и 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www.ncbi.nlm.nih.gov/Taxonomy/Utils/wprintgc.cgi#SG11</a:t>
            </a:r>
            <a:r>
              <a:rPr lang="ru-RU" dirty="0" smtClean="0"/>
              <a:t>).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en-US" dirty="0" smtClean="0"/>
              <a:t>EMBOSS </a:t>
            </a:r>
            <a:r>
              <a:rPr lang="ru-RU" dirty="0" smtClean="0"/>
              <a:t>опция –</a:t>
            </a:r>
            <a:r>
              <a:rPr lang="en-US" dirty="0" smtClean="0"/>
              <a:t>table 11 </a:t>
            </a:r>
            <a:r>
              <a:rPr lang="ru-RU" dirty="0" smtClean="0"/>
              <a:t>в программах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ru-RU" dirty="0" smtClean="0"/>
              <a:t>Присоединяется все равно метионин, т.к. существуют особые </a:t>
            </a:r>
            <a:r>
              <a:rPr lang="ru-RU" dirty="0" err="1" smtClean="0"/>
              <a:t>тРНК</a:t>
            </a:r>
            <a:endParaRPr lang="ru-RU" dirty="0" smtClean="0"/>
          </a:p>
          <a:p>
            <a:pPr lvl="1"/>
            <a:r>
              <a:rPr lang="ru-RU" dirty="0" smtClean="0"/>
              <a:t>При мутации в </a:t>
            </a:r>
            <a:r>
              <a:rPr lang="ru-RU" dirty="0" err="1" smtClean="0"/>
              <a:t>инициаторном</a:t>
            </a:r>
            <a:r>
              <a:rPr lang="ru-RU" dirty="0" smtClean="0"/>
              <a:t> кодоне более длинный или более короткий белок не транслируется, т.к. необходимы сигналы (короткие последовательности, узнаваемые соответствующими белкам) начала транскрипции – промотор, - и начала трансляции </a:t>
            </a:r>
            <a:r>
              <a:rPr lang="ru-RU" dirty="0" err="1" smtClean="0"/>
              <a:t>мРНК</a:t>
            </a:r>
            <a:r>
              <a:rPr lang="ru-RU" dirty="0" smtClean="0"/>
              <a:t> – последовательность </a:t>
            </a:r>
            <a:r>
              <a:rPr lang="ru-RU" dirty="0" err="1" smtClean="0"/>
              <a:t>Шайна</a:t>
            </a:r>
            <a:r>
              <a:rPr lang="ru-RU" dirty="0" smtClean="0"/>
              <a:t> – </a:t>
            </a:r>
            <a:r>
              <a:rPr lang="ru-RU" dirty="0" err="1" smtClean="0"/>
              <a:t>Дальгарно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89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704" y="967449"/>
            <a:ext cx="6283316" cy="675719"/>
          </a:xfrm>
        </p:spPr>
        <p:txBody>
          <a:bodyPr>
            <a:noAutofit/>
          </a:bodyPr>
          <a:lstStyle/>
          <a:p>
            <a:r>
              <a:rPr lang="ru-RU" sz="3000" dirty="0"/>
              <a:t>Часто вместо кусочка </a:t>
            </a:r>
            <a:r>
              <a:rPr lang="en-US" sz="3000" dirty="0"/>
              <a:t>“</a:t>
            </a:r>
            <a:r>
              <a:rPr lang="ru-RU" sz="3000" dirty="0"/>
              <a:t>Бродвея</a:t>
            </a:r>
            <a:r>
              <a:rPr lang="en-US" sz="3000" dirty="0"/>
              <a:t>” </a:t>
            </a:r>
            <a:r>
              <a:rPr lang="ru-RU" sz="3000" dirty="0"/>
              <a:t>в клетке пишут вес из матрицы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057900" y="5645170"/>
            <a:ext cx="1600200" cy="273844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30</a:t>
            </a:fld>
            <a:endParaRPr lang="ru-RU" dirty="0"/>
          </a:p>
        </p:txBody>
      </p:sp>
      <p:grpSp>
        <p:nvGrpSpPr>
          <p:cNvPr id="128" name="Группа 127"/>
          <p:cNvGrpSpPr/>
          <p:nvPr/>
        </p:nvGrpSpPr>
        <p:grpSpPr>
          <a:xfrm>
            <a:off x="1461196" y="1758070"/>
            <a:ext cx="3283628" cy="2815752"/>
            <a:chOff x="397671" y="1124700"/>
            <a:chExt cx="5681257" cy="5370632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861933" y="1124700"/>
              <a:ext cx="5216995" cy="5259192"/>
              <a:chOff x="861933" y="1124700"/>
              <a:chExt cx="5216995" cy="5259192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972000" y="1692000"/>
                <a:ext cx="0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916000" y="1692000"/>
                <a:ext cx="3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888000" y="1692000"/>
                <a:ext cx="16998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4860000" y="1692000"/>
                <a:ext cx="6306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60" idx="0"/>
              </p:cNvCxnSpPr>
              <p:nvPr/>
            </p:nvCxnSpPr>
            <p:spPr>
              <a:xfrm>
                <a:off x="5973534" y="1694528"/>
                <a:ext cx="0" cy="457309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972000" y="6371999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972000" y="558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972000" y="478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972000" y="4032000"/>
                <a:ext cx="4968000" cy="53653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972000" y="324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972000" y="244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972000" y="1656000"/>
                <a:ext cx="4968000" cy="46397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861933" y="1578263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5868140" y="6267627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3711" y="1124700"/>
                <a:ext cx="4596208" cy="704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   </a:t>
                </a:r>
                <a:r>
                  <a:rPr lang="ru-RU" dirty="0"/>
                  <a:t> </a:t>
                </a:r>
                <a:r>
                  <a:rPr lang="en-US" dirty="0"/>
                  <a:t>   A         S         T         R</a:t>
                </a:r>
                <a:endParaRPr lang="ru-RU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397671" y="1564209"/>
              <a:ext cx="472636" cy="4931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M</a:t>
              </a:r>
              <a:endParaRPr lang="ru-RU" dirty="0"/>
            </a:p>
            <a:p>
              <a:pPr>
                <a:lnSpc>
                  <a:spcPct val="150000"/>
                </a:lnSpc>
              </a:pPr>
              <a:r>
                <a:rPr lang="en-US" dirty="0"/>
                <a:t>G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S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S  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N</a:t>
              </a:r>
            </a:p>
            <a:p>
              <a:pPr>
                <a:lnSpc>
                  <a:spcPct val="150000"/>
                </a:lnSpc>
              </a:pPr>
              <a:r>
                <a:rPr lang="en-US" dirty="0"/>
                <a:t>K</a:t>
              </a:r>
              <a:endParaRPr lang="ru-RU" dirty="0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44000" y="1692000"/>
              <a:ext cx="0" cy="46800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233940" y="4814559"/>
            <a:ext cx="3355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Вес равен 5+4+1+2 – 3</a:t>
            </a:r>
            <a:r>
              <a:rPr lang="en-US" sz="2400" dirty="0">
                <a:solidFill>
                  <a:srgbClr val="FF0000"/>
                </a:solidFill>
              </a:rPr>
              <a:t>g </a:t>
            </a:r>
            <a:r>
              <a:rPr lang="ru-RU" sz="2400" dirty="0">
                <a:solidFill>
                  <a:srgbClr val="FF0000"/>
                </a:solidFill>
              </a:rPr>
              <a:t>где </a:t>
            </a:r>
            <a:r>
              <a:rPr lang="en-US" sz="2400" dirty="0">
                <a:solidFill>
                  <a:srgbClr val="FF0000"/>
                </a:solidFill>
              </a:rPr>
              <a:t>g – </a:t>
            </a:r>
            <a:r>
              <a:rPr lang="ru-RU" sz="2400" dirty="0">
                <a:solidFill>
                  <a:srgbClr val="FF0000"/>
                </a:solidFill>
              </a:rPr>
              <a:t>штраф за </a:t>
            </a:r>
            <a:r>
              <a:rPr lang="ru-RU" sz="2400" dirty="0" err="1">
                <a:solidFill>
                  <a:srgbClr val="FF0000"/>
                </a:solidFill>
              </a:rPr>
              <a:t>гэп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7374" y="4725169"/>
            <a:ext cx="2149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M-AST-R</a:t>
            </a:r>
          </a:p>
          <a:p>
            <a:r>
              <a:rPr lang="en-US" sz="33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MG-SSNK</a:t>
            </a:r>
            <a:endParaRPr lang="ru-RU" sz="33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2477" y="2022872"/>
            <a:ext cx="402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-1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14486" y="2476182"/>
            <a:ext cx="402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-2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98936" y="2031610"/>
            <a:ext cx="402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-1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05514" y="2036920"/>
            <a:ext cx="402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-1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99439" y="2484298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27306" y="2484298"/>
            <a:ext cx="402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-2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49730" y="2478476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48844" y="4119716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92264" y="2937933"/>
            <a:ext cx="402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-1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20310" y="2023796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67420" y="2460510"/>
            <a:ext cx="402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-1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31096" y="2886333"/>
            <a:ext cx="402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-1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78716" y="3290157"/>
            <a:ext cx="4026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100" dirty="0"/>
              <a:t>-1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63750" y="3711832"/>
            <a:ext cx="4026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100" dirty="0"/>
              <a:t>-2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85546" y="4096941"/>
            <a:ext cx="4026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100" dirty="0"/>
              <a:t>-1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50786" y="2031610"/>
            <a:ext cx="402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-1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34729" y="3710326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83254" y="3717840"/>
            <a:ext cx="402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-2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36601" y="2910532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085261" y="2903977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4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505306" y="2910532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33814" y="3339607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76217" y="3339607"/>
            <a:ext cx="402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-1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027634" y="3311422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0611" y="3313785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62531" y="373196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505306" y="4124836"/>
            <a:ext cx="402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-1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628497" y="3739096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28497" y="4110091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34729" y="4103440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/>
              <a:t>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45042" y="3290500"/>
            <a:ext cx="3000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/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xmlns="" val="1548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Сколько операций при линейных штрафах за </a:t>
            </a:r>
            <a:r>
              <a:rPr lang="ru-RU" dirty="0" err="1" smtClean="0"/>
              <a:t>гэпы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 – </a:t>
            </a:r>
            <a:r>
              <a:rPr lang="ru-RU" dirty="0" smtClean="0"/>
              <a:t>длина первой последовательности </a:t>
            </a:r>
          </a:p>
          <a:p>
            <a:r>
              <a:rPr lang="en-US" dirty="0" smtClean="0"/>
              <a:t>m </a:t>
            </a:r>
            <a:r>
              <a:rPr lang="en-US" dirty="0"/>
              <a:t>– </a:t>
            </a:r>
            <a:r>
              <a:rPr lang="ru-RU" dirty="0"/>
              <a:t>длина </a:t>
            </a:r>
            <a:r>
              <a:rPr lang="ru-RU" dirty="0" smtClean="0"/>
              <a:t>второй последовательности </a:t>
            </a:r>
          </a:p>
          <a:p>
            <a:r>
              <a:rPr lang="ru-RU" dirty="0" smtClean="0"/>
              <a:t>Вершин графа (</a:t>
            </a:r>
            <a:r>
              <a:rPr lang="en-US" dirty="0" smtClean="0"/>
              <a:t>n+1)*(m+1)</a:t>
            </a:r>
            <a:endParaRPr lang="ru-RU" dirty="0" smtClean="0"/>
          </a:p>
          <a:p>
            <a:r>
              <a:rPr lang="ru-RU" dirty="0" smtClean="0"/>
              <a:t>Значит, всего С</a:t>
            </a:r>
            <a:r>
              <a:rPr lang="en-US" baseline="-25000" dirty="0" err="1" smtClean="0"/>
              <a:t>lin</a:t>
            </a:r>
            <a:r>
              <a:rPr lang="ru-RU" dirty="0" smtClean="0"/>
              <a:t>*(</a:t>
            </a:r>
            <a:r>
              <a:rPr lang="en-US" dirty="0" smtClean="0"/>
              <a:t>n+1)*(m+1) </a:t>
            </a:r>
            <a:r>
              <a:rPr lang="ru-RU" dirty="0" smtClean="0"/>
              <a:t>операций, см. слайд про Манхэттен</a:t>
            </a:r>
          </a:p>
          <a:p>
            <a:r>
              <a:rPr lang="ru-RU" dirty="0" smtClean="0"/>
              <a:t>При </a:t>
            </a:r>
            <a:r>
              <a:rPr lang="en-US" dirty="0" smtClean="0"/>
              <a:t>n = m = </a:t>
            </a:r>
            <a:r>
              <a:rPr lang="ru-RU" dirty="0" smtClean="0"/>
              <a:t>10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r>
              <a:rPr lang="en-US" dirty="0" smtClean="0"/>
              <a:t> </a:t>
            </a:r>
            <a:r>
              <a:rPr lang="ru-RU" dirty="0" smtClean="0"/>
              <a:t>получаем </a:t>
            </a:r>
            <a:br>
              <a:rPr lang="ru-RU" dirty="0" smtClean="0"/>
            </a:br>
            <a:r>
              <a:rPr lang="ru-RU" dirty="0" smtClean="0"/>
              <a:t>~1 000*1 000 </a:t>
            </a:r>
            <a:r>
              <a:rPr lang="en-US" dirty="0" smtClean="0"/>
              <a:t>= </a:t>
            </a:r>
            <a:r>
              <a:rPr lang="ru-RU" dirty="0" smtClean="0"/>
              <a:t>1 млн</a:t>
            </a:r>
            <a:r>
              <a:rPr lang="en-US" dirty="0" smtClean="0"/>
              <a:t> </a:t>
            </a:r>
            <a:r>
              <a:rPr lang="ru-RU" dirty="0" smtClean="0"/>
              <a:t>операций – не много для современного компьютера (порядка 30 млн арифметических операций в секунду)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0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0" y="291757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Аффинные штрафы за </a:t>
            </a:r>
            <a:r>
              <a:rPr lang="ru-RU" dirty="0" err="1" smtClean="0"/>
              <a:t>гэпы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2325" dirty="0">
                <a:solidFill>
                  <a:schemeClr val="bg1">
                    <a:lumMod val="50000"/>
                  </a:schemeClr>
                </a:solidFill>
              </a:rPr>
              <a:t>Подсказка для интересующихся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671972"/>
            <a:ext cx="8519886" cy="4226385"/>
          </a:xfrm>
        </p:spPr>
        <p:txBody>
          <a:bodyPr>
            <a:noAutofit/>
          </a:bodyPr>
          <a:lstStyle/>
          <a:p>
            <a:r>
              <a:rPr lang="ru-RU" sz="2400" dirty="0"/>
              <a:t>Штраф за первый </a:t>
            </a:r>
            <a:r>
              <a:rPr lang="ru-RU" sz="2400" dirty="0" err="1"/>
              <a:t>гэп</a:t>
            </a:r>
            <a:r>
              <a:rPr lang="ru-RU" sz="2400" dirty="0"/>
              <a:t> </a:t>
            </a:r>
            <a:r>
              <a:rPr lang="ru-RU" sz="2400" dirty="0" err="1"/>
              <a:t>инделя</a:t>
            </a:r>
            <a:r>
              <a:rPr lang="ru-RU" sz="2400" dirty="0"/>
              <a:t> равен </a:t>
            </a:r>
            <a:r>
              <a:rPr lang="en-US" sz="2400" dirty="0"/>
              <a:t>g, </a:t>
            </a:r>
            <a:r>
              <a:rPr lang="ru-RU" sz="2400" dirty="0"/>
              <a:t>за каждый последующий  </a:t>
            </a:r>
            <a:r>
              <a:rPr lang="en-US" sz="2400" dirty="0"/>
              <a:t>h </a:t>
            </a:r>
            <a:r>
              <a:rPr lang="ru-RU" sz="2400" dirty="0"/>
              <a:t>и </a:t>
            </a:r>
            <a:r>
              <a:rPr lang="en-US" sz="2400" dirty="0"/>
              <a:t>h &lt;&lt; g</a:t>
            </a:r>
          </a:p>
          <a:p>
            <a:r>
              <a:rPr lang="ru-RU" sz="2400" dirty="0"/>
              <a:t>Приходится усложнить граф: каждая вершина заменяется на три: одна </a:t>
            </a:r>
            <a:r>
              <a:rPr lang="en-US" sz="2400" dirty="0"/>
              <a:t>“</a:t>
            </a:r>
            <a:r>
              <a:rPr lang="ru-RU" sz="2400" dirty="0"/>
              <a:t>под</a:t>
            </a:r>
            <a:r>
              <a:rPr lang="en-US" sz="2400" dirty="0"/>
              <a:t>”</a:t>
            </a:r>
            <a:r>
              <a:rPr lang="ru-RU" sz="2400" dirty="0"/>
              <a:t> перекрестком, одна </a:t>
            </a:r>
            <a:r>
              <a:rPr lang="en-US" sz="2400" dirty="0"/>
              <a:t>“</a:t>
            </a:r>
            <a:r>
              <a:rPr lang="ru-RU" sz="2400" dirty="0"/>
              <a:t>над</a:t>
            </a:r>
            <a:r>
              <a:rPr lang="en-US" sz="2400" dirty="0"/>
              <a:t>” </a:t>
            </a:r>
            <a:r>
              <a:rPr lang="ru-RU" sz="2400" dirty="0"/>
              <a:t>перекрестком.</a:t>
            </a:r>
            <a:r>
              <a:rPr lang="en-US" sz="2400" dirty="0"/>
              <a:t>   </a:t>
            </a:r>
            <a:r>
              <a:rPr lang="ru-RU" sz="2400" dirty="0"/>
              <a:t> </a:t>
            </a:r>
            <a:endParaRPr lang="en-US" sz="2400" dirty="0"/>
          </a:p>
          <a:p>
            <a:r>
              <a:rPr lang="ru-RU" sz="2400" dirty="0"/>
              <a:t>В Манхэттене будущего под каждой </a:t>
            </a:r>
            <a:r>
              <a:rPr lang="en-US" sz="2400" dirty="0"/>
              <a:t>avenue</a:t>
            </a:r>
            <a:r>
              <a:rPr lang="ru-RU" sz="2400" dirty="0"/>
              <a:t> проложена линия метро с севера на юг, над каждой </a:t>
            </a:r>
            <a:r>
              <a:rPr lang="en-US" sz="2400" dirty="0"/>
              <a:t>street </a:t>
            </a:r>
            <a:r>
              <a:rPr lang="ru-RU" sz="2400" dirty="0"/>
              <a:t>монорельс с запада на восток. Поездки в метро и по монорельсу  - штраф </a:t>
            </a:r>
            <a:r>
              <a:rPr lang="en-US" sz="2400" dirty="0"/>
              <a:t>h</a:t>
            </a:r>
            <a:r>
              <a:rPr lang="ru-RU" sz="2400" dirty="0"/>
              <a:t> за квартал</a:t>
            </a:r>
            <a:r>
              <a:rPr lang="en-US" sz="2400" dirty="0"/>
              <a:t>, </a:t>
            </a:r>
            <a:r>
              <a:rPr lang="ru-RU" sz="2400" dirty="0"/>
              <a:t>спуск в метро/подъём на монорельс – штраф </a:t>
            </a:r>
            <a:r>
              <a:rPr lang="en-US" sz="2400" dirty="0"/>
              <a:t>g</a:t>
            </a:r>
            <a:endParaRPr lang="ru-RU" sz="2400" dirty="0"/>
          </a:p>
          <a:p>
            <a:r>
              <a:rPr lang="ru-RU" sz="2400" dirty="0"/>
              <a:t>(*) Опишите граф для аффинных штрафов и веса ребер</a:t>
            </a:r>
          </a:p>
          <a:p>
            <a:r>
              <a:rPr lang="ru-RU" sz="2400" dirty="0"/>
              <a:t>Число операций для аффинных </a:t>
            </a:r>
            <a:r>
              <a:rPr lang="ru-RU" sz="2400" dirty="0" err="1"/>
              <a:t>гэпов</a:t>
            </a:r>
            <a:r>
              <a:rPr lang="ru-RU" sz="2400" dirty="0"/>
              <a:t>  равно </a:t>
            </a:r>
            <a:r>
              <a:rPr lang="en-US" sz="2400" dirty="0" err="1"/>
              <a:t>C</a:t>
            </a:r>
            <a:r>
              <a:rPr lang="en-US" sz="2400" baseline="-25000" dirty="0" err="1"/>
              <a:t>af</a:t>
            </a:r>
            <a:r>
              <a:rPr lang="en-US" sz="2400" dirty="0"/>
              <a:t>*n*m. </a:t>
            </a:r>
            <a:r>
              <a:rPr lang="ru-RU" sz="2400" dirty="0"/>
              <a:t>Константа </a:t>
            </a:r>
            <a:r>
              <a:rPr lang="en-US" sz="2400" dirty="0" err="1"/>
              <a:t>C</a:t>
            </a:r>
            <a:r>
              <a:rPr lang="en-US" sz="2400" baseline="-25000" dirty="0" err="1"/>
              <a:t>af</a:t>
            </a:r>
            <a:r>
              <a:rPr lang="ru-RU" sz="2400" baseline="-25000" dirty="0"/>
              <a:t>  </a:t>
            </a:r>
            <a:r>
              <a:rPr lang="ru-RU" sz="2400" dirty="0"/>
              <a:t>больше </a:t>
            </a:r>
            <a:r>
              <a:rPr lang="en-US" sz="2400" dirty="0" err="1"/>
              <a:t>C</a:t>
            </a:r>
            <a:r>
              <a:rPr lang="en-US" sz="2400" baseline="-25000" dirty="0" err="1"/>
              <a:t>lin</a:t>
            </a:r>
            <a:r>
              <a:rPr lang="en-US" sz="2400" baseline="-25000" dirty="0"/>
              <a:t> </a:t>
            </a:r>
            <a:r>
              <a:rPr lang="ru-RU" sz="2400" dirty="0"/>
              <a:t>по крайней мере, втрое; для компьютера – не существенно.</a:t>
            </a:r>
          </a:p>
          <a:p>
            <a:endParaRPr lang="en-US" dirty="0"/>
          </a:p>
          <a:p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9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784" y="290287"/>
            <a:ext cx="6172200" cy="8128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800" b="1" dirty="0"/>
              <a:t>Штрафы за концевые </a:t>
            </a:r>
            <a:r>
              <a:rPr lang="ru-RU" sz="2800" b="1" dirty="0" err="1"/>
              <a:t>гэпы</a:t>
            </a:r>
            <a:r>
              <a:rPr lang="ru-RU" sz="2800" b="1" dirty="0"/>
              <a:t>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600" dirty="0"/>
              <a:t>Сравните два выравнивания: без штрафов за концевые </a:t>
            </a:r>
            <a:r>
              <a:rPr lang="ru-RU" sz="1600" dirty="0" err="1"/>
              <a:t>гэпы</a:t>
            </a:r>
            <a:r>
              <a:rPr lang="ru-RU" sz="1600" dirty="0"/>
              <a:t> и с ними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33</a:t>
            </a:fld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432392" y="1153503"/>
            <a:ext cx="6375496" cy="2373045"/>
            <a:chOff x="385855" y="395006"/>
            <a:chExt cx="8500661" cy="3297852"/>
          </a:xfrm>
        </p:grpSpPr>
        <p:pic>
          <p:nvPicPr>
            <p:cNvPr id="8" name="Рисунок 7" descr="HOMEOnoendgap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855" y="395006"/>
              <a:ext cx="8500661" cy="26883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5855" y="3083355"/>
              <a:ext cx="8333885" cy="609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/>
                <a:t>Рис. 1. Выравнивание с нулевыми штрафами за концевые </a:t>
              </a:r>
              <a:r>
                <a:rPr lang="ru-RU" sz="1200" b="1" dirty="0" err="1"/>
                <a:t>индели</a:t>
              </a:r>
              <a:r>
                <a:rPr lang="ru-RU" sz="1200" b="1" dirty="0"/>
                <a:t>. </a:t>
              </a:r>
              <a:br>
                <a:rPr lang="ru-RU" sz="1200" b="1" dirty="0"/>
              </a:br>
              <a:r>
                <a:rPr lang="ru-RU" sz="1050" dirty="0"/>
                <a:t>Концевые </a:t>
              </a:r>
              <a:r>
                <a:rPr lang="ru-RU" sz="1050" dirty="0" err="1"/>
                <a:t>индели</a:t>
              </a:r>
              <a:r>
                <a:rPr lang="ru-RU" sz="1050" dirty="0"/>
                <a:t> выделены оранжевым. В этом примере выравнивание известно, выделено зеленым</a:t>
              </a:r>
              <a:endParaRPr lang="ru-RU" sz="12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499600" y="702246"/>
              <a:ext cx="6989710" cy="15362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2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99600" y="2814520"/>
              <a:ext cx="6720875" cy="115215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2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682805" y="2315255"/>
              <a:ext cx="844910" cy="15362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2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38005" y="1163105"/>
              <a:ext cx="6989710" cy="15362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2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498130" y="1854395"/>
              <a:ext cx="5069460" cy="345645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330567" y="3940971"/>
            <a:ext cx="6192806" cy="2230335"/>
            <a:chOff x="424260" y="3666522"/>
            <a:chExt cx="8257075" cy="2973780"/>
          </a:xfrm>
        </p:grpSpPr>
        <p:pic>
          <p:nvPicPr>
            <p:cNvPr id="6" name="Рисунок 5" descr="HOMEOen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260" y="3666522"/>
              <a:ext cx="8257075" cy="26228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2665" y="6270970"/>
              <a:ext cx="5299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Рис. 1. Выравнивание со штрафами за концевые </a:t>
              </a:r>
              <a:r>
                <a:rPr lang="ru-RU" sz="1200" b="1" dirty="0" err="1"/>
                <a:t>индели</a:t>
              </a:r>
              <a:endParaRPr lang="ru-RU" sz="1200" b="1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455315" y="4665051"/>
              <a:ext cx="2918780" cy="345645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499600" y="5087506"/>
              <a:ext cx="2035465" cy="345645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38797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872329"/>
            <a:ext cx="6172200" cy="9148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Произвольные (напр. логарифмические) штрафы за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гэпы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ru-RU" sz="232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588" y="2161635"/>
            <a:ext cx="6172200" cy="3283628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Приходится усложнить граф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“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Манхэттен с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Бродвеями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”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 (без метро и монорельса), в каждой вершине добавив стрелки: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во все лежащие южнее перекрестки ТОЙ ЖЕ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avenue 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… и все лежащие восточнее перекрестки ТОЙ ЖЕ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street</a:t>
            </a:r>
          </a:p>
          <a:p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Число операций для логарифмических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гэпов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 имеет порядок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sz="1800" baseline="-25000" dirty="0">
                <a:solidFill>
                  <a:schemeClr val="bg1">
                    <a:lumMod val="65000"/>
                  </a:schemeClr>
                </a:solidFill>
              </a:rPr>
              <a:t>log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*n*m*(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n+m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) (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проверить!)</a:t>
            </a:r>
          </a:p>
          <a:p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При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n = m = 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10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получаем </a:t>
            </a:r>
            <a:br>
              <a:rPr lang="ru-RU" sz="1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~1 000*1 000 * 1000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= 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1 МЛРД (!)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операций. Это критично, а лучше ли это? Не доказано практикой.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34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5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999" y="857250"/>
            <a:ext cx="6172200" cy="857250"/>
          </a:xfrm>
        </p:spPr>
        <p:txBody>
          <a:bodyPr/>
          <a:lstStyle/>
          <a:p>
            <a:r>
              <a:rPr lang="en-US" dirty="0" smtClean="0"/>
              <a:t>Take home messages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552" y="1620543"/>
            <a:ext cx="7048451" cy="406132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Оптимальное выравнивание может не совпадать с выравниванием, описывающим эволюцию последовательности</a:t>
            </a:r>
          </a:p>
          <a:p>
            <a:r>
              <a:rPr lang="ru-RU" dirty="0"/>
              <a:t>Динамическое программирование по сравнению с перебором кардинально ускоряет поиск оптимального выравнивания</a:t>
            </a:r>
          </a:p>
          <a:p>
            <a:r>
              <a:rPr lang="ru-RU" dirty="0"/>
              <a:t>Для динамического программирования нужен граф с ориентированными ребрами (стрелочками) и весами на </a:t>
            </a:r>
            <a:r>
              <a:rPr lang="ru-RU" dirty="0" smtClean="0"/>
              <a:t>ребрах. </a:t>
            </a:r>
            <a:r>
              <a:rPr lang="ru-RU" dirty="0"/>
              <a:t>Обязательное условие – вес пути равен сумме весов ребер (</a:t>
            </a:r>
            <a:r>
              <a:rPr lang="ru-RU" b="1" dirty="0" err="1"/>
              <a:t>аддитивность</a:t>
            </a:r>
            <a:r>
              <a:rPr lang="ru-RU" dirty="0"/>
              <a:t>)</a:t>
            </a:r>
          </a:p>
          <a:p>
            <a:r>
              <a:rPr lang="ru-RU" dirty="0"/>
              <a:t>Разные виды парного выравнивания отличаются графами, хотя в основе всех графов – Манхеттен с </a:t>
            </a:r>
            <a:r>
              <a:rPr lang="ru-RU" dirty="0" err="1"/>
              <a:t>Бродвеями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9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6172200" cy="349509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Добавления после прочтения лекции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466" y="2057460"/>
            <a:ext cx="4896638" cy="2677849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979663" y="4736207"/>
            <a:ext cx="492679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http://www.csbio.unc.edu/mcmillan/Comp555S16/Lecture14.html</a:t>
            </a:r>
            <a:endParaRPr lang="ru-RU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2181289" y="1527952"/>
            <a:ext cx="44369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Честное слово, я придумал Манхэттен независимо </a:t>
            </a:r>
            <a:r>
              <a:rPr lang="en-US" sz="1350" dirty="0"/>
              <a:t>:)</a:t>
            </a:r>
            <a:r>
              <a:rPr lang="ru-RU" sz="1350" dirty="0"/>
              <a:t>  </a:t>
            </a:r>
            <a:r>
              <a:rPr lang="ru-RU" sz="1350" dirty="0" err="1"/>
              <a:t>ААл</a:t>
            </a:r>
            <a:endParaRPr lang="ru-RU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1403589" y="5042011"/>
            <a:ext cx="6386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На этом сайте можно найти подсказки по выполнению дополнительных заданий.</a:t>
            </a:r>
            <a:br>
              <a:rPr lang="ru-RU" sz="1350" dirty="0"/>
            </a:br>
            <a:r>
              <a:rPr lang="ru-RU" sz="1350" dirty="0"/>
              <a:t>Их можно использовать со ссылкой, но только не путем бездумного копирования и </a:t>
            </a:r>
          </a:p>
          <a:p>
            <a:r>
              <a:rPr lang="ru-RU" sz="1350" dirty="0"/>
              <a:t>перевода. </a:t>
            </a:r>
          </a:p>
          <a:p>
            <a:r>
              <a:rPr lang="ru-RU" sz="1350" dirty="0"/>
              <a:t>                                                                                                                                               </a:t>
            </a:r>
            <a:r>
              <a:rPr lang="ru-RU" sz="1350" dirty="0" err="1"/>
              <a:t>ААл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xmlns="" val="31705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057" y="1709739"/>
            <a:ext cx="8419381" cy="285273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5</a:t>
            </a:r>
            <a:r>
              <a:rPr lang="en-US" sz="4000" dirty="0" smtClean="0"/>
              <a:t>. </a:t>
            </a:r>
            <a:r>
              <a:rPr lang="ru-RU" sz="4000" dirty="0" smtClean="0"/>
              <a:t>Множественные выравнивания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0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743" y="2075225"/>
            <a:ext cx="8403771" cy="148236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Множественное выравнивание содержит больше информации, чем парное!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596" y="3602038"/>
            <a:ext cx="7979434" cy="1655762"/>
          </a:xfrm>
        </p:spPr>
        <p:txBody>
          <a:bodyPr/>
          <a:lstStyle/>
          <a:p>
            <a:pPr algn="l"/>
            <a:r>
              <a:rPr lang="ru-RU" dirty="0" smtClean="0"/>
              <a:t>В парном невозможно отличить случайное совпадение букв от консервативной позиции, а во множественном – можно.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52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177" y="1901948"/>
            <a:ext cx="6423236" cy="427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999" y="906066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Консервативное – значит, важное!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8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235587"/>
            <a:ext cx="7886700" cy="74739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Комментарии по практикумам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459" y="964565"/>
            <a:ext cx="8633461" cy="5118872"/>
          </a:xfrm>
        </p:spPr>
        <p:txBody>
          <a:bodyPr/>
          <a:lstStyle/>
          <a:p>
            <a:r>
              <a:rPr lang="ru-RU" dirty="0" smtClean="0"/>
              <a:t>Практикум 11.</a:t>
            </a:r>
          </a:p>
          <a:p>
            <a:pPr lvl="1"/>
            <a:r>
              <a:rPr lang="ru-RU" dirty="0" smtClean="0">
                <a:solidFill>
                  <a:srgbClr val="FF0000"/>
                </a:solidFill>
              </a:rPr>
              <a:t>Большая </a:t>
            </a:r>
            <a:r>
              <a:rPr lang="ru-RU" sz="4000" strike="sngStrike" dirty="0" smtClean="0">
                <a:solidFill>
                  <a:srgbClr val="FF0000"/>
                </a:solidFill>
              </a:rPr>
              <a:t>гомология</a:t>
            </a:r>
            <a:r>
              <a:rPr lang="ru-RU" dirty="0" smtClean="0">
                <a:solidFill>
                  <a:srgbClr val="FF0000"/>
                </a:solidFill>
              </a:rPr>
              <a:t> последовательностей</a:t>
            </a:r>
            <a:r>
              <a:rPr lang="ru-RU" strike="sngStrike" dirty="0" smtClean="0">
                <a:solidFill>
                  <a:srgbClr val="FF0000"/>
                </a:solidFill>
              </a:rPr>
              <a:t/>
            </a:r>
            <a:br>
              <a:rPr lang="ru-RU" strike="sngStrike" dirty="0" smtClean="0">
                <a:solidFill>
                  <a:srgbClr val="FF0000"/>
                </a:solidFill>
              </a:rPr>
            </a:br>
            <a:r>
              <a:rPr lang="ru-RU" sz="3200" dirty="0" smtClean="0"/>
              <a:t>Большое </a:t>
            </a:r>
            <a:r>
              <a:rPr lang="ru-RU" sz="4400" dirty="0" smtClean="0"/>
              <a:t>сходство</a:t>
            </a:r>
            <a:r>
              <a:rPr lang="ru-RU" sz="3200" dirty="0" smtClean="0"/>
              <a:t> последовательностей</a:t>
            </a:r>
          </a:p>
          <a:p>
            <a:pPr lvl="1"/>
            <a:r>
              <a:rPr lang="ru-RU" dirty="0" smtClean="0"/>
              <a:t>Сравнение выравниваний тех же последовательностей </a:t>
            </a:r>
            <a:br>
              <a:rPr lang="ru-RU" dirty="0" smtClean="0"/>
            </a:br>
            <a:r>
              <a:rPr lang="ru-RU" dirty="0" smtClean="0"/>
              <a:t>(см один из след. слайдов)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24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3335" y="1271256"/>
            <a:ext cx="7709807" cy="357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Возможные </a:t>
            </a:r>
            <a:r>
              <a:rPr lang="ru-RU" b="1" dirty="0"/>
              <a:t> </a:t>
            </a:r>
            <a:r>
              <a:rPr lang="ru-RU" b="1" dirty="0" smtClean="0"/>
              <a:t>причины консервативности </a:t>
            </a:r>
            <a:r>
              <a:rPr lang="ru-RU" b="1" dirty="0" err="1" smtClean="0"/>
              <a:t>а.к.о</a:t>
            </a:r>
            <a:r>
              <a:rPr lang="ru-RU" b="1" dirty="0" smtClean="0"/>
              <a:t>.</a:t>
            </a:r>
          </a:p>
          <a:p>
            <a:pPr lvl="1"/>
            <a:r>
              <a:rPr lang="ru-RU" sz="2800" dirty="0" smtClean="0"/>
              <a:t>входят в активный центр</a:t>
            </a:r>
          </a:p>
          <a:p>
            <a:pPr lvl="1"/>
            <a:r>
              <a:rPr lang="ru-RU" sz="2800" dirty="0" smtClean="0"/>
              <a:t>образуют внутримолекулярные контакты для поддержания структуры</a:t>
            </a:r>
          </a:p>
          <a:p>
            <a:pPr lvl="1"/>
            <a:r>
              <a:rPr lang="ru-RU" sz="2800" dirty="0" smtClean="0"/>
              <a:t>участвуют в </a:t>
            </a:r>
            <a:r>
              <a:rPr lang="ru-RU" sz="2800" dirty="0" err="1" smtClean="0"/>
              <a:t>белок-белковых</a:t>
            </a:r>
            <a:r>
              <a:rPr lang="ru-RU" sz="2800" dirty="0" smtClean="0"/>
              <a:t> или </a:t>
            </a:r>
            <a:r>
              <a:rPr lang="ru-RU" sz="2800" dirty="0" err="1" smtClean="0"/>
              <a:t>белок-лиганд</a:t>
            </a:r>
            <a:r>
              <a:rPr lang="ru-RU" sz="2800" dirty="0" smtClean="0"/>
              <a:t> взаимодействиях</a:t>
            </a:r>
          </a:p>
          <a:p>
            <a:pPr lvl="1"/>
            <a:r>
              <a:rPr lang="ru-RU" sz="2800" dirty="0" smtClean="0"/>
              <a:t>Ошибка программы выравнивания</a:t>
            </a:r>
          </a:p>
          <a:p>
            <a:pPr lvl="1"/>
            <a:r>
              <a:rPr lang="ru-RU" sz="2800" dirty="0" smtClean="0"/>
              <a:t>Причина неизвестна (но должна быть)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/>
          </p:nvPr>
        </p:nvGraphicFramePr>
        <p:xfrm>
          <a:off x="3600450" y="4131470"/>
          <a:ext cx="1025129" cy="864394"/>
        </p:xfrm>
        <a:graphic>
          <a:graphicData uri="http://schemas.openxmlformats.org/presentationml/2006/ole">
            <p:oleObj spid="_x0000_s2089" name="Bitmap Image" r:id="rId3" imgW="4095238" imgH="2742857" progId="PBrush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6192441" y="3158728"/>
          <a:ext cx="1727597" cy="1765697"/>
        </p:xfrm>
        <a:graphic>
          <a:graphicData uri="http://schemas.openxmlformats.org/presentationml/2006/ole">
            <p:oleObj spid="_x0000_s2090" name="Bitmap Image" r:id="rId4" imgW="3153215" imgH="3086531" progId="PBrush">
              <p:embed/>
            </p:oleObj>
          </a:graphicData>
        </a:graphic>
      </p:graphicFrame>
      <p:sp>
        <p:nvSpPr>
          <p:cNvPr id="5124" name="Line 2"/>
          <p:cNvSpPr>
            <a:spLocks noChangeShapeType="1"/>
          </p:cNvSpPr>
          <p:nvPr/>
        </p:nvSpPr>
        <p:spPr bwMode="auto">
          <a:xfrm>
            <a:off x="1385888" y="857250"/>
            <a:ext cx="0" cy="5143500"/>
          </a:xfrm>
          <a:prstGeom prst="line">
            <a:avLst/>
          </a:prstGeom>
          <a:noFill/>
          <a:ln w="1270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494236" y="857250"/>
            <a:ext cx="634603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/>
              <a:t>  </a:t>
            </a:r>
            <a:endParaRPr lang="en-US" altLang="ru-RU" sz="2700" b="1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601391" y="1052514"/>
            <a:ext cx="3671888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50" b="1" dirty="0"/>
              <a:t>Для чего строят множественные выравнивания?</a:t>
            </a:r>
            <a:endParaRPr lang="en-US" altLang="ru-RU" sz="1950" b="1" dirty="0"/>
          </a:p>
        </p:txBody>
      </p:sp>
      <p:sp>
        <p:nvSpPr>
          <p:cNvPr id="5127" name="Text Box 21"/>
          <p:cNvSpPr txBox="1">
            <a:spLocks noChangeArrowheads="1"/>
          </p:cNvSpPr>
          <p:nvPr/>
        </p:nvSpPr>
        <p:spPr bwMode="auto">
          <a:xfrm>
            <a:off x="4517232" y="2888457"/>
            <a:ext cx="34837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позволяет оценить эволюционные отношения</a:t>
            </a:r>
            <a:endParaRPr lang="en-GB" altLang="ru-RU" sz="1200"/>
          </a:p>
        </p:txBody>
      </p:sp>
      <p:sp>
        <p:nvSpPr>
          <p:cNvPr id="5128" name="Text Box 23"/>
          <p:cNvSpPr txBox="1">
            <a:spLocks noChangeArrowheads="1"/>
          </p:cNvSpPr>
          <p:nvPr/>
        </p:nvSpPr>
        <p:spPr bwMode="auto">
          <a:xfrm>
            <a:off x="1763316" y="5049442"/>
            <a:ext cx="6048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/>
              <a:t>Построение множественных выравниваний </a:t>
            </a:r>
            <a:r>
              <a:rPr lang="ru-RU" altLang="ru-RU" sz="1500" b="1" dirty="0">
                <a:cs typeface="Arial" panose="020B0604020202020204" pitchFamily="34" charset="0"/>
              </a:rPr>
              <a:t>— </a:t>
            </a:r>
            <a:r>
              <a:rPr lang="ru-RU" altLang="ru-RU" sz="1500" b="1" dirty="0"/>
              <a:t>необходимый этап решения многих задач молекулярной биологии</a:t>
            </a:r>
          </a:p>
        </p:txBody>
      </p:sp>
      <p:sp>
        <p:nvSpPr>
          <p:cNvPr id="5129" name="Oval 35"/>
          <p:cNvSpPr>
            <a:spLocks noChangeArrowheads="1"/>
          </p:cNvSpPr>
          <p:nvPr/>
        </p:nvSpPr>
        <p:spPr bwMode="auto">
          <a:xfrm>
            <a:off x="1656161" y="3644505"/>
            <a:ext cx="972740" cy="648890"/>
          </a:xfrm>
          <a:prstGeom prst="ellips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поиск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 активного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/>
              <a:t> центра</a:t>
            </a:r>
            <a:endParaRPr lang="en-US" altLang="ru-RU" sz="1350"/>
          </a:p>
        </p:txBody>
      </p:sp>
      <p:grpSp>
        <p:nvGrpSpPr>
          <p:cNvPr id="5130" name="Group 41"/>
          <p:cNvGrpSpPr>
            <a:grpSpLocks/>
          </p:cNvGrpSpPr>
          <p:nvPr/>
        </p:nvGrpSpPr>
        <p:grpSpPr bwMode="auto">
          <a:xfrm>
            <a:off x="1763316" y="2457451"/>
            <a:ext cx="5410200" cy="1835944"/>
            <a:chOff x="521" y="1389"/>
            <a:chExt cx="4544" cy="1542"/>
          </a:xfrm>
        </p:grpSpPr>
        <p:sp>
          <p:nvSpPr>
            <p:cNvPr id="5133" name="Text Box 19"/>
            <p:cNvSpPr txBox="1">
              <a:spLocks noChangeArrowheads="1"/>
            </p:cNvSpPr>
            <p:nvPr/>
          </p:nvSpPr>
          <p:spPr bwMode="auto">
            <a:xfrm>
              <a:off x="793" y="1831"/>
              <a:ext cx="42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ru-RU" sz="1800">
                <a:latin typeface="Comic Sans MS" panose="030F0702030302020204" pitchFamily="66" charset="0"/>
              </a:endParaRPr>
            </a:p>
          </p:txBody>
        </p:sp>
        <p:sp>
          <p:nvSpPr>
            <p:cNvPr id="5134" name="Text Box 22"/>
            <p:cNvSpPr txBox="1">
              <a:spLocks noChangeArrowheads="1"/>
            </p:cNvSpPr>
            <p:nvPr/>
          </p:nvSpPr>
          <p:spPr bwMode="auto">
            <a:xfrm>
              <a:off x="567" y="1706"/>
              <a:ext cx="15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/>
                <a:t>позволяет найти общее</a:t>
              </a:r>
              <a:endParaRPr lang="en-GB" altLang="ru-RU" sz="1200"/>
            </a:p>
          </p:txBody>
        </p:sp>
        <p:sp>
          <p:nvSpPr>
            <p:cNvPr id="5135" name="Text Box 24"/>
            <p:cNvSpPr txBox="1">
              <a:spLocks noChangeArrowheads="1"/>
            </p:cNvSpPr>
            <p:nvPr/>
          </p:nvSpPr>
          <p:spPr bwMode="auto">
            <a:xfrm>
              <a:off x="521" y="2069"/>
              <a:ext cx="1950" cy="233"/>
            </a:xfrm>
            <a:prstGeom prst="rect">
              <a:avLst/>
            </a:prstGeom>
            <a:noFill/>
            <a:ln w="6350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/>
                <a:t>мотивы, паттерны, профили</a:t>
              </a:r>
              <a:endParaRPr lang="en-GB" altLang="ru-RU" sz="1200"/>
            </a:p>
          </p:txBody>
        </p:sp>
        <p:sp>
          <p:nvSpPr>
            <p:cNvPr id="5136" name="Line 29"/>
            <p:cNvSpPr>
              <a:spLocks noChangeShapeType="1"/>
            </p:cNvSpPr>
            <p:nvPr/>
          </p:nvSpPr>
          <p:spPr bwMode="auto">
            <a:xfrm flipH="1">
              <a:off x="2018" y="1389"/>
              <a:ext cx="286" cy="317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37" name="Line 30"/>
            <p:cNvSpPr>
              <a:spLocks noChangeShapeType="1"/>
            </p:cNvSpPr>
            <p:nvPr/>
          </p:nvSpPr>
          <p:spPr bwMode="auto">
            <a:xfrm>
              <a:off x="3024" y="1389"/>
              <a:ext cx="220" cy="362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38" name="Line 31"/>
            <p:cNvSpPr>
              <a:spLocks noChangeShapeType="1"/>
            </p:cNvSpPr>
            <p:nvPr/>
          </p:nvSpPr>
          <p:spPr bwMode="auto">
            <a:xfrm flipH="1">
              <a:off x="1338" y="1888"/>
              <a:ext cx="0" cy="136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39" name="Line 32"/>
            <p:cNvSpPr>
              <a:spLocks noChangeShapeType="1"/>
            </p:cNvSpPr>
            <p:nvPr/>
          </p:nvSpPr>
          <p:spPr bwMode="auto">
            <a:xfrm flipH="1">
              <a:off x="975" y="2296"/>
              <a:ext cx="91" cy="91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0" name="Line 33"/>
            <p:cNvSpPr>
              <a:spLocks noChangeShapeType="1"/>
            </p:cNvSpPr>
            <p:nvPr/>
          </p:nvSpPr>
          <p:spPr bwMode="auto">
            <a:xfrm>
              <a:off x="1519" y="2296"/>
              <a:ext cx="91" cy="136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1" name="Line 34"/>
            <p:cNvSpPr>
              <a:spLocks noChangeShapeType="1"/>
            </p:cNvSpPr>
            <p:nvPr/>
          </p:nvSpPr>
          <p:spPr bwMode="auto">
            <a:xfrm>
              <a:off x="3787" y="1933"/>
              <a:ext cx="0" cy="227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5142" name="Oval 36"/>
            <p:cNvSpPr>
              <a:spLocks noChangeArrowheads="1"/>
            </p:cNvSpPr>
            <p:nvPr/>
          </p:nvSpPr>
          <p:spPr bwMode="auto">
            <a:xfrm>
              <a:off x="1338" y="2432"/>
              <a:ext cx="1134" cy="4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ru-RU" sz="1200" b="1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/>
                <a:t>предсказание </a:t>
              </a:r>
              <a:endParaRPr lang="en-US" altLang="ru-RU" sz="1200" b="1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/>
                <a:t>3</a:t>
              </a:r>
              <a:r>
                <a:rPr lang="en-US" altLang="ru-RU" sz="1200" b="1"/>
                <a:t>D-</a:t>
              </a:r>
              <a:r>
                <a:rPr lang="ru-RU" altLang="ru-RU" sz="1200" b="1"/>
                <a:t>структуры</a:t>
              </a:r>
              <a:endParaRPr lang="en-GB" altLang="ru-RU" sz="1200" b="1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ru-RU" sz="1350"/>
            </a:p>
          </p:txBody>
        </p:sp>
        <p:sp>
          <p:nvSpPr>
            <p:cNvPr id="5143" name="Oval 37"/>
            <p:cNvSpPr>
              <a:spLocks noChangeArrowheads="1"/>
            </p:cNvSpPr>
            <p:nvPr/>
          </p:nvSpPr>
          <p:spPr bwMode="auto">
            <a:xfrm>
              <a:off x="3243" y="2205"/>
              <a:ext cx="1225" cy="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/>
                <a:t>реконструкция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/>
                <a:t>эволюции</a:t>
              </a:r>
              <a:endParaRPr lang="en-US" altLang="ru-RU" sz="1200" b="1"/>
            </a:p>
          </p:txBody>
        </p:sp>
      </p:grpSp>
      <p:graphicFrame>
        <p:nvGraphicFramePr>
          <p:cNvPr id="5131" name="Object 5"/>
          <p:cNvGraphicFramePr>
            <a:graphicFrameLocks noChangeAspect="1"/>
          </p:cNvGraphicFramePr>
          <p:nvPr>
            <p:extLst/>
          </p:nvPr>
        </p:nvGraphicFramePr>
        <p:xfrm>
          <a:off x="1709739" y="4346972"/>
          <a:ext cx="1674019" cy="633413"/>
        </p:xfrm>
        <a:graphic>
          <a:graphicData uri="http://schemas.openxmlformats.org/presentationml/2006/ole">
            <p:oleObj spid="_x0000_s2091" name="Bitmap Image" r:id="rId5" imgW="2742857" imgH="1038370" progId="PBrush">
              <p:embed/>
            </p:oleObj>
          </a:graphicData>
        </a:graphic>
      </p:graphicFrame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366837"/>
            <a:ext cx="394335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77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Алгоритмы множественного выравнивания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Иерархические и блочные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05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Иерархическое выравнивание многих последовательностей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2108399"/>
            <a:ext cx="6172200" cy="33944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Основная идея: </a:t>
            </a:r>
            <a:r>
              <a:rPr lang="ru-RU" i="1" u="sng" dirty="0" smtClean="0"/>
              <a:t>выравнивание двух выравниваний</a:t>
            </a:r>
            <a:r>
              <a:rPr lang="ru-RU" dirty="0" smtClean="0"/>
              <a:t> с помощью динамического программирования</a:t>
            </a:r>
          </a:p>
          <a:p>
            <a:r>
              <a:rPr lang="ru-RU" dirty="0" smtClean="0"/>
              <a:t>Этапы алгоритма </a:t>
            </a:r>
          </a:p>
          <a:p>
            <a:pPr lvl="1"/>
            <a:r>
              <a:rPr lang="ru-RU" dirty="0" smtClean="0"/>
              <a:t>Построение направляющего дерева</a:t>
            </a:r>
          </a:p>
          <a:p>
            <a:pPr lvl="1"/>
            <a:r>
              <a:rPr lang="ru-RU" dirty="0" smtClean="0"/>
              <a:t>Итерация выравнивания выравниваний</a:t>
            </a:r>
          </a:p>
          <a:p>
            <a:pPr lvl="1"/>
            <a:r>
              <a:rPr lang="en-US" dirty="0" smtClean="0"/>
              <a:t>“</a:t>
            </a:r>
            <a:r>
              <a:rPr lang="ru-RU" dirty="0" smtClean="0"/>
              <a:t>Рафинирование</a:t>
            </a:r>
            <a:r>
              <a:rPr lang="en-US" dirty="0" smtClean="0"/>
              <a:t>”</a:t>
            </a:r>
            <a:r>
              <a:rPr lang="ru-RU" dirty="0" smtClean="0"/>
              <a:t> (</a:t>
            </a:r>
            <a:r>
              <a:rPr lang="en-US" dirty="0" smtClean="0"/>
              <a:t>refinement) </a:t>
            </a:r>
            <a:r>
              <a:rPr lang="ru-RU" dirty="0" smtClean="0"/>
              <a:t>выравнивания</a:t>
            </a:r>
          </a:p>
          <a:p>
            <a:r>
              <a:rPr lang="ru-RU" dirty="0" smtClean="0"/>
              <a:t>Результат – ГЛОБАЛЬНОЕ множественное выравнивание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43</a:t>
            </a:fld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rot="2368104">
            <a:off x="6355219" y="2892029"/>
            <a:ext cx="1566863" cy="1188244"/>
            <a:chOff x="249" y="119"/>
            <a:chExt cx="1316" cy="99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57" y="572"/>
              <a:ext cx="272" cy="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391"/>
              <a:ext cx="226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40" y="572"/>
              <a:ext cx="318" cy="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726" y="459"/>
              <a:ext cx="272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5400000">
              <a:off x="860" y="188"/>
              <a:ext cx="227" cy="1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5400000" flipV="1">
              <a:off x="748" y="255"/>
              <a:ext cx="227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930" y="663"/>
              <a:ext cx="317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47" y="845"/>
              <a:ext cx="22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47" y="84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975" y="119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748" y="119"/>
              <a:ext cx="136" cy="136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40" y="30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49" y="618"/>
              <a:ext cx="136" cy="1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429" y="754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202" y="981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29409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728" y="283995"/>
            <a:ext cx="8659585" cy="10658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Построение направляющего дерева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71" y="1676026"/>
            <a:ext cx="8694058" cy="3933127"/>
          </a:xfrm>
        </p:spPr>
        <p:txBody>
          <a:bodyPr>
            <a:noAutofit/>
          </a:bodyPr>
          <a:lstStyle/>
          <a:p>
            <a:r>
              <a:rPr lang="ru-RU" dirty="0"/>
              <a:t>Для ВСЕХ ПАР последовательностей строится парное выравнивание.</a:t>
            </a:r>
          </a:p>
          <a:p>
            <a:r>
              <a:rPr lang="ru-RU" dirty="0"/>
              <a:t>Вес парного выравнивания пересчитывается в расстояние между последовательностями:</a:t>
            </a:r>
            <a:r>
              <a:rPr lang="en-US" dirty="0"/>
              <a:t> </a:t>
            </a:r>
          </a:p>
          <a:p>
            <a:pPr lvl="1"/>
            <a:r>
              <a:rPr lang="ru-RU" dirty="0"/>
              <a:t>чем больше вес, тем меньше расстояние; </a:t>
            </a:r>
            <a:endParaRPr lang="en-US" dirty="0"/>
          </a:p>
          <a:p>
            <a:pPr lvl="1"/>
            <a:r>
              <a:rPr lang="ru-RU" dirty="0"/>
              <a:t>расстояние между совпадающими</a:t>
            </a:r>
            <a:r>
              <a:rPr lang="en-US" dirty="0"/>
              <a:t> </a:t>
            </a:r>
            <a:r>
              <a:rPr lang="ru-RU" dirty="0"/>
              <a:t>последовательностями равно 0.</a:t>
            </a:r>
            <a:endParaRPr lang="en-US" dirty="0"/>
          </a:p>
          <a:p>
            <a:r>
              <a:rPr lang="ru-RU" dirty="0" smtClean="0"/>
              <a:t>Получается </a:t>
            </a:r>
            <a:r>
              <a:rPr lang="ru-RU" dirty="0"/>
              <a:t>матрица расстояний между послед-ми</a:t>
            </a:r>
          </a:p>
          <a:p>
            <a:r>
              <a:rPr lang="ru-RU" dirty="0"/>
              <a:t>Есть алгоритмы, превращающие матрицу попарных расстояний в дерево. </a:t>
            </a:r>
          </a:p>
          <a:p>
            <a:pPr lvl="1"/>
            <a:r>
              <a:rPr lang="ru-RU" dirty="0"/>
              <a:t>Расстояния между листьями по дереву отражают сходство последовательностей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44</a:t>
            </a:fld>
            <a:endParaRPr lang="ru-RU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 rot="20462414">
            <a:off x="7049236" y="445596"/>
            <a:ext cx="1566863" cy="1188244"/>
            <a:chOff x="249" y="119"/>
            <a:chExt cx="1316" cy="99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57" y="572"/>
              <a:ext cx="272" cy="8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1" y="391"/>
              <a:ext cx="226" cy="18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40" y="572"/>
              <a:ext cx="318" cy="9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5400000">
              <a:off x="726" y="459"/>
              <a:ext cx="272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rot="5400000">
              <a:off x="860" y="188"/>
              <a:ext cx="227" cy="1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rot="5400000" flipV="1">
              <a:off x="748" y="255"/>
              <a:ext cx="227" cy="4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930" y="663"/>
              <a:ext cx="317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247" y="845"/>
              <a:ext cx="22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247" y="84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 sz="135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975" y="119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748" y="119"/>
              <a:ext cx="136" cy="136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40" y="300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49" y="618"/>
              <a:ext cx="136" cy="13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429" y="754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202" y="981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6792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409" y="923075"/>
            <a:ext cx="6172200" cy="493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Выравнивание выравниваний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643168"/>
            <a:ext cx="6172200" cy="41477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Динамическое программирование с тем же графом </a:t>
            </a:r>
            <a:r>
              <a:rPr lang="en-US" dirty="0" smtClean="0"/>
              <a:t>“</a:t>
            </a:r>
            <a:r>
              <a:rPr lang="ru-RU" dirty="0" smtClean="0"/>
              <a:t>Манхэттен с </a:t>
            </a:r>
            <a:r>
              <a:rPr lang="ru-RU" dirty="0" err="1" smtClean="0"/>
              <a:t>Бродвеями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Отличие – в вычислении весов на ребрах</a:t>
            </a:r>
          </a:p>
          <a:p>
            <a:r>
              <a:rPr lang="ru-RU" dirty="0" smtClean="0"/>
              <a:t>Число операций – при простейшей системе весов – </a:t>
            </a:r>
            <a:r>
              <a:rPr lang="en-US" dirty="0" smtClean="0"/>
              <a:t>C*N*M</a:t>
            </a:r>
            <a:r>
              <a:rPr lang="ru-RU" dirty="0" smtClean="0"/>
              <a:t>*</a:t>
            </a:r>
            <a:r>
              <a:rPr lang="en-US" dirty="0" smtClean="0"/>
              <a:t>k </a:t>
            </a:r>
            <a:r>
              <a:rPr lang="ru-RU" dirty="0" smtClean="0"/>
              <a:t>где </a:t>
            </a:r>
            <a:r>
              <a:rPr lang="en-US" dirty="0" smtClean="0"/>
              <a:t>N </a:t>
            </a:r>
            <a:r>
              <a:rPr lang="ru-RU" dirty="0" smtClean="0"/>
              <a:t>и </a:t>
            </a:r>
            <a:r>
              <a:rPr lang="en-US" dirty="0" smtClean="0"/>
              <a:t>M </a:t>
            </a:r>
            <a:r>
              <a:rPr lang="ru-RU" dirty="0" smtClean="0"/>
              <a:t>– длины выравниваний, </a:t>
            </a:r>
            <a:r>
              <a:rPr lang="en-US" dirty="0" smtClean="0"/>
              <a:t>k – </a:t>
            </a:r>
            <a:r>
              <a:rPr lang="ru-RU" dirty="0" smtClean="0"/>
              <a:t>суммарное число последовательностей, константа </a:t>
            </a:r>
            <a:r>
              <a:rPr lang="en-US" dirty="0" smtClean="0"/>
              <a:t>C </a:t>
            </a:r>
            <a:r>
              <a:rPr lang="ru-RU" dirty="0" smtClean="0"/>
              <a:t>порядка 100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ru-RU" dirty="0" smtClean="0"/>
              <a:t>При входных последовательностях примерно одинаковой длины </a:t>
            </a:r>
            <a:r>
              <a:rPr lang="en-US" dirty="0" smtClean="0"/>
              <a:t>N </a:t>
            </a:r>
            <a:r>
              <a:rPr lang="ru-RU" dirty="0" smtClean="0"/>
              <a:t>число операций можно оценить как </a:t>
            </a:r>
            <a:r>
              <a:rPr lang="en-US" dirty="0" smtClean="0"/>
              <a:t>C’*N</a:t>
            </a:r>
            <a:r>
              <a:rPr lang="en-US" baseline="30000" dirty="0" smtClean="0"/>
              <a:t>2</a:t>
            </a:r>
            <a:r>
              <a:rPr lang="en-US" dirty="0" smtClean="0"/>
              <a:t>*k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57" y="823503"/>
            <a:ext cx="6827843" cy="72500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100" dirty="0"/>
              <a:t>“</a:t>
            </a:r>
            <a:r>
              <a:rPr lang="ru-RU" sz="2100" dirty="0"/>
              <a:t>Манхэттен с </a:t>
            </a:r>
            <a:r>
              <a:rPr lang="ru-RU" sz="2100" dirty="0" err="1"/>
              <a:t>Бродвеями</a:t>
            </a:r>
            <a:r>
              <a:rPr lang="en-US" sz="2100" dirty="0"/>
              <a:t>” </a:t>
            </a:r>
            <a:r>
              <a:rPr lang="ru-RU" sz="2100" dirty="0"/>
              <a:t>для выравнивания выравниваний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057900" y="5645170"/>
            <a:ext cx="1600200" cy="273844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46</a:t>
            </a:fld>
            <a:endParaRPr lang="ru-RU" dirty="0"/>
          </a:p>
        </p:txBody>
      </p:sp>
      <p:grpSp>
        <p:nvGrpSpPr>
          <p:cNvPr id="128" name="Группа 127"/>
          <p:cNvGrpSpPr/>
          <p:nvPr/>
        </p:nvGrpSpPr>
        <p:grpSpPr>
          <a:xfrm>
            <a:off x="1403589" y="1412739"/>
            <a:ext cx="4608601" cy="4466878"/>
            <a:chOff x="18920" y="471945"/>
            <a:chExt cx="6060008" cy="5926892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861933" y="471945"/>
              <a:ext cx="5216995" cy="5911947"/>
              <a:chOff x="861933" y="471945"/>
              <a:chExt cx="5216995" cy="5911947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972000" y="1692000"/>
                <a:ext cx="0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916000" y="1692000"/>
                <a:ext cx="3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888000" y="1692000"/>
                <a:ext cx="16998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4860000" y="1692000"/>
                <a:ext cx="6306" cy="468000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>
                <a:endCxn id="60" idx="0"/>
              </p:cNvCxnSpPr>
              <p:nvPr/>
            </p:nvCxnSpPr>
            <p:spPr>
              <a:xfrm>
                <a:off x="5973534" y="1694528"/>
                <a:ext cx="0" cy="457309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972000" y="6371999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972000" y="558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972000" y="478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972000" y="4032000"/>
                <a:ext cx="4968000" cy="53653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972000" y="3240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972000" y="2448000"/>
                <a:ext cx="4968000" cy="0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972000" y="1656000"/>
                <a:ext cx="4968000" cy="46397"/>
              </a:xfrm>
              <a:prstGeom prst="line">
                <a:avLst/>
              </a:prstGeom>
              <a:ln w="254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861933" y="1578263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5868140" y="6267627"/>
                <a:ext cx="210788" cy="11626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091469" y="780737"/>
                <a:ext cx="4466943" cy="490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          A              T            S            R</a:t>
                </a:r>
                <a:endParaRPr lang="ru-RU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03433" y="1086484"/>
                <a:ext cx="4466943" cy="490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          A              S            T            R</a:t>
                </a:r>
                <a:endParaRPr lang="ru-RU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79421" y="471945"/>
                <a:ext cx="4492237" cy="490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          G              </a:t>
                </a:r>
                <a:r>
                  <a:rPr lang="en-US" b="1" dirty="0"/>
                  <a:t>- </a:t>
                </a:r>
                <a:r>
                  <a:rPr lang="en-US" dirty="0"/>
                  <a:t>           S             K</a:t>
                </a:r>
                <a:endParaRPr lang="ru-RU" dirty="0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397671" y="1962366"/>
              <a:ext cx="472635" cy="4165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  <a:p>
              <a:r>
                <a:rPr lang="en-US" dirty="0"/>
                <a:t>  G </a:t>
              </a:r>
            </a:p>
            <a:p>
              <a:endParaRPr lang="en-US" dirty="0"/>
            </a:p>
            <a:p>
              <a:r>
                <a:rPr lang="en-US" dirty="0"/>
                <a:t>S </a:t>
              </a:r>
            </a:p>
            <a:p>
              <a:endParaRPr lang="en-US" dirty="0"/>
            </a:p>
            <a:p>
              <a:r>
                <a:rPr lang="en-US" dirty="0"/>
                <a:t>S  </a:t>
              </a:r>
            </a:p>
            <a:p>
              <a:endParaRPr lang="en-US" dirty="0"/>
            </a:p>
            <a:p>
              <a:r>
                <a:rPr lang="en-US" dirty="0"/>
                <a:t>N</a:t>
              </a:r>
            </a:p>
            <a:p>
              <a:endParaRPr lang="en-US" dirty="0"/>
            </a:p>
            <a:p>
              <a:r>
                <a:rPr lang="en-US" dirty="0"/>
                <a:t>K</a:t>
              </a:r>
              <a:endParaRPr lang="ru-RU" dirty="0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44000" y="1692000"/>
              <a:ext cx="0" cy="468000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>
              <a:stCxn id="59" idx="4"/>
            </p:cNvCxnSpPr>
            <p:nvPr/>
          </p:nvCxnSpPr>
          <p:spPr>
            <a:xfrm>
              <a:off x="967327" y="169452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017687" y="2497168"/>
              <a:ext cx="4972673" cy="390166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1017687" y="3281240"/>
              <a:ext cx="3878453" cy="309075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999191" y="4065393"/>
              <a:ext cx="2877026" cy="2273636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3007940" y="1731527"/>
              <a:ext cx="2932060" cy="2307029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988469" y="4833327"/>
              <a:ext cx="1946674" cy="1557641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3968489" y="1756664"/>
              <a:ext cx="1971511" cy="1471932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4827260" y="1701817"/>
              <a:ext cx="1158426" cy="762380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999191" y="5599846"/>
              <a:ext cx="925667" cy="712824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1972493" y="1682636"/>
              <a:ext cx="4030260" cy="3101715"/>
            </a:xfrm>
            <a:prstGeom prst="line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920" y="1965503"/>
              <a:ext cx="472635" cy="4165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  <a:p>
              <a:r>
                <a:rPr lang="en-US" dirty="0"/>
                <a:t>  G </a:t>
              </a:r>
            </a:p>
            <a:p>
              <a:endParaRPr lang="en-US" dirty="0"/>
            </a:p>
            <a:p>
              <a:r>
                <a:rPr lang="en-US" dirty="0"/>
                <a:t>S </a:t>
              </a:r>
            </a:p>
            <a:p>
              <a:endParaRPr lang="en-US" dirty="0"/>
            </a:p>
            <a:p>
              <a:r>
                <a:rPr lang="en-US" dirty="0"/>
                <a:t>S  </a:t>
              </a:r>
            </a:p>
            <a:p>
              <a:endParaRPr lang="en-US" dirty="0"/>
            </a:p>
            <a:p>
              <a:r>
                <a:rPr lang="en-US" dirty="0"/>
                <a:t>N</a:t>
              </a:r>
            </a:p>
            <a:p>
              <a:endParaRPr lang="en-US" dirty="0"/>
            </a:p>
            <a:p>
              <a:r>
                <a:rPr lang="en-US" dirty="0"/>
                <a:t>K</a:t>
              </a:r>
              <a:endParaRPr lang="ru-RU" dirty="0"/>
            </a:p>
          </p:txBody>
        </p:sp>
      </p:grpSp>
      <p:cxnSp>
        <p:nvCxnSpPr>
          <p:cNvPr id="6" name="Прямая со стрелкой 5"/>
          <p:cNvCxnSpPr/>
          <p:nvPr/>
        </p:nvCxnSpPr>
        <p:spPr>
          <a:xfrm>
            <a:off x="2066074" y="2622495"/>
            <a:ext cx="0" cy="2951945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2440523" y="2219243"/>
            <a:ext cx="3224013" cy="0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8600" y="2298324"/>
            <a:ext cx="1853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Надо придумать </a:t>
            </a:r>
            <a:br>
              <a:rPr lang="ru-RU" dirty="0"/>
            </a:br>
            <a:r>
              <a:rPr lang="ru-RU" dirty="0"/>
              <a:t>веса ребер!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29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6172200" cy="4647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Веса ребер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671972"/>
            <a:ext cx="6172200" cy="377990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Разные алгоритмы определяют веса по-разному</a:t>
            </a:r>
            <a:r>
              <a:rPr lang="en-US" dirty="0" smtClean="0"/>
              <a:t>. </a:t>
            </a:r>
            <a:r>
              <a:rPr lang="ru-RU" dirty="0" smtClean="0"/>
              <a:t>Например, так:</a:t>
            </a:r>
          </a:p>
          <a:p>
            <a:r>
              <a:rPr lang="en-US" dirty="0" smtClean="0"/>
              <a:t>S(GG,GGA) = </a:t>
            </a:r>
            <a:r>
              <a:rPr lang="ru-RU" dirty="0" smtClean="0"/>
              <a:t>4*</a:t>
            </a:r>
            <a:r>
              <a:rPr lang="en-US" dirty="0" smtClean="0"/>
              <a:t>S(G,G) + 2*(G,A)</a:t>
            </a:r>
          </a:p>
          <a:p>
            <a:r>
              <a:rPr lang="en-US" dirty="0" smtClean="0"/>
              <a:t>S(GG,---) –</a:t>
            </a:r>
            <a:r>
              <a:rPr lang="ru-RU" dirty="0" smtClean="0"/>
              <a:t> штраф за </a:t>
            </a:r>
            <a:r>
              <a:rPr lang="ru-RU" dirty="0" err="1" smtClean="0"/>
              <a:t>индель</a:t>
            </a:r>
            <a:r>
              <a:rPr lang="ru-RU" dirty="0" smtClean="0"/>
              <a:t>, линейный или аффинный</a:t>
            </a:r>
          </a:p>
          <a:p>
            <a:r>
              <a:rPr lang="ru-RU" dirty="0" smtClean="0"/>
              <a:t> </a:t>
            </a:r>
            <a:r>
              <a:rPr lang="en-US" dirty="0" smtClean="0"/>
              <a:t>S(GG,-TS) = </a:t>
            </a:r>
            <a:r>
              <a:rPr lang="ru-RU" dirty="0" smtClean="0"/>
              <a:t>штраф за </a:t>
            </a:r>
            <a:r>
              <a:rPr lang="ru-RU" dirty="0" err="1" smtClean="0"/>
              <a:t>гэп</a:t>
            </a:r>
            <a:r>
              <a:rPr lang="ru-RU" dirty="0" smtClean="0"/>
              <a:t> плюс </a:t>
            </a:r>
            <a:r>
              <a:rPr lang="en-US" dirty="0" smtClean="0"/>
              <a:t>S(GG,TS)</a:t>
            </a:r>
            <a:endParaRPr lang="ru-RU" dirty="0" smtClean="0"/>
          </a:p>
          <a:p>
            <a:r>
              <a:rPr lang="ru-RU" dirty="0" smtClean="0"/>
              <a:t>На многих примерах проверяется в каких ситуациях такой алгоритм приводит к явным ошибкам.</a:t>
            </a:r>
            <a:r>
              <a:rPr lang="en-US" dirty="0" smtClean="0"/>
              <a:t> </a:t>
            </a:r>
            <a:r>
              <a:rPr lang="ru-RU" dirty="0" smtClean="0"/>
              <a:t>Веса и алгоритм модифицируются чтобы избежать их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766" y="923075"/>
            <a:ext cx="6682469" cy="459214"/>
          </a:xfrm>
        </p:spPr>
        <p:txBody>
          <a:bodyPr>
            <a:noAutofit/>
          </a:bodyPr>
          <a:lstStyle/>
          <a:p>
            <a:r>
              <a:rPr lang="ru-RU" sz="2400" dirty="0"/>
              <a:t>Итерация выравнивания двух выравниваний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36277" y="5654149"/>
            <a:ext cx="1600200" cy="273844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94" name="Номер слайда 3"/>
          <p:cNvSpPr txBox="1">
            <a:spLocks/>
          </p:cNvSpPr>
          <p:nvPr/>
        </p:nvSpPr>
        <p:spPr>
          <a:xfrm>
            <a:off x="6059386" y="5647854"/>
            <a:ext cx="160171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2D0F02-96DD-4CEC-9928-ABB5EA17439D}" type="slidenum">
              <a:rPr lang="ru-RU" sz="900"/>
              <a:pPr/>
              <a:t>48</a:t>
            </a:fld>
            <a:endParaRPr lang="ru-RU" sz="900"/>
          </a:p>
        </p:txBody>
      </p:sp>
      <p:grpSp>
        <p:nvGrpSpPr>
          <p:cNvPr id="114" name="Группа 113"/>
          <p:cNvGrpSpPr/>
          <p:nvPr/>
        </p:nvGrpSpPr>
        <p:grpSpPr>
          <a:xfrm>
            <a:off x="1551793" y="2051068"/>
            <a:ext cx="5954006" cy="2616494"/>
            <a:chOff x="406790" y="1431940"/>
            <a:chExt cx="8332190" cy="3917310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406790" y="1431940"/>
              <a:ext cx="2475390" cy="1715782"/>
              <a:chOff x="654691" y="1440195"/>
              <a:chExt cx="2475390" cy="1715782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 rot="20688878">
                <a:off x="754319" y="1547222"/>
                <a:ext cx="2214717" cy="1608755"/>
                <a:chOff x="249" y="119"/>
                <a:chExt cx="1316" cy="998"/>
              </a:xfrm>
            </p:grpSpPr>
            <p:sp>
              <p:nvSpPr>
                <p:cNvPr id="6" name="Line 4"/>
                <p:cNvSpPr>
                  <a:spLocks noChangeShapeType="1"/>
                </p:cNvSpPr>
                <p:nvPr/>
              </p:nvSpPr>
              <p:spPr bwMode="auto">
                <a:xfrm>
                  <a:off x="657" y="572"/>
                  <a:ext cx="272" cy="89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7" name="Line 5"/>
                <p:cNvSpPr>
                  <a:spLocks noChangeShapeType="1"/>
                </p:cNvSpPr>
                <p:nvPr/>
              </p:nvSpPr>
              <p:spPr bwMode="auto">
                <a:xfrm>
                  <a:off x="431" y="391"/>
                  <a:ext cx="226" cy="18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340" y="572"/>
                  <a:ext cx="318" cy="9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9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726" y="459"/>
                  <a:ext cx="272" cy="45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0" name="Line 8"/>
                <p:cNvSpPr>
                  <a:spLocks noChangeShapeType="1"/>
                </p:cNvSpPr>
                <p:nvPr/>
              </p:nvSpPr>
              <p:spPr bwMode="auto">
                <a:xfrm rot="5400000">
                  <a:off x="860" y="188"/>
                  <a:ext cx="227" cy="18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1" name="Line 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48" y="255"/>
                  <a:ext cx="227" cy="45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2" name="Line 10"/>
                <p:cNvSpPr>
                  <a:spLocks noChangeShapeType="1"/>
                </p:cNvSpPr>
                <p:nvPr/>
              </p:nvSpPr>
              <p:spPr bwMode="auto">
                <a:xfrm>
                  <a:off x="930" y="663"/>
                  <a:ext cx="317" cy="182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>
                  <a:off x="1247" y="845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4" name="Line 12"/>
                <p:cNvSpPr>
                  <a:spLocks noChangeShapeType="1"/>
                </p:cNvSpPr>
                <p:nvPr/>
              </p:nvSpPr>
              <p:spPr bwMode="auto">
                <a:xfrm>
                  <a:off x="1247" y="845"/>
                  <a:ext cx="0" cy="182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15" name="Oval 13"/>
                <p:cNvSpPr>
                  <a:spLocks noChangeArrowheads="1"/>
                </p:cNvSpPr>
                <p:nvPr/>
              </p:nvSpPr>
              <p:spPr bwMode="auto">
                <a:xfrm>
                  <a:off x="975" y="119"/>
                  <a:ext cx="136" cy="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16" name="Oval 14"/>
                <p:cNvSpPr>
                  <a:spLocks noChangeArrowheads="1"/>
                </p:cNvSpPr>
                <p:nvPr/>
              </p:nvSpPr>
              <p:spPr bwMode="auto">
                <a:xfrm>
                  <a:off x="748" y="119"/>
                  <a:ext cx="136" cy="136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17" name="Oval 15"/>
                <p:cNvSpPr>
                  <a:spLocks noChangeArrowheads="1"/>
                </p:cNvSpPr>
                <p:nvPr/>
              </p:nvSpPr>
              <p:spPr bwMode="auto">
                <a:xfrm>
                  <a:off x="340" y="300"/>
                  <a:ext cx="136" cy="13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18" name="Oval 16"/>
                <p:cNvSpPr>
                  <a:spLocks noChangeArrowheads="1"/>
                </p:cNvSpPr>
                <p:nvPr/>
              </p:nvSpPr>
              <p:spPr bwMode="auto">
                <a:xfrm>
                  <a:off x="249" y="618"/>
                  <a:ext cx="136" cy="13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19" name="Oval 17"/>
                <p:cNvSpPr>
                  <a:spLocks noChangeArrowheads="1"/>
                </p:cNvSpPr>
                <p:nvPr/>
              </p:nvSpPr>
              <p:spPr bwMode="auto">
                <a:xfrm>
                  <a:off x="1429" y="754"/>
                  <a:ext cx="136" cy="136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20" name="Oval 18"/>
                <p:cNvSpPr>
                  <a:spLocks noChangeArrowheads="1"/>
                </p:cNvSpPr>
                <p:nvPr/>
              </p:nvSpPr>
              <p:spPr bwMode="auto">
                <a:xfrm>
                  <a:off x="1202" y="981"/>
                  <a:ext cx="136" cy="13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sp>
            <p:nvSpPr>
              <p:cNvPr id="89" name="Прямоугольник 88"/>
              <p:cNvSpPr/>
              <p:nvPr/>
            </p:nvSpPr>
            <p:spPr>
              <a:xfrm>
                <a:off x="654691" y="1440195"/>
                <a:ext cx="2475390" cy="167184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grpSp>
          <p:nvGrpSpPr>
            <p:cNvPr id="99" name="Группа 98"/>
            <p:cNvGrpSpPr/>
            <p:nvPr/>
          </p:nvGrpSpPr>
          <p:grpSpPr>
            <a:xfrm>
              <a:off x="3323800" y="1434937"/>
              <a:ext cx="2477160" cy="1791591"/>
              <a:chOff x="3458255" y="1457114"/>
              <a:chExt cx="2477160" cy="1791591"/>
            </a:xfrm>
          </p:grpSpPr>
          <p:grpSp>
            <p:nvGrpSpPr>
              <p:cNvPr id="37" name="Group 3"/>
              <p:cNvGrpSpPr>
                <a:grpSpLocks/>
              </p:cNvGrpSpPr>
              <p:nvPr/>
            </p:nvGrpSpPr>
            <p:grpSpPr bwMode="auto">
              <a:xfrm rot="20688878">
                <a:off x="3498875" y="1615167"/>
                <a:ext cx="2216301" cy="1633538"/>
                <a:chOff x="249" y="88"/>
                <a:chExt cx="1316" cy="1029"/>
              </a:xfrm>
            </p:grpSpPr>
            <p:sp>
              <p:nvSpPr>
                <p:cNvPr id="38" name="Line 4"/>
                <p:cNvSpPr>
                  <a:spLocks noChangeShapeType="1"/>
                </p:cNvSpPr>
                <p:nvPr/>
              </p:nvSpPr>
              <p:spPr bwMode="auto">
                <a:xfrm>
                  <a:off x="657" y="572"/>
                  <a:ext cx="272" cy="89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39" name="Line 5"/>
                <p:cNvSpPr>
                  <a:spLocks noChangeShapeType="1"/>
                </p:cNvSpPr>
                <p:nvPr/>
              </p:nvSpPr>
              <p:spPr bwMode="auto">
                <a:xfrm>
                  <a:off x="431" y="391"/>
                  <a:ext cx="226" cy="18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4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340" y="572"/>
                  <a:ext cx="318" cy="9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41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665" y="359"/>
                  <a:ext cx="433" cy="84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44" name="Line 10"/>
                <p:cNvSpPr>
                  <a:spLocks noChangeShapeType="1"/>
                </p:cNvSpPr>
                <p:nvPr/>
              </p:nvSpPr>
              <p:spPr bwMode="auto">
                <a:xfrm>
                  <a:off x="930" y="663"/>
                  <a:ext cx="317" cy="182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45" name="Line 11"/>
                <p:cNvSpPr>
                  <a:spLocks noChangeShapeType="1"/>
                </p:cNvSpPr>
                <p:nvPr/>
              </p:nvSpPr>
              <p:spPr bwMode="auto">
                <a:xfrm>
                  <a:off x="1247" y="845"/>
                  <a:ext cx="226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46" name="Line 12"/>
                <p:cNvSpPr>
                  <a:spLocks noChangeShapeType="1"/>
                </p:cNvSpPr>
                <p:nvPr/>
              </p:nvSpPr>
              <p:spPr bwMode="auto">
                <a:xfrm>
                  <a:off x="1247" y="845"/>
                  <a:ext cx="0" cy="182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47" name="Oval 13"/>
                <p:cNvSpPr>
                  <a:spLocks noChangeArrowheads="1"/>
                </p:cNvSpPr>
                <p:nvPr/>
              </p:nvSpPr>
              <p:spPr bwMode="auto">
                <a:xfrm>
                  <a:off x="889" y="88"/>
                  <a:ext cx="136" cy="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48" name="Oval 14"/>
                <p:cNvSpPr>
                  <a:spLocks noChangeArrowheads="1"/>
                </p:cNvSpPr>
                <p:nvPr/>
              </p:nvSpPr>
              <p:spPr bwMode="auto">
                <a:xfrm>
                  <a:off x="812" y="91"/>
                  <a:ext cx="136" cy="136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49" name="Oval 15"/>
                <p:cNvSpPr>
                  <a:spLocks noChangeArrowheads="1"/>
                </p:cNvSpPr>
                <p:nvPr/>
              </p:nvSpPr>
              <p:spPr bwMode="auto">
                <a:xfrm>
                  <a:off x="340" y="300"/>
                  <a:ext cx="136" cy="13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50" name="Oval 16"/>
                <p:cNvSpPr>
                  <a:spLocks noChangeArrowheads="1"/>
                </p:cNvSpPr>
                <p:nvPr/>
              </p:nvSpPr>
              <p:spPr bwMode="auto">
                <a:xfrm>
                  <a:off x="249" y="618"/>
                  <a:ext cx="136" cy="13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51" name="Oval 17"/>
                <p:cNvSpPr>
                  <a:spLocks noChangeArrowheads="1"/>
                </p:cNvSpPr>
                <p:nvPr/>
              </p:nvSpPr>
              <p:spPr bwMode="auto">
                <a:xfrm>
                  <a:off x="1429" y="754"/>
                  <a:ext cx="136" cy="136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52" name="Oval 18"/>
                <p:cNvSpPr>
                  <a:spLocks noChangeArrowheads="1"/>
                </p:cNvSpPr>
                <p:nvPr/>
              </p:nvSpPr>
              <p:spPr bwMode="auto">
                <a:xfrm>
                  <a:off x="1202" y="981"/>
                  <a:ext cx="136" cy="13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sp>
            <p:nvSpPr>
              <p:cNvPr id="90" name="Прямоугольник 89"/>
              <p:cNvSpPr/>
              <p:nvPr/>
            </p:nvSpPr>
            <p:spPr>
              <a:xfrm>
                <a:off x="3458255" y="1457114"/>
                <a:ext cx="2477160" cy="164645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grpSp>
          <p:nvGrpSpPr>
            <p:cNvPr id="100" name="Группа 99"/>
            <p:cNvGrpSpPr/>
            <p:nvPr/>
          </p:nvGrpSpPr>
          <p:grpSpPr>
            <a:xfrm>
              <a:off x="6242580" y="1449848"/>
              <a:ext cx="2477160" cy="1730965"/>
              <a:chOff x="6358435" y="1449848"/>
              <a:chExt cx="2477160" cy="1730965"/>
            </a:xfrm>
          </p:grpSpPr>
          <p:grpSp>
            <p:nvGrpSpPr>
              <p:cNvPr id="21" name="Group 3"/>
              <p:cNvGrpSpPr>
                <a:grpSpLocks/>
              </p:cNvGrpSpPr>
              <p:nvPr/>
            </p:nvGrpSpPr>
            <p:grpSpPr bwMode="auto">
              <a:xfrm rot="20688878">
                <a:off x="6496725" y="1788575"/>
                <a:ext cx="1978838" cy="1392238"/>
                <a:chOff x="249" y="122"/>
                <a:chExt cx="1175" cy="877"/>
              </a:xfrm>
            </p:grpSpPr>
            <p:sp>
              <p:nvSpPr>
                <p:cNvPr id="22" name="Line 4"/>
                <p:cNvSpPr>
                  <a:spLocks noChangeShapeType="1"/>
                </p:cNvSpPr>
                <p:nvPr/>
              </p:nvSpPr>
              <p:spPr bwMode="auto">
                <a:xfrm>
                  <a:off x="657" y="572"/>
                  <a:ext cx="272" cy="89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23" name="Line 5"/>
                <p:cNvSpPr>
                  <a:spLocks noChangeShapeType="1"/>
                </p:cNvSpPr>
                <p:nvPr/>
              </p:nvSpPr>
              <p:spPr bwMode="auto">
                <a:xfrm>
                  <a:off x="431" y="391"/>
                  <a:ext cx="226" cy="18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2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340" y="572"/>
                  <a:ext cx="318" cy="91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25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701" y="400"/>
                  <a:ext cx="357" cy="79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28" name="Line 10"/>
                <p:cNvSpPr>
                  <a:spLocks noChangeShapeType="1"/>
                </p:cNvSpPr>
                <p:nvPr/>
              </p:nvSpPr>
              <p:spPr bwMode="auto">
                <a:xfrm>
                  <a:off x="930" y="663"/>
                  <a:ext cx="392" cy="23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31" name="Oval 13"/>
                <p:cNvSpPr>
                  <a:spLocks noChangeArrowheads="1"/>
                </p:cNvSpPr>
                <p:nvPr/>
              </p:nvSpPr>
              <p:spPr bwMode="auto">
                <a:xfrm>
                  <a:off x="919" y="122"/>
                  <a:ext cx="136" cy="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32" name="Oval 14"/>
                <p:cNvSpPr>
                  <a:spLocks noChangeArrowheads="1"/>
                </p:cNvSpPr>
                <p:nvPr/>
              </p:nvSpPr>
              <p:spPr bwMode="auto">
                <a:xfrm>
                  <a:off x="842" y="124"/>
                  <a:ext cx="136" cy="136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33" name="Oval 15"/>
                <p:cNvSpPr>
                  <a:spLocks noChangeArrowheads="1"/>
                </p:cNvSpPr>
                <p:nvPr/>
              </p:nvSpPr>
              <p:spPr bwMode="auto">
                <a:xfrm>
                  <a:off x="340" y="300"/>
                  <a:ext cx="136" cy="13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34" name="Oval 16"/>
                <p:cNvSpPr>
                  <a:spLocks noChangeArrowheads="1"/>
                </p:cNvSpPr>
                <p:nvPr/>
              </p:nvSpPr>
              <p:spPr bwMode="auto">
                <a:xfrm>
                  <a:off x="249" y="618"/>
                  <a:ext cx="136" cy="13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35" name="Oval 17"/>
                <p:cNvSpPr>
                  <a:spLocks noChangeArrowheads="1"/>
                </p:cNvSpPr>
                <p:nvPr/>
              </p:nvSpPr>
              <p:spPr bwMode="auto">
                <a:xfrm>
                  <a:off x="1288" y="804"/>
                  <a:ext cx="136" cy="136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36" name="Oval 18"/>
                <p:cNvSpPr>
                  <a:spLocks noChangeArrowheads="1"/>
                </p:cNvSpPr>
                <p:nvPr/>
              </p:nvSpPr>
              <p:spPr bwMode="auto">
                <a:xfrm>
                  <a:off x="1232" y="863"/>
                  <a:ext cx="136" cy="13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sp>
            <p:nvSpPr>
              <p:cNvPr id="91" name="Прямоугольник 90"/>
              <p:cNvSpPr/>
              <p:nvPr/>
            </p:nvSpPr>
            <p:spPr>
              <a:xfrm>
                <a:off x="6358435" y="1449848"/>
                <a:ext cx="2477160" cy="164645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grpSp>
          <p:nvGrpSpPr>
            <p:cNvPr id="101" name="Группа 100"/>
            <p:cNvGrpSpPr/>
            <p:nvPr/>
          </p:nvGrpSpPr>
          <p:grpSpPr>
            <a:xfrm>
              <a:off x="443425" y="3702791"/>
              <a:ext cx="2477160" cy="1646459"/>
              <a:chOff x="688103" y="3688996"/>
              <a:chExt cx="2477160" cy="1646459"/>
            </a:xfrm>
          </p:grpSpPr>
          <p:grpSp>
            <p:nvGrpSpPr>
              <p:cNvPr id="53" name="Group 3"/>
              <p:cNvGrpSpPr>
                <a:grpSpLocks/>
              </p:cNvGrpSpPr>
              <p:nvPr/>
            </p:nvGrpSpPr>
            <p:grpSpPr bwMode="auto">
              <a:xfrm rot="20688878">
                <a:off x="805411" y="3804273"/>
                <a:ext cx="1926629" cy="1392238"/>
                <a:chOff x="280" y="122"/>
                <a:chExt cx="1144" cy="877"/>
              </a:xfrm>
            </p:grpSpPr>
            <p:sp>
              <p:nvSpPr>
                <p:cNvPr id="54" name="Line 4"/>
                <p:cNvSpPr>
                  <a:spLocks noChangeShapeType="1"/>
                </p:cNvSpPr>
                <p:nvPr/>
              </p:nvSpPr>
              <p:spPr bwMode="auto">
                <a:xfrm>
                  <a:off x="393" y="515"/>
                  <a:ext cx="536" cy="146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57" name="Line 7"/>
                <p:cNvSpPr>
                  <a:spLocks noChangeShapeType="1"/>
                </p:cNvSpPr>
                <p:nvPr/>
              </p:nvSpPr>
              <p:spPr bwMode="auto">
                <a:xfrm rot="5400000">
                  <a:off x="701" y="400"/>
                  <a:ext cx="357" cy="79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58" name="Line 10"/>
                <p:cNvSpPr>
                  <a:spLocks noChangeShapeType="1"/>
                </p:cNvSpPr>
                <p:nvPr/>
              </p:nvSpPr>
              <p:spPr bwMode="auto">
                <a:xfrm>
                  <a:off x="930" y="663"/>
                  <a:ext cx="392" cy="23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59" name="Oval 13"/>
                <p:cNvSpPr>
                  <a:spLocks noChangeArrowheads="1"/>
                </p:cNvSpPr>
                <p:nvPr/>
              </p:nvSpPr>
              <p:spPr bwMode="auto">
                <a:xfrm>
                  <a:off x="919" y="122"/>
                  <a:ext cx="136" cy="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60" name="Oval 14"/>
                <p:cNvSpPr>
                  <a:spLocks noChangeArrowheads="1"/>
                </p:cNvSpPr>
                <p:nvPr/>
              </p:nvSpPr>
              <p:spPr bwMode="auto">
                <a:xfrm>
                  <a:off x="842" y="124"/>
                  <a:ext cx="136" cy="136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61" name="Oval 15"/>
                <p:cNvSpPr>
                  <a:spLocks noChangeArrowheads="1"/>
                </p:cNvSpPr>
                <p:nvPr/>
              </p:nvSpPr>
              <p:spPr bwMode="auto">
                <a:xfrm>
                  <a:off x="280" y="404"/>
                  <a:ext cx="136" cy="13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62" name="Oval 16"/>
                <p:cNvSpPr>
                  <a:spLocks noChangeArrowheads="1"/>
                </p:cNvSpPr>
                <p:nvPr/>
              </p:nvSpPr>
              <p:spPr bwMode="auto">
                <a:xfrm>
                  <a:off x="283" y="505"/>
                  <a:ext cx="136" cy="13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63" name="Oval 17"/>
                <p:cNvSpPr>
                  <a:spLocks noChangeArrowheads="1"/>
                </p:cNvSpPr>
                <p:nvPr/>
              </p:nvSpPr>
              <p:spPr bwMode="auto">
                <a:xfrm>
                  <a:off x="1288" y="804"/>
                  <a:ext cx="136" cy="136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64" name="Oval 18"/>
                <p:cNvSpPr>
                  <a:spLocks noChangeArrowheads="1"/>
                </p:cNvSpPr>
                <p:nvPr/>
              </p:nvSpPr>
              <p:spPr bwMode="auto">
                <a:xfrm>
                  <a:off x="1232" y="863"/>
                  <a:ext cx="136" cy="13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sp>
            <p:nvSpPr>
              <p:cNvPr id="92" name="Прямоугольник 91"/>
              <p:cNvSpPr/>
              <p:nvPr/>
            </p:nvSpPr>
            <p:spPr>
              <a:xfrm>
                <a:off x="688103" y="3688996"/>
                <a:ext cx="2477160" cy="164645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grpSp>
          <p:nvGrpSpPr>
            <p:cNvPr id="102" name="Группа 101"/>
            <p:cNvGrpSpPr/>
            <p:nvPr/>
          </p:nvGrpSpPr>
          <p:grpSpPr>
            <a:xfrm>
              <a:off x="3381445" y="3702791"/>
              <a:ext cx="2477160" cy="1646459"/>
              <a:chOff x="3439949" y="3688995"/>
              <a:chExt cx="2477160" cy="1646459"/>
            </a:xfrm>
          </p:grpSpPr>
          <p:grpSp>
            <p:nvGrpSpPr>
              <p:cNvPr id="65" name="Group 3"/>
              <p:cNvGrpSpPr>
                <a:grpSpLocks/>
              </p:cNvGrpSpPr>
              <p:nvPr/>
            </p:nvGrpSpPr>
            <p:grpSpPr bwMode="auto">
              <a:xfrm rot="20688878">
                <a:off x="3769477" y="3924204"/>
                <a:ext cx="1795264" cy="1393825"/>
                <a:chOff x="358" y="121"/>
                <a:chExt cx="1066" cy="878"/>
              </a:xfrm>
            </p:grpSpPr>
            <p:sp>
              <p:nvSpPr>
                <p:cNvPr id="66" name="Line 4"/>
                <p:cNvSpPr>
                  <a:spLocks noChangeShapeType="1"/>
                </p:cNvSpPr>
                <p:nvPr/>
              </p:nvSpPr>
              <p:spPr bwMode="auto">
                <a:xfrm>
                  <a:off x="450" y="241"/>
                  <a:ext cx="479" cy="42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8" name="Line 10"/>
                <p:cNvSpPr>
                  <a:spLocks noChangeShapeType="1"/>
                </p:cNvSpPr>
                <p:nvPr/>
              </p:nvSpPr>
              <p:spPr bwMode="auto">
                <a:xfrm>
                  <a:off x="930" y="663"/>
                  <a:ext cx="392" cy="23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 sz="1350"/>
                </a:p>
              </p:txBody>
            </p:sp>
            <p:sp>
              <p:nvSpPr>
                <p:cNvPr id="69" name="Oval 13"/>
                <p:cNvSpPr>
                  <a:spLocks noChangeArrowheads="1"/>
                </p:cNvSpPr>
                <p:nvPr/>
              </p:nvSpPr>
              <p:spPr bwMode="auto">
                <a:xfrm>
                  <a:off x="435" y="159"/>
                  <a:ext cx="136" cy="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70" name="Oval 14"/>
                <p:cNvSpPr>
                  <a:spLocks noChangeArrowheads="1"/>
                </p:cNvSpPr>
                <p:nvPr/>
              </p:nvSpPr>
              <p:spPr bwMode="auto">
                <a:xfrm>
                  <a:off x="358" y="161"/>
                  <a:ext cx="136" cy="136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71" name="Oval 15"/>
                <p:cNvSpPr>
                  <a:spLocks noChangeArrowheads="1"/>
                </p:cNvSpPr>
                <p:nvPr/>
              </p:nvSpPr>
              <p:spPr bwMode="auto">
                <a:xfrm>
                  <a:off x="392" y="121"/>
                  <a:ext cx="136" cy="13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72" name="Oval 16"/>
                <p:cNvSpPr>
                  <a:spLocks noChangeArrowheads="1"/>
                </p:cNvSpPr>
                <p:nvPr/>
              </p:nvSpPr>
              <p:spPr bwMode="auto">
                <a:xfrm>
                  <a:off x="395" y="222"/>
                  <a:ext cx="136" cy="13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73" name="Oval 17"/>
                <p:cNvSpPr>
                  <a:spLocks noChangeArrowheads="1"/>
                </p:cNvSpPr>
                <p:nvPr/>
              </p:nvSpPr>
              <p:spPr bwMode="auto">
                <a:xfrm>
                  <a:off x="1288" y="804"/>
                  <a:ext cx="136" cy="136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74" name="Oval 18"/>
                <p:cNvSpPr>
                  <a:spLocks noChangeArrowheads="1"/>
                </p:cNvSpPr>
                <p:nvPr/>
              </p:nvSpPr>
              <p:spPr bwMode="auto">
                <a:xfrm>
                  <a:off x="1232" y="863"/>
                  <a:ext cx="136" cy="13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sp>
            <p:nvSpPr>
              <p:cNvPr id="93" name="Прямоугольник 92"/>
              <p:cNvSpPr/>
              <p:nvPr/>
            </p:nvSpPr>
            <p:spPr>
              <a:xfrm>
                <a:off x="3439949" y="3688995"/>
                <a:ext cx="2477160" cy="164645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grpSp>
          <p:nvGrpSpPr>
            <p:cNvPr id="103" name="Группа 102"/>
            <p:cNvGrpSpPr/>
            <p:nvPr/>
          </p:nvGrpSpPr>
          <p:grpSpPr>
            <a:xfrm>
              <a:off x="6261820" y="3691311"/>
              <a:ext cx="2477160" cy="1646459"/>
              <a:chOff x="6352589" y="3691311"/>
              <a:chExt cx="2477160" cy="1646459"/>
            </a:xfrm>
          </p:grpSpPr>
          <p:grpSp>
            <p:nvGrpSpPr>
              <p:cNvPr id="75" name="Group 3"/>
              <p:cNvGrpSpPr>
                <a:grpSpLocks/>
              </p:cNvGrpSpPr>
              <p:nvPr/>
            </p:nvGrpSpPr>
            <p:grpSpPr bwMode="auto">
              <a:xfrm rot="20688878">
                <a:off x="7277445" y="4223618"/>
                <a:ext cx="508602" cy="452438"/>
                <a:chOff x="358" y="121"/>
                <a:chExt cx="302" cy="285"/>
              </a:xfrm>
            </p:grpSpPr>
            <p:sp>
              <p:nvSpPr>
                <p:cNvPr id="78" name="Oval 13"/>
                <p:cNvSpPr>
                  <a:spLocks noChangeArrowheads="1"/>
                </p:cNvSpPr>
                <p:nvPr/>
              </p:nvSpPr>
              <p:spPr bwMode="auto">
                <a:xfrm>
                  <a:off x="435" y="159"/>
                  <a:ext cx="136" cy="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79" name="Oval 14"/>
                <p:cNvSpPr>
                  <a:spLocks noChangeArrowheads="1"/>
                </p:cNvSpPr>
                <p:nvPr/>
              </p:nvSpPr>
              <p:spPr bwMode="auto">
                <a:xfrm>
                  <a:off x="358" y="161"/>
                  <a:ext cx="136" cy="136"/>
                </a:xfrm>
                <a:prstGeom prst="ellipse">
                  <a:avLst/>
                </a:prstGeom>
                <a:solidFill>
                  <a:srgbClr val="9933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80" name="Oval 15"/>
                <p:cNvSpPr>
                  <a:spLocks noChangeArrowheads="1"/>
                </p:cNvSpPr>
                <p:nvPr/>
              </p:nvSpPr>
              <p:spPr bwMode="auto">
                <a:xfrm>
                  <a:off x="392" y="121"/>
                  <a:ext cx="136" cy="13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81" name="Oval 16"/>
                <p:cNvSpPr>
                  <a:spLocks noChangeArrowheads="1"/>
                </p:cNvSpPr>
                <p:nvPr/>
              </p:nvSpPr>
              <p:spPr bwMode="auto">
                <a:xfrm>
                  <a:off x="395" y="222"/>
                  <a:ext cx="136" cy="136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82" name="Oval 17"/>
                <p:cNvSpPr>
                  <a:spLocks noChangeArrowheads="1"/>
                </p:cNvSpPr>
                <p:nvPr/>
              </p:nvSpPr>
              <p:spPr bwMode="auto">
                <a:xfrm>
                  <a:off x="524" y="207"/>
                  <a:ext cx="136" cy="136"/>
                </a:xfrm>
                <a:prstGeom prst="ellipse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  <p:sp>
              <p:nvSpPr>
                <p:cNvPr id="83" name="Oval 18"/>
                <p:cNvSpPr>
                  <a:spLocks noChangeArrowheads="1"/>
                </p:cNvSpPr>
                <p:nvPr/>
              </p:nvSpPr>
              <p:spPr bwMode="auto">
                <a:xfrm>
                  <a:off x="438" y="270"/>
                  <a:ext cx="136" cy="13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350"/>
                </a:p>
              </p:txBody>
            </p:sp>
          </p:grpSp>
          <p:sp>
            <p:nvSpPr>
              <p:cNvPr id="97" name="Прямоугольник 96"/>
              <p:cNvSpPr/>
              <p:nvPr/>
            </p:nvSpPr>
            <p:spPr>
              <a:xfrm>
                <a:off x="6352589" y="3691311"/>
                <a:ext cx="2477160" cy="1646459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/>
              </a:p>
            </p:txBody>
          </p:sp>
        </p:grpSp>
        <p:sp>
          <p:nvSpPr>
            <p:cNvPr id="105" name="Стрелка вправо 104"/>
            <p:cNvSpPr/>
            <p:nvPr/>
          </p:nvSpPr>
          <p:spPr>
            <a:xfrm>
              <a:off x="2891485" y="2138276"/>
              <a:ext cx="432316" cy="343341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7" name="Стрелка вправо 106"/>
            <p:cNvSpPr/>
            <p:nvPr/>
          </p:nvSpPr>
          <p:spPr>
            <a:xfrm>
              <a:off x="5815103" y="2174846"/>
              <a:ext cx="461689" cy="35349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8" name="Стрелка вправо 107"/>
            <p:cNvSpPr/>
            <p:nvPr/>
          </p:nvSpPr>
          <p:spPr>
            <a:xfrm rot="10115923">
              <a:off x="2726611" y="3236341"/>
              <a:ext cx="3620777" cy="272822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9" name="Стрелка вправо 108"/>
            <p:cNvSpPr/>
            <p:nvPr/>
          </p:nvSpPr>
          <p:spPr>
            <a:xfrm>
              <a:off x="5822712" y="4349271"/>
              <a:ext cx="461689" cy="353498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11" name="Стрелка вправо 110"/>
            <p:cNvSpPr/>
            <p:nvPr/>
          </p:nvSpPr>
          <p:spPr>
            <a:xfrm>
              <a:off x="2938805" y="4349271"/>
              <a:ext cx="461689" cy="353498"/>
            </a:xfrm>
            <a:prstGeom prst="rightArrow">
              <a:avLst>
                <a:gd name="adj1" fmla="val 50000"/>
                <a:gd name="adj2" fmla="val 4497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1259571" y="4667562"/>
            <a:ext cx="6682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dirty="0"/>
              <a:t>На каждой итерации для выравнивания выбираются самые </a:t>
            </a:r>
            <a:br>
              <a:rPr lang="ru-RU" dirty="0"/>
            </a:br>
            <a:r>
              <a:rPr lang="ru-RU" dirty="0"/>
              <a:t>близкие </a:t>
            </a:r>
            <a:r>
              <a:rPr lang="en-US" dirty="0"/>
              <a:t>“</a:t>
            </a:r>
            <a:r>
              <a:rPr lang="ru-RU" dirty="0"/>
              <a:t>листья</a:t>
            </a:r>
            <a:r>
              <a:rPr lang="en-US" dirty="0"/>
              <a:t>” – </a:t>
            </a:r>
            <a:r>
              <a:rPr lang="ru-RU" dirty="0"/>
              <a:t>выравнивания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dirty="0"/>
              <a:t>Длина ветки до построенного выравнивания равна длине ветки до развилки плюс половина расстояния между листьями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230766" y="1290924"/>
            <a:ext cx="668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dirty="0"/>
              <a:t>Лист дерева – последовательность или выравнивание нескольких последовательностей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10577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Рафинирование</a:t>
            </a:r>
            <a:r>
              <a:rPr lang="en-US" dirty="0" smtClean="0"/>
              <a:t>”</a:t>
            </a:r>
            <a:r>
              <a:rPr lang="ru-RU" dirty="0" smtClean="0"/>
              <a:t> выравнивания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Главная беда иерархического выравнивания – ошибка на первых итерациях никогда не будет исправлена!</a:t>
            </a:r>
          </a:p>
          <a:p>
            <a:r>
              <a:rPr lang="ru-RU" dirty="0"/>
              <a:t>Значит, нужны алгоритмы исправления ошибок – </a:t>
            </a:r>
            <a:r>
              <a:rPr lang="en-US" dirty="0"/>
              <a:t>“</a:t>
            </a:r>
            <a:r>
              <a:rPr lang="ru-RU" dirty="0" smtClean="0"/>
              <a:t>рафинирования</a:t>
            </a:r>
            <a:r>
              <a:rPr lang="en-US" dirty="0"/>
              <a:t>” </a:t>
            </a:r>
            <a:r>
              <a:rPr lang="ru-RU" dirty="0"/>
              <a:t>выравнивания (</a:t>
            </a:r>
            <a:r>
              <a:rPr lang="en-US" dirty="0" err="1"/>
              <a:t>refinment</a:t>
            </a:r>
            <a:r>
              <a:rPr lang="en-US" dirty="0"/>
              <a:t>)</a:t>
            </a:r>
            <a:endParaRPr lang="ru-RU" dirty="0"/>
          </a:p>
          <a:p>
            <a:pPr lvl="1"/>
            <a:r>
              <a:rPr lang="ru-RU" dirty="0"/>
              <a:t>На вход подается множественное выравнивание</a:t>
            </a:r>
          </a:p>
          <a:p>
            <a:pPr lvl="1"/>
            <a:r>
              <a:rPr lang="ru-RU" dirty="0"/>
              <a:t>Каким-либо образом выравнивание делится на две части по горизонтали</a:t>
            </a:r>
            <a:endParaRPr lang="en-US" dirty="0"/>
          </a:p>
          <a:p>
            <a:pPr lvl="1"/>
            <a:r>
              <a:rPr lang="ru-RU" dirty="0"/>
              <a:t>эти части заново выравниваются друг против друга</a:t>
            </a:r>
          </a:p>
          <a:p>
            <a:pPr lvl="2"/>
            <a:r>
              <a:rPr lang="ru-RU" dirty="0"/>
              <a:t>если новое выравнивание лучше (нужен параметр!), то оно принимается, иначе – остается прежнее</a:t>
            </a:r>
          </a:p>
          <a:p>
            <a:pPr lvl="1"/>
            <a:r>
              <a:rPr lang="ru-RU" dirty="0"/>
              <a:t>простейший вариант: каждая последовательность выравнивается против всех остальных пока выравнивание не перестанет улучшаться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4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3131389"/>
            <a:ext cx="7886700" cy="142246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Вопросы к коллоквиуму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smtClean="0"/>
              <a:t>см. на сайте</a:t>
            </a:r>
            <a:endParaRPr lang="ru-RU" sz="4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8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Блочное выравнивание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2057401"/>
            <a:ext cx="6172200" cy="249494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Идея: найти в последовательностях сходные участки без </a:t>
            </a:r>
            <a:r>
              <a:rPr lang="ru-RU" dirty="0" err="1" smtClean="0"/>
              <a:t>гэпов</a:t>
            </a:r>
            <a:r>
              <a:rPr lang="ru-RU" dirty="0" smtClean="0"/>
              <a:t>. Построить из них блоки</a:t>
            </a:r>
          </a:p>
          <a:p>
            <a:r>
              <a:rPr lang="ru-RU" dirty="0" smtClean="0"/>
              <a:t> Найти непротиворечивый набор блоков </a:t>
            </a:r>
          </a:p>
          <a:p>
            <a:r>
              <a:rPr lang="ru-RU" dirty="0" smtClean="0"/>
              <a:t>Выровнять участки между блоками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6649" y="4830793"/>
            <a:ext cx="5685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Такой подход реализован в </a:t>
            </a:r>
            <a:br>
              <a:rPr lang="ru-RU" sz="2400" dirty="0" smtClean="0"/>
            </a:br>
            <a:r>
              <a:rPr lang="en-US" sz="2400" dirty="0" smtClean="0"/>
              <a:t>PSI-BLAST (Position-Specific Iterated BLAST)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для улучшения  результатов поиска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8196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214" y="857251"/>
            <a:ext cx="6172200" cy="584291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Алгоритмы множественного выравнивания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71" y="1471402"/>
            <a:ext cx="8592458" cy="4290032"/>
          </a:xfrm>
        </p:spPr>
        <p:txBody>
          <a:bodyPr>
            <a:noAutofit/>
          </a:bodyPr>
          <a:lstStyle/>
          <a:p>
            <a:r>
              <a:rPr lang="ru-RU" sz="2400" dirty="0"/>
              <a:t>Не решают формальную задачу – в отличие от алгоритмов парного выравнивания</a:t>
            </a:r>
          </a:p>
          <a:p>
            <a:r>
              <a:rPr lang="ru-RU" sz="2400" dirty="0"/>
              <a:t>Нет гарантии, что построенное выравнивание превосходит все остальные по какому-то параметру, оценивающему качество выравнивания</a:t>
            </a:r>
            <a:br>
              <a:rPr lang="ru-RU" sz="2400" dirty="0"/>
            </a:br>
            <a:r>
              <a:rPr lang="ru-RU" sz="2400" dirty="0"/>
              <a:t>ЭВРИСТИЧЕСКИЕ АЛГОРИТМЫ!</a:t>
            </a:r>
          </a:p>
          <a:p>
            <a:r>
              <a:rPr lang="ru-RU" sz="2400" dirty="0"/>
              <a:t>Есть разные параметры качества выравнивания, например, сумма весов парных выравниваний.</a:t>
            </a:r>
          </a:p>
          <a:p>
            <a:pPr lvl="1"/>
            <a:r>
              <a:rPr lang="ru-RU" dirty="0"/>
              <a:t>Построение множественного выравнивания с помощью динамического программирования возможно</a:t>
            </a:r>
          </a:p>
          <a:p>
            <a:pPr lvl="1"/>
            <a:r>
              <a:rPr lang="ru-RU" dirty="0"/>
              <a:t>Число операций </a:t>
            </a:r>
            <a:r>
              <a:rPr lang="en-US" dirty="0"/>
              <a:t>C*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r>
              <a:rPr lang="en-US" baseline="30000" dirty="0"/>
              <a:t>  </a:t>
            </a:r>
            <a:r>
              <a:rPr lang="ru-RU" dirty="0"/>
              <a:t>где </a:t>
            </a:r>
            <a:r>
              <a:rPr lang="en-US" dirty="0"/>
              <a:t>k </a:t>
            </a:r>
            <a:r>
              <a:rPr lang="ru-RU" dirty="0"/>
              <a:t>– число последовательностей, </a:t>
            </a:r>
            <a:r>
              <a:rPr lang="en-US" dirty="0"/>
              <a:t>n –  </a:t>
            </a:r>
            <a:r>
              <a:rPr lang="ru-RU" dirty="0"/>
              <a:t>средняя длина входных последовательностей  (геометрическое среднее). Прикиньте сколько времени потребуется, если </a:t>
            </a:r>
            <a:r>
              <a:rPr lang="en-US" dirty="0"/>
              <a:t>n = 100   </a:t>
            </a:r>
            <a:r>
              <a:rPr lang="ru-RU" dirty="0"/>
              <a:t>и </a:t>
            </a:r>
            <a:r>
              <a:rPr lang="en-US" dirty="0"/>
              <a:t> k = </a:t>
            </a:r>
            <a:r>
              <a:rPr lang="ru-RU" dirty="0"/>
              <a:t>100 </a:t>
            </a:r>
            <a:endParaRPr lang="ru-RU" baseline="30000" dirty="0"/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4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585" y="281166"/>
            <a:ext cx="6172200" cy="5184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972457"/>
            <a:ext cx="8374743" cy="5617029"/>
          </a:xfrm>
        </p:spPr>
        <p:txBody>
          <a:bodyPr>
            <a:noAutofit/>
          </a:bodyPr>
          <a:lstStyle/>
          <a:p>
            <a:r>
              <a:rPr lang="en-US" sz="2400" dirty="0"/>
              <a:t>Muscle </a:t>
            </a:r>
          </a:p>
          <a:p>
            <a:r>
              <a:rPr lang="en-US" sz="2400" dirty="0" err="1"/>
              <a:t>Mafft</a:t>
            </a:r>
            <a:r>
              <a:rPr lang="en-US" sz="2400" dirty="0"/>
              <a:t> – </a:t>
            </a:r>
            <a:r>
              <a:rPr lang="ru-RU" sz="2400" dirty="0"/>
              <a:t>быстрая</a:t>
            </a:r>
          </a:p>
          <a:p>
            <a:r>
              <a:rPr lang="en-US" sz="2400" dirty="0"/>
              <a:t>T-coffee, M-coffee </a:t>
            </a:r>
            <a:r>
              <a:rPr lang="ru-RU" sz="1200" dirty="0"/>
              <a:t>(</a:t>
            </a:r>
            <a:r>
              <a:rPr lang="en-US" sz="1200" dirty="0"/>
              <a:t>http://www.tcoffee.org/Projects/tcoffee/</a:t>
            </a:r>
            <a:r>
              <a:rPr lang="ru-RU" sz="1200" dirty="0"/>
              <a:t>)</a:t>
            </a:r>
            <a:r>
              <a:rPr lang="en-US" sz="2400" dirty="0"/>
              <a:t> </a:t>
            </a:r>
            <a:endParaRPr lang="ru-RU" sz="2400" dirty="0"/>
          </a:p>
          <a:p>
            <a:pPr lvl="1"/>
            <a:r>
              <a:rPr lang="ru-RU" sz="2000" dirty="0"/>
              <a:t>умеет интегрировать разную информацию: парные локальные выравнивания, сходство </a:t>
            </a:r>
            <a:r>
              <a:rPr lang="en-US" sz="2000" dirty="0"/>
              <a:t>3D </a:t>
            </a:r>
            <a:r>
              <a:rPr lang="ru-RU" sz="2000" dirty="0"/>
              <a:t>структур некоторых белков – если известны.</a:t>
            </a:r>
            <a:endParaRPr lang="en-US" sz="2000" dirty="0"/>
          </a:p>
          <a:p>
            <a:r>
              <a:rPr lang="en-US" sz="2400" dirty="0" err="1"/>
              <a:t>ClustalW</a:t>
            </a:r>
            <a:r>
              <a:rPr lang="en-US" sz="2400" dirty="0"/>
              <a:t>, </a:t>
            </a:r>
            <a:r>
              <a:rPr lang="ru-RU" sz="2400" dirty="0" smtClean="0"/>
              <a:t>более современная версия этого </a:t>
            </a:r>
            <a:r>
              <a:rPr lang="ru-RU" sz="2400" dirty="0" err="1" smtClean="0"/>
              <a:t>агоритма</a:t>
            </a:r>
            <a:r>
              <a:rPr lang="ru-RU" sz="2400" dirty="0" smtClean="0"/>
              <a:t> </a:t>
            </a:r>
            <a:r>
              <a:rPr lang="en-US" sz="2400" dirty="0" smtClean="0"/>
              <a:t>---</a:t>
            </a:r>
            <a:r>
              <a:rPr lang="en-US" sz="2400" dirty="0" err="1" smtClean="0"/>
              <a:t>ClustalO</a:t>
            </a:r>
            <a:endParaRPr lang="en-US" sz="2400" dirty="0"/>
          </a:p>
          <a:p>
            <a:r>
              <a:rPr lang="en-US" sz="2400" dirty="0" err="1"/>
              <a:t>Probcons</a:t>
            </a:r>
            <a:endParaRPr lang="en-US" sz="2400" dirty="0"/>
          </a:p>
          <a:p>
            <a:r>
              <a:rPr lang="en-US" sz="2400" dirty="0" err="1"/>
              <a:t>DiAlign</a:t>
            </a:r>
            <a:r>
              <a:rPr lang="en-US" sz="2400" dirty="0"/>
              <a:t> – </a:t>
            </a:r>
            <a:r>
              <a:rPr lang="ru-RU" sz="2400" dirty="0"/>
              <a:t>блочное, начинает с парных блоков</a:t>
            </a:r>
          </a:p>
          <a:p>
            <a:r>
              <a:rPr lang="en-US" sz="2400" dirty="0" err="1"/>
              <a:t>AliBee</a:t>
            </a:r>
            <a:r>
              <a:rPr lang="en-US" sz="2400" dirty="0"/>
              <a:t> – </a:t>
            </a:r>
            <a:r>
              <a:rPr lang="ru-RU" sz="2400" dirty="0"/>
              <a:t>блочное </a:t>
            </a:r>
          </a:p>
          <a:p>
            <a:r>
              <a:rPr lang="ru-RU" sz="2400" dirty="0"/>
              <a:t>И много других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2292" y="5714443"/>
            <a:ext cx="2057400" cy="365125"/>
          </a:xfrm>
        </p:spPr>
        <p:txBody>
          <a:bodyPr/>
          <a:lstStyle/>
          <a:p>
            <a:fld id="{A32D0F02-96DD-4CEC-9928-ABB5EA17439D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0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5. Соревнование алгоритмов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Базы эталонных выравниваний  (</a:t>
            </a:r>
            <a:r>
              <a:rPr lang="en-US" dirty="0" smtClean="0"/>
              <a:t>benchmark)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38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6. Базы данных эталонных выравниваний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Balibase</a:t>
            </a:r>
            <a:r>
              <a:rPr lang="en-US" dirty="0" smtClean="0"/>
              <a:t> – </a:t>
            </a:r>
            <a:r>
              <a:rPr lang="ru-RU" dirty="0" smtClean="0"/>
              <a:t>наиболее популярная</a:t>
            </a:r>
          </a:p>
          <a:p>
            <a:r>
              <a:rPr lang="ru-RU" dirty="0" smtClean="0"/>
              <a:t>Эталонные выравнивания строятся, в основном, на основании совпадения пространственных структур белков (</a:t>
            </a:r>
            <a:r>
              <a:rPr lang="en-US" dirty="0" err="1" smtClean="0"/>
              <a:t>C_alpha</a:t>
            </a:r>
            <a:r>
              <a:rPr lang="en-US" dirty="0" smtClean="0"/>
              <a:t> </a:t>
            </a:r>
            <a:r>
              <a:rPr lang="ru-RU" dirty="0" smtClean="0"/>
              <a:t>атомов)</a:t>
            </a:r>
          </a:p>
          <a:p>
            <a:r>
              <a:rPr lang="ru-RU" dirty="0" smtClean="0"/>
              <a:t>В сервисе есть механизм, исключающий некорректную подгонку программы под  конкретные выравнивания (сообщается процент ошибок, но не места ошибок)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0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rubens_holy_fami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077" y="520819"/>
            <a:ext cx="4245678" cy="562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5"/>
          <p:cNvSpPr>
            <a:spLocks noChangeArrowheads="1"/>
          </p:cNvSpPr>
          <p:nvPr/>
        </p:nvSpPr>
        <p:spPr bwMode="auto">
          <a:xfrm>
            <a:off x="1277541" y="5588794"/>
            <a:ext cx="287713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>
                <a:latin typeface="Calibri" pitchFamily="34" charset="0"/>
              </a:rPr>
              <a:t>Rubens: </a:t>
            </a:r>
            <a:r>
              <a:rPr lang="en-US" sz="1350" b="1">
                <a:latin typeface="Calibri" pitchFamily="34" charset="0"/>
              </a:rPr>
              <a:t>Holy Family</a:t>
            </a:r>
            <a:r>
              <a:rPr lang="en-US" sz="1350">
                <a:latin typeface="Calibri" pitchFamily="34" charset="0"/>
              </a:rPr>
              <a:t> with St. Elizabeth</a:t>
            </a:r>
            <a:endParaRPr lang="ru-RU" sz="1350">
              <a:latin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3656" y="976167"/>
            <a:ext cx="3635829" cy="331243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3300" dirty="0" smtClean="0">
                <a:latin typeface="+mj-lt"/>
                <a:ea typeface="+mj-ea"/>
                <a:cs typeface="+mj-cs"/>
              </a:rPr>
              <a:t>7. </a:t>
            </a:r>
            <a:r>
              <a:rPr lang="en-US" sz="3300" dirty="0" err="1">
                <a:latin typeface="+mj-lt"/>
                <a:ea typeface="+mj-ea"/>
                <a:cs typeface="+mj-cs"/>
              </a:rPr>
              <a:t>Pfam</a:t>
            </a:r>
            <a:r>
              <a:rPr lang="ru-RU" sz="3300" dirty="0">
                <a:latin typeface="+mj-lt"/>
                <a:ea typeface="+mj-ea"/>
                <a:cs typeface="+mj-cs"/>
              </a:rPr>
              <a:t> </a:t>
            </a:r>
            <a:r>
              <a:rPr lang="en-US" sz="3300" dirty="0">
                <a:latin typeface="+mj-lt"/>
                <a:ea typeface="+mj-ea"/>
                <a:cs typeface="+mj-cs"/>
              </a:rPr>
              <a:t/>
            </a:r>
            <a:br>
              <a:rPr lang="en-US" sz="3300" dirty="0">
                <a:latin typeface="+mj-lt"/>
                <a:ea typeface="+mj-ea"/>
                <a:cs typeface="+mj-cs"/>
              </a:rPr>
            </a:br>
            <a:r>
              <a:rPr lang="ru-RU" dirty="0">
                <a:latin typeface="+mj-lt"/>
                <a:ea typeface="+mj-ea"/>
                <a:cs typeface="+mj-cs"/>
              </a:rPr>
              <a:t>(</a:t>
            </a:r>
            <a:r>
              <a:rPr lang="en-US" dirty="0">
                <a:latin typeface="+mj-lt"/>
                <a:ea typeface="+mj-ea"/>
                <a:cs typeface="+mj-cs"/>
                <a:hlinkClick r:id="rId3"/>
              </a:rPr>
              <a:t>http://pfam.xfam.org/</a:t>
            </a:r>
            <a:r>
              <a:rPr lang="ru-RU" dirty="0">
                <a:latin typeface="+mj-lt"/>
                <a:ea typeface="+mj-ea"/>
                <a:cs typeface="+mj-cs"/>
              </a:rPr>
              <a:t>)</a:t>
            </a:r>
            <a:endParaRPr lang="en-US" dirty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ru-RU" sz="2625" dirty="0"/>
              <a:t>База данных о семействах доменов  белков</a:t>
            </a:r>
          </a:p>
          <a:p>
            <a:pPr lvl="0">
              <a:spcBef>
                <a:spcPct val="0"/>
              </a:spcBef>
            </a:pPr>
            <a:endParaRPr lang="ru-RU" sz="2625" dirty="0"/>
          </a:p>
          <a:p>
            <a:pPr lvl="0">
              <a:spcBef>
                <a:spcPct val="0"/>
              </a:spcBef>
            </a:pPr>
            <a:r>
              <a:rPr lang="ru-RU" sz="2625" dirty="0"/>
              <a:t>Одна запись содержит </a:t>
            </a:r>
            <a:endParaRPr lang="ru-RU" sz="2625" dirty="0" smtClean="0"/>
          </a:p>
          <a:p>
            <a:pPr lvl="0">
              <a:spcBef>
                <a:spcPct val="0"/>
              </a:spcBef>
            </a:pPr>
            <a:r>
              <a:rPr lang="ru-RU" sz="2625" dirty="0" smtClean="0"/>
              <a:t>информацию </a:t>
            </a:r>
            <a:r>
              <a:rPr lang="ru-RU" sz="2625" dirty="0"/>
              <a:t>о всех белках, содержащих данный </a:t>
            </a:r>
            <a:r>
              <a:rPr lang="ru-RU" sz="2625" dirty="0" smtClean="0"/>
              <a:t>домен</a:t>
            </a:r>
          </a:p>
          <a:p>
            <a:pPr lvl="0">
              <a:spcBef>
                <a:spcPct val="0"/>
              </a:spcBef>
            </a:pPr>
            <a:r>
              <a:rPr lang="ru-RU" sz="2625" dirty="0" smtClean="0">
                <a:latin typeface="+mj-lt"/>
                <a:ea typeface="+mj-ea"/>
                <a:cs typeface="+mj-cs"/>
              </a:rPr>
              <a:t>-выравнивание доменов из всех белков</a:t>
            </a:r>
            <a:endParaRPr lang="ru-RU" sz="2625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1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543" y="239489"/>
            <a:ext cx="8011886" cy="2422185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>Эволюционный  домен – </a:t>
            </a:r>
            <a:br>
              <a:rPr lang="ru-RU" sz="4000" dirty="0" smtClean="0"/>
            </a:br>
            <a:r>
              <a:rPr lang="ru-RU" sz="4000" dirty="0" smtClean="0"/>
              <a:t>участок белка, в эволюции которого происходили ТОЛЬКО локальные мутации 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8457" y="3070801"/>
            <a:ext cx="7286171" cy="1682627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Домены находятся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По консервативности в выравнивании определенных участков белков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По участию в различных доменных архитектурах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1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2768595" y="6011"/>
            <a:ext cx="3458034" cy="465535"/>
          </a:xfrm>
        </p:spPr>
        <p:txBody>
          <a:bodyPr/>
          <a:lstStyle/>
          <a:p>
            <a:pPr algn="l"/>
            <a:r>
              <a:rPr lang="ru-RU" sz="2400" dirty="0"/>
              <a:t>  </a:t>
            </a:r>
            <a:r>
              <a:rPr lang="ru-RU" sz="2400" dirty="0" smtClean="0"/>
              <a:t>Пример</a:t>
            </a:r>
            <a:r>
              <a:rPr lang="en-US" sz="2400" dirty="0" smtClean="0"/>
              <a:t>: </a:t>
            </a:r>
            <a:r>
              <a:rPr lang="ru-RU" sz="2400" dirty="0" err="1"/>
              <a:t>гомеобелки</a:t>
            </a:r>
            <a:endParaRPr lang="ru-RU" sz="2400" dirty="0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015833" y="5991631"/>
            <a:ext cx="39762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Белки </a:t>
            </a:r>
            <a:r>
              <a:rPr lang="ru-RU" sz="2400" dirty="0" err="1">
                <a:latin typeface="Calibri" pitchFamily="34" charset="0"/>
              </a:rPr>
              <a:t>гомологичны</a:t>
            </a:r>
            <a:r>
              <a:rPr lang="ru-RU" sz="2400" dirty="0">
                <a:latin typeface="Calibri" pitchFamily="34" charset="0"/>
              </a:rPr>
              <a:t> или нет</a:t>
            </a:r>
            <a:r>
              <a:rPr lang="ru-RU" sz="2400" dirty="0" smtClean="0">
                <a:latin typeface="Calibri" pitchFamily="34" charset="0"/>
              </a:rPr>
              <a:t>?</a:t>
            </a:r>
          </a:p>
          <a:p>
            <a:r>
              <a:rPr lang="ru-RU" sz="2400" dirty="0" err="1" smtClean="0">
                <a:latin typeface="Calibri" pitchFamily="34" charset="0"/>
              </a:rPr>
              <a:t>Гомологичны</a:t>
            </a:r>
            <a:r>
              <a:rPr lang="ru-RU" sz="2400" dirty="0" smtClean="0">
                <a:latin typeface="Calibri" pitchFamily="34" charset="0"/>
              </a:rPr>
              <a:t> домены</a:t>
            </a:r>
            <a:endParaRPr lang="ru-RU" sz="2400" dirty="0">
              <a:latin typeface="Calibri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45888" y="471546"/>
            <a:ext cx="7728857" cy="4942284"/>
            <a:chOff x="1187450" y="1051342"/>
            <a:chExt cx="6870700" cy="4283452"/>
          </a:xfrm>
        </p:grpSpPr>
        <p:pic>
          <p:nvPicPr>
            <p:cNvPr id="11266" name="Picture 1026" descr="F:\Common\Education\FBB\Year_02\Term_6\Lectures\3Dcomparison\3Dclassification\HD_OA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450" y="1051342"/>
              <a:ext cx="6870700" cy="428345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3760969" y="4634428"/>
              <a:ext cx="761026" cy="24237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888" y="5504555"/>
            <a:ext cx="3802741" cy="1215386"/>
          </a:xfrm>
          <a:prstGeom prst="rect">
            <a:avLst/>
          </a:prstGeom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485724" y="5504555"/>
            <a:ext cx="3238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Блок не по всей высоте</a:t>
            </a: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0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448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Головная страница </a:t>
            </a:r>
            <a:r>
              <a:rPr lang="en-US" dirty="0" err="1" smtClean="0"/>
              <a:t>Pfam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зайти и посмотреть идентификаторы, архитектуры, распространенность, выравнивание, 3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58</a:t>
            </a:fld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859" y="2514730"/>
            <a:ext cx="6100245" cy="382339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585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009485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Страница домена </a:t>
            </a:r>
            <a:r>
              <a:rPr lang="en-US" b="1" dirty="0" err="1" smtClean="0"/>
              <a:t>Methylase_S</a:t>
            </a:r>
            <a:r>
              <a:rPr lang="en-US" b="1" dirty="0" smtClean="0"/>
              <a:t> (PF01420)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59</a:t>
            </a:fld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234" y="2161635"/>
            <a:ext cx="5459219" cy="339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91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771" y="0"/>
            <a:ext cx="7886700" cy="9941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Нам надо выбрать темы на сегодня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540" y="850248"/>
            <a:ext cx="8652294" cy="562819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b="1" dirty="0" smtClean="0"/>
              <a:t>Сравнение выравниваний тех же последовательностей (1 слайд)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 err="1" smtClean="0"/>
              <a:t>Jalview</a:t>
            </a:r>
            <a:endParaRPr lang="ru-RU" sz="3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800" dirty="0" smtClean="0"/>
              <a:t>Вычисление матрицы </a:t>
            </a:r>
            <a:r>
              <a:rPr lang="en-US" sz="3800" dirty="0" smtClean="0"/>
              <a:t>BLOSUM62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dirty="0" smtClean="0"/>
              <a:t>Алгоритм глобального парного выравнивания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3400" dirty="0" smtClean="0">
                <a:solidFill>
                  <a:schemeClr val="bg1">
                    <a:lumMod val="65000"/>
                  </a:schemeClr>
                </a:solidFill>
              </a:rPr>
              <a:t>Нулевые штрафы за концевые </a:t>
            </a:r>
            <a:r>
              <a:rPr lang="ru-RU" sz="3400" dirty="0" err="1" smtClean="0">
                <a:solidFill>
                  <a:schemeClr val="bg1">
                    <a:lumMod val="65000"/>
                  </a:schemeClr>
                </a:solidFill>
              </a:rPr>
              <a:t>гэпы</a:t>
            </a:r>
            <a:endParaRPr lang="ru-RU" sz="3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3400" dirty="0" smtClean="0">
                <a:solidFill>
                  <a:schemeClr val="bg1">
                    <a:lumMod val="65000"/>
                  </a:schemeClr>
                </a:solidFill>
              </a:rPr>
              <a:t>Локального 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3400" dirty="0" smtClean="0">
                <a:solidFill>
                  <a:schemeClr val="bg1">
                    <a:lumMod val="65000"/>
                  </a:schemeClr>
                </a:solidFill>
              </a:rPr>
              <a:t>Аффинные штрафы за </a:t>
            </a:r>
            <a:r>
              <a:rPr lang="ru-RU" sz="3400" dirty="0" err="1" smtClean="0">
                <a:solidFill>
                  <a:schemeClr val="bg1">
                    <a:lumMod val="65000"/>
                  </a:schemeClr>
                </a:solidFill>
              </a:rPr>
              <a:t>гэпы</a:t>
            </a:r>
            <a:endParaRPr lang="ru-RU" sz="3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ru-RU" sz="3400" dirty="0" smtClean="0">
                <a:solidFill>
                  <a:schemeClr val="bg1">
                    <a:lumMod val="65000"/>
                  </a:schemeClr>
                </a:solidFill>
              </a:rPr>
              <a:t>Число операций и время работы программы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b="1" dirty="0" smtClean="0"/>
              <a:t>Множественные выравнивания (16 слайдов)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3400" dirty="0" smtClean="0">
                <a:solidFill>
                  <a:schemeClr val="bg1">
                    <a:lumMod val="65000"/>
                  </a:schemeClr>
                </a:solidFill>
              </a:rPr>
              <a:t>Зачем нужны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3400" dirty="0" smtClean="0">
                <a:solidFill>
                  <a:schemeClr val="bg1">
                    <a:lumMod val="65000"/>
                  </a:schemeClr>
                </a:solidFill>
              </a:rPr>
              <a:t>Алгоритмы (иерархические и блочные) и программы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3400" b="1" dirty="0" smtClean="0">
                <a:solidFill>
                  <a:schemeClr val="bg1">
                    <a:lumMod val="65000"/>
                  </a:schemeClr>
                </a:solidFill>
              </a:rPr>
              <a:t>Этапы иерархического алгоритма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dirty="0" smtClean="0"/>
              <a:t>Эталонные выравнивания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800" b="1" dirty="0" smtClean="0"/>
              <a:t>Семейства доменов. </a:t>
            </a:r>
            <a:r>
              <a:rPr lang="en-US" sz="3800" b="1" dirty="0" err="1" smtClean="0"/>
              <a:t>Pfam</a:t>
            </a:r>
            <a:r>
              <a:rPr lang="ru-RU" sz="3800" b="1" dirty="0" smtClean="0"/>
              <a:t> (7 слайдов)</a:t>
            </a:r>
          </a:p>
          <a:p>
            <a:pPr lvl="1"/>
            <a:endParaRPr lang="en-US" sz="3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68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745" y="501650"/>
            <a:ext cx="6172200" cy="8572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Страница доменных архитектур белков, содержащих  </a:t>
            </a:r>
            <a:r>
              <a:rPr lang="en-US" sz="2800" b="1" dirty="0" err="1" smtClean="0"/>
              <a:t>Methylase_S</a:t>
            </a:r>
            <a:r>
              <a:rPr lang="en-US" sz="2800" b="1" dirty="0" smtClean="0"/>
              <a:t> 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60</a:t>
            </a:fld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92" y="1416913"/>
            <a:ext cx="7910422" cy="50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761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66" y="1475117"/>
            <a:ext cx="880003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Выравнивания </a:t>
            </a:r>
            <a:r>
              <a:rPr lang="en-US" sz="3600" dirty="0" smtClean="0"/>
              <a:t>Seed </a:t>
            </a:r>
            <a:r>
              <a:rPr lang="ru-RU" sz="3600" dirty="0" smtClean="0"/>
              <a:t>и </a:t>
            </a:r>
            <a:r>
              <a:rPr lang="en-US" sz="3600" dirty="0" smtClean="0"/>
              <a:t>Full</a:t>
            </a:r>
          </a:p>
          <a:p>
            <a:endParaRPr lang="en-US" sz="3600" dirty="0" smtClean="0"/>
          </a:p>
          <a:p>
            <a:r>
              <a:rPr lang="en-US" sz="2800" dirty="0" smtClean="0"/>
              <a:t>Seed </a:t>
            </a:r>
            <a:r>
              <a:rPr lang="ru-RU" sz="2800" dirty="0" smtClean="0"/>
              <a:t>та выборка последовательностей, </a:t>
            </a:r>
          </a:p>
          <a:p>
            <a:r>
              <a:rPr lang="ru-RU" sz="2800" dirty="0" smtClean="0"/>
              <a:t>по которой строился </a:t>
            </a:r>
            <a:r>
              <a:rPr lang="en-US" sz="2800" dirty="0" smtClean="0"/>
              <a:t>HMM-</a:t>
            </a:r>
            <a:r>
              <a:rPr lang="ru-RU" sz="2800" dirty="0" smtClean="0"/>
              <a:t>профиль – математическое</a:t>
            </a:r>
          </a:p>
          <a:p>
            <a:r>
              <a:rPr lang="ru-RU" sz="2800" dirty="0" smtClean="0"/>
              <a:t>описание выравнивания, позволяющее искать похожие </a:t>
            </a:r>
            <a:br>
              <a:rPr lang="ru-RU" sz="2800" dirty="0" smtClean="0"/>
            </a:br>
            <a:r>
              <a:rPr lang="ru-RU" sz="2800" dirty="0" smtClean="0"/>
              <a:t>домены в новых последовательностях</a:t>
            </a:r>
            <a:endParaRPr lang="el-GR" sz="28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7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90" y="391278"/>
            <a:ext cx="8498114" cy="11509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 Сравнение выравниваний </a:t>
            </a:r>
            <a:r>
              <a:rPr lang="ru-RU" sz="3200" dirty="0"/>
              <a:t>тех же последовательностей</a:t>
            </a:r>
            <a:endParaRPr lang="en-US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694" y="4952113"/>
            <a:ext cx="89807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Выравнивание – это гипотеза о </a:t>
            </a:r>
            <a:r>
              <a:rPr lang="ru-RU" sz="20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гомологичности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 остатков; аминокислотные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остатки из одной колонки считаются гомологичными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. Колонка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i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X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совпадает 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c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колонкой 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j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выравнивания 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Y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если в них – те же самые остатки; те же самые значит – с теми же номерами, а не с теми же буквами! </a:t>
            </a:r>
            <a:endParaRPr lang="ru-RU" sz="20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70115" y="3399193"/>
            <a:ext cx="3836307" cy="1384995"/>
            <a:chOff x="370115" y="3399193"/>
            <a:chExt cx="3836307" cy="1384995"/>
          </a:xfrm>
        </p:grpSpPr>
        <p:sp>
          <p:nvSpPr>
            <p:cNvPr id="7" name="TextBox 6"/>
            <p:cNvSpPr txBox="1"/>
            <p:nvPr/>
          </p:nvSpPr>
          <p:spPr>
            <a:xfrm>
              <a:off x="370115" y="3399193"/>
              <a:ext cx="3836307" cy="1384995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Seq1 MKFRSS-HYA-S</a:t>
              </a:r>
            </a:p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Seq2 MKYRRS-HYA-S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Seq3 MEFRRRSHYA-R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72264" y="3459192"/>
              <a:ext cx="241540" cy="1242204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24896" y="3403369"/>
            <a:ext cx="3836307" cy="1384995"/>
            <a:chOff x="4847756" y="3403369"/>
            <a:chExt cx="3836307" cy="1384995"/>
          </a:xfrm>
        </p:grpSpPr>
        <p:sp>
          <p:nvSpPr>
            <p:cNvPr id="8" name="TextBox 7"/>
            <p:cNvSpPr txBox="1"/>
            <p:nvPr/>
          </p:nvSpPr>
          <p:spPr>
            <a:xfrm>
              <a:off x="4847756" y="3403369"/>
              <a:ext cx="3836307" cy="1384995"/>
            </a:xfrm>
            <a:prstGeom prst="rect">
              <a:avLst/>
            </a:prstGeom>
            <a:solidFill>
              <a:srgbClr val="92D050">
                <a:alpha val="15000"/>
              </a:srgbClr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Seq1 </a:t>
              </a:r>
              <a:r>
                <a:rPr lang="ru-RU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MKFR-SSHYAS</a:t>
              </a:r>
            </a:p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Seq2 </a:t>
              </a:r>
              <a:r>
                <a:rPr lang="ru-RU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MKYR-RSHYAS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Seq3 </a:t>
              </a:r>
              <a:r>
                <a:rPr lang="ru-RU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MEFRRRSHYAR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260565" y="3464943"/>
              <a:ext cx="241540" cy="1242204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47254" y="1773279"/>
            <a:ext cx="3836308" cy="1437777"/>
            <a:chOff x="370114" y="1773279"/>
            <a:chExt cx="3836308" cy="1437777"/>
          </a:xfrm>
        </p:grpSpPr>
        <p:sp>
          <p:nvSpPr>
            <p:cNvPr id="4" name="TextBox 3"/>
            <p:cNvSpPr txBox="1"/>
            <p:nvPr/>
          </p:nvSpPr>
          <p:spPr>
            <a:xfrm>
              <a:off x="370114" y="1773279"/>
              <a:ext cx="3836308" cy="1437777"/>
            </a:xfrm>
            <a:prstGeom prst="rect">
              <a:avLst/>
            </a:prstGeom>
            <a:solidFill>
              <a:srgbClr val="FF0000">
                <a:alpha val="6000"/>
              </a:srgb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Seq1 MKFR-SSHYA-S</a:t>
              </a:r>
            </a:p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Seq2 MKYRRS-HYA-S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Seq3 MEFRRRSHYA-R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50542" y="1869140"/>
              <a:ext cx="241540" cy="1242204"/>
            </a:xfrm>
            <a:prstGeom prst="rect">
              <a:avLst/>
            </a:pr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30549" y="1806114"/>
            <a:ext cx="3621504" cy="1384995"/>
            <a:chOff x="4753409" y="1806114"/>
            <a:chExt cx="3621504" cy="1384995"/>
          </a:xfrm>
        </p:grpSpPr>
        <p:sp>
          <p:nvSpPr>
            <p:cNvPr id="5" name="TextBox 4"/>
            <p:cNvSpPr txBox="1"/>
            <p:nvPr/>
          </p:nvSpPr>
          <p:spPr>
            <a:xfrm>
              <a:off x="4753409" y="1806114"/>
              <a:ext cx="3621504" cy="1384995"/>
            </a:xfrm>
            <a:prstGeom prst="rect">
              <a:avLst/>
            </a:prstGeom>
            <a:solidFill>
              <a:schemeClr val="accent2">
                <a:lumMod val="75000"/>
                <a:alpha val="15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Seq2 </a:t>
              </a:r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MKYRRS-HYAS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Seq1 MKFR-SSHYAS</a:t>
              </a:r>
            </a:p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Seq3 MEFRRRSHYAR</a:t>
              </a:r>
              <a:endParaRPr lang="ru-RU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981642" y="1857722"/>
              <a:ext cx="241540" cy="1242204"/>
            </a:xfrm>
            <a:prstGeom prst="rect">
              <a:avLst/>
            </a:prstGeom>
            <a:noFill/>
            <a:ln w="222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xmlns="" val="74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82704"/>
            <a:ext cx="7886700" cy="353921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2. </a:t>
            </a:r>
            <a:r>
              <a:rPr lang="en-US" sz="3600" dirty="0" err="1" smtClean="0"/>
              <a:t>Jalview</a:t>
            </a:r>
            <a:r>
              <a:rPr lang="en-US" sz="3600" dirty="0" smtClean="0"/>
              <a:t> – </a:t>
            </a:r>
            <a:r>
              <a:rPr lang="ru-RU" sz="3600" dirty="0" smtClean="0"/>
              <a:t>см. инструкцию на сайте </a:t>
            </a:r>
            <a:r>
              <a:rPr lang="en-US" sz="3600" dirty="0" err="1" smtClean="0"/>
              <a:t>kodomo</a:t>
            </a:r>
            <a:r>
              <a:rPr lang="en-US" sz="3600" dirty="0" smtClean="0"/>
              <a:t>. </a:t>
            </a:r>
            <a:r>
              <a:rPr lang="ru-RU" sz="3600" dirty="0" smtClean="0"/>
              <a:t>В ней есть почти все нужное.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7700" y="2597945"/>
            <a:ext cx="7886700" cy="1173955"/>
          </a:xfrm>
        </p:spPr>
        <p:txBody>
          <a:bodyPr/>
          <a:lstStyle/>
          <a:p>
            <a:r>
              <a:rPr lang="ru-RU" sz="3600" dirty="0"/>
              <a:t>3</a:t>
            </a:r>
            <a:r>
              <a:rPr lang="ru-RU" sz="3600" dirty="0" smtClean="0"/>
              <a:t>. </a:t>
            </a:r>
            <a:r>
              <a:rPr lang="ru-RU" sz="3600" dirty="0"/>
              <a:t>Вычисление матрицы весов замен серии </a:t>
            </a:r>
            <a:r>
              <a:rPr lang="en-US" sz="3600" dirty="0" smtClean="0"/>
              <a:t>BLOSUM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1697</TotalTime>
  <Words>3659</Words>
  <Application>Microsoft Office PowerPoint</Application>
  <PresentationFormat>Экран (4:3)</PresentationFormat>
  <Paragraphs>657</Paragraphs>
  <Slides>62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Тема Office</vt:lpstr>
      <vt:lpstr>Bitmap Image</vt:lpstr>
      <vt:lpstr>Подготовка к коллоквиуму</vt:lpstr>
      <vt:lpstr>Слайд 2</vt:lpstr>
      <vt:lpstr>Комментарии по практикумам</vt:lpstr>
      <vt:lpstr>Комментарии по практикумам</vt:lpstr>
      <vt:lpstr>Вопросы к коллоквиуму  см. на сайте</vt:lpstr>
      <vt:lpstr>Нам надо выбрать темы на сегодня</vt:lpstr>
      <vt:lpstr>1. Сравнение выравниваний тех же последовательностей</vt:lpstr>
      <vt:lpstr>2. Jalview – см. инструкцию на сайте kodomo. В ней есть почти все нужное.</vt:lpstr>
      <vt:lpstr>3. Вычисление матрицы весов замен серии BLOSUM</vt:lpstr>
      <vt:lpstr>Матрицы BLOSUM вычисляются на основе частот замен аминокислотных остатков </vt:lpstr>
      <vt:lpstr>Слайд 11</vt:lpstr>
      <vt:lpstr>Исходные данные для вычисления BLOSUM - блоки выравниваний  белков из БД BLOCKS</vt:lpstr>
      <vt:lpstr>Пример блока из BLOCKS</vt:lpstr>
      <vt:lpstr>Данные для BLOSUM62</vt:lpstr>
      <vt:lpstr>Веса вычисляются как логарифмы отношения правдоподобия:</vt:lpstr>
      <vt:lpstr>Отношение правдоподобия и его логарифм</vt:lpstr>
      <vt:lpstr>4. Алгоритм парного выравнивания</vt:lpstr>
      <vt:lpstr>Мы будем решать другую задачу:</vt:lpstr>
      <vt:lpstr>Задача навигатора: найти самый быстрый путь от перекрестка 34 street c 10 avenue до перекрестка 14 street с 5 avenue. Google.map указывает время проезда по каждой улице от перекрестка до следующего перекрестка</vt:lpstr>
      <vt:lpstr>Слайд 20</vt:lpstr>
      <vt:lpstr>Задача</vt:lpstr>
      <vt:lpstr>Слайд 22</vt:lpstr>
      <vt:lpstr>Слайд 23</vt:lpstr>
      <vt:lpstr>Сколько операций?</vt:lpstr>
      <vt:lpstr>Как это называется? </vt:lpstr>
      <vt:lpstr>Задача построения оптимального парного выравнивания решена! Предполагается, что штраф за гэп линейный </vt:lpstr>
      <vt:lpstr>… и добавить “Бродвеи” :)</vt:lpstr>
      <vt:lpstr>“Манхэттен с Бродвеями” – это карта сходства двух последовательностей</vt:lpstr>
      <vt:lpstr>Путь &lt;=&gt; глобальное выравнивание</vt:lpstr>
      <vt:lpstr>Часто вместо кусочка “Бродвея” в клетке пишут вес из матрицы</vt:lpstr>
      <vt:lpstr>Сколько операций при линейных штрафах за гэпы?</vt:lpstr>
      <vt:lpstr>Аффинные штрафы за гэпы. Подсказка для интересующихся</vt:lpstr>
      <vt:lpstr>Штрафы за концевые гэпы.  Сравните два выравнивания: без штрафов за концевые гэпы и с ними</vt:lpstr>
      <vt:lpstr>Произвольные (напр. логарифмические) штрафы за гэпы.</vt:lpstr>
      <vt:lpstr>Take home messages</vt:lpstr>
      <vt:lpstr>Добавления после прочтения лекции</vt:lpstr>
      <vt:lpstr>5. Множественные выравнивания</vt:lpstr>
      <vt:lpstr>Множественное выравнивание содержит больше информации, чем парное!</vt:lpstr>
      <vt:lpstr>Консервативное – значит, важное!</vt:lpstr>
      <vt:lpstr>Слайд 40</vt:lpstr>
      <vt:lpstr>Слайд 41</vt:lpstr>
      <vt:lpstr>Алгоритмы множественного выравнивания</vt:lpstr>
      <vt:lpstr>Иерархическое выравнивание многих последовательностей</vt:lpstr>
      <vt:lpstr>Построение направляющего дерева</vt:lpstr>
      <vt:lpstr>Выравнивание выравниваний</vt:lpstr>
      <vt:lpstr>“Манхэттен с Бродвеями” для выравнивания выравниваний</vt:lpstr>
      <vt:lpstr>Веса ребер</vt:lpstr>
      <vt:lpstr>Итерация выравнивания двух выравниваний</vt:lpstr>
      <vt:lpstr>“Рафинирование” выравнивания</vt:lpstr>
      <vt:lpstr>Блочное выравнивание</vt:lpstr>
      <vt:lpstr>Алгоритмы множественного выравнивания</vt:lpstr>
      <vt:lpstr>Программы</vt:lpstr>
      <vt:lpstr>5. Соревнование алгоритмов</vt:lpstr>
      <vt:lpstr>6. Базы данных эталонных выравниваний </vt:lpstr>
      <vt:lpstr>Слайд 55</vt:lpstr>
      <vt:lpstr>Эволюционный  домен –  участок белка, в эволюции которого происходили ТОЛЬКО локальные мутации  </vt:lpstr>
      <vt:lpstr>  Пример: гомеобелки</vt:lpstr>
      <vt:lpstr>Головная страница Pfam зайти и посмотреть идентификаторы, архитектуры, распространенность, выравнивание, 3D</vt:lpstr>
      <vt:lpstr>Страница домена Methylase_S (PF01420)</vt:lpstr>
      <vt:lpstr>Страница доменных архитектур белков, содержащих  Methylase_S </vt:lpstr>
      <vt:lpstr>Слайд 61</vt:lpstr>
      <vt:lpstr>конец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102</cp:revision>
  <dcterms:created xsi:type="dcterms:W3CDTF">2018-05-06T08:29:45Z</dcterms:created>
  <dcterms:modified xsi:type="dcterms:W3CDTF">2019-05-06T15:35:50Z</dcterms:modified>
</cp:coreProperties>
</file>