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6"/>
  </p:notesMasterIdLst>
  <p:sldIdLst>
    <p:sldId id="263" r:id="rId2"/>
    <p:sldId id="373" r:id="rId3"/>
    <p:sldId id="366" r:id="rId4"/>
    <p:sldId id="367" r:id="rId5"/>
    <p:sldId id="368" r:id="rId6"/>
    <p:sldId id="374" r:id="rId7"/>
    <p:sldId id="384" r:id="rId8"/>
    <p:sldId id="382" r:id="rId9"/>
    <p:sldId id="383" r:id="rId10"/>
    <p:sldId id="380" r:id="rId11"/>
    <p:sldId id="375" r:id="rId12"/>
    <p:sldId id="300" r:id="rId13"/>
    <p:sldId id="326" r:id="rId14"/>
    <p:sldId id="342" r:id="rId15"/>
    <p:sldId id="327" r:id="rId16"/>
    <p:sldId id="329" r:id="rId17"/>
    <p:sldId id="339" r:id="rId18"/>
    <p:sldId id="340" r:id="rId19"/>
    <p:sldId id="341" r:id="rId20"/>
    <p:sldId id="359" r:id="rId21"/>
    <p:sldId id="324" r:id="rId22"/>
    <p:sldId id="325" r:id="rId23"/>
    <p:sldId id="347" r:id="rId24"/>
    <p:sldId id="350" r:id="rId25"/>
    <p:sldId id="351" r:id="rId26"/>
    <p:sldId id="352" r:id="rId27"/>
    <p:sldId id="364" r:id="rId28"/>
    <p:sldId id="390" r:id="rId29"/>
    <p:sldId id="361" r:id="rId30"/>
    <p:sldId id="362" r:id="rId31"/>
    <p:sldId id="349" r:id="rId32"/>
    <p:sldId id="360" r:id="rId33"/>
    <p:sldId id="363" r:id="rId34"/>
    <p:sldId id="278" r:id="rId35"/>
    <p:sldId id="365" r:id="rId36"/>
    <p:sldId id="371" r:id="rId37"/>
    <p:sldId id="372" r:id="rId38"/>
    <p:sldId id="369" r:id="rId39"/>
    <p:sldId id="370" r:id="rId40"/>
    <p:sldId id="385" r:id="rId41"/>
    <p:sldId id="386" r:id="rId42"/>
    <p:sldId id="387" r:id="rId43"/>
    <p:sldId id="388" r:id="rId44"/>
    <p:sldId id="38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B3AC2FD-A98B-4753-AE8F-66E9BAEE4570}">
          <p14:sldIdLst>
            <p14:sldId id="263"/>
            <p14:sldId id="256"/>
            <p14:sldId id="288"/>
            <p14:sldId id="315"/>
            <p14:sldId id="316"/>
            <p14:sldId id="300"/>
            <p14:sldId id="326"/>
            <p14:sldId id="293"/>
            <p14:sldId id="343"/>
            <p14:sldId id="344"/>
            <p14:sldId id="345"/>
            <p14:sldId id="346"/>
            <p14:sldId id="342"/>
            <p14:sldId id="327"/>
            <p14:sldId id="329"/>
            <p14:sldId id="339"/>
            <p14:sldId id="340"/>
            <p14:sldId id="341"/>
            <p14:sldId id="324"/>
            <p14:sldId id="325"/>
            <p14:sldId id="347"/>
            <p14:sldId id="348"/>
            <p14:sldId id="349"/>
            <p14:sldId id="320"/>
          </p14:sldIdLst>
        </p14:section>
        <p14:section name="Раздел без заголовка" id="{A1955140-7CB8-4E15-8E4F-0345E9920928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1" autoAdjust="0"/>
    <p:restoredTop sz="94660"/>
  </p:normalViewPr>
  <p:slideViewPr>
    <p:cSldViewPr>
      <p:cViewPr>
        <p:scale>
          <a:sx n="100" d="100"/>
          <a:sy n="100" d="100"/>
        </p:scale>
        <p:origin x="-2190" y="-17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самом деле в формулах для </a:t>
            </a:r>
            <a:r>
              <a:rPr lang="en-US" dirty="0" smtClean="0"/>
              <a:t>E-value </a:t>
            </a:r>
            <a:r>
              <a:rPr lang="ru-RU" dirty="0" smtClean="0"/>
              <a:t>вместо произведения</a:t>
            </a:r>
            <a:r>
              <a:rPr lang="ru-RU" baseline="0" dirty="0" smtClean="0"/>
              <a:t> </a:t>
            </a:r>
            <a:r>
              <a:rPr lang="en-US" i="1" baseline="0" dirty="0" err="1" smtClean="0"/>
              <a:t>mn</a:t>
            </a:r>
            <a:r>
              <a:rPr lang="en-US" i="0" baseline="0" dirty="0" smtClean="0"/>
              <a:t> </a:t>
            </a:r>
            <a:r>
              <a:rPr lang="ru-RU" i="0" baseline="0" dirty="0" smtClean="0"/>
              <a:t>используется так называемый «объём пространства поиска», который зависит ещё и от длин последовательностей банка. Формулы на этом и предыдущем слайдах в точности верны, только если банк состоит из одной последовательности длины </a:t>
            </a:r>
            <a:r>
              <a:rPr lang="en-US" i="1" baseline="0" dirty="0" smtClean="0"/>
              <a:t>n</a:t>
            </a:r>
            <a:r>
              <a:rPr lang="en-US" i="0" u="none" baseline="0" dirty="0" smtClean="0"/>
              <a:t>.</a:t>
            </a:r>
            <a:endParaRPr lang="ru-RU" u="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CA8213-DAC9-4853-A67F-DDEA942BC863}" type="slidenum">
              <a:rPr lang="en-US" altLang="ru-RU" sz="1300">
                <a:solidFill>
                  <a:srgbClr val="006600"/>
                </a:solidFill>
              </a:rPr>
              <a:pPr/>
              <a:t>17</a:t>
            </a:fld>
            <a:endParaRPr lang="en-US" altLang="ru-RU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39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CA8213-DAC9-4853-A67F-DDEA942BC863}" type="slidenum">
              <a:rPr lang="en-US" altLang="ru-RU" sz="1300">
                <a:solidFill>
                  <a:srgbClr val="006600"/>
                </a:solidFill>
              </a:rPr>
              <a:pPr/>
              <a:t>18</a:t>
            </a:fld>
            <a:endParaRPr lang="en-US" altLang="ru-RU" sz="1300">
              <a:solidFill>
                <a:srgbClr val="0066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30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080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72E5-DC0A-4BB2-ADF2-A4AF70F1AC8A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7F1-887C-463F-AB97-67AD5394B201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F5CC-2542-4E26-A833-D9A3324A0F20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19E8-E1B1-4C5C-926A-872F77662A99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76BC-09F2-43F3-82FD-D28439EFB319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139D-64AB-458E-AF5F-C48E0BF5A779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14CDA-8E4F-412D-94DA-0C59F14F82A3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21A7-EDB6-4399-B2A5-32022EB10AAF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83AF-DFD2-4A6A-AB8A-4EAC2357AE42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5EE4-78E0-475F-A9DA-7396A8C30AEB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BD98-A036-45FF-B68D-B431C59E0B91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3399-F6D5-4AA5-BF8E-D8B45496D897}" type="datetime1">
              <a:rPr lang="ru-RU" smtClean="0"/>
              <a:pPr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ast.ncbi.nlm.nih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по сходству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Лекция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BLAST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5865"/>
            <a:ext cx="8229600" cy="52702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Пусть </a:t>
            </a:r>
            <a:r>
              <a:rPr lang="en-US" sz="2400" dirty="0"/>
              <a:t>E-value = 0.005</a:t>
            </a:r>
            <a:r>
              <a:rPr lang="ru-RU" sz="2400" dirty="0"/>
              <a:t> для выравнивания входной последовательности </a:t>
            </a:r>
            <a:r>
              <a:rPr lang="ru-RU" sz="2400" dirty="0" smtClean="0"/>
              <a:t>(</a:t>
            </a:r>
            <a:r>
              <a:rPr lang="en-US" sz="2400" dirty="0" smtClean="0"/>
              <a:t>query) </a:t>
            </a:r>
            <a:r>
              <a:rPr lang="ru-RU" sz="2400" dirty="0" smtClean="0"/>
              <a:t>с </a:t>
            </a:r>
            <a:r>
              <a:rPr lang="ru-RU" sz="2400" dirty="0"/>
              <a:t>находкой в </a:t>
            </a:r>
            <a:r>
              <a:rPr lang="ru-RU" sz="2400" dirty="0" smtClean="0"/>
              <a:t>банке</a:t>
            </a:r>
            <a:r>
              <a:rPr lang="en-US" sz="2400" dirty="0" smtClean="0"/>
              <a:t> (subject)</a:t>
            </a:r>
            <a:r>
              <a:rPr lang="ru-RU" sz="2400" dirty="0" smtClean="0"/>
              <a:t>. </a:t>
            </a:r>
            <a:endParaRPr lang="ru-RU" sz="2400" dirty="0"/>
          </a:p>
          <a:p>
            <a:r>
              <a:rPr lang="ru-RU" sz="2400" dirty="0" smtClean="0"/>
              <a:t>Поиск в случайном банке можно реализовать так</a:t>
            </a:r>
          </a:p>
          <a:p>
            <a:pPr lvl="1"/>
            <a:r>
              <a:rPr lang="ru-RU" sz="2000" dirty="0" smtClean="0"/>
              <a:t>Перемешаем случайно буквы по всех последовательностях </a:t>
            </a:r>
            <a:r>
              <a:rPr lang="en-US" sz="2000" dirty="0" err="1" smtClean="0"/>
              <a:t>Uniprot</a:t>
            </a:r>
            <a:endParaRPr lang="en-US" sz="2000" dirty="0" smtClean="0"/>
          </a:p>
          <a:p>
            <a:pPr lvl="1"/>
            <a:r>
              <a:rPr lang="ru-RU" sz="2000" dirty="0" smtClean="0"/>
              <a:t>Выполним поиск входной последовательности с перемешанным </a:t>
            </a:r>
            <a:r>
              <a:rPr lang="en-US" sz="2000" dirty="0" err="1" smtClean="0"/>
              <a:t>Uniprot</a:t>
            </a:r>
            <a:r>
              <a:rPr lang="en-US" sz="2000" dirty="0" smtClean="0"/>
              <a:t>  </a:t>
            </a:r>
            <a:r>
              <a:rPr lang="ru-RU" sz="2000" dirty="0" smtClean="0"/>
              <a:t>и запишем число находок с таким же или большим весом. </a:t>
            </a:r>
          </a:p>
          <a:p>
            <a:pPr lvl="1"/>
            <a:r>
              <a:rPr lang="ru-RU" sz="2000" dirty="0" smtClean="0"/>
              <a:t>Повторим </a:t>
            </a:r>
            <a:r>
              <a:rPr lang="en-US" sz="2000" dirty="0" smtClean="0"/>
              <a:t> </a:t>
            </a:r>
            <a:r>
              <a:rPr lang="ru-RU" sz="2000" dirty="0" smtClean="0"/>
              <a:t>те же действия 200 раз. При каждом перемешивании мы получаем новый случайных банк </a:t>
            </a:r>
            <a:r>
              <a:rPr lang="ru-RU" sz="2000" dirty="0"/>
              <a:t> – так </a:t>
            </a:r>
            <a:r>
              <a:rPr lang="ru-RU" sz="2000" dirty="0" smtClean="0"/>
              <a:t>устроены программы случайного перемешивания</a:t>
            </a:r>
            <a:endParaRPr lang="en-US" sz="2000" dirty="0" smtClean="0"/>
          </a:p>
          <a:p>
            <a:r>
              <a:rPr lang="ru-RU" sz="2400" dirty="0" smtClean="0"/>
              <a:t> </a:t>
            </a:r>
            <a:r>
              <a:rPr lang="en-US" sz="2400" dirty="0" smtClean="0"/>
              <a:t>E-value = 0.005</a:t>
            </a:r>
            <a:r>
              <a:rPr lang="ru-RU" sz="2400" dirty="0" smtClean="0"/>
              <a:t> значит, что нужно 200 перемешиваний, чтобы случайно встретить одно такое же или лучшее выравнивание.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5110"/>
            <a:ext cx="21336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5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Почему </a:t>
            </a:r>
            <a:r>
              <a:rPr lang="en-US" dirty="0" smtClean="0"/>
              <a:t>BLAST </a:t>
            </a:r>
            <a:r>
              <a:rPr lang="ru-RU" dirty="0" smtClean="0"/>
              <a:t>работает быстро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67405"/>
            <a:ext cx="6400800" cy="1752600"/>
          </a:xfrm>
        </p:spPr>
        <p:txBody>
          <a:bodyPr/>
          <a:lstStyle/>
          <a:p>
            <a:r>
              <a:rPr lang="ru-RU" dirty="0" smtClean="0"/>
              <a:t>при поиске по очень большому банку последовательностей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Наивный поиск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каждой </a:t>
            </a:r>
            <a:r>
              <a:rPr lang="ru-RU" i="1" dirty="0" smtClean="0"/>
              <a:t>банковской последовательности </a:t>
            </a:r>
            <a:r>
              <a:rPr lang="ru-RU" dirty="0" smtClean="0"/>
              <a:t> строим выравнивание с данной последовательностью </a:t>
            </a:r>
          </a:p>
          <a:p>
            <a:pPr lvl="1"/>
            <a:r>
              <a:rPr lang="ru-RU" dirty="0" smtClean="0"/>
              <a:t>По выравниванию решаем </a:t>
            </a:r>
            <a:r>
              <a:rPr lang="ru-RU" dirty="0" err="1" smtClean="0"/>
              <a:t>гомологичны</a:t>
            </a:r>
            <a:r>
              <a:rPr lang="ru-RU" dirty="0" smtClean="0"/>
              <a:t> ли белки</a:t>
            </a:r>
          </a:p>
          <a:p>
            <a:pPr lvl="1"/>
            <a:r>
              <a:rPr lang="ru-RU" dirty="0" smtClean="0"/>
              <a:t>Если да, то дописываем в список находок</a:t>
            </a:r>
          </a:p>
          <a:p>
            <a:r>
              <a:rPr lang="ru-RU" dirty="0" smtClean="0"/>
              <a:t>Локальное или глобальное выравнивание?</a:t>
            </a:r>
          </a:p>
          <a:p>
            <a:r>
              <a:rPr lang="ru-RU" dirty="0" smtClean="0"/>
              <a:t>Справится ли компьютер?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49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6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Время работы выравнивания входной последовательности с каждой банковской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8320"/>
            <a:ext cx="8229600" cy="544315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Предположения</a:t>
            </a:r>
          </a:p>
          <a:p>
            <a:pPr lvl="1"/>
            <a:r>
              <a:rPr lang="en-US" dirty="0" err="1" smtClean="0"/>
              <a:t>Uniprot</a:t>
            </a:r>
            <a:r>
              <a:rPr lang="en-US" dirty="0" smtClean="0"/>
              <a:t> N = 100 </a:t>
            </a:r>
            <a:r>
              <a:rPr lang="ru-RU" dirty="0" smtClean="0"/>
              <a:t>млн </a:t>
            </a:r>
            <a:r>
              <a:rPr lang="ru-RU" dirty="0" err="1" smtClean="0"/>
              <a:t>посл</a:t>
            </a:r>
            <a:r>
              <a:rPr lang="ru-RU" dirty="0" smtClean="0"/>
              <a:t> по</a:t>
            </a:r>
            <a:r>
              <a:rPr lang="en-US" dirty="0" smtClean="0"/>
              <a:t>  m =</a:t>
            </a:r>
            <a:r>
              <a:rPr lang="ru-RU" dirty="0" smtClean="0"/>
              <a:t> 340 </a:t>
            </a:r>
            <a:r>
              <a:rPr lang="en-US" dirty="0" smtClean="0"/>
              <a:t>aa </a:t>
            </a:r>
            <a:r>
              <a:rPr lang="ru-RU" dirty="0" smtClean="0"/>
              <a:t>в каждой</a:t>
            </a:r>
            <a:endParaRPr lang="en-US" dirty="0" smtClean="0"/>
          </a:p>
          <a:p>
            <a:pPr lvl="2"/>
            <a:r>
              <a:rPr lang="ru-RU" dirty="0" smtClean="0"/>
              <a:t>сегодня 85 млн в </a:t>
            </a:r>
            <a:r>
              <a:rPr lang="en-US" dirty="0" err="1" smtClean="0"/>
              <a:t>TrEMBL</a:t>
            </a:r>
            <a:r>
              <a:rPr lang="en-US" dirty="0" smtClean="0"/>
              <a:t> </a:t>
            </a:r>
            <a:r>
              <a:rPr lang="ru-RU" dirty="0" smtClean="0"/>
              <a:t>и 500 тыс. в </a:t>
            </a:r>
            <a:r>
              <a:rPr lang="en-US" dirty="0" err="1" smtClean="0"/>
              <a:t>SwissProt</a:t>
            </a:r>
            <a:endParaRPr lang="en-US" dirty="0" smtClean="0"/>
          </a:p>
          <a:p>
            <a:pPr lvl="2"/>
            <a:r>
              <a:rPr lang="ru-RU" dirty="0" smtClean="0"/>
              <a:t>средняя длина 340 </a:t>
            </a:r>
            <a:r>
              <a:rPr lang="en-US" dirty="0" smtClean="0"/>
              <a:t>aa</a:t>
            </a:r>
          </a:p>
          <a:p>
            <a:pPr lvl="1"/>
            <a:r>
              <a:rPr lang="ru-RU" dirty="0" smtClean="0"/>
              <a:t>входная </a:t>
            </a:r>
            <a:r>
              <a:rPr lang="ru-RU" dirty="0" err="1" smtClean="0"/>
              <a:t>посл</a:t>
            </a:r>
            <a:r>
              <a:rPr lang="ru-RU" dirty="0" smtClean="0"/>
              <a:t> </a:t>
            </a:r>
            <a:r>
              <a:rPr lang="en-US" dirty="0" smtClean="0"/>
              <a:t>n = </a:t>
            </a:r>
            <a:r>
              <a:rPr lang="ru-RU" dirty="0" smtClean="0"/>
              <a:t>1000</a:t>
            </a:r>
            <a:r>
              <a:rPr lang="en-US" dirty="0" smtClean="0"/>
              <a:t> aa</a:t>
            </a:r>
            <a:endParaRPr lang="ru-RU" dirty="0" smtClean="0"/>
          </a:p>
          <a:p>
            <a:pPr lvl="1"/>
            <a:r>
              <a:rPr lang="ru-RU" dirty="0"/>
              <a:t>в</a:t>
            </a:r>
            <a:r>
              <a:rPr lang="ru-RU" dirty="0" smtClean="0"/>
              <a:t> формуле </a:t>
            </a:r>
            <a:r>
              <a:rPr lang="en-US" dirty="0" smtClean="0"/>
              <a:t>C*n*m</a:t>
            </a:r>
            <a:r>
              <a:rPr lang="ru-RU" dirty="0" smtClean="0"/>
              <a:t> константа </a:t>
            </a:r>
            <a:r>
              <a:rPr lang="en-US" dirty="0" smtClean="0"/>
              <a:t>C = 10</a:t>
            </a:r>
            <a:endParaRPr lang="ru-RU" dirty="0" smtClean="0"/>
          </a:p>
          <a:p>
            <a:pPr lvl="1"/>
            <a:r>
              <a:rPr lang="ru-RU" dirty="0" smtClean="0"/>
              <a:t>процессор выполняет 30 </a:t>
            </a:r>
            <a:r>
              <a:rPr lang="ru-RU" dirty="0"/>
              <a:t>млн </a:t>
            </a:r>
            <a:r>
              <a:rPr lang="ru-RU" dirty="0" smtClean="0"/>
              <a:t>арифметических операций в сек.</a:t>
            </a:r>
            <a:endParaRPr lang="en-US" dirty="0" smtClean="0"/>
          </a:p>
          <a:p>
            <a:r>
              <a:rPr lang="ru-RU" dirty="0" smtClean="0"/>
              <a:t>Расчет </a:t>
            </a:r>
          </a:p>
          <a:p>
            <a:pPr lvl="1"/>
            <a:r>
              <a:rPr lang="ru-RU" dirty="0" smtClean="0"/>
              <a:t>Число операций </a:t>
            </a:r>
            <a:r>
              <a:rPr lang="en-US" dirty="0" smtClean="0"/>
              <a:t>N*C*n*m = 10</a:t>
            </a:r>
            <a:r>
              <a:rPr lang="ru-RU" baseline="30000" dirty="0" smtClean="0"/>
              <a:t>8</a:t>
            </a:r>
            <a:r>
              <a:rPr lang="ru-RU" dirty="0"/>
              <a:t> </a:t>
            </a:r>
            <a:r>
              <a:rPr lang="en-US" dirty="0" smtClean="0"/>
              <a:t>*10*10</a:t>
            </a:r>
            <a:r>
              <a:rPr lang="ru-RU" baseline="30000" dirty="0" smtClean="0"/>
              <a:t>3</a:t>
            </a:r>
            <a:r>
              <a:rPr lang="ru-RU" dirty="0"/>
              <a:t> </a:t>
            </a:r>
            <a:r>
              <a:rPr lang="en-US" dirty="0" smtClean="0"/>
              <a:t>*340 = 3.4*10</a:t>
            </a:r>
            <a:r>
              <a:rPr lang="en-US" baseline="30000" dirty="0" smtClean="0"/>
              <a:t>14</a:t>
            </a:r>
            <a:endParaRPr lang="ru-RU" dirty="0" smtClean="0"/>
          </a:p>
          <a:p>
            <a:pPr lvl="1"/>
            <a:r>
              <a:rPr lang="ru-RU" dirty="0" smtClean="0"/>
              <a:t>Время работы </a:t>
            </a:r>
            <a:r>
              <a:rPr lang="en-US" dirty="0" smtClean="0"/>
              <a:t>3.4*10</a:t>
            </a:r>
            <a:r>
              <a:rPr lang="en-US" baseline="30000" dirty="0" smtClean="0"/>
              <a:t>14</a:t>
            </a:r>
            <a:r>
              <a:rPr lang="ru-RU" dirty="0" smtClean="0"/>
              <a:t>  </a:t>
            </a:r>
            <a:r>
              <a:rPr lang="en-US" dirty="0" smtClean="0"/>
              <a:t>/3*10</a:t>
            </a:r>
            <a:r>
              <a:rPr lang="en-US" baseline="30000" dirty="0" smtClean="0"/>
              <a:t>7 </a:t>
            </a:r>
            <a:r>
              <a:rPr lang="ru-RU" dirty="0" smtClean="0"/>
              <a:t> сек = 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ru-RU" dirty="0" smtClean="0"/>
              <a:t> сек = 3000 часов</a:t>
            </a:r>
            <a:endParaRPr lang="en-US" dirty="0" smtClean="0"/>
          </a:p>
          <a:p>
            <a:r>
              <a:rPr lang="ru-RU" dirty="0" smtClean="0"/>
              <a:t>На кластере с 1000 процессорами время поиска 3 часа …..</a:t>
            </a:r>
            <a:endParaRPr lang="en-US" dirty="0" smtClean="0"/>
          </a:p>
          <a:p>
            <a:pPr marL="457200" lvl="1" indent="0">
              <a:buNone/>
            </a:pPr>
            <a:r>
              <a:rPr lang="ru-RU" dirty="0" smtClean="0"/>
              <a:t>ЯВНО НЕ УДОВЛЕТВОРИТЕЛЬНО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4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273417"/>
            <a:ext cx="8622533" cy="88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BLAST</a:t>
            </a:r>
            <a:r>
              <a:rPr lang="ru-RU" dirty="0" smtClean="0"/>
              <a:t> --- Быстрый эвристический 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1508750"/>
            <a:ext cx="8717935" cy="3994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BLAST </a:t>
            </a:r>
            <a:r>
              <a:rPr lang="ru-RU" sz="2400" dirty="0" smtClean="0"/>
              <a:t>сначала отбирает те последовательности и места (номер остатка) в них, с которых имеет смысл начать строить выравнивание</a:t>
            </a:r>
            <a:br>
              <a:rPr lang="ru-RU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1" dirty="0"/>
              <a:t>The central idea of the BLAST algorithm is that a statistically significant alignment is likely to contain a high-scoring pair of aligned words.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Для этого индексируются все слова небольшой длины (</a:t>
            </a:r>
            <a:r>
              <a:rPr lang="en-US" sz="2400" dirty="0" smtClean="0"/>
              <a:t>W = 6 </a:t>
            </a:r>
            <a:r>
              <a:rPr lang="ru-RU" sz="2400" dirty="0" smtClean="0"/>
              <a:t>по умолчанию) во всех последовательностях </a:t>
            </a:r>
            <a:r>
              <a:rPr lang="en-US" sz="2400" dirty="0" err="1" smtClean="0"/>
              <a:t>Uniprot</a:t>
            </a:r>
            <a:r>
              <a:rPr lang="en-US" sz="24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4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Индекс – то же, что алфавитный указатель страниц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640" y="1892800"/>
            <a:ext cx="8560550" cy="44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создает таблицу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64120" cy="4525963"/>
          </a:xfrm>
        </p:spPr>
        <p:txBody>
          <a:bodyPr/>
          <a:lstStyle/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Слово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AMNNRA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……………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FALTGG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74940" y="1600200"/>
            <a:ext cx="611186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urier New" panose="02070309020205020404" pitchFamily="49" charset="0"/>
              </a:rPr>
              <a:t>Где встречается</a:t>
            </a:r>
            <a:endParaRPr lang="en-US" sz="2400" dirty="0" smtClean="0">
              <a:latin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</a:rPr>
              <a:t>PPP_ECOLI  51, 237; QQQ_HUMAN 976; SSS_DROME 17, 111; ……</a:t>
            </a:r>
            <a:endParaRPr lang="ru-RU" sz="2400" dirty="0" smtClean="0">
              <a:latin typeface="Courier New" panose="02070309020205020404" pitchFamily="49" charset="0"/>
            </a:endParaRPr>
          </a:p>
          <a:p>
            <a:r>
              <a:rPr lang="ru-RU" sz="2400" dirty="0" smtClean="0">
                <a:latin typeface="Courier New" panose="02070309020205020404" pitchFamily="49" charset="0"/>
              </a:rPr>
              <a:t>…………</a:t>
            </a:r>
          </a:p>
          <a:p>
            <a:r>
              <a:rPr lang="ru-RU" sz="2400" dirty="0" smtClean="0">
                <a:latin typeface="Courier New" panose="02070309020205020404" pitchFamily="49" charset="0"/>
              </a:rPr>
              <a:t>…………</a:t>
            </a:r>
            <a:endParaRPr lang="ru-RU" sz="2400" dirty="0">
              <a:latin typeface="Courier New" panose="02070309020205020404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6910" y="8776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ea typeface="ＭＳ Ｐゴシック" panose="020B0600070205080204" pitchFamily="34" charset="-128"/>
              </a:rPr>
              <a:t>Составим список слов длины </a:t>
            </a:r>
            <a:r>
              <a:rPr lang="en-US" altLang="ru-RU" dirty="0" smtClean="0">
                <a:ea typeface="ＭＳ Ｐゴシック" panose="020B0600070205080204" pitchFamily="34" charset="-128"/>
              </a:rPr>
              <a:t>W </a:t>
            </a:r>
            <a:r>
              <a:rPr lang="ru-RU" altLang="ru-RU" dirty="0" smtClean="0">
                <a:ea typeface="ＭＳ Ｐゴシック" panose="020B0600070205080204" pitchFamily="34" charset="-128"/>
              </a:rPr>
              <a:t>из входной последовательности</a:t>
            </a:r>
            <a:endParaRPr lang="en-US" altLang="ru-RU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16725"/>
            <a:ext cx="7772400" cy="4114800"/>
          </a:xfrm>
        </p:spPr>
        <p:txBody>
          <a:bodyPr>
            <a:normAutofit/>
          </a:bodyPr>
          <a:lstStyle/>
          <a:p>
            <a:r>
              <a:rPr lang="ru-RU" altLang="ru-RU" sz="2400" dirty="0" smtClean="0">
                <a:ea typeface="ＭＳ Ｐゴシック" panose="020B0600070205080204" pitchFamily="34" charset="-128"/>
              </a:rPr>
              <a:t>Входная последовательность (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query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)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: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QLGVKAGW</a:t>
            </a:r>
          </a:p>
          <a:p>
            <a:pPr lvl="1"/>
            <a:r>
              <a:rPr lang="ru-RU" altLang="ru-RU" sz="2000" dirty="0" smtClean="0">
                <a:ea typeface="ＭＳ Ｐゴシック" panose="020B0600070205080204" pitchFamily="34" charset="-128"/>
              </a:rPr>
              <a:t>Пусть длина слова </a:t>
            </a:r>
            <a:r>
              <a:rPr lang="en-US" altLang="ru-RU" sz="2000" dirty="0" smtClean="0">
                <a:ea typeface="ＭＳ Ｐゴシック" panose="020B0600070205080204" pitchFamily="34" charset="-128"/>
              </a:rPr>
              <a:t>W = </a:t>
            </a:r>
            <a:r>
              <a:rPr lang="ru-RU" altLang="ru-RU" sz="2000" dirty="0" smtClean="0">
                <a:ea typeface="ＭＳ Ｐゴシック" panose="020B0600070205080204" pitchFamily="34" charset="-128"/>
              </a:rPr>
              <a:t>3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	</a:t>
            </a:r>
            <a:endParaRPr lang="ru-RU" altLang="ru-RU" sz="24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ru-RU" altLang="ru-RU" sz="2000" dirty="0">
                <a:ea typeface="ＭＳ Ｐゴシック" panose="020B0600070205080204" pitchFamily="34" charset="-128"/>
              </a:rPr>
              <a:t>два слова считаются похожими, если вес </a:t>
            </a:r>
            <a:r>
              <a:rPr lang="ru-RU" altLang="ru-RU" sz="2000" dirty="0" smtClean="0">
                <a:ea typeface="ＭＳ Ｐゴシック" panose="020B0600070205080204" pitchFamily="34" charset="-128"/>
              </a:rPr>
              <a:t> выравнивания слов</a:t>
            </a:r>
            <a:r>
              <a:rPr lang="en-US" altLang="ru-RU" sz="20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2000" dirty="0">
                <a:ea typeface="ＭＳ Ｐゴシック" panose="020B0600070205080204" pitchFamily="34" charset="-128"/>
              </a:rPr>
              <a:t>больше или равен </a:t>
            </a:r>
            <a:r>
              <a:rPr lang="en-US" altLang="ru-RU" sz="2000" dirty="0">
                <a:ea typeface="ＭＳ Ｐゴシック" panose="020B0600070205080204" pitchFamily="34" charset="-128"/>
              </a:rPr>
              <a:t> </a:t>
            </a:r>
            <a:r>
              <a:rPr lang="en-US" altLang="ru-RU" sz="2000" dirty="0" smtClean="0">
                <a:ea typeface="ＭＳ Ｐゴシック" panose="020B0600070205080204" pitchFamily="34" charset="-128"/>
              </a:rPr>
              <a:t>T = 13</a:t>
            </a:r>
            <a:endParaRPr lang="en-US" altLang="ru-RU" sz="2000" dirty="0">
              <a:ea typeface="ＭＳ Ｐゴシック" panose="020B0600070205080204" pitchFamily="34" charset="-128"/>
            </a:endParaRPr>
          </a:p>
          <a:p>
            <a:r>
              <a:rPr lang="ru-RU" altLang="ru-RU" sz="2400" dirty="0">
                <a:ea typeface="ＭＳ Ｐゴシック" panose="020B0600070205080204" pitchFamily="34" charset="-128"/>
              </a:rPr>
              <a:t>Шаг </a:t>
            </a:r>
            <a:r>
              <a:rPr lang="en-US" altLang="ru-RU" sz="2400" dirty="0">
                <a:ea typeface="ＭＳ Ｐゴシック" panose="020B0600070205080204" pitchFamily="34" charset="-128"/>
              </a:rPr>
              <a:t>1:</a:t>
            </a:r>
            <a:r>
              <a:rPr lang="ru-RU" altLang="ru-RU" sz="2400" dirty="0">
                <a:ea typeface="ＭＳ Ｐゴシック" panose="020B0600070205080204" pitchFamily="34" charset="-128"/>
              </a:rPr>
              <a:t> запомним все слова длины </a:t>
            </a:r>
            <a:r>
              <a:rPr lang="en-US" altLang="ru-RU" sz="2400" dirty="0">
                <a:ea typeface="ＭＳ Ｐゴシック" panose="020B0600070205080204" pitchFamily="34" charset="-128"/>
              </a:rPr>
              <a:t>W </a:t>
            </a:r>
            <a:r>
              <a:rPr lang="ru-RU" altLang="ru-RU" sz="2400" dirty="0">
                <a:ea typeface="ＭＳ Ｐゴシック" panose="020B0600070205080204" pitchFamily="34" charset="-128"/>
              </a:rPr>
              <a:t>во входной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последовательности: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QLG  LGV  GVK  VKA  KAG  AGW</a:t>
            </a:r>
            <a:endParaRPr lang="en-US" altLang="ru-RU" sz="2400" dirty="0" smtClean="0">
              <a:ea typeface="ＭＳ Ｐゴシック" panose="020B0600070205080204" pitchFamily="34" charset="-128"/>
            </a:endParaRPr>
          </a:p>
          <a:p>
            <a:r>
              <a:rPr lang="ru-RU" altLang="ru-RU" sz="2400" dirty="0" smtClean="0">
                <a:ea typeface="ＭＳ Ｐゴシック" panose="020B0600070205080204" pitchFamily="34" charset="-128"/>
              </a:rPr>
              <a:t>Шаг 2</a:t>
            </a:r>
            <a:r>
              <a:rPr lang="en-US" altLang="ru-RU" sz="2400" dirty="0" smtClean="0">
                <a:ea typeface="ＭＳ Ｐゴシック" panose="020B0600070205080204" pitchFamily="34" charset="-128"/>
              </a:rPr>
              <a:t>: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Расширим список, добавив похожие слова:</a:t>
            </a:r>
            <a:br>
              <a:rPr lang="ru-RU" altLang="ru-RU" sz="2400" dirty="0" smtClean="0">
                <a:ea typeface="ＭＳ Ｐゴシック" panose="020B0600070205080204" pitchFamily="34" charset="-128"/>
              </a:rPr>
            </a:br>
            <a:r>
              <a:rPr lang="en-US" altLang="ru-RU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ru-RU" sz="2400" dirty="0" smtClean="0">
                <a:ea typeface="ＭＳ Ｐゴシック" panose="020B0600070205080204" pitchFamily="34" charset="-128"/>
              </a:rPr>
            </a:br>
            <a:r>
              <a:rPr lang="en-US" altLang="ru-RU" sz="2400" dirty="0" smtClean="0">
                <a:ea typeface="ＭＳ Ｐゴシック" panose="020B0600070205080204" pitchFamily="34" charset="-128"/>
              </a:rPr>
              <a:t>                                         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GAK</a:t>
            </a:r>
            <a:r>
              <a:rPr lang="en-US" altLang="ru-RU" sz="2400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GTK GGK </a:t>
            </a:r>
            <a:r>
              <a:rPr lang="en-US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GLK</a:t>
            </a:r>
            <a:r>
              <a:rPr lang="ru-RU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/>
            </a:r>
            <a:br>
              <a:rPr lang="ru-RU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</a:br>
            <a:r>
              <a:rPr lang="ru-RU" altLang="ru-RU" sz="2400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                                    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аналогично для других слов</a:t>
            </a:r>
            <a:endParaRPr lang="en-US" altLang="ru-RU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ru-RU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30030" y="4221056"/>
            <a:ext cx="9652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ru-RU" sz="1700" dirty="0">
                <a:latin typeface="Courier New" panose="02070309020205020404" pitchFamily="49" charset="0"/>
              </a:rPr>
              <a:t>GVK 18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GAK 16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GIK 16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GGK 14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GLK 13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GNK 12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GRK 11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GEK 11</a:t>
            </a:r>
          </a:p>
          <a:p>
            <a:r>
              <a:rPr lang="en-US" altLang="ru-RU" sz="1700" dirty="0">
                <a:latin typeface="Courier New" panose="02070309020205020404" pitchFamily="49" charset="0"/>
              </a:rPr>
              <a:t>GDK 11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561630" y="5541275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2695230" y="4245875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6564" y="6155755"/>
            <a:ext cx="542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каждого слова указан вес выравнивания  с</a:t>
            </a:r>
            <a:r>
              <a:rPr lang="en-US" dirty="0" smtClean="0"/>
              <a:t> GVK </a:t>
            </a:r>
            <a:r>
              <a:rPr lang="ru-RU" dirty="0" smtClean="0"/>
              <a:t> 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882180" y="5371186"/>
            <a:ext cx="1720930" cy="7461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82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40" y="10955"/>
            <a:ext cx="8564315" cy="96012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ea typeface="ＭＳ Ｐゴシック" panose="020B0600070205080204" pitchFamily="34" charset="-128"/>
              </a:rPr>
              <a:t>Отбор банковских последовательностей для выравнивания</a:t>
            </a:r>
            <a:endParaRPr lang="en-US" altLang="ru-RU" sz="28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235" y="894270"/>
            <a:ext cx="8756340" cy="921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1400" dirty="0" smtClean="0">
                <a:ea typeface="ＭＳ Ｐゴシック" panose="020B0600070205080204" pitchFamily="34" charset="-128"/>
              </a:rPr>
              <a:t>Шаг 3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: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По </a:t>
            </a:r>
            <a:r>
              <a:rPr lang="ru-RU" altLang="ru-RU" sz="1400" dirty="0" err="1" smtClean="0">
                <a:ea typeface="ＭＳ Ｐゴシック" panose="020B0600070205080204" pitchFamily="34" charset="-128"/>
              </a:rPr>
              <a:t>хэш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 таблице составляем список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всех находок слов входной последовательности в </a:t>
            </a:r>
            <a:r>
              <a:rPr lang="en-US" altLang="ru-RU" sz="1400" dirty="0" err="1" smtClean="0">
                <a:ea typeface="ＭＳ Ｐゴシック" panose="020B0600070205080204" pitchFamily="34" charset="-128"/>
              </a:rPr>
              <a:t>Uniprot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. Сортировка – по 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AC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и номеру позиции</a:t>
            </a:r>
          </a:p>
          <a:p>
            <a:pPr>
              <a:buNone/>
            </a:pPr>
            <a:r>
              <a:rPr lang="ru-RU" altLang="ru-RU" sz="1400" dirty="0" smtClean="0">
                <a:ea typeface="ＭＳ Ｐゴシック" panose="020B0600070205080204" pitchFamily="34" charset="-128"/>
              </a:rPr>
              <a:t>Для отбора последовательности необходимы ДВА слова на расстоянии </a:t>
            </a:r>
            <a:r>
              <a:rPr lang="en-US" altLang="ru-RU" sz="1400" dirty="0" smtClean="0">
                <a:ea typeface="ＭＳ Ｐゴシック" panose="020B0600070205080204" pitchFamily="34" charset="-128"/>
                <a:sym typeface="Symbol"/>
              </a:rPr>
              <a:t></a:t>
            </a:r>
            <a:r>
              <a:rPr lang="en-US" altLang="ru-RU" sz="1400" dirty="0" smtClean="0">
                <a:ea typeface="ＭＳ Ｐゴシック" panose="020B0600070205080204" pitchFamily="34" charset="-128"/>
              </a:rPr>
              <a:t> A ( A = 20) </a:t>
            </a:r>
            <a:r>
              <a:rPr lang="ru-RU" altLang="ru-RU" sz="1400" dirty="0" smtClean="0">
                <a:ea typeface="ＭＳ Ｐゴシック" panose="020B0600070205080204" pitchFamily="34" charset="-128"/>
              </a:rPr>
              <a:t>причем на ОДНОЙ ДИАГОНАЛИ (след. слайд)</a:t>
            </a:r>
            <a:endParaRPr lang="en-US" altLang="ru-RU" sz="1100" dirty="0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054615"/>
              </p:ext>
            </p:extLst>
          </p:nvPr>
        </p:nvGraphicFramePr>
        <p:xfrm>
          <a:off x="270642" y="2003352"/>
          <a:ext cx="8679528" cy="4651668"/>
        </p:xfrm>
        <a:graphic>
          <a:graphicData uri="http://schemas.openxmlformats.org/drawingml/2006/table">
            <a:tbl>
              <a:tblPr/>
              <a:tblGrid>
                <a:gridCol w="1109711"/>
                <a:gridCol w="1307874"/>
                <a:gridCol w="962053"/>
                <a:gridCol w="5299890"/>
              </a:tblGrid>
              <a:tr h="467159"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Входное</a:t>
                      </a:r>
                      <a:r>
                        <a:rPr lang="ru-RU" baseline="0" dirty="0" smtClean="0"/>
                        <a:t> слово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Посладовательность</a:t>
                      </a:r>
                      <a:r>
                        <a:rPr lang="ru-RU" dirty="0" smtClean="0"/>
                        <a:t> (</a:t>
                      </a:r>
                      <a:r>
                        <a:rPr lang="en-US" dirty="0" smtClean="0"/>
                        <a:t>AC)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</a:t>
                      </a:r>
                      <a:r>
                        <a:rPr lang="ru-RU" baseline="0" dirty="0" smtClean="0"/>
                        <a:t> остатка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Берем ли для выравнивания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GVK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QSTFU24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если только одно совпадение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GVK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ASTRLR1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Нет, так как расстояние между словами во входной последовательности не равно расстоянию в банковской последовательности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AGW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ASTRLR1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42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GLK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Q42FU2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если только одно совпадение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8">
                <a:tc>
                  <a:txBody>
                    <a:bodyPr/>
                    <a:lstStyle/>
                    <a:p>
                      <a:r>
                        <a:rPr lang="en-US" dirty="0" smtClean="0"/>
                        <a:t>……..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QLG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STUF2A4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baseline="0" dirty="0" smtClean="0"/>
                        <a:t>Берем, так как расстояние между словами во входной </a:t>
                      </a:r>
                      <a:r>
                        <a:rPr lang="ru-RU" baseline="0" dirty="0" err="1" smtClean="0"/>
                        <a:t>последавательности</a:t>
                      </a:r>
                      <a:r>
                        <a:rPr lang="ru-RU" baseline="0" dirty="0" smtClean="0"/>
                        <a:t> равно расстоянию в банковской последовательности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AGW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STUF2A4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159">
                <a:tc>
                  <a:txBody>
                    <a:bodyPr/>
                    <a:lstStyle/>
                    <a:p>
                      <a:r>
                        <a:rPr lang="en-US" dirty="0" smtClean="0"/>
                        <a:t>GLK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QSTFU24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681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4260" y="126170"/>
            <a:ext cx="8229600" cy="1387732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Отбор последовательности: </a:t>
            </a:r>
            <a:br>
              <a:rPr lang="ru-RU" altLang="ru-RU" sz="2800" dirty="0" smtClean="0"/>
            </a:br>
            <a:r>
              <a:rPr lang="ru-RU" altLang="ru-RU" sz="2800" dirty="0" smtClean="0"/>
              <a:t>две слова  на одной диагонали на расстоянии меньше </a:t>
            </a:r>
            <a:r>
              <a:rPr lang="en-US" altLang="ru-RU" sz="2800" dirty="0" smtClean="0"/>
              <a:t>A (</a:t>
            </a:r>
            <a:r>
              <a:rPr lang="ru-RU" altLang="ru-RU" sz="2800" dirty="0" smtClean="0"/>
              <a:t>зеленые)</a:t>
            </a:r>
            <a:endParaRPr lang="fr-FR" altLang="ru-RU" sz="2800" dirty="0"/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219200" y="1600200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>
                <a:solidFill>
                  <a:srgbClr val="FF0000"/>
                </a:solidFill>
                <a:latin typeface="Gill Sans Condensed" pitchFamily="34" charset="0"/>
              </a:rPr>
              <a:t>Database sequence</a:t>
            </a: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1219200" y="1905000"/>
            <a:ext cx="3200400" cy="205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400">
              <a:latin typeface="Gill Sans Condensed" pitchFamily="34" charset="0"/>
            </a:endParaRPr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838200" y="1905000"/>
            <a:ext cx="3968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altLang="ru-RU" sz="1400" dirty="0">
                <a:solidFill>
                  <a:srgbClr val="0000FF"/>
                </a:solidFill>
                <a:latin typeface="Gill Sans Condensed" pitchFamily="34" charset="0"/>
              </a:rPr>
              <a:t>Query</a:t>
            </a:r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1219200" y="2286000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2057400" y="1905000"/>
            <a:ext cx="205740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1447800" y="25146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2209800" y="32766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2438400" y="2286000"/>
            <a:ext cx="228600" cy="228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>
            <a:off x="2895600" y="2743200"/>
            <a:ext cx="228600" cy="228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3733800" y="35814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3962400" y="2057400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>
                <a:latin typeface="Gill Sans Condensed" pitchFamily="34" charset="0"/>
              </a:rPr>
              <a:t>A</a:t>
            </a:r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3733800" y="2057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>
            <a:off x="2792413" y="2640013"/>
            <a:ext cx="457200" cy="457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4953000" y="2514600"/>
            <a:ext cx="31400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ru-RU" sz="1400">
                <a:latin typeface="Gill Sans Condensed" pitchFamily="34" charset="0"/>
              </a:rPr>
              <a:t>Ungapped extension if:</a:t>
            </a:r>
          </a:p>
          <a:p>
            <a:r>
              <a:rPr lang="fr-FR" altLang="ru-RU" sz="1400">
                <a:latin typeface="Gill Sans Condensed" pitchFamily="34" charset="0"/>
              </a:rPr>
              <a:t>2 "Hits" are on the same diagonal but at a distance less than A</a:t>
            </a:r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>
            <a:off x="2895600" y="17526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1030288" y="2667000"/>
            <a:ext cx="0" cy="1219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838200" y="4114800"/>
            <a:ext cx="7467600" cy="2362200"/>
            <a:chOff x="1008" y="2592"/>
            <a:chExt cx="4704" cy="1488"/>
          </a:xfrm>
        </p:grpSpPr>
        <p:grpSp>
          <p:nvGrpSpPr>
            <p:cNvPr id="28726" name="Group 54"/>
            <p:cNvGrpSpPr>
              <a:grpSpLocks/>
            </p:cNvGrpSpPr>
            <p:nvPr/>
          </p:nvGrpSpPr>
          <p:grpSpPr bwMode="auto">
            <a:xfrm>
              <a:off x="1008" y="2592"/>
              <a:ext cx="2256" cy="1488"/>
              <a:chOff x="1008" y="2592"/>
              <a:chExt cx="2256" cy="1488"/>
            </a:xfrm>
          </p:grpSpPr>
          <p:sp>
            <p:nvSpPr>
              <p:cNvPr id="28727" name="Text Box 55"/>
              <p:cNvSpPr txBox="1">
                <a:spLocks noChangeArrowheads="1"/>
              </p:cNvSpPr>
              <p:nvPr/>
            </p:nvSpPr>
            <p:spPr bwMode="auto">
              <a:xfrm>
                <a:off x="1248" y="2592"/>
                <a:ext cx="110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ru-RU" sz="1400" dirty="0">
                    <a:solidFill>
                      <a:srgbClr val="FF0000"/>
                    </a:solidFill>
                    <a:latin typeface="Gill Sans Condensed" pitchFamily="34" charset="0"/>
                  </a:rPr>
                  <a:t>Database sequence</a:t>
                </a: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2016" cy="12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 altLang="ru-RU" sz="1400">
                  <a:latin typeface="Gill Sans Condensed" pitchFamily="34" charset="0"/>
                </a:endParaRPr>
              </a:p>
            </p:txBody>
          </p:sp>
          <p:sp>
            <p:nvSpPr>
              <p:cNvPr id="28729" name="Text Box 57"/>
              <p:cNvSpPr txBox="1">
                <a:spLocks noChangeArrowheads="1"/>
              </p:cNvSpPr>
              <p:nvPr/>
            </p:nvSpPr>
            <p:spPr bwMode="auto">
              <a:xfrm>
                <a:off x="1008" y="2784"/>
                <a:ext cx="250" cy="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/>
              <a:p>
                <a:r>
                  <a:rPr lang="fr-FR" altLang="ru-RU" sz="1400">
                    <a:solidFill>
                      <a:srgbClr val="0000FF"/>
                    </a:solidFill>
                    <a:latin typeface="Gill Sans Condensed" pitchFamily="34" charset="0"/>
                  </a:rPr>
                  <a:t>Query</a:t>
                </a:r>
              </a:p>
            </p:txBody>
          </p:sp>
          <p:sp>
            <p:nvSpPr>
              <p:cNvPr id="28730" name="Line 58"/>
              <p:cNvSpPr>
                <a:spLocks noChangeShapeType="1"/>
              </p:cNvSpPr>
              <p:nvPr/>
            </p:nvSpPr>
            <p:spPr bwMode="auto">
              <a:xfrm>
                <a:off x="1248" y="3024"/>
                <a:ext cx="105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1" name="Line 59"/>
              <p:cNvSpPr>
                <a:spLocks noChangeShapeType="1"/>
              </p:cNvSpPr>
              <p:nvPr/>
            </p:nvSpPr>
            <p:spPr bwMode="auto">
              <a:xfrm>
                <a:off x="1776" y="2784"/>
                <a:ext cx="1296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2" name="Line 60"/>
              <p:cNvSpPr>
                <a:spLocks noChangeShapeType="1"/>
              </p:cNvSpPr>
              <p:nvPr/>
            </p:nvSpPr>
            <p:spPr bwMode="auto">
              <a:xfrm>
                <a:off x="1392" y="3168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3" name="Line 61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4" name="Line 62"/>
              <p:cNvSpPr>
                <a:spLocks noChangeShapeType="1"/>
              </p:cNvSpPr>
              <p:nvPr/>
            </p:nvSpPr>
            <p:spPr bwMode="auto">
              <a:xfrm>
                <a:off x="2832" y="3840"/>
                <a:ext cx="144" cy="1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5" name="Text Box 63"/>
              <p:cNvSpPr txBox="1">
                <a:spLocks noChangeArrowheads="1"/>
              </p:cNvSpPr>
              <p:nvPr/>
            </p:nvSpPr>
            <p:spPr bwMode="auto">
              <a:xfrm>
                <a:off x="2976" y="2880"/>
                <a:ext cx="19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ru-RU" sz="1400">
                    <a:latin typeface="Gill Sans Condensed" pitchFamily="34" charset="0"/>
                  </a:rPr>
                  <a:t>A</a:t>
                </a:r>
              </a:p>
            </p:txBody>
          </p:sp>
          <p:sp>
            <p:nvSpPr>
              <p:cNvPr id="28736" name="Line 64"/>
              <p:cNvSpPr>
                <a:spLocks noChangeShapeType="1"/>
              </p:cNvSpPr>
              <p:nvPr/>
            </p:nvSpPr>
            <p:spPr bwMode="auto">
              <a:xfrm>
                <a:off x="2832" y="2880"/>
                <a:ext cx="288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7" name="Line 65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8" name="Line 66"/>
              <p:cNvSpPr>
                <a:spLocks noChangeShapeType="1"/>
              </p:cNvSpPr>
              <p:nvPr/>
            </p:nvSpPr>
            <p:spPr bwMode="auto">
              <a:xfrm>
                <a:off x="1129" y="3264"/>
                <a:ext cx="0" cy="76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39" name="Freeform 67" descr="Diagonales larges vers le haut"/>
              <p:cNvSpPr>
                <a:spLocks/>
              </p:cNvSpPr>
              <p:nvPr/>
            </p:nvSpPr>
            <p:spPr bwMode="auto">
              <a:xfrm>
                <a:off x="1744" y="2802"/>
                <a:ext cx="1173" cy="1151"/>
              </a:xfrm>
              <a:custGeom>
                <a:avLst/>
                <a:gdLst>
                  <a:gd name="T0" fmla="*/ 344 w 1173"/>
                  <a:gd name="T1" fmla="*/ 294 h 1151"/>
                  <a:gd name="T2" fmla="*/ 302 w 1173"/>
                  <a:gd name="T3" fmla="*/ 237 h 1151"/>
                  <a:gd name="T4" fmla="*/ 320 w 1173"/>
                  <a:gd name="T5" fmla="*/ 120 h 1151"/>
                  <a:gd name="T6" fmla="*/ 194 w 1173"/>
                  <a:gd name="T7" fmla="*/ 3 h 1151"/>
                  <a:gd name="T8" fmla="*/ 38 w 1173"/>
                  <a:gd name="T9" fmla="*/ 39 h 1151"/>
                  <a:gd name="T10" fmla="*/ 14 w 1173"/>
                  <a:gd name="T11" fmla="*/ 84 h 1151"/>
                  <a:gd name="T12" fmla="*/ 8 w 1173"/>
                  <a:gd name="T13" fmla="*/ 195 h 1151"/>
                  <a:gd name="T14" fmla="*/ 206 w 1173"/>
                  <a:gd name="T15" fmla="*/ 279 h 1151"/>
                  <a:gd name="T16" fmla="*/ 317 w 1173"/>
                  <a:gd name="T17" fmla="*/ 303 h 1151"/>
                  <a:gd name="T18" fmla="*/ 362 w 1173"/>
                  <a:gd name="T19" fmla="*/ 324 h 1151"/>
                  <a:gd name="T20" fmla="*/ 413 w 1173"/>
                  <a:gd name="T21" fmla="*/ 372 h 1151"/>
                  <a:gd name="T22" fmla="*/ 464 w 1173"/>
                  <a:gd name="T23" fmla="*/ 411 h 1151"/>
                  <a:gd name="T24" fmla="*/ 494 w 1173"/>
                  <a:gd name="T25" fmla="*/ 453 h 1151"/>
                  <a:gd name="T26" fmla="*/ 521 w 1173"/>
                  <a:gd name="T27" fmla="*/ 480 h 1151"/>
                  <a:gd name="T28" fmla="*/ 563 w 1173"/>
                  <a:gd name="T29" fmla="*/ 513 h 1151"/>
                  <a:gd name="T30" fmla="*/ 614 w 1173"/>
                  <a:gd name="T31" fmla="*/ 576 h 1151"/>
                  <a:gd name="T32" fmla="*/ 671 w 1173"/>
                  <a:gd name="T33" fmla="*/ 681 h 1151"/>
                  <a:gd name="T34" fmla="*/ 689 w 1173"/>
                  <a:gd name="T35" fmla="*/ 777 h 1151"/>
                  <a:gd name="T36" fmla="*/ 680 w 1173"/>
                  <a:gd name="T37" fmla="*/ 879 h 1151"/>
                  <a:gd name="T38" fmla="*/ 692 w 1173"/>
                  <a:gd name="T39" fmla="*/ 1038 h 1151"/>
                  <a:gd name="T40" fmla="*/ 734 w 1173"/>
                  <a:gd name="T41" fmla="*/ 1113 h 1151"/>
                  <a:gd name="T42" fmla="*/ 866 w 1173"/>
                  <a:gd name="T43" fmla="*/ 1134 h 1151"/>
                  <a:gd name="T44" fmla="*/ 944 w 1173"/>
                  <a:gd name="T45" fmla="*/ 1071 h 1151"/>
                  <a:gd name="T46" fmla="*/ 1091 w 1173"/>
                  <a:gd name="T47" fmla="*/ 987 h 1151"/>
                  <a:gd name="T48" fmla="*/ 1172 w 1173"/>
                  <a:gd name="T49" fmla="*/ 789 h 1151"/>
                  <a:gd name="T50" fmla="*/ 1136 w 1173"/>
                  <a:gd name="T51" fmla="*/ 660 h 1151"/>
                  <a:gd name="T52" fmla="*/ 1070 w 1173"/>
                  <a:gd name="T53" fmla="*/ 603 h 1151"/>
                  <a:gd name="T54" fmla="*/ 986 w 1173"/>
                  <a:gd name="T55" fmla="*/ 564 h 1151"/>
                  <a:gd name="T56" fmla="*/ 815 w 1173"/>
                  <a:gd name="T57" fmla="*/ 591 h 1151"/>
                  <a:gd name="T58" fmla="*/ 728 w 1173"/>
                  <a:gd name="T59" fmla="*/ 609 h 1151"/>
                  <a:gd name="T60" fmla="*/ 635 w 1173"/>
                  <a:gd name="T61" fmla="*/ 597 h 1151"/>
                  <a:gd name="T62" fmla="*/ 593 w 1173"/>
                  <a:gd name="T63" fmla="*/ 564 h 1151"/>
                  <a:gd name="T64" fmla="*/ 506 w 1173"/>
                  <a:gd name="T65" fmla="*/ 456 h 1151"/>
                  <a:gd name="T66" fmla="*/ 479 w 1173"/>
                  <a:gd name="T67" fmla="*/ 429 h 1151"/>
                  <a:gd name="T68" fmla="*/ 407 w 1173"/>
                  <a:gd name="T69" fmla="*/ 363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3" h="1151">
                    <a:moveTo>
                      <a:pt x="395" y="342"/>
                    </a:moveTo>
                    <a:cubicBezTo>
                      <a:pt x="376" y="328"/>
                      <a:pt x="363" y="307"/>
                      <a:pt x="344" y="294"/>
                    </a:cubicBezTo>
                    <a:cubicBezTo>
                      <a:pt x="330" y="273"/>
                      <a:pt x="338" y="280"/>
                      <a:pt x="323" y="270"/>
                    </a:cubicBezTo>
                    <a:cubicBezTo>
                      <a:pt x="319" y="257"/>
                      <a:pt x="307" y="252"/>
                      <a:pt x="302" y="237"/>
                    </a:cubicBezTo>
                    <a:cubicBezTo>
                      <a:pt x="303" y="210"/>
                      <a:pt x="303" y="183"/>
                      <a:pt x="305" y="156"/>
                    </a:cubicBezTo>
                    <a:cubicBezTo>
                      <a:pt x="306" y="146"/>
                      <a:pt x="317" y="129"/>
                      <a:pt x="320" y="120"/>
                    </a:cubicBezTo>
                    <a:cubicBezTo>
                      <a:pt x="321" y="117"/>
                      <a:pt x="323" y="111"/>
                      <a:pt x="323" y="111"/>
                    </a:cubicBezTo>
                    <a:cubicBezTo>
                      <a:pt x="312" y="31"/>
                      <a:pt x="266" y="17"/>
                      <a:pt x="194" y="3"/>
                    </a:cubicBezTo>
                    <a:cubicBezTo>
                      <a:pt x="106" y="6"/>
                      <a:pt x="117" y="0"/>
                      <a:pt x="68" y="12"/>
                    </a:cubicBezTo>
                    <a:cubicBezTo>
                      <a:pt x="55" y="21"/>
                      <a:pt x="53" y="34"/>
                      <a:pt x="38" y="39"/>
                    </a:cubicBezTo>
                    <a:cubicBezTo>
                      <a:pt x="32" y="48"/>
                      <a:pt x="26" y="57"/>
                      <a:pt x="20" y="66"/>
                    </a:cubicBezTo>
                    <a:cubicBezTo>
                      <a:pt x="16" y="71"/>
                      <a:pt x="16" y="78"/>
                      <a:pt x="14" y="84"/>
                    </a:cubicBezTo>
                    <a:cubicBezTo>
                      <a:pt x="13" y="87"/>
                      <a:pt x="11" y="93"/>
                      <a:pt x="11" y="93"/>
                    </a:cubicBezTo>
                    <a:cubicBezTo>
                      <a:pt x="9" y="124"/>
                      <a:pt x="0" y="164"/>
                      <a:pt x="8" y="195"/>
                    </a:cubicBezTo>
                    <a:cubicBezTo>
                      <a:pt x="18" y="231"/>
                      <a:pt x="73" y="247"/>
                      <a:pt x="104" y="255"/>
                    </a:cubicBezTo>
                    <a:cubicBezTo>
                      <a:pt x="135" y="278"/>
                      <a:pt x="168" y="274"/>
                      <a:pt x="206" y="279"/>
                    </a:cubicBezTo>
                    <a:cubicBezTo>
                      <a:pt x="230" y="282"/>
                      <a:pt x="251" y="291"/>
                      <a:pt x="275" y="294"/>
                    </a:cubicBezTo>
                    <a:cubicBezTo>
                      <a:pt x="289" y="299"/>
                      <a:pt x="302" y="301"/>
                      <a:pt x="317" y="303"/>
                    </a:cubicBezTo>
                    <a:cubicBezTo>
                      <a:pt x="326" y="306"/>
                      <a:pt x="336" y="307"/>
                      <a:pt x="344" y="312"/>
                    </a:cubicBezTo>
                    <a:cubicBezTo>
                      <a:pt x="350" y="316"/>
                      <a:pt x="362" y="324"/>
                      <a:pt x="362" y="324"/>
                    </a:cubicBezTo>
                    <a:cubicBezTo>
                      <a:pt x="367" y="339"/>
                      <a:pt x="381" y="352"/>
                      <a:pt x="395" y="360"/>
                    </a:cubicBezTo>
                    <a:cubicBezTo>
                      <a:pt x="401" y="364"/>
                      <a:pt x="407" y="368"/>
                      <a:pt x="413" y="372"/>
                    </a:cubicBezTo>
                    <a:cubicBezTo>
                      <a:pt x="416" y="374"/>
                      <a:pt x="422" y="378"/>
                      <a:pt x="422" y="378"/>
                    </a:cubicBezTo>
                    <a:cubicBezTo>
                      <a:pt x="429" y="400"/>
                      <a:pt x="443" y="404"/>
                      <a:pt x="464" y="411"/>
                    </a:cubicBezTo>
                    <a:cubicBezTo>
                      <a:pt x="473" y="424"/>
                      <a:pt x="474" y="435"/>
                      <a:pt x="488" y="444"/>
                    </a:cubicBezTo>
                    <a:cubicBezTo>
                      <a:pt x="490" y="447"/>
                      <a:pt x="491" y="450"/>
                      <a:pt x="494" y="453"/>
                    </a:cubicBezTo>
                    <a:cubicBezTo>
                      <a:pt x="497" y="456"/>
                      <a:pt x="501" y="456"/>
                      <a:pt x="503" y="459"/>
                    </a:cubicBezTo>
                    <a:cubicBezTo>
                      <a:pt x="511" y="469"/>
                      <a:pt x="506" y="475"/>
                      <a:pt x="521" y="480"/>
                    </a:cubicBezTo>
                    <a:cubicBezTo>
                      <a:pt x="527" y="490"/>
                      <a:pt x="536" y="494"/>
                      <a:pt x="545" y="501"/>
                    </a:cubicBezTo>
                    <a:cubicBezTo>
                      <a:pt x="551" y="505"/>
                      <a:pt x="563" y="513"/>
                      <a:pt x="563" y="513"/>
                    </a:cubicBezTo>
                    <a:cubicBezTo>
                      <a:pt x="567" y="525"/>
                      <a:pt x="579" y="536"/>
                      <a:pt x="590" y="543"/>
                    </a:cubicBezTo>
                    <a:cubicBezTo>
                      <a:pt x="595" y="558"/>
                      <a:pt x="602" y="568"/>
                      <a:pt x="614" y="576"/>
                    </a:cubicBezTo>
                    <a:cubicBezTo>
                      <a:pt x="628" y="597"/>
                      <a:pt x="619" y="592"/>
                      <a:pt x="635" y="597"/>
                    </a:cubicBezTo>
                    <a:cubicBezTo>
                      <a:pt x="653" y="624"/>
                      <a:pt x="663" y="650"/>
                      <a:pt x="671" y="681"/>
                    </a:cubicBezTo>
                    <a:cubicBezTo>
                      <a:pt x="672" y="692"/>
                      <a:pt x="673" y="732"/>
                      <a:pt x="677" y="750"/>
                    </a:cubicBezTo>
                    <a:cubicBezTo>
                      <a:pt x="686" y="787"/>
                      <a:pt x="679" y="754"/>
                      <a:pt x="689" y="777"/>
                    </a:cubicBezTo>
                    <a:cubicBezTo>
                      <a:pt x="692" y="783"/>
                      <a:pt x="683" y="816"/>
                      <a:pt x="683" y="816"/>
                    </a:cubicBezTo>
                    <a:cubicBezTo>
                      <a:pt x="680" y="841"/>
                      <a:pt x="695" y="857"/>
                      <a:pt x="680" y="879"/>
                    </a:cubicBezTo>
                    <a:cubicBezTo>
                      <a:pt x="677" y="903"/>
                      <a:pt x="676" y="939"/>
                      <a:pt x="671" y="963"/>
                    </a:cubicBezTo>
                    <a:cubicBezTo>
                      <a:pt x="676" y="994"/>
                      <a:pt x="682" y="1008"/>
                      <a:pt x="692" y="1038"/>
                    </a:cubicBezTo>
                    <a:cubicBezTo>
                      <a:pt x="697" y="1053"/>
                      <a:pt x="711" y="1068"/>
                      <a:pt x="716" y="1083"/>
                    </a:cubicBezTo>
                    <a:cubicBezTo>
                      <a:pt x="719" y="1092"/>
                      <a:pt x="728" y="1107"/>
                      <a:pt x="734" y="1113"/>
                    </a:cubicBezTo>
                    <a:cubicBezTo>
                      <a:pt x="745" y="1124"/>
                      <a:pt x="775" y="1132"/>
                      <a:pt x="791" y="1140"/>
                    </a:cubicBezTo>
                    <a:cubicBezTo>
                      <a:pt x="811" y="1138"/>
                      <a:pt x="849" y="1151"/>
                      <a:pt x="866" y="1134"/>
                    </a:cubicBezTo>
                    <a:cubicBezTo>
                      <a:pt x="882" y="1118"/>
                      <a:pt x="899" y="1104"/>
                      <a:pt x="920" y="1095"/>
                    </a:cubicBezTo>
                    <a:cubicBezTo>
                      <a:pt x="932" y="1090"/>
                      <a:pt x="932" y="1077"/>
                      <a:pt x="944" y="1071"/>
                    </a:cubicBezTo>
                    <a:cubicBezTo>
                      <a:pt x="972" y="1057"/>
                      <a:pt x="1000" y="1043"/>
                      <a:pt x="1028" y="1029"/>
                    </a:cubicBezTo>
                    <a:cubicBezTo>
                      <a:pt x="1048" y="1019"/>
                      <a:pt x="1076" y="1006"/>
                      <a:pt x="1091" y="987"/>
                    </a:cubicBezTo>
                    <a:cubicBezTo>
                      <a:pt x="1113" y="959"/>
                      <a:pt x="1126" y="926"/>
                      <a:pt x="1145" y="897"/>
                    </a:cubicBezTo>
                    <a:cubicBezTo>
                      <a:pt x="1154" y="861"/>
                      <a:pt x="1163" y="825"/>
                      <a:pt x="1172" y="789"/>
                    </a:cubicBezTo>
                    <a:cubicBezTo>
                      <a:pt x="1172" y="785"/>
                      <a:pt x="1173" y="703"/>
                      <a:pt x="1157" y="687"/>
                    </a:cubicBezTo>
                    <a:cubicBezTo>
                      <a:pt x="1143" y="673"/>
                      <a:pt x="1150" y="682"/>
                      <a:pt x="1136" y="660"/>
                    </a:cubicBezTo>
                    <a:cubicBezTo>
                      <a:pt x="1131" y="653"/>
                      <a:pt x="1118" y="642"/>
                      <a:pt x="1118" y="642"/>
                    </a:cubicBezTo>
                    <a:cubicBezTo>
                      <a:pt x="1110" y="617"/>
                      <a:pt x="1092" y="613"/>
                      <a:pt x="1070" y="603"/>
                    </a:cubicBezTo>
                    <a:cubicBezTo>
                      <a:pt x="1054" y="596"/>
                      <a:pt x="1043" y="582"/>
                      <a:pt x="1028" y="576"/>
                    </a:cubicBezTo>
                    <a:cubicBezTo>
                      <a:pt x="1015" y="570"/>
                      <a:pt x="1000" y="569"/>
                      <a:pt x="986" y="564"/>
                    </a:cubicBezTo>
                    <a:cubicBezTo>
                      <a:pt x="962" y="565"/>
                      <a:pt x="938" y="565"/>
                      <a:pt x="914" y="567"/>
                    </a:cubicBezTo>
                    <a:cubicBezTo>
                      <a:pt x="881" y="569"/>
                      <a:pt x="848" y="586"/>
                      <a:pt x="815" y="591"/>
                    </a:cubicBezTo>
                    <a:cubicBezTo>
                      <a:pt x="796" y="594"/>
                      <a:pt x="777" y="599"/>
                      <a:pt x="758" y="603"/>
                    </a:cubicBezTo>
                    <a:cubicBezTo>
                      <a:pt x="748" y="605"/>
                      <a:pt x="728" y="609"/>
                      <a:pt x="728" y="609"/>
                    </a:cubicBezTo>
                    <a:cubicBezTo>
                      <a:pt x="708" y="608"/>
                      <a:pt x="688" y="608"/>
                      <a:pt x="668" y="606"/>
                    </a:cubicBezTo>
                    <a:cubicBezTo>
                      <a:pt x="657" y="605"/>
                      <a:pt x="635" y="597"/>
                      <a:pt x="635" y="597"/>
                    </a:cubicBezTo>
                    <a:cubicBezTo>
                      <a:pt x="625" y="582"/>
                      <a:pt x="632" y="590"/>
                      <a:pt x="611" y="576"/>
                    </a:cubicBezTo>
                    <a:cubicBezTo>
                      <a:pt x="605" y="572"/>
                      <a:pt x="593" y="564"/>
                      <a:pt x="593" y="564"/>
                    </a:cubicBezTo>
                    <a:cubicBezTo>
                      <a:pt x="576" y="539"/>
                      <a:pt x="575" y="506"/>
                      <a:pt x="542" y="495"/>
                    </a:cubicBezTo>
                    <a:cubicBezTo>
                      <a:pt x="532" y="480"/>
                      <a:pt x="519" y="468"/>
                      <a:pt x="506" y="456"/>
                    </a:cubicBezTo>
                    <a:cubicBezTo>
                      <a:pt x="500" y="450"/>
                      <a:pt x="494" y="444"/>
                      <a:pt x="488" y="438"/>
                    </a:cubicBezTo>
                    <a:cubicBezTo>
                      <a:pt x="485" y="435"/>
                      <a:pt x="479" y="429"/>
                      <a:pt x="479" y="429"/>
                    </a:cubicBezTo>
                    <a:cubicBezTo>
                      <a:pt x="471" y="406"/>
                      <a:pt x="450" y="400"/>
                      <a:pt x="434" y="384"/>
                    </a:cubicBezTo>
                    <a:cubicBezTo>
                      <a:pt x="426" y="376"/>
                      <a:pt x="407" y="363"/>
                      <a:pt x="407" y="363"/>
                    </a:cubicBezTo>
                    <a:cubicBezTo>
                      <a:pt x="394" y="344"/>
                      <a:pt x="395" y="352"/>
                      <a:pt x="395" y="342"/>
                    </a:cubicBezTo>
                    <a:close/>
                  </a:path>
                </a:pathLst>
              </a:custGeom>
              <a:pattFill prst="wdUpDiag">
                <a:fgClr>
                  <a:srgbClr val="00FF0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740" name="Line 68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741" name="Text Box 69"/>
            <p:cNvSpPr txBox="1">
              <a:spLocks noChangeArrowheads="1"/>
            </p:cNvSpPr>
            <p:nvPr/>
          </p:nvSpPr>
          <p:spPr bwMode="auto">
            <a:xfrm>
              <a:off x="3600" y="3140"/>
              <a:ext cx="211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altLang="ru-RU" sz="1400">
                  <a:latin typeface="Gill Sans Condensed" pitchFamily="34" charset="0"/>
                </a:rPr>
                <a:t>Extension using </a:t>
              </a:r>
              <a:r>
                <a:rPr lang="fr-FR" altLang="ru-RU" sz="1400">
                  <a:solidFill>
                    <a:srgbClr val="0000FF"/>
                  </a:solidFill>
                  <a:latin typeface="Gill Sans Condensed" pitchFamily="34" charset="0"/>
                </a:rPr>
                <a:t>dynamic programming</a:t>
              </a:r>
              <a:endParaRPr lang="fr-FR" altLang="ru-RU" sz="1400">
                <a:latin typeface="Gill Sans Condensed" pitchFamily="34" charset="0"/>
              </a:endParaRPr>
            </a:p>
            <a:p>
              <a:r>
                <a:rPr lang="fr-FR" altLang="ru-RU" sz="1400">
                  <a:latin typeface="Gill Sans Condensed" pitchFamily="34" charset="0"/>
                </a:rPr>
                <a:t>limited to a restricted region </a:t>
              </a:r>
            </a:p>
            <a:p>
              <a:r>
                <a:rPr lang="fr-FR" altLang="ru-RU" sz="1400">
                  <a:latin typeface="Gill Sans Condensed" pitchFamily="34" charset="0"/>
                </a:rPr>
                <a:t>limited through a </a:t>
              </a:r>
              <a:r>
                <a:rPr lang="fr-FR" altLang="ru-RU" sz="1400">
                  <a:solidFill>
                    <a:srgbClr val="0000FF"/>
                  </a:solidFill>
                  <a:latin typeface="Gill Sans Condensed" pitchFamily="34" charset="0"/>
                </a:rPr>
                <a:t>score drop-off</a:t>
              </a:r>
              <a:r>
                <a:rPr lang="fr-FR" altLang="ru-RU" sz="1400">
                  <a:latin typeface="Gill Sans Condensed" pitchFamily="34" charset="0"/>
                </a:rPr>
                <a:t> threshold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0577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1.Как найти всех гомологов белка с известной последовательностью</a:t>
            </a:r>
            <a:endParaRPr lang="el-G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Почему это интересно?</a:t>
            </a:r>
            <a:endParaRPr lang="el-G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7880" y="16457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Выравнивание начинается с найденных слов в две стороны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381445" y="3621025"/>
            <a:ext cx="5410200" cy="2819400"/>
            <a:chOff x="2352" y="2448"/>
            <a:chExt cx="3408" cy="1776"/>
          </a:xfrm>
        </p:grpSpPr>
        <p:pic>
          <p:nvPicPr>
            <p:cNvPr id="8" name="Picture 5" descr="c11f0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6" y="2552"/>
              <a:ext cx="2400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792" y="2496"/>
              <a:ext cx="196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1600" dirty="0">
                  <a:latin typeface="Arial" charset="0"/>
                </a:rPr>
                <a:t>= </a:t>
              </a:r>
              <a:r>
                <a:rPr lang="en-US" sz="1400" dirty="0">
                  <a:latin typeface="Arial" charset="0"/>
                </a:rPr>
                <a:t>significance decay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S</a:t>
              </a:r>
              <a:r>
                <a:rPr lang="en-US" sz="1600" dirty="0">
                  <a:latin typeface="Arial" charset="0"/>
                </a:rPr>
                <a:t>= </a:t>
              </a:r>
              <a:r>
                <a:rPr lang="en-US" sz="1400" dirty="0">
                  <a:latin typeface="Arial" charset="0"/>
                </a:rPr>
                <a:t>min. score to return a BLAST hit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Arial" charset="0"/>
                </a:rPr>
                <a:t>T</a:t>
              </a:r>
              <a:r>
                <a:rPr lang="en-US" sz="1600" dirty="0">
                  <a:latin typeface="Arial" charset="0"/>
                </a:rPr>
                <a:t>= </a:t>
              </a:r>
              <a:r>
                <a:rPr lang="en-US" sz="1400" dirty="0">
                  <a:latin typeface="Arial" charset="0"/>
                </a:rPr>
                <a:t>neighborhood score threshold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352" y="2448"/>
              <a:ext cx="86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6285" y="1547155"/>
            <a:ext cx="6193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Выравнивание начинается с найденных слов в две стороны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Сначала продолжается без </a:t>
            </a:r>
            <a:r>
              <a:rPr lang="ru-RU" dirty="0" err="1" smtClean="0"/>
              <a:t>гэпов</a:t>
            </a:r>
            <a:r>
              <a:rPr lang="ru-RU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Критерий остановки см. на рис.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Затем полученные выравнивания объединяются с </a:t>
            </a:r>
            <a:r>
              <a:rPr lang="ru-RU" dirty="0" err="1" smtClean="0"/>
              <a:t>гэпами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2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Роль длины слова. Мой эксперимент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890"/>
            <a:ext cx="8229600" cy="55796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Вход: последовательность из  </a:t>
            </a:r>
            <a:r>
              <a:rPr lang="en-US" dirty="0" smtClean="0"/>
              <a:t>466</a:t>
            </a:r>
            <a:r>
              <a:rPr lang="ru-RU" dirty="0" smtClean="0"/>
              <a:t>  остатков</a:t>
            </a:r>
          </a:p>
          <a:p>
            <a:r>
              <a:rPr lang="en-US" dirty="0" smtClean="0"/>
              <a:t>NCBI BLAST </a:t>
            </a:r>
            <a:r>
              <a:rPr lang="en-US" dirty="0"/>
              <a:t>(https://blast.ncbi.nlm.nih.gov/)</a:t>
            </a:r>
            <a:endParaRPr lang="en-US" dirty="0" smtClean="0"/>
          </a:p>
          <a:p>
            <a:r>
              <a:rPr lang="ru-RU" dirty="0" smtClean="0"/>
              <a:t>Область поиска:</a:t>
            </a:r>
          </a:p>
          <a:p>
            <a:pPr lvl="1"/>
            <a:r>
              <a:rPr lang="en-US" dirty="0" err="1" smtClean="0"/>
              <a:t>Swissprot</a:t>
            </a:r>
            <a:r>
              <a:rPr lang="en-US" dirty="0" smtClean="0"/>
              <a:t>, </a:t>
            </a:r>
            <a:r>
              <a:rPr lang="ru-RU" dirty="0" smtClean="0"/>
              <a:t>белки из бактерии</a:t>
            </a:r>
          </a:p>
          <a:p>
            <a:r>
              <a:rPr lang="ru-RU" dirty="0" smtClean="0"/>
              <a:t>Параметры, кроме </a:t>
            </a:r>
            <a:r>
              <a:rPr lang="en-US" dirty="0" err="1" smtClean="0"/>
              <a:t>wordsize</a:t>
            </a:r>
            <a:r>
              <a:rPr lang="en-US" dirty="0" smtClean="0"/>
              <a:t>, </a:t>
            </a:r>
            <a:r>
              <a:rPr lang="ru-RU" dirty="0" smtClean="0"/>
              <a:t>по умолчанию. В частности, порог </a:t>
            </a:r>
            <a:r>
              <a:rPr lang="en-US" dirty="0" smtClean="0"/>
              <a:t>E-value = 10</a:t>
            </a:r>
            <a:endParaRPr lang="ru-RU" dirty="0" smtClean="0"/>
          </a:p>
          <a:p>
            <a:r>
              <a:rPr lang="en-US" dirty="0" smtClean="0"/>
              <a:t>W = 6</a:t>
            </a:r>
          </a:p>
          <a:p>
            <a:pPr lvl="1"/>
            <a:r>
              <a:rPr lang="ru-RU" dirty="0" smtClean="0"/>
              <a:t>Найдено </a:t>
            </a:r>
            <a:r>
              <a:rPr lang="en-US" dirty="0" smtClean="0"/>
              <a:t>16 </a:t>
            </a:r>
            <a:r>
              <a:rPr lang="ru-RU" dirty="0"/>
              <a:t>последовательностей, в них </a:t>
            </a:r>
            <a:r>
              <a:rPr lang="en-US" dirty="0" smtClean="0"/>
              <a:t>18</a:t>
            </a:r>
            <a:r>
              <a:rPr lang="ru-RU" dirty="0" smtClean="0"/>
              <a:t> находок</a:t>
            </a:r>
            <a:endParaRPr lang="en-US" dirty="0" smtClean="0"/>
          </a:p>
          <a:p>
            <a:pPr lvl="1"/>
            <a:r>
              <a:rPr lang="en-US" dirty="0"/>
              <a:t>8 </a:t>
            </a:r>
            <a:r>
              <a:rPr lang="ru-RU" dirty="0"/>
              <a:t>находок с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  <a:endParaRPr lang="en-US" dirty="0"/>
          </a:p>
          <a:p>
            <a:pPr lvl="1"/>
            <a:r>
              <a:rPr lang="ru-RU" dirty="0"/>
              <a:t>Время работы </a:t>
            </a:r>
            <a:r>
              <a:rPr lang="ru-RU" dirty="0" smtClean="0"/>
              <a:t>сервиса </a:t>
            </a:r>
            <a:r>
              <a:rPr lang="en-US" dirty="0"/>
              <a:t>NCBI – </a:t>
            </a:r>
            <a:r>
              <a:rPr lang="ru-RU" dirty="0" smtClean="0"/>
              <a:t>менее одной минуты</a:t>
            </a:r>
          </a:p>
          <a:p>
            <a:r>
              <a:rPr lang="en-US" dirty="0" smtClean="0"/>
              <a:t>W = 2</a:t>
            </a:r>
          </a:p>
          <a:p>
            <a:pPr lvl="1"/>
            <a:r>
              <a:rPr lang="ru-RU" dirty="0" smtClean="0"/>
              <a:t>Найдено </a:t>
            </a:r>
            <a:r>
              <a:rPr lang="en-US" dirty="0" smtClean="0"/>
              <a:t>69 </a:t>
            </a:r>
            <a:r>
              <a:rPr lang="ru-RU" dirty="0" smtClean="0"/>
              <a:t>последовательностей, в них 75 находок</a:t>
            </a:r>
          </a:p>
          <a:p>
            <a:pPr lvl="1"/>
            <a:r>
              <a:rPr lang="en-US" dirty="0" smtClean="0"/>
              <a:t>12 </a:t>
            </a:r>
            <a:r>
              <a:rPr lang="ru-RU" dirty="0"/>
              <a:t>находок с </a:t>
            </a:r>
            <a:r>
              <a:rPr lang="en-US" dirty="0"/>
              <a:t>E &lt; </a:t>
            </a:r>
            <a:r>
              <a:rPr lang="en-US" dirty="0" smtClean="0"/>
              <a:t>0.001</a:t>
            </a:r>
          </a:p>
          <a:p>
            <a:pPr lvl="1"/>
            <a:r>
              <a:rPr lang="ru-RU" dirty="0" smtClean="0"/>
              <a:t>Время работы сервиса </a:t>
            </a:r>
            <a:r>
              <a:rPr lang="en-US" dirty="0" smtClean="0"/>
              <a:t>NCBI – </a:t>
            </a:r>
            <a:r>
              <a:rPr lang="ru-RU" dirty="0" smtClean="0"/>
              <a:t>около 35 мин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45" y="164575"/>
            <a:ext cx="8229600" cy="7732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Графическая выдача </a:t>
            </a:r>
            <a:r>
              <a:rPr lang="en-US" sz="3200" dirty="0" smtClean="0"/>
              <a:t>BLAST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31" y="1009485"/>
            <a:ext cx="8393519" cy="2649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094" y="6125517"/>
            <a:ext cx="714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8 </a:t>
            </a:r>
            <a:r>
              <a:rPr lang="ru-RU" sz="2400" dirty="0" smtClean="0"/>
              <a:t>находок в 16 последовательностях. Пересчитайте!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031" y="3877355"/>
            <a:ext cx="8355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 – </a:t>
            </a:r>
            <a:r>
              <a:rPr lang="ru-RU" sz="2400" dirty="0" smtClean="0"/>
              <a:t>входная последовательность – изображена толстой линией сверху. </a:t>
            </a:r>
            <a:br>
              <a:rPr lang="ru-RU" sz="2400" dirty="0" smtClean="0"/>
            </a:br>
            <a:r>
              <a:rPr lang="ru-RU" sz="2400" dirty="0" smtClean="0"/>
              <a:t>Положение находок соответствует их координатам  во входной последовательности.</a:t>
            </a:r>
          </a:p>
          <a:p>
            <a:r>
              <a:rPr lang="ru-RU" sz="2400" dirty="0" smtClean="0"/>
              <a:t>Цвет – нормализованному весу (</a:t>
            </a:r>
            <a:r>
              <a:rPr lang="en-US" sz="2400" dirty="0" smtClean="0"/>
              <a:t>bit score)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456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22495"/>
            <a:ext cx="8229600" cy="1143000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Входные параметры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1"/>
          <p:cNvSpPr txBox="1">
            <a:spLocks noChangeArrowheads="1"/>
          </p:cNvSpPr>
          <p:nvPr/>
        </p:nvSpPr>
        <p:spPr bwMode="auto">
          <a:xfrm>
            <a:off x="250825" y="0"/>
            <a:ext cx="8893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8119"/>
                </a:solidFill>
                <a:latin typeface="Lucida Sans Unicode" pitchFamily="32" charset="0"/>
                <a:hlinkClick r:id="rId3"/>
              </a:rPr>
              <a:t>http://blast.ncbi.nlm.nih.gov/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  → protein blast</a:t>
            </a: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342900" y="419100"/>
            <a:ext cx="8485188" cy="5888038"/>
            <a:chOff x="277935" y="609601"/>
            <a:chExt cx="8485065" cy="5888584"/>
          </a:xfrm>
        </p:grpSpPr>
        <p:pic>
          <p:nvPicPr>
            <p:cNvPr id="1126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935" y="609601"/>
              <a:ext cx="8485065" cy="58885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269" name="Text Box 2"/>
            <p:cNvSpPr txBox="1">
              <a:spLocks noChangeArrowheads="1"/>
            </p:cNvSpPr>
            <p:nvPr/>
          </p:nvSpPr>
          <p:spPr bwMode="auto">
            <a:xfrm>
              <a:off x="3779839" y="2060575"/>
              <a:ext cx="3010668" cy="7100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вводим последовательность</a:t>
              </a:r>
            </a:p>
          </p:txBody>
        </p:sp>
        <p:cxnSp>
          <p:nvCxnSpPr>
            <p:cNvPr id="11270" name="AutoShape 3"/>
            <p:cNvCxnSpPr>
              <a:cxnSpLocks noChangeShapeType="1"/>
            </p:cNvCxnSpPr>
            <p:nvPr/>
          </p:nvCxnSpPr>
          <p:spPr bwMode="auto">
            <a:xfrm rot="5400000">
              <a:off x="4222253" y="3543432"/>
              <a:ext cx="118104" cy="3541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271" name="Text Box 4"/>
            <p:cNvSpPr txBox="1">
              <a:spLocks noChangeArrowheads="1"/>
            </p:cNvSpPr>
            <p:nvPr/>
          </p:nvSpPr>
          <p:spPr bwMode="auto">
            <a:xfrm>
              <a:off x="4284664" y="3286125"/>
              <a:ext cx="2436982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база данных</a:t>
              </a:r>
            </a:p>
          </p:txBody>
        </p:sp>
        <p:sp>
          <p:nvSpPr>
            <p:cNvPr id="11272" name="Text Box 5"/>
            <p:cNvSpPr txBox="1">
              <a:spLocks noChangeArrowheads="1"/>
            </p:cNvSpPr>
            <p:nvPr/>
          </p:nvSpPr>
          <p:spPr bwMode="auto">
            <a:xfrm>
              <a:off x="2368550" y="4470400"/>
              <a:ext cx="4444095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организм (если надо ограничить)</a:t>
              </a:r>
            </a:p>
          </p:txBody>
        </p:sp>
        <p:cxnSp>
          <p:nvCxnSpPr>
            <p:cNvPr id="11273" name="AutoShape 6"/>
            <p:cNvCxnSpPr>
              <a:cxnSpLocks noChangeShapeType="1"/>
            </p:cNvCxnSpPr>
            <p:nvPr/>
          </p:nvCxnSpPr>
          <p:spPr bwMode="auto">
            <a:xfrm rot="16200000" flipV="1">
              <a:off x="3632444" y="4467468"/>
              <a:ext cx="4742" cy="1122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1274" name="Oval 7"/>
            <p:cNvSpPr>
              <a:spLocks noChangeArrowheads="1"/>
            </p:cNvSpPr>
            <p:nvPr/>
          </p:nvSpPr>
          <p:spPr bwMode="auto">
            <a:xfrm>
              <a:off x="1331913" y="4929339"/>
              <a:ext cx="1863295" cy="214162"/>
            </a:xfrm>
            <a:prstGeom prst="ellipse">
              <a:avLst/>
            </a:prstGeom>
            <a:noFill/>
            <a:ln w="2232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2336800" y="5829301"/>
              <a:ext cx="4161203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дополнительные параметры</a:t>
              </a:r>
            </a:p>
          </p:txBody>
        </p:sp>
        <p:cxnSp>
          <p:nvCxnSpPr>
            <p:cNvPr id="11276" name="AutoShape 9"/>
            <p:cNvCxnSpPr>
              <a:cxnSpLocks noChangeShapeType="1"/>
            </p:cNvCxnSpPr>
            <p:nvPr/>
          </p:nvCxnSpPr>
          <p:spPr bwMode="auto">
            <a:xfrm rot="5400000">
              <a:off x="2303644" y="6086050"/>
              <a:ext cx="59839" cy="3542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1277" name="AutoShape 10"/>
            <p:cNvCxnSpPr>
              <a:cxnSpLocks noChangeShapeType="1"/>
              <a:stCxn id="11269" idx="1"/>
            </p:cNvCxnSpPr>
            <p:nvPr/>
          </p:nvCxnSpPr>
          <p:spPr bwMode="auto">
            <a:xfrm rot="10800000">
              <a:off x="1836741" y="1982789"/>
              <a:ext cx="1943099" cy="432821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pic>
          <p:nvPicPr>
            <p:cNvPr id="1127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9650" y="3175000"/>
              <a:ext cx="2294746" cy="1017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0" y="620713"/>
            <a:ext cx="9055100" cy="5818187"/>
            <a:chOff x="393" y="620713"/>
            <a:chExt cx="9055102" cy="5818187"/>
          </a:xfrm>
        </p:grpSpPr>
        <p:pic>
          <p:nvPicPr>
            <p:cNvPr id="1229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" y="1196974"/>
              <a:ext cx="9055102" cy="52419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292" name="Text Box 2"/>
            <p:cNvSpPr txBox="1">
              <a:spLocks noChangeArrowheads="1"/>
            </p:cNvSpPr>
            <p:nvPr/>
          </p:nvSpPr>
          <p:spPr bwMode="auto">
            <a:xfrm>
              <a:off x="581025" y="692150"/>
              <a:ext cx="3509963" cy="3984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000000"/>
                  </a:solidFill>
                  <a:latin typeface="Lucida Sans Unicode" pitchFamily="32" charset="0"/>
                </a:rPr>
                <a:t>Параметры сервиса</a:t>
              </a:r>
            </a:p>
          </p:txBody>
        </p:sp>
        <p:sp>
          <p:nvSpPr>
            <p:cNvPr id="12293" name="Text Box 3"/>
            <p:cNvSpPr txBox="1">
              <a:spLocks noChangeArrowheads="1"/>
            </p:cNvSpPr>
            <p:nvPr/>
          </p:nvSpPr>
          <p:spPr bwMode="auto">
            <a:xfrm>
              <a:off x="5076825" y="620713"/>
              <a:ext cx="2447925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максимальный размер выдачи</a:t>
              </a:r>
            </a:p>
          </p:txBody>
        </p:sp>
        <p:cxnSp>
          <p:nvCxnSpPr>
            <p:cNvPr id="12294" name="AutoShape 4"/>
            <p:cNvCxnSpPr>
              <a:cxnSpLocks noChangeShapeType="1"/>
            </p:cNvCxnSpPr>
            <p:nvPr/>
          </p:nvCxnSpPr>
          <p:spPr bwMode="auto">
            <a:xfrm flipH="1">
              <a:off x="2095500" y="952500"/>
              <a:ext cx="2881313" cy="657225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5076825" y="2144713"/>
              <a:ext cx="2447925" cy="3984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порог на </a:t>
              </a:r>
              <a:r>
                <a:rPr lang="en-US" sz="2000" b="1">
                  <a:solidFill>
                    <a:srgbClr val="FF0000"/>
                  </a:solidFill>
                  <a:latin typeface="Lucida Sans Unicode" pitchFamily="32" charset="0"/>
                </a:rPr>
                <a:t>E-value</a:t>
              </a:r>
            </a:p>
          </p:txBody>
        </p:sp>
        <p:cxnSp>
          <p:nvCxnSpPr>
            <p:cNvPr id="12296" name="AutoShape 6"/>
            <p:cNvCxnSpPr>
              <a:cxnSpLocks noChangeShapeType="1"/>
            </p:cNvCxnSpPr>
            <p:nvPr/>
          </p:nvCxnSpPr>
          <p:spPr bwMode="auto">
            <a:xfrm rot="10800000" flipV="1">
              <a:off x="2514600" y="2438400"/>
              <a:ext cx="2667000" cy="23018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4859338" y="3141663"/>
              <a:ext cx="2449512" cy="703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параметры выравнивания</a:t>
              </a:r>
            </a:p>
          </p:txBody>
        </p:sp>
        <p:cxnSp>
          <p:nvCxnSpPr>
            <p:cNvPr id="12298" name="AutoShape 8"/>
            <p:cNvCxnSpPr>
              <a:cxnSpLocks noChangeShapeType="1"/>
              <a:stCxn id="12297" idx="1"/>
            </p:cNvCxnSpPr>
            <p:nvPr/>
          </p:nvCxnSpPr>
          <p:spPr bwMode="auto">
            <a:xfrm rot="10800000" flipV="1">
              <a:off x="3200400" y="3493294"/>
              <a:ext cx="1658938" cy="735806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2299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2438400" y="3352800"/>
              <a:ext cx="2400300" cy="533400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2300" name="Text Box 10"/>
            <p:cNvSpPr txBox="1">
              <a:spLocks noChangeArrowheads="1"/>
            </p:cNvSpPr>
            <p:nvPr/>
          </p:nvSpPr>
          <p:spPr bwMode="auto">
            <a:xfrm>
              <a:off x="5003800" y="4305300"/>
              <a:ext cx="3384550" cy="7032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000" b="1">
                  <a:solidFill>
                    <a:srgbClr val="FF0000"/>
                  </a:solidFill>
                  <a:latin typeface="Lucida Sans Unicode" pitchFamily="32" charset="0"/>
                </a:rPr>
                <a:t>борьба с «участками малой сложности»</a:t>
              </a:r>
            </a:p>
          </p:txBody>
        </p:sp>
        <p:cxnSp>
          <p:nvCxnSpPr>
            <p:cNvPr id="12301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4267200" y="4495800"/>
              <a:ext cx="685800" cy="143668"/>
            </a:xfrm>
            <a:prstGeom prst="straightConnector1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1212850"/>
            <a:ext cx="882015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Определяется как участок с смещенным составом (</a:t>
            </a: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biased composition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• Г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омополимерные</a:t>
            </a: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участки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Короткие повторы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Lucida Sans Unicode" pitchFamily="32" charset="0"/>
              </a:rPr>
              <a:t>• </a:t>
            </a:r>
            <a:r>
              <a:rPr lang="ru-RU" sz="2400">
                <a:solidFill>
                  <a:srgbClr val="000000"/>
                </a:solidFill>
                <a:latin typeface="Lucida Sans Unicode" pitchFamily="32" charset="0"/>
              </a:rPr>
              <a:t>Перепредставленность отдельных остатков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20725" y="431800"/>
            <a:ext cx="5184775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Lucida Sans Unicode" pitchFamily="32" charset="0"/>
              </a:rPr>
              <a:t>Участок малой сложности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71438" y="3743325"/>
            <a:ext cx="9144000" cy="201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Может мешать анализу последовательностей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BLAST 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опирается на равномерное распределение частот аминокислотных остатков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Обычно ведет к ложным предсказаниям (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false positives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  <a:p>
            <a:pPr>
              <a:buFont typeface="Wingdings" charset="2"/>
              <a:buChar char="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Лучше использовать «Compositional adjustments» 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(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по умолчанию включен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 участка малой сложности: </a:t>
            </a:r>
            <a:r>
              <a:rPr lang="en-US" sz="3200" dirty="0" smtClean="0"/>
              <a:t>GAR (</a:t>
            </a:r>
            <a:r>
              <a:rPr lang="ru-RU" sz="3200" dirty="0" smtClean="0"/>
              <a:t>глицин-аргинин богатый) домен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 descr="lowcomplex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2791"/>
            <a:ext cx="9144000" cy="42924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5. Выдача </a:t>
            </a:r>
            <a:r>
              <a:rPr lang="en-US" dirty="0" smtClean="0"/>
              <a:t>BLAST</a:t>
            </a:r>
            <a:endParaRPr lang="el-G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47700" y="419100"/>
            <a:ext cx="8316913" cy="4941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Lucida Sans Unicode" pitchFamily="32" charset="0"/>
              </a:rPr>
              <a:t>Набор </a:t>
            </a:r>
            <a:r>
              <a:rPr lang="ru-RU" sz="2800" dirty="0">
                <a:solidFill>
                  <a:srgbClr val="000000"/>
                </a:solidFill>
                <a:latin typeface="Lucida Sans Unicode" pitchFamily="32" charset="0"/>
              </a:rPr>
              <a:t>последовательностей, сходных с входной последовательностью</a:t>
            </a: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Для каждой находки приведены: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 E-value (“Expect”), Bit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Score 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Score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Процент идентичности, сходства (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Positives)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и пробелов (</a:t>
            </a: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Gaps)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 в выравнивании</a:t>
            </a:r>
            <a:endParaRPr lang="en-US" sz="22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Локальное выравнивание</a:t>
            </a:r>
          </a:p>
          <a:p>
            <a:pPr>
              <a:lnSpc>
                <a:spcPct val="150000"/>
              </a:lnSpc>
              <a:buFont typeface="Lucida Sans Unicode" pitchFamily="32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dirty="0">
                <a:solidFill>
                  <a:srgbClr val="000000"/>
                </a:solidFill>
                <a:latin typeface="Lucida Sans Unicode" pitchFamily="32" charset="0"/>
              </a:rPr>
              <a:t>Информация о найденной последовательности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425" y="1009485"/>
            <a:ext cx="8756340" cy="4992650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Один способ знаем </a:t>
            </a:r>
            <a:r>
              <a:rPr lang="ru-RU" sz="2800" dirty="0" smtClean="0"/>
              <a:t>– найдем все последовательности из </a:t>
            </a:r>
            <a:r>
              <a:rPr lang="en-US" sz="2800" dirty="0" err="1" smtClean="0"/>
              <a:t>Swissprot</a:t>
            </a:r>
            <a:r>
              <a:rPr lang="en-US" sz="2800" dirty="0" smtClean="0"/>
              <a:t> </a:t>
            </a:r>
            <a:r>
              <a:rPr lang="ru-RU" sz="2800" dirty="0" smtClean="0"/>
              <a:t>с мнемоникой функции в </a:t>
            </a:r>
            <a:r>
              <a:rPr lang="en-US" sz="2800" dirty="0" smtClean="0"/>
              <a:t>ID TYRR_*:</a:t>
            </a:r>
          </a:p>
          <a:p>
            <a:pPr>
              <a:buNone/>
            </a:pPr>
            <a:r>
              <a:rPr lang="en-US" sz="2000" dirty="0" smtClean="0"/>
              <a:t>           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infoseq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'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sw:TYRR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_*' -only -name -length -out TYRR.txt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Результат:</a:t>
            </a:r>
          </a:p>
          <a:p>
            <a:pPr>
              <a:lnSpc>
                <a:spcPct val="110000"/>
              </a:lnSpc>
              <a:buNone/>
            </a:pPr>
            <a:r>
              <a:rPr lang="ru-RU" sz="2000" b="1" dirty="0" smtClean="0"/>
              <a:t>        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Name           Length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TYRR_SALTY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513   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TYRR_HAEIN     318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TYRR_CITBR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514   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TYRR_ECOLI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513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TYRR_ENTAG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521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TYRR_SALTI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513 </a:t>
            </a:r>
            <a:endParaRPr lang="ru-RU" sz="2000" dirty="0" smtClean="0"/>
          </a:p>
          <a:p>
            <a:pPr>
              <a:buFont typeface="Arial" charset="0"/>
              <a:buChar char="•"/>
            </a:pPr>
            <a:r>
              <a:rPr lang="ru-RU" sz="2800" dirty="0" smtClean="0"/>
              <a:t>Шесть гомологов. Один подозрительно короткий. </a:t>
            </a:r>
            <a:endParaRPr lang="ru-RU" sz="2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84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Возьму белок </a:t>
            </a:r>
            <a:r>
              <a:rPr lang="en-US" dirty="0" smtClean="0"/>
              <a:t>TYRR_ECOLI </a:t>
            </a:r>
            <a:r>
              <a:rPr lang="ru-RU" dirty="0" smtClean="0"/>
              <a:t/>
            </a:r>
            <a:br>
              <a:rPr lang="ru-RU" dirty="0" smtClean="0"/>
            </a:b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2805370" y="6040540"/>
            <a:ext cx="3494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Почему  так мало?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>
            <a:grpSpLocks/>
          </p:cNvGrpSpPr>
          <p:nvPr/>
        </p:nvGrpSpPr>
        <p:grpSpPr bwMode="auto">
          <a:xfrm>
            <a:off x="131763" y="381000"/>
            <a:ext cx="8821737" cy="4783138"/>
            <a:chOff x="43745" y="274638"/>
            <a:chExt cx="8822443" cy="4783175"/>
          </a:xfrm>
        </p:grpSpPr>
        <p:sp>
          <p:nvSpPr>
            <p:cNvPr id="18435" name="Text Box 1"/>
            <p:cNvSpPr txBox="1">
              <a:spLocks noChangeArrowheads="1"/>
            </p:cNvSpPr>
            <p:nvPr/>
          </p:nvSpPr>
          <p:spPr bwMode="auto">
            <a:xfrm>
              <a:off x="43745" y="1481138"/>
              <a:ext cx="8822443" cy="33153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Length=129 </a:t>
              </a:r>
              <a:r>
                <a:rPr lang="ru-RU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Number of matches=1  </a:t>
              </a:r>
              <a:endParaRPr lang="ru-RU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ru-RU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pl-PL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Score = 78.6 bits (192), Expect = 9e-15, Method: Compositional matrix adjust.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Identities = 34/73 (47%), Positives = 50/73 (68%), Gaps = 0/73 (0%)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Query 17 YRLEEVQKHNNSQSTWIIVHHRIYDITKFLDEHPGGEEVLREQAGGDATENFEDVGHSTD 76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    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Y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EEV +H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 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W+I++ ++Y+I+ ++DEHPGGEEV+ + AG DATE F+D+GHS +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Sbjct 11 YTHEEVAQHTTHDDLWVILNGKVYNISNYIDEHPGGEEVILDCAGTDATEAFDDIGHSDE 70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endParaRPr lang="en-US" sz="14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endParaRP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Query 77 ARALSETFIIGEL 89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     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A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+ E </a:t>
              </a: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IG L </a:t>
              </a:r>
            </a:p>
            <a:p>
              <a:pPr marL="365125" indent="-254000">
                <a:buClrTx/>
                <a:buSzPct val="68000"/>
                <a:buFontTx/>
                <a:buNone/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pl-PL" sz="140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Sbjct 71 AHEILEKLYIGNL 83 </a:t>
              </a:r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99776" y="274638"/>
              <a:ext cx="8585437" cy="1185963"/>
              <a:chOff x="146" y="173"/>
              <a:chExt cx="5325" cy="748"/>
            </a:xfrm>
          </p:grpSpPr>
          <p:pic>
            <p:nvPicPr>
              <p:cNvPr id="1845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8454" name="Text Box 4"/>
              <p:cNvSpPr txBox="1">
                <a:spLocks noChangeArrowheads="1"/>
              </p:cNvSpPr>
              <p:nvPr/>
            </p:nvSpPr>
            <p:spPr bwMode="auto">
              <a:xfrm>
                <a:off x="146" y="173"/>
                <a:ext cx="5325" cy="7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421946" y="1828800"/>
              <a:ext cx="168161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Вес в битах</a:t>
              </a: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420002" y="1866901"/>
              <a:ext cx="585260" cy="3710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Вес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4668304" y="1841500"/>
              <a:ext cx="1170521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>
                  <a:solidFill>
                    <a:srgbClr val="000000"/>
                  </a:solidFill>
                  <a:latin typeface="Lucida Sans Unicode" pitchFamily="32" charset="0"/>
                </a:rPr>
                <a:t>E-value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247808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Число совпадений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349553" y="4686300"/>
              <a:ext cx="2689297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Длина выравнивания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2576967" y="1125538"/>
              <a:ext cx="3274558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Длина найденного белка</a:t>
              </a:r>
            </a:p>
          </p:txBody>
        </p:sp>
        <p:cxnSp>
          <p:nvCxnSpPr>
            <p:cNvPr id="18443" name="AutoShape 11"/>
            <p:cNvCxnSpPr>
              <a:cxnSpLocks noChangeShapeType="1"/>
              <a:stCxn id="18439" idx="1"/>
            </p:cNvCxnSpPr>
            <p:nvPr/>
          </p:nvCxnSpPr>
          <p:spPr bwMode="auto">
            <a:xfrm rot="10800000" flipV="1">
              <a:off x="4152900" y="2027256"/>
              <a:ext cx="515404" cy="33494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4" name="AutoShape 12"/>
            <p:cNvCxnSpPr>
              <a:cxnSpLocks noChangeShapeType="1"/>
            </p:cNvCxnSpPr>
            <p:nvPr/>
          </p:nvCxnSpPr>
          <p:spPr bwMode="auto">
            <a:xfrm rot="10800000" flipV="1">
              <a:off x="914400" y="2095500"/>
              <a:ext cx="668338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5" name="AutoShape 13"/>
            <p:cNvCxnSpPr>
              <a:cxnSpLocks noChangeShapeType="1"/>
            </p:cNvCxnSpPr>
            <p:nvPr/>
          </p:nvCxnSpPr>
          <p:spPr bwMode="auto">
            <a:xfrm rot="10800000" flipV="1">
              <a:off x="1181100" y="1295400"/>
              <a:ext cx="1401762" cy="266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6" name="AutoShape 14"/>
            <p:cNvCxnSpPr>
              <a:cxnSpLocks noChangeShapeType="1"/>
            </p:cNvCxnSpPr>
            <p:nvPr/>
          </p:nvCxnSpPr>
          <p:spPr bwMode="auto">
            <a:xfrm rot="10800000" flipV="1">
              <a:off x="2514600" y="2057400"/>
              <a:ext cx="9906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7" name="AutoShape 15"/>
            <p:cNvCxnSpPr>
              <a:cxnSpLocks noChangeShapeType="1"/>
            </p:cNvCxnSpPr>
            <p:nvPr/>
          </p:nvCxnSpPr>
          <p:spPr bwMode="auto">
            <a:xfrm rot="16200000" flipV="1">
              <a:off x="1924054" y="3105152"/>
              <a:ext cx="1943099" cy="129539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48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0231" y="3420269"/>
              <a:ext cx="2001838" cy="6477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49" name="Text Box 8"/>
            <p:cNvSpPr txBox="1">
              <a:spLocks noChangeArrowheads="1"/>
            </p:cNvSpPr>
            <p:nvPr/>
          </p:nvSpPr>
          <p:spPr bwMode="auto">
            <a:xfrm>
              <a:off x="36195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Число сходных </a:t>
              </a:r>
              <a:r>
                <a:rPr lang="en-US">
                  <a:solidFill>
                    <a:srgbClr val="000000"/>
                  </a:solidFill>
                  <a:latin typeface="Lucida Sans Unicode" pitchFamily="32" charset="0"/>
                </a:rPr>
                <a:t>“</a:t>
              </a: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букв</a:t>
              </a:r>
              <a:r>
                <a:rPr lang="en-US">
                  <a:solidFill>
                    <a:srgbClr val="000000"/>
                  </a:solidFill>
                  <a:latin typeface="Lucida Sans Unicode" pitchFamily="32" charset="0"/>
                </a:rPr>
                <a:t>”</a:t>
              </a:r>
              <a:endParaRPr lang="ru-RU">
                <a:solidFill>
                  <a:srgbClr val="000000"/>
                </a:solidFill>
                <a:latin typeface="Lucida Sans Unicode" pitchFamily="32" charset="0"/>
              </a:endParaRPr>
            </a:p>
          </p:txBody>
        </p:sp>
        <p:cxnSp>
          <p:nvCxnSpPr>
            <p:cNvPr id="18450" name="AutoShape 16"/>
            <p:cNvCxnSpPr>
              <a:cxnSpLocks noChangeShapeType="1"/>
            </p:cNvCxnSpPr>
            <p:nvPr/>
          </p:nvCxnSpPr>
          <p:spPr bwMode="auto">
            <a:xfrm rot="16200000" flipV="1">
              <a:off x="3867150" y="3333750"/>
              <a:ext cx="13335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51" name="Text Box 8"/>
            <p:cNvSpPr txBox="1">
              <a:spLocks noChangeArrowheads="1"/>
            </p:cNvSpPr>
            <p:nvPr/>
          </p:nvSpPr>
          <p:spPr bwMode="auto">
            <a:xfrm>
              <a:off x="5676900" y="3962400"/>
              <a:ext cx="2478088" cy="647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>
                  <a:solidFill>
                    <a:srgbClr val="000000"/>
                  </a:solidFill>
                  <a:latin typeface="Lucida Sans Unicode" pitchFamily="32" charset="0"/>
                </a:rPr>
                <a:t>Число символов гэпа</a:t>
              </a:r>
            </a:p>
          </p:txBody>
        </p:sp>
        <p:cxnSp>
          <p:nvCxnSpPr>
            <p:cNvPr id="18452" name="AutoShape 16"/>
            <p:cNvCxnSpPr>
              <a:cxnSpLocks noChangeShapeType="1"/>
            </p:cNvCxnSpPr>
            <p:nvPr/>
          </p:nvCxnSpPr>
          <p:spPr bwMode="auto">
            <a:xfrm rot="5400000" flipH="1" flipV="1">
              <a:off x="5895181" y="3363119"/>
              <a:ext cx="1277938" cy="1143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Карта локального сходства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31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61930" y="1854395"/>
            <a:ext cx="3737006" cy="4084108"/>
            <a:chOff x="1763688" y="642918"/>
            <a:chExt cx="3737006" cy="40841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85918" y="642918"/>
              <a:ext cx="3714776" cy="371477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0298" y="435769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2500298" y="4005064"/>
              <a:ext cx="415518" cy="35263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2928926" y="2025498"/>
              <a:ext cx="1787090" cy="143959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4700582" y="692696"/>
              <a:ext cx="15434" cy="36507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1107257" y="2521731"/>
              <a:ext cx="3629044" cy="1429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78629" y="2521731"/>
              <a:ext cx="3629044" cy="1429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6" idx="0"/>
            </p:cNvCxnSpPr>
            <p:nvPr/>
          </p:nvCxnSpPr>
          <p:spPr>
            <a:xfrm rot="16200000" flipV="1">
              <a:off x="1789048" y="2497176"/>
              <a:ext cx="3714776" cy="6259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785918" y="2428868"/>
              <a:ext cx="364333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2371716" y="2486012"/>
              <a:ext cx="3700482" cy="1429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785918" y="2928934"/>
              <a:ext cx="364333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785918" y="3429000"/>
              <a:ext cx="3714776" cy="7143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763688" y="4000504"/>
              <a:ext cx="3714206" cy="456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85918" y="2071678"/>
              <a:ext cx="3643338" cy="158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961930" y="5810110"/>
            <a:ext cx="3725285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31500" y="1815990"/>
            <a:ext cx="0" cy="376369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9"/>
          <p:cNvSpPr txBox="1">
            <a:spLocks noChangeArrowheads="1"/>
          </p:cNvSpPr>
          <p:nvPr/>
        </p:nvSpPr>
        <p:spPr bwMode="auto">
          <a:xfrm rot="16200000">
            <a:off x="2484555" y="5746790"/>
            <a:ext cx="396875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fr-FR" altLang="ru-RU" sz="1400" dirty="0">
                <a:solidFill>
                  <a:srgbClr val="0000FF"/>
                </a:solidFill>
                <a:latin typeface="Gill Sans Condensed" pitchFamily="34" charset="0"/>
              </a:rPr>
              <a:t>Query</a:t>
            </a:r>
          </a:p>
        </p:txBody>
      </p:sp>
      <p:sp>
        <p:nvSpPr>
          <p:cNvPr id="29" name="Text Box 55"/>
          <p:cNvSpPr txBox="1">
            <a:spLocks noChangeArrowheads="1"/>
          </p:cNvSpPr>
          <p:nvPr/>
        </p:nvSpPr>
        <p:spPr bwMode="auto">
          <a:xfrm rot="16200000">
            <a:off x="-380419" y="3888034"/>
            <a:ext cx="176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ru-RU" sz="1400" dirty="0">
                <a:solidFill>
                  <a:srgbClr val="FF0000"/>
                </a:solidFill>
                <a:latin typeface="Gill Sans Condensed" pitchFamily="34" charset="0"/>
              </a:rPr>
              <a:t>Database sequence</a:t>
            </a:r>
          </a:p>
        </p:txBody>
      </p:sp>
    </p:spTree>
    <p:extLst>
      <p:ext uri="{BB962C8B-B14F-4D97-AF65-F5344CB8AC3E}">
        <p14:creationId xmlns:p14="http://schemas.microsoft.com/office/powerpoint/2010/main" xmlns="" val="360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763" y="1095375"/>
            <a:ext cx="5975350" cy="552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3237" y="204788"/>
            <a:ext cx="8024477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>
                <a:solidFill>
                  <a:srgbClr val="000000"/>
                </a:solidFill>
                <a:latin typeface="Lucida Sans Unicode" pitchFamily="32" charset="0"/>
              </a:rPr>
              <a:t>Dot Matrix </a:t>
            </a:r>
            <a:r>
              <a:rPr lang="en-US" sz="2800" dirty="0" smtClean="0">
                <a:solidFill>
                  <a:srgbClr val="000000"/>
                </a:solidFill>
                <a:latin typeface="Lucida Sans Unicode" pitchFamily="32" charset="0"/>
              </a:rPr>
              <a:t>View</a:t>
            </a:r>
            <a:r>
              <a:rPr lang="ru-RU" sz="2800" b="1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из 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BLAST two or more sequences</a:t>
            </a:r>
            <a:endParaRPr lang="en-US" sz="28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33</a:t>
            </a:fld>
            <a:endParaRPr lang="ru-RU"/>
          </a:p>
        </p:txBody>
      </p:sp>
      <p:grpSp>
        <p:nvGrpSpPr>
          <p:cNvPr id="4" name="Группа 72"/>
          <p:cNvGrpSpPr/>
          <p:nvPr/>
        </p:nvGrpSpPr>
        <p:grpSpPr>
          <a:xfrm>
            <a:off x="2306105" y="1662370"/>
            <a:ext cx="3917309" cy="3763690"/>
            <a:chOff x="857224" y="4429132"/>
            <a:chExt cx="1857388" cy="1858182"/>
          </a:xfrm>
        </p:grpSpPr>
        <p:cxnSp>
          <p:nvCxnSpPr>
            <p:cNvPr id="6" name="Прямая соединительная линия 5"/>
            <p:cNvCxnSpPr>
              <a:stCxn id="12" idx="0"/>
              <a:endCxn id="12" idx="2"/>
            </p:cNvCxnSpPr>
            <p:nvPr/>
          </p:nvCxnSpPr>
          <p:spPr>
            <a:xfrm rot="16200000" flipH="1">
              <a:off x="857224" y="5357826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857224" y="4997963"/>
              <a:ext cx="1839179" cy="2673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stCxn id="12" idx="1"/>
              <a:endCxn id="12" idx="3"/>
            </p:cNvCxnSpPr>
            <p:nvPr/>
          </p:nvCxnSpPr>
          <p:spPr>
            <a:xfrm rot="10800000" flipH="1">
              <a:off x="857224" y="5357826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21"/>
            <p:cNvGrpSpPr>
              <a:grpSpLocks noChangeAspect="1"/>
            </p:cNvGrpSpPr>
            <p:nvPr/>
          </p:nvGrpSpPr>
          <p:grpSpPr>
            <a:xfrm>
              <a:off x="857224" y="4429132"/>
              <a:ext cx="1857388" cy="1857388"/>
              <a:chOff x="1785918" y="1571612"/>
              <a:chExt cx="5572164" cy="371477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785918" y="1571612"/>
                <a:ext cx="5572164" cy="37147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 flipH="1" flipV="1">
                <a:off x="3143240" y="3143248"/>
                <a:ext cx="1143008" cy="1714512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785918" y="1571612"/>
                <a:ext cx="2786082" cy="185738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857224" y="5929330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4926" y="5357826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070" y="1047890"/>
            <a:ext cx="8229600" cy="541510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BLAST – </a:t>
            </a:r>
            <a:r>
              <a:rPr lang="ru-RU" sz="2800" dirty="0" smtClean="0"/>
              <a:t>эвристический алгоритм. Это значит, что он не гарантирует, что все лучшие находки найдены; что выравнивание входной последовательности с находкой - оптимальное локальное выравнивание </a:t>
            </a:r>
          </a:p>
          <a:p>
            <a:r>
              <a:rPr lang="en-US" sz="2800" dirty="0" smtClean="0"/>
              <a:t>E-value </a:t>
            </a:r>
            <a:r>
              <a:rPr lang="ru-RU" sz="2800" dirty="0" smtClean="0"/>
              <a:t>оценивает достоверность находки. Интерпретация – дело человека. Может быть, что находка с </a:t>
            </a:r>
            <a:r>
              <a:rPr lang="en-US" sz="2800" dirty="0" smtClean="0"/>
              <a:t>E-value = 5 </a:t>
            </a:r>
            <a:r>
              <a:rPr lang="ru-RU" sz="2800" dirty="0" smtClean="0"/>
              <a:t>гомолог;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находка с </a:t>
            </a:r>
            <a:r>
              <a:rPr lang="en-US" sz="2800" dirty="0" smtClean="0"/>
              <a:t>E-value = 1E-10 </a:t>
            </a:r>
            <a:r>
              <a:rPr lang="ru-RU" sz="2800" dirty="0" smtClean="0"/>
              <a:t>не гомолог</a:t>
            </a:r>
          </a:p>
          <a:p>
            <a:r>
              <a:rPr lang="en-US" sz="2800" dirty="0" smtClean="0"/>
              <a:t>BLAST – </a:t>
            </a:r>
            <a:r>
              <a:rPr lang="ru-RU" sz="2800" dirty="0" smtClean="0"/>
              <a:t>отличный пример активно поддерживаемой группой компетентных специалистов и совершенствующейся </a:t>
            </a:r>
            <a:r>
              <a:rPr lang="en-US" sz="2800" dirty="0" smtClean="0"/>
              <a:t> </a:t>
            </a:r>
            <a:r>
              <a:rPr lang="ru-RU" sz="2800" dirty="0" smtClean="0"/>
              <a:t>программы</a:t>
            </a:r>
          </a:p>
          <a:p>
            <a:r>
              <a:rPr lang="ru-RU" sz="2800" dirty="0" smtClean="0"/>
              <a:t>Карта локального сходства позволяет находить крупные перестройки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95288" y="692150"/>
            <a:ext cx="8569325" cy="250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  <a:latin typeface="Lucida Sans Unicode" pitchFamily="32" charset="0"/>
              </a:rPr>
              <a:t>E-value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ожидаемое количество </a:t>
            </a:r>
            <a:r>
              <a:rPr lang="ru-RU" dirty="0">
                <a:solidFill>
                  <a:srgbClr val="FF0000"/>
                </a:solidFill>
                <a:latin typeface="Lucida Sans Unicode" pitchFamily="32" charset="0"/>
              </a:rPr>
              <a:t>случайных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находок с таким же и лучшим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Score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(в той же базе данных, с теми же параметрами):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000000"/>
                </a:solidFill>
                <a:latin typeface="Lucida Sans Unicode" pitchFamily="32" charset="0"/>
              </a:rPr>
              <a:t>E-value=</a:t>
            </a:r>
            <a:r>
              <a:rPr lang="en-US" sz="3200" i="1" dirty="0" err="1">
                <a:solidFill>
                  <a:srgbClr val="000000"/>
                </a:solidFill>
                <a:latin typeface="Lucida Sans Unicode" pitchFamily="32" charset="0"/>
              </a:rPr>
              <a:t>Kmn</a:t>
            </a:r>
            <a:r>
              <a:rPr lang="ru-RU" sz="3200" i="1" dirty="0">
                <a:solidFill>
                  <a:srgbClr val="000000"/>
                </a:solidFill>
                <a:latin typeface="Lucida Sans Unicode" pitchFamily="32" charset="0"/>
              </a:rPr>
              <a:t>·</a:t>
            </a:r>
            <a:r>
              <a:rPr lang="en-US" sz="3200" dirty="0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en-US" sz="3200" baseline="30000" dirty="0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l-GR" sz="3200" baseline="30000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en-US" sz="3200" i="1" baseline="30000" dirty="0">
                <a:solidFill>
                  <a:srgbClr val="000000"/>
                </a:solidFill>
                <a:latin typeface="Lucida Sans Unicode" pitchFamily="32" charset="0"/>
              </a:rPr>
              <a:t>S</a:t>
            </a:r>
            <a:r>
              <a:rPr lang="ru-RU" sz="3200" baseline="30000" dirty="0">
                <a:solidFill>
                  <a:srgbClr val="000000"/>
                </a:solidFill>
                <a:latin typeface="Lucida Sans Unicode" pitchFamily="32" charset="0"/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S – 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Score (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вес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)</a:t>
            </a:r>
            <a:br>
              <a:rPr lang="en-US" dirty="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m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длина исходной последовательности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размер базы данных (суммарная длина всех последовательностей)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>
                <a:solidFill>
                  <a:srgbClr val="000000"/>
                </a:solidFill>
                <a:latin typeface="Lucida Sans Unicode" pitchFamily="32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l-GR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ru-RU" dirty="0">
                <a:solidFill>
                  <a:srgbClr val="000000"/>
                </a:solidFill>
                <a:latin typeface="Lucida Sans Unicode" pitchFamily="32" charset="0"/>
              </a:rPr>
              <a:t> - параметры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4352925"/>
            <a:ext cx="2517775" cy="74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3517900"/>
            <a:ext cx="2736850" cy="8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01650" y="5219700"/>
            <a:ext cx="7993063" cy="917575"/>
          </a:xfrm>
          <a:prstGeom prst="rect">
            <a:avLst/>
          </a:prstGeom>
          <a:solidFill>
            <a:srgbClr val="FFFFFF"/>
          </a:solidFill>
          <a:ln w="55080">
            <a:solidFill>
              <a:srgbClr val="DA1F28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>
              <a:solidFill>
                <a:srgbClr val="000000"/>
              </a:solidFill>
              <a:latin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Чем </a:t>
            </a:r>
            <a:r>
              <a:rPr lang="ru-RU" b="1">
                <a:solidFill>
                  <a:srgbClr val="000000"/>
                </a:solidFill>
                <a:latin typeface="Lucida Sans Unicode" pitchFamily="32" charset="0"/>
              </a:rPr>
              <a:t>меньше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value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, тем </a:t>
            </a:r>
            <a:r>
              <a:rPr lang="ru-RU" b="1">
                <a:solidFill>
                  <a:srgbClr val="000000"/>
                </a:solidFill>
                <a:latin typeface="Lucida Sans Unicode" pitchFamily="32" charset="0"/>
              </a:rPr>
              <a:t>больше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 значимость находки.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 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916238" y="3716338"/>
            <a:ext cx="30956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Bit score (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вес в битах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)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419475" y="4508500"/>
            <a:ext cx="40322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Выражение </a:t>
            </a: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E-value </a:t>
            </a:r>
            <a:r>
              <a:rPr lang="ru-RU">
                <a:solidFill>
                  <a:srgbClr val="000000"/>
                </a:solidFill>
                <a:latin typeface="Lucida Sans Unicode" pitchFamily="32" charset="0"/>
              </a:rPr>
              <a:t>через биты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el-G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260" y="855865"/>
            <a:ext cx="8229600" cy="5607130"/>
          </a:xfrm>
        </p:spPr>
        <p:txBody>
          <a:bodyPr>
            <a:normAutofit fontScale="85000" lnSpcReduction="20000"/>
          </a:bodyPr>
          <a:lstStyle/>
          <a:p>
            <a:endParaRPr lang="ru-RU" sz="2600" smtClean="0"/>
          </a:p>
          <a:p>
            <a:r>
              <a:rPr lang="ru-RU" sz="2600" dirty="0" smtClean="0"/>
              <a:t>Интерпретировать выравнивание – задача человека. Для этого необходимо привлекать дополнительные данные и знания </a:t>
            </a:r>
          </a:p>
          <a:p>
            <a:r>
              <a:rPr lang="ru-RU" sz="2600" dirty="0" smtClean="0"/>
              <a:t>Как выбирать между глобальным и локальным парными выравниваниями. </a:t>
            </a:r>
          </a:p>
          <a:p>
            <a:pPr lvl="1"/>
            <a:r>
              <a:rPr lang="ru-RU" sz="2200" dirty="0" smtClean="0"/>
              <a:t>Глобальное применимо если ожидается </a:t>
            </a:r>
            <a:r>
              <a:rPr lang="ru-RU" sz="2200" dirty="0" err="1" smtClean="0"/>
              <a:t>гомологичность</a:t>
            </a:r>
            <a:r>
              <a:rPr lang="ru-RU" sz="2200" dirty="0" smtClean="0"/>
              <a:t>  последовательностей по всей длине</a:t>
            </a:r>
          </a:p>
          <a:p>
            <a:pPr lvl="2"/>
            <a:r>
              <a:rPr lang="ru-RU" sz="1800" dirty="0" smtClean="0"/>
              <a:t>Если длины последовательностей сильно различаются то следует </a:t>
            </a:r>
            <a:r>
              <a:rPr lang="ru-RU" sz="1800" dirty="0" err="1" smtClean="0"/>
              <a:t>занулять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штрафыза</a:t>
            </a:r>
            <a:r>
              <a:rPr lang="ru-RU" sz="1800" dirty="0" smtClean="0"/>
              <a:t> концевые </a:t>
            </a:r>
            <a:r>
              <a:rPr lang="ru-RU" sz="1800" dirty="0" err="1" smtClean="0"/>
              <a:t>индели</a:t>
            </a:r>
            <a:endParaRPr lang="ru-RU" sz="1800" dirty="0" smtClean="0"/>
          </a:p>
          <a:p>
            <a:pPr lvl="1"/>
            <a:r>
              <a:rPr lang="ru-RU" sz="2200" dirty="0" smtClean="0"/>
              <a:t>Локальное  применяется если нужно найти участки </a:t>
            </a:r>
            <a:r>
              <a:rPr lang="ru-RU" sz="2200" dirty="0" err="1" smtClean="0"/>
              <a:t>гомологичности</a:t>
            </a:r>
            <a:r>
              <a:rPr lang="ru-RU" sz="2200" dirty="0" smtClean="0"/>
              <a:t> двух последовательностей – домены и др.</a:t>
            </a:r>
          </a:p>
          <a:p>
            <a:pPr lvl="1"/>
            <a:r>
              <a:rPr lang="ru-RU" sz="2200" dirty="0" smtClean="0"/>
              <a:t>Если о последовательностях ничего не известно, то используйте локальное</a:t>
            </a:r>
          </a:p>
          <a:p>
            <a:r>
              <a:rPr lang="ru-RU" sz="2600" dirty="0"/>
              <a:t>По </a:t>
            </a:r>
            <a:r>
              <a:rPr lang="ru-RU" sz="2600" dirty="0" smtClean="0"/>
              <a:t>величине веса </a:t>
            </a:r>
            <a:r>
              <a:rPr lang="ru-RU" sz="2600" dirty="0"/>
              <a:t>выравнивания невозможно решить </a:t>
            </a:r>
            <a:r>
              <a:rPr lang="ru-RU" sz="2600" dirty="0" err="1"/>
              <a:t>гомологичны</a:t>
            </a:r>
            <a:r>
              <a:rPr lang="ru-RU" sz="2600" dirty="0"/>
              <a:t> ли белки или их домены </a:t>
            </a:r>
            <a:r>
              <a:rPr lang="en-US" sz="2600" dirty="0" smtClean="0"/>
              <a:t>. </a:t>
            </a:r>
            <a:r>
              <a:rPr lang="ru-RU" sz="2600" dirty="0" smtClean="0"/>
              <a:t>Важнее процент </a:t>
            </a:r>
            <a:endParaRPr lang="ru-RU" sz="2600" dirty="0"/>
          </a:p>
          <a:p>
            <a:r>
              <a:rPr lang="ru-RU" sz="2600" dirty="0" smtClean="0"/>
              <a:t>Время работы программы парного выравнивания равно </a:t>
            </a:r>
            <a:r>
              <a:rPr lang="en-US" sz="2600" dirty="0" smtClean="0"/>
              <a:t>C*n*m </a:t>
            </a:r>
            <a:r>
              <a:rPr lang="ru-RU" sz="2600" dirty="0" smtClean="0"/>
              <a:t>где </a:t>
            </a:r>
            <a:r>
              <a:rPr lang="en-US" sz="2600" dirty="0" smtClean="0"/>
              <a:t>n </a:t>
            </a:r>
            <a:r>
              <a:rPr lang="ru-RU" sz="2600" dirty="0" smtClean="0"/>
              <a:t>и </a:t>
            </a:r>
            <a:r>
              <a:rPr lang="en-US" sz="2600" dirty="0" smtClean="0"/>
              <a:t>m – </a:t>
            </a:r>
            <a:r>
              <a:rPr lang="ru-RU" sz="2600" dirty="0" smtClean="0"/>
              <a:t>длины последовательностей и </a:t>
            </a:r>
            <a:r>
              <a:rPr lang="en-US" sz="2600" dirty="0" smtClean="0"/>
              <a:t>C – </a:t>
            </a:r>
            <a:r>
              <a:rPr lang="ru-RU" sz="2600" dirty="0" smtClean="0"/>
              <a:t>константа. Разные применяемые варианты алгоритмов отличаются только величиной </a:t>
            </a:r>
            <a:r>
              <a:rPr lang="en-US" sz="2600" dirty="0" smtClean="0"/>
              <a:t>C</a:t>
            </a: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47450" y="227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Задача </a:t>
            </a:r>
            <a:r>
              <a:rPr lang="ru-RU" dirty="0"/>
              <a:t>поиска</a:t>
            </a:r>
            <a:br>
              <a:rPr lang="ru-RU" dirty="0"/>
            </a:br>
            <a:endParaRPr lang="ru-RU" dirty="0"/>
          </a:p>
        </p:txBody>
      </p:sp>
      <p:sp>
        <p:nvSpPr>
          <p:cNvPr id="28" name="Объект 27"/>
          <p:cNvSpPr>
            <a:spLocks noGrp="1"/>
          </p:cNvSpPr>
          <p:nvPr>
            <p:ph idx="1"/>
          </p:nvPr>
        </p:nvSpPr>
        <p:spPr>
          <a:xfrm>
            <a:off x="424260" y="1124700"/>
            <a:ext cx="8229600" cy="545351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Последовательность белка несет мало информации о нем: заряд, изоэлектрическая точка, молекулярная масса, аминокислотный состав, …</a:t>
            </a:r>
          </a:p>
          <a:p>
            <a:r>
              <a:rPr lang="ru-RU" dirty="0" smtClean="0"/>
              <a:t>Главный смысл в последовательностях белков – сравнение последовательностей, определение гомологии белков</a:t>
            </a:r>
            <a:r>
              <a:rPr lang="en-US" dirty="0" smtClean="0"/>
              <a:t>, </a:t>
            </a:r>
            <a:r>
              <a:rPr lang="ru-RU" dirty="0" smtClean="0"/>
              <a:t>предсказание функции, реконструкция филогении, …..</a:t>
            </a:r>
          </a:p>
          <a:p>
            <a:r>
              <a:rPr lang="ru-RU" dirty="0" smtClean="0"/>
              <a:t>Важная задача: поиск гомологов среди всех белков с известной последовательностью</a:t>
            </a:r>
            <a:endParaRPr lang="en-US" dirty="0" smtClean="0"/>
          </a:p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462665" y="164575"/>
            <a:ext cx="8229600" cy="7406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9045" y="115215"/>
            <a:ext cx="8756340" cy="423550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600" dirty="0" smtClean="0"/>
              <a:t>2. Задача поиска по сходству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Дано</a:t>
            </a:r>
            <a:r>
              <a:rPr lang="ru-RU" sz="2800" b="1" dirty="0"/>
              <a:t>: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последовательность </a:t>
            </a:r>
            <a:r>
              <a:rPr lang="ru-RU" sz="2800" dirty="0"/>
              <a:t>белка;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2) банк последовательностей, например, </a:t>
            </a:r>
            <a:r>
              <a:rPr lang="en-US" sz="2800" dirty="0" err="1" smtClean="0"/>
              <a:t>Uniprot</a:t>
            </a:r>
            <a:r>
              <a:rPr lang="en-US" sz="2800" dirty="0" smtClean="0"/>
              <a:t> </a:t>
            </a:r>
            <a:r>
              <a:rPr lang="ru-RU" sz="2800" dirty="0" smtClean="0"/>
              <a:t>или </a:t>
            </a:r>
            <a:r>
              <a:rPr lang="ru-RU" sz="2800" dirty="0"/>
              <a:t>часть </a:t>
            </a:r>
            <a:r>
              <a:rPr lang="ru-RU" sz="2800" dirty="0" smtClean="0"/>
              <a:t>его, состоящая  из всех белков бактерий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Требуется: </a:t>
            </a:r>
            <a:r>
              <a:rPr lang="ru-RU" sz="2800" dirty="0" smtClean="0"/>
              <a:t>получить </a:t>
            </a:r>
            <a:r>
              <a:rPr lang="ru-RU" sz="2800" dirty="0"/>
              <a:t>список белков </a:t>
            </a:r>
            <a:r>
              <a:rPr lang="ru-RU" sz="2800" dirty="0" smtClean="0"/>
              <a:t>(или </a:t>
            </a:r>
            <a:r>
              <a:rPr lang="ru-RU" sz="2800" dirty="0"/>
              <a:t>их </a:t>
            </a:r>
            <a:r>
              <a:rPr lang="ru-RU" sz="2800" dirty="0" smtClean="0"/>
              <a:t>доменов), </a:t>
            </a:r>
            <a:r>
              <a:rPr lang="ru-RU" sz="2800" dirty="0"/>
              <a:t>гомологичных </a:t>
            </a:r>
            <a:r>
              <a:rPr lang="ru-RU" sz="2800" dirty="0" smtClean="0"/>
              <a:t>данному белку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309045" y="4389125"/>
            <a:ext cx="8641126" cy="2005631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dirty="0" smtClean="0"/>
              <a:t>Идеального решения не существует </a:t>
            </a:r>
            <a:r>
              <a:rPr lang="en-US" dirty="0" smtClean="0"/>
              <a:t>:(</a:t>
            </a:r>
            <a:br>
              <a:rPr lang="en-US" dirty="0" smtClean="0"/>
            </a:br>
            <a:r>
              <a:rPr lang="ru-RU" dirty="0" smtClean="0"/>
              <a:t>Программы поиска выдают список последовательностей и оценки, помогающие человеку принять решение о </a:t>
            </a:r>
            <a:r>
              <a:rPr lang="ru-RU" dirty="0" err="1" smtClean="0"/>
              <a:t>гомологичности</a:t>
            </a:r>
            <a:endParaRPr lang="ru-RU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395005"/>
            <a:ext cx="8756340" cy="4762220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Второй способ</a:t>
            </a:r>
            <a:r>
              <a:rPr lang="ru-RU" sz="2000" u="sng" dirty="0" smtClean="0"/>
              <a:t> </a:t>
            </a:r>
            <a:r>
              <a:rPr lang="ru-RU" sz="2000" dirty="0" smtClean="0"/>
              <a:t> –  найдем все последовательности из </a:t>
            </a:r>
            <a:r>
              <a:rPr lang="en-US" sz="2000" dirty="0" err="1" smtClean="0"/>
              <a:t>Swissprot</a:t>
            </a:r>
            <a:r>
              <a:rPr lang="ru-RU" sz="2000" dirty="0" smtClean="0"/>
              <a:t>,  выравнивание которых с </a:t>
            </a:r>
            <a:r>
              <a:rPr lang="en-US" sz="2000" dirty="0" smtClean="0"/>
              <a:t>TYRR_ECOLI </a:t>
            </a:r>
            <a:r>
              <a:rPr lang="ru-RU" sz="2000" dirty="0" smtClean="0"/>
              <a:t>имеет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хороший</a:t>
            </a:r>
            <a:r>
              <a:rPr lang="ru-RU" sz="2000" dirty="0" smtClean="0"/>
              <a:t> показатель </a:t>
            </a:r>
            <a:r>
              <a:rPr lang="en-US" sz="2000" dirty="0" smtClean="0"/>
              <a:t>Identity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b="1" dirty="0" smtClean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Identity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выше какого порога свидетельствует о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гомологичности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белков?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Результат выравнивания </a:t>
            </a:r>
            <a:r>
              <a:rPr lang="en-US" sz="2000" dirty="0" smtClean="0"/>
              <a:t>TYRR_ECOLI </a:t>
            </a:r>
            <a:r>
              <a:rPr lang="ru-RU" sz="2000" dirty="0" smtClean="0"/>
              <a:t> против всех последовательностей </a:t>
            </a:r>
            <a:r>
              <a:rPr lang="en-US" sz="2000" dirty="0" err="1" smtClean="0"/>
              <a:t>Swissprot</a:t>
            </a:r>
            <a:r>
              <a:rPr lang="en-US" sz="2000" dirty="0" smtClean="0"/>
              <a:t>  </a:t>
            </a:r>
            <a:r>
              <a:rPr lang="ru-RU" sz="2000" dirty="0" smtClean="0"/>
              <a:t>программой </a:t>
            </a:r>
            <a:r>
              <a:rPr lang="en-US" sz="2000" dirty="0" smtClean="0"/>
              <a:t>BLAST (</a:t>
            </a:r>
            <a:r>
              <a:rPr lang="ru-RU" sz="2000" dirty="0" smtClean="0"/>
              <a:t>с параметрами по умолчанию)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146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последовательностей!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Почему такое расхождение методов?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000" dirty="0" smtClean="0"/>
              <a:t>BLAST </a:t>
            </a:r>
            <a:r>
              <a:rPr lang="ru-RU" sz="2000" dirty="0" smtClean="0"/>
              <a:t>не выдает готовые решения. Он выдает ряд параметров, глядя на которые пользователь принимает решение о </a:t>
            </a:r>
            <a:r>
              <a:rPr lang="ru-RU" sz="2000" dirty="0" err="1" smtClean="0"/>
              <a:t>гомологичности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155425" y="5579680"/>
            <a:ext cx="87179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НАША ЗАДАЧА СЕГОДНЯ  НАУЧИТЬСЯ ИНТЕРПРЕТИРОВАТЬ РЕЗУЛЬТАТЫ </a:t>
            </a:r>
            <a:r>
              <a:rPr lang="en-US" sz="2000" dirty="0" smtClean="0"/>
              <a:t>BLAST</a:t>
            </a:r>
          </a:p>
          <a:p>
            <a:r>
              <a:rPr lang="ru-RU" sz="2000" dirty="0" smtClean="0"/>
              <a:t>Для этого надо кое-что узнать про то, как он работает</a:t>
            </a:r>
            <a:endParaRPr lang="en-US" sz="20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279790"/>
            <a:ext cx="8622533" cy="8896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Начнем со счета ворон.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070" y="1278320"/>
            <a:ext cx="8487506" cy="53382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Студент </a:t>
            </a:r>
            <a:r>
              <a:rPr lang="en-US" dirty="0" smtClean="0"/>
              <a:t>X </a:t>
            </a:r>
            <a:r>
              <a:rPr lang="ru-RU" dirty="0" smtClean="0"/>
              <a:t> </a:t>
            </a:r>
            <a:r>
              <a:rPr lang="ru-RU" dirty="0"/>
              <a:t>идя в МГУ считает ворон - такое хобби :(</a:t>
            </a:r>
            <a:endParaRPr lang="en-US" dirty="0"/>
          </a:p>
          <a:p>
            <a:r>
              <a:rPr lang="ru-RU" dirty="0" smtClean="0"/>
              <a:t>По науке это называется так:</a:t>
            </a:r>
          </a:p>
          <a:p>
            <a:pPr marL="914400" lvl="1" indent="-514350"/>
            <a:r>
              <a:rPr lang="ru-RU" dirty="0" smtClean="0"/>
              <a:t>Поход в МГУ – элементарное случайное событие </a:t>
            </a:r>
            <a:r>
              <a:rPr lang="en-US" dirty="0" smtClean="0"/>
              <a:t>:)</a:t>
            </a:r>
            <a:r>
              <a:rPr lang="ru-RU" dirty="0" smtClean="0"/>
              <a:t>. Обозначим его через </a:t>
            </a:r>
            <a:r>
              <a:rPr lang="en-US" dirty="0" smtClean="0"/>
              <a:t>S</a:t>
            </a:r>
          </a:p>
          <a:p>
            <a:pPr marL="914400" lvl="1" indent="-514350"/>
            <a:r>
              <a:rPr lang="ru-RU" dirty="0" smtClean="0"/>
              <a:t>Число ворон </a:t>
            </a:r>
            <a:r>
              <a:rPr lang="en-US" dirty="0" smtClean="0"/>
              <a:t>  C(S) </a:t>
            </a:r>
            <a:r>
              <a:rPr lang="ru-RU" dirty="0" smtClean="0"/>
              <a:t>– случайная величина  (С от</a:t>
            </a:r>
            <a:r>
              <a:rPr lang="en-US" dirty="0" smtClean="0"/>
              <a:t> craw)</a:t>
            </a:r>
            <a:endParaRPr lang="ru-RU" dirty="0" smtClean="0"/>
          </a:p>
          <a:p>
            <a:pPr marL="514350" indent="-514350"/>
            <a:r>
              <a:rPr lang="ru-RU" dirty="0" smtClean="0"/>
              <a:t>За месяц </a:t>
            </a:r>
            <a:r>
              <a:rPr lang="en-US" dirty="0" smtClean="0"/>
              <a:t>X </a:t>
            </a:r>
            <a:r>
              <a:rPr lang="ru-RU" dirty="0" smtClean="0"/>
              <a:t> 20 ра</a:t>
            </a:r>
            <a:r>
              <a:rPr lang="ru-RU" dirty="0"/>
              <a:t>з</a:t>
            </a:r>
            <a:r>
              <a:rPr lang="ru-RU" dirty="0" smtClean="0"/>
              <a:t> посетил МГУ и записал значения случайной величины: С</a:t>
            </a:r>
            <a:r>
              <a:rPr lang="ru-RU" baseline="-25000" dirty="0" smtClean="0"/>
              <a:t>1 </a:t>
            </a:r>
            <a:r>
              <a:rPr lang="ru-RU" dirty="0" smtClean="0"/>
              <a:t>, С</a:t>
            </a:r>
            <a:r>
              <a:rPr lang="ru-RU" baseline="-25000" dirty="0" smtClean="0"/>
              <a:t>2 </a:t>
            </a:r>
            <a:r>
              <a:rPr lang="ru-RU" dirty="0"/>
              <a:t>,</a:t>
            </a:r>
            <a:r>
              <a:rPr lang="ru-RU" dirty="0" smtClean="0"/>
              <a:t> … , С</a:t>
            </a:r>
            <a:r>
              <a:rPr lang="ru-RU" baseline="-25000" dirty="0" smtClean="0"/>
              <a:t>20 </a:t>
            </a:r>
            <a:endParaRPr lang="ru-RU" dirty="0" smtClean="0"/>
          </a:p>
          <a:p>
            <a:pPr marL="514350" indent="-514350"/>
            <a:r>
              <a:rPr lang="ru-RU" dirty="0" smtClean="0"/>
              <a:t>В среднем </a:t>
            </a:r>
            <a:r>
              <a:rPr lang="en-US" dirty="0" smtClean="0"/>
              <a:t>X</a:t>
            </a:r>
            <a:r>
              <a:rPr lang="ru-RU" dirty="0" smtClean="0"/>
              <a:t> встречает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E(</a:t>
            </a:r>
            <a:r>
              <a:rPr lang="ru-RU" dirty="0"/>
              <a:t>число ворон в день)</a:t>
            </a:r>
            <a:r>
              <a:rPr lang="en-US" dirty="0"/>
              <a:t> = (</a:t>
            </a:r>
            <a:r>
              <a:rPr lang="ru-RU" dirty="0"/>
              <a:t>С</a:t>
            </a:r>
            <a:r>
              <a:rPr lang="ru-RU" baseline="-25000" dirty="0"/>
              <a:t>1 </a:t>
            </a:r>
            <a:r>
              <a:rPr lang="en-US" dirty="0"/>
              <a:t>+</a:t>
            </a:r>
            <a:r>
              <a:rPr lang="ru-RU" dirty="0"/>
              <a:t> С</a:t>
            </a:r>
            <a:r>
              <a:rPr lang="ru-RU" baseline="-25000" dirty="0"/>
              <a:t>2 </a:t>
            </a:r>
            <a:r>
              <a:rPr lang="en-US" dirty="0"/>
              <a:t>+</a:t>
            </a:r>
            <a:r>
              <a:rPr lang="ru-RU" dirty="0"/>
              <a:t> … </a:t>
            </a:r>
            <a:r>
              <a:rPr lang="en-US" dirty="0"/>
              <a:t>+</a:t>
            </a:r>
            <a:r>
              <a:rPr lang="ru-RU" dirty="0"/>
              <a:t> С</a:t>
            </a:r>
            <a:r>
              <a:rPr lang="ru-RU" baseline="-25000" dirty="0"/>
              <a:t>20</a:t>
            </a:r>
            <a:r>
              <a:rPr lang="en-US" dirty="0"/>
              <a:t>)/20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допустим, получилось </a:t>
            </a:r>
            <a:r>
              <a:rPr lang="en-US" dirty="0" smtClean="0"/>
              <a:t>E = 7.3 </a:t>
            </a:r>
            <a:r>
              <a:rPr lang="ru-RU" dirty="0" smtClean="0"/>
              <a:t>ворон</a:t>
            </a:r>
            <a:r>
              <a:rPr lang="en-US" dirty="0" smtClean="0"/>
              <a:t> </a:t>
            </a:r>
          </a:p>
          <a:p>
            <a:pPr marL="514350" indent="-514350"/>
            <a:r>
              <a:rPr lang="ru-RU" dirty="0" smtClean="0"/>
              <a:t>По науке </a:t>
            </a:r>
            <a:r>
              <a:rPr lang="en-US" dirty="0" smtClean="0"/>
              <a:t>E </a:t>
            </a:r>
            <a:r>
              <a:rPr lang="ru-RU" dirty="0" smtClean="0"/>
              <a:t>называется математическим ожиданием случайной величины</a:t>
            </a:r>
            <a:endParaRPr lang="en-US" dirty="0" smtClean="0"/>
          </a:p>
          <a:p>
            <a:pPr marL="514350" indent="-514350"/>
            <a:r>
              <a:rPr lang="ru-RU" dirty="0" smtClean="0"/>
              <a:t>В один из дней следующего месяца </a:t>
            </a:r>
            <a:r>
              <a:rPr lang="en-US" dirty="0" smtClean="0"/>
              <a:t>X </a:t>
            </a:r>
            <a:r>
              <a:rPr lang="ru-RU" dirty="0" smtClean="0"/>
              <a:t>увидел 127 ворон ---- в 15 раз больше ожидаемого!!! </a:t>
            </a:r>
            <a:br>
              <a:rPr lang="ru-RU" dirty="0" smtClean="0"/>
            </a:br>
            <a:r>
              <a:rPr lang="ru-RU" dirty="0" smtClean="0"/>
              <a:t>Он задумался: </a:t>
            </a:r>
            <a:r>
              <a:rPr lang="ru-RU" b="1" dirty="0" smtClean="0"/>
              <a:t>что-то у ворон произошло? </a:t>
            </a:r>
            <a:r>
              <a:rPr lang="ru-RU" dirty="0" smtClean="0"/>
              <a:t>Но что?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4098" name="Picture 2" descr="Картинки по запросу ворона и попуг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540" y="123738"/>
            <a:ext cx="1632823" cy="11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179241"/>
            <a:ext cx="8622533" cy="8896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Продолжим с попугаями.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278320"/>
            <a:ext cx="9065384" cy="507803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 год наблюдений - 200 походов в МГУ - студент </a:t>
            </a:r>
            <a:r>
              <a:rPr lang="en-US" dirty="0" smtClean="0"/>
              <a:t>X </a:t>
            </a:r>
            <a:r>
              <a:rPr lang="ru-RU" dirty="0" smtClean="0"/>
              <a:t> видел попугая только один раз, летом. Наверное, попугай сбежал из клетки.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Значит,  математическое ожидание </a:t>
            </a:r>
            <a:br>
              <a:rPr lang="ru-RU" dirty="0" smtClean="0"/>
            </a:br>
            <a:r>
              <a:rPr lang="en-US" dirty="0" smtClean="0"/>
              <a:t>E(</a:t>
            </a:r>
            <a:r>
              <a:rPr lang="ru-RU" dirty="0"/>
              <a:t>число </a:t>
            </a:r>
            <a:r>
              <a:rPr lang="ru-RU" dirty="0" smtClean="0"/>
              <a:t>попугаев в день) = (0+0+</a:t>
            </a:r>
            <a:r>
              <a:rPr lang="en-US" dirty="0" smtClean="0"/>
              <a:t>…+1+0+0…+0) /200 = 0.005</a:t>
            </a:r>
            <a:endParaRPr lang="en-US" dirty="0"/>
          </a:p>
          <a:p>
            <a:r>
              <a:rPr lang="ru-RU" dirty="0" smtClean="0"/>
              <a:t>Приехав в Нидерланды на летнюю практику,  </a:t>
            </a:r>
            <a:r>
              <a:rPr lang="en-US" dirty="0" smtClean="0"/>
              <a:t>X </a:t>
            </a:r>
            <a:r>
              <a:rPr lang="ru-RU" dirty="0" smtClean="0"/>
              <a:t>в первый же день увидел на улице пять попугаев. Он начал искать объяснение такого редкого события: ожидалось 0</a:t>
            </a:r>
            <a:r>
              <a:rPr lang="en-US" dirty="0" smtClean="0"/>
              <a:t>.005 </a:t>
            </a:r>
            <a:r>
              <a:rPr lang="ru-RU" dirty="0" smtClean="0"/>
              <a:t>попугаев в день, а обнаружилось целых 5 – в 1000 раз больше! На следующий день история повторилась – 12 попугаев!!! </a:t>
            </a:r>
          </a:p>
          <a:p>
            <a:r>
              <a:rPr lang="ru-RU" dirty="0" smtClean="0"/>
              <a:t>Надо искать причину наблюдения таких невероятных событий. И </a:t>
            </a:r>
            <a:r>
              <a:rPr lang="en-US" dirty="0" smtClean="0"/>
              <a:t>X </a:t>
            </a:r>
            <a:r>
              <a:rPr lang="ru-RU" dirty="0" smtClean="0"/>
              <a:t>нашел объяснение ….</a:t>
            </a:r>
            <a:endParaRPr lang="ru-RU" baseline="-25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5734" y="127655"/>
            <a:ext cx="1527439" cy="10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4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40" y="273417"/>
            <a:ext cx="8622533" cy="889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3</a:t>
            </a:r>
            <a:r>
              <a:rPr lang="ru-RU" dirty="0" smtClean="0"/>
              <a:t>. Программа </a:t>
            </a:r>
            <a:r>
              <a:rPr lang="en-US" dirty="0" smtClean="0"/>
              <a:t>BLAST</a:t>
            </a:r>
            <a:r>
              <a:rPr lang="ru-RU" dirty="0" smtClean="0"/>
              <a:t>. Оценка находок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35" y="1355131"/>
            <a:ext cx="8717935" cy="5031054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Результатом работы </a:t>
            </a:r>
            <a:r>
              <a:rPr lang="en-US" sz="2400" dirty="0" smtClean="0"/>
              <a:t>BLAST </a:t>
            </a:r>
            <a:r>
              <a:rPr lang="ru-RU" sz="2400" dirty="0" smtClean="0"/>
              <a:t>является список находок</a:t>
            </a:r>
          </a:p>
          <a:p>
            <a:r>
              <a:rPr lang="ru-RU" sz="2400" dirty="0" smtClean="0"/>
              <a:t>Каждая находка представляет из себя локальное выравнивание входной последовательности и банковской</a:t>
            </a:r>
          </a:p>
          <a:p>
            <a:r>
              <a:rPr lang="ru-RU" sz="2400" dirty="0" smtClean="0"/>
              <a:t>Выравнивание имеет вес, чем больше вес – тем лучше находка. </a:t>
            </a:r>
          </a:p>
          <a:p>
            <a:r>
              <a:rPr lang="ru-RU" sz="2400" dirty="0" smtClean="0"/>
              <a:t>Есть много матриц весов; можно менять и штрафы за </a:t>
            </a:r>
            <a:r>
              <a:rPr lang="ru-RU" sz="2400" dirty="0" err="1" smtClean="0"/>
              <a:t>индели</a:t>
            </a:r>
            <a:endParaRPr lang="ru-RU" sz="2400" dirty="0" smtClean="0"/>
          </a:p>
          <a:p>
            <a:r>
              <a:rPr lang="ru-RU" sz="2400" dirty="0" smtClean="0"/>
              <a:t>Надо избавиться от зависимости веса от выбора этих параметров выравнивания.</a:t>
            </a:r>
          </a:p>
          <a:p>
            <a:r>
              <a:rPr lang="ru-RU" sz="2400" dirty="0" smtClean="0"/>
              <a:t>Для этого вводится </a:t>
            </a:r>
            <a:r>
              <a:rPr lang="ru-RU" sz="2400" i="1" u="sng" dirty="0" smtClean="0"/>
              <a:t>нормализованный вес</a:t>
            </a:r>
            <a:r>
              <a:rPr lang="ru-RU" sz="2400" dirty="0" smtClean="0"/>
              <a:t>, он же – вес в битах</a:t>
            </a:r>
          </a:p>
          <a:p>
            <a:r>
              <a:rPr lang="ru-RU" sz="2400" dirty="0" smtClean="0"/>
              <a:t>Формула: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B = Bit-score = </a:t>
            </a:r>
            <a:r>
              <a:rPr lang="ru-RU" dirty="0" smtClean="0"/>
              <a:t>(</a:t>
            </a:r>
            <a:r>
              <a:rPr lang="el-GR" dirty="0" smtClean="0"/>
              <a:t>λ </a:t>
            </a:r>
            <a:r>
              <a:rPr lang="en-US" dirty="0" smtClean="0"/>
              <a:t>* Score – </a:t>
            </a:r>
            <a:r>
              <a:rPr lang="en-US" dirty="0" err="1" smtClean="0"/>
              <a:t>ln</a:t>
            </a:r>
            <a:r>
              <a:rPr lang="en-US" dirty="0" smtClean="0"/>
              <a:t> K</a:t>
            </a:r>
            <a:r>
              <a:rPr lang="ru-RU" dirty="0" smtClean="0"/>
              <a:t>)</a:t>
            </a:r>
            <a:r>
              <a:rPr lang="en-US" dirty="0" smtClean="0"/>
              <a:t> / </a:t>
            </a:r>
            <a:r>
              <a:rPr lang="en-US" dirty="0" err="1" smtClean="0"/>
              <a:t>ln</a:t>
            </a:r>
            <a:r>
              <a:rPr lang="en-US" dirty="0" smtClean="0"/>
              <a:t> 2</a:t>
            </a:r>
            <a:endParaRPr lang="ru-RU" dirty="0" smtClean="0"/>
          </a:p>
          <a:p>
            <a:r>
              <a:rPr lang="ru-RU" sz="2600" dirty="0" smtClean="0"/>
              <a:t>Нормализованный вес для выравниваний без </a:t>
            </a:r>
            <a:r>
              <a:rPr lang="ru-RU" sz="2600" dirty="0" err="1" smtClean="0"/>
              <a:t>гэпов</a:t>
            </a:r>
            <a:r>
              <a:rPr lang="ru-RU" sz="2600" dirty="0" smtClean="0"/>
              <a:t> не зависит от матрицы весов и штрафов</a:t>
            </a:r>
          </a:p>
          <a:p>
            <a:r>
              <a:rPr lang="ru-RU" sz="2600" dirty="0" smtClean="0"/>
              <a:t>В теории вес в битах </a:t>
            </a:r>
            <a:r>
              <a:rPr lang="en-US" sz="2600" dirty="0" smtClean="0"/>
              <a:t>B = 30 </a:t>
            </a:r>
            <a:r>
              <a:rPr lang="ru-RU" sz="2600" dirty="0" smtClean="0"/>
              <a:t> значит, что надо построить 2</a:t>
            </a:r>
            <a:r>
              <a:rPr lang="ru-RU" sz="2600" baseline="30000" dirty="0" smtClean="0"/>
              <a:t>30</a:t>
            </a:r>
            <a:r>
              <a:rPr lang="ru-RU" sz="2800" dirty="0" smtClean="0"/>
              <a:t> </a:t>
            </a:r>
            <a:r>
              <a:rPr lang="ru-RU" sz="2600" dirty="0" smtClean="0"/>
              <a:t>выравниваний со случайными последовательностями чтобы получить ОДНО с таким же или лучшим весом.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BLAST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65" y="923861"/>
            <a:ext cx="8229600" cy="527029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Для каждой находки </a:t>
            </a:r>
            <a:r>
              <a:rPr lang="en-US" sz="2400" dirty="0" smtClean="0"/>
              <a:t>BLAST</a:t>
            </a:r>
            <a:r>
              <a:rPr lang="ru-RU" sz="2400" dirty="0" smtClean="0"/>
              <a:t> вычисляет  </a:t>
            </a:r>
            <a:r>
              <a:rPr lang="en-US" sz="2400" dirty="0" smtClean="0"/>
              <a:t>E (E-value, Expected)  </a:t>
            </a:r>
            <a:r>
              <a:rPr lang="ru-RU" sz="2400" dirty="0" smtClean="0"/>
              <a:t> математическое ожидание числа находок с таким же или большим весом выравнивания в банке </a:t>
            </a:r>
            <a:r>
              <a:rPr lang="en-US" sz="2400" dirty="0" smtClean="0"/>
              <a:t>“</a:t>
            </a:r>
            <a:r>
              <a:rPr lang="ru-RU" sz="2400" dirty="0" smtClean="0"/>
              <a:t>случайных</a:t>
            </a:r>
            <a:r>
              <a:rPr lang="en-US" sz="2400" dirty="0" smtClean="0"/>
              <a:t>”</a:t>
            </a:r>
            <a:r>
              <a:rPr lang="ru-RU" sz="2400" dirty="0" smtClean="0"/>
              <a:t> последовательностей того же размера как </a:t>
            </a:r>
            <a:r>
              <a:rPr lang="en-US" sz="2400" dirty="0" err="1" smtClean="0"/>
              <a:t>Uniprot</a:t>
            </a:r>
            <a:r>
              <a:rPr lang="en-US" sz="2400" dirty="0" smtClean="0"/>
              <a:t> </a:t>
            </a:r>
            <a:r>
              <a:rPr lang="ru-RU" sz="2400" dirty="0" smtClean="0"/>
              <a:t>(или как часть </a:t>
            </a:r>
            <a:r>
              <a:rPr lang="en-US" sz="2400" dirty="0" err="1" smtClean="0"/>
              <a:t>Uniprot</a:t>
            </a:r>
            <a:r>
              <a:rPr lang="en-US" sz="2400" dirty="0" smtClean="0"/>
              <a:t>, </a:t>
            </a:r>
            <a:r>
              <a:rPr lang="ru-RU" sz="2400" dirty="0" smtClean="0"/>
              <a:t>в которой велся поиск). </a:t>
            </a:r>
          </a:p>
          <a:p>
            <a:r>
              <a:rPr lang="ru-RU" sz="2400" dirty="0" smtClean="0"/>
              <a:t>Формула</a:t>
            </a:r>
            <a:r>
              <a:rPr lang="ru-RU" sz="2400" b="1" dirty="0" smtClean="0"/>
              <a:t>:     </a:t>
            </a:r>
            <a:r>
              <a:rPr lang="en-US" sz="2400" b="1" dirty="0" smtClean="0"/>
              <a:t>E-value = </a:t>
            </a:r>
            <a:r>
              <a:rPr lang="en-US" sz="2400" b="1" dirty="0" err="1" smtClean="0"/>
              <a:t>L</a:t>
            </a:r>
            <a:r>
              <a:rPr lang="en-US" sz="2400" b="1" baseline="-25000" dirty="0" err="1" smtClean="0"/>
              <a:t>query</a:t>
            </a:r>
            <a:r>
              <a:rPr lang="en-US" sz="2400" b="1" dirty="0" smtClean="0"/>
              <a:t> * </a:t>
            </a:r>
            <a:r>
              <a:rPr lang="en-US" sz="2400" b="1" dirty="0" err="1" smtClean="0"/>
              <a:t>L</a:t>
            </a:r>
            <a:r>
              <a:rPr lang="en-US" sz="2400" b="1" baseline="-25000" dirty="0" err="1" smtClean="0"/>
              <a:t>bank</a:t>
            </a:r>
            <a:r>
              <a:rPr lang="en-US" sz="2400" b="1" dirty="0" smtClean="0"/>
              <a:t> *2 </a:t>
            </a:r>
            <a:r>
              <a:rPr lang="en-US" sz="2400" b="1" baseline="30000" dirty="0" smtClean="0"/>
              <a:t>– Bit-score</a:t>
            </a:r>
            <a:endParaRPr lang="ru-RU" sz="2400" b="1" dirty="0" smtClean="0"/>
          </a:p>
          <a:p>
            <a:r>
              <a:rPr lang="en-US" sz="2400" b="1" smtClean="0"/>
              <a:t>Bit-score </a:t>
            </a:r>
            <a:endParaRPr lang="en-US" sz="2400" dirty="0" smtClean="0"/>
          </a:p>
          <a:p>
            <a:r>
              <a:rPr lang="ru-RU" sz="2400" dirty="0" smtClean="0"/>
              <a:t>Пусть </a:t>
            </a:r>
            <a:r>
              <a:rPr lang="en-US" sz="2400" dirty="0" smtClean="0"/>
              <a:t>E-value </a:t>
            </a:r>
            <a:r>
              <a:rPr lang="ru-RU" sz="2400" dirty="0" smtClean="0"/>
              <a:t>находки равно </a:t>
            </a:r>
            <a:r>
              <a:rPr lang="en-US" sz="2400" dirty="0" smtClean="0"/>
              <a:t> 0.005</a:t>
            </a:r>
            <a:endParaRPr lang="ru-RU" sz="2400" dirty="0" smtClean="0"/>
          </a:p>
          <a:p>
            <a:r>
              <a:rPr lang="ru-RU" sz="2400" dirty="0" smtClean="0"/>
              <a:t> Как и для попугаев, это значит, что нужно 200 наблюдений, чтобы случайно встретить одно такое же или лучшее выравнивание.</a:t>
            </a:r>
          </a:p>
          <a:p>
            <a:r>
              <a:rPr lang="ru-RU" sz="2400" dirty="0" err="1"/>
              <a:t>Карлин</a:t>
            </a:r>
            <a:r>
              <a:rPr lang="ru-RU" sz="2400" dirty="0"/>
              <a:t> и </a:t>
            </a:r>
            <a:r>
              <a:rPr lang="ru-RU" sz="2400" dirty="0" err="1"/>
              <a:t>Альтшуль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de-DE" sz="1400" dirty="0" smtClean="0"/>
              <a:t>KARLIN AND  ALTSCHUL</a:t>
            </a:r>
            <a:r>
              <a:rPr lang="ru-RU" sz="1400" dirty="0" smtClean="0"/>
              <a:t>, </a:t>
            </a:r>
            <a:r>
              <a:rPr lang="en-US" sz="1400" dirty="0" smtClean="0"/>
              <a:t>Methods for assessing the statistical significance of molecular sequence features by using general scoring schemes</a:t>
            </a:r>
            <a:r>
              <a:rPr lang="ru-RU" sz="1400" dirty="0" smtClean="0"/>
              <a:t>, </a:t>
            </a:r>
            <a:r>
              <a:rPr lang="en-US" sz="1400" dirty="0" smtClean="0"/>
              <a:t>Proc. Natl. Acad. Sci. USA Vol. 87, pp. 2264-2268, </a:t>
            </a:r>
            <a:r>
              <a:rPr lang="en-US" sz="1400" b="1" dirty="0" smtClean="0"/>
              <a:t>1990) </a:t>
            </a:r>
            <a:r>
              <a:rPr lang="ru-RU" sz="2400" dirty="0" smtClean="0"/>
              <a:t> </a:t>
            </a:r>
            <a:r>
              <a:rPr lang="ru-RU" sz="2400" dirty="0"/>
              <a:t>решили математическую задачу, позволяющую рассчитать </a:t>
            </a:r>
            <a:r>
              <a:rPr lang="en-US" sz="2400" dirty="0"/>
              <a:t>E-value, </a:t>
            </a:r>
            <a:r>
              <a:rPr lang="ru-RU" sz="2400" dirty="0"/>
              <a:t>не проводя эксперименты с поиском в случайном банке</a:t>
            </a:r>
            <a:r>
              <a:rPr lang="ru-RU" sz="2400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466012"/>
          </a:xfrm>
        </p:spPr>
        <p:txBody>
          <a:bodyPr>
            <a:noAutofit/>
          </a:bodyPr>
          <a:lstStyle/>
          <a:p>
            <a:r>
              <a:rPr lang="en-US" sz="3200" dirty="0" smtClean="0"/>
              <a:t>E-value </a:t>
            </a:r>
            <a:r>
              <a:rPr lang="ru-RU" sz="3200" dirty="0" smtClean="0"/>
              <a:t>в </a:t>
            </a:r>
            <a:r>
              <a:rPr lang="en-US" sz="3200" dirty="0" smtClean="0"/>
              <a:t>BLAST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40" y="625435"/>
            <a:ext cx="8679530" cy="527029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Для каждой находки </a:t>
            </a:r>
            <a:r>
              <a:rPr lang="en-US" sz="2400" dirty="0" smtClean="0"/>
              <a:t>(subject) BLAST</a:t>
            </a:r>
            <a:r>
              <a:rPr lang="ru-RU" sz="2400" dirty="0" smtClean="0"/>
              <a:t> вычисляет вес </a:t>
            </a:r>
            <a:r>
              <a:rPr lang="en-US" sz="2400" b="1" dirty="0" smtClean="0"/>
              <a:t>S</a:t>
            </a:r>
            <a:r>
              <a:rPr lang="en-US" sz="2400" dirty="0" smtClean="0"/>
              <a:t> </a:t>
            </a:r>
            <a:r>
              <a:rPr lang="ru-RU" sz="2400" dirty="0" smtClean="0"/>
              <a:t>выравнивания входной последовательности (</a:t>
            </a:r>
            <a:r>
              <a:rPr lang="en-US" sz="2400" dirty="0" smtClean="0"/>
              <a:t>query</a:t>
            </a:r>
            <a:r>
              <a:rPr lang="ru-RU" sz="2400" dirty="0" smtClean="0"/>
              <a:t>)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smtClean="0"/>
              <a:t>subject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E-value</a:t>
            </a:r>
            <a:r>
              <a:rPr lang="ru-RU" sz="2400" dirty="0" smtClean="0"/>
              <a:t> это </a:t>
            </a:r>
            <a:br>
              <a:rPr lang="ru-RU" sz="2400" dirty="0" smtClean="0"/>
            </a:br>
            <a:r>
              <a:rPr lang="ru-RU" sz="2600" i="1" dirty="0" smtClean="0">
                <a:solidFill>
                  <a:srgbClr val="C00000"/>
                </a:solidFill>
              </a:rPr>
              <a:t>математическое ожидание числа находок </a:t>
            </a:r>
            <a:r>
              <a:rPr lang="en-US" sz="2600" i="1" dirty="0" smtClean="0">
                <a:solidFill>
                  <a:srgbClr val="C00000"/>
                </a:solidFill>
              </a:rPr>
              <a:t>query</a:t>
            </a:r>
            <a:r>
              <a:rPr lang="ru-RU" sz="2600" i="1" dirty="0" smtClean="0">
                <a:solidFill>
                  <a:srgbClr val="C00000"/>
                </a:solidFill>
              </a:rPr>
              <a:t> </a:t>
            </a:r>
            <a:r>
              <a:rPr lang="ru-RU" sz="2600" i="1" u="sng" dirty="0" smtClean="0">
                <a:solidFill>
                  <a:srgbClr val="C00000"/>
                </a:solidFill>
              </a:rPr>
              <a:t>с весом </a:t>
            </a:r>
            <a:r>
              <a:rPr lang="ru-RU" sz="2600" b="1" i="1" u="sng" dirty="0" smtClean="0">
                <a:solidFill>
                  <a:srgbClr val="C00000"/>
                </a:solidFill>
              </a:rPr>
              <a:t>≥ </a:t>
            </a:r>
            <a:r>
              <a:rPr lang="en-US" sz="2600" b="1" i="1" u="sng" dirty="0" smtClean="0">
                <a:solidFill>
                  <a:srgbClr val="C00000"/>
                </a:solidFill>
              </a:rPr>
              <a:t>S</a:t>
            </a:r>
            <a:r>
              <a:rPr lang="ru-RU" sz="2600" i="1" dirty="0" smtClean="0">
                <a:solidFill>
                  <a:srgbClr val="C00000"/>
                </a:solidFill>
              </a:rPr>
              <a:t> в банке </a:t>
            </a:r>
            <a:r>
              <a:rPr lang="en-US" sz="2600" i="1" dirty="0" smtClean="0">
                <a:solidFill>
                  <a:srgbClr val="C00000"/>
                </a:solidFill>
              </a:rPr>
              <a:t>“</a:t>
            </a:r>
            <a:r>
              <a:rPr lang="ru-RU" sz="2600" i="1" dirty="0" smtClean="0">
                <a:solidFill>
                  <a:srgbClr val="C00000"/>
                </a:solidFill>
              </a:rPr>
              <a:t>случайных</a:t>
            </a:r>
            <a:r>
              <a:rPr lang="en-US" sz="2600" i="1" dirty="0" smtClean="0">
                <a:solidFill>
                  <a:srgbClr val="C00000"/>
                </a:solidFill>
              </a:rPr>
              <a:t>”</a:t>
            </a:r>
            <a:r>
              <a:rPr lang="ru-RU" sz="2600" i="1" dirty="0" smtClean="0">
                <a:solidFill>
                  <a:srgbClr val="C00000"/>
                </a:solidFill>
              </a:rPr>
              <a:t> последовательностей. </a:t>
            </a:r>
            <a:br>
              <a:rPr lang="ru-RU" sz="2600" i="1" dirty="0" smtClean="0">
                <a:solidFill>
                  <a:srgbClr val="C00000"/>
                </a:solidFill>
              </a:rPr>
            </a:br>
            <a:r>
              <a:rPr lang="ru-RU" sz="2600" i="1" u="sng" dirty="0" smtClean="0">
                <a:solidFill>
                  <a:srgbClr val="C00000"/>
                </a:solidFill>
              </a:rPr>
              <a:t>Банк случайных последовательностей</a:t>
            </a:r>
            <a:r>
              <a:rPr lang="ru-RU" sz="2600" i="1" dirty="0" smtClean="0">
                <a:solidFill>
                  <a:srgbClr val="C00000"/>
                </a:solidFill>
              </a:rPr>
              <a:t> предполагается </a:t>
            </a:r>
            <a:br>
              <a:rPr lang="ru-RU" sz="2600" i="1" dirty="0" smtClean="0">
                <a:solidFill>
                  <a:srgbClr val="C0000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     того же размера как банк в котором ведется поиск (например, </a:t>
            </a:r>
            <a:r>
              <a:rPr lang="en-US" sz="2600" i="1" dirty="0" err="1" smtClean="0">
                <a:solidFill>
                  <a:srgbClr val="C00000"/>
                </a:solidFill>
              </a:rPr>
              <a:t>Uniprot</a:t>
            </a:r>
            <a:r>
              <a:rPr lang="en-US" sz="2600" i="1" dirty="0" smtClean="0">
                <a:solidFill>
                  <a:srgbClr val="C00000"/>
                </a:solidFill>
              </a:rPr>
              <a:t> </a:t>
            </a:r>
            <a:r>
              <a:rPr lang="ru-RU" sz="2600" i="1" dirty="0" smtClean="0">
                <a:solidFill>
                  <a:srgbClr val="C00000"/>
                </a:solidFill>
              </a:rPr>
              <a:t>или его часть) </a:t>
            </a:r>
            <a:br>
              <a:rPr lang="ru-RU" sz="2600" i="1" dirty="0" smtClean="0">
                <a:solidFill>
                  <a:srgbClr val="C00000"/>
                </a:solidFill>
              </a:rPr>
            </a:br>
            <a:r>
              <a:rPr lang="ru-RU" sz="2600" i="1" dirty="0" smtClean="0">
                <a:solidFill>
                  <a:srgbClr val="C00000"/>
                </a:solidFill>
              </a:rPr>
              <a:t>     и с тем же составом аминокислот в последовательностях</a:t>
            </a:r>
            <a:r>
              <a:rPr lang="ru-RU" sz="2600" i="1" dirty="0" smtClean="0"/>
              <a:t/>
            </a:r>
            <a:br>
              <a:rPr lang="ru-RU" sz="2600" i="1" dirty="0" smtClean="0"/>
            </a:b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600" dirty="0" smtClean="0"/>
              <a:t>Вычисляется по формуле</a:t>
            </a:r>
            <a:r>
              <a:rPr lang="ru-RU" sz="2400" b="1" dirty="0" smtClean="0"/>
              <a:t>      </a:t>
            </a:r>
            <a:r>
              <a:rPr lang="en-US" sz="2600" b="1" dirty="0" smtClean="0">
                <a:solidFill>
                  <a:srgbClr val="C00000"/>
                </a:solidFill>
              </a:rPr>
              <a:t>E-value = K*</a:t>
            </a:r>
            <a:r>
              <a:rPr lang="en-US" sz="2600" b="1" dirty="0" err="1" smtClean="0">
                <a:solidFill>
                  <a:srgbClr val="C00000"/>
                </a:solidFill>
              </a:rPr>
              <a:t>L</a:t>
            </a:r>
            <a:r>
              <a:rPr lang="en-US" sz="2600" b="1" baseline="-25000" dirty="0" err="1" smtClean="0">
                <a:solidFill>
                  <a:srgbClr val="C00000"/>
                </a:solidFill>
              </a:rPr>
              <a:t>query</a:t>
            </a:r>
            <a:r>
              <a:rPr lang="en-US" sz="2600" b="1" dirty="0" smtClean="0">
                <a:solidFill>
                  <a:srgbClr val="C00000"/>
                </a:solidFill>
              </a:rPr>
              <a:t> * </a:t>
            </a:r>
            <a:r>
              <a:rPr lang="en-US" sz="2600" b="1" dirty="0" err="1" smtClean="0">
                <a:solidFill>
                  <a:srgbClr val="C00000"/>
                </a:solidFill>
              </a:rPr>
              <a:t>L</a:t>
            </a:r>
            <a:r>
              <a:rPr lang="en-US" sz="2600" b="1" baseline="-25000" dirty="0" err="1" smtClean="0">
                <a:solidFill>
                  <a:srgbClr val="C00000"/>
                </a:solidFill>
              </a:rPr>
              <a:t>bank</a:t>
            </a:r>
            <a:r>
              <a:rPr lang="en-US" sz="2600" b="1" dirty="0" smtClean="0">
                <a:solidFill>
                  <a:srgbClr val="C00000"/>
                </a:solidFill>
              </a:rPr>
              <a:t> *2 </a:t>
            </a:r>
            <a:r>
              <a:rPr lang="en-US" sz="2600" b="1" baseline="30000" dirty="0" smtClean="0">
                <a:solidFill>
                  <a:srgbClr val="C00000"/>
                </a:solidFill>
              </a:rPr>
              <a:t>– Bit-score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Lucida Sans Unicode" pitchFamily="32" charset="0"/>
              </a:rPr>
              <a:t>E-value=</a:t>
            </a:r>
            <a:r>
              <a:rPr lang="en-US" sz="2400" i="1" dirty="0" smtClean="0">
                <a:solidFill>
                  <a:srgbClr val="000000"/>
                </a:solidFill>
                <a:latin typeface="Lucida Sans Unicode" pitchFamily="32" charset="0"/>
              </a:rPr>
              <a:t>K*</a:t>
            </a:r>
            <a:r>
              <a:rPr lang="en-US" sz="2400" i="1" dirty="0" err="1" smtClean="0">
                <a:solidFill>
                  <a:srgbClr val="000000"/>
                </a:solidFill>
                <a:latin typeface="Lucida Sans Unicode" pitchFamily="32" charset="0"/>
              </a:rPr>
              <a:t>mn</a:t>
            </a:r>
            <a:r>
              <a:rPr lang="ru-RU" sz="2400" i="1" dirty="0" smtClean="0">
                <a:solidFill>
                  <a:srgbClr val="000000"/>
                </a:solidFill>
                <a:latin typeface="Lucida Sans Unicode" pitchFamily="32" charset="0"/>
              </a:rPr>
              <a:t>·</a:t>
            </a:r>
            <a:r>
              <a:rPr lang="en-US" sz="2400" dirty="0" smtClean="0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en-US" sz="2400" baseline="30000" dirty="0" smtClean="0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l-GR" sz="2400" baseline="30000" dirty="0" smtClean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en-US" sz="2400" i="1" baseline="30000" dirty="0" smtClean="0">
                <a:solidFill>
                  <a:srgbClr val="000000"/>
                </a:solidFill>
                <a:latin typeface="Lucida Sans Unicode" pitchFamily="32" charset="0"/>
              </a:rPr>
              <a:t>S</a:t>
            </a:r>
            <a:r>
              <a:rPr lang="ru-RU" sz="2400" baseline="300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ru-RU" sz="2400" dirty="0" err="1" smtClean="0"/>
              <a:t>Карлин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Альтшуль</a:t>
            </a:r>
            <a:r>
              <a:rPr lang="ru-RU" sz="2400" dirty="0"/>
              <a:t> </a:t>
            </a:r>
            <a:r>
              <a:rPr lang="ru-RU" sz="2400" dirty="0" smtClean="0"/>
              <a:t>(</a:t>
            </a:r>
            <a:r>
              <a:rPr lang="de-DE" sz="1400" dirty="0" smtClean="0"/>
              <a:t>KARLIN AND  ALTSCHUL</a:t>
            </a:r>
            <a:r>
              <a:rPr lang="ru-RU" sz="1400" dirty="0" smtClean="0"/>
              <a:t>, </a:t>
            </a:r>
            <a:r>
              <a:rPr lang="en-US" sz="1400" dirty="0" smtClean="0"/>
              <a:t>Methods for assessing the statistical significance of molecular sequence features by using general scoring schemes</a:t>
            </a:r>
            <a:r>
              <a:rPr lang="ru-RU" sz="1400" dirty="0" smtClean="0"/>
              <a:t>, </a:t>
            </a:r>
            <a:r>
              <a:rPr lang="en-US" sz="1400" dirty="0" smtClean="0"/>
              <a:t>Proc. Natl. Acad. Sci. USA Vol. 87, pp. 2264-2268, </a:t>
            </a:r>
            <a:r>
              <a:rPr lang="en-US" sz="1400" b="1" dirty="0" smtClean="0"/>
              <a:t>1990) </a:t>
            </a:r>
            <a:r>
              <a:rPr lang="ru-RU" sz="2400" dirty="0" smtClean="0"/>
              <a:t> </a:t>
            </a:r>
            <a:r>
              <a:rPr lang="ru-RU" sz="2400" dirty="0"/>
              <a:t>решили математическую задачу, позволяющую рассчитать </a:t>
            </a:r>
            <a:r>
              <a:rPr lang="en-US" sz="2400" dirty="0" smtClean="0"/>
              <a:t>E-value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</a:t>
            </a:r>
            <a:r>
              <a:rPr lang="en-US" dirty="0" smtClean="0"/>
              <a:t>BLAST (</a:t>
            </a:r>
            <a:r>
              <a:rPr lang="ru-RU" dirty="0" smtClean="0"/>
              <a:t>фрагмент)</a:t>
            </a:r>
            <a:endParaRPr lang="el-GR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8" y="1278320"/>
            <a:ext cx="8739272" cy="49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7145135" y="2584090"/>
            <a:ext cx="506579" cy="499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854" y="1585560"/>
            <a:ext cx="8410695" cy="1843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E-value </a:t>
            </a:r>
            <a:r>
              <a:rPr lang="ru-RU" dirty="0" smtClean="0"/>
              <a:t>--</a:t>
            </a:r>
            <a:r>
              <a:rPr lang="en-US" dirty="0" smtClean="0"/>
              <a:t>- </a:t>
            </a:r>
            <a:r>
              <a:rPr lang="ru-RU" dirty="0" smtClean="0"/>
              <a:t>математическое ожидание числа находок </a:t>
            </a:r>
            <a:r>
              <a:rPr lang="en-US" dirty="0" smtClean="0"/>
              <a:t>BLAST </a:t>
            </a:r>
            <a:r>
              <a:rPr lang="ru-RU" dirty="0" smtClean="0"/>
              <a:t>с данным или большим весом</a:t>
            </a:r>
            <a:endParaRPr lang="el-G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случайном банке того же размера и состава аминокислот 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95288" y="202980"/>
            <a:ext cx="8569325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FF0000"/>
                </a:solidFill>
                <a:latin typeface="Lucida Sans Unicode" pitchFamily="32" charset="0"/>
              </a:rPr>
              <a:t>E-value</a:t>
            </a:r>
            <a:r>
              <a:rPr lang="en-US" sz="2400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ожидаемое количество </a:t>
            </a:r>
            <a:r>
              <a:rPr lang="ru-RU" sz="2400" dirty="0">
                <a:solidFill>
                  <a:srgbClr val="FF0000"/>
                </a:solidFill>
                <a:latin typeface="Lucida Sans Unicode" pitchFamily="32" charset="0"/>
              </a:rPr>
              <a:t>случайных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 находок с таким же и лучшим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весом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(в той же базе данных,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с запросом то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й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 же длины и состава, с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теми же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параметрами на вычисление веса выравнивания).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В выдаче </a:t>
            </a:r>
            <a:r>
              <a:rPr lang="en-US" sz="2400" dirty="0" smtClean="0">
                <a:solidFill>
                  <a:srgbClr val="000000"/>
                </a:solidFill>
                <a:latin typeface="Lucida Sans Unicode" pitchFamily="32" charset="0"/>
              </a:rPr>
              <a:t>BLAST E-value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называется </a:t>
            </a:r>
            <a:r>
              <a:rPr lang="en-US" sz="2400" dirty="0" smtClean="0">
                <a:solidFill>
                  <a:srgbClr val="000000"/>
                </a:solidFill>
                <a:latin typeface="Lucida Sans Unicode" pitchFamily="32" charset="0"/>
              </a:rPr>
              <a:t>“Expect”</a:t>
            </a:r>
            <a:endParaRPr lang="ru-RU" sz="24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85855" y="2968140"/>
            <a:ext cx="8372290" cy="833178"/>
          </a:xfrm>
          <a:prstGeom prst="rect">
            <a:avLst/>
          </a:prstGeom>
          <a:solidFill>
            <a:srgbClr val="FFFFFF"/>
          </a:solidFill>
          <a:ln w="55080">
            <a:solidFill>
              <a:srgbClr val="DA1F28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Lucida Sans Unicode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Чем </a:t>
            </a:r>
            <a:r>
              <a:rPr lang="ru-RU" sz="2400" b="1" dirty="0">
                <a:solidFill>
                  <a:srgbClr val="000000"/>
                </a:solidFill>
                <a:latin typeface="Lucida Sans Unicode" pitchFamily="32" charset="0"/>
              </a:rPr>
              <a:t>меньше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Lucida Sans Unicode" pitchFamily="32" charset="0"/>
              </a:rPr>
              <a:t>value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, тем </a:t>
            </a:r>
            <a:r>
              <a:rPr lang="ru-RU" sz="2400" b="1" dirty="0" smtClean="0">
                <a:solidFill>
                  <a:srgbClr val="000000"/>
                </a:solidFill>
                <a:latin typeface="Lucida Sans Unicode" pitchFamily="32" charset="0"/>
              </a:rPr>
              <a:t>выше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значимость находки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. </a:t>
            </a:r>
            <a:endParaRPr lang="ru-RU" sz="24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070" y="4158695"/>
            <a:ext cx="8295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E-value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зависит от: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– веса выравнивания (чем больше вес, тем 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меньше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E-value)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– размера банка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чем больше банк, тем больше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E-value)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длины запроса (чем длиннее запрос, тем больше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E-value)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параметров, используемых для вычисления веса.</a:t>
            </a:r>
            <a:endParaRPr lang="ru-RU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E850E59-6B04-44B4-B354-7A774960BF87}" type="slidenum">
              <a:rPr lang="ru-RU" sz="2400" smtClean="0"/>
              <a:pPr>
                <a:defRPr/>
              </a:pPr>
              <a:t>7</a:t>
            </a:fld>
            <a:endParaRPr 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143000"/>
          </a:xfrm>
        </p:spPr>
        <p:txBody>
          <a:bodyPr/>
          <a:lstStyle/>
          <a:p>
            <a:r>
              <a:rPr lang="ru-RU" dirty="0" smtClean="0"/>
              <a:t>Как посчитать </a:t>
            </a:r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70640" y="1316725"/>
            <a:ext cx="8722945" cy="2802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Имеется замечательная теорема (</a:t>
            </a:r>
            <a:r>
              <a:rPr lang="ru-RU" sz="2000" dirty="0" err="1" smtClean="0">
                <a:solidFill>
                  <a:srgbClr val="000000"/>
                </a:solidFill>
                <a:latin typeface="Lucida Sans Unicode" pitchFamily="32" charset="0"/>
              </a:rPr>
              <a:t>С.Карлина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):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000000"/>
                </a:solidFill>
                <a:latin typeface="Lucida Sans Unicode" pitchFamily="32" charset="0"/>
              </a:rPr>
              <a:t>E-value=</a:t>
            </a:r>
            <a:r>
              <a:rPr lang="en-US" sz="3600" i="1" dirty="0" err="1">
                <a:solidFill>
                  <a:srgbClr val="000000"/>
                </a:solidFill>
                <a:latin typeface="Lucida Sans Unicode" pitchFamily="32" charset="0"/>
              </a:rPr>
              <a:t>Kmn</a:t>
            </a:r>
            <a:r>
              <a:rPr lang="ru-RU" sz="3600" i="1" dirty="0">
                <a:solidFill>
                  <a:srgbClr val="000000"/>
                </a:solidFill>
                <a:latin typeface="Lucida Sans Unicode" pitchFamily="32" charset="0"/>
              </a:rPr>
              <a:t>·</a:t>
            </a:r>
            <a:r>
              <a:rPr lang="en-US" sz="3600" dirty="0">
                <a:solidFill>
                  <a:srgbClr val="000000"/>
                </a:solidFill>
                <a:latin typeface="Lucida Sans Unicode" pitchFamily="32" charset="0"/>
              </a:rPr>
              <a:t>e</a:t>
            </a:r>
            <a:r>
              <a:rPr lang="en-US" sz="3600" baseline="30000" dirty="0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l-GR" sz="3600" baseline="30000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en-US" sz="3600" i="1" baseline="30000" dirty="0">
                <a:solidFill>
                  <a:srgbClr val="000000"/>
                </a:solidFill>
                <a:latin typeface="Lucida Sans Unicode" pitchFamily="32" charset="0"/>
              </a:rPr>
              <a:t>S</a:t>
            </a:r>
            <a:r>
              <a:rPr lang="ru-RU" sz="3600" baseline="30000" dirty="0">
                <a:solidFill>
                  <a:srgbClr val="000000"/>
                </a:solidFill>
                <a:latin typeface="Lucida Sans Unicode" pitchFamily="32" charset="0"/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>
                <a:solidFill>
                  <a:srgbClr val="000000"/>
                </a:solidFill>
                <a:latin typeface="Lucida Sans Unicode" pitchFamily="32" charset="0"/>
              </a:rPr>
              <a:t>S – </a:t>
            </a:r>
            <a:r>
              <a:rPr lang="en-US" sz="2000" dirty="0">
                <a:solidFill>
                  <a:srgbClr val="000000"/>
                </a:solidFill>
                <a:latin typeface="Lucida Sans Unicode" pitchFamily="32" charset="0"/>
              </a:rPr>
              <a:t>Score (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вес</a:t>
            </a:r>
            <a:r>
              <a:rPr lang="en-US" sz="2000" dirty="0">
                <a:solidFill>
                  <a:srgbClr val="000000"/>
                </a:solidFill>
                <a:latin typeface="Lucida Sans Unicode" pitchFamily="32" charset="0"/>
              </a:rPr>
              <a:t>)</a:t>
            </a:r>
            <a:br>
              <a:rPr lang="en-US" sz="2000" dirty="0">
                <a:solidFill>
                  <a:srgbClr val="000000"/>
                </a:solidFill>
                <a:latin typeface="Lucida Sans Unicode" pitchFamily="32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Lucida Sans Unicode" pitchFamily="32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Sans Unicode" pitchFamily="32" charset="0"/>
              </a:rPr>
              <a:t>– 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длина исходной последовательности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>
                <a:solidFill>
                  <a:srgbClr val="000000"/>
                </a:solidFill>
                <a:latin typeface="Lucida Sans Unicode" pitchFamily="32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размер базы данных (суммарная длина всех последовательностей)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i="1" dirty="0">
                <a:solidFill>
                  <a:srgbClr val="000000"/>
                </a:solidFill>
                <a:latin typeface="Lucida Sans Unicode" pitchFamily="32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l-GR" sz="2000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– две константы</a:t>
            </a:r>
            <a:endParaRPr lang="ru-RU" sz="20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070" y="4312315"/>
            <a:ext cx="66440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Коэффициенты </a:t>
            </a:r>
            <a:r>
              <a:rPr lang="en-US" sz="2000" i="1" dirty="0" smtClean="0">
                <a:solidFill>
                  <a:srgbClr val="000000"/>
                </a:solidFill>
                <a:latin typeface="Lucida Sans Unicode" pitchFamily="32" charset="0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l-GR" sz="2000" dirty="0" smtClean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 зависят от параметров вычисления веса, то есть матрицы и штрафов за </a:t>
            </a:r>
            <a:r>
              <a:rPr lang="ru-RU" sz="2000" dirty="0" err="1" smtClean="0">
                <a:solidFill>
                  <a:srgbClr val="000000"/>
                </a:solidFill>
                <a:latin typeface="Lucida Sans Unicode" pitchFamily="32" charset="0"/>
              </a:rPr>
              <a:t>гэпы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BLAST </a:t>
            </a:r>
            <a:r>
              <a:rPr lang="ru-RU" sz="2000" dirty="0" smtClean="0">
                <a:solidFill>
                  <a:schemeClr val="tx1"/>
                </a:solidFill>
              </a:rPr>
              <a:t>хранит значения </a:t>
            </a:r>
            <a:r>
              <a:rPr lang="en-US" sz="2000" i="1" dirty="0" smtClean="0">
                <a:solidFill>
                  <a:srgbClr val="000000"/>
                </a:solidFill>
                <a:latin typeface="Lucida Sans Unicode" pitchFamily="32" charset="0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l-GR" sz="2000" dirty="0" smtClean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 для нескольких наборов параметров вычисления веса (их раз и навсегда нашли посредством вычислитель</a:t>
            </a:r>
            <a:r>
              <a:rPr lang="ru-RU" sz="2000" dirty="0" smtClean="0">
                <a:solidFill>
                  <a:schemeClr val="tx1"/>
                </a:solidFill>
              </a:rPr>
              <a:t>ного эксперимента).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335691" y="6405563"/>
            <a:ext cx="676548" cy="366712"/>
          </a:xfrm>
        </p:spPr>
        <p:txBody>
          <a:bodyPr/>
          <a:lstStyle/>
          <a:p>
            <a:pPr>
              <a:defRPr/>
            </a:pPr>
            <a:fld id="{1861FEA7-A24B-4B2B-93B4-B88DB0F8F7D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0"/>
            <a:ext cx="8229600" cy="1143000"/>
          </a:xfrm>
        </p:spPr>
        <p:txBody>
          <a:bodyPr/>
          <a:lstStyle/>
          <a:p>
            <a:r>
              <a:rPr lang="ru-RU" dirty="0" smtClean="0"/>
              <a:t>Вес в битах</a:t>
            </a:r>
            <a:endParaRPr lang="ru-RU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24260" y="1385988"/>
            <a:ext cx="8569325" cy="3408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Вес в битах </a:t>
            </a:r>
            <a:r>
              <a:rPr lang="en-US" sz="2400" i="1" dirty="0" smtClean="0">
                <a:solidFill>
                  <a:srgbClr val="000000"/>
                </a:solidFill>
                <a:latin typeface="Lucida Sans Unicode" pitchFamily="32" charset="0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зависит от обычного веса </a:t>
            </a:r>
            <a:r>
              <a:rPr lang="en-US" sz="2400" i="1" dirty="0" smtClean="0">
                <a:solidFill>
                  <a:srgbClr val="000000"/>
                </a:solidFill>
                <a:latin typeface="Lucida Sans Unicode" pitchFamily="32" charset="0"/>
              </a:rPr>
              <a:t>S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и параметров вычисления веса. Эта зависимость  подобрана так, чтобы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Lucida Sans Unicode" pitchFamily="32" charset="0"/>
              </a:rPr>
              <a:t>E-value=</a:t>
            </a:r>
            <a:r>
              <a:rPr lang="en-US" sz="3200" i="1" dirty="0" err="1" smtClean="0">
                <a:solidFill>
                  <a:srgbClr val="000000"/>
                </a:solidFill>
                <a:latin typeface="Lucida Sans Unicode" pitchFamily="32" charset="0"/>
              </a:rPr>
              <a:t>mn</a:t>
            </a:r>
            <a:r>
              <a:rPr lang="ru-RU" sz="3200" i="1" dirty="0" smtClean="0">
                <a:solidFill>
                  <a:srgbClr val="000000"/>
                </a:solidFill>
                <a:latin typeface="Lucida Sans Unicode" pitchFamily="32" charset="0"/>
              </a:rPr>
              <a:t>·</a:t>
            </a:r>
            <a:r>
              <a:rPr lang="ru-RU" sz="3200" dirty="0" smtClean="0">
                <a:solidFill>
                  <a:srgbClr val="000000"/>
                </a:solidFill>
                <a:latin typeface="Lucida Sans Unicode" pitchFamily="32" charset="0"/>
              </a:rPr>
              <a:t>2</a:t>
            </a:r>
            <a:r>
              <a:rPr lang="en-US" sz="3200" baseline="30000" dirty="0" smtClean="0">
                <a:solidFill>
                  <a:srgbClr val="000000"/>
                </a:solidFill>
                <a:latin typeface="Lucida Sans Unicode" pitchFamily="32" charset="0"/>
              </a:rPr>
              <a:t>-</a:t>
            </a:r>
            <a:r>
              <a:rPr lang="en-US" sz="3200" i="1" baseline="30000" dirty="0" smtClean="0">
                <a:solidFill>
                  <a:srgbClr val="000000"/>
                </a:solidFill>
                <a:latin typeface="Lucida Sans Unicode" pitchFamily="32" charset="0"/>
              </a:rPr>
              <a:t>B</a:t>
            </a:r>
            <a:r>
              <a:rPr lang="ru-RU" sz="3200" baseline="30000" dirty="0" smtClean="0">
                <a:solidFill>
                  <a:srgbClr val="000000"/>
                </a:solidFill>
                <a:latin typeface="Lucida Sans Unicode" pitchFamily="32" charset="0"/>
              </a:rPr>
              <a:t>  </a:t>
            </a:r>
            <a:r>
              <a:rPr lang="en-US" sz="3200" baseline="30000" dirty="0" smtClean="0">
                <a:solidFill>
                  <a:srgbClr val="000000"/>
                </a:solidFill>
                <a:latin typeface="Lucida Sans Unicode" pitchFamily="32" charset="0"/>
              </a:rPr>
              <a:t/>
            </a:r>
            <a:br>
              <a:rPr lang="en-US" sz="3200" baseline="30000" dirty="0" smtClean="0">
                <a:solidFill>
                  <a:srgbClr val="000000"/>
                </a:solidFill>
                <a:latin typeface="Lucida Sans Unicode" pitchFamily="32" charset="0"/>
              </a:rPr>
            </a:br>
            <a:endParaRPr lang="ru-RU" sz="3200" baseline="30000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dirty="0" smtClean="0">
                <a:solidFill>
                  <a:srgbClr val="000000"/>
                </a:solidFill>
                <a:latin typeface="Lucida Sans Unicode" pitchFamily="32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ucida Sans Unicode" pitchFamily="32" charset="0"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длина исходной последовательности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Lucida Sans Unicode" pitchFamily="32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Lucida Sans Unicode" pitchFamily="32" charset="0"/>
              </a:rPr>
              <a:t> – </a:t>
            </a:r>
            <a:r>
              <a:rPr lang="ru-RU" sz="2400" dirty="0">
                <a:solidFill>
                  <a:srgbClr val="000000"/>
                </a:solidFill>
                <a:latin typeface="Lucida Sans Unicode" pitchFamily="32" charset="0"/>
              </a:rPr>
              <a:t>размер базы 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данных</a:t>
            </a:r>
            <a:endParaRPr lang="en-US" sz="2400" dirty="0" smtClean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констант </a:t>
            </a:r>
            <a:r>
              <a:rPr lang="en-US" sz="2000" i="1" dirty="0" smtClean="0">
                <a:solidFill>
                  <a:srgbClr val="000000"/>
                </a:solidFill>
                <a:latin typeface="Lucida Sans Unicode" pitchFamily="32" charset="0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и </a:t>
            </a:r>
            <a:r>
              <a:rPr lang="el-GR" sz="2000" dirty="0">
                <a:solidFill>
                  <a:srgbClr val="000000"/>
                </a:solidFill>
                <a:latin typeface="Lucida Sans Unicode" pitchFamily="32" charset="0"/>
              </a:rPr>
              <a:t>λ</a:t>
            </a:r>
            <a:r>
              <a:rPr lang="ru-RU" sz="2000" dirty="0">
                <a:solidFill>
                  <a:srgbClr val="000000"/>
                </a:solidFill>
                <a:latin typeface="Lucida Sans Unicode" pitchFamily="32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теперь нет, они 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“</a:t>
            </a:r>
            <a:r>
              <a:rPr lang="ru-RU" sz="2000" dirty="0" smtClean="0">
                <a:solidFill>
                  <a:srgbClr val="000000"/>
                </a:solidFill>
                <a:latin typeface="Lucida Sans Unicode" pitchFamily="32" charset="0"/>
              </a:rPr>
              <a:t>загнаны внутрь </a:t>
            </a:r>
            <a:r>
              <a:rPr lang="en-US" sz="2000" i="1" dirty="0" smtClean="0">
                <a:solidFill>
                  <a:srgbClr val="000000"/>
                </a:solidFill>
                <a:latin typeface="Lucida Sans Unicode" pitchFamily="32" charset="0"/>
              </a:rPr>
              <a:t>B </a:t>
            </a:r>
            <a:r>
              <a:rPr lang="en-US" sz="2000" dirty="0" smtClean="0">
                <a:solidFill>
                  <a:srgbClr val="000000"/>
                </a:solidFill>
                <a:latin typeface="Lucida Sans Unicode" pitchFamily="32" charset="0"/>
              </a:rPr>
              <a:t>”</a:t>
            </a:r>
            <a:r>
              <a:rPr lang="ru-RU" sz="2400" dirty="0" smtClean="0">
                <a:solidFill>
                  <a:srgbClr val="000000"/>
                </a:solidFill>
                <a:latin typeface="Lucida Sans Unicode" pitchFamily="32" charset="0"/>
              </a:rPr>
              <a:t>)</a:t>
            </a:r>
            <a:endParaRPr lang="ru-RU" sz="2400" dirty="0">
              <a:solidFill>
                <a:srgbClr val="000000"/>
              </a:solidFill>
              <a:latin typeface="Lucida Sans Unicode" pitchFamily="3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475" y="4849985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Нетрудно подсчитать, что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B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= (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λ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 –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ln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Lucida Sans Unicode" pitchFamily="32" charset="0"/>
              </a:rPr>
              <a:t>)/ln2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8335691" y="6405563"/>
            <a:ext cx="676548" cy="366712"/>
          </a:xfrm>
        </p:spPr>
        <p:txBody>
          <a:bodyPr/>
          <a:lstStyle/>
          <a:p>
            <a:pPr>
              <a:defRPr/>
            </a:pPr>
            <a:fld id="{1861FEA7-A24B-4B2B-93B4-B88DB0F8F7D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9045" y="5310845"/>
            <a:ext cx="844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Вес в битах </a:t>
            </a:r>
            <a:r>
              <a:rPr lang="en-US" sz="2400" dirty="0" smtClean="0"/>
              <a:t>B = 30 </a:t>
            </a:r>
            <a:r>
              <a:rPr lang="ru-RU" sz="2400" dirty="0" smtClean="0"/>
              <a:t> значит, что надо построить 2</a:t>
            </a:r>
            <a:r>
              <a:rPr lang="ru-RU" sz="2400" baseline="30000" dirty="0" smtClean="0"/>
              <a:t>30</a:t>
            </a:r>
            <a:r>
              <a:rPr lang="ru-RU" sz="2400" dirty="0" smtClean="0"/>
              <a:t> выравниваний со случайными последовательностями чтобы получить ОДНО с таким же или лучшим весом.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2039</Words>
  <Application>Microsoft Office PowerPoint</Application>
  <PresentationFormat>Экран (4:3)</PresentationFormat>
  <Paragraphs>344</Paragraphs>
  <Slides>44</Slides>
  <Notes>12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Поиск по сходству</vt:lpstr>
      <vt:lpstr>1.Как найти всех гомологов белка с известной последовательностью</vt:lpstr>
      <vt:lpstr> Возьму белок TYRR_ECOLI  </vt:lpstr>
      <vt:lpstr>Слайд 4</vt:lpstr>
      <vt:lpstr>Результат BLAST (фрагмент)</vt:lpstr>
      <vt:lpstr>2. E-value --- математическое ожидание числа находок BLAST с данным или большим весом</vt:lpstr>
      <vt:lpstr>Слайд 7</vt:lpstr>
      <vt:lpstr>Как посчитать E-value</vt:lpstr>
      <vt:lpstr>Вес в битах</vt:lpstr>
      <vt:lpstr>BLAST </vt:lpstr>
      <vt:lpstr>3. Почему BLAST работает быстро  </vt:lpstr>
      <vt:lpstr>Наивный поиск</vt:lpstr>
      <vt:lpstr>Время работы выравнивания входной последовательности с каждой банковской</vt:lpstr>
      <vt:lpstr> BLAST --- Быстрый эвристический алгоритм</vt:lpstr>
      <vt:lpstr>Индекс – то же, что алфавитный указатель страниц</vt:lpstr>
      <vt:lpstr>Программа создает таблицу </vt:lpstr>
      <vt:lpstr>Составим список слов длины W из входной последовательности</vt:lpstr>
      <vt:lpstr>Отбор банковских последовательностей для выравнивания</vt:lpstr>
      <vt:lpstr>Отбор последовательности:  две слова  на одной диагонали на расстоянии меньше A (зеленые)</vt:lpstr>
      <vt:lpstr>Выравнивание начинается с найденных слов в две стороны</vt:lpstr>
      <vt:lpstr> Роль длины слова. Мой эксперимент</vt:lpstr>
      <vt:lpstr>Графическая выдача BLAST</vt:lpstr>
      <vt:lpstr>4. Входные параметры BLAST</vt:lpstr>
      <vt:lpstr>Слайд 24</vt:lpstr>
      <vt:lpstr>Слайд 25</vt:lpstr>
      <vt:lpstr>Слайд 26</vt:lpstr>
      <vt:lpstr>Пример участка малой сложности: GAR (глицин-аргинин богатый) домен</vt:lpstr>
      <vt:lpstr>5. Выдача BLAST</vt:lpstr>
      <vt:lpstr>Слайд 29</vt:lpstr>
      <vt:lpstr>Слайд 30</vt:lpstr>
      <vt:lpstr>5. Карта локального сходства</vt:lpstr>
      <vt:lpstr>Слайд 32</vt:lpstr>
      <vt:lpstr>Слайд 33</vt:lpstr>
      <vt:lpstr>Take home messages</vt:lpstr>
      <vt:lpstr>Слайд 35</vt:lpstr>
      <vt:lpstr>конец</vt:lpstr>
      <vt:lpstr>1. Повторение</vt:lpstr>
      <vt:lpstr>2. Задача поиска </vt:lpstr>
      <vt:lpstr>2. Задача поиска по сходству  Дано:  1) последовательность белка;  2) банк последовательностей, например, Uniprot или часть его, состоящая  из всех белков бактерий Требуется: получить список белков (или их доменов), гомологичных данному белку</vt:lpstr>
      <vt:lpstr> Начнем со счета ворон.</vt:lpstr>
      <vt:lpstr> Продолжим с попугаями. </vt:lpstr>
      <vt:lpstr> 3. Программа BLAST. Оценка находок</vt:lpstr>
      <vt:lpstr>BLAST </vt:lpstr>
      <vt:lpstr>E-value в BLAST 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aba</cp:lastModifiedBy>
  <cp:revision>306</cp:revision>
  <dcterms:created xsi:type="dcterms:W3CDTF">2017-03-31T07:49:29Z</dcterms:created>
  <dcterms:modified xsi:type="dcterms:W3CDTF">2019-04-30T08:35:48Z</dcterms:modified>
</cp:coreProperties>
</file>