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6"/>
  </p:notesMasterIdLst>
  <p:sldIdLst>
    <p:sldId id="310" r:id="rId2"/>
    <p:sldId id="329" r:id="rId3"/>
    <p:sldId id="331" r:id="rId4"/>
    <p:sldId id="330" r:id="rId5"/>
    <p:sldId id="351" r:id="rId6"/>
    <p:sldId id="352" r:id="rId7"/>
    <p:sldId id="334" r:id="rId8"/>
    <p:sldId id="345" r:id="rId9"/>
    <p:sldId id="335" r:id="rId10"/>
    <p:sldId id="336" r:id="rId11"/>
    <p:sldId id="338" r:id="rId12"/>
    <p:sldId id="339" r:id="rId13"/>
    <p:sldId id="340" r:id="rId14"/>
    <p:sldId id="342" r:id="rId15"/>
    <p:sldId id="321" r:id="rId16"/>
    <p:sldId id="354" r:id="rId17"/>
    <p:sldId id="341" r:id="rId18"/>
    <p:sldId id="355" r:id="rId19"/>
    <p:sldId id="344" r:id="rId20"/>
    <p:sldId id="347" r:id="rId21"/>
    <p:sldId id="328" r:id="rId22"/>
    <p:sldId id="277" r:id="rId23"/>
    <p:sldId id="278" r:id="rId24"/>
    <p:sldId id="262" r:id="rId25"/>
    <p:sldId id="264" r:id="rId26"/>
    <p:sldId id="265" r:id="rId27"/>
    <p:sldId id="304" r:id="rId28"/>
    <p:sldId id="302" r:id="rId29"/>
    <p:sldId id="290" r:id="rId30"/>
    <p:sldId id="303" r:id="rId31"/>
    <p:sldId id="274" r:id="rId32"/>
    <p:sldId id="275" r:id="rId33"/>
    <p:sldId id="276" r:id="rId34"/>
    <p:sldId id="267" r:id="rId35"/>
    <p:sldId id="283" r:id="rId36"/>
    <p:sldId id="284" r:id="rId37"/>
    <p:sldId id="285" r:id="rId38"/>
    <p:sldId id="286" r:id="rId39"/>
    <p:sldId id="287" r:id="rId40"/>
    <p:sldId id="288" r:id="rId41"/>
    <p:sldId id="31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81960" autoAdjust="0"/>
  </p:normalViewPr>
  <p:slideViewPr>
    <p:cSldViewPr snapToGrid="0" showGuides="1">
      <p:cViewPr varScale="1">
        <p:scale>
          <a:sx n="94" d="100"/>
          <a:sy n="94" d="100"/>
        </p:scale>
        <p:origin x="2412" y="96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BED9D5-832F-4C8F-A0DE-DC0F2DB5D397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37114B-66FB-4796-A3B0-CBEA9F24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0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31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2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2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 </a:t>
            </a:r>
            <a:r>
              <a:rPr lang="en-US" i="1" smtClean="0">
                <a:latin typeface="Arial" charset="0"/>
              </a:rPr>
              <a:t>Ex</a:t>
            </a:r>
            <a:r>
              <a:rPr lang="ru-RU" i="1" smtClean="0">
                <a:latin typeface="Arial" charset="0"/>
              </a:rPr>
              <a:t>с</a:t>
            </a:r>
            <a:r>
              <a:rPr lang="en-US" i="1" smtClean="0">
                <a:latin typeface="Arial" charset="0"/>
              </a:rPr>
              <a:t>el </a:t>
            </a:r>
            <a:r>
              <a:rPr lang="ru-RU" i="1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можно импортировать данные из других форматов (например </a:t>
            </a:r>
            <a:r>
              <a:rPr lang="en-US" smtClean="0">
                <a:latin typeface="Arial" charset="0"/>
              </a:rPr>
              <a:t>.txt</a:t>
            </a:r>
            <a:r>
              <a:rPr lang="ru-RU" smtClean="0">
                <a:latin typeface="Arial" charset="0"/>
              </a:rPr>
              <a:t>)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надо открыть нужный файл (</a:t>
            </a:r>
            <a:r>
              <a:rPr lang="en-US" smtClean="0">
                <a:latin typeface="Arial" charset="0"/>
              </a:rPr>
              <a:t>File-&gt;Open</a:t>
            </a:r>
            <a:r>
              <a:rPr lang="ru-RU" smtClean="0">
                <a:latin typeface="Arial" charset="0"/>
              </a:rPr>
              <a:t>  или клавишами </a:t>
            </a:r>
            <a:r>
              <a:rPr lang="en-US" smtClean="0">
                <a:latin typeface="Arial" charset="0"/>
              </a:rPr>
              <a:t>Ctrl+O)</a:t>
            </a:r>
          </a:p>
          <a:p>
            <a:pPr eaLnBrk="1" hangingPunct="1"/>
            <a:r>
              <a:rPr lang="ru-RU" smtClean="0">
                <a:latin typeface="Arial" charset="0"/>
              </a:rPr>
              <a:t>Чтобы в нужной папке увидеть импортируемый файл, просим показывать в списке не только </a:t>
            </a:r>
            <a:r>
              <a:rPr lang="en-US" smtClean="0">
                <a:latin typeface="Arial" charset="0"/>
              </a:rPr>
              <a:t>.xls</a:t>
            </a:r>
            <a:r>
              <a:rPr lang="ru-RU" smtClean="0">
                <a:latin typeface="Arial" charset="0"/>
              </a:rPr>
              <a:t> файлы (</a:t>
            </a:r>
            <a:r>
              <a:rPr lang="en-US" smtClean="0">
                <a:latin typeface="Arial" charset="0"/>
              </a:rPr>
              <a:t>Files of type: All Files)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Выбираем интересующий нас файл и открываем его</a:t>
            </a:r>
          </a:p>
        </p:txBody>
      </p:sp>
    </p:spTree>
    <p:extLst>
      <p:ext uri="{BB962C8B-B14F-4D97-AF65-F5344CB8AC3E}">
        <p14:creationId xmlns:p14="http://schemas.microsoft.com/office/powerpoint/2010/main" val="847682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Мастер импорта текстов (</a:t>
            </a:r>
            <a:r>
              <a:rPr lang="en-US" smtClean="0">
                <a:latin typeface="Arial" charset="0"/>
              </a:rPr>
              <a:t>text import wizard)</a:t>
            </a:r>
            <a:r>
              <a:rPr lang="ru-RU" smtClean="0">
                <a:latin typeface="Arial" charset="0"/>
              </a:rPr>
              <a:t> предлагает разбить искомый текстовый файл на ячейки</a:t>
            </a:r>
          </a:p>
          <a:p>
            <a:pPr eaLnBrk="1" hangingPunct="1"/>
            <a:r>
              <a:rPr lang="ru-RU" smtClean="0">
                <a:latin typeface="Arial" charset="0"/>
              </a:rPr>
              <a:t>Нужно указать формат исходных данных (</a:t>
            </a:r>
            <a:r>
              <a:rPr lang="en-US" smtClean="0">
                <a:latin typeface="Arial" charset="0"/>
              </a:rPr>
              <a:t>original data type)</a:t>
            </a:r>
            <a:r>
              <a:rPr lang="ru-RU" smtClean="0">
                <a:latin typeface="Arial" charset="0"/>
              </a:rPr>
              <a:t>, выбрав из двух вариантов:</a:t>
            </a:r>
          </a:p>
          <a:p>
            <a:pPr eaLnBrk="1" hangingPunct="1"/>
            <a:r>
              <a:rPr lang="ru-RU" smtClean="0">
                <a:latin typeface="Arial" charset="0"/>
              </a:rPr>
              <a:t>-с разделителями </a:t>
            </a:r>
            <a:r>
              <a:rPr lang="en-US" smtClean="0">
                <a:latin typeface="Arial" charset="0"/>
              </a:rPr>
              <a:t>(delimited)</a:t>
            </a:r>
            <a:r>
              <a:rPr lang="ru-RU" smtClean="0">
                <a:latin typeface="Arial" charset="0"/>
              </a:rPr>
              <a:t> /значения полей разделяются знаками-разделителями/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в большинстве случаев используют этот вариант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-фиксированной ширины (</a:t>
            </a:r>
            <a:r>
              <a:rPr lang="en-US" smtClean="0">
                <a:latin typeface="Arial" charset="0"/>
              </a:rPr>
              <a:t>fixed width) </a:t>
            </a:r>
            <a:r>
              <a:rPr lang="ru-RU" smtClean="0">
                <a:latin typeface="Arial" charset="0"/>
              </a:rPr>
              <a:t>/поля имеют заданную ширину/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Можно также указать, с какой строки начать импорт </a:t>
            </a:r>
            <a:r>
              <a:rPr lang="en-US" smtClean="0">
                <a:latin typeface="Arial" charset="0"/>
              </a:rPr>
              <a:t>(start import at row)</a:t>
            </a:r>
            <a:r>
              <a:rPr lang="ru-RU" smtClean="0">
                <a:latin typeface="Arial" charset="0"/>
              </a:rPr>
              <a:t>, если нужен не весь файл</a:t>
            </a:r>
          </a:p>
          <a:p>
            <a:pPr eaLnBrk="1" hangingPunct="1"/>
            <a:r>
              <a:rPr lang="ru-RU" smtClean="0">
                <a:latin typeface="Arial" charset="0"/>
              </a:rPr>
              <a:t>На правильное отображение импортируемых данных влияет правильность выбора кодировки (формат файла=</a:t>
            </a:r>
            <a:r>
              <a:rPr lang="en-US" smtClean="0">
                <a:latin typeface="Arial" charset="0"/>
              </a:rPr>
              <a:t>file origin)</a:t>
            </a:r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 окошке ниже отображаются все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989377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следующем шаге предлагается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-выбрать один или несколько символов-разделителей (если на 1 шаге выбрали</a:t>
            </a:r>
            <a:r>
              <a:rPr lang="ru-RU" smtClean="0"/>
              <a:t> </a:t>
            </a:r>
            <a:r>
              <a:rPr lang="en-US" smtClean="0"/>
              <a:t>delimited=</a:t>
            </a:r>
            <a:r>
              <a:rPr lang="ru-RU" smtClean="0">
                <a:latin typeface="Arial" charset="0"/>
              </a:rPr>
              <a:t>с разделителями): запятая, точка с запятой, пробел, знак табуляции или указать свой</a:t>
            </a: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 (если выбрали колонки фиксированной ширины) подвигать вручную границы столбцов</a:t>
            </a:r>
          </a:p>
        </p:txBody>
      </p:sp>
    </p:spTree>
    <p:extLst>
      <p:ext uri="{BB962C8B-B14F-4D97-AF65-F5344CB8AC3E}">
        <p14:creationId xmlns:p14="http://schemas.microsoft.com/office/powerpoint/2010/main" val="149079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последнем этапе импорта для каждого столбца можно указать, какой типа данных в нем находится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нужно выделить столбец и выбрать для него типа данных из списка справа сверху (общий=</a:t>
            </a:r>
            <a:r>
              <a:rPr lang="en-US" smtClean="0">
                <a:latin typeface="Arial" charset="0"/>
              </a:rPr>
              <a:t>general</a:t>
            </a:r>
            <a:r>
              <a:rPr lang="ru-RU" smtClean="0">
                <a:latin typeface="Arial" charset="0"/>
              </a:rPr>
              <a:t>; текстовый</a:t>
            </a:r>
            <a:r>
              <a:rPr lang="en-US" smtClean="0">
                <a:latin typeface="Arial" charset="0"/>
              </a:rPr>
              <a:t>=text</a:t>
            </a:r>
            <a:r>
              <a:rPr lang="ru-RU" smtClean="0">
                <a:latin typeface="Arial" charset="0"/>
              </a:rPr>
              <a:t>; дата=</a:t>
            </a:r>
            <a:r>
              <a:rPr lang="en-US" smtClean="0">
                <a:latin typeface="Arial" charset="0"/>
              </a:rPr>
              <a:t>date</a:t>
            </a:r>
            <a:r>
              <a:rPr lang="ru-RU" smtClean="0">
                <a:latin typeface="Arial" charset="0"/>
              </a:rPr>
              <a:t>; пропустить/не импортировать столбец=</a:t>
            </a:r>
            <a:r>
              <a:rPr lang="en-US" smtClean="0">
                <a:latin typeface="Arial" charset="0"/>
              </a:rPr>
              <a:t>skip)</a:t>
            </a: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90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В итоге получатся </a:t>
            </a:r>
            <a:r>
              <a:rPr lang="ru-RU" smtClean="0">
                <a:latin typeface="Arial" charset="0"/>
              </a:rPr>
              <a:t>таблица с данными</a:t>
            </a:r>
          </a:p>
          <a:p>
            <a:pPr eaLnBrk="1" hangingPunct="1"/>
            <a:r>
              <a:rPr lang="ru-RU" smtClean="0">
                <a:latin typeface="Arial" charset="0"/>
              </a:rPr>
              <a:t>Если для каких-то ячеек формат данных оказался неверным, его можно задать вручную:</a:t>
            </a:r>
          </a:p>
          <a:p>
            <a:pPr eaLnBrk="1" hangingPunct="1"/>
            <a:r>
              <a:rPr lang="ru-RU" smtClean="0">
                <a:latin typeface="Arial" charset="0"/>
              </a:rPr>
              <a:t>-в меню: </a:t>
            </a:r>
            <a:r>
              <a:rPr lang="en-US" smtClean="0"/>
              <a:t>формат-&gt;</a:t>
            </a:r>
            <a:r>
              <a:rPr lang="ru-RU" smtClean="0">
                <a:latin typeface="Arial" charset="0"/>
              </a:rPr>
              <a:t>ячейки-</a:t>
            </a:r>
            <a:r>
              <a:rPr lang="en-US" smtClean="0">
                <a:latin typeface="Arial" charset="0"/>
              </a:rPr>
              <a:t>&gt;</a:t>
            </a:r>
            <a:r>
              <a:rPr lang="ru-RU" smtClean="0">
                <a:latin typeface="Arial" charset="0"/>
              </a:rPr>
              <a:t>число (туда же можно попасть, щелкнув правой кнопкой мыши по нужной ячейке и выбрав в выпадающем меню </a:t>
            </a:r>
            <a:r>
              <a:rPr lang="en-US" smtClean="0">
                <a:latin typeface="Arial" charset="0"/>
              </a:rPr>
              <a:t>“</a:t>
            </a:r>
            <a:r>
              <a:rPr lang="ru-RU" smtClean="0">
                <a:latin typeface="Arial" charset="0"/>
              </a:rPr>
              <a:t>формат ячеек</a:t>
            </a:r>
            <a:r>
              <a:rPr lang="en-US" smtClean="0">
                <a:latin typeface="Arial" charset="0"/>
              </a:rPr>
              <a:t>”</a:t>
            </a:r>
            <a:r>
              <a:rPr lang="ru-RU" smtClean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9641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окне формат ячеек вы может изменять:</a:t>
            </a:r>
          </a:p>
          <a:p>
            <a:pPr>
              <a:buFontTx/>
              <a:buChar char="•"/>
            </a:pPr>
            <a:r>
              <a:rPr lang="ru-RU" dirty="0" smtClean="0"/>
              <a:t>Числовой формат (чтобы данные воспринимались как число, дата, почтовый индекс и т.д.)</a:t>
            </a:r>
          </a:p>
          <a:p>
            <a:pPr>
              <a:buFontTx/>
              <a:buChar char="•"/>
            </a:pPr>
            <a:r>
              <a:rPr lang="ru-RU" dirty="0" smtClean="0"/>
              <a:t>Положение данных внутри ячейки (выравнивание)</a:t>
            </a:r>
          </a:p>
          <a:p>
            <a:pPr>
              <a:buFontTx/>
              <a:buChar char="•"/>
            </a:pPr>
            <a:r>
              <a:rPr lang="ru-RU" dirty="0" smtClean="0"/>
              <a:t>Шрифт (в т.ч. вводить над/подстрочные символы)</a:t>
            </a:r>
          </a:p>
          <a:p>
            <a:pPr>
              <a:buFontTx/>
              <a:buChar char="•"/>
            </a:pPr>
            <a:r>
              <a:rPr lang="ru-RU" dirty="0" smtClean="0"/>
              <a:t>Границу ячеек (по умолчанию ячейка не имеет границ)</a:t>
            </a:r>
          </a:p>
          <a:p>
            <a:pPr>
              <a:buFontTx/>
              <a:buChar char="•"/>
            </a:pPr>
            <a:r>
              <a:rPr lang="ru-RU" dirty="0" smtClean="0"/>
              <a:t>Цвет заливки</a:t>
            </a:r>
          </a:p>
          <a:p>
            <a:pPr>
              <a:buFontTx/>
              <a:buChar char="•"/>
            </a:pPr>
            <a:r>
              <a:rPr lang="ru-RU" dirty="0" smtClean="0"/>
              <a:t>Защищенность ячейки</a:t>
            </a:r>
          </a:p>
          <a:p>
            <a:pPr>
              <a:buFontTx/>
              <a:buChar char="•"/>
            </a:pPr>
            <a:endParaRPr lang="ru-RU" dirty="0" smtClean="0"/>
          </a:p>
          <a:p>
            <a:r>
              <a:rPr lang="ru-RU" dirty="0" smtClean="0"/>
              <a:t>Открыть окно можно, щелкнув правой клавишей мыши по соответствующей ячейке или через меню </a:t>
            </a:r>
            <a:r>
              <a:rPr lang="ru-RU" i="1" dirty="0" smtClean="0"/>
              <a:t>Формат</a:t>
            </a:r>
          </a:p>
          <a:p>
            <a:pPr>
              <a:buFontTx/>
              <a:buChar char="•"/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C7CBA-7E7D-423B-B762-EA9F8243B86C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6547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53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Работая с большими объемами данных, можно </a:t>
            </a:r>
            <a:r>
              <a:rPr lang="ru-RU" b="1" smtClean="0"/>
              <a:t>выделять</a:t>
            </a:r>
            <a:r>
              <a:rPr lang="ru-RU" smtClean="0"/>
              <a:t> их несколькими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лист</a:t>
            </a:r>
            <a:r>
              <a:rPr lang="ru-RU" smtClean="0"/>
              <a:t>: нажать на левый верхний угол листа или </a:t>
            </a:r>
            <a:r>
              <a:rPr lang="en-US" smtClean="0"/>
              <a:t>Ctrl+A</a:t>
            </a:r>
            <a:endParaRPr lang="ru-RU" smtClean="0"/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столбец</a:t>
            </a:r>
            <a:r>
              <a:rPr lang="ru-RU" smtClean="0"/>
              <a:t>/</a:t>
            </a:r>
            <a:r>
              <a:rPr lang="ru-RU" i="1" smtClean="0"/>
              <a:t>строку</a:t>
            </a:r>
            <a:r>
              <a:rPr lang="ru-RU" smtClean="0"/>
              <a:t>, нажав на имя столбца/строки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часть столбца</a:t>
            </a:r>
            <a:r>
              <a:rPr lang="ru-RU" smtClean="0"/>
              <a:t> или строки: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Щелкнуть левой кнопкой мыши в середине ячейки и потянуть до конца диапазона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 нажать </a:t>
            </a:r>
            <a:r>
              <a:rPr lang="en-US" smtClean="0"/>
              <a:t>Shift+Ctrl+↓   (</a:t>
            </a:r>
            <a:r>
              <a:rPr lang="ru-RU" smtClean="0"/>
              <a:t>или нужную стрелочку) для выделения до конца непустых ячеек в этом направлении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и, удерживая </a:t>
            </a:r>
            <a:r>
              <a:rPr lang="en-US" smtClean="0"/>
              <a:t>Shift</a:t>
            </a:r>
            <a:r>
              <a:rPr lang="ru-RU" smtClean="0"/>
              <a:t>, выделить последнюю нужную ячейку связанного диапазона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несвязанный диапазон: удерживая </a:t>
            </a:r>
            <a:r>
              <a:rPr lang="en-US" smtClean="0"/>
              <a:t>Ctrl</a:t>
            </a:r>
            <a:r>
              <a:rPr lang="ru-RU" smtClean="0"/>
              <a:t>, щелкать левой клавишей мышки на нужные ячейки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DEDF-7A83-494D-A0EF-17E50B4A5981}" type="slidenum">
              <a:rPr lang="ru-RU" smtClean="0"/>
              <a:pPr/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9269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На листе можно просматривать две области и блокировать строки или столбцы одной из них путем закрепления или разделения областей </a:t>
            </a:r>
          </a:p>
          <a:p>
            <a:pPr eaLnBrk="1" hangingPunct="1">
              <a:defRPr/>
            </a:pPr>
            <a:r>
              <a:rPr lang="ru-RU" dirty="0" smtClean="0"/>
              <a:t>(Область окна - часть окна документа, окруженная границей и отделенная от других частей вертикальными или горизонтальными полосами.). </a:t>
            </a:r>
          </a:p>
          <a:p>
            <a:pPr eaLnBrk="1" hangingPunct="1">
              <a:defRPr/>
            </a:pPr>
            <a:r>
              <a:rPr lang="ru-RU" dirty="0" smtClean="0"/>
              <a:t>При закреплении областей окна выбираются отдельные строки и столбцы, которые остаются на экране при прокрутке листа.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Чтобы закрепить область, выполните одно из следующих действий (см.какая версия программы!!!) :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b="1" dirty="0" smtClean="0"/>
              <a:t>Excel 2003</a:t>
            </a:r>
            <a:r>
              <a:rPr lang="ru-RU" b="1" dirty="0" smtClean="0"/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Верхнюю горизонтальную область</a:t>
            </a:r>
            <a:r>
              <a:rPr lang="ru-RU" dirty="0" smtClean="0"/>
              <a:t>   — выделите строку, под которой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Левую вертикальную область</a:t>
            </a:r>
            <a:r>
              <a:rPr lang="ru-RU" dirty="0" smtClean="0"/>
              <a:t>   — выделите столбец, слева от которого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Обе области</a:t>
            </a:r>
            <a:r>
              <a:rPr lang="ru-RU" dirty="0" smtClean="0"/>
              <a:t>   — выделите ячейку, расположенную слева и выше того места, где требуется разбить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 меню </a:t>
            </a:r>
            <a:r>
              <a:rPr lang="ru-RU" i="1" dirty="0" smtClean="0"/>
              <a:t>Окно </a:t>
            </a:r>
            <a:r>
              <a:rPr lang="ru-RU" dirty="0" smtClean="0"/>
              <a:t>выберите команду </a:t>
            </a:r>
            <a:r>
              <a:rPr lang="ru-RU" i="1" dirty="0" smtClean="0"/>
              <a:t>Закрепить области.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en-US" b="1" dirty="0" smtClean="0"/>
              <a:t>Excel 200</a:t>
            </a:r>
            <a:r>
              <a:rPr lang="ru-RU" b="1" dirty="0" smtClean="0"/>
              <a:t>7: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ru-RU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выделите строку, под которой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столбцов выделите столбец, справа от которого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и столбцов щелкните ячейку, снизу и справа от которой требуется разделить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 вкладке </a:t>
            </a:r>
            <a:r>
              <a:rPr lang="ru-RU" i="1" dirty="0" smtClean="0"/>
              <a:t>Режим</a:t>
            </a:r>
            <a:r>
              <a:rPr lang="ru-RU" dirty="0" smtClean="0"/>
              <a:t> в группе </a:t>
            </a:r>
            <a:r>
              <a:rPr lang="ru-RU" i="1" dirty="0" smtClean="0"/>
              <a:t>Окно </a:t>
            </a:r>
            <a:r>
              <a:rPr lang="ru-RU" dirty="0" smtClean="0"/>
              <a:t>щелкните пункт </a:t>
            </a:r>
            <a:r>
              <a:rPr lang="ru-RU" i="1" dirty="0" smtClean="0"/>
              <a:t>Закрепить области</a:t>
            </a:r>
            <a:r>
              <a:rPr lang="ru-RU" dirty="0" smtClean="0"/>
              <a:t>, а затем выберите нужный вариант.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FF0AF-6E5E-46B7-9C34-BDB16EB37F2E}" type="slidenum">
              <a:rPr lang="ru-RU" smtClean="0"/>
              <a:pPr/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17817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Формулы представляют собой выражения, по которым выполняются вычисления на листе. Формула начинается со знака равенства (=).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Формула может также содержать такие элементы, как: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 функции (</a:t>
            </a:r>
            <a:r>
              <a:rPr lang="ru-RU" sz="800" smtClean="0"/>
              <a:t>Функция. Стандартная формула, которая возвращает результат выполнения определенных действий над значениями, выступающими в качестве аргументов. Функции позволяют упростить формулы в ячейках листа, особенно, если они длинные или сложные</a:t>
            </a:r>
            <a:r>
              <a:rPr lang="ru-RU" smtClean="0"/>
              <a:t>.),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ссылки,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операторы (Оператор. Знак или символ, задающий тип вычисления в выражении. Существуют математические, логические операторы, операторы сравнения и ссылок.)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и константы (Константа. Постоянное (не вычисляемое) значение. Например, число 210 и текст «Квартальная премия» являются константами. Выражение и результат вычисления выражения константами не являются.).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числовых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ОСТАТ (используется для вычисления остатка от деления)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ОКРВНИЗ и ОКРВВЕРХ (исп. для округления)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Различные математические функции (СУММ,СУММЕСЛИ,КОРЕНЬ, ЗНАК и т.п.)</a:t>
            </a:r>
          </a:p>
          <a:p>
            <a:pPr lvl="1" eaLnBrk="1" hangingPunct="1"/>
            <a:endParaRPr lang="ru-RU" smtClean="0"/>
          </a:p>
          <a:p>
            <a:pPr eaLnBrk="1" hangingPunct="1"/>
            <a:r>
              <a:rPr lang="ru-RU" smtClean="0"/>
              <a:t>Примеры логических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ЕСЛИ (используется при проверке условий для значений и формул. Возвращает одно значение, если заданное условие при вычислении дает значение ИСТИНА, и другое значение, если ЛОЖЬ.)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функций просмотра: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СТРОКА, СТОЛБЕЦ (Возвращают номер строки/столбца по заданной ссылке)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ВПР (Ищет значение в первом столбце массива таблица и возвращает значение в той же строке из другого столбца массива «таблица». )</a:t>
            </a:r>
          </a:p>
          <a:p>
            <a:pPr lvl="1" eaLnBrk="1" hangingPunct="1">
              <a:buFontTx/>
              <a:buChar char="•"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89DFE-FED3-4C4A-99CC-A7369ACCD219}" type="slidenum">
              <a:rPr lang="ru-RU" smtClean="0"/>
              <a:pPr/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1980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Текстовые формулы позволяют, например:</a:t>
            </a:r>
          </a:p>
          <a:p>
            <a:endParaRPr lang="ru-RU" smtClean="0"/>
          </a:p>
          <a:p>
            <a:pPr lvl="1">
              <a:buFontTx/>
              <a:buChar char="•"/>
            </a:pPr>
            <a:r>
              <a:rPr lang="ru-RU" smtClean="0"/>
              <a:t>Объединять текст в одну ячейку (функция СЦЕПИТЬ </a:t>
            </a:r>
            <a:r>
              <a:rPr lang="en-US" smtClean="0"/>
              <a:t>{CONCATENATE})</a:t>
            </a:r>
          </a:p>
          <a:p>
            <a:pPr lvl="1">
              <a:buFontTx/>
              <a:buChar char="•"/>
            </a:pPr>
            <a:r>
              <a:rPr lang="ru-RU" smtClean="0"/>
              <a:t>Изменять регистр текста (функции ПРОПИСН, СТРОЧН, ПРОПНАЧ)</a:t>
            </a:r>
          </a:p>
          <a:p>
            <a:pPr lvl="1">
              <a:buFontTx/>
              <a:buChar char="•"/>
            </a:pPr>
            <a:r>
              <a:rPr lang="ru-RU" smtClean="0"/>
              <a:t>Удалять отдельные знаки из текста (функции ЛЕВСИМВ, ПРАВСИМВ)</a:t>
            </a:r>
          </a:p>
          <a:p>
            <a:pPr lvl="1">
              <a:buFontTx/>
              <a:buChar char="•"/>
            </a:pPr>
            <a:r>
              <a:rPr lang="ru-RU" smtClean="0"/>
              <a:t>Подсчитывать число знаков в текстовой строке (функции ДЛСТР</a:t>
            </a:r>
            <a:r>
              <a:rPr lang="en-US" smtClean="0"/>
              <a:t>, </a:t>
            </a:r>
            <a:r>
              <a:rPr lang="ru-RU" smtClean="0"/>
              <a:t>ДЛИНБ)</a:t>
            </a:r>
          </a:p>
          <a:p>
            <a:pPr lvl="1">
              <a:buFontTx/>
              <a:buChar char="•"/>
            </a:pPr>
            <a:r>
              <a:rPr lang="ru-RU" smtClean="0"/>
              <a:t>Изымать часть текста (знаков) из ячейки (функции ПСТР, ПСТРБ)</a:t>
            </a:r>
          </a:p>
          <a:p>
            <a:pPr lvl="1">
              <a:buFontTx/>
              <a:buChar char="•"/>
            </a:pPr>
            <a:r>
              <a:rPr lang="ru-RU" smtClean="0"/>
              <a:t>Удалять пробелы в начале или в конце строки в ячейке (функция СЖПРОБЕЛЫ)</a:t>
            </a:r>
          </a:p>
          <a:p>
            <a:pPr lvl="1">
              <a:buFontTx/>
              <a:buChar char="•"/>
            </a:pPr>
            <a:r>
              <a:rPr lang="ru-RU" smtClean="0"/>
              <a:t>Заменять один тест на другой (функция ПОДСТАВИТЬ)</a:t>
            </a:r>
          </a:p>
          <a:p>
            <a:pPr lvl="1">
              <a:buFontTx/>
              <a:buChar char="•"/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DD69-2AA2-4459-9130-BB8712E77800}" type="slidenum">
              <a:rPr lang="ru-RU" smtClean="0"/>
              <a:pPr/>
              <a:t>32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4068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того, чтобы вставить формулу в ячейку нужно вызвать мастер функций (</a:t>
            </a:r>
            <a:r>
              <a:rPr lang="en-US" smtClean="0"/>
              <a:t>insert function)</a:t>
            </a:r>
            <a:r>
              <a:rPr lang="ru-RU" smtClean="0"/>
              <a:t>, нажав:</a:t>
            </a:r>
          </a:p>
          <a:p>
            <a:pPr lvl="1" eaLnBrk="1" hangingPunct="1">
              <a:buFontTx/>
              <a:buChar char="•"/>
            </a:pPr>
            <a:r>
              <a:rPr lang="en-US" i="1" smtClean="0"/>
              <a:t>fx</a:t>
            </a:r>
            <a:r>
              <a:rPr lang="en-US" smtClean="0"/>
              <a:t> </a:t>
            </a:r>
            <a:r>
              <a:rPr lang="ru-RU" smtClean="0"/>
              <a:t>в строке формул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Меню -</a:t>
            </a:r>
            <a:r>
              <a:rPr lang="en-US" smtClean="0"/>
              <a:t>&gt;</a:t>
            </a:r>
            <a:r>
              <a:rPr lang="ru-RU" smtClean="0"/>
              <a:t>вставка -</a:t>
            </a:r>
            <a:r>
              <a:rPr lang="en-US" smtClean="0"/>
              <a:t>&gt; </a:t>
            </a:r>
            <a:r>
              <a:rPr lang="ru-RU" smtClean="0"/>
              <a:t>функция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Shift+F3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r>
              <a:rPr lang="ru-RU" smtClean="0"/>
              <a:t>в первом окне(шаг 1) можно выбрать категорию функции, прочесть её описание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54FC5-CBC5-40B0-A036-58AC37CBBA06}" type="slidenum">
              <a:rPr lang="ru-RU" smtClean="0"/>
              <a:pPr/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6508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во втором окне (шаг 2) предлагается выбрать аргументы функции</a:t>
            </a:r>
          </a:p>
          <a:p>
            <a:pPr eaLnBrk="1" hangingPunct="1"/>
            <a:r>
              <a:rPr lang="ru-RU" smtClean="0"/>
              <a:t>для этого необходимо указать адрес ячейки, где находятся соответствующие данные.Это можно сделать двумя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напрямую вписать адрес ячейки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Щелкнув в конце соотв. строки по ярлычку листа (свертывает–развертывает окно мастера функций), а потом выделив нужные ячейки на нужном листе</a:t>
            </a:r>
          </a:p>
          <a:p>
            <a:pPr eaLnBrk="1" hangingPunct="1">
              <a:buFontTx/>
              <a:buChar char="•"/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274DF-BADF-41AE-82A3-A53719E22C85}" type="slidenum">
              <a:rPr lang="ru-RU" smtClean="0"/>
              <a:pPr/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1664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Можно выделять не только отдельные ячейки, но и целые диапазоны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A7A49-C41B-4FE3-83F7-92C30312D9D1}" type="slidenum">
              <a:rPr lang="ru-RU" smtClean="0"/>
              <a:pPr/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8548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Дл</a:t>
            </a:r>
            <a:r>
              <a:rPr lang="ru-RU" smtClean="0">
                <a:latin typeface="Arial" charset="0"/>
              </a:rPr>
              <a:t>я</a:t>
            </a:r>
            <a:r>
              <a:rPr lang="ru-RU" smtClean="0"/>
              <a:t> того,чтобы </a:t>
            </a:r>
            <a:r>
              <a:rPr lang="ru-RU" smtClean="0">
                <a:latin typeface="Arial" charset="0"/>
              </a:rPr>
              <a:t>копировать формулу в другие смежные ячеки нужно: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Правым щелчком мыши вызвать всплывающее меню и выбрать там «копировать»/ «</a:t>
            </a:r>
            <a:r>
              <a:rPr lang="en-US" smtClean="0">
                <a:latin typeface="Arial" charset="0"/>
              </a:rPr>
              <a:t>copy</a:t>
            </a:r>
            <a:r>
              <a:rPr lang="ru-RU" smtClean="0">
                <a:latin typeface="Arial" charset="0"/>
              </a:rPr>
              <a:t>»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или нажать </a:t>
            </a:r>
            <a:r>
              <a:rPr lang="en-US" smtClean="0">
                <a:latin typeface="Arial" charset="0"/>
              </a:rPr>
              <a:t>ctrl+c</a:t>
            </a:r>
            <a:r>
              <a:rPr lang="ru-RU" smtClean="0">
                <a:latin typeface="Arial" charset="0"/>
              </a:rPr>
              <a:t>, предварительно выделив нужную ячейку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CA29D-31EB-4547-8E90-BBA84E8F384E}" type="slidenum">
              <a:rPr lang="ru-RU" smtClean="0"/>
              <a:pPr/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05590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После чего можно выделить ячейку или несколько ячеек (как связанных.так и нет)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и вставить копированную формулу в них.</a:t>
            </a:r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  <a:p>
            <a:r>
              <a:rPr lang="en-US" smtClean="0"/>
              <a:t>Альтернативный спо</a:t>
            </a:r>
            <a:r>
              <a:rPr lang="ru-RU" smtClean="0">
                <a:latin typeface="Arial" charset="0"/>
              </a:rPr>
              <a:t>соб:</a:t>
            </a:r>
          </a:p>
          <a:p>
            <a:r>
              <a:rPr lang="ru-RU" smtClean="0">
                <a:latin typeface="Arial" charset="0"/>
              </a:rPr>
              <a:t>Использовать </a:t>
            </a:r>
            <a:r>
              <a:rPr lang="ru-RU" i="1" smtClean="0">
                <a:latin typeface="Arial" charset="0"/>
              </a:rPr>
              <a:t>маркер заполнения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У первой ячейки, содержащей формулу, схватить за нижний правый угол (черный квадратик – </a:t>
            </a:r>
            <a:r>
              <a:rPr lang="ru-RU" i="1" smtClean="0">
                <a:latin typeface="Arial" charset="0"/>
              </a:rPr>
              <a:t>маркер заполнения</a:t>
            </a:r>
            <a:r>
              <a:rPr lang="ru-RU" smtClean="0">
                <a:latin typeface="Arial" charset="0"/>
              </a:rPr>
              <a:t>) и потянуть вниз, распространяя формулу на смежные ячейки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21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на ячейки идентифицируют отдельные ячейки в листе. Они сообщают Excel, где искать значения для использования в формуле.</a:t>
            </a:r>
          </a:p>
          <a:p>
            <a:pPr eaLnBrk="1" hangingPunct="1"/>
            <a:r>
              <a:rPr lang="ru-RU" smtClean="0"/>
              <a:t>В программе Excel используется тип ссылок A1, то есть строки указываются буквами, а столбцы — числами. Буквы и числа называются </a:t>
            </a:r>
            <a:r>
              <a:rPr lang="ru-RU" b="1" smtClean="0"/>
              <a:t>заголовками</a:t>
            </a:r>
            <a:r>
              <a:rPr lang="ru-RU" smtClean="0"/>
              <a:t> строк и столбцов. В таблице показано использование ссылок на ячейки с помощью буквы, соответствующей столбцу, и следующего за ней числа, соответствующего строке.</a:t>
            </a:r>
          </a:p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8928D-D085-474D-96E4-6511161AC330}" type="slidenum">
              <a:rPr lang="ru-RU" smtClean="0"/>
              <a:pPr/>
              <a:t>38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329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0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бывают относительными и абсолютными.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Относительные ссылки</a:t>
            </a:r>
            <a:r>
              <a:rPr lang="ru-RU" smtClean="0"/>
              <a:t>   Относительная ссылка в формуле, например </a:t>
            </a:r>
            <a:r>
              <a:rPr lang="en-US" smtClean="0"/>
              <a:t>B2</a:t>
            </a:r>
            <a:r>
              <a:rPr lang="ru-RU" smtClean="0"/>
              <a:t>, основана на относительной позиции ячейки, содержащей формулу, и ячейки, на которую указывает ссылка. При изменении позиции ячейки, содержащей формулу, изменяется и ссылка. При копировании или заполнении формулы вдоль строк и вдоль столбцов ссылка автоматически корректируется. По умолчанию в новых формулах используются относительные ссылки. Например, при копировании или заполнении относительной ссылки из ячейки </a:t>
            </a:r>
            <a:r>
              <a:rPr lang="en-US" smtClean="0"/>
              <a:t>C</a:t>
            </a:r>
            <a:r>
              <a:rPr lang="ru-RU" smtClean="0"/>
              <a:t>2 в ячейку </a:t>
            </a:r>
            <a:r>
              <a:rPr lang="en-US" smtClean="0"/>
              <a:t>C</a:t>
            </a:r>
            <a:r>
              <a:rPr lang="ru-RU" smtClean="0"/>
              <a:t>3 она автоматически изменяется с =</a:t>
            </a:r>
            <a:r>
              <a:rPr lang="en-US" smtClean="0"/>
              <a:t>B2</a:t>
            </a:r>
            <a:r>
              <a:rPr lang="ru-RU" smtClean="0"/>
              <a:t> на =</a:t>
            </a:r>
            <a:r>
              <a:rPr lang="en-US" smtClean="0"/>
              <a:t>B3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89FA1-9E5D-4DE7-95B0-B185CA34B0E7}" type="slidenum">
              <a:rPr lang="ru-RU" smtClean="0"/>
              <a:pPr/>
              <a:t>39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2694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 smtClean="0"/>
              <a:t>Абсолютные ссылки</a:t>
            </a:r>
            <a:r>
              <a:rPr lang="ru-RU" dirty="0" smtClean="0"/>
              <a:t>   Абсолютная ссылка ячейки в формуле, например, $A$1, всегда ссылается на ячейку, расположенную в определенном месте. При изменении позиции ячейки, содержащей формулу, абсолютная ссылка не изменяется. При копировании или заполнении формулы вдоль строк и вдоль столбцов абсолютная ссылка не корректируется. По умолчанию в новых формулах используются относительные ссылки, и для использования абсолютных ссылок надо выбрать соответствующий параметр. Например, при копировании или заполнении абсолютной ссылки из ячейки B2 в ячейку B3 она остается прежней =$A$1.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знак </a:t>
            </a:r>
            <a:r>
              <a:rPr lang="en-US" dirty="0" smtClean="0"/>
              <a:t>“$”</a:t>
            </a:r>
            <a:r>
              <a:rPr lang="ru-RU" dirty="0" smtClean="0"/>
              <a:t>,поставленный перед именем столбца и/или именем строки, фиксирует имя столбца/строки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ru-RU" b="1" dirty="0" smtClean="0"/>
              <a:t>Смешанные ссылки</a:t>
            </a:r>
            <a:r>
              <a:rPr lang="ru-RU" dirty="0" smtClean="0"/>
              <a:t>   Смешанная ссылка содержит либо абсолютный столбец и относительную строку, либо абсолютную строку и относительный столбец. Абсолютная ссылка столбцов приобретает вид $A1, $B1 и т.д. Абсолютная ссылка строки приобретает вид A$1, B$1 и т.д. При изменении позиции ячейки, содержащей формулу, относительная ссылка изменяется, а абсолютная ссылка не изменяется. При копировании или заполнении формулы вдоль строк и вдоль столбцов относительная ссылка автоматически корректируется, а абсолютная ссылка не корректируется. Например, при копировании или заполнении смешанной ссылки из ячейки A2 в ячейку B3 она изменяется с =A$1 на =B$1.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Например:</a:t>
            </a:r>
          </a:p>
          <a:p>
            <a:pPr eaLnBrk="1" hangingPunct="1">
              <a:defRPr/>
            </a:pPr>
            <a:r>
              <a:rPr lang="ru-RU" dirty="0" smtClean="0"/>
              <a:t>если одна из ячеек листа содержит формулу, которая ссылается на А1, то при копировании этой формулы со ссылкой на две ячейки вниз и на две ячейки вправо, изменится и ссылка </a:t>
            </a:r>
          </a:p>
          <a:p>
            <a:pPr eaLnBrk="1" hangingPunct="1">
              <a:defRPr/>
            </a:pPr>
            <a:r>
              <a:rPr lang="ru-RU" dirty="0" smtClean="0"/>
              <a:t>в зависимости от её типа</a:t>
            </a:r>
            <a:r>
              <a:rPr lang="en-US" dirty="0" smtClean="0"/>
              <a:t> </a:t>
            </a:r>
            <a:r>
              <a:rPr lang="ru-RU" dirty="0" smtClean="0"/>
              <a:t>(см.таблицу)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B1A52-8704-4C20-835A-60741526216A}" type="slidenum">
              <a:rPr lang="ru-RU" smtClean="0"/>
              <a:pPr/>
              <a:t>40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0626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Функция просмотра </a:t>
            </a:r>
            <a:r>
              <a:rPr lang="ru-RU" b="1" smtClean="0"/>
              <a:t>ВПР</a:t>
            </a:r>
            <a:r>
              <a:rPr lang="ru-RU" smtClean="0"/>
              <a:t> (</a:t>
            </a:r>
            <a:r>
              <a:rPr lang="ru-RU" b="1" smtClean="0"/>
              <a:t>vlookup</a:t>
            </a:r>
            <a:r>
              <a:rPr lang="en-US" smtClean="0"/>
              <a:t>)</a:t>
            </a:r>
            <a:r>
              <a:rPr lang="ru-RU" smtClean="0"/>
              <a:t> может быть использована для заполнения одной таблицы по соответсвующим данным из другой.</a:t>
            </a:r>
          </a:p>
          <a:p>
            <a:r>
              <a:rPr lang="en-US" i="1" smtClean="0"/>
              <a:t>Ex.</a:t>
            </a:r>
            <a:r>
              <a:rPr lang="ru-RU" smtClean="0"/>
              <a:t> Есть таблица масс аминоксилостных остатков, расположенная на одном из листов. На другом листе для каждой аминокислоты из последовательности белка нужно заполнить значение молекулярной  массы.</a:t>
            </a:r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1290740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первой таблице нужно искать названия аминокислот из второй таблицы</a:t>
            </a:r>
          </a:p>
          <a:p>
            <a:r>
              <a:rPr lang="ru-RU" smtClean="0"/>
              <a:t>Это указыватся в строке </a:t>
            </a:r>
          </a:p>
          <a:p>
            <a:r>
              <a:rPr lang="ru-RU" b="1" smtClean="0"/>
              <a:t>Искомое_значение.</a:t>
            </a:r>
            <a:r>
              <a:rPr lang="ru-RU" smtClean="0"/>
              <a:t>  Значение, которое должно быть найдено в первом столбце массива  « таблица». Искомое_значение может быть значением или ссылкой. Если искомое значение меньше наименьшего значения в первом столбце массива «таблица», ВПР возвращает значение ошибки #Н/Д. </a:t>
            </a:r>
          </a:p>
          <a:p>
            <a:endParaRPr lang="ru-RU" smtClean="0"/>
          </a:p>
          <a:p>
            <a:r>
              <a:rPr lang="ru-RU" smtClean="0"/>
              <a:t>вариант: указывать не весь диапазон,а конкретную ячейку</a:t>
            </a:r>
          </a:p>
        </p:txBody>
      </p:sp>
    </p:spTree>
    <p:extLst>
      <p:ext uri="{BB962C8B-B14F-4D97-AF65-F5344CB8AC3E}">
        <p14:creationId xmlns:p14="http://schemas.microsoft.com/office/powerpoint/2010/main" val="3375825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smtClean="0"/>
              <a:t>данные о массе аминокислот содержаться в таблице 1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ссылка на эту таблицу вводится в поле </a:t>
            </a:r>
            <a:r>
              <a:rPr lang="ru-RU" sz="800" b="1" smtClean="0"/>
              <a:t> таблица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Таблица.</a:t>
            </a:r>
            <a:r>
              <a:rPr lang="ru-RU" sz="800" smtClean="0"/>
              <a:t>  Два или более столбцов данных. Можно использовать ссылку на интервал или имя интервала. Значения в первом столбце массива «таблица» являются значениями, поиск которых выполняется с помощью аргумента «искомое_значение». Эти значения могут быть текстовыми строками, числами или логическими значениями. Текстовые строки сравниваются без учета регистра букв. 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из этой таблицы из </a:t>
            </a:r>
            <a:r>
              <a:rPr lang="ru-RU" sz="800" i="1" smtClean="0"/>
              <a:t>второго</a:t>
            </a:r>
            <a:r>
              <a:rPr lang="ru-RU" sz="800" smtClean="0"/>
              <a:t> столбца нужно брать значения мол.масс аминокислот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номер этого столбца вводится в поле </a:t>
            </a:r>
            <a:r>
              <a:rPr lang="ru-RU" sz="800" b="1" smtClean="0"/>
              <a:t>номер_столбца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Номер_столбца.</a:t>
            </a:r>
            <a:r>
              <a:rPr lang="ru-RU" sz="800" smtClean="0"/>
              <a:t>  Номер столбца в массиве «таблица», в котором должно быть найдено соответствующее значение. Если «номер_столбца» равен 1, то возвращается значение из первого столбца аргумента «таблица»; если «номер_столбца» равен 2, то возвращается значение из второго столбца аргумента «таблица» и так далее. Если «номер_столбца»: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Меньше 1, то функция ВПР возвращает значение ошибки #ЗНАЧ!.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Больше, чем количество столбцов массива «таблица», то функция ВПР возвращает значение ошибки #ССЫЛ!.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в поле </a:t>
            </a:r>
            <a:r>
              <a:rPr lang="ru-RU" sz="800" b="1" smtClean="0"/>
              <a:t>Интервальный_просмотр</a:t>
            </a:r>
            <a:r>
              <a:rPr lang="ru-RU" sz="800" smtClean="0"/>
              <a:t> вводится логическое значение ИСТИНА/ЛОЖЬ 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следует указывать FALSE [ЛОЖЬ] – иначе Excel,  даже если не найдет ничего, выдаст правдоподобный, </a:t>
            </a:r>
            <a:r>
              <a:rPr lang="ru-RU" sz="800" i="1" u="sng" smtClean="0"/>
              <a:t>с его точки зрения,</a:t>
            </a:r>
            <a:r>
              <a:rPr lang="ru-RU" sz="800" smtClean="0"/>
              <a:t> ответ</a:t>
            </a:r>
          </a:p>
          <a:p>
            <a:pPr>
              <a:lnSpc>
                <a:spcPct val="80000"/>
              </a:lnSpc>
            </a:pP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>
                <a:solidFill>
                  <a:schemeClr val="bg2"/>
                </a:solidFill>
              </a:rPr>
              <a:t>Интервальный_просмотр.</a:t>
            </a:r>
            <a:r>
              <a:rPr lang="ru-RU" sz="800" smtClean="0">
                <a:solidFill>
                  <a:schemeClr val="bg2"/>
                </a:solidFill>
              </a:rPr>
              <a:t>  Логическое значение, которое определяет, нужно ли, чтобы функция ВПР искала точное или приближенное соответствие: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этот аргумент имеет значение ИСТИНА или опущен, возвращается точное или приблизительно соответствующее значение. Если точное соответствие не найдено, то возвращается следующее максимальное значение, которое меньше, чем искомое_значение. Значения в первом столбце массива «таблица» должны быть отсортированы по возрастанию. В противном случае ВПР может возвратить неправильные результаты. Данные можно упорядочить следующим образом: в меню </a:t>
            </a:r>
            <a:r>
              <a:rPr lang="ru-RU" sz="800" b="1" smtClean="0">
                <a:solidFill>
                  <a:schemeClr val="bg2"/>
                </a:solidFill>
              </a:rPr>
              <a:t>Данные</a:t>
            </a:r>
            <a:r>
              <a:rPr lang="ru-RU" sz="800" smtClean="0">
                <a:solidFill>
                  <a:schemeClr val="bg2"/>
                </a:solidFill>
              </a:rPr>
              <a:t> выбрать команду </a:t>
            </a:r>
            <a:r>
              <a:rPr lang="ru-RU" sz="800" b="1" smtClean="0">
                <a:solidFill>
                  <a:schemeClr val="bg2"/>
                </a:solidFill>
              </a:rPr>
              <a:t>Сортировка</a:t>
            </a:r>
            <a:r>
              <a:rPr lang="ru-RU" sz="800" smtClean="0">
                <a:solidFill>
                  <a:schemeClr val="bg2"/>
                </a:solidFill>
              </a:rPr>
              <a:t> и установить переключатель </a:t>
            </a:r>
            <a:r>
              <a:rPr lang="ru-RU" sz="800" b="1" smtClean="0">
                <a:solidFill>
                  <a:schemeClr val="bg2"/>
                </a:solidFill>
              </a:rPr>
              <a:t>По возрастанию</a:t>
            </a:r>
            <a:r>
              <a:rPr lang="ru-RU" sz="800" smtClean="0">
                <a:solidFill>
                  <a:schemeClr val="bg2"/>
                </a:solidFill>
              </a:rPr>
              <a:t>. Дополнительные сведения см. в разделе Порядок сортировки по умолчанию.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значение этого аргумента равно ЛОЖЬ, ВПР вернет только точное соответствие. В этом случае значения в первом столбце массива «таблица» не обязательно должны быть отсортированы. Если в первом столбце массива «таблица» аргументу «искомое_значение» соответствует два и более значений, используется первое найденное значение. Если найти точное соответствие не удается, то возвращается значение ошибки #Н/Д.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389171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в результате получается значение молекулярной массы для первого остатка (</a:t>
            </a:r>
            <a:r>
              <a:rPr lang="en-US" smtClean="0">
                <a:solidFill>
                  <a:schemeClr val="bg2"/>
                </a:solidFill>
              </a:rPr>
              <a:t>L)</a:t>
            </a:r>
          </a:p>
          <a:p>
            <a:endParaRPr lang="en-US" smtClean="0">
              <a:solidFill>
                <a:schemeClr val="bg2"/>
              </a:solidFill>
            </a:endParaRPr>
          </a:p>
          <a:p>
            <a:r>
              <a:rPr lang="ru-RU" smtClean="0">
                <a:solidFill>
                  <a:schemeClr val="bg2"/>
                </a:solidFill>
              </a:rPr>
              <a:t>прежде,чем </a:t>
            </a:r>
            <a:r>
              <a:rPr lang="ru-RU" i="1" smtClean="0">
                <a:solidFill>
                  <a:schemeClr val="bg2"/>
                </a:solidFill>
              </a:rPr>
              <a:t>распространять </a:t>
            </a:r>
            <a:r>
              <a:rPr lang="ru-RU" smtClean="0">
                <a:solidFill>
                  <a:schemeClr val="bg2"/>
                </a:solidFill>
              </a:rPr>
              <a:t>формулу на другие ячейки необходимо </a:t>
            </a:r>
            <a:r>
              <a:rPr lang="ru-RU" b="1" smtClean="0">
                <a:solidFill>
                  <a:schemeClr val="bg2"/>
                </a:solidFill>
              </a:rPr>
              <a:t>закрепить</a:t>
            </a:r>
            <a:r>
              <a:rPr lang="ru-RU" smtClean="0">
                <a:solidFill>
                  <a:schemeClr val="bg2"/>
                </a:solidFill>
              </a:rPr>
              <a:t> области</a:t>
            </a:r>
          </a:p>
          <a:p>
            <a:r>
              <a:rPr lang="ru-RU" smtClean="0">
                <a:solidFill>
                  <a:schemeClr val="bg2"/>
                </a:solidFill>
              </a:rPr>
              <a:t>какие области надо закреплять?</a:t>
            </a:r>
          </a:p>
          <a:p>
            <a:endParaRPr lang="ru-RU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конечно же таблицу (1) целиком:</a:t>
            </a:r>
          </a:p>
          <a:p>
            <a:r>
              <a:rPr lang="ru-RU" smtClean="0">
                <a:solidFill>
                  <a:schemeClr val="bg2"/>
                </a:solidFill>
              </a:rPr>
              <a:t>т.е. в ссылке перед именами столбцов и строк должен стоять </a:t>
            </a:r>
            <a:r>
              <a:rPr lang="en-US" b="1" smtClean="0">
                <a:solidFill>
                  <a:schemeClr val="bg2"/>
                </a:solidFill>
              </a:rPr>
              <a:t>$</a:t>
            </a:r>
            <a:endParaRPr lang="ru-RU" b="1" smtClean="0">
              <a:solidFill>
                <a:schemeClr val="bg2"/>
              </a:solidFill>
            </a:endParaRPr>
          </a:p>
          <a:p>
            <a:endParaRPr lang="ru-RU" b="1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в </a:t>
            </a:r>
            <a:r>
              <a:rPr lang="ru-RU" i="1" smtClean="0">
                <a:solidFill>
                  <a:schemeClr val="bg2"/>
                </a:solidFill>
              </a:rPr>
              <a:t>искомом_значении</a:t>
            </a:r>
            <a:r>
              <a:rPr lang="ru-RU" smtClean="0">
                <a:solidFill>
                  <a:schemeClr val="bg2"/>
                </a:solidFill>
              </a:rPr>
              <a:t>  был указан весь диапазон идентификаторов,то </a:t>
            </a:r>
            <a:r>
              <a:rPr lang="ru-RU" i="1" smtClean="0">
                <a:solidFill>
                  <a:schemeClr val="bg2"/>
                </a:solidFill>
              </a:rPr>
              <a:t>весь</a:t>
            </a:r>
            <a:r>
              <a:rPr lang="ru-RU" smtClean="0">
                <a:solidFill>
                  <a:schemeClr val="bg2"/>
                </a:solidFill>
              </a:rPr>
              <a:t> этот диапазон надо весь закрепить</a:t>
            </a: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же была ссылка на конкретную ячейку-закреплять не надо</a:t>
            </a:r>
          </a:p>
        </p:txBody>
      </p:sp>
    </p:spTree>
    <p:extLst>
      <p:ext uri="{BB962C8B-B14F-4D97-AF65-F5344CB8AC3E}">
        <p14:creationId xmlns:p14="http://schemas.microsoft.com/office/powerpoint/2010/main" val="34047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4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4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4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запуске приложения Excel на экране отображается большая пустая сетка. Вдоль её верхней части располагаются буквы, а вдоль её левой части — числа. В нижней части экрана располагаются ярлычки с именами «Лист1», «Лист2» и т. д. Листы образую </a:t>
            </a:r>
            <a:r>
              <a:rPr lang="ru-RU" i="1" smtClean="0"/>
              <a:t>книгу</a:t>
            </a:r>
            <a:r>
              <a:rPr lang="ru-RU" smtClean="0"/>
              <a:t>  </a:t>
            </a:r>
            <a:r>
              <a:rPr lang="en-US" smtClean="0"/>
              <a:t>Excel</a:t>
            </a:r>
            <a:endParaRPr lang="ru-RU" smtClean="0"/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В верхней части окна располагается </a:t>
            </a:r>
            <a:r>
              <a:rPr lang="ru-RU" i="1" smtClean="0">
                <a:latin typeface="Arial" charset="0"/>
              </a:rPr>
              <a:t>лента</a:t>
            </a:r>
            <a:r>
              <a:rPr lang="ru-RU" smtClean="0">
                <a:latin typeface="Arial" charset="0"/>
              </a:rPr>
              <a:t>, содержащая: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Меню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работы с файлами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форматирования ячеек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Поле состояния содержимого ячейки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+те панели инструментов(</a:t>
            </a:r>
            <a:r>
              <a:rPr lang="en-US" smtClean="0">
                <a:latin typeface="Arial" charset="0"/>
              </a:rPr>
              <a:t>toolbars)</a:t>
            </a:r>
            <a:r>
              <a:rPr lang="ru-RU" smtClean="0">
                <a:latin typeface="Arial" charset="0"/>
              </a:rPr>
              <a:t>,что вы сами туда добавите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  <a:p>
            <a:r>
              <a:rPr lang="ru-RU" smtClean="0"/>
              <a:t>Данные вводятся в ячейки. </a:t>
            </a:r>
          </a:p>
          <a:p>
            <a:r>
              <a:rPr lang="ru-RU" smtClean="0"/>
              <a:t>При открытии новой книги первая ячейка в левом верхнем углу листа выделена черной рамкой. Это означает, что все вводимые с клавиатуры данные будут введены в эту ячейку.</a:t>
            </a:r>
          </a:p>
          <a:p>
            <a:r>
              <a:rPr lang="ru-RU" smtClean="0"/>
              <a:t>Данные можно вводить в любую ячейку, выбрав ее на листе щелчком мыши. Однако в большинстве случаев начинать ввод данных лучше с первой ячейки (или соседней). </a:t>
            </a:r>
          </a:p>
          <a:p>
            <a:r>
              <a:rPr lang="ru-RU" smtClean="0"/>
              <a:t>Когда пользователь выбирает какую-либо ячейку, она становится </a:t>
            </a:r>
            <a:r>
              <a:rPr lang="ru-RU" b="1" smtClean="0"/>
              <a:t>активной</a:t>
            </a:r>
            <a:r>
              <a:rPr lang="ru-RU" smtClean="0"/>
              <a:t>. Активная ячейка выделяется черной рамкой; выделяются также заголовки столбца и строки, в которых расположена ячейка.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9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1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3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F0821-3FAB-4220-99F5-F28174A3E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E6060-9FAC-46F0-A847-C054C3145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E1146-3808-4CCD-A304-1C7C46700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93F2-8F90-455C-A784-EF86323DAC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1620F-82A7-4CEA-A863-45BC59ECE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8DA95-9302-4F44-9AE1-F7991FAEE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ru-RU" dirty="0" smtClean="0"/>
              <a:t>из пакета </a:t>
            </a:r>
            <a:r>
              <a:rPr lang="en-US" dirty="0" err="1" smtClean="0"/>
              <a:t>MsOffice</a:t>
            </a:r>
            <a:endParaRPr lang="ru-RU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Универсальн</a:t>
            </a:r>
            <a:r>
              <a:rPr lang="ru-RU" dirty="0" smtClean="0"/>
              <a:t>ые</a:t>
            </a:r>
            <a:r>
              <a:rPr lang="ru-RU" dirty="0" smtClean="0"/>
              <a:t> электронные таблицы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35" y="105625"/>
            <a:ext cx="3965713" cy="778910"/>
          </a:xfrm>
        </p:spPr>
        <p:txBody>
          <a:bodyPr>
            <a:normAutofit/>
          </a:bodyPr>
          <a:lstStyle/>
          <a:p>
            <a:r>
              <a:rPr lang="ru-RU" dirty="0" smtClean="0"/>
              <a:t>Формула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5933" y="1318246"/>
            <a:ext cx="3796748" cy="2358936"/>
          </a:xfrm>
        </p:spPr>
        <p:txBody>
          <a:bodyPr>
            <a:normAutofit/>
          </a:bodyPr>
          <a:lstStyle/>
          <a:p>
            <a:r>
              <a:rPr lang="ru-RU" dirty="0" smtClean="0"/>
              <a:t>Ввод – через </a:t>
            </a:r>
            <a:r>
              <a:rPr lang="en-US" dirty="0" smtClean="0"/>
              <a:t>“=“</a:t>
            </a:r>
            <a:endParaRPr lang="ru-RU" dirty="0" smtClean="0"/>
          </a:p>
          <a:p>
            <a:r>
              <a:rPr lang="ru-RU" dirty="0" smtClean="0"/>
              <a:t>Встроенные функции</a:t>
            </a:r>
          </a:p>
          <a:p>
            <a:r>
              <a:rPr lang="ru-RU" dirty="0" smtClean="0"/>
              <a:t>Мастер формул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843" y="410856"/>
            <a:ext cx="4363278" cy="2845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843" y="3700373"/>
            <a:ext cx="4363279" cy="2568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3017768" y="2278598"/>
            <a:ext cx="4645302" cy="150558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47053" y="643486"/>
            <a:ext cx="4025347" cy="8395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17844" y="3365904"/>
            <a:ext cx="3480147" cy="5003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64" y="3688205"/>
            <a:ext cx="4400349" cy="25704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3438939" y="3429000"/>
            <a:ext cx="178905" cy="15444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Встроенные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665922"/>
            <a:ext cx="2547730" cy="5128591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fontAlgn="b">
              <a:buNone/>
            </a:pPr>
            <a:r>
              <a:rPr lang="ru-RU" b="1" dirty="0" smtClean="0"/>
              <a:t>Математические</a:t>
            </a:r>
          </a:p>
          <a:p>
            <a:pPr fontAlgn="b"/>
            <a:r>
              <a:rPr lang="en-US" sz="3400" b="1" dirty="0" smtClean="0"/>
              <a:t>ABS</a:t>
            </a:r>
            <a:endParaRPr lang="ru-RU" sz="3400" b="1" dirty="0" smtClean="0"/>
          </a:p>
          <a:p>
            <a:pPr fontAlgn="b"/>
            <a:r>
              <a:rPr lang="ru-RU" sz="3400" b="1" dirty="0" smtClean="0"/>
              <a:t>МАКС</a:t>
            </a:r>
          </a:p>
          <a:p>
            <a:pPr fontAlgn="b"/>
            <a:r>
              <a:rPr lang="en-US" sz="3400" b="1" dirty="0" smtClean="0"/>
              <a:t>SIN</a:t>
            </a:r>
            <a:endParaRPr lang="ru-RU" sz="3400" b="1" dirty="0" smtClean="0"/>
          </a:p>
          <a:p>
            <a:pPr fontAlgn="b"/>
            <a:r>
              <a:rPr lang="ru-RU" sz="3400" b="1" dirty="0" smtClean="0"/>
              <a:t>МИН</a:t>
            </a:r>
          </a:p>
          <a:p>
            <a:pPr fontAlgn="b"/>
            <a:r>
              <a:rPr lang="en-US" sz="3400" b="1" dirty="0" smtClean="0"/>
              <a:t>EXP</a:t>
            </a:r>
            <a:endParaRPr lang="ru-RU" sz="3400" b="1" dirty="0" smtClean="0"/>
          </a:p>
          <a:p>
            <a:pPr fontAlgn="b"/>
            <a:r>
              <a:rPr lang="ru-RU" sz="3100" b="1" dirty="0" smtClean="0"/>
              <a:t>ЦЕЛОЕ</a:t>
            </a:r>
          </a:p>
          <a:p>
            <a:pPr fontAlgn="b"/>
            <a:r>
              <a:rPr lang="ru-RU" sz="3100" b="1" dirty="0" smtClean="0"/>
              <a:t>ОСТАТ</a:t>
            </a:r>
          </a:p>
          <a:p>
            <a:pPr fontAlgn="b"/>
            <a:r>
              <a:rPr lang="ru-RU" sz="3100" b="1" dirty="0" smtClean="0"/>
              <a:t>ЧАСТНОЕ</a:t>
            </a:r>
          </a:p>
          <a:p>
            <a:pPr fontAlgn="b"/>
            <a:r>
              <a:rPr lang="en-US" sz="3100" b="1" dirty="0" smtClean="0"/>
              <a:t>LOG</a:t>
            </a:r>
            <a:endParaRPr lang="ru-RU" sz="3100" b="1" dirty="0" smtClean="0"/>
          </a:p>
          <a:p>
            <a:pPr fontAlgn="b"/>
            <a:r>
              <a:rPr lang="ru-RU" sz="3100" b="1" dirty="0" smtClean="0"/>
              <a:t>КОРЕНЬ</a:t>
            </a:r>
            <a:endParaRPr lang="ru-RU" sz="31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01077" y="1119068"/>
            <a:ext cx="2570923" cy="4421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sz="2600" b="1" dirty="0" smtClean="0"/>
              <a:t>Текстовые</a:t>
            </a:r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СЖПРОБЕЛЫ</a:t>
            </a:r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ЛЕВСИМВ</a:t>
            </a:r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ПРАВСИМВ</a:t>
            </a:r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ПСТР</a:t>
            </a:r>
            <a:endParaRPr lang="ru-RU" sz="2600" dirty="0" smtClean="0"/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СЦЕПИТЬ</a:t>
            </a:r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СЧИТАТЬПУСТОТЫ</a:t>
            </a:r>
          </a:p>
          <a:p>
            <a:pPr fontAlgn="b"/>
            <a:r>
              <a:rPr lang="ru-RU" sz="2600" b="1" dirty="0" smtClean="0"/>
              <a:t>ДЛСТР</a:t>
            </a:r>
          </a:p>
          <a:p>
            <a:pPr fontAlgn="b"/>
            <a:r>
              <a:rPr lang="ru-RU" sz="2600" b="1" dirty="0" smtClean="0"/>
              <a:t>НАЙТИ</a:t>
            </a:r>
          </a:p>
          <a:p>
            <a:pPr fontAlgn="b"/>
            <a:r>
              <a:rPr lang="ru-RU" sz="2600" b="1" dirty="0" smtClean="0"/>
              <a:t>ПОИСК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669155" y="665922"/>
            <a:ext cx="2375453" cy="568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b="1" dirty="0" smtClean="0"/>
              <a:t>Проверка значений</a:t>
            </a:r>
          </a:p>
          <a:p>
            <a:pPr fontAlgn="b">
              <a:spcAft>
                <a:spcPts val="0"/>
              </a:spcAft>
            </a:pPr>
            <a:r>
              <a:rPr lang="ru-RU" sz="2400" b="1" dirty="0" smtClean="0"/>
              <a:t>СЧЁТЕСЛИ</a:t>
            </a:r>
          </a:p>
          <a:p>
            <a:pPr fontAlgn="b">
              <a:spcAft>
                <a:spcPts val="0"/>
              </a:spcAft>
            </a:pPr>
            <a:r>
              <a:rPr lang="ru-RU" sz="2400" b="1" dirty="0" smtClean="0"/>
              <a:t>СЧЁТЕСЛИМН</a:t>
            </a:r>
          </a:p>
          <a:p>
            <a:pPr fontAlgn="b">
              <a:spcAft>
                <a:spcPts val="0"/>
              </a:spcAft>
            </a:pPr>
            <a:r>
              <a:rPr lang="ru-RU" sz="2400" b="1" dirty="0" smtClean="0"/>
              <a:t>СУММЕСЛИ</a:t>
            </a:r>
          </a:p>
          <a:p>
            <a:pPr fontAlgn="b">
              <a:spcAft>
                <a:spcPts val="0"/>
              </a:spcAft>
            </a:pPr>
            <a:r>
              <a:rPr lang="ru-RU" sz="2400" b="1" dirty="0" smtClean="0"/>
              <a:t>СУММЕСЛИМН</a:t>
            </a:r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b="1" dirty="0"/>
              <a:t>Логические</a:t>
            </a:r>
          </a:p>
          <a:p>
            <a:r>
              <a:rPr lang="ru-RU" b="1" dirty="0" smtClean="0"/>
              <a:t>ЕСЛИ</a:t>
            </a:r>
          </a:p>
          <a:p>
            <a:r>
              <a:rPr lang="ru-RU" b="1" dirty="0" smtClean="0"/>
              <a:t>И</a:t>
            </a:r>
          </a:p>
          <a:p>
            <a:r>
              <a:rPr lang="ru-RU" b="1" dirty="0" smtClean="0"/>
              <a:t>ИЛИ</a:t>
            </a:r>
          </a:p>
          <a:p>
            <a:r>
              <a:rPr lang="ru-RU" b="1" dirty="0" smtClean="0"/>
              <a:t>НЕ</a:t>
            </a:r>
          </a:p>
          <a:p>
            <a:r>
              <a:rPr lang="ru-RU" sz="2600" b="1" dirty="0" smtClean="0"/>
              <a:t>ЕСЛИОШИБКА</a:t>
            </a:r>
          </a:p>
          <a:p>
            <a:r>
              <a:rPr lang="ru-RU" b="1" dirty="0" smtClean="0"/>
              <a:t>ИСТИНА</a:t>
            </a:r>
          </a:p>
          <a:p>
            <a:r>
              <a:rPr lang="ru-RU" b="1" dirty="0" smtClean="0"/>
              <a:t>ЛОЖЬ</a:t>
            </a:r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16893" y="695740"/>
            <a:ext cx="2314162" cy="5377069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ru-RU" sz="2400" b="1" dirty="0" smtClean="0"/>
              <a:t>Статистические</a:t>
            </a:r>
          </a:p>
          <a:p>
            <a:pPr fontAlgn="b"/>
            <a:r>
              <a:rPr lang="ru-RU" sz="2100" b="1" dirty="0" smtClean="0"/>
              <a:t>СРЗНАЧ</a:t>
            </a:r>
          </a:p>
          <a:p>
            <a:pPr fontAlgn="b"/>
            <a:r>
              <a:rPr lang="ru-RU" sz="2100" b="1" dirty="0" smtClean="0"/>
              <a:t>СТАНДОТКЛОН</a:t>
            </a:r>
          </a:p>
          <a:p>
            <a:pPr fontAlgn="b"/>
            <a:r>
              <a:rPr lang="ru-RU" sz="2100" b="1" dirty="0" smtClean="0"/>
              <a:t>МЕДИАНА</a:t>
            </a:r>
          </a:p>
          <a:p>
            <a:pPr fontAlgn="b"/>
            <a:r>
              <a:rPr lang="ru-RU" sz="2100" b="1" dirty="0" smtClean="0"/>
              <a:t>СЛУЧМЕЖДУ</a:t>
            </a:r>
          </a:p>
          <a:p>
            <a:pPr marL="0" indent="0" fontAlgn="b"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sz="2400" b="1" dirty="0" smtClean="0"/>
              <a:t>Ссылки</a:t>
            </a:r>
            <a:endParaRPr lang="ru-RU" sz="2400" b="1" dirty="0"/>
          </a:p>
          <a:p>
            <a:pPr fontAlgn="b"/>
            <a:r>
              <a:rPr lang="ru-RU" sz="2400" b="1" dirty="0" smtClean="0"/>
              <a:t>ВПР</a:t>
            </a:r>
          </a:p>
          <a:p>
            <a:pPr fontAlgn="b"/>
            <a:r>
              <a:rPr lang="ru-RU" sz="2400" b="1" dirty="0" smtClean="0"/>
              <a:t>ГПР</a:t>
            </a:r>
          </a:p>
          <a:p>
            <a:pPr fontAlgn="b"/>
            <a:r>
              <a:rPr lang="ru-RU" sz="2400" b="1" dirty="0" smtClean="0"/>
              <a:t>СТРОКА</a:t>
            </a:r>
          </a:p>
          <a:p>
            <a:pPr fontAlgn="b"/>
            <a:r>
              <a:rPr lang="ru-RU" sz="2400" b="1" dirty="0" smtClean="0"/>
              <a:t>СТОЛБЕЦ</a:t>
            </a:r>
          </a:p>
          <a:p>
            <a:pPr fontAlgn="b"/>
            <a:r>
              <a:rPr lang="ru-RU" sz="2400" b="1" dirty="0" smtClean="0"/>
              <a:t>ИНДЕКС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28010" y="6295122"/>
            <a:ext cx="268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 и много других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5429"/>
            <a:ext cx="8229600" cy="729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формулы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46956"/>
            <a:ext cx="8229600" cy="596348"/>
          </a:xfrm>
        </p:spPr>
        <p:txBody>
          <a:bodyPr/>
          <a:lstStyle/>
          <a:p>
            <a:r>
              <a:rPr lang="ru-RU" dirty="0" smtClean="0"/>
              <a:t>Задача: вычислить интеграл от 0 до 1 от </a:t>
            </a:r>
            <a:r>
              <a:rPr lang="en-US" dirty="0" smtClean="0"/>
              <a:t>e</a:t>
            </a:r>
            <a:r>
              <a:rPr lang="en-US" baseline="30000" dirty="0" smtClean="0"/>
              <a:t>x</a:t>
            </a:r>
            <a:endParaRPr lang="ru-RU" baseline="30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73" y="1392512"/>
            <a:ext cx="4461427" cy="1904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9396" y="2501968"/>
            <a:ext cx="4341648" cy="2040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3531" y="3522075"/>
            <a:ext cx="4476336" cy="185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713" y="4977540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326628" y="1664951"/>
            <a:ext cx="1139893" cy="5214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04052" y="3829731"/>
            <a:ext cx="1243724" cy="14125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2541" y="1334829"/>
            <a:ext cx="339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Доллар  запрещает изменение при распространении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009663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1" y="5084381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Выделение прямоугольной области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648589" y="5377650"/>
            <a:ext cx="1086290" cy="2870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46824" y="5232319"/>
            <a:ext cx="292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Распространение вниз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009057" y="6166924"/>
            <a:ext cx="520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err="1" smtClean="0"/>
              <a:t>Ctrl+R</a:t>
            </a:r>
            <a:r>
              <a:rPr lang="en-US" sz="2400" dirty="0" smtClean="0"/>
              <a:t> </a:t>
            </a:r>
            <a:r>
              <a:rPr lang="ru-RU" sz="2400" dirty="0" smtClean="0"/>
              <a:t>– распространение вправо)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476" y="6444008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См. </a:t>
            </a:r>
            <a:r>
              <a:rPr lang="en-US" b="1" dirty="0" smtClean="0">
                <a:solidFill>
                  <a:srgbClr val="FF0000"/>
                </a:solidFill>
              </a:rPr>
              <a:t>Support.xlsx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4"/>
            <a:ext cx="8229600" cy="1143000"/>
          </a:xfrm>
        </p:spPr>
        <p:txBody>
          <a:bodyPr/>
          <a:lstStyle/>
          <a:p>
            <a:r>
              <a:rPr lang="en-US" dirty="0" smtClean="0"/>
              <a:t>… </a:t>
            </a:r>
            <a:r>
              <a:rPr lang="ru-RU" dirty="0" smtClean="0"/>
              <a:t>продолжение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15331" y="1352146"/>
            <a:ext cx="5003321" cy="4183530"/>
            <a:chOff x="403566" y="2098005"/>
            <a:chExt cx="5003321" cy="41835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566" y="2098005"/>
              <a:ext cx="5003321" cy="226081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cxnSp>
          <p:nvCxnSpPr>
            <p:cNvPr id="6" name="Прямая со стрелкой 5"/>
            <p:cNvCxnSpPr/>
            <p:nvPr/>
          </p:nvCxnSpPr>
          <p:spPr>
            <a:xfrm flipV="1">
              <a:off x="1659835" y="3429424"/>
              <a:ext cx="815009" cy="128172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" y="4701213"/>
              <a:ext cx="4949687" cy="15803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Двойной щелч</a:t>
              </a:r>
              <a:r>
                <a:rPr lang="ru-RU" sz="2400" dirty="0"/>
                <a:t>о</a:t>
              </a:r>
              <a:r>
                <a:rPr lang="ru-RU" sz="2400" dirty="0" smtClean="0"/>
                <a:t>к приводит </a:t>
              </a:r>
            </a:p>
            <a:p>
              <a:r>
                <a:rPr lang="ru-RU" sz="2400" dirty="0" smtClean="0"/>
                <a:t>к распространению до последней заполненной </a:t>
              </a:r>
            </a:p>
            <a:p>
              <a:r>
                <a:rPr lang="ru-RU" sz="2400" dirty="0" smtClean="0"/>
                <a:t>ячейки в соседнем столбце</a:t>
              </a:r>
              <a:endParaRPr lang="ru-RU" sz="24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4962" y="4670455"/>
            <a:ext cx="5009038" cy="196898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7414591" y="3429000"/>
            <a:ext cx="834887" cy="12414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3053" y="2523389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Формула для интеграла от 0 до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0026"/>
          </a:xfrm>
        </p:spPr>
        <p:txBody>
          <a:bodyPr/>
          <a:lstStyle/>
          <a:p>
            <a:r>
              <a:rPr lang="ru-RU" dirty="0" smtClean="0"/>
              <a:t>Фиксировать можно и столбцы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47585"/>
            <a:ext cx="8229600" cy="4706079"/>
          </a:xfrm>
        </p:spPr>
        <p:txBody>
          <a:bodyPr>
            <a:noAutofit/>
          </a:bodyPr>
          <a:lstStyle/>
          <a:p>
            <a:r>
              <a:rPr lang="ru-RU" dirty="0" smtClean="0"/>
              <a:t>Знак </a:t>
            </a:r>
            <a:r>
              <a:rPr lang="en-US" dirty="0" smtClean="0"/>
              <a:t>$:</a:t>
            </a:r>
          </a:p>
          <a:p>
            <a:pPr lvl="1">
              <a:buNone/>
            </a:pPr>
            <a:r>
              <a:rPr lang="en-US" sz="3200" b="1" dirty="0" smtClean="0"/>
              <a:t>K$29:L30   </a:t>
            </a:r>
            <a:r>
              <a:rPr lang="ru-RU" sz="3200" dirty="0" smtClean="0"/>
              <a:t>или</a:t>
            </a:r>
            <a:r>
              <a:rPr lang="ru-RU" sz="3200" b="1" dirty="0" smtClean="0"/>
              <a:t>  </a:t>
            </a:r>
            <a:r>
              <a:rPr lang="en-US" sz="3200" b="1" dirty="0" smtClean="0"/>
              <a:t>K$29:$L30 </a:t>
            </a:r>
            <a:r>
              <a:rPr lang="ru-RU" sz="3200" dirty="0" smtClean="0"/>
              <a:t>или</a:t>
            </a:r>
            <a:r>
              <a:rPr lang="ru-RU" sz="3200" b="1" dirty="0" smtClean="0"/>
              <a:t> </a:t>
            </a:r>
            <a:r>
              <a:rPr lang="en-US" sz="3200" b="1" dirty="0" smtClean="0"/>
              <a:t>$K$29:$L$30</a:t>
            </a:r>
            <a:endParaRPr lang="ru-RU" sz="3200" b="1" dirty="0"/>
          </a:p>
          <a:p>
            <a:pPr lvl="1">
              <a:buNone/>
            </a:pPr>
            <a:endParaRPr lang="ru-RU" sz="3200" b="1" dirty="0"/>
          </a:p>
          <a:p>
            <a:pPr lvl="1">
              <a:buNone/>
            </a:pPr>
            <a:r>
              <a:rPr lang="ru-RU" sz="3200" dirty="0" smtClean="0"/>
              <a:t>Все комбинации выделяют ту же область, но …</a:t>
            </a:r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При распространении и </a:t>
            </a:r>
            <a:r>
              <a:rPr lang="ru-RU" sz="3200" b="1" dirty="0" smtClean="0"/>
              <a:t>копировании</a:t>
            </a:r>
            <a:r>
              <a:rPr lang="ru-RU" sz="3200" dirty="0" smtClean="0"/>
              <a:t> формулы модифицируются по разному</a:t>
            </a:r>
            <a:endParaRPr lang="en-US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476" y="6431651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См. </a:t>
            </a:r>
            <a:r>
              <a:rPr lang="en-US" b="1" dirty="0" smtClean="0">
                <a:solidFill>
                  <a:srgbClr val="FF0000"/>
                </a:solidFill>
              </a:rPr>
              <a:t>Support.xlsx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33309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Плоская таблица. Пример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766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Плоская таблица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86508"/>
              </p:ext>
            </p:extLst>
          </p:nvPr>
        </p:nvGraphicFramePr>
        <p:xfrm>
          <a:off x="654050" y="996947"/>
          <a:ext cx="7943850" cy="5277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7833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Genomes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superkingdom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no rank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phylum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CP001787.1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Methanococci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CP002737.1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Methanococci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L77117.1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Methanococci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CP013050.1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Thermococci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BA000011.4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Thermoplasmata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DP000238.1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TACK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Thaumarchaeota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CP003081.1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Bacteroidetes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Chlorobi</a:t>
                      </a:r>
                      <a:r>
                        <a:rPr lang="en-US" sz="1800" u="none" strike="noStrike" dirty="0">
                          <a:effectLst/>
                        </a:rPr>
                        <a:t>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Actinobacteria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CP011499.1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CP001080.1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Aquificae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Aquificae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4050" y="946539"/>
            <a:ext cx="7943851" cy="44848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/>
            <a:r>
              <a:rPr lang="ru-RU" dirty="0"/>
              <a:t>Названия колонок – в первой строке.  Если названия длинные, то удобно повернуть текст вертикально  и разрешить перенос.</a:t>
            </a:r>
          </a:p>
          <a:p>
            <a:pPr marL="228600" indent="-171450"/>
            <a:r>
              <a:rPr lang="ru-RU" dirty="0"/>
              <a:t>Остальные строки – с данными. Все ячейки заполнены</a:t>
            </a:r>
            <a:r>
              <a:rPr lang="ru-RU" dirty="0" smtClean="0"/>
              <a:t>! Пустая </a:t>
            </a:r>
            <a:r>
              <a:rPr lang="ru-RU" dirty="0"/>
              <a:t>ячейка может </a:t>
            </a:r>
            <a:r>
              <a:rPr lang="ru-RU" dirty="0" smtClean="0"/>
              <a:t>быть только если это – предусмотренное значение; например, обозначает «данные неизвестны»</a:t>
            </a:r>
            <a:endParaRPr lang="ru-RU" dirty="0"/>
          </a:p>
          <a:p>
            <a:pPr marL="171450" indent="-171450"/>
            <a:r>
              <a:rPr lang="ru-RU" dirty="0" smtClean="0"/>
              <a:t>В </a:t>
            </a:r>
            <a:r>
              <a:rPr lang="ru-RU" dirty="0"/>
              <a:t>первой колонке – уникальный идентификатор строки</a:t>
            </a:r>
          </a:p>
          <a:p>
            <a:pPr marL="228600" indent="-171450"/>
            <a:r>
              <a:rPr lang="ru-RU" dirty="0"/>
              <a:t> НЕТ </a:t>
            </a:r>
            <a:r>
              <a:rPr lang="ru-RU" dirty="0" smtClean="0"/>
              <a:t>ОБЪЕДИНЕНИЙ </a:t>
            </a:r>
            <a:r>
              <a:rPr lang="ru-RU" dirty="0"/>
              <a:t>ЯЧЕЕК</a:t>
            </a:r>
            <a:r>
              <a:rPr lang="ru-RU" dirty="0" smtClean="0"/>
              <a:t>!</a:t>
            </a:r>
          </a:p>
          <a:p>
            <a:pPr marL="5715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 descr="Картинки по запросу таблица с подзаголов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9" y="1228726"/>
            <a:ext cx="60452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86995"/>
            <a:ext cx="8229600" cy="94173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Не плоская таблица. Пример.</a:t>
            </a:r>
            <a:br>
              <a:rPr lang="ru-RU" dirty="0" smtClean="0"/>
            </a:br>
            <a:r>
              <a:rPr lang="ru-RU" sz="2700" dirty="0" smtClean="0"/>
              <a:t>Как надо было ее </a:t>
            </a:r>
            <a:r>
              <a:rPr lang="ru-RU" sz="2700" dirty="0" smtClean="0"/>
              <a:t>составить?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Ввод </a:t>
            </a:r>
            <a:r>
              <a:rPr lang="ru-RU" dirty="0"/>
              <a:t>данных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С помощью мастера импорта</a:t>
            </a:r>
          </a:p>
          <a:p>
            <a:pPr lvl="1"/>
            <a:r>
              <a:rPr lang="ru-RU" dirty="0" smtClean="0"/>
              <a:t>Из текстового файла </a:t>
            </a:r>
            <a:endParaRPr lang="ru-RU" dirty="0" smtClean="0"/>
          </a:p>
          <a:p>
            <a:pPr lvl="1"/>
            <a:r>
              <a:rPr lang="ru-RU" dirty="0" smtClean="0"/>
              <a:t>Путем </a:t>
            </a:r>
            <a:r>
              <a:rPr lang="ru-RU" dirty="0" smtClean="0"/>
              <a:t>копирования</a:t>
            </a:r>
          </a:p>
          <a:p>
            <a:r>
              <a:rPr lang="ru-RU" dirty="0" smtClean="0"/>
              <a:t>Путем </a:t>
            </a:r>
            <a:r>
              <a:rPr lang="ru-RU" dirty="0" err="1" smtClean="0"/>
              <a:t>автозаполнения</a:t>
            </a:r>
            <a:endParaRPr lang="ru-RU" dirty="0" smtClean="0"/>
          </a:p>
          <a:p>
            <a:pPr lvl="1"/>
            <a:r>
              <a:rPr lang="ru-RU" dirty="0" smtClean="0"/>
              <a:t>Копирование вниз </a:t>
            </a:r>
            <a:r>
              <a:rPr lang="ru-RU" dirty="0" smtClean="0"/>
              <a:t>и </a:t>
            </a:r>
            <a:r>
              <a:rPr lang="ru-RU" dirty="0" smtClean="0"/>
              <a:t>вправо </a:t>
            </a:r>
            <a:endParaRPr lang="en-US" dirty="0" smtClean="0"/>
          </a:p>
          <a:p>
            <a:pPr lvl="1"/>
            <a:r>
              <a:rPr lang="ru-RU" dirty="0" smtClean="0"/>
              <a:t>Арифметическая прогрессия</a:t>
            </a:r>
          </a:p>
          <a:p>
            <a:r>
              <a:rPr lang="ru-RU" dirty="0" smtClean="0"/>
              <a:t>Путем вычисления </a:t>
            </a:r>
            <a:r>
              <a:rPr lang="ru-RU" dirty="0" smtClean="0"/>
              <a:t>значений (по формулам).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Аналогичные бесплатные программы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Google Sheets </a:t>
            </a:r>
          </a:p>
          <a:p>
            <a:pPr lvl="1"/>
            <a:r>
              <a:rPr lang="ru-RU" dirty="0" smtClean="0"/>
              <a:t>Вход: </a:t>
            </a:r>
            <a:r>
              <a:rPr lang="en-US" dirty="0" smtClean="0"/>
              <a:t>Google =&gt; Drive =&gt; New =&gt; Google sheet</a:t>
            </a:r>
            <a:endParaRPr lang="ru-RU" dirty="0" smtClean="0"/>
          </a:p>
          <a:p>
            <a:r>
              <a:rPr lang="en-US" dirty="0" smtClean="0"/>
              <a:t>LibreOffice </a:t>
            </a:r>
          </a:p>
          <a:p>
            <a:r>
              <a:rPr lang="en-US" dirty="0" smtClean="0"/>
              <a:t>OpenOffice </a:t>
            </a:r>
            <a:endParaRPr lang="ru-RU" dirty="0" smtClean="0"/>
          </a:p>
          <a:p>
            <a:r>
              <a:rPr lang="ru-RU" dirty="0" smtClean="0"/>
              <a:t>Разные бесплатные </a:t>
            </a:r>
            <a:r>
              <a:rPr lang="en-US" dirty="0" smtClean="0"/>
              <a:t>online </a:t>
            </a:r>
            <a:r>
              <a:rPr lang="ru-RU" dirty="0" smtClean="0"/>
              <a:t>редакторы типа </a:t>
            </a:r>
            <a:r>
              <a:rPr lang="en-US" dirty="0" smtClean="0"/>
              <a:t>Excel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7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Совместимость таблиц. </a:t>
            </a:r>
            <a:br>
              <a:rPr lang="ru-RU" dirty="0" smtClean="0"/>
            </a:br>
            <a:r>
              <a:rPr lang="ru-RU" dirty="0" smtClean="0"/>
              <a:t>Функция ВПР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17725"/>
            <a:ext cx="7772400" cy="1470025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Пока остановимся 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Импорт данных из текста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2630" b="23050"/>
          <a:stretch>
            <a:fillRect/>
          </a:stretch>
        </p:blipFill>
        <p:spPr>
          <a:xfrm>
            <a:off x="792163" y="1403350"/>
            <a:ext cx="7313612" cy="5454650"/>
          </a:xfrm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 flipH="1" flipV="1">
            <a:off x="17557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96950" y="266382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Тип текстовой таблицы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499225" y="2541588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Кодировка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6735763" y="2971800"/>
            <a:ext cx="427037" cy="157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  <a:endParaRPr lang="en-US" smtClean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r="23192" b="22415"/>
          <a:stretch>
            <a:fillRect/>
          </a:stretch>
        </p:blipFill>
        <p:spPr bwMode="auto">
          <a:xfrm>
            <a:off x="731838" y="1392238"/>
            <a:ext cx="73612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8"/>
          <p:cNvSpPr>
            <a:spLocks noChangeShapeType="1"/>
          </p:cNvSpPr>
          <p:nvPr/>
        </p:nvSpPr>
        <p:spPr bwMode="auto">
          <a:xfrm flipH="1" flipV="1">
            <a:off x="22002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441450" y="26638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Разделители данных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 cstate="print"/>
          <a:srcRect r="23047" b="22589"/>
          <a:stretch>
            <a:fillRect/>
          </a:stretch>
        </p:blipFill>
        <p:spPr bwMode="auto">
          <a:xfrm>
            <a:off x="0" y="1096963"/>
            <a:ext cx="76358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2275"/>
            <a:ext cx="9144000" cy="577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6386513" y="2625725"/>
            <a:ext cx="1179512" cy="1158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573963" y="1925638"/>
            <a:ext cx="1704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Определение </a:t>
            </a:r>
          </a:p>
          <a:p>
            <a:pPr eaLnBrk="0" hangingPunct="0"/>
            <a:r>
              <a:rPr lang="ru-RU"/>
              <a:t>типа данных </a:t>
            </a:r>
          </a:p>
          <a:p>
            <a:pPr eaLnBrk="0" hangingPunct="0"/>
            <a:r>
              <a:rPr lang="ru-RU"/>
              <a:t>в колонке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50"/>
            <a:ext cx="9144000" cy="700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 cstate="print"/>
          <a:srcRect r="22772" b="22781"/>
          <a:stretch>
            <a:fillRect/>
          </a:stretch>
        </p:blipFill>
        <p:spPr bwMode="auto">
          <a:xfrm>
            <a:off x="700088" y="1120775"/>
            <a:ext cx="765016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Формат ячеек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088" t="30957" r="25996" b="20543"/>
          <a:stretch>
            <a:fillRect/>
          </a:stretch>
        </p:blipFill>
        <p:spPr>
          <a:xfrm>
            <a:off x="1638300" y="1600200"/>
            <a:ext cx="5538788" cy="4314825"/>
          </a:xfrm>
          <a:noFill/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98450" y="1101725"/>
            <a:ext cx="2517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Format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Cells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6337300" y="1120775"/>
            <a:ext cx="275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Меню- Формат - Ячейка</a:t>
            </a:r>
            <a:endParaRPr lang="en-US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3136900" y="6130925"/>
            <a:ext cx="297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click – </a:t>
            </a:r>
            <a:r>
              <a:rPr lang="ru-RU"/>
              <a:t>Формат ячеек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Выделяем…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 cstate="print"/>
          <a:srcRect l="28403" t="30884" r="63573" b="28729"/>
          <a:stretch>
            <a:fillRect/>
          </a:stretch>
        </p:blipFill>
        <p:spPr bwMode="auto">
          <a:xfrm>
            <a:off x="4157663" y="1276350"/>
            <a:ext cx="74136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 cstate="print"/>
          <a:srcRect l="28064" t="30870" r="62868" b="28755"/>
          <a:stretch>
            <a:fillRect/>
          </a:stretch>
        </p:blipFill>
        <p:spPr bwMode="auto">
          <a:xfrm>
            <a:off x="6391275" y="1298575"/>
            <a:ext cx="838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28813" y="1263650"/>
            <a:ext cx="1992312" cy="2794000"/>
            <a:chOff x="1215" y="796"/>
            <a:chExt cx="1255" cy="1760"/>
          </a:xfrm>
        </p:grpSpPr>
        <p:grpSp>
          <p:nvGrpSpPr>
            <p:cNvPr id="15380" name="Group 31"/>
            <p:cNvGrpSpPr>
              <a:grpSpLocks/>
            </p:cNvGrpSpPr>
            <p:nvPr/>
          </p:nvGrpSpPr>
          <p:grpSpPr bwMode="auto">
            <a:xfrm>
              <a:off x="1215" y="796"/>
              <a:ext cx="471" cy="1760"/>
              <a:chOff x="1215" y="796"/>
              <a:chExt cx="471" cy="1760"/>
            </a:xfrm>
          </p:grpSpPr>
          <p:pic>
            <p:nvPicPr>
              <p:cNvPr id="15384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6000"/>
              </a:blip>
              <a:srcRect l="28268" t="30957" r="63684" b="28944"/>
              <a:stretch>
                <a:fillRect/>
              </a:stretch>
            </p:blipFill>
            <p:spPr bwMode="auto">
              <a:xfrm>
                <a:off x="1215" y="796"/>
                <a:ext cx="471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5" name="AutoShape 6"/>
              <p:cNvSpPr>
                <a:spLocks noChangeArrowheads="1"/>
              </p:cNvSpPr>
              <p:nvPr/>
            </p:nvSpPr>
            <p:spPr bwMode="auto">
              <a:xfrm>
                <a:off x="1395" y="1712"/>
                <a:ext cx="61" cy="61"/>
              </a:xfrm>
              <a:prstGeom prst="plus">
                <a:avLst>
                  <a:gd name="adj" fmla="val 30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6" name="Line 7"/>
              <p:cNvSpPr>
                <a:spLocks noChangeShapeType="1"/>
              </p:cNvSpPr>
              <p:nvPr/>
            </p:nvSpPr>
            <p:spPr bwMode="auto">
              <a:xfrm>
                <a:off x="1425" y="1743"/>
                <a:ext cx="0" cy="279"/>
              </a:xfrm>
              <a:prstGeom prst="line">
                <a:avLst/>
              </a:prstGeom>
              <a:noFill/>
              <a:ln w="9525" cap="rnd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1" name="Line 14"/>
            <p:cNvSpPr>
              <a:spLocks noChangeShapeType="1"/>
            </p:cNvSpPr>
            <p:nvPr/>
          </p:nvSpPr>
          <p:spPr bwMode="auto">
            <a:xfrm flipH="1">
              <a:off x="1742" y="1188"/>
              <a:ext cx="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Text Box 15"/>
            <p:cNvSpPr txBox="1">
              <a:spLocks noChangeArrowheads="1"/>
            </p:cNvSpPr>
            <p:nvPr/>
          </p:nvSpPr>
          <p:spPr bwMode="auto">
            <a:xfrm>
              <a:off x="1768" y="90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Left click</a:t>
              </a:r>
              <a:endParaRPr lang="ru-RU"/>
            </a:p>
          </p:txBody>
        </p:sp>
        <p:sp>
          <p:nvSpPr>
            <p:cNvPr id="15383" name="Text Box 16"/>
            <p:cNvSpPr txBox="1">
              <a:spLocks noChangeArrowheads="1"/>
            </p:cNvSpPr>
            <p:nvPr/>
          </p:nvSpPr>
          <p:spPr bwMode="auto">
            <a:xfrm>
              <a:off x="1748" y="1223"/>
              <a:ext cx="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+ тянуть</a:t>
              </a:r>
            </a:p>
          </p:txBody>
        </p:sp>
      </p:grp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143500" y="18891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879975" y="14874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Shift + Ctrl +</a:t>
            </a:r>
            <a:r>
              <a:rPr lang="en-US">
                <a:cs typeface="Arial" charset="0"/>
              </a:rPr>
              <a:t>↓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3175" y="3895725"/>
            <a:ext cx="730250" cy="2800350"/>
            <a:chOff x="4340" y="1104"/>
            <a:chExt cx="460" cy="1764"/>
          </a:xfrm>
        </p:grpSpPr>
        <p:pic>
          <p:nvPicPr>
            <p:cNvPr id="1537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l="28337" t="30872" r="63759" b="28763"/>
            <a:stretch>
              <a:fillRect/>
            </a:stretch>
          </p:blipFill>
          <p:spPr bwMode="auto">
            <a:xfrm>
              <a:off x="4340" y="1104"/>
              <a:ext cx="460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AutoShape 21"/>
            <p:cNvSpPr>
              <a:spLocks noChangeArrowheads="1"/>
            </p:cNvSpPr>
            <p:nvPr/>
          </p:nvSpPr>
          <p:spPr bwMode="auto">
            <a:xfrm>
              <a:off x="4531" y="2534"/>
              <a:ext cx="61" cy="61"/>
            </a:xfrm>
            <a:prstGeom prst="plus">
              <a:avLst>
                <a:gd name="adj" fmla="val 30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7" cstate="print"/>
          <a:srcRect l="13966" t="26997" r="70580" b="33609"/>
          <a:stretch>
            <a:fillRect/>
          </a:stretch>
        </p:blipFill>
        <p:spPr bwMode="auto">
          <a:xfrm>
            <a:off x="333375" y="3881438"/>
            <a:ext cx="14287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72" name="AutoShape 24"/>
          <p:cNvCxnSpPr>
            <a:cxnSpLocks noChangeShapeType="1"/>
          </p:cNvCxnSpPr>
          <p:nvPr/>
        </p:nvCxnSpPr>
        <p:spPr bwMode="auto">
          <a:xfrm rot="10800000" flipV="1">
            <a:off x="1885950" y="4219575"/>
            <a:ext cx="2390775" cy="1143000"/>
          </a:xfrm>
          <a:prstGeom prst="bentConnector3">
            <a:avLst>
              <a:gd name="adj1" fmla="val -20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5"/>
          <p:cNvCxnSpPr>
            <a:cxnSpLocks noChangeShapeType="1"/>
          </p:cNvCxnSpPr>
          <p:nvPr/>
        </p:nvCxnSpPr>
        <p:spPr bwMode="auto">
          <a:xfrm>
            <a:off x="4676775" y="4229100"/>
            <a:ext cx="2838450" cy="1152525"/>
          </a:xfrm>
          <a:prstGeom prst="bentConnector3">
            <a:avLst>
              <a:gd name="adj1" fmla="val 3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2501900" y="486886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Ctrl + A</a:t>
            </a:r>
            <a:endParaRPr lang="ru-RU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226050" y="5430838"/>
            <a:ext cx="175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удерживая </a:t>
            </a:r>
            <a:r>
              <a:rPr lang="en-US"/>
              <a:t>Ctrl</a:t>
            </a:r>
            <a:endParaRPr lang="ru-RU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340350" y="49355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click</a:t>
            </a:r>
            <a:endParaRPr lang="ru-RU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5133975" y="28416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4879975" y="2878138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click “1”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hold Shift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click “21”</a:t>
            </a:r>
            <a:endParaRPr lang="en-US"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28625" y="3505200"/>
            <a:ext cx="95250" cy="476250"/>
          </a:xfrm>
          <a:prstGeom prst="downArrow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  <p:bldP spid="53266" grpId="0"/>
      <p:bldP spid="53274" grpId="0"/>
      <p:bldP spid="53275" grpId="0"/>
      <p:bldP spid="53276" grpId="0"/>
      <p:bldP spid="53277" grpId="0" animBg="1"/>
      <p:bldP spid="53278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pPr eaLnBrk="1" hangingPunct="1"/>
            <a:r>
              <a:rPr lang="ru-RU" sz="4400" smtClean="0"/>
              <a:t>Ввод данных</a:t>
            </a:r>
            <a:endParaRPr lang="en-US" sz="4400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t="4442" r="69333" b="2614"/>
          <a:stretch>
            <a:fillRect/>
          </a:stretch>
        </p:blipFill>
        <p:spPr bwMode="auto">
          <a:xfrm>
            <a:off x="477838" y="1530350"/>
            <a:ext cx="2336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87450" y="10318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</a:t>
            </a: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86175" y="10318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Курсор</a:t>
            </a:r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18175" y="1052513"/>
            <a:ext cx="142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Прогрессия</a:t>
            </a: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82938" y="1512888"/>
            <a:ext cx="1951037" cy="5100637"/>
            <a:chOff x="2005" y="953"/>
            <a:chExt cx="1229" cy="3213"/>
          </a:xfrm>
        </p:grpSpPr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4849" r="74396" b="1859"/>
            <a:stretch>
              <a:fillRect/>
            </a:stretch>
          </p:blipFill>
          <p:spPr bwMode="auto">
            <a:xfrm>
              <a:off x="2005" y="953"/>
              <a:ext cx="1229" cy="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84" name="Group 9"/>
            <p:cNvGrpSpPr>
              <a:grpSpLocks/>
            </p:cNvGrpSpPr>
            <p:nvPr/>
          </p:nvGrpSpPr>
          <p:grpSpPr bwMode="auto">
            <a:xfrm>
              <a:off x="2862" y="2712"/>
              <a:ext cx="132" cy="120"/>
              <a:chOff x="2736" y="2844"/>
              <a:chExt cx="132" cy="120"/>
            </a:xfrm>
          </p:grpSpPr>
          <p:sp>
            <p:nvSpPr>
              <p:cNvPr id="32785" name="Line 10"/>
              <p:cNvSpPr>
                <a:spLocks noChangeShapeType="1"/>
              </p:cNvSpPr>
              <p:nvPr/>
            </p:nvSpPr>
            <p:spPr bwMode="auto">
              <a:xfrm>
                <a:off x="2736" y="2898"/>
                <a:ext cx="13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Line 11"/>
              <p:cNvSpPr>
                <a:spLocks noChangeShapeType="1"/>
              </p:cNvSpPr>
              <p:nvPr/>
            </p:nvSpPr>
            <p:spPr bwMode="auto">
              <a:xfrm flipH="1" flipV="1">
                <a:off x="2808" y="2844"/>
                <a:ext cx="0" cy="1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95925" y="1447800"/>
            <a:ext cx="3559175" cy="5286375"/>
            <a:chOff x="3462" y="912"/>
            <a:chExt cx="2242" cy="3330"/>
          </a:xfrm>
        </p:grpSpPr>
        <p:grpSp>
          <p:nvGrpSpPr>
            <p:cNvPr id="32777" name="Group 13"/>
            <p:cNvGrpSpPr>
              <a:grpSpLocks/>
            </p:cNvGrpSpPr>
            <p:nvPr/>
          </p:nvGrpSpPr>
          <p:grpSpPr bwMode="auto">
            <a:xfrm>
              <a:off x="3462" y="912"/>
              <a:ext cx="2184" cy="3330"/>
              <a:chOff x="3462" y="912"/>
              <a:chExt cx="2184" cy="3330"/>
            </a:xfrm>
          </p:grpSpPr>
          <p:grpSp>
            <p:nvGrpSpPr>
              <p:cNvPr id="32779" name="Group 14"/>
              <p:cNvGrpSpPr>
                <a:grpSpLocks/>
              </p:cNvGrpSpPr>
              <p:nvPr/>
            </p:nvGrpSpPr>
            <p:grpSpPr bwMode="auto">
              <a:xfrm>
                <a:off x="3462" y="912"/>
                <a:ext cx="2124" cy="3330"/>
                <a:chOff x="3462" y="912"/>
                <a:chExt cx="2124" cy="3330"/>
              </a:xfrm>
            </p:grpSpPr>
            <p:pic>
              <p:nvPicPr>
                <p:cNvPr id="32781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71" r="75999" b="1103"/>
                <a:stretch>
                  <a:fillRect/>
                </a:stretch>
              </p:blipFill>
              <p:spPr bwMode="auto">
                <a:xfrm>
                  <a:off x="3462" y="912"/>
                  <a:ext cx="1152" cy="3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2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32" y="3036"/>
                  <a:ext cx="1854" cy="1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2780" name="Text Box 17"/>
              <p:cNvSpPr txBox="1">
                <a:spLocks noChangeArrowheads="1"/>
              </p:cNvSpPr>
              <p:nvPr/>
            </p:nvSpPr>
            <p:spPr bwMode="auto">
              <a:xfrm>
                <a:off x="4700" y="933"/>
                <a:ext cx="94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Меню </a:t>
                </a:r>
                <a:r>
                  <a:rPr lang="en-US"/>
                  <a:t>–</a:t>
                </a:r>
                <a:r>
                  <a:rPr lang="ru-RU"/>
                  <a:t> </a:t>
                </a:r>
              </a:p>
              <a:p>
                <a:r>
                  <a:rPr lang="ru-RU"/>
                  <a:t>Правка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Заполнить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Прогрессия </a:t>
                </a:r>
                <a:endParaRPr lang="en-US"/>
              </a:p>
            </p:txBody>
          </p:sp>
        </p:grpSp>
        <p:sp>
          <p:nvSpPr>
            <p:cNvPr id="32778" name="Text Box 18"/>
            <p:cNvSpPr txBox="1">
              <a:spLocks noChangeArrowheads="1"/>
            </p:cNvSpPr>
            <p:nvPr/>
          </p:nvSpPr>
          <p:spPr bwMode="auto">
            <a:xfrm>
              <a:off x="4700" y="1941"/>
              <a:ext cx="10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Menu</a:t>
              </a:r>
              <a:r>
                <a:rPr lang="ru-RU"/>
                <a:t> </a:t>
              </a:r>
              <a:r>
                <a:rPr lang="en-US"/>
                <a:t>–</a:t>
              </a:r>
              <a:r>
                <a:rPr lang="ru-RU"/>
                <a:t> </a:t>
              </a:r>
              <a:r>
                <a:rPr lang="en-US"/>
                <a:t>Edit</a:t>
              </a:r>
              <a:r>
                <a:rPr lang="ru-RU"/>
                <a:t> </a:t>
              </a:r>
              <a:r>
                <a:rPr lang="en-US"/>
                <a:t>–</a:t>
              </a:r>
              <a:endParaRPr lang="ru-RU"/>
            </a:p>
            <a:p>
              <a:r>
                <a:rPr lang="en-US"/>
                <a:t>Fill</a:t>
              </a:r>
              <a:r>
                <a:rPr lang="ru-RU"/>
                <a:t> </a:t>
              </a:r>
              <a:r>
                <a:rPr lang="en-US"/>
                <a:t>– Series</a:t>
              </a:r>
              <a:r>
                <a:rPr lang="ru-RU"/>
                <a:t> </a:t>
              </a:r>
              <a:endParaRPr lang="en-US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34" y="605145"/>
            <a:ext cx="8229600" cy="1143000"/>
          </a:xfrm>
        </p:spPr>
        <p:txBody>
          <a:bodyPr/>
          <a:lstStyle/>
          <a:p>
            <a:r>
              <a:rPr lang="ru-RU" dirty="0" smtClean="0"/>
              <a:t>Учимся на примере </a:t>
            </a:r>
            <a:r>
              <a:rPr lang="en-US" dirty="0" smtClean="0"/>
              <a:t>Excel 2007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1407" y="5001656"/>
            <a:ext cx="7947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Другие релизы или программы устроены аналогично. 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Разбирайтесь сами!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9983" y="2352100"/>
            <a:ext cx="8382000" cy="1680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Ограничения по объему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 Excel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1 млн 49 тыс строк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Google Sheets: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млн ячеек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З</a:t>
            </a:r>
            <a:r>
              <a:rPr lang="ru-RU" dirty="0" smtClean="0"/>
              <a:t>акрепление </a:t>
            </a:r>
            <a:r>
              <a:rPr lang="ru-RU" dirty="0" smtClean="0"/>
              <a:t>областей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l="21210" t="17409" r="52129" b="34576"/>
          <a:stretch>
            <a:fillRect/>
          </a:stretch>
        </p:blipFill>
        <p:spPr bwMode="auto">
          <a:xfrm>
            <a:off x="120650" y="1428750"/>
            <a:ext cx="2832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 l="21066" t="17436" r="52199" b="34724"/>
          <a:stretch>
            <a:fillRect/>
          </a:stretch>
        </p:blipFill>
        <p:spPr bwMode="auto">
          <a:xfrm>
            <a:off x="3187700" y="1428750"/>
            <a:ext cx="2844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l="21220" t="17294" r="51968" b="34576"/>
          <a:stretch>
            <a:fillRect/>
          </a:stretch>
        </p:blipFill>
        <p:spPr bwMode="auto">
          <a:xfrm>
            <a:off x="6299200" y="1412875"/>
            <a:ext cx="28448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овая стрелка 7"/>
          <p:cNvSpPr/>
          <p:nvPr/>
        </p:nvSpPr>
        <p:spPr>
          <a:xfrm rot="10800000" flipH="1">
            <a:off x="2484438" y="4046538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0800000" flipH="1">
            <a:off x="5494338" y="4022725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27025" y="5151438"/>
            <a:ext cx="2233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выделить границу закрепления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21075" y="51736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Окно → Закрепить области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332538" y="5159375"/>
            <a:ext cx="2460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области закреплены и видны постоянно при прокрутке листа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Числовая функция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10139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3025"/>
            <a:ext cx="8226425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Текстовая функция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399" b="22768"/>
          <a:stretch>
            <a:fillRect/>
          </a:stretch>
        </p:blipFill>
        <p:spPr>
          <a:xfrm>
            <a:off x="803275" y="1179513"/>
            <a:ext cx="7505700" cy="567531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6838"/>
            <a:ext cx="8226425" cy="8588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Мастер функций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663" b="22803"/>
          <a:stretch>
            <a:fillRect/>
          </a:stretch>
        </p:blipFill>
        <p:spPr>
          <a:xfrm>
            <a:off x="969963" y="1589088"/>
            <a:ext cx="6948487" cy="5268912"/>
          </a:xfrm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41325" y="9286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 Insert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 </a:t>
            </a:r>
            <a:r>
              <a:rPr lang="en-US"/>
              <a:t>Function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856288" y="928688"/>
            <a:ext cx="311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Меню </a:t>
            </a:r>
            <a:r>
              <a:rPr lang="en-US"/>
              <a:t>– </a:t>
            </a:r>
            <a:r>
              <a:rPr lang="ru-RU"/>
              <a:t>Вставка </a:t>
            </a:r>
            <a:r>
              <a:rPr lang="en-US"/>
              <a:t>–</a:t>
            </a:r>
            <a:r>
              <a:rPr lang="ru-RU"/>
              <a:t>  Функция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55563"/>
            <a:ext cx="8226425" cy="89693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 cstate="print"/>
          <a:srcRect r="23424" b="23167"/>
          <a:stretch>
            <a:fillRect/>
          </a:stretch>
        </p:blipFill>
        <p:spPr bwMode="auto">
          <a:xfrm>
            <a:off x="679450" y="985838"/>
            <a:ext cx="780256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Молния 3"/>
          <p:cNvSpPr/>
          <p:nvPr/>
        </p:nvSpPr>
        <p:spPr>
          <a:xfrm rot="19606840" flipH="1">
            <a:off x="6408738" y="3422650"/>
            <a:ext cx="385762" cy="244475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0160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 l="14801" t="8044" r="8333" b="15143"/>
          <a:stretch>
            <a:fillRect/>
          </a:stretch>
        </p:blipFill>
        <p:spPr bwMode="auto">
          <a:xfrm>
            <a:off x="617538" y="928688"/>
            <a:ext cx="79121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Копируем формулу...</a:t>
            </a:r>
            <a:endParaRPr lang="en-US" sz="44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 l="13368" t="4784" r="10056" b="18210"/>
          <a:stretch>
            <a:fillRect/>
          </a:stretch>
        </p:blipFill>
        <p:spPr bwMode="auto">
          <a:xfrm>
            <a:off x="677863" y="855663"/>
            <a:ext cx="79597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78238" y="4454525"/>
            <a:ext cx="3360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Меню открывается щелчком правой кнопки мыши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 flipV="1">
            <a:off x="3263900" y="3338513"/>
            <a:ext cx="798513" cy="1147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 cstate="print"/>
          <a:srcRect r="70572" b="72191"/>
          <a:stretch>
            <a:fillRect/>
          </a:stretch>
        </p:blipFill>
        <p:spPr bwMode="auto">
          <a:xfrm>
            <a:off x="5038725" y="3790950"/>
            <a:ext cx="39243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... в другие ячейки </a:t>
            </a:r>
            <a:endParaRPr lang="en-US" sz="44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l="13643" t="4784" r="50623" b="26428"/>
          <a:stretch>
            <a:fillRect/>
          </a:stretch>
        </p:blipFill>
        <p:spPr bwMode="auto">
          <a:xfrm>
            <a:off x="193675" y="919163"/>
            <a:ext cx="39211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 r="70570" b="72285"/>
          <a:stretch>
            <a:fillRect/>
          </a:stretch>
        </p:blipFill>
        <p:spPr bwMode="auto">
          <a:xfrm>
            <a:off x="5029200" y="942975"/>
            <a:ext cx="3924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21"/>
          <p:cNvSpPr>
            <a:spLocks noChangeArrowheads="1"/>
          </p:cNvSpPr>
          <p:nvPr/>
        </p:nvSpPr>
        <p:spPr bwMode="auto">
          <a:xfrm>
            <a:off x="7089775" y="2395538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21"/>
          <p:cNvSpPr>
            <a:spLocks noChangeArrowheads="1"/>
          </p:cNvSpPr>
          <p:nvPr/>
        </p:nvSpPr>
        <p:spPr bwMode="auto">
          <a:xfrm>
            <a:off x="7065963" y="5867400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7115175" y="5929313"/>
            <a:ext cx="0" cy="485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4260850" y="3541713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или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188" y="0"/>
            <a:ext cx="8226425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 r="23279" b="22975"/>
          <a:stretch>
            <a:fillRect/>
          </a:stretch>
        </p:blipFill>
        <p:spPr bwMode="auto">
          <a:xfrm>
            <a:off x="409575" y="977900"/>
            <a:ext cx="8418513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 r="23424" b="23187"/>
          <a:stretch>
            <a:fillRect/>
          </a:stretch>
        </p:blipFill>
        <p:spPr bwMode="auto">
          <a:xfrm>
            <a:off x="398463" y="889000"/>
            <a:ext cx="8402637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нам от электронной таблицы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Интерактивная обработка массивов данных среднего размера </a:t>
            </a:r>
            <a:r>
              <a:rPr lang="ru-RU" dirty="0" smtClean="0"/>
              <a:t>(до </a:t>
            </a:r>
            <a:r>
              <a:rPr lang="ru-RU" dirty="0" smtClean="0"/>
              <a:t>нескольких сотен тысяч </a:t>
            </a:r>
            <a:r>
              <a:rPr lang="ru-RU" dirty="0" smtClean="0"/>
              <a:t>строк)</a:t>
            </a:r>
            <a:endParaRPr lang="ru-RU" dirty="0" smtClean="0"/>
          </a:p>
          <a:p>
            <a:pPr lvl="1"/>
            <a:r>
              <a:rPr lang="ru-RU" dirty="0" smtClean="0"/>
              <a:t>Сортировка, преобразован</a:t>
            </a:r>
            <a:r>
              <a:rPr lang="ru-RU" dirty="0"/>
              <a:t>и</a:t>
            </a:r>
            <a:r>
              <a:rPr lang="ru-RU" dirty="0" smtClean="0"/>
              <a:t>е, вычисление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ru-RU" dirty="0" smtClean="0"/>
              <a:t>слияние данных из разных источников, составление сводных таблиц и т.п.</a:t>
            </a:r>
          </a:p>
          <a:p>
            <a:r>
              <a:rPr lang="ru-RU" dirty="0" smtClean="0"/>
              <a:t>Представленение результатов для публикаций и отчетов</a:t>
            </a:r>
          </a:p>
          <a:p>
            <a:pPr lvl="1"/>
            <a:r>
              <a:rPr lang="ru-RU" dirty="0" smtClean="0"/>
              <a:t>Графики, гистограммы, диаграммы и т.п.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Абсолютные  и смешанные ссылки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78138"/>
          <a:ext cx="8470898" cy="3002279"/>
        </p:xfrm>
        <a:graphic>
          <a:graphicData uri="http://schemas.openxmlformats.org/drawingml/2006/table">
            <a:tbl>
              <a:tblPr/>
              <a:tblGrid>
                <a:gridCol w="143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2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Первоначальная ссылка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Новая ссылка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5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абсолютный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8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$A1 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абсолютный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3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642" name="Picture 5" descr="Копируемая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263" y="1692275"/>
            <a:ext cx="2362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5400"/>
            <a:ext cx="8226425" cy="1143000"/>
          </a:xfrm>
          <a:noFill/>
          <a:ln/>
        </p:spPr>
        <p:txBody>
          <a:bodyPr/>
          <a:lstStyle/>
          <a:p>
            <a:r>
              <a:rPr lang="ru-RU" smtClean="0"/>
              <a:t>ВПР (</a:t>
            </a:r>
            <a:r>
              <a:rPr lang="en-US" smtClean="0"/>
              <a:t>VLOOKUP)</a:t>
            </a:r>
            <a:endParaRPr lang="ru-RU" smtClean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 r="75969" b="40688"/>
          <a:stretch>
            <a:fillRect/>
          </a:stretch>
        </p:blipFill>
        <p:spPr bwMode="auto">
          <a:xfrm>
            <a:off x="4787900" y="1125538"/>
            <a:ext cx="27987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 r="71478" b="37434"/>
          <a:stretch>
            <a:fillRect/>
          </a:stretch>
        </p:blipFill>
        <p:spPr bwMode="auto">
          <a:xfrm>
            <a:off x="539750" y="1125538"/>
            <a:ext cx="3152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059113" y="2781300"/>
            <a:ext cx="338455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3059113" y="3213100"/>
            <a:ext cx="338455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059113" y="4005263"/>
            <a:ext cx="3313112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176371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01186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искомое значение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 t="6493" r="51393" b="28984"/>
          <a:stretch>
            <a:fillRect/>
          </a:stretch>
        </p:blipFill>
        <p:spPr bwMode="auto">
          <a:xfrm>
            <a:off x="3924300" y="1557338"/>
            <a:ext cx="48244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4925" y="1936750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Искомое значение (</a:t>
            </a:r>
            <a:r>
              <a:rPr lang="en-US" u="sng"/>
              <a:t>lookup_value)</a:t>
            </a:r>
            <a:endParaRPr lang="ru-RU" u="sng"/>
          </a:p>
          <a:p>
            <a:endParaRPr lang="en-US" u="sng"/>
          </a:p>
          <a:p>
            <a:r>
              <a:rPr lang="ru-RU"/>
              <a:t>адрес интервала ячеек, содержащих идентификатор (в данном случае, код остатка), который нужно найти в первой колонке 1й таблицы </a:t>
            </a:r>
          </a:p>
          <a:p>
            <a:endParaRPr lang="ru-RU"/>
          </a:p>
          <a:p>
            <a:r>
              <a:rPr lang="ru-RU" sz="1400"/>
              <a:t>*Ссылка указывает название листа и интервал данных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>
                <a:effectLst/>
              </a:rPr>
              <a:t>ВПР (</a:t>
            </a:r>
            <a:r>
              <a:rPr lang="en-US" sz="4000" smtClean="0">
                <a:effectLst/>
              </a:rPr>
              <a:t>VLOOKUP)</a:t>
            </a: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таблица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4925" y="1341438"/>
            <a:ext cx="38163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таблица (</a:t>
            </a:r>
            <a:r>
              <a:rPr lang="en-US" u="sng"/>
              <a:t>table_array)</a:t>
            </a:r>
            <a:endParaRPr lang="ru-RU" u="sng"/>
          </a:p>
          <a:p>
            <a:endParaRPr lang="en-US" u="sng"/>
          </a:p>
          <a:p>
            <a:r>
              <a:rPr lang="ru-RU"/>
              <a:t>адрес таблицы (1), в первой колонке которой следует искать заданный идентификатор (а/к)</a:t>
            </a:r>
          </a:p>
          <a:p>
            <a:endParaRPr lang="ru-RU"/>
          </a:p>
          <a:p>
            <a:r>
              <a:rPr lang="ru-RU" u="sng"/>
              <a:t>номер_столбца (</a:t>
            </a:r>
            <a:r>
              <a:rPr lang="en-US" u="sng"/>
              <a:t>Col_index_num)</a:t>
            </a:r>
            <a:endParaRPr lang="en-US"/>
          </a:p>
          <a:p>
            <a:r>
              <a:rPr lang="ru-RU"/>
              <a:t>из табл.1,который содержит необходимые значения для табл.2 (второй столбец)</a:t>
            </a:r>
          </a:p>
          <a:p>
            <a:endParaRPr lang="ru-RU"/>
          </a:p>
          <a:p>
            <a:r>
              <a:rPr lang="ru-RU" u="sng"/>
              <a:t>интервальный_просмотр (</a:t>
            </a:r>
            <a:r>
              <a:rPr lang="en-US" u="sng"/>
              <a:t>range_lookup)</a:t>
            </a:r>
            <a:endParaRPr lang="ru-RU" u="sng"/>
          </a:p>
          <a:p>
            <a:r>
              <a:rPr lang="ru-RU"/>
              <a:t>указать ЛОЖЬ, чтобы всё получилось ;)</a:t>
            </a:r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 t="6476" r="51941" b="28000"/>
          <a:stretch>
            <a:fillRect/>
          </a:stretch>
        </p:blipFill>
        <p:spPr bwMode="auto">
          <a:xfrm>
            <a:off x="3929063" y="1484313"/>
            <a:ext cx="47466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результат		распространение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 l="5070" t="5762" r="63821" b="41684"/>
          <a:stretch>
            <a:fillRect/>
          </a:stretch>
        </p:blipFill>
        <p:spPr bwMode="auto">
          <a:xfrm>
            <a:off x="107950" y="1557338"/>
            <a:ext cx="37496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 l="4857" t="6032" r="59499" b="40237"/>
          <a:stretch>
            <a:fillRect/>
          </a:stretch>
        </p:blipFill>
        <p:spPr bwMode="auto">
          <a:xfrm>
            <a:off x="4616450" y="1557338"/>
            <a:ext cx="42037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416550" y="6400800"/>
            <a:ext cx="267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$ </a:t>
            </a:r>
            <a:r>
              <a:rPr lang="ru-RU"/>
              <a:t>закрепить области!!!!!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8" name="Picture 4" descr="http://jewelpreciousmetal.ru/images/tucson/tucson63.jpg"/>
          <p:cNvPicPr>
            <a:picLocks noChangeAspect="1" noChangeArrowheads="1"/>
          </p:cNvPicPr>
          <p:nvPr/>
        </p:nvPicPr>
        <p:blipFill>
          <a:blip r:embed="rId3" cstate="print"/>
          <a:srcRect b="29073"/>
          <a:stretch>
            <a:fillRect/>
          </a:stretch>
        </p:blipFill>
        <p:spPr bwMode="auto">
          <a:xfrm>
            <a:off x="4774602" y="4009800"/>
            <a:ext cx="3810000" cy="2195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51451" y="6235093"/>
            <a:ext cx="505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Изумруд после обработки </a:t>
            </a:r>
            <a:r>
              <a:rPr lang="en-US" sz="2400" b="1" dirty="0" smtClean="0"/>
              <a:t>Excel</a:t>
            </a:r>
            <a:endParaRPr lang="ru-RU" sz="2400" b="1" dirty="0"/>
          </a:p>
        </p:txBody>
      </p:sp>
      <p:sp>
        <p:nvSpPr>
          <p:cNvPr id="1030" name="AutoShape 6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952500"/>
            <a:ext cx="2790825" cy="24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5575" y="503599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Python Guru or Snake in the Grass?</a:t>
            </a:r>
            <a:endParaRPr lang="en-US" b="1" dirty="0"/>
          </a:p>
        </p:txBody>
      </p:sp>
      <p:pic>
        <p:nvPicPr>
          <p:cNvPr id="14" name="Picture 12" descr="Картинки по запросу обработка изумру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549" y="1570038"/>
            <a:ext cx="3793625" cy="2410068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089" y="4014789"/>
            <a:ext cx="2843211" cy="28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1193" y="360628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Python</a:t>
            </a:r>
            <a:r>
              <a:rPr lang="ru-RU" b="1" dirty="0" smtClean="0"/>
              <a:t> </a:t>
            </a:r>
            <a:r>
              <a:rPr lang="en-US" b="1" dirty="0" smtClean="0"/>
              <a:t>for dummy</a:t>
            </a:r>
            <a:endParaRPr lang="en-US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38019"/>
              </p:ext>
            </p:extLst>
          </p:nvPr>
        </p:nvGraphicFramePr>
        <p:xfrm>
          <a:off x="457200" y="3588861"/>
          <a:ext cx="8229600" cy="2743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151450" y="628883"/>
            <a:ext cx="4836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Excel </a:t>
            </a:r>
            <a:r>
              <a:rPr lang="ru-RU" sz="2400" b="1" dirty="0" smtClean="0"/>
              <a:t>—</a:t>
            </a:r>
            <a:r>
              <a:rPr lang="en-US" sz="2400" b="1" dirty="0" smtClean="0"/>
              <a:t> </a:t>
            </a:r>
            <a:r>
              <a:rPr lang="ru-RU" sz="2400" b="1" dirty="0" smtClean="0"/>
              <a:t>улучшенный </a:t>
            </a:r>
            <a:r>
              <a:rPr lang="ru-RU" sz="2400" b="1" dirty="0" err="1"/>
              <a:t>гематрат</a:t>
            </a:r>
            <a:r>
              <a:rPr lang="ru-RU" sz="2400" b="1" dirty="0"/>
              <a:t> </a:t>
            </a:r>
            <a:r>
              <a:rPr lang="ru-RU" sz="2400" b="1" dirty="0" smtClean="0"/>
              <a:t>        </a:t>
            </a:r>
            <a:r>
              <a:rPr lang="ru-RU" sz="2400" b="1" dirty="0" smtClean="0"/>
              <a:t>(словарь)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35181"/>
              </p:ext>
            </p:extLst>
          </p:nvPr>
        </p:nvGraphicFramePr>
        <p:xfrm>
          <a:off x="247650" y="825500"/>
          <a:ext cx="8572500" cy="580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Excel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Объём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Ограничен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только  памятью компьютера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 более 1млн строк в таблице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работы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оптимизировать алгоритм, переписать  его на другом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языке программирования (например,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 1млн строк даже некоторые простые функции работают часы.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Гибкость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Надо </a:t>
                      </a:r>
                      <a:r>
                        <a:rPr lang="ru-RU" sz="2000" dirty="0" smtClean="0"/>
                        <a:t>ЗАРАНЕЕ знать (</a:t>
                      </a:r>
                      <a:r>
                        <a:rPr lang="ru-RU" sz="2000" dirty="0" smtClean="0"/>
                        <a:t>придумать)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алгоритм</a:t>
                      </a:r>
                      <a:r>
                        <a:rPr lang="ru-RU" sz="2000" dirty="0" smtClean="0"/>
                        <a:t>, параметры, которые можно менять, способ представления результата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быстро менять способ обработки и представления тех же самых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Требуемая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квалификация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Выше, чем у секретарши, и до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гуру по программированию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секретарши до квалифицированного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биоинформатика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Доступность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графических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средств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Доступны, но сложнее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для освоения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 быстрой адаптации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Доступны в ограниченном, но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часто достаточном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объёме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6" y="1600200"/>
            <a:ext cx="8309112" cy="36975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Excel </a:t>
            </a:r>
            <a:r>
              <a:rPr lang="ru-RU" dirty="0" smtClean="0"/>
              <a:t>имеет расширение </a:t>
            </a: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endParaRPr lang="ru-RU" dirty="0" smtClean="0"/>
          </a:p>
          <a:p>
            <a:r>
              <a:rPr lang="ru-RU" dirty="0" smtClean="0"/>
              <a:t>Содержимое файла —несколько </a:t>
            </a:r>
            <a:r>
              <a:rPr lang="ru-RU" dirty="0" smtClean="0"/>
              <a:t>«</a:t>
            </a:r>
            <a:r>
              <a:rPr lang="ru-RU" dirty="0" smtClean="0"/>
              <a:t>листов».</a:t>
            </a:r>
            <a:endParaRPr lang="ru-RU" dirty="0" smtClean="0"/>
          </a:p>
          <a:p>
            <a:r>
              <a:rPr lang="ru-RU" dirty="0" smtClean="0"/>
              <a:t>Лист – </a:t>
            </a:r>
            <a:r>
              <a:rPr lang="ru-RU" dirty="0" smtClean="0"/>
              <a:t>это таблица</a:t>
            </a:r>
            <a:r>
              <a:rPr lang="ru-RU" dirty="0" smtClean="0"/>
              <a:t>; состоит из ячеек</a:t>
            </a:r>
          </a:p>
          <a:p>
            <a:r>
              <a:rPr lang="ru-RU" dirty="0" smtClean="0"/>
              <a:t>Возможно использование</a:t>
            </a:r>
            <a:br>
              <a:rPr lang="ru-RU" dirty="0" smtClean="0"/>
            </a:br>
            <a:r>
              <a:rPr lang="ru-RU" dirty="0" smtClean="0"/>
              <a:t>данных из одного </a:t>
            </a:r>
            <a:br>
              <a:rPr lang="ru-RU" dirty="0" smtClean="0"/>
            </a:br>
            <a:r>
              <a:rPr lang="ru-RU" dirty="0" smtClean="0"/>
              <a:t>файла </a:t>
            </a:r>
            <a:r>
              <a:rPr lang="ru-RU" dirty="0" smtClean="0"/>
              <a:t>в другом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файле</a:t>
            </a:r>
            <a:endParaRPr lang="en-US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127" y="3771376"/>
            <a:ext cx="4708694" cy="2524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t="4443" r="63" b="1045"/>
          <a:stretch>
            <a:fillRect/>
          </a:stretch>
        </p:blipFill>
        <p:spPr bwMode="auto">
          <a:xfrm>
            <a:off x="690563" y="1152525"/>
            <a:ext cx="761523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Общий вид листа</a:t>
            </a:r>
            <a:endParaRPr lang="en-US" sz="4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7275" y="2019300"/>
            <a:ext cx="1212850" cy="1938338"/>
            <a:chOff x="822" y="690"/>
            <a:chExt cx="764" cy="1221"/>
          </a:xfrm>
        </p:grpSpPr>
        <p:sp>
          <p:nvSpPr>
            <p:cNvPr id="6160" name="Line 4"/>
            <p:cNvSpPr>
              <a:spLocks noChangeShapeType="1"/>
            </p:cNvSpPr>
            <p:nvPr/>
          </p:nvSpPr>
          <p:spPr bwMode="auto">
            <a:xfrm>
              <a:off x="948" y="690"/>
              <a:ext cx="132" cy="8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Text Box 5"/>
            <p:cNvSpPr txBox="1">
              <a:spLocks noChangeArrowheads="1"/>
            </p:cNvSpPr>
            <p:nvPr/>
          </p:nvSpPr>
          <p:spPr bwMode="auto">
            <a:xfrm>
              <a:off x="822" y="1507"/>
              <a:ext cx="7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Ячейка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А1 (</a:t>
              </a:r>
              <a:r>
                <a:rPr lang="en-US" dirty="0">
                  <a:solidFill>
                    <a:schemeClr val="accent6"/>
                  </a:solidFill>
                </a:rPr>
                <a:t>$A$1)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61075" y="1728788"/>
            <a:ext cx="2025650" cy="2447925"/>
            <a:chOff x="3960" y="1088"/>
            <a:chExt cx="1276" cy="1542"/>
          </a:xfrm>
        </p:grpSpPr>
        <p:sp>
          <p:nvSpPr>
            <p:cNvPr id="6158" name="Line 7"/>
            <p:cNvSpPr>
              <a:spLocks noChangeShapeType="1"/>
            </p:cNvSpPr>
            <p:nvPr/>
          </p:nvSpPr>
          <p:spPr bwMode="auto">
            <a:xfrm>
              <a:off x="3960" y="1088"/>
              <a:ext cx="454" cy="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Text Box 9"/>
            <p:cNvSpPr txBox="1">
              <a:spLocks noChangeArrowheads="1"/>
            </p:cNvSpPr>
            <p:nvPr/>
          </p:nvSpPr>
          <p:spPr bwMode="auto">
            <a:xfrm>
              <a:off x="4046" y="2053"/>
              <a:ext cx="119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Поле состояния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содержимого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ячейки.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12875" y="1520825"/>
            <a:ext cx="5426075" cy="1789113"/>
            <a:chOff x="1460" y="1006"/>
            <a:chExt cx="3418" cy="1127"/>
          </a:xfrm>
        </p:grpSpPr>
        <p:sp>
          <p:nvSpPr>
            <p:cNvPr id="6154" name="Line 8"/>
            <p:cNvSpPr>
              <a:spLocks noChangeShapeType="1"/>
            </p:cNvSpPr>
            <p:nvPr/>
          </p:nvSpPr>
          <p:spPr bwMode="auto">
            <a:xfrm>
              <a:off x="1460" y="1006"/>
              <a:ext cx="694" cy="6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2149" y="1540"/>
              <a:ext cx="108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работы с файлами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3627" y="1053"/>
              <a:ext cx="545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Text Box 16"/>
            <p:cNvSpPr txBox="1">
              <a:spLocks noChangeArrowheads="1"/>
            </p:cNvSpPr>
            <p:nvPr/>
          </p:nvSpPr>
          <p:spPr bwMode="auto">
            <a:xfrm>
              <a:off x="3361" y="1556"/>
              <a:ext cx="15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форматирования ячеек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70138" y="4810125"/>
            <a:ext cx="3843337" cy="1239838"/>
            <a:chOff x="1817" y="3000"/>
            <a:chExt cx="2421" cy="781"/>
          </a:xfrm>
        </p:grpSpPr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 flipV="1">
              <a:off x="1817" y="3365"/>
              <a:ext cx="984" cy="4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Text Box 18"/>
            <p:cNvSpPr txBox="1">
              <a:spLocks noChangeArrowheads="1"/>
            </p:cNvSpPr>
            <p:nvPr/>
          </p:nvSpPr>
          <p:spPr bwMode="auto">
            <a:xfrm>
              <a:off x="2818" y="3000"/>
              <a:ext cx="14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Список листов, входящих в книгу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55"/>
            <a:ext cx="8229600" cy="752816"/>
          </a:xfrm>
        </p:spPr>
        <p:txBody>
          <a:bodyPr>
            <a:normAutofit fontScale="90000"/>
          </a:bodyPr>
          <a:lstStyle/>
          <a:p>
            <a:r>
              <a:rPr lang="ru-RU" dirty="0"/>
              <a:t>Я</a:t>
            </a:r>
            <a:r>
              <a:rPr lang="ru-RU" dirty="0" smtClean="0"/>
              <a:t>чейка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450" y="668541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Четыре атрибута ячейки: </a:t>
            </a:r>
          </a:p>
          <a:p>
            <a:pPr lvl="1"/>
            <a:r>
              <a:rPr lang="ru-RU" dirty="0" smtClean="0"/>
              <a:t>значение,</a:t>
            </a:r>
          </a:p>
          <a:p>
            <a:pPr lvl="1"/>
            <a:r>
              <a:rPr lang="ru-RU" dirty="0" smtClean="0"/>
              <a:t> формула, </a:t>
            </a:r>
          </a:p>
          <a:p>
            <a:pPr lvl="1"/>
            <a:r>
              <a:rPr lang="ru-RU" dirty="0" smtClean="0"/>
              <a:t>форматирование,</a:t>
            </a:r>
          </a:p>
          <a:p>
            <a:pPr lvl="1"/>
            <a:r>
              <a:rPr lang="ru-RU" dirty="0" smtClean="0"/>
              <a:t> комментарий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567819" y="592817"/>
            <a:ext cx="4394931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Адрес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B2 </a:t>
            </a:r>
            <a:r>
              <a:rPr lang="ru-RU" sz="2000" dirty="0" smtClean="0"/>
              <a:t>(в том же листе)</a:t>
            </a:r>
            <a:endParaRPr lang="en-US" sz="2000" dirty="0" smtClean="0"/>
          </a:p>
          <a:p>
            <a:pPr lvl="1"/>
            <a:r>
              <a:rPr lang="en-US" dirty="0" smtClean="0"/>
              <a:t>TestSheet!B2</a:t>
            </a:r>
            <a:r>
              <a:rPr lang="ru-RU" dirty="0" smtClean="0"/>
              <a:t> </a:t>
            </a:r>
            <a:r>
              <a:rPr lang="ru-RU" sz="2000" dirty="0" smtClean="0"/>
              <a:t>(в том же файле)</a:t>
            </a:r>
            <a:endParaRPr lang="en-US" sz="2000" dirty="0" smtClean="0"/>
          </a:p>
          <a:p>
            <a:pPr lvl="1"/>
            <a:r>
              <a:rPr lang="en-US" dirty="0" smtClean="0"/>
              <a:t>[TestFile.xlsx]TestSheet!B2</a:t>
            </a:r>
            <a:r>
              <a:rPr lang="ru-RU" dirty="0" smtClean="0"/>
              <a:t> </a:t>
            </a:r>
            <a:r>
              <a:rPr lang="ru-RU" sz="2000" dirty="0" smtClean="0"/>
              <a:t>(в другом файле)</a:t>
            </a:r>
            <a:endParaRPr lang="en-US" sz="2000" dirty="0" smtClean="0"/>
          </a:p>
          <a:p>
            <a:pPr lvl="1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478791" y="3073878"/>
            <a:ext cx="7534758" cy="3756097"/>
            <a:chOff x="595865" y="2335697"/>
            <a:chExt cx="7534758" cy="375609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r="70738" b="77063"/>
            <a:stretch>
              <a:fillRect/>
            </a:stretch>
          </p:blipFill>
          <p:spPr bwMode="auto">
            <a:xfrm>
              <a:off x="2130425" y="2335697"/>
              <a:ext cx="4484687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595865" y="3173828"/>
              <a:ext cx="1322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Значение</a:t>
              </a:r>
              <a:r>
                <a:rPr lang="ru-RU" dirty="0"/>
                <a:t>:</a:t>
              </a:r>
            </a:p>
            <a:p>
              <a:r>
                <a:rPr lang="ru-RU" dirty="0"/>
                <a:t> 170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6827285" y="2907197"/>
              <a:ext cx="13033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Формула:</a:t>
              </a:r>
            </a:p>
            <a:p>
              <a:r>
                <a:rPr lang="ru-RU" dirty="0"/>
                <a:t>=</a:t>
              </a:r>
              <a:r>
                <a:rPr lang="en-US" dirty="0"/>
                <a:t>A3*A4</a:t>
              </a:r>
              <a:endParaRPr lang="ru-RU" dirty="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563583" y="5177394"/>
              <a:ext cx="223996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Форматирование:</a:t>
              </a:r>
            </a:p>
            <a:p>
              <a:r>
                <a:rPr lang="en-US" sz="1200" dirty="0" err="1"/>
                <a:t>arial</a:t>
              </a:r>
              <a:r>
                <a:rPr lang="en-US" sz="1200" dirty="0"/>
                <a:t> 10, bold, </a:t>
              </a:r>
              <a:endParaRPr lang="ru-RU" sz="1200" dirty="0"/>
            </a:p>
            <a:p>
              <a:r>
                <a:rPr lang="en-US" sz="1200" dirty="0" err="1"/>
                <a:t>правое</a:t>
              </a:r>
              <a:r>
                <a:rPr lang="en-US" sz="1200" dirty="0"/>
                <a:t> </a:t>
              </a:r>
              <a:r>
                <a:rPr lang="en-US" sz="1200" dirty="0" err="1"/>
                <a:t>выравнивание</a:t>
              </a:r>
              <a:r>
                <a:rPr lang="ru-RU" sz="1200" dirty="0"/>
                <a:t>, </a:t>
              </a:r>
            </a:p>
            <a:p>
              <a:r>
                <a:rPr lang="ru-RU" sz="1200" dirty="0"/>
                <a:t>общий формат числа и </a:t>
              </a:r>
              <a:r>
                <a:rPr lang="ru-RU" sz="1200" dirty="0" err="1"/>
                <a:t>т.д</a:t>
              </a:r>
              <a:endParaRPr lang="ru-RU" sz="1200" dirty="0"/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4572000" y="5178568"/>
              <a:ext cx="1730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Комментарий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1918252" y="3548547"/>
              <a:ext cx="1396448" cy="365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2683564" y="3994635"/>
              <a:ext cx="891485" cy="11269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 flipV="1">
              <a:off x="4532312" y="3162784"/>
              <a:ext cx="2294973" cy="110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5021262" y="4437546"/>
              <a:ext cx="385625" cy="6840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2099</Words>
  <Application>Microsoft Office PowerPoint</Application>
  <PresentationFormat>Экран (4:3)</PresentationFormat>
  <Paragraphs>549</Paragraphs>
  <Slides>44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Тема Office</vt:lpstr>
      <vt:lpstr>Excel из пакета MsOffice</vt:lpstr>
      <vt:lpstr>Аналогичные бесплатные программы</vt:lpstr>
      <vt:lpstr>Учимся на примере Excel 2007</vt:lpstr>
      <vt:lpstr>Что нужно нам от электронной таблицы</vt:lpstr>
      <vt:lpstr>Питон ПРОТИВ Excel</vt:lpstr>
      <vt:lpstr>Питон ПРОТИВ Excel</vt:lpstr>
      <vt:lpstr>Структура файлов</vt:lpstr>
      <vt:lpstr>Общий вид листа</vt:lpstr>
      <vt:lpstr>Ячейка</vt:lpstr>
      <vt:lpstr>Формула </vt:lpstr>
      <vt:lpstr>Встроенные функции</vt:lpstr>
      <vt:lpstr>Распространение формулы</vt:lpstr>
      <vt:lpstr>… продолжение</vt:lpstr>
      <vt:lpstr>Фиксировать можно и столбцы</vt:lpstr>
      <vt:lpstr>Плоская таблица. Пример </vt:lpstr>
      <vt:lpstr>Плоская таблица</vt:lpstr>
      <vt:lpstr>Требования</vt:lpstr>
      <vt:lpstr>Презентация PowerPoint</vt:lpstr>
      <vt:lpstr>Ввод данных </vt:lpstr>
      <vt:lpstr>Совместимость таблиц.  Функция ВПР</vt:lpstr>
      <vt:lpstr>КОНЕЦ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Формат ячеек</vt:lpstr>
      <vt:lpstr>Выделяем…</vt:lpstr>
      <vt:lpstr>Ввод данных</vt:lpstr>
      <vt:lpstr>Закрепление областей</vt:lpstr>
      <vt:lpstr>Числовая функция</vt:lpstr>
      <vt:lpstr>Текстовая функция</vt:lpstr>
      <vt:lpstr>Мастер функций</vt:lpstr>
      <vt:lpstr>Мастер функций</vt:lpstr>
      <vt:lpstr>Мастер функций</vt:lpstr>
      <vt:lpstr>Копируем формулу...</vt:lpstr>
      <vt:lpstr>... в другие ячейки </vt:lpstr>
      <vt:lpstr>Относительные ссылки</vt:lpstr>
      <vt:lpstr>Относительные ссылки</vt:lpstr>
      <vt:lpstr>Абсолютные  и смешанные ссылки</vt:lpstr>
      <vt:lpstr>ВПР (VLOOKUP)</vt:lpstr>
      <vt:lpstr>ВПР (VLOOKUP) искомое значение</vt:lpstr>
      <vt:lpstr>ВПР (VLOOKUP) таблица</vt:lpstr>
      <vt:lpstr>ВПР (VLOOKUP) результат  распространение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Kopylov</dc:creator>
  <cp:lastModifiedBy>sas</cp:lastModifiedBy>
  <cp:revision>307</cp:revision>
  <dcterms:created xsi:type="dcterms:W3CDTF">2002-12-08T20:39:11Z</dcterms:created>
  <dcterms:modified xsi:type="dcterms:W3CDTF">2018-11-22T09:38:02Z</dcterms:modified>
</cp:coreProperties>
</file>