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93" r:id="rId3"/>
    <p:sldId id="283" r:id="rId4"/>
    <p:sldId id="286" r:id="rId5"/>
    <p:sldId id="302" r:id="rId6"/>
    <p:sldId id="288" r:id="rId7"/>
    <p:sldId id="292" r:id="rId8"/>
    <p:sldId id="289" r:id="rId9"/>
    <p:sldId id="294" r:id="rId10"/>
    <p:sldId id="297" r:id="rId11"/>
    <p:sldId id="295" r:id="rId12"/>
    <p:sldId id="298" r:id="rId13"/>
    <p:sldId id="296" r:id="rId14"/>
    <p:sldId id="305" r:id="rId15"/>
    <p:sldId id="307" r:id="rId16"/>
    <p:sldId id="291" r:id="rId17"/>
    <p:sldId id="306" r:id="rId18"/>
    <p:sldId id="303" r:id="rId19"/>
    <p:sldId id="290" r:id="rId20"/>
    <p:sldId id="30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09" autoAdjust="0"/>
  </p:normalViewPr>
  <p:slideViewPr>
    <p:cSldViewPr>
      <p:cViewPr varScale="1">
        <p:scale>
          <a:sx n="77" d="100"/>
          <a:sy n="77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F208F-62BB-482D-9724-682F40DE880C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BD8CE-4FEC-4CEE-B4D4-969C4CD8E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18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D8CE-4FEC-4CEE-B4D4-969C4CD8EC1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ADE-8C3C-44A3-BFC9-B25D9FDC1AAD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9C34-43D9-429D-A413-F952A906415D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9C91-6AE9-4C3C-ADC1-ABBCB1C39859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4F59-5ED7-4DDD-8397-81117EB4FBD3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CA4F-A2B9-4781-BCBF-A2779C7E5D9B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2F9C-E94B-49C7-A883-EA421477B31B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6425-2069-4E40-893C-DCE5850E59F1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FD53-D452-498C-9C98-45F0DB5B94EB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E0F0-425F-4187-A167-9D58A139A020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69F3-6B71-4D8A-9B21-579DF16F8D51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65CF-4CB3-4C80-8396-2BC15F6C7B61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A7CE8-EC66-4703-B28B-CAAACCC0CCB5}" type="datetime1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seq.com/support/ngs/what-is-mate-pair-sequencing-useful-for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caffolding_(bioinformatics)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Сборка чтений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Факультет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биоинженерии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и биоинформатики МГУ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курс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800" dirty="0" smtClean="0"/>
              <a:t>С.А. Спирин</a:t>
            </a:r>
            <a:br>
              <a:rPr lang="ru-RU" sz="1800" dirty="0" smtClean="0"/>
            </a:br>
            <a:r>
              <a:rPr lang="en-US" sz="1800" dirty="0" smtClean="0"/>
              <a:t>4</a:t>
            </a:r>
            <a:r>
              <a:rPr lang="ru-RU" sz="1800" dirty="0" smtClean="0"/>
              <a:t> декабря 201</a:t>
            </a:r>
            <a:r>
              <a:rPr lang="en-US" sz="1800" dirty="0" smtClean="0"/>
              <a:t>9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повторов</a:t>
            </a:r>
            <a:endParaRPr lang="ru-RU" dirty="0"/>
          </a:p>
        </p:txBody>
      </p:sp>
      <p:pic>
        <p:nvPicPr>
          <p:cNvPr id="35842" name="Picture 2" descr="http://www.homolog.us/Tutorials/Tut-Img/Set1/fig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03400"/>
            <a:ext cx="3810000" cy="25781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62200" y="4546603"/>
            <a:ext cx="38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http://www.homolog.us/Tutorials/Tut-Img/Set1/fig3.png</a:t>
            </a: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Графы де </a:t>
            </a:r>
            <a:r>
              <a:rPr lang="ru-RU" dirty="0" err="1" smtClean="0"/>
              <a:t>Брёйна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514071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http://www.homolog.us/Tutorials/index.php?p=1.4&amp;s=1</a:t>
            </a:r>
            <a:endParaRPr lang="ru-RU" sz="1200" dirty="0"/>
          </a:p>
        </p:txBody>
      </p:sp>
      <p:pic>
        <p:nvPicPr>
          <p:cNvPr id="34820" name="Picture 4" descr="http://www.homolog.us/Tutorials/Tut-Img/Set1/fig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5" y="1295403"/>
            <a:ext cx="7423393" cy="5293839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Графы де </a:t>
            </a:r>
            <a:r>
              <a:rPr lang="ru-RU" dirty="0" err="1" smtClean="0"/>
              <a:t>Брёйна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514071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http://www.homolog.us/Tutorials/index.php?p=1.4&amp;s=1</a:t>
            </a:r>
            <a:endParaRPr lang="ru-RU" sz="1200" dirty="0"/>
          </a:p>
        </p:txBody>
      </p:sp>
      <p:pic>
        <p:nvPicPr>
          <p:cNvPr id="37890" name="Picture 2" descr="http://www.homolog.us/Tutorials/Tut-Img/Set1/fig7.png"/>
          <p:cNvPicPr>
            <a:picLocks noChangeAspect="1" noChangeArrowheads="1"/>
          </p:cNvPicPr>
          <p:nvPr/>
        </p:nvPicPr>
        <p:blipFill>
          <a:blip r:embed="rId2" cstate="print"/>
          <a:srcRect t="55244" b="7892"/>
          <a:stretch>
            <a:fillRect/>
          </a:stretch>
        </p:blipFill>
        <p:spPr bwMode="auto">
          <a:xfrm>
            <a:off x="533400" y="4049157"/>
            <a:ext cx="7834454" cy="197284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2514603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ATGGAAGTCGCG</a:t>
            </a:r>
          </a:p>
          <a:p>
            <a:r>
              <a:rPr lang="en-US" dirty="0" smtClean="0"/>
              <a:t>GAGGAAGTCCTT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Графы де </a:t>
            </a:r>
            <a:r>
              <a:rPr lang="ru-RU" dirty="0" err="1" smtClean="0"/>
              <a:t>Брёйна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3970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Десятки программ: </a:t>
            </a:r>
            <a:r>
              <a:rPr lang="en-US" dirty="0" smtClean="0"/>
              <a:t>Velvet, </a:t>
            </a:r>
            <a:r>
              <a:rPr lang="en-US" dirty="0" err="1" smtClean="0"/>
              <a:t>ABySS</a:t>
            </a:r>
            <a:r>
              <a:rPr lang="en-US" dirty="0" smtClean="0"/>
              <a:t>, Trinity, Oases, </a:t>
            </a:r>
            <a:r>
              <a:rPr lang="en-US" dirty="0" err="1" smtClean="0"/>
              <a:t>SOAPdenovo</a:t>
            </a:r>
            <a:r>
              <a:rPr lang="en-US" dirty="0" smtClean="0"/>
              <a:t>,</a:t>
            </a:r>
            <a:r>
              <a:rPr lang="ru-RU" dirty="0" smtClean="0"/>
              <a:t> …</a:t>
            </a:r>
            <a:endParaRPr lang="ru-RU" dirty="0"/>
          </a:p>
        </p:txBody>
      </p:sp>
      <p:pic>
        <p:nvPicPr>
          <p:cNvPr id="34818" name="Picture 2" descr="http://www.homolog.us/Tutorials/Tut-Img/Set1/fig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5" y="2282237"/>
            <a:ext cx="7369569" cy="33819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6070603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http://www.homolog.us/Tutorials/index.php?p=1.4&amp;s=1</a:t>
            </a:r>
            <a:endParaRPr lang="ru-RU" sz="1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Pair-end reads </a:t>
            </a:r>
            <a:r>
              <a:rPr lang="ru-RU" dirty="0" smtClean="0"/>
              <a:t>и </a:t>
            </a:r>
            <a:r>
              <a:rPr lang="en-US" dirty="0" smtClean="0"/>
              <a:t>mate pair reads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Технология </a:t>
            </a:r>
            <a:r>
              <a:rPr lang="en-US" dirty="0" err="1" smtClean="0"/>
              <a:t>Illumina</a:t>
            </a:r>
            <a:r>
              <a:rPr lang="en-US" dirty="0" smtClean="0"/>
              <a:t> </a:t>
            </a:r>
            <a:r>
              <a:rPr lang="ru-RU" dirty="0" smtClean="0"/>
              <a:t>предполагает чтение заданного числа (например, 100)  нуклеотидов с двух концов случайного фрагмента генома небольшой </a:t>
            </a:r>
            <a:br>
              <a:rPr lang="ru-RU" dirty="0" smtClean="0"/>
            </a:br>
            <a:r>
              <a:rPr lang="ru-RU" dirty="0" smtClean="0"/>
              <a:t>(200–600 п.н.) длины.</a:t>
            </a:r>
          </a:p>
          <a:p>
            <a:r>
              <a:rPr lang="ru-RU" dirty="0" smtClean="0"/>
              <a:t>В выходном файле последовательности концов одного и того же фрагмента тем или иным способом ссылаются друг на друга. Это и есть </a:t>
            </a:r>
            <a:r>
              <a:rPr lang="ru-RU" dirty="0" err="1" smtClean="0"/>
              <a:t>парноконцевые</a:t>
            </a:r>
            <a:r>
              <a:rPr lang="ru-RU" dirty="0" smtClean="0"/>
              <a:t> чтения (</a:t>
            </a:r>
            <a:r>
              <a:rPr lang="en-US" dirty="0" smtClean="0"/>
              <a:t>pair-end reads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Имеется особый способ приготовления библиотеки для </a:t>
            </a:r>
            <a:r>
              <a:rPr lang="ru-RU" dirty="0" err="1" smtClean="0"/>
              <a:t>секвенирования</a:t>
            </a:r>
            <a:r>
              <a:rPr lang="ru-RU" dirty="0" smtClean="0"/>
              <a:t>, при котором концы </a:t>
            </a:r>
            <a:r>
              <a:rPr lang="ru-RU" dirty="0" err="1" smtClean="0"/>
              <a:t>секвенируемых</a:t>
            </a:r>
            <a:r>
              <a:rPr lang="ru-RU" dirty="0" smtClean="0"/>
              <a:t> фрагментов в геноме удалены друг от на большее расстояние (2–5 тысяч п.н.).</a:t>
            </a:r>
          </a:p>
          <a:p>
            <a:r>
              <a:rPr lang="ru-RU" dirty="0" smtClean="0"/>
              <a:t>При таком способе </a:t>
            </a:r>
            <a:r>
              <a:rPr lang="ru-RU" dirty="0" err="1" smtClean="0"/>
              <a:t>секвенирования</a:t>
            </a:r>
            <a:r>
              <a:rPr lang="ru-RU" dirty="0" smtClean="0"/>
              <a:t> </a:t>
            </a:r>
            <a:r>
              <a:rPr lang="ru-RU" dirty="0" err="1" smtClean="0"/>
              <a:t>парноконцевые</a:t>
            </a:r>
            <a:r>
              <a:rPr lang="ru-RU" dirty="0" smtClean="0"/>
              <a:t> чтения называются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встречноконцевыми</a:t>
            </a:r>
            <a:r>
              <a:rPr lang="ru-RU" dirty="0" smtClean="0"/>
              <a:t>» (</a:t>
            </a:r>
            <a:r>
              <a:rPr lang="en-US" dirty="0" smtClean="0"/>
              <a:t>mate pair reads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Большинство программ сборки тем или иным способом учитывают «парность» прочтений.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34818" name="Picture 2" descr="https://www.ecseq.com/support/ngs/img/Mate-Pair-Sequencing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7558088" cy="56721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6248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https://www.ecseq.com/support/ngs/what-is-mate-pair-sequencing-useful-for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01804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 – так называемые «</a:t>
            </a:r>
            <a:r>
              <a:rPr lang="ru-RU" dirty="0" err="1" smtClean="0"/>
              <a:t>контиги</a:t>
            </a:r>
            <a:r>
              <a:rPr lang="ru-RU" dirty="0" smtClean="0"/>
              <a:t>»</a:t>
            </a:r>
            <a:r>
              <a:rPr lang="en-US" dirty="0" smtClean="0"/>
              <a:t>, </a:t>
            </a:r>
            <a:r>
              <a:rPr lang="ru-RU" dirty="0" smtClean="0"/>
              <a:t>то есть непрерывные участки генома.</a:t>
            </a:r>
          </a:p>
          <a:p>
            <a:endParaRPr lang="ru-RU" dirty="0" smtClean="0"/>
          </a:p>
          <a:p>
            <a:r>
              <a:rPr lang="ru-RU" dirty="0" smtClean="0"/>
              <a:t>Для прокариот часто удаётся собрать весь геном (но редко «полностью автоматически» – обычно нужны дополнительные усилия, например </a:t>
            </a:r>
            <a:r>
              <a:rPr lang="ru-RU" dirty="0" err="1" smtClean="0"/>
              <a:t>секвенирование</a:t>
            </a:r>
            <a:r>
              <a:rPr lang="ru-RU" dirty="0" smtClean="0"/>
              <a:t> плохо покрытых участков по </a:t>
            </a:r>
            <a:r>
              <a:rPr lang="ru-RU" dirty="0" err="1" smtClean="0"/>
              <a:t>Сэнгеру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Для эукариот, как правило, «геномом» объявляется свалка </a:t>
            </a:r>
            <a:r>
              <a:rPr lang="ru-RU" dirty="0" err="1" smtClean="0"/>
              <a:t>контигов</a:t>
            </a:r>
            <a:r>
              <a:rPr lang="ru-RU" dirty="0" smtClean="0"/>
              <a:t>, тем или иным способом приписанных к известным хромосомам.</a:t>
            </a:r>
          </a:p>
          <a:p>
            <a:endParaRPr lang="ru-RU" dirty="0" smtClean="0"/>
          </a:p>
          <a:p>
            <a:r>
              <a:rPr lang="ru-RU" dirty="0" smtClean="0"/>
              <a:t>Кроме </a:t>
            </a:r>
            <a:r>
              <a:rPr lang="ru-RU" dirty="0" err="1" smtClean="0"/>
              <a:t>контигов</a:t>
            </a:r>
            <a:r>
              <a:rPr lang="ru-RU" dirty="0" smtClean="0"/>
              <a:t>, бывают ещё «</a:t>
            </a:r>
            <a:r>
              <a:rPr lang="ru-RU" dirty="0" err="1" smtClean="0"/>
              <a:t>скаффолды</a:t>
            </a:r>
            <a:r>
              <a:rPr lang="ru-RU" dirty="0" smtClean="0"/>
              <a:t>» – последовательность </a:t>
            </a:r>
            <a:r>
              <a:rPr lang="ru-RU" dirty="0" err="1" smtClean="0"/>
              <a:t>контигов</a:t>
            </a:r>
            <a:r>
              <a:rPr lang="ru-RU" dirty="0" smtClean="0"/>
              <a:t>, между которыми остаются неизвестные участки </a:t>
            </a:r>
            <a:br>
              <a:rPr lang="ru-RU" dirty="0" smtClean="0"/>
            </a:br>
            <a:r>
              <a:rPr lang="ru-RU" dirty="0" smtClean="0"/>
              <a:t>(источник такой информации – </a:t>
            </a:r>
            <a:r>
              <a:rPr lang="ru-RU" dirty="0" err="1" smtClean="0"/>
              <a:t>парноконцевые</a:t>
            </a:r>
            <a:r>
              <a:rPr lang="ru-RU" dirty="0" smtClean="0"/>
              <a:t> чтения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Контиги</a:t>
            </a:r>
            <a:r>
              <a:rPr lang="ru-RU" dirty="0" smtClean="0"/>
              <a:t> и </a:t>
            </a:r>
            <a:r>
              <a:rPr lang="ru-RU" dirty="0" err="1" smtClean="0"/>
              <a:t>скаффолды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1026" name="Picture 2" descr="https://upload.wikimedia.org/wikipedia/commons/6/6e/PET_contig_scaffol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4798" y="1447800"/>
            <a:ext cx="6026018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53340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hlinkClick r:id="rId3"/>
              </a:rPr>
              <a:t>https://en.wikipedia.org/wiki/Scaffolding_(bioinformatics)#/media/File:PET_contig_scaffold.png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01803"/>
            <a:ext cx="7924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Например, последняя версия генома человека состоит из 858 </a:t>
            </a:r>
            <a:r>
              <a:rPr lang="ru-RU" dirty="0" err="1" smtClean="0"/>
              <a:t>скаффолдов</a:t>
            </a:r>
            <a:r>
              <a:rPr lang="en-US" dirty="0" smtClean="0"/>
              <a:t>, </a:t>
            </a:r>
            <a:r>
              <a:rPr lang="ru-RU" dirty="0" smtClean="0"/>
              <a:t>генома домовой мыши – из 336 </a:t>
            </a:r>
            <a:r>
              <a:rPr lang="ru-RU" dirty="0" err="1" smtClean="0"/>
              <a:t>скаффолдов</a:t>
            </a:r>
            <a:r>
              <a:rPr lang="ru-RU" dirty="0" smtClean="0"/>
              <a:t>, а генома лошади – из 9688 </a:t>
            </a:r>
            <a:r>
              <a:rPr lang="ru-RU" dirty="0" err="1" smtClean="0"/>
              <a:t>скаффолдов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dirty="0" err="1" smtClean="0"/>
              <a:t>Контигов</a:t>
            </a:r>
            <a:r>
              <a:rPr lang="ru-RU" dirty="0" smtClean="0"/>
              <a:t> больше: для человеческого генома их 1519,  для мышиного 885, для лошадиного 55317.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качества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701803"/>
            <a:ext cx="8153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Самый популярный – </a:t>
            </a:r>
            <a:r>
              <a:rPr lang="en-US" dirty="0" smtClean="0"/>
              <a:t>N50.</a:t>
            </a:r>
          </a:p>
          <a:p>
            <a:r>
              <a:rPr lang="ru-RU" dirty="0" smtClean="0"/>
              <a:t>Это наибольшее число такое, что </a:t>
            </a:r>
            <a:r>
              <a:rPr lang="ru-RU" dirty="0" err="1" smtClean="0"/>
              <a:t>контигами</a:t>
            </a:r>
            <a:r>
              <a:rPr lang="ru-RU" dirty="0" smtClean="0"/>
              <a:t> длины   </a:t>
            </a:r>
            <a:r>
              <a:rPr lang="en-US" dirty="0" smtClean="0"/>
              <a:t>&gt; N50 </a:t>
            </a:r>
            <a:r>
              <a:rPr lang="ru-RU" dirty="0" smtClean="0"/>
              <a:t>покрыто </a:t>
            </a:r>
            <a:r>
              <a:rPr lang="en-US" dirty="0" smtClean="0"/>
              <a:t>50% </a:t>
            </a:r>
            <a:r>
              <a:rPr lang="ru-RU" dirty="0" smtClean="0"/>
              <a:t>генома. </a:t>
            </a:r>
            <a:br>
              <a:rPr lang="ru-RU" dirty="0" smtClean="0"/>
            </a:br>
            <a:endParaRPr lang="ru-RU" dirty="0" smtClean="0"/>
          </a:p>
          <a:p>
            <a:r>
              <a:rPr lang="ru-RU" sz="1600" i="1" dirty="0" smtClean="0"/>
              <a:t>При этом чаще всего за длину генома принимают суммарную длину </a:t>
            </a:r>
            <a:r>
              <a:rPr lang="ru-RU" sz="1600" i="1" dirty="0" err="1" smtClean="0"/>
              <a:t>контигов</a:t>
            </a:r>
            <a:r>
              <a:rPr lang="ru-RU" sz="1600" i="1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Используется также </a:t>
            </a:r>
            <a:r>
              <a:rPr lang="en-US" dirty="0" smtClean="0"/>
              <a:t>N90 (</a:t>
            </a:r>
            <a:r>
              <a:rPr lang="ru-RU" dirty="0" smtClean="0"/>
              <a:t>аналогично – </a:t>
            </a:r>
            <a:r>
              <a:rPr lang="ru-RU" dirty="0" smtClean="0"/>
              <a:t>наименьшая длина контига из минимального набора, покрывающего 90</a:t>
            </a:r>
            <a:r>
              <a:rPr lang="ru-RU" dirty="0" smtClean="0"/>
              <a:t>% генома</a:t>
            </a:r>
            <a:r>
              <a:rPr lang="ru-RU" dirty="0" smtClean="0"/>
              <a:t>).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Есть ещё показатели </a:t>
            </a:r>
            <a:r>
              <a:rPr lang="en-US" dirty="0" smtClean="0"/>
              <a:t>L50 </a:t>
            </a:r>
            <a:r>
              <a:rPr lang="ru-RU" dirty="0" smtClean="0"/>
              <a:t>и </a:t>
            </a:r>
            <a:r>
              <a:rPr lang="en-US" dirty="0" smtClean="0"/>
              <a:t>L90 </a:t>
            </a:r>
            <a:r>
              <a:rPr lang="ru-RU" dirty="0" smtClean="0"/>
              <a:t>(минимальное </a:t>
            </a:r>
            <a:r>
              <a:rPr lang="ru-RU" b="1" dirty="0" smtClean="0"/>
              <a:t>число</a:t>
            </a:r>
            <a:r>
              <a:rPr lang="ru-RU" dirty="0" smtClean="0"/>
              <a:t> контигов, покрывающих, соответственно, 50% и 90% генома).</a:t>
            </a:r>
          </a:p>
          <a:p>
            <a:endParaRPr lang="ru-RU" i="1" dirty="0" smtClean="0"/>
          </a:p>
          <a:p>
            <a:r>
              <a:rPr lang="ru-RU" sz="1600" i="1" dirty="0"/>
              <a:t>То есть минимальный набор, покрывающий 50% генома, состоит из </a:t>
            </a:r>
            <a:r>
              <a:rPr lang="en-US" sz="1600" i="1" dirty="0"/>
              <a:t>L50 </a:t>
            </a:r>
            <a:r>
              <a:rPr lang="ru-RU" sz="1600" i="1" dirty="0"/>
              <a:t>контигов, чья длина ≥ </a:t>
            </a:r>
            <a:r>
              <a:rPr lang="en-US" sz="1600" i="1" dirty="0"/>
              <a:t> N50</a:t>
            </a:r>
            <a:endParaRPr lang="ru-RU" sz="16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Случайное покрытие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01800"/>
            <a:ext cx="800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платформы «второго поколения» включают подготовку </a:t>
            </a:r>
            <a:r>
              <a:rPr lang="ru-RU" b="1" dirty="0" smtClean="0"/>
              <a:t>случайных </a:t>
            </a:r>
            <a:r>
              <a:rPr lang="ru-RU" dirty="0" smtClean="0"/>
              <a:t>фрагментов генома и их амплификацию (размножение).</a:t>
            </a:r>
          </a:p>
          <a:p>
            <a:endParaRPr lang="ru-RU" dirty="0" smtClean="0"/>
          </a:p>
          <a:p>
            <a:r>
              <a:rPr lang="ru-RU" dirty="0" smtClean="0"/>
              <a:t>В результате полученные чтения (они же прочтения, они же </a:t>
            </a:r>
            <a:r>
              <a:rPr lang="ru-RU" dirty="0" err="1" smtClean="0"/>
              <a:t>риды</a:t>
            </a:r>
            <a:r>
              <a:rPr lang="ru-RU" dirty="0" smtClean="0"/>
              <a:t>) также представляют собой набор случайных фрагментов заданной длины. В идеальном случае вероятность стать началом чтения одинакова для всех позиций в геноме (а на практике это не всегда так).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качества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701802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Например, для последних сборок человеческого, мышиного и лошадиного геномов показатели такие: </a:t>
            </a:r>
          </a:p>
          <a:p>
            <a:endParaRPr lang="en-US" dirty="0" smtClean="0"/>
          </a:p>
          <a:p>
            <a:r>
              <a:rPr lang="ru-RU" dirty="0" smtClean="0"/>
              <a:t>Геном</a:t>
            </a:r>
            <a:r>
              <a:rPr lang="en-US" dirty="0" smtClean="0"/>
              <a:t>		</a:t>
            </a:r>
            <a:r>
              <a:rPr lang="ru-RU" dirty="0" smtClean="0"/>
              <a:t>           </a:t>
            </a:r>
            <a:r>
              <a:rPr lang="en-US" dirty="0" smtClean="0"/>
              <a:t>N50 (</a:t>
            </a:r>
            <a:r>
              <a:rPr lang="en-US" dirty="0" err="1" smtClean="0"/>
              <a:t>bp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Homo sapiens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56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413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054</a:t>
            </a:r>
            <a:endParaRPr lang="en-US" dirty="0" smtClean="0">
              <a:cs typeface="Courier New" pitchFamily="49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musculus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32 273 079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Equus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caballus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112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381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01804"/>
            <a:ext cx="822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Сборка на уже известный геном</a:t>
            </a:r>
          </a:p>
          <a:p>
            <a:r>
              <a:rPr lang="ru-RU" sz="1600" dirty="0" smtClean="0"/>
              <a:t>(например, чтобы изучать различия между ДНК разных людей)</a:t>
            </a:r>
          </a:p>
          <a:p>
            <a:endParaRPr lang="ru-RU" sz="2800" dirty="0" smtClean="0"/>
          </a:p>
          <a:p>
            <a:r>
              <a:rPr lang="ru-RU" sz="2800" dirty="0" smtClean="0"/>
              <a:t>Сборка </a:t>
            </a:r>
            <a:r>
              <a:rPr lang="en-US" sz="2800" i="1" dirty="0" smtClean="0"/>
              <a:t>de novo</a:t>
            </a:r>
            <a:endParaRPr lang="ru-RU" sz="2800" i="1" dirty="0" smtClean="0"/>
          </a:p>
          <a:p>
            <a:r>
              <a:rPr lang="ru-RU" sz="1600" dirty="0" smtClean="0"/>
              <a:t>(например, хотим изучать геном вида, чей геном пока не </a:t>
            </a:r>
            <a:r>
              <a:rPr lang="ru-RU" sz="1600" dirty="0" err="1" smtClean="0"/>
              <a:t>секвенирован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на геном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970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Пусть длина чтения 100, размер генома 1 </a:t>
            </a:r>
            <a:r>
              <a:rPr lang="ru-RU" dirty="0" err="1" smtClean="0"/>
              <a:t>млн</a:t>
            </a:r>
            <a:r>
              <a:rPr lang="ru-RU" dirty="0" smtClean="0"/>
              <a:t> п.н. и мы получили 50 000 чтений.</a:t>
            </a:r>
            <a:r>
              <a:rPr lang="en-US" dirty="0" smtClean="0"/>
              <a:t> </a:t>
            </a:r>
            <a:r>
              <a:rPr lang="ru-RU" dirty="0" smtClean="0"/>
              <a:t>Значит, среднее покрытие = 5. Хватит ли этого, чтобы собрать весь геном?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на геном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970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Пусть длина чтения 100, размер генома 1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млн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п.н. и мы получили 50 000 чтений.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Значит, среднее покрытие = 5. Хватит ли этого, чтобы собрать весь геном?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225804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чтений, покрывающих данный нуклеотид, распределено по Пуассону: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exp(–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λ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r>
              <a:rPr lang="ru-RU" dirty="0" smtClean="0"/>
              <a:t>где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– </a:t>
            </a:r>
            <a:r>
              <a:rPr lang="ru-RU" dirty="0" smtClean="0"/>
              <a:t>число чтений,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dirty="0" smtClean="0"/>
              <a:t> – среднее покрытие (в нашем случае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dirty="0" smtClean="0"/>
              <a:t> = 5).</a:t>
            </a:r>
          </a:p>
          <a:p>
            <a:endParaRPr lang="ru-RU" dirty="0" smtClean="0"/>
          </a:p>
          <a:p>
            <a:r>
              <a:rPr lang="ru-RU" dirty="0" smtClean="0"/>
              <a:t>Значит, вероятность того, что на нуклеотид нее попадёт </a:t>
            </a:r>
            <a:r>
              <a:rPr lang="ru-RU" b="1" dirty="0" smtClean="0"/>
              <a:t>ни одного</a:t>
            </a:r>
            <a:r>
              <a:rPr lang="ru-RU" dirty="0" smtClean="0"/>
              <a:t> чтения, равна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exp(–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/>
              <a:t>При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dirty="0" smtClean="0"/>
              <a:t> = 5 эта вероятность равна 1</a:t>
            </a:r>
            <a:r>
              <a:rPr lang="en-US" dirty="0" smtClean="0"/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n-US" dirty="0" smtClean="0"/>
              <a:t>(5) 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 1/148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на геном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970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Пусть длина чтения 100, размер генома 1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млн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п.н. и мы получили 50 000 чтений.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Значит, среднее покрытие = 5. Хватит ли этого, чтобы собрать весь геном?</a:t>
            </a:r>
          </a:p>
          <a:p>
            <a:r>
              <a:rPr lang="ru-RU" b="1" dirty="0" smtClean="0"/>
              <a:t>Ответ:</a:t>
            </a:r>
            <a:r>
              <a:rPr lang="ru-RU" dirty="0" smtClean="0"/>
              <a:t> вряд ли. Чтения ложатся случайно, примерно каждый 1</a:t>
            </a:r>
            <a:r>
              <a:rPr lang="en-US" dirty="0" smtClean="0"/>
              <a:t>5</a:t>
            </a:r>
            <a:r>
              <a:rPr lang="ru-RU" dirty="0" smtClean="0"/>
              <a:t>0-ый нуклеотид ими не покроется. То есть почти наверняка более </a:t>
            </a:r>
            <a:r>
              <a:rPr lang="en-US" dirty="0" smtClean="0"/>
              <a:t>6 </a:t>
            </a:r>
            <a:r>
              <a:rPr lang="ru-RU" dirty="0" smtClean="0"/>
              <a:t>000 нуклеотидов не будет покрыто, и при самой идеальной сборке получится не целый геном, а много кусков, разделённых непокрытыми участками.</a:t>
            </a:r>
          </a:p>
          <a:p>
            <a:endParaRPr lang="ru-RU" dirty="0" smtClean="0"/>
          </a:p>
          <a:p>
            <a:r>
              <a:rPr lang="ru-RU" dirty="0" smtClean="0"/>
              <a:t>При таком размере генома нужно не менее чем 15-кратное среднее покрытие, чтобы можно было рассчитывать собрать геном полностью!</a:t>
            </a:r>
          </a:p>
          <a:p>
            <a:endParaRPr lang="ru-RU" dirty="0" smtClean="0"/>
          </a:p>
          <a:p>
            <a:r>
              <a:rPr lang="ru-RU" dirty="0" smtClean="0"/>
              <a:t>Ещё проблема – повторы. Не всегда чтение однозначно «ложится» на геном.</a:t>
            </a:r>
          </a:p>
          <a:p>
            <a:endParaRPr lang="ru-RU" dirty="0" smtClean="0"/>
          </a:p>
          <a:p>
            <a:r>
              <a:rPr lang="ru-RU" dirty="0" smtClean="0"/>
              <a:t>Третья проблема – время (при большом покрытии большого генома)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на геном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4"/>
            <a:ext cx="784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Главная проблема, решаемая разработчиками алгоритмов – время. </a:t>
            </a:r>
          </a:p>
          <a:p>
            <a:r>
              <a:rPr lang="ru-RU" dirty="0" smtClean="0"/>
              <a:t>Два основных подхода: хэш-таблицы и </a:t>
            </a:r>
            <a:r>
              <a:rPr lang="ru-RU" dirty="0" err="1" smtClean="0"/>
              <a:t>суффиксные</a:t>
            </a:r>
            <a:r>
              <a:rPr lang="ru-RU" dirty="0" smtClean="0"/>
              <a:t> деревья.</a:t>
            </a:r>
          </a:p>
          <a:p>
            <a:endParaRPr lang="ru-RU" dirty="0" smtClean="0"/>
          </a:p>
          <a:p>
            <a:r>
              <a:rPr lang="ru-RU" dirty="0" smtClean="0"/>
              <a:t>Имеется несколько десятков программ, часть из них платные, часть – свободно распространяемые.</a:t>
            </a:r>
          </a:p>
          <a:p>
            <a:endParaRPr lang="ru-RU" dirty="0" smtClean="0"/>
          </a:p>
          <a:p>
            <a:r>
              <a:rPr lang="ru-RU" i="1" dirty="0" smtClean="0"/>
              <a:t>Это вы уже знаете :)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</a:t>
            </a:r>
            <a:r>
              <a:rPr lang="en-US" i="1" dirty="0" smtClean="0"/>
              <a:t>de novo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98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Есть два основных типа алгоритмов сборки: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OLC =</a:t>
            </a:r>
            <a:r>
              <a:rPr lang="ru-RU" dirty="0" smtClean="0"/>
              <a:t> </a:t>
            </a:r>
            <a:r>
              <a:rPr lang="en-US" dirty="0" smtClean="0"/>
              <a:t>overlap-layout-consensus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 </a:t>
            </a:r>
            <a:r>
              <a:rPr lang="en-US" dirty="0" err="1" smtClean="0"/>
              <a:t>Bruijn</a:t>
            </a:r>
            <a:r>
              <a:rPr lang="en-US" dirty="0" smtClean="0"/>
              <a:t> graph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210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Алгоритмы </a:t>
            </a:r>
            <a:r>
              <a:rPr lang="en-US" dirty="0" smtClean="0"/>
              <a:t>OLC </a:t>
            </a:r>
            <a:r>
              <a:rPr lang="ru-RU" dirty="0" smtClean="0"/>
              <a:t>работают непосредственно с прочтениями.</a:t>
            </a:r>
          </a:p>
          <a:p>
            <a:endParaRPr lang="ru-RU" dirty="0" smtClean="0"/>
          </a:p>
          <a:p>
            <a:r>
              <a:rPr lang="ru-RU" dirty="0" smtClean="0"/>
              <a:t>Алгоритмы, использующие граф де </a:t>
            </a:r>
            <a:r>
              <a:rPr lang="ru-RU" dirty="0" err="1" smtClean="0"/>
              <a:t>Брёйна</a:t>
            </a:r>
            <a:r>
              <a:rPr lang="ru-RU" dirty="0" smtClean="0"/>
              <a:t>, сначала составляют список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ru-RU" dirty="0" err="1" smtClean="0"/>
              <a:t>меров</a:t>
            </a:r>
            <a:r>
              <a:rPr lang="ru-RU" dirty="0" smtClean="0"/>
              <a:t> (слов длины </a:t>
            </a:r>
            <a:r>
              <a:rPr lang="en-US" i="1" dirty="0" smtClean="0"/>
              <a:t>k</a:t>
            </a:r>
            <a:r>
              <a:rPr lang="en-US" dirty="0" smtClean="0"/>
              <a:t>, </a:t>
            </a:r>
            <a:r>
              <a:rPr lang="ru-RU" dirty="0" smtClean="0"/>
              <a:t>например </a:t>
            </a:r>
            <a:r>
              <a:rPr lang="en-US" i="1" dirty="0" smtClean="0"/>
              <a:t>k</a:t>
            </a:r>
            <a:r>
              <a:rPr lang="en-US" dirty="0" smtClean="0"/>
              <a:t> = 3</a:t>
            </a:r>
            <a:r>
              <a:rPr lang="ru-RU" dirty="0" smtClean="0"/>
              <a:t>1</a:t>
            </a:r>
            <a:r>
              <a:rPr lang="en-US" dirty="0" smtClean="0"/>
              <a:t>), </a:t>
            </a:r>
            <a:r>
              <a:rPr lang="ru-RU" dirty="0" smtClean="0"/>
              <a:t>встретившихся в прочтениях.</a:t>
            </a:r>
          </a:p>
          <a:p>
            <a:r>
              <a:rPr lang="ru-RU" sz="1600" b="1" dirty="0" smtClean="0"/>
              <a:t>Недостатки:</a:t>
            </a:r>
          </a:p>
          <a:p>
            <a:r>
              <a:rPr lang="ru-RU" sz="1600" dirty="0" smtClean="0"/>
              <a:t>	теряется часть информации</a:t>
            </a:r>
          </a:p>
          <a:p>
            <a:r>
              <a:rPr lang="ru-RU" sz="1600" b="1" dirty="0" smtClean="0"/>
              <a:t>Достоинства:</a:t>
            </a:r>
          </a:p>
          <a:p>
            <a:r>
              <a:rPr lang="ru-RU" sz="1600" dirty="0" smtClean="0"/>
              <a:t>	сильно экономится память (большинство </a:t>
            </a:r>
            <a:r>
              <a:rPr lang="en-US" sz="1600" i="1" dirty="0" smtClean="0"/>
              <a:t>k</a:t>
            </a:r>
            <a:r>
              <a:rPr lang="en-US" sz="1600" dirty="0" smtClean="0"/>
              <a:t>-</a:t>
            </a:r>
            <a:r>
              <a:rPr lang="ru-RU" sz="1600" dirty="0" err="1" smtClean="0"/>
              <a:t>меров</a:t>
            </a:r>
            <a:r>
              <a:rPr lang="ru-RU" sz="1600" dirty="0" smtClean="0"/>
              <a:t> встречается во многих </a:t>
            </a:r>
            <a:r>
              <a:rPr lang="ru-RU" sz="1600" dirty="0" err="1" smtClean="0"/>
              <a:t>ридах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	упрощается работа с повторяющимися участками</a:t>
            </a:r>
          </a:p>
          <a:p>
            <a:r>
              <a:rPr lang="ru-RU" sz="1600" dirty="0" smtClean="0"/>
              <a:t>	есть возможность отсеивать ошибки уже на начальной стадии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Алгоритмы сборки </a:t>
            </a:r>
            <a:r>
              <a:rPr lang="en-US" dirty="0" smtClean="0"/>
              <a:t>OLC</a:t>
            </a:r>
            <a:endParaRPr lang="ru-RU" dirty="0"/>
          </a:p>
        </p:txBody>
      </p:sp>
      <p:pic>
        <p:nvPicPr>
          <p:cNvPr id="1026" name="Picture 2" descr="http://www.homolog.us/Tutorials/Tut-Img/Set1/fig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62869"/>
            <a:ext cx="5944430" cy="220893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05000" y="5802871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http://www.homolog.us/Tutorials/Tut-Img/Set1/fig2.png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1701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Программы: </a:t>
            </a:r>
            <a:r>
              <a:rPr lang="en-US" dirty="0" err="1" smtClean="0"/>
              <a:t>Phrap</a:t>
            </a:r>
            <a:r>
              <a:rPr lang="en-US" dirty="0" smtClean="0"/>
              <a:t>, Cap3</a:t>
            </a:r>
            <a:r>
              <a:rPr lang="ru-RU" dirty="0" smtClean="0"/>
              <a:t>, </a:t>
            </a:r>
            <a:r>
              <a:rPr lang="en-US" dirty="0" err="1" smtClean="0"/>
              <a:t>Tigr</a:t>
            </a:r>
            <a:r>
              <a:rPr lang="en-US" dirty="0" smtClean="0"/>
              <a:t>, …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705</Words>
  <Application>Microsoft Office PowerPoint</Application>
  <PresentationFormat>On-screen Show (4:3)</PresentationFormat>
  <Paragraphs>124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Тема Office</vt:lpstr>
      <vt:lpstr>Сборка чтений</vt:lpstr>
      <vt:lpstr>Случайное покрытие</vt:lpstr>
      <vt:lpstr>Проблема сборки</vt:lpstr>
      <vt:lpstr>Сборка на геном</vt:lpstr>
      <vt:lpstr>Сборка на геном</vt:lpstr>
      <vt:lpstr>Сборка на геном</vt:lpstr>
      <vt:lpstr>Сборка на геном</vt:lpstr>
      <vt:lpstr>Сборка de novo</vt:lpstr>
      <vt:lpstr>Алгоритмы сборки OLC</vt:lpstr>
      <vt:lpstr>Проблема повторов</vt:lpstr>
      <vt:lpstr>Графы де Брёйна</vt:lpstr>
      <vt:lpstr>Графы де Брёйна</vt:lpstr>
      <vt:lpstr>Графы де Брёйна</vt:lpstr>
      <vt:lpstr>Pair-end reads и mate pair reads</vt:lpstr>
      <vt:lpstr>PowerPoint Presentation</vt:lpstr>
      <vt:lpstr>Результат сборки</vt:lpstr>
      <vt:lpstr>Контиги и скаффолды</vt:lpstr>
      <vt:lpstr>Результат сборки</vt:lpstr>
      <vt:lpstr>Показатели качества сборки</vt:lpstr>
      <vt:lpstr>Показатели качества сборки</vt:lpstr>
    </vt:vector>
  </TitlesOfParts>
  <Company>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выравнивания</dc:title>
  <dc:creator>Spirin</dc:creator>
  <cp:lastModifiedBy>Sergei Alexandrovich Spirin</cp:lastModifiedBy>
  <cp:revision>100</cp:revision>
  <dcterms:created xsi:type="dcterms:W3CDTF">2014-10-01T09:46:58Z</dcterms:created>
  <dcterms:modified xsi:type="dcterms:W3CDTF">2019-12-03T09:34:51Z</dcterms:modified>
</cp:coreProperties>
</file>