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65" r:id="rId1"/>
  </p:sldMasterIdLst>
  <p:notesMasterIdLst>
    <p:notesMasterId r:id="rId44"/>
  </p:notesMasterIdLst>
  <p:sldIdLst>
    <p:sldId id="306" r:id="rId2"/>
    <p:sldId id="307" r:id="rId3"/>
    <p:sldId id="308" r:id="rId4"/>
    <p:sldId id="310" r:id="rId5"/>
    <p:sldId id="309" r:id="rId6"/>
    <p:sldId id="311" r:id="rId7"/>
    <p:sldId id="312" r:id="rId8"/>
    <p:sldId id="313" r:id="rId9"/>
    <p:sldId id="314" r:id="rId10"/>
    <p:sldId id="317" r:id="rId11"/>
    <p:sldId id="338" r:id="rId12"/>
    <p:sldId id="324" r:id="rId13"/>
    <p:sldId id="285" r:id="rId14"/>
    <p:sldId id="320" r:id="rId15"/>
    <p:sldId id="339" r:id="rId16"/>
    <p:sldId id="340" r:id="rId17"/>
    <p:sldId id="341" r:id="rId18"/>
    <p:sldId id="319" r:id="rId19"/>
    <p:sldId id="356" r:id="rId20"/>
    <p:sldId id="342" r:id="rId21"/>
    <p:sldId id="346" r:id="rId22"/>
    <p:sldId id="348" r:id="rId23"/>
    <p:sldId id="349" r:id="rId24"/>
    <p:sldId id="352" r:id="rId25"/>
    <p:sldId id="351" r:id="rId26"/>
    <p:sldId id="354" r:id="rId27"/>
    <p:sldId id="353" r:id="rId28"/>
    <p:sldId id="355" r:id="rId29"/>
    <p:sldId id="345" r:id="rId30"/>
    <p:sldId id="379" r:id="rId31"/>
    <p:sldId id="391" r:id="rId32"/>
    <p:sldId id="380" r:id="rId33"/>
    <p:sldId id="381" r:id="rId34"/>
    <p:sldId id="382" r:id="rId35"/>
    <p:sldId id="383" r:id="rId36"/>
    <p:sldId id="384" r:id="rId37"/>
    <p:sldId id="385" r:id="rId38"/>
    <p:sldId id="392" r:id="rId39"/>
    <p:sldId id="386" r:id="rId40"/>
    <p:sldId id="387" r:id="rId41"/>
    <p:sldId id="390" r:id="rId42"/>
    <p:sldId id="388" r:id="rId43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4" userDrawn="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4" autoAdjust="0"/>
    <p:restoredTop sz="83059" autoAdjust="0"/>
  </p:normalViewPr>
  <p:slideViewPr>
    <p:cSldViewPr>
      <p:cViewPr varScale="1">
        <p:scale>
          <a:sx n="72" d="100"/>
          <a:sy n="72" d="100"/>
        </p:scale>
        <p:origin x="1776" y="66"/>
      </p:cViewPr>
      <p:guideLst>
        <p:guide orient="horz" pos="2284"/>
        <p:guide pos="3175"/>
      </p:guideLst>
    </p:cSldViewPr>
  </p:slideViewPr>
  <p:notesTextViewPr>
    <p:cViewPr>
      <p:scale>
        <a:sx n="400" d="100"/>
        <a:sy n="4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2034" y="1074"/>
      </p:cViewPr>
      <p:guideLst>
        <p:guide orient="horz" pos="3367"/>
        <p:guide pos="238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9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51A0BC5-4977-48AF-8644-18973B5889BA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970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6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1378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28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747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7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0705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6542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2193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10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5041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9333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15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505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6866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21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792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>
            <a:normAutofit/>
          </a:bodyPr>
          <a:lstStyle>
            <a:lvl1pPr algn="ctr">
              <a:defRPr sz="6000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F3EC-45CE-4CBE-A892-6E5BA243DEAE}" type="datetime1">
              <a:rPr lang="en-US" smtClean="0"/>
              <a:t>2020-03-13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3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82F-4865-4876-BA0A-88307CDAD44E}" type="datetime1">
              <a:rPr lang="en-US" smtClean="0"/>
              <a:t>2020-03-13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6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6405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6405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94D-CD71-44C2-9CA4-EE79B0F7B43B}" type="datetime1">
              <a:rPr lang="en-US" smtClean="0"/>
              <a:t>2020-03-13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46FD-D636-425E-B440-B76964B88FE7}" type="datetime1">
              <a:rPr lang="en-US" smtClean="0"/>
              <a:t>2020-03-13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2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430-CFAF-44FA-BC63-BECC63153096}" type="datetime1">
              <a:rPr lang="en-US" smtClean="0"/>
              <a:t>2020-03-13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3738" y="2012950"/>
            <a:ext cx="4270375" cy="4795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6513" y="2012950"/>
            <a:ext cx="4270375" cy="4795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2A83-4DE6-42A4-9121-F6C4C5EA196C}" type="datetime1">
              <a:rPr lang="en-US" smtClean="0"/>
              <a:t>2020-03-13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9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23F9-2036-4B8D-82EC-BF0AD9D759C7}" type="datetime1">
              <a:rPr lang="en-US" smtClean="0"/>
              <a:t>2020-03-13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4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B107-49D5-4336-9D99-AAEB0350B853}" type="datetime1">
              <a:rPr lang="en-US" smtClean="0"/>
              <a:t>2020-03-13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B0F0"/>
                </a:solidFill>
              </a:defRPr>
            </a:lvl1pPr>
          </a:lstStyle>
          <a:p>
            <a:fld id="{8DEEC8EE-03FA-42FE-992C-F282326656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8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196-04A5-40B1-9B54-01509159AC26}" type="datetime1">
              <a:rPr lang="en-US" smtClean="0"/>
              <a:t>2020-03-13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F92D-CB9C-40BF-A6EF-5F69C0A7A052}" type="datetime1">
              <a:rPr lang="en-US" smtClean="0"/>
              <a:t>2020-03-13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1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8A63-E00D-4CED-BCF0-8AE0F09D08C3}" type="datetime1">
              <a:rPr lang="en-US" smtClean="0"/>
              <a:t>2020-03-13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7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8FDB-9AA1-40E2-BDCA-72DB77F281B3}" type="datetime1">
              <a:rPr lang="en-US" smtClean="0"/>
              <a:t>2020-03-13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8513" y="7007225"/>
            <a:ext cx="340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96762" y="7002812"/>
            <a:ext cx="890126" cy="4016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8DEEC8EE-03FA-42FE-992C-F282326656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Сигналы и мотивы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Поиск сигналов в последовательностях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сигналы у </a:t>
            </a:r>
            <a:r>
              <a:rPr lang="en-US" dirty="0" smtClean="0"/>
              <a:t>SARS-CoV-2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Сигнал сдвига рамки считывания (на языке хозяина)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Сигналы </a:t>
            </a:r>
            <a:r>
              <a:rPr lang="ru-RU" dirty="0" err="1" smtClean="0"/>
              <a:t>протеолиза</a:t>
            </a:r>
            <a:r>
              <a:rPr lang="ru-RU" dirty="0" smtClean="0"/>
              <a:t> в </a:t>
            </a:r>
            <a:r>
              <a:rPr lang="ru-RU" dirty="0" err="1" smtClean="0"/>
              <a:t>полипротеине</a:t>
            </a:r>
            <a:r>
              <a:rPr lang="ru-RU" dirty="0" smtClean="0"/>
              <a:t> (на языке вируса)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Сигналы перестройки РНК для получения </a:t>
            </a:r>
            <a:r>
              <a:rPr lang="ru-RU" dirty="0" err="1" smtClean="0"/>
              <a:t>мРНК</a:t>
            </a:r>
            <a:r>
              <a:rPr lang="ru-RU" dirty="0" smtClean="0"/>
              <a:t> поздних генов!  (на языке вируса)</a:t>
            </a:r>
            <a:r>
              <a:rPr lang="en-US" dirty="0" smtClean="0"/>
              <a:t> (TRS-L </a:t>
            </a:r>
            <a:r>
              <a:rPr lang="ru-RU" dirty="0" smtClean="0"/>
              <a:t>и </a:t>
            </a:r>
            <a:r>
              <a:rPr lang="en-US" dirty="0" smtClean="0"/>
              <a:t>TRS-B)</a:t>
            </a:r>
            <a:endParaRPr lang="ru-RU" dirty="0" smtClean="0"/>
          </a:p>
          <a:p>
            <a:r>
              <a:rPr lang="ru-RU" dirty="0" smtClean="0"/>
              <a:t>Другие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6927" y="134390"/>
            <a:ext cx="8693150" cy="6114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TRS-L </a:t>
            </a:r>
            <a:r>
              <a:rPr lang="ru-RU" dirty="0"/>
              <a:t>и </a:t>
            </a:r>
            <a:r>
              <a:rPr lang="en-US" dirty="0" smtClean="0"/>
              <a:t>TRS-B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11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6963" t="2407" r="13118" b="9448"/>
          <a:stretch/>
        </p:blipFill>
        <p:spPr>
          <a:xfrm>
            <a:off x="662142" y="749962"/>
            <a:ext cx="4992050" cy="63180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7015" y="5584872"/>
            <a:ext cx="4226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Zuniga et al., Journal of Virology,</a:t>
            </a:r>
          </a:p>
          <a:p>
            <a:r>
              <a:rPr lang="en-US" sz="2400" dirty="0" smtClean="0"/>
              <a:t>2004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01172" y="4217879"/>
            <a:ext cx="47920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Рисунок -  гипотеза, косвенно </a:t>
            </a:r>
          </a:p>
          <a:p>
            <a:r>
              <a:rPr lang="ru-RU" sz="2800" dirty="0" smtClean="0"/>
              <a:t>подтвержденная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75306" y="1055688"/>
            <a:ext cx="4204036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dirty="0" smtClean="0"/>
              <a:t>Сигналы – желтые  </a:t>
            </a:r>
          </a:p>
          <a:p>
            <a:r>
              <a:rPr lang="ru-RU" sz="2600" dirty="0" smtClean="0"/>
              <a:t>прямоугольники. В них есть </a:t>
            </a:r>
          </a:p>
          <a:p>
            <a:r>
              <a:rPr lang="ru-RU" sz="2600" dirty="0"/>
              <a:t>о</a:t>
            </a:r>
            <a:r>
              <a:rPr lang="ru-RU" sz="2600" dirty="0" smtClean="0"/>
              <a:t>бщее слово из шести букв</a:t>
            </a:r>
          </a:p>
          <a:p>
            <a:endParaRPr lang="ru-RU" sz="2600" dirty="0" smtClean="0"/>
          </a:p>
          <a:p>
            <a:r>
              <a:rPr lang="ru-RU" sz="2600" dirty="0" smtClean="0"/>
              <a:t>Мутации в них влияют на</a:t>
            </a:r>
          </a:p>
          <a:p>
            <a:r>
              <a:rPr lang="ru-RU" sz="2600" dirty="0" smtClean="0"/>
              <a:t>синтез </a:t>
            </a:r>
            <a:r>
              <a:rPr lang="en-US" sz="2600" dirty="0" err="1" smtClean="0"/>
              <a:t>sgmRNA</a:t>
            </a:r>
            <a:r>
              <a:rPr lang="en-US" sz="2600" dirty="0" smtClean="0"/>
              <a:t> </a:t>
            </a:r>
            <a:endParaRPr lang="ru-RU" sz="2600" dirty="0" smtClean="0"/>
          </a:p>
          <a:p>
            <a:r>
              <a:rPr lang="ru-RU" sz="2600" dirty="0" smtClean="0"/>
              <a:t>ожидаемым образом</a:t>
            </a:r>
          </a:p>
        </p:txBody>
      </p:sp>
    </p:spTree>
    <p:extLst>
      <p:ext uri="{BB962C8B-B14F-4D97-AF65-F5344CB8AC3E}">
        <p14:creationId xmlns:p14="http://schemas.microsoft.com/office/powerpoint/2010/main" val="21136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92957"/>
            <a:ext cx="8693150" cy="1460500"/>
          </a:xfrm>
        </p:spPr>
        <p:txBody>
          <a:bodyPr/>
          <a:lstStyle/>
          <a:p>
            <a:r>
              <a:rPr lang="ru-RU" dirty="0" smtClean="0"/>
              <a:t>2. Сигналы бывают разной природы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738" y="1553457"/>
            <a:ext cx="8693150" cy="51849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Закодированы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последовательностью нуклеотидов, 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для белков – последовательностью </a:t>
            </a: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ru-RU" dirty="0" smtClean="0">
                <a:solidFill>
                  <a:srgbClr val="C00000"/>
                </a:solidFill>
              </a:rPr>
              <a:t>аминокислотных остатков</a:t>
            </a:r>
          </a:p>
          <a:p>
            <a:r>
              <a:rPr lang="ru-RU" dirty="0" smtClean="0"/>
              <a:t> Закодированы структурой НК или белка </a:t>
            </a:r>
          </a:p>
          <a:p>
            <a:pPr lvl="1"/>
            <a:r>
              <a:rPr lang="en-US" dirty="0" smtClean="0"/>
              <a:t>G-</a:t>
            </a:r>
            <a:r>
              <a:rPr lang="ru-RU" dirty="0" smtClean="0"/>
              <a:t>квадруплекс</a:t>
            </a:r>
          </a:p>
          <a:p>
            <a:pPr lvl="1"/>
            <a:r>
              <a:rPr lang="en-US" dirty="0" smtClean="0"/>
              <a:t>IRES – </a:t>
            </a:r>
            <a:r>
              <a:rPr lang="ru-RU" dirty="0" smtClean="0"/>
              <a:t>особым образом уложенная шпилька РНК </a:t>
            </a:r>
          </a:p>
          <a:p>
            <a:r>
              <a:rPr lang="ru-RU" dirty="0" smtClean="0"/>
              <a:t>Закодированы химической модификацией НК или белка</a:t>
            </a:r>
          </a:p>
          <a:p>
            <a:pPr lvl="1"/>
            <a:r>
              <a:rPr lang="en-US" dirty="0" smtClean="0"/>
              <a:t>Cap</a:t>
            </a:r>
          </a:p>
          <a:p>
            <a:pPr lvl="1"/>
            <a:r>
              <a:rPr lang="ru-RU" dirty="0" err="1" smtClean="0"/>
              <a:t>Метилирование</a:t>
            </a:r>
            <a:r>
              <a:rPr lang="ru-RU" dirty="0" smtClean="0"/>
              <a:t> ДНК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02" y="1206702"/>
            <a:ext cx="9725723" cy="3144837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Сигналы, закодированные последовательностью</a:t>
            </a:r>
            <a:r>
              <a:rPr lang="ru-RU" sz="3600" dirty="0" smtClean="0"/>
              <a:t> НК</a:t>
            </a:r>
            <a:r>
              <a:rPr lang="en-US" sz="3600" dirty="0" smtClean="0"/>
              <a:t> </a:t>
            </a:r>
            <a:r>
              <a:rPr lang="ru-RU" sz="3600" dirty="0" smtClean="0"/>
              <a:t>или белка </a:t>
            </a:r>
            <a:r>
              <a:rPr lang="en-US" sz="3600" dirty="0" smtClean="0"/>
              <a:t>(</a:t>
            </a:r>
            <a:r>
              <a:rPr lang="ru-RU" sz="3600" dirty="0" smtClean="0"/>
              <a:t>на языке клеток или вирусов)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4903" y="4547937"/>
            <a:ext cx="9447630" cy="1370419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Мотивы в последовательности </a:t>
            </a:r>
            <a:r>
              <a:rPr lang="ru-RU" dirty="0" smtClean="0"/>
              <a:t>(что может понять </a:t>
            </a:r>
            <a:r>
              <a:rPr lang="ru-RU" dirty="0" err="1" smtClean="0"/>
              <a:t>биоинформатик</a:t>
            </a:r>
            <a:r>
              <a:rPr lang="ru-RU" dirty="0" smtClean="0"/>
              <a:t> или мол. биолог)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4552"/>
            <a:ext cx="8693150" cy="960125"/>
          </a:xfrm>
        </p:spPr>
        <p:txBody>
          <a:bodyPr/>
          <a:lstStyle/>
          <a:p>
            <a:r>
              <a:rPr lang="ru-RU" dirty="0" smtClean="0"/>
              <a:t>Примеры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738" y="1014677"/>
            <a:ext cx="8693150" cy="579411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Поли</a:t>
            </a:r>
            <a:r>
              <a:rPr lang="en-US" dirty="0" smtClean="0"/>
              <a:t>A </a:t>
            </a:r>
            <a:r>
              <a:rPr lang="ru-RU" dirty="0" smtClean="0"/>
              <a:t>в </a:t>
            </a:r>
            <a:r>
              <a:rPr lang="ru-RU" dirty="0" err="1" smtClean="0"/>
              <a:t>мРНК</a:t>
            </a:r>
            <a:r>
              <a:rPr lang="en-US" dirty="0" smtClean="0"/>
              <a:t>, </a:t>
            </a:r>
            <a:r>
              <a:rPr lang="ru-RU" dirty="0" smtClean="0"/>
              <a:t>но в ДНК гена белка это:</a:t>
            </a:r>
          </a:p>
          <a:p>
            <a:pPr lvl="1"/>
            <a:r>
              <a:rPr lang="ru-RU" dirty="0" smtClean="0"/>
              <a:t>Сигнал </a:t>
            </a:r>
            <a:r>
              <a:rPr lang="ru-RU" dirty="0" err="1" smtClean="0"/>
              <a:t>полиаденилирования</a:t>
            </a:r>
            <a:r>
              <a:rPr lang="en-US" dirty="0" smtClean="0"/>
              <a:t> (</a:t>
            </a:r>
            <a:r>
              <a:rPr lang="ru-RU" dirty="0" smtClean="0"/>
              <a:t>AAUAAA на 3</a:t>
            </a:r>
            <a:r>
              <a:rPr lang="en-US" dirty="0" smtClean="0"/>
              <a:t>’ </a:t>
            </a:r>
            <a:r>
              <a:rPr lang="ru-RU" dirty="0" smtClean="0"/>
              <a:t>в РНК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pPr lvl="2"/>
            <a:r>
              <a:rPr lang="ru-RU" dirty="0" smtClean="0"/>
              <a:t>Его </a:t>
            </a:r>
            <a:r>
              <a:rPr lang="ru-RU" dirty="0"/>
              <a:t>читает </a:t>
            </a:r>
            <a:r>
              <a:rPr lang="en-US" dirty="0" smtClean="0"/>
              <a:t>…. =&gt;</a:t>
            </a:r>
            <a:r>
              <a:rPr lang="ru-RU" dirty="0" smtClean="0"/>
              <a:t> </a:t>
            </a:r>
            <a:r>
              <a:rPr lang="ru-RU" dirty="0" err="1" smtClean="0"/>
              <a:t>полиаденилат</a:t>
            </a:r>
            <a:r>
              <a:rPr lang="ru-RU" dirty="0" smtClean="0"/>
              <a:t>-полимеразой</a:t>
            </a:r>
          </a:p>
          <a:p>
            <a:pPr lvl="2"/>
            <a:r>
              <a:rPr lang="ru-RU" dirty="0"/>
              <a:t>Важность этой последовательности можно увидеть на примере мутации в гене человеческого 2-глобина, которая изменяет AAUAAA на AAUAAG, что приводит к недостаточному количеству глобина в организме</a:t>
            </a:r>
            <a:endParaRPr lang="ru-RU" dirty="0" smtClean="0"/>
          </a:p>
          <a:p>
            <a:r>
              <a:rPr lang="ru-RU" dirty="0" smtClean="0"/>
              <a:t>Промотор и старт транскрипции</a:t>
            </a:r>
          </a:p>
          <a:p>
            <a:r>
              <a:rPr lang="ru-RU" dirty="0" smtClean="0"/>
              <a:t>Конец </a:t>
            </a:r>
            <a:r>
              <a:rPr lang="ru-RU" dirty="0" err="1" smtClean="0"/>
              <a:t>транскрипта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Эукариоты – тот </a:t>
            </a:r>
            <a:r>
              <a:rPr lang="ru-RU" dirty="0"/>
              <a:t>же </a:t>
            </a:r>
            <a:r>
              <a:rPr lang="ru-RU" dirty="0" smtClean="0"/>
              <a:t>сигнал </a:t>
            </a:r>
            <a:r>
              <a:rPr lang="ru-RU" dirty="0" err="1" smtClean="0"/>
              <a:t>полиаденилирования</a:t>
            </a:r>
            <a:endParaRPr lang="ru-RU" dirty="0" smtClean="0"/>
          </a:p>
          <a:p>
            <a:pPr lvl="1"/>
            <a:r>
              <a:rPr lang="ru-RU" dirty="0" smtClean="0"/>
              <a:t>Прокариоты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Rho independent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Rho dependent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???????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Ju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Li,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Lui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Nat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Microbiol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2019;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 результатах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Send-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seq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технологии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42803" y="523020"/>
            <a:ext cx="8142043" cy="1163149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Termination of transcription in </a:t>
            </a:r>
            <a:r>
              <a:rPr lang="en-US" altLang="en-US" i="1"/>
              <a:t>E. coli</a:t>
            </a:r>
            <a:r>
              <a:rPr lang="en-US" altLang="en-US"/>
              <a:t>: Rho-</a:t>
            </a:r>
            <a:r>
              <a:rPr lang="en-US" altLang="en-US" b="1"/>
              <a:t>independent</a:t>
            </a:r>
            <a:r>
              <a:rPr lang="en-US" altLang="en-US"/>
              <a:t> site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432" y="1996342"/>
            <a:ext cx="6281005" cy="446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60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27688" y="445477"/>
            <a:ext cx="5573888" cy="10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256">
                <a:solidFill>
                  <a:schemeClr val="tx2"/>
                </a:solidFill>
              </a:rPr>
              <a:t>Транскрипция в прокариотах</a:t>
            </a:r>
            <a:r>
              <a:rPr lang="ru-RU" sz="1425">
                <a:solidFill>
                  <a:schemeClr val="tx2"/>
                </a:solidFill>
              </a:rPr>
              <a:t> </a:t>
            </a:r>
            <a:r>
              <a:rPr lang="ru-RU" sz="3256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ru-RU" sz="2849">
                <a:solidFill>
                  <a:schemeClr val="tx2"/>
                </a:solidFill>
              </a:rPr>
              <a:t>Регуляция</a:t>
            </a:r>
            <a:r>
              <a:rPr lang="ru-RU" sz="2035">
                <a:solidFill>
                  <a:schemeClr val="tx2"/>
                </a:solidFill>
              </a:rPr>
              <a:t>  </a:t>
            </a:r>
            <a:r>
              <a:rPr lang="ru-RU" sz="2849">
                <a:solidFill>
                  <a:schemeClr val="tx2"/>
                </a:solidFill>
              </a:rPr>
              <a:t>транскрипции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513634" y="2151428"/>
            <a:ext cx="1705952" cy="38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832"/>
              <a:t>Репрессия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63149" y="2151428"/>
            <a:ext cx="1783495" cy="38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832"/>
              <a:t>Активация</a:t>
            </a:r>
          </a:p>
        </p:txBody>
      </p:sp>
      <p:pic>
        <p:nvPicPr>
          <p:cNvPr id="5" name="Picture 7" descr="D:\Ravcheyev\Work\Learning\Gelfand\2-й курс - 2007-08 (Гены и сайты)\Лекции\Materials\Transcription-activ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8" y="4335564"/>
            <a:ext cx="4171182" cy="115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D:\Ravcheyev\Work\Learning\Gelfand\2-й курс - 2007-08 (Гены и сайты)\Лекции\Materials\Transcription-repress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2" y="3311347"/>
            <a:ext cx="4174413" cy="217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70641" y="6629552"/>
            <a:ext cx="2025818" cy="38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32" dirty="0"/>
              <a:t>Источник</a:t>
            </a:r>
            <a:r>
              <a:rPr lang="en-US" sz="1832" dirty="0"/>
              <a:t>: </a:t>
            </a:r>
            <a:r>
              <a:rPr lang="ru-RU" sz="1832" dirty="0"/>
              <a:t>РГМ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324909" y="413167"/>
            <a:ext cx="6677991" cy="66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63">
                <a:solidFill>
                  <a:schemeClr val="tx2"/>
                </a:solidFill>
              </a:rPr>
              <a:t>Использование свойств сигнала</a:t>
            </a:r>
            <a:endParaRPr lang="ru-RU" sz="3256">
              <a:solidFill>
                <a:schemeClr val="tx2"/>
              </a:solidFill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94178" y="1246757"/>
            <a:ext cx="6934817" cy="54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88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90000"/>
              <a:buFont typeface="Wingdings" pitchFamily="2" charset="2"/>
              <a:buChar char="v"/>
            </a:pPr>
            <a:r>
              <a:rPr lang="ru-RU" sz="2849"/>
              <a:t>ДНК-связывающие белки и их сигналы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214844" y="1918799"/>
            <a:ext cx="4414453" cy="47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84175" indent="-384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90000"/>
              <a:buFont typeface="Wingdings" pitchFamily="2" charset="2"/>
              <a:buChar char="q"/>
            </a:pPr>
            <a:r>
              <a:rPr lang="ru-RU" sz="2442"/>
              <a:t>Кооперативные однородные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025817" y="2707155"/>
            <a:ext cx="1845805" cy="41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84150" indent="-1841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46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ru-RU" sz="2035"/>
              <a:t>Палиндромы</a:t>
            </a:r>
          </a:p>
        </p:txBody>
      </p:sp>
      <p:pic>
        <p:nvPicPr>
          <p:cNvPr id="6" name="Picture 12" descr="C:\Work\Learning\Gelfand\2-й курс - 2007-08 (Гены и сайты)\Лекции\Materials\Palindrom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483" y="2461602"/>
            <a:ext cx="2436151" cy="7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C:\Work\Learning\Gelfand\2-й курс - 2007-08 (Гены и сайты)\Лекции\Materials\Repeat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743" y="3392121"/>
            <a:ext cx="2436151" cy="59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214845" y="4172401"/>
            <a:ext cx="4727655" cy="47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84175" indent="-384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4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90000"/>
              <a:buFont typeface="Wingdings" pitchFamily="2" charset="2"/>
              <a:buChar char="q"/>
            </a:pPr>
            <a:r>
              <a:rPr lang="ru-RU" sz="2442"/>
              <a:t>Кооперативные неоднородные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046820" y="4920369"/>
            <a:ext cx="1318125" cy="41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84150" indent="-1841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46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ru-RU" sz="2035"/>
              <a:t>Кассеты</a:t>
            </a:r>
          </a:p>
        </p:txBody>
      </p:sp>
      <p:pic>
        <p:nvPicPr>
          <p:cNvPr id="10" name="Picture 17" descr="C:\Work\Learning\Gelfand\2-й курс - 2007-08 (Гены и сайты)\Лекции\Materials\Casset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447" y="4710357"/>
            <a:ext cx="2424843" cy="73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90277" y="3518129"/>
            <a:ext cx="2301710" cy="41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84150" indent="-1841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46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ru-RU" sz="2035"/>
              <a:t>Прямые повторы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214844" y="5485790"/>
            <a:ext cx="1558899" cy="47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84175" indent="-384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4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90000"/>
              <a:buFont typeface="Wingdings" pitchFamily="2" charset="2"/>
              <a:buChar char="q"/>
            </a:pPr>
            <a:r>
              <a:rPr lang="ru-RU" sz="2442"/>
              <a:t>Другие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387717" y="6353305"/>
            <a:ext cx="2850139" cy="54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88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90000"/>
              <a:buFont typeface="Wingdings" pitchFamily="2" charset="2"/>
              <a:buChar char="v"/>
            </a:pPr>
            <a:r>
              <a:rPr lang="ru-RU" sz="2849"/>
              <a:t>РНК-сигналы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70641" y="6629552"/>
            <a:ext cx="2025818" cy="38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32" dirty="0"/>
              <a:t>Источник</a:t>
            </a:r>
            <a:r>
              <a:rPr lang="en-US" sz="1832" dirty="0"/>
              <a:t>: </a:t>
            </a:r>
            <a:r>
              <a:rPr lang="ru-RU" sz="1832" dirty="0"/>
              <a:t>РГМ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4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296" y="-99068"/>
            <a:ext cx="9486034" cy="165141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Мотив –  описание последовательностей одного сигнала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928" y="1632202"/>
            <a:ext cx="9236402" cy="545046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Точная последовательность</a:t>
            </a:r>
          </a:p>
          <a:p>
            <a:pPr lvl="1"/>
            <a:r>
              <a:rPr lang="en-US" dirty="0" smtClean="0"/>
              <a:t>AAAAAAAAAAAAAAAAAA</a:t>
            </a:r>
            <a:r>
              <a:rPr lang="ru-RU" dirty="0" smtClean="0"/>
              <a:t>ААА (от десятков до сотен букв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CpG</a:t>
            </a:r>
            <a:endParaRPr lang="en-US" dirty="0" smtClean="0"/>
          </a:p>
          <a:p>
            <a:pPr lvl="1"/>
            <a:r>
              <a:rPr lang="en-US" dirty="0" smtClean="0"/>
              <a:t>GATC</a:t>
            </a:r>
          </a:p>
          <a:p>
            <a:r>
              <a:rPr lang="ru-RU" dirty="0" smtClean="0"/>
              <a:t>Паттерн </a:t>
            </a:r>
            <a:endParaRPr lang="en-US" dirty="0" smtClean="0"/>
          </a:p>
          <a:p>
            <a:pPr lvl="1"/>
            <a:r>
              <a:rPr lang="en-US" dirty="0" smtClean="0"/>
              <a:t>CCNGG</a:t>
            </a:r>
            <a:endParaRPr lang="ru-RU" dirty="0" smtClean="0"/>
          </a:p>
          <a:p>
            <a:pPr lvl="1"/>
            <a:r>
              <a:rPr lang="ru-RU" dirty="0" smtClean="0"/>
              <a:t>Козак для вида</a:t>
            </a:r>
          </a:p>
          <a:p>
            <a:r>
              <a:rPr lang="ru-RU" dirty="0" smtClean="0"/>
              <a:t>Выравнивание</a:t>
            </a:r>
          </a:p>
          <a:p>
            <a:pPr lvl="1"/>
            <a:r>
              <a:rPr lang="ru-RU" dirty="0" smtClean="0"/>
              <a:t>Консенсус</a:t>
            </a:r>
          </a:p>
          <a:p>
            <a:pPr lvl="1"/>
            <a:r>
              <a:rPr lang="en-US" dirty="0" smtClean="0"/>
              <a:t>LOGO</a:t>
            </a:r>
          </a:p>
          <a:p>
            <a:pPr lvl="1"/>
            <a:r>
              <a:rPr lang="ru-RU" dirty="0" smtClean="0"/>
              <a:t>Позиционная весовая матрица </a:t>
            </a:r>
            <a:r>
              <a:rPr lang="en-US" dirty="0" smtClean="0"/>
              <a:t>(PWM)</a:t>
            </a:r>
            <a:endParaRPr lang="ru-RU" dirty="0" smtClean="0"/>
          </a:p>
          <a:p>
            <a:pPr lvl="1"/>
            <a:r>
              <a:rPr lang="ru-RU" dirty="0" smtClean="0"/>
              <a:t>Профиль (чаще для белков)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1387440" y="223560"/>
            <a:ext cx="6657840" cy="63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Для справки: Ambiguity codes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CustomShape 2"/>
          <p:cNvSpPr/>
          <p:nvPr/>
        </p:nvSpPr>
        <p:spPr>
          <a:xfrm>
            <a:off x="3199320" y="4185720"/>
            <a:ext cx="1838160" cy="43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Y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(p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y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rimidines)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Line 3"/>
          <p:cNvSpPr/>
          <p:nvPr/>
        </p:nvSpPr>
        <p:spPr>
          <a:xfrm flipH="1">
            <a:off x="2399040" y="2579040"/>
            <a:ext cx="4320" cy="278928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Line 4"/>
          <p:cNvSpPr/>
          <p:nvPr/>
        </p:nvSpPr>
        <p:spPr>
          <a:xfrm>
            <a:off x="697680" y="4427280"/>
            <a:ext cx="249696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Line 5"/>
          <p:cNvSpPr/>
          <p:nvPr/>
        </p:nvSpPr>
        <p:spPr>
          <a:xfrm>
            <a:off x="697680" y="2579040"/>
            <a:ext cx="2500200" cy="3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Line 6"/>
          <p:cNvSpPr/>
          <p:nvPr/>
        </p:nvSpPr>
        <p:spPr>
          <a:xfrm>
            <a:off x="697680" y="2579040"/>
            <a:ext cx="2160" cy="278928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Line 7"/>
          <p:cNvSpPr/>
          <p:nvPr/>
        </p:nvSpPr>
        <p:spPr>
          <a:xfrm>
            <a:off x="697680" y="2570400"/>
            <a:ext cx="2156040" cy="237816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" name="Line 8"/>
          <p:cNvSpPr/>
          <p:nvPr/>
        </p:nvSpPr>
        <p:spPr>
          <a:xfrm flipV="1">
            <a:off x="697680" y="2092320"/>
            <a:ext cx="2156040" cy="2348640"/>
          </a:xfrm>
          <a:prstGeom prst="line">
            <a:avLst/>
          </a:prstGeom>
          <a:ln w="25560">
            <a:solidFill>
              <a:srgbClr val="000000"/>
            </a:solidFill>
            <a:round/>
            <a:tailEnd type="triangle" w="med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9" name="CustomShape 9"/>
          <p:cNvSpPr/>
          <p:nvPr/>
        </p:nvSpPr>
        <p:spPr>
          <a:xfrm>
            <a:off x="3193560" y="2351520"/>
            <a:ext cx="1400760" cy="43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(pu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ines)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CustomShape 10"/>
          <p:cNvSpPr/>
          <p:nvPr/>
        </p:nvSpPr>
        <p:spPr>
          <a:xfrm>
            <a:off x="473040" y="5368680"/>
            <a:ext cx="1222560" cy="43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w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eak)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CustomShape 11"/>
          <p:cNvSpPr/>
          <p:nvPr/>
        </p:nvSpPr>
        <p:spPr>
          <a:xfrm>
            <a:off x="2246040" y="5368680"/>
            <a:ext cx="1215000" cy="43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trong)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CustomShape 12"/>
          <p:cNvSpPr/>
          <p:nvPr/>
        </p:nvSpPr>
        <p:spPr>
          <a:xfrm>
            <a:off x="2709360" y="4854960"/>
            <a:ext cx="1328040" cy="43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(a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ino)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13"/>
          <p:cNvSpPr/>
          <p:nvPr/>
        </p:nvSpPr>
        <p:spPr>
          <a:xfrm>
            <a:off x="479520" y="2243160"/>
            <a:ext cx="443880" cy="56916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CustomShape 14"/>
          <p:cNvSpPr/>
          <p:nvPr/>
        </p:nvSpPr>
        <p:spPr>
          <a:xfrm>
            <a:off x="2166120" y="2286000"/>
            <a:ext cx="464040" cy="56916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5" name="CustomShape 15"/>
          <p:cNvSpPr/>
          <p:nvPr/>
        </p:nvSpPr>
        <p:spPr>
          <a:xfrm>
            <a:off x="511560" y="4145760"/>
            <a:ext cx="403560" cy="56916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6" name="CustomShape 16"/>
          <p:cNvSpPr/>
          <p:nvPr/>
        </p:nvSpPr>
        <p:spPr>
          <a:xfrm>
            <a:off x="2161800" y="4141080"/>
            <a:ext cx="443880" cy="56916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7" name="CustomShape 17"/>
          <p:cNvSpPr/>
          <p:nvPr/>
        </p:nvSpPr>
        <p:spPr>
          <a:xfrm>
            <a:off x="2791800" y="1753560"/>
            <a:ext cx="1083240" cy="43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K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</a:t>
            </a: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k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eto)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CustomShape 18"/>
          <p:cNvSpPr/>
          <p:nvPr/>
        </p:nvSpPr>
        <p:spPr>
          <a:xfrm>
            <a:off x="5792760" y="2497680"/>
            <a:ext cx="3040560" cy="171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 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(“не A”)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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B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 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(“не C”)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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D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 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(“не G”)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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H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 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(“не T”)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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V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CustomShape 19"/>
          <p:cNvSpPr/>
          <p:nvPr/>
        </p:nvSpPr>
        <p:spPr>
          <a:xfrm>
            <a:off x="5511240" y="4410000"/>
            <a:ext cx="3863880" cy="50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/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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N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(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n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ucleotide)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CustomShape 20"/>
          <p:cNvSpPr/>
          <p:nvPr/>
        </p:nvSpPr>
        <p:spPr>
          <a:xfrm>
            <a:off x="7656480" y="6436440"/>
            <a:ext cx="2024640" cy="40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Источник: РГМ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21"/>
          <p:cNvSpPr/>
          <p:nvPr/>
        </p:nvSpPr>
        <p:spPr>
          <a:xfrm>
            <a:off x="7128360" y="6933240"/>
            <a:ext cx="2659320" cy="40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FF59868-8CB9-426F-94E3-F900ABCBD35F}" type="slidenum">
              <a:rPr lang="ru-RU" sz="18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pPr algn="r">
                <a:lnSpc>
                  <a:spcPct val="100000"/>
                </a:lnSpc>
              </a:pPr>
              <a:t>19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5553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88281" y="2280727"/>
            <a:ext cx="1805035" cy="7081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сигнал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4903" y="6122541"/>
            <a:ext cx="9574688" cy="880271"/>
          </a:xfrm>
        </p:spPr>
        <p:txBody>
          <a:bodyPr>
            <a:noAutofit/>
          </a:bodyPr>
          <a:lstStyle/>
          <a:p>
            <a:r>
              <a:rPr lang="ru-RU" sz="4400" dirty="0" smtClean="0"/>
              <a:t>1. Сигналы у </a:t>
            </a:r>
            <a:r>
              <a:rPr lang="ru-RU" sz="4400" dirty="0" err="1" smtClean="0"/>
              <a:t>коронавируса</a:t>
            </a:r>
            <a:r>
              <a:rPr lang="ru-RU" sz="4400" dirty="0" smtClean="0"/>
              <a:t> </a:t>
            </a:r>
            <a:r>
              <a:rPr lang="en-US" sz="4400" dirty="0" smtClean="0"/>
              <a:t>SARS-CoV-2</a:t>
            </a:r>
            <a:endParaRPr lang="en-US" sz="4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6" descr="Image result for Express letter  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384" y="320773"/>
            <a:ext cx="1190555" cy="181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054" y="922612"/>
            <a:ext cx="169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ОТ КОГО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2926" y="861057"/>
            <a:ext cx="1265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КОМУ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763" y="777680"/>
            <a:ext cx="2114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[ </a:t>
            </a:r>
            <a:r>
              <a:rPr lang="en-US" sz="4000" b="1" dirty="0" smtClean="0">
                <a:solidFill>
                  <a:schemeClr val="accent1"/>
                </a:solidFill>
              </a:rPr>
              <a:t>             </a:t>
            </a:r>
            <a:r>
              <a:rPr lang="en-US" sz="4000" dirty="0" smtClean="0"/>
              <a:t>]</a:t>
            </a:r>
            <a:endParaRPr lang="ru-RU" sz="4000" dirty="0"/>
          </a:p>
        </p:txBody>
      </p:sp>
      <p:pic>
        <p:nvPicPr>
          <p:cNvPr id="11" name="Picture 2" descr="Image result for машина стоит на светофор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20" y="62355"/>
            <a:ext cx="4885470" cy="218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3"/>
          <p:cNvSpPr txBox="1">
            <a:spLocks/>
          </p:cNvSpPr>
          <p:nvPr/>
        </p:nvSpPr>
        <p:spPr>
          <a:xfrm>
            <a:off x="5155527" y="2244533"/>
            <a:ext cx="4925098" cy="3489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1"/>
                </a:solidFill>
              </a:rPr>
              <a:t>Ответ</a:t>
            </a:r>
            <a:r>
              <a:rPr lang="ru-RU" b="1" dirty="0" smtClean="0">
                <a:solidFill>
                  <a:schemeClr val="accent1"/>
                </a:solidFill>
              </a:rPr>
              <a:t> ожидаемый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ru-RU" b="1" dirty="0" smtClean="0"/>
              <a:t>* ждёт зеленый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Наблюдаемый: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/>
              <a:t>А. </a:t>
            </a:r>
            <a:r>
              <a:rPr lang="ru-RU" b="1" dirty="0" smtClean="0"/>
              <a:t>ждёт </a:t>
            </a:r>
            <a:r>
              <a:rPr lang="ru-RU" b="1" dirty="0" smtClean="0">
                <a:solidFill>
                  <a:srgbClr val="00B050"/>
                </a:solidFill>
              </a:rPr>
              <a:t>зеленый</a:t>
            </a:r>
          </a:p>
          <a:p>
            <a:r>
              <a:rPr lang="ru-RU" dirty="0" smtClean="0"/>
              <a:t>Б. </a:t>
            </a:r>
            <a:r>
              <a:rPr lang="ru-RU" b="1" dirty="0" smtClean="0"/>
              <a:t>едет на </a:t>
            </a:r>
            <a:r>
              <a:rPr lang="ru-RU" b="1" dirty="0" smtClean="0">
                <a:solidFill>
                  <a:schemeClr val="accent1"/>
                </a:solidFill>
              </a:rPr>
              <a:t>красный</a:t>
            </a:r>
            <a:r>
              <a:rPr lang="ru-RU" b="1" dirty="0" smtClean="0"/>
              <a:t>, получает </a:t>
            </a:r>
            <a:r>
              <a:rPr lang="ru-RU" b="1" dirty="0" smtClean="0">
                <a:solidFill>
                  <a:srgbClr val="FF0000"/>
                </a:solidFill>
              </a:rPr>
              <a:t>штраф</a:t>
            </a:r>
          </a:p>
          <a:p>
            <a:r>
              <a:rPr lang="ru-RU" dirty="0" smtClean="0"/>
              <a:t>В. </a:t>
            </a:r>
            <a:r>
              <a:rPr lang="ru-RU" b="1" dirty="0"/>
              <a:t>е</a:t>
            </a:r>
            <a:r>
              <a:rPr lang="ru-RU" b="1" dirty="0" smtClean="0"/>
              <a:t>дет на </a:t>
            </a:r>
            <a:r>
              <a:rPr lang="ru-RU" b="1" dirty="0" smtClean="0">
                <a:solidFill>
                  <a:schemeClr val="accent1"/>
                </a:solidFill>
              </a:rPr>
              <a:t>красный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без штрафа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52054" y="5853707"/>
            <a:ext cx="977753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50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73" y="16147"/>
            <a:ext cx="9793274" cy="14605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3. </a:t>
            </a:r>
            <a:r>
              <a:rPr lang="en-US" b="1" dirty="0" smtClean="0">
                <a:solidFill>
                  <a:schemeClr val="accent1"/>
                </a:solidFill>
              </a:rPr>
              <a:t>PWM </a:t>
            </a:r>
            <a:r>
              <a:rPr lang="ru-RU" b="1" dirty="0" smtClean="0">
                <a:solidFill>
                  <a:schemeClr val="accent1"/>
                </a:solidFill>
              </a:rPr>
              <a:t>Известно выравнивание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(</a:t>
            </a:r>
            <a:r>
              <a:rPr lang="ru-RU" sz="2800" b="1" dirty="0" smtClean="0">
                <a:solidFill>
                  <a:schemeClr val="accent1"/>
                </a:solidFill>
              </a:rPr>
              <a:t>без </a:t>
            </a:r>
            <a:r>
              <a:rPr lang="ru-RU" sz="2800" b="1" dirty="0" err="1" smtClean="0">
                <a:solidFill>
                  <a:schemeClr val="accent1"/>
                </a:solidFill>
              </a:rPr>
              <a:t>гэпов</a:t>
            </a:r>
            <a:r>
              <a:rPr lang="ru-RU" sz="2800" b="1" dirty="0" smtClean="0">
                <a:solidFill>
                  <a:schemeClr val="accent1"/>
                </a:solidFill>
              </a:rPr>
              <a:t>) </a:t>
            </a:r>
            <a:r>
              <a:rPr lang="ru-RU" dirty="0" smtClean="0"/>
              <a:t>последовательностей сигнала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712" y="6314567"/>
            <a:ext cx="8803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1"/>
                </a:solidFill>
              </a:rPr>
              <a:t>Задача:</a:t>
            </a:r>
            <a:r>
              <a:rPr lang="ru-RU" sz="4400" dirty="0" smtClean="0"/>
              <a:t> найти все сигналы в геноме</a:t>
            </a:r>
            <a:endParaRPr lang="ru-RU" sz="4400" dirty="0"/>
          </a:p>
        </p:txBody>
      </p:sp>
      <p:sp>
        <p:nvSpPr>
          <p:cNvPr id="5" name="CustomShape 4"/>
          <p:cNvSpPr/>
          <p:nvPr/>
        </p:nvSpPr>
        <p:spPr>
          <a:xfrm>
            <a:off x="2381632" y="1360322"/>
            <a:ext cx="3465185" cy="51462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1234567890123456</a:t>
            </a: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ACGCAAACGTTTTCTT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TCGCAAACGTTTGCTT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ACGCAAACGTTTTCGT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ACGCAAACGGTTTCGT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ACGCAACCGTTTTCCT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ACGCAAACGTGTGCGT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ACGCAATCGGTTACCT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GCGCAAACGTTTTCGT</a:t>
            </a:r>
            <a:endParaRPr lang="en-US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/>
              <a:ea typeface="DejaVu Sans"/>
            </a:endParaRPr>
          </a:p>
          <a:p>
            <a:r>
              <a:rPr lang="ru-RU" sz="2400" b="1" dirty="0">
                <a:latin typeface="Courier New" pitchFamily="49" charset="0"/>
              </a:rPr>
              <a:t>AGGAAAACGATTGGCT</a:t>
            </a:r>
          </a:p>
          <a:p>
            <a:r>
              <a:rPr lang="ru-RU" sz="2400" b="1" dirty="0">
                <a:latin typeface="Courier New" pitchFamily="49" charset="0"/>
              </a:rPr>
              <a:t>AAGCAAACGGTGATTT</a:t>
            </a:r>
          </a:p>
          <a:p>
            <a:r>
              <a:rPr lang="ru-RU" sz="2400" b="1" dirty="0">
                <a:latin typeface="Courier New" pitchFamily="49" charset="0"/>
              </a:rPr>
              <a:t>ATGCAATCGGTTACGC</a:t>
            </a:r>
          </a:p>
          <a:p>
            <a:r>
              <a:rPr lang="ru-RU" sz="2400" b="1" dirty="0">
                <a:latin typeface="Courier New" pitchFamily="49" charset="0"/>
              </a:rPr>
              <a:t>AGGCAAACGTTTACCT</a:t>
            </a:r>
          </a:p>
          <a:p>
            <a:r>
              <a:rPr lang="ru-RU" sz="2400" b="1" dirty="0">
                <a:latin typeface="Courier New" pitchFamily="49" charset="0"/>
              </a:rPr>
              <a:t>GAGCAAACGTTTCCAC</a:t>
            </a:r>
            <a:endParaRPr lang="ru-RU" sz="2400" dirty="0"/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11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-18598"/>
            <a:ext cx="8693150" cy="1460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Похожа ли </a:t>
            </a:r>
            <a:r>
              <a:rPr lang="ru-RU" dirty="0" smtClean="0"/>
              <a:t>новая последовательность на </a:t>
            </a:r>
            <a:r>
              <a:rPr lang="ru-RU" b="1" dirty="0" smtClean="0">
                <a:solidFill>
                  <a:schemeClr val="accent1"/>
                </a:solidFill>
              </a:rPr>
              <a:t>выравнивание?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738" y="6274821"/>
            <a:ext cx="7373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Новая </a:t>
            </a:r>
            <a:r>
              <a:rPr lang="en-US" sz="4400" dirty="0" smtClean="0">
                <a:solidFill>
                  <a:schemeClr val="accent1"/>
                </a:solidFill>
              </a:rPr>
              <a:t>…..</a:t>
            </a:r>
            <a:r>
              <a:rPr lang="en-US" sz="2600" dirty="0" smtClean="0">
                <a:solidFill>
                  <a:schemeClr val="accent1"/>
                </a:solidFill>
              </a:rPr>
              <a:t> </a:t>
            </a:r>
            <a:r>
              <a:rPr lang="en-US" sz="26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CCTACCCCATTATTT.</a:t>
            </a:r>
            <a:r>
              <a:rPr lang="en-US" sz="28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ru-RU" sz="3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2851227" y="1245108"/>
            <a:ext cx="3418045" cy="5372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1234567890123456</a:t>
            </a: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ACGCAAACGTTTTCTT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TCGCAAACGTTTGCTT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ACGCAAACGTTTTCGT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ACGCAAACGGTTTCGT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ACGCAACCGTTTTCCT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ACGCAAACGTGTGCGT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ACGCAATCGGTTACCT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GCGCAAACGTTTTCGT</a:t>
            </a:r>
            <a:endParaRPr lang="en-US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/>
              <a:ea typeface="DejaVu Sans"/>
            </a:endParaRPr>
          </a:p>
          <a:p>
            <a:r>
              <a:rPr lang="ru-RU" sz="2400" b="1" dirty="0">
                <a:latin typeface="Courier New" pitchFamily="49" charset="0"/>
              </a:rPr>
              <a:t>AGGAAAACGATTGGCT</a:t>
            </a:r>
          </a:p>
          <a:p>
            <a:r>
              <a:rPr lang="ru-RU" sz="2400" b="1" dirty="0">
                <a:latin typeface="Courier New" pitchFamily="49" charset="0"/>
              </a:rPr>
              <a:t>AAGCAAACGGTGATTT</a:t>
            </a:r>
          </a:p>
          <a:p>
            <a:r>
              <a:rPr lang="ru-RU" sz="2400" b="1" dirty="0">
                <a:latin typeface="Courier New" pitchFamily="49" charset="0"/>
              </a:rPr>
              <a:t>ATGCAATCGGTTACGC</a:t>
            </a:r>
          </a:p>
          <a:p>
            <a:r>
              <a:rPr lang="ru-RU" sz="2400" b="1" dirty="0">
                <a:latin typeface="Courier New" pitchFamily="49" charset="0"/>
              </a:rPr>
              <a:t>AGGCAAACGTTTACCT</a:t>
            </a:r>
          </a:p>
          <a:p>
            <a:r>
              <a:rPr lang="ru-RU" sz="2400" b="1" dirty="0" smtClean="0">
                <a:latin typeface="Courier New" pitchFamily="49" charset="0"/>
              </a:rPr>
              <a:t>GAGCAAACGTTTCCAC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57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128723"/>
              </p:ext>
            </p:extLst>
          </p:nvPr>
        </p:nvGraphicFramePr>
        <p:xfrm>
          <a:off x="3043252" y="1090930"/>
          <a:ext cx="6812856" cy="2727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11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11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u="none" strike="noStrike">
                          <a:effectLst/>
                        </a:rPr>
                        <a:t>Всего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93738" y="208172"/>
            <a:ext cx="8693150" cy="1460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ШАГ 1. Подсчёт числа букв</a:t>
            </a:r>
            <a:r>
              <a:rPr lang="en-US" dirty="0" smtClean="0"/>
              <a:t>  N(</a:t>
            </a:r>
            <a:r>
              <a:rPr lang="en-US" dirty="0" err="1" smtClean="0"/>
              <a:t>b,j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9" name="CustomShape 4"/>
          <p:cNvSpPr/>
          <p:nvPr/>
        </p:nvSpPr>
        <p:spPr>
          <a:xfrm>
            <a:off x="76518" y="938422"/>
            <a:ext cx="2697607" cy="45920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1234567890123456</a:t>
            </a: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ACGCAAACGTTTTCTT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TCGCAAACGTTTGCTT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ACGCAAACGTTTTCGT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ACGCAAACGGTTTCGT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ACGCAACCGTTTTCCT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ACGCAAACGTGTGCGT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ACGCAATCGGTTACCT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GCGCAAACGTTTTCGT</a:t>
            </a:r>
            <a:endParaRPr lang="en-U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/>
              <a:ea typeface="DejaVu Sans"/>
            </a:endParaRPr>
          </a:p>
          <a:p>
            <a:r>
              <a:rPr lang="ru-RU" sz="2000" b="1" dirty="0">
                <a:latin typeface="Courier New" pitchFamily="49" charset="0"/>
              </a:rPr>
              <a:t>AGGAAAACGATTGGCT</a:t>
            </a:r>
          </a:p>
          <a:p>
            <a:r>
              <a:rPr lang="ru-RU" sz="2000" b="1" dirty="0">
                <a:latin typeface="Courier New" pitchFamily="49" charset="0"/>
              </a:rPr>
              <a:t>AAGCAAACGGTGATTT</a:t>
            </a:r>
          </a:p>
          <a:p>
            <a:r>
              <a:rPr lang="ru-RU" sz="2000" b="1" dirty="0">
                <a:latin typeface="Courier New" pitchFamily="49" charset="0"/>
              </a:rPr>
              <a:t>ATGCAATCGGTTACGC</a:t>
            </a:r>
          </a:p>
          <a:p>
            <a:r>
              <a:rPr lang="ru-RU" sz="2000" b="1" dirty="0">
                <a:latin typeface="Courier New" pitchFamily="49" charset="0"/>
              </a:rPr>
              <a:t>AGGCAAACGTTTACCT</a:t>
            </a:r>
          </a:p>
          <a:p>
            <a:r>
              <a:rPr lang="ru-RU" sz="2000" b="1" dirty="0" smtClean="0">
                <a:latin typeface="Courier New" pitchFamily="49" charset="0"/>
              </a:rPr>
              <a:t>GAGCAAACGTTTCCAC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1462" y="3778747"/>
            <a:ext cx="737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       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C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 A C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T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ru-RU" sz="3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23</a:t>
            </a:fld>
            <a:endParaRPr 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93738" y="208172"/>
            <a:ext cx="8693150" cy="1460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ШАГ 2. Частоты букв</a:t>
            </a:r>
            <a:r>
              <a:rPr lang="en-US" dirty="0" smtClean="0"/>
              <a:t> f(</a:t>
            </a:r>
            <a:r>
              <a:rPr lang="en-US" dirty="0" err="1" smtClean="0"/>
              <a:t>b,j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5063" y="4335742"/>
            <a:ext cx="1034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       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 C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  A  C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  T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 T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ru-RU" sz="3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67611"/>
              </p:ext>
            </p:extLst>
          </p:nvPr>
        </p:nvGraphicFramePr>
        <p:xfrm>
          <a:off x="201282" y="2119468"/>
          <a:ext cx="10590778" cy="2216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5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673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u="none" strike="noStrike" dirty="0">
                          <a:effectLst/>
                        </a:rPr>
                        <a:t>Частоты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0.77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0.77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0.15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0.23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0.62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0.23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0.85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0.62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0.85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u="none" strike="noStrike">
                          <a:effectLst/>
                        </a:rPr>
                        <a:t>Всего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9388" y="1045240"/>
            <a:ext cx="7221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</a:t>
            </a:r>
            <a:r>
              <a:rPr lang="en-US" sz="4000" dirty="0" smtClean="0"/>
              <a:t>(</a:t>
            </a:r>
            <a:r>
              <a:rPr lang="en-US" sz="4000" dirty="0" err="1" smtClean="0"/>
              <a:t>b,j</a:t>
            </a:r>
            <a:r>
              <a:rPr lang="en-US" sz="4000" dirty="0" smtClean="0"/>
              <a:t>) = N(</a:t>
            </a:r>
            <a:r>
              <a:rPr lang="en-US" sz="4000" dirty="0" err="1" smtClean="0"/>
              <a:t>b,j</a:t>
            </a:r>
            <a:r>
              <a:rPr lang="en-US" sz="4000" dirty="0" smtClean="0"/>
              <a:t>)/N  </a:t>
            </a:r>
            <a:r>
              <a:rPr lang="ru-RU" sz="4000" dirty="0" smtClean="0"/>
              <a:t>в примере </a:t>
            </a:r>
            <a:r>
              <a:rPr lang="en-US" sz="4000" dirty="0" smtClean="0"/>
              <a:t>N=13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55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Повышенная частота буквы может объясняться её повышенной частотой в геноме!!!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092" y="2128422"/>
            <a:ext cx="92398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Частота </a:t>
            </a:r>
            <a:r>
              <a:rPr lang="en-US" sz="2800" dirty="0" smtClean="0"/>
              <a:t>G </a:t>
            </a:r>
            <a:r>
              <a:rPr lang="ru-RU" sz="2800" dirty="0" smtClean="0"/>
              <a:t>в позиции 15 равна 0</a:t>
            </a:r>
            <a:r>
              <a:rPr lang="en-US" sz="2800" dirty="0" smtClean="0"/>
              <a:t>.</a:t>
            </a:r>
            <a:r>
              <a:rPr lang="ru-RU" sz="2800" dirty="0" smtClean="0"/>
              <a:t>38</a:t>
            </a:r>
          </a:p>
          <a:p>
            <a:endParaRPr lang="en-US" sz="2800" dirty="0" smtClean="0"/>
          </a:p>
          <a:p>
            <a:r>
              <a:rPr lang="ru-RU" sz="2800" dirty="0" smtClean="0"/>
              <a:t>Значит ли это что-нибудь, если </a:t>
            </a:r>
            <a:r>
              <a:rPr lang="en-US" sz="2800" dirty="0" smtClean="0"/>
              <a:t>GC </a:t>
            </a:r>
            <a:r>
              <a:rPr lang="ru-RU" sz="2800" dirty="0" smtClean="0"/>
              <a:t>состав генома равен 0</a:t>
            </a:r>
            <a:r>
              <a:rPr lang="en-US" sz="2800" dirty="0" smtClean="0"/>
              <a:t>.7,</a:t>
            </a:r>
          </a:p>
          <a:p>
            <a:r>
              <a:rPr lang="ru-RU" sz="2800" dirty="0" smtClean="0"/>
              <a:t>Т.е. частота </a:t>
            </a:r>
            <a:r>
              <a:rPr lang="en-US" sz="2800" dirty="0" smtClean="0"/>
              <a:t>G </a:t>
            </a:r>
            <a:r>
              <a:rPr lang="ru-RU" sz="2800" dirty="0" smtClean="0"/>
              <a:t>в геноме равна 0.35</a:t>
            </a:r>
            <a:r>
              <a:rPr lang="en-US" sz="2800" dirty="0"/>
              <a:t>?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3307" y="4317507"/>
            <a:ext cx="93344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ЛОГАРИФМ Отношения правдоподобия </a:t>
            </a:r>
            <a:r>
              <a:rPr lang="en-US" sz="2800" dirty="0" smtClean="0"/>
              <a:t>W</a:t>
            </a:r>
            <a:r>
              <a:rPr lang="ru-RU" sz="2800" dirty="0" smtClean="0"/>
              <a:t> как вес различия </a:t>
            </a:r>
          </a:p>
          <a:p>
            <a:r>
              <a:rPr lang="ru-RU" sz="2800" dirty="0" smtClean="0"/>
              <a:t>наблюдаемой частоты и ожидаемой</a:t>
            </a:r>
            <a:r>
              <a:rPr lang="en-US" sz="2800" dirty="0"/>
              <a:t>: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37482" y="5644817"/>
            <a:ext cx="651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w</a:t>
            </a:r>
            <a:r>
              <a:rPr lang="en-US" sz="4000" dirty="0" smtClean="0"/>
              <a:t>(G,15)  = ln(0.38/0.35) = 0.1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748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62928" y="7144029"/>
            <a:ext cx="890126" cy="401638"/>
          </a:xfrm>
        </p:spPr>
        <p:txBody>
          <a:bodyPr/>
          <a:lstStyle/>
          <a:p>
            <a:fld id="{8DEEC8EE-03FA-42FE-992C-F282326656FA}" type="slidenum">
              <a:rPr lang="en-US" smtClean="0"/>
              <a:t>25</a:t>
            </a:fld>
            <a:endParaRPr 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9904" y="349389"/>
            <a:ext cx="8693150" cy="8827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ШАГ </a:t>
            </a: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en-US" dirty="0" smtClean="0"/>
              <a:t> </a:t>
            </a:r>
            <a:r>
              <a:rPr lang="ru-RU" dirty="0" smtClean="0"/>
              <a:t>Матрица весов </a:t>
            </a:r>
            <a:r>
              <a:rPr lang="en-US" dirty="0" smtClean="0"/>
              <a:t>PWM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680362"/>
              </p:ext>
            </p:extLst>
          </p:nvPr>
        </p:nvGraphicFramePr>
        <p:xfrm>
          <a:off x="316497" y="2205232"/>
          <a:ext cx="11022236" cy="3232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6025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8312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864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 smtClean="0">
                          <a:effectLst/>
                        </a:rPr>
                        <a:t>w(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b,j</a:t>
                      </a:r>
                      <a:r>
                        <a:rPr lang="en-US" sz="2400" u="none" strike="noStrike" dirty="0">
                          <a:effectLst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</a:rPr>
                        <a:t>Баз</a:t>
                      </a:r>
                      <a:r>
                        <a:rPr lang="en-US" sz="2400" u="none" strike="noStrike" dirty="0" smtClean="0">
                          <a:effectLst/>
                        </a:rPr>
                        <a:t>.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>
                          <a:effectLst/>
                        </a:rPr>
                        <a:t>частоты 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0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0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-0.8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0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-0.7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382" marR="3382" marT="33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97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-inf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-0.3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-0.3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-</a:t>
                      </a:r>
                      <a:r>
                        <a:rPr lang="en-US" sz="2400" u="none" strike="noStrike" dirty="0" err="1">
                          <a:effectLst/>
                        </a:rPr>
                        <a:t>inf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2" marR="3382" marT="338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0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5. </a:t>
            </a:r>
            <a:r>
              <a:rPr lang="ru-RU" dirty="0" err="1" smtClean="0"/>
              <a:t>Псевдоотсчёты</a:t>
            </a:r>
            <a:r>
              <a:rPr lang="ru-RU" dirty="0" smtClean="0"/>
              <a:t>: борьба с –</a:t>
            </a:r>
            <a:r>
              <a:rPr lang="en-US" dirty="0" err="1" smtClean="0"/>
              <a:t>inf</a:t>
            </a:r>
            <a:r>
              <a:rPr lang="en-US" dirty="0" smtClean="0"/>
              <a:t> </a:t>
            </a:r>
            <a:r>
              <a:rPr lang="ru-RU" dirty="0" smtClean="0"/>
              <a:t>и не только… </a:t>
            </a:r>
            <a:r>
              <a:rPr lang="en-US" dirty="0" err="1"/>
              <a:t>Pseudocounts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4472" y="1398727"/>
            <a:ext cx="10033901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Идея в том, чтобы немножко изменить ЧАСТОТЫ букв.</a:t>
            </a:r>
          </a:p>
          <a:p>
            <a:pPr marL="457200" indent="-457200">
              <a:buAutoNum type="arabicParenBoth"/>
            </a:pPr>
            <a:r>
              <a:rPr lang="ru-RU" sz="2400" dirty="0" smtClean="0"/>
              <a:t>Избавляется от возможности нулевой частоты буквы</a:t>
            </a:r>
          </a:p>
          <a:p>
            <a:pPr marL="457200" indent="-457200">
              <a:buAutoNum type="arabicParenBoth"/>
            </a:pPr>
            <a:r>
              <a:rPr lang="ru-RU" sz="2400" dirty="0" smtClean="0"/>
              <a:t>Если частота </a:t>
            </a:r>
            <a:r>
              <a:rPr lang="en-US" sz="2400" dirty="0" smtClean="0"/>
              <a:t>A </a:t>
            </a:r>
            <a:r>
              <a:rPr lang="ru-RU" sz="2400" dirty="0" smtClean="0"/>
              <a:t>равна единицы, то разрешим другим буквам появляться</a:t>
            </a:r>
            <a:br>
              <a:rPr lang="ru-RU" sz="2400" dirty="0" smtClean="0"/>
            </a:br>
            <a:r>
              <a:rPr lang="ru-RU" sz="2400" dirty="0" smtClean="0"/>
              <a:t>с малой частотой, вдруг у нас просто мало </a:t>
            </a:r>
            <a:r>
              <a:rPr lang="ru-RU" sz="2400" dirty="0" err="1" smtClean="0"/>
              <a:t>последовательностей,чтобы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все буквы появились</a:t>
            </a:r>
            <a:br>
              <a:rPr lang="ru-RU" sz="2400" dirty="0" smtClean="0"/>
            </a:br>
            <a:endParaRPr lang="ru-RU" sz="3200" dirty="0" smtClean="0"/>
          </a:p>
          <a:p>
            <a:r>
              <a:rPr lang="en-US" sz="3200" dirty="0" smtClean="0"/>
              <a:t>F(</a:t>
            </a:r>
            <a:r>
              <a:rPr lang="en-US" sz="3200" dirty="0" err="1" smtClean="0"/>
              <a:t>b,j</a:t>
            </a:r>
            <a:r>
              <a:rPr lang="en-US" sz="3200" dirty="0" smtClean="0"/>
              <a:t>) = [N(</a:t>
            </a:r>
            <a:r>
              <a:rPr lang="en-US" sz="3200" dirty="0" err="1" smtClean="0"/>
              <a:t>b,j</a:t>
            </a:r>
            <a:r>
              <a:rPr lang="en-US" sz="3200" dirty="0" smtClean="0"/>
              <a:t>) + </a:t>
            </a:r>
            <a:r>
              <a:rPr lang="en-US" sz="3200" dirty="0" smtClean="0">
                <a:sym typeface="Symbol" panose="05050102010706020507" pitchFamily="18" charset="2"/>
              </a:rPr>
              <a:t>(b)]  /(N +</a:t>
            </a:r>
            <a:r>
              <a:rPr lang="en-US" sz="3200" dirty="0">
                <a:sym typeface="Symbol" panose="05050102010706020507" pitchFamily="18" charset="2"/>
              </a:rPr>
              <a:t> </a:t>
            </a:r>
            <a:r>
              <a:rPr lang="en-US" sz="3200" dirty="0" smtClean="0">
                <a:sym typeface="Symbol" panose="05050102010706020507" pitchFamily="18" charset="2"/>
              </a:rPr>
              <a:t></a:t>
            </a:r>
            <a:r>
              <a:rPr lang="ru-RU" sz="3200" dirty="0" smtClean="0">
                <a:sym typeface="Symbol" panose="05050102010706020507" pitchFamily="18" charset="2"/>
              </a:rPr>
              <a:t>)    вместо</a:t>
            </a:r>
          </a:p>
          <a:p>
            <a:endParaRPr lang="en-US" sz="3200" dirty="0" smtClean="0">
              <a:sym typeface="Symbol" panose="05050102010706020507" pitchFamily="18" charset="2"/>
            </a:endParaRPr>
          </a:p>
          <a:p>
            <a:r>
              <a:rPr lang="en-US" sz="3200" dirty="0" smtClean="0">
                <a:sym typeface="Symbol" panose="05050102010706020507" pitchFamily="18" charset="2"/>
              </a:rPr>
              <a:t>f(</a:t>
            </a:r>
            <a:r>
              <a:rPr lang="en-US" sz="3200" dirty="0" err="1" smtClean="0">
                <a:sym typeface="Symbol" panose="05050102010706020507" pitchFamily="18" charset="2"/>
              </a:rPr>
              <a:t>b,j</a:t>
            </a:r>
            <a:r>
              <a:rPr lang="en-US" sz="3200" dirty="0" smtClean="0">
                <a:sym typeface="Symbol" panose="05050102010706020507" pitchFamily="18" charset="2"/>
              </a:rPr>
              <a:t>) = N(</a:t>
            </a:r>
            <a:r>
              <a:rPr lang="en-US" sz="3200" dirty="0" err="1" smtClean="0">
                <a:sym typeface="Symbol" panose="05050102010706020507" pitchFamily="18" charset="2"/>
              </a:rPr>
              <a:t>b,j</a:t>
            </a:r>
            <a:r>
              <a:rPr lang="en-US" sz="3200" dirty="0" smtClean="0">
                <a:sym typeface="Symbol" panose="05050102010706020507" pitchFamily="18" charset="2"/>
              </a:rPr>
              <a:t>)/N </a:t>
            </a:r>
          </a:p>
          <a:p>
            <a:endParaRPr lang="en-US" sz="3200" dirty="0">
              <a:sym typeface="Symbol" panose="05050102010706020507" pitchFamily="18" charset="2"/>
            </a:endParaRPr>
          </a:p>
          <a:p>
            <a:r>
              <a:rPr lang="ru-RU" sz="3200" dirty="0" smtClean="0">
                <a:sym typeface="Symbol" panose="05050102010706020507" pitchFamily="18" charset="2"/>
              </a:rPr>
              <a:t>Здесь </a:t>
            </a:r>
            <a:r>
              <a:rPr lang="en-US" sz="3200" dirty="0" smtClean="0">
                <a:sym typeface="Symbol" panose="05050102010706020507" pitchFamily="18" charset="2"/>
              </a:rPr>
              <a:t> </a:t>
            </a:r>
            <a:r>
              <a:rPr lang="ru-RU" sz="3200" dirty="0" smtClean="0">
                <a:sym typeface="Symbol" panose="05050102010706020507" pitchFamily="18" charset="2"/>
              </a:rPr>
              <a:t> = </a:t>
            </a:r>
            <a:r>
              <a:rPr lang="en-US" sz="3200" dirty="0" smtClean="0">
                <a:sym typeface="Symbol" panose="05050102010706020507" pitchFamily="18" charset="2"/>
              </a:rPr>
              <a:t></a:t>
            </a:r>
            <a:r>
              <a:rPr lang="ru-RU" sz="3200" dirty="0" smtClean="0">
                <a:sym typeface="Symbol" panose="05050102010706020507" pitchFamily="18" charset="2"/>
              </a:rPr>
              <a:t>(</a:t>
            </a:r>
            <a:r>
              <a:rPr lang="en-US" sz="3200" dirty="0" smtClean="0">
                <a:sym typeface="Symbol" panose="05050102010706020507" pitchFamily="18" charset="2"/>
              </a:rPr>
              <a:t>A) + (G) + (T) +</a:t>
            </a:r>
            <a:r>
              <a:rPr lang="en-US" sz="3200" dirty="0">
                <a:sym typeface="Symbol" panose="05050102010706020507" pitchFamily="18" charset="2"/>
              </a:rPr>
              <a:t> </a:t>
            </a:r>
            <a:r>
              <a:rPr lang="en-US" sz="3200" dirty="0" smtClean="0">
                <a:sym typeface="Symbol" panose="05050102010706020507" pitchFamily="18" charset="2"/>
              </a:rPr>
              <a:t>(C)</a:t>
            </a:r>
          </a:p>
          <a:p>
            <a:r>
              <a:rPr lang="ru-RU" sz="3200" dirty="0" smtClean="0">
                <a:sym typeface="Symbol" panose="05050102010706020507" pitchFamily="18" charset="2"/>
              </a:rPr>
              <a:t>Все </a:t>
            </a:r>
            <a:r>
              <a:rPr lang="en-US" sz="3200" dirty="0" smtClean="0">
                <a:sym typeface="Symbol" panose="05050102010706020507" pitchFamily="18" charset="2"/>
              </a:rPr>
              <a:t></a:t>
            </a:r>
            <a:r>
              <a:rPr lang="ru-RU" sz="3200" dirty="0" smtClean="0">
                <a:sym typeface="Symbol" panose="05050102010706020507" pitchFamily="18" charset="2"/>
              </a:rPr>
              <a:t>(</a:t>
            </a:r>
            <a:r>
              <a:rPr lang="en-US" sz="3200" dirty="0" smtClean="0">
                <a:sym typeface="Symbol" panose="05050102010706020507" pitchFamily="18" charset="2"/>
              </a:rPr>
              <a:t>b) </a:t>
            </a:r>
            <a:r>
              <a:rPr lang="ru-RU" sz="3200" dirty="0" smtClean="0">
                <a:sym typeface="Symbol" panose="05050102010706020507" pitchFamily="18" charset="2"/>
              </a:rPr>
              <a:t>маленькие в сравнении с </a:t>
            </a:r>
            <a:r>
              <a:rPr lang="en-US" sz="3200" dirty="0" smtClean="0">
                <a:sym typeface="Symbol" panose="05050102010706020507" pitchFamily="18" charset="2"/>
              </a:rPr>
              <a:t>N</a:t>
            </a:r>
          </a:p>
          <a:p>
            <a:r>
              <a:rPr lang="ru-RU" sz="3200" dirty="0" smtClean="0">
                <a:sym typeface="Symbol" panose="05050102010706020507" pitchFamily="18" charset="2"/>
              </a:rPr>
              <a:t>Подбираются  опытным путем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99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62928" y="7144029"/>
            <a:ext cx="890126" cy="401638"/>
          </a:xfrm>
        </p:spPr>
        <p:txBody>
          <a:bodyPr/>
          <a:lstStyle/>
          <a:p>
            <a:fld id="{8DEEC8EE-03FA-42FE-992C-F282326656FA}" type="slidenum">
              <a:rPr lang="en-US" smtClean="0"/>
              <a:t>27</a:t>
            </a:fld>
            <a:endParaRPr 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9904" y="349388"/>
            <a:ext cx="8693150" cy="12413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ШАГ </a:t>
            </a:r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en-US" dirty="0" smtClean="0"/>
              <a:t> </a:t>
            </a:r>
            <a:r>
              <a:rPr lang="ru-RU" dirty="0" smtClean="0"/>
              <a:t>Частоты с </a:t>
            </a:r>
            <a:r>
              <a:rPr lang="ru-RU" dirty="0" err="1" smtClean="0"/>
              <a:t>псевдоотсчётами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802822"/>
              </p:ext>
            </p:extLst>
          </p:nvPr>
        </p:nvGraphicFramePr>
        <p:xfrm>
          <a:off x="124469" y="1834407"/>
          <a:ext cx="12251197" cy="294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1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15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28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159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7411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4165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7330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F(</a:t>
                      </a:r>
                      <a:r>
                        <a:rPr lang="en-US" sz="2400" u="none" strike="noStrike" dirty="0" err="1">
                          <a:effectLst/>
                        </a:rPr>
                        <a:t>b,j</a:t>
                      </a:r>
                      <a:r>
                        <a:rPr lang="en-US" sz="2400" u="none" strike="noStrike" dirty="0">
                          <a:effectLst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баз. Частоты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e(b)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0.75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0.75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0.23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0.60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0.23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0.83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0.60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0.83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346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0.40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0" marR="2980" marT="298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35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62928" y="7144029"/>
            <a:ext cx="890126" cy="401638"/>
          </a:xfrm>
        </p:spPr>
        <p:txBody>
          <a:bodyPr/>
          <a:lstStyle/>
          <a:p>
            <a:fld id="{8DEEC8EE-03FA-42FE-992C-F282326656FA}" type="slidenum">
              <a:rPr lang="en-US" smtClean="0"/>
              <a:t>28</a:t>
            </a:fld>
            <a:endParaRPr 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6067" y="0"/>
            <a:ext cx="10292540" cy="12413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ШАГ 5. </a:t>
            </a:r>
            <a:r>
              <a:rPr lang="en-US" dirty="0" smtClean="0"/>
              <a:t> </a:t>
            </a:r>
            <a:r>
              <a:rPr lang="ru-RU" dirty="0" smtClean="0"/>
              <a:t>Матрица </a:t>
            </a:r>
            <a:r>
              <a:rPr lang="en-US" dirty="0" smtClean="0"/>
              <a:t>PWM </a:t>
            </a:r>
            <a:r>
              <a:rPr lang="ru-RU" dirty="0" smtClean="0"/>
              <a:t>с </a:t>
            </a:r>
            <a:r>
              <a:rPr lang="ru-RU" dirty="0" err="1" smtClean="0"/>
              <a:t>псевдоотсчётами</a:t>
            </a:r>
            <a:r>
              <a:rPr lang="en-US" dirty="0" smtClean="0"/>
              <a:t> </a:t>
            </a:r>
            <a:r>
              <a:rPr lang="ru-RU" dirty="0" smtClean="0"/>
              <a:t>Вес последовательности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520793"/>
              </p:ext>
            </p:extLst>
          </p:nvPr>
        </p:nvGraphicFramePr>
        <p:xfrm>
          <a:off x="86067" y="1360322"/>
          <a:ext cx="10983830" cy="477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01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0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015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3098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934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7494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W(</a:t>
                      </a:r>
                      <a:r>
                        <a:rPr lang="en-US" sz="2400" u="none" strike="noStrike" dirty="0" err="1">
                          <a:effectLst/>
                        </a:rPr>
                        <a:t>b,j</a:t>
                      </a:r>
                      <a:r>
                        <a:rPr lang="en-US" sz="2400" u="none" strike="noStrike" dirty="0">
                          <a:effectLst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047" marR="3047" marT="30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баз. Частоты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e(b)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047" marR="3047" marT="30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047" marR="3047" marT="30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-0.8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3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047" marR="3047" marT="30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047" marR="3047" marT="30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-1.5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-3.8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-1.5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-0.1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-0.8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827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0.40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-8.8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-6.5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-8.8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-8.8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-8.8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-8.8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-3.2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-6.5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-6.5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-4.2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-0.2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-5.9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7" marR="3047" marT="304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23002" y="5930870"/>
            <a:ext cx="1034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       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 C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  A  C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 T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 T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ru-RU" sz="3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2333" y="195653"/>
            <a:ext cx="8376884" cy="1070953"/>
          </a:xfrm>
        </p:spPr>
        <p:txBody>
          <a:bodyPr>
            <a:noAutofit/>
          </a:bodyPr>
          <a:lstStyle/>
          <a:p>
            <a:r>
              <a:rPr lang="ru-RU" sz="2900" dirty="0"/>
              <a:t>Выравнивание сайтов связывания </a:t>
            </a:r>
            <a:r>
              <a:rPr lang="en-US" sz="2900" dirty="0" err="1"/>
              <a:t>PurR</a:t>
            </a:r>
            <a:r>
              <a:rPr lang="en-US" sz="2900" dirty="0"/>
              <a:t> </a:t>
            </a:r>
            <a:r>
              <a:rPr lang="en-US" sz="2900" i="1" dirty="0"/>
              <a:t>E. coli</a:t>
            </a:r>
            <a:endParaRPr lang="ru-RU" sz="29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7812088" y="6989763"/>
            <a:ext cx="2268537" cy="401637"/>
          </a:xfrm>
          <a:prstGeom prst="rect">
            <a:avLst/>
          </a:prstGeom>
        </p:spPr>
        <p:txBody>
          <a:bodyPr lIns="96213" tIns="48107" rIns="96213" bIns="48107"/>
          <a:lstStyle/>
          <a:p>
            <a:fld id="{4280A8C7-CE2A-4171-8686-5727339A32FC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91557" y="6894704"/>
            <a:ext cx="2025818" cy="374152"/>
          </a:xfrm>
          <a:prstGeom prst="rect">
            <a:avLst/>
          </a:prstGeom>
          <a:noFill/>
        </p:spPr>
        <p:txBody>
          <a:bodyPr wrap="square" lIns="96213" tIns="48107" rIns="96213" bIns="48107" rtlCol="0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</a:t>
            </a:r>
            <a:r>
              <a:rPr lang="ru-RU" dirty="0" smtClean="0"/>
              <a:t>РГМ</a:t>
            </a:r>
            <a:endParaRPr lang="ru-RU" dirty="0"/>
          </a:p>
        </p:txBody>
      </p:sp>
      <p:grpSp>
        <p:nvGrpSpPr>
          <p:cNvPr id="2" name="Группа 11"/>
          <p:cNvGrpSpPr/>
          <p:nvPr/>
        </p:nvGrpSpPr>
        <p:grpSpPr>
          <a:xfrm>
            <a:off x="562191" y="1228448"/>
            <a:ext cx="7704141" cy="5663089"/>
            <a:chOff x="1956615" y="1447800"/>
            <a:chExt cx="4520385" cy="5137452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956615" y="1447800"/>
              <a:ext cx="1212840" cy="5137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100" i="1" dirty="0" err="1"/>
                <a:t>cvpA</a:t>
              </a:r>
              <a:endParaRPr lang="ru-RU" sz="2100" i="1" dirty="0"/>
            </a:p>
            <a:p>
              <a:r>
                <a:rPr lang="ru-RU" sz="2100" i="1" dirty="0" err="1"/>
                <a:t>purM</a:t>
              </a:r>
              <a:endParaRPr lang="ru-RU" sz="2100" i="1" dirty="0"/>
            </a:p>
            <a:p>
              <a:r>
                <a:rPr lang="ru-RU" sz="2100" i="1" dirty="0" err="1"/>
                <a:t>purT</a:t>
              </a:r>
              <a:endParaRPr lang="ru-RU" sz="2100" i="1" dirty="0"/>
            </a:p>
            <a:p>
              <a:r>
                <a:rPr lang="ru-RU" sz="2100" i="1" dirty="0" err="1"/>
                <a:t>purL</a:t>
              </a:r>
              <a:endParaRPr lang="ru-RU" sz="2100" i="1" dirty="0"/>
            </a:p>
            <a:p>
              <a:r>
                <a:rPr lang="ru-RU" sz="2100" i="1" dirty="0" err="1"/>
                <a:t>purE</a:t>
              </a:r>
              <a:endParaRPr lang="ru-RU" sz="2100" i="1" dirty="0"/>
            </a:p>
            <a:p>
              <a:r>
                <a:rPr lang="ru-RU" sz="2100" i="1" dirty="0" err="1"/>
                <a:t>purC</a:t>
              </a:r>
              <a:endParaRPr lang="ru-RU" sz="2100" i="1" dirty="0"/>
            </a:p>
            <a:p>
              <a:r>
                <a:rPr lang="ru-RU" sz="2100" i="1" dirty="0" err="1"/>
                <a:t>purB</a:t>
              </a:r>
              <a:endParaRPr lang="ru-RU" sz="2100" i="1" dirty="0"/>
            </a:p>
            <a:p>
              <a:r>
                <a:rPr lang="ru-RU" sz="2100" i="1" dirty="0" err="1"/>
                <a:t>purH</a:t>
              </a:r>
              <a:endParaRPr lang="ru-RU" sz="2100" i="1" dirty="0"/>
            </a:p>
            <a:p>
              <a:r>
                <a:rPr lang="ru-RU" sz="2100" i="1" dirty="0"/>
                <a:t>purA</a:t>
              </a:r>
              <a:r>
                <a:rPr lang="ru-RU" sz="2100" i="1" baseline="-25000" dirty="0"/>
                <a:t>1</a:t>
              </a:r>
            </a:p>
            <a:p>
              <a:r>
                <a:rPr lang="ru-RU" sz="2100" i="1" dirty="0"/>
                <a:t>purA</a:t>
              </a:r>
              <a:r>
                <a:rPr lang="ru-RU" sz="2100" i="1" baseline="-25000" dirty="0"/>
                <a:t>2</a:t>
              </a:r>
            </a:p>
            <a:p>
              <a:r>
                <a:rPr lang="ru-RU" sz="2100" i="1" dirty="0" err="1"/>
                <a:t>guaB</a:t>
              </a:r>
              <a:endParaRPr lang="ru-RU" sz="2100" i="1" dirty="0"/>
            </a:p>
            <a:p>
              <a:r>
                <a:rPr lang="ru-RU" sz="2100" i="1" dirty="0"/>
                <a:t>purR</a:t>
              </a:r>
              <a:r>
                <a:rPr lang="ru-RU" sz="2100" i="1" baseline="-25000" dirty="0"/>
                <a:t>1</a:t>
              </a:r>
              <a:endParaRPr lang="ru-RU" sz="2100" i="1" dirty="0"/>
            </a:p>
            <a:p>
              <a:r>
                <a:rPr lang="ru-RU" sz="2100" i="1" dirty="0"/>
                <a:t>purR</a:t>
              </a:r>
              <a:r>
                <a:rPr lang="ru-RU" sz="2100" i="1" baseline="-25000" dirty="0"/>
                <a:t>2</a:t>
              </a:r>
              <a:endParaRPr lang="ru-RU" sz="2100" i="1" dirty="0"/>
            </a:p>
            <a:p>
              <a:endParaRPr lang="ru-RU" sz="1300" i="1" dirty="0"/>
            </a:p>
            <a:p>
              <a:r>
                <a:rPr lang="en-US" sz="2100" dirty="0"/>
                <a:t>consensus</a:t>
              </a:r>
            </a:p>
            <a:p>
              <a:endParaRPr lang="en-US" sz="1300" dirty="0"/>
            </a:p>
            <a:p>
              <a:r>
                <a:rPr lang="en-US" sz="2100" dirty="0"/>
                <a:t>pattern</a:t>
              </a:r>
              <a:endParaRPr lang="ru-RU" sz="2100" dirty="0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2940050" y="1460500"/>
              <a:ext cx="3536950" cy="4844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100" b="1" dirty="0">
                  <a:latin typeface="Courier New" pitchFamily="49" charset="0"/>
                </a:rPr>
                <a:t>CCTACGCAAACGTTTTCTTTTT</a:t>
              </a:r>
            </a:p>
            <a:p>
              <a:r>
                <a:rPr lang="ru-RU" sz="2100" b="1" dirty="0">
                  <a:latin typeface="Courier New" pitchFamily="49" charset="0"/>
                </a:rPr>
                <a:t>GTCTCGCAAACGTTTGCTTTCC</a:t>
              </a:r>
            </a:p>
            <a:p>
              <a:r>
                <a:rPr lang="ru-RU" sz="2100" b="1" dirty="0">
                  <a:latin typeface="Courier New" pitchFamily="49" charset="0"/>
                </a:rPr>
                <a:t>CACACGCAAACGTTTTCGTTTA</a:t>
              </a:r>
            </a:p>
            <a:p>
              <a:r>
                <a:rPr lang="ru-RU" sz="2100" b="1" dirty="0">
                  <a:latin typeface="Courier New" pitchFamily="49" charset="0"/>
                </a:rPr>
                <a:t>TCCACGCAAACGGTTTCGTCAG</a:t>
              </a:r>
            </a:p>
            <a:p>
              <a:r>
                <a:rPr lang="ru-RU" sz="2100" b="1" dirty="0">
                  <a:latin typeface="Courier New" pitchFamily="49" charset="0"/>
                </a:rPr>
                <a:t>GCCACGCAACCGTTTTCCTTGC</a:t>
              </a:r>
            </a:p>
            <a:p>
              <a:r>
                <a:rPr lang="ru-RU" sz="2100" b="1" dirty="0">
                  <a:latin typeface="Courier New" pitchFamily="49" charset="0"/>
                </a:rPr>
                <a:t>GATACGCAAACGTGTGCGTCTG</a:t>
              </a:r>
            </a:p>
            <a:p>
              <a:r>
                <a:rPr lang="ru-RU" sz="2100" b="1" dirty="0">
                  <a:latin typeface="Courier New" pitchFamily="49" charset="0"/>
                </a:rPr>
                <a:t>CCGACGCAATCGGTTACCTTGA</a:t>
              </a:r>
            </a:p>
            <a:p>
              <a:r>
                <a:rPr lang="ru-RU" sz="2100" b="1" dirty="0">
                  <a:latin typeface="Courier New" pitchFamily="49" charset="0"/>
                </a:rPr>
                <a:t>GTTGCGCAAACGTTTTCGTTAC</a:t>
              </a:r>
            </a:p>
            <a:p>
              <a:r>
                <a:rPr lang="ru-RU" sz="2100" b="1" dirty="0">
                  <a:latin typeface="Courier New" pitchFamily="49" charset="0"/>
                </a:rPr>
                <a:t>TTGAGGAAAACGATTGGCTGAA</a:t>
              </a:r>
            </a:p>
            <a:p>
              <a:r>
                <a:rPr lang="ru-RU" sz="2100" b="1" dirty="0">
                  <a:latin typeface="Courier New" pitchFamily="49" charset="0"/>
                </a:rPr>
                <a:t>TTTAAGCAAACGGTGATTTTGA</a:t>
              </a:r>
            </a:p>
            <a:p>
              <a:r>
                <a:rPr lang="ru-RU" sz="2100" b="1" dirty="0">
                  <a:latin typeface="Courier New" pitchFamily="49" charset="0"/>
                </a:rPr>
                <a:t>TAGATGCAATCGGTTACGCTCT</a:t>
              </a:r>
            </a:p>
            <a:p>
              <a:r>
                <a:rPr lang="ru-RU" sz="2100" b="1" dirty="0">
                  <a:latin typeface="Courier New" pitchFamily="49" charset="0"/>
                </a:rPr>
                <a:t>TAAAGGCAAACGTTTACCTTGC</a:t>
              </a:r>
            </a:p>
            <a:p>
              <a:r>
                <a:rPr lang="ru-RU" sz="2100" b="1" dirty="0">
                  <a:latin typeface="Courier New" pitchFamily="49" charset="0"/>
                </a:rPr>
                <a:t>AACGAGCAAACGTTTCCACTAC</a:t>
              </a:r>
              <a:endParaRPr lang="en-US" sz="2100" b="1" dirty="0">
                <a:latin typeface="Courier New" pitchFamily="49" charset="0"/>
              </a:endParaRPr>
            </a:p>
            <a:p>
              <a:endParaRPr lang="en-US" sz="1300" b="1" dirty="0">
                <a:latin typeface="Courier New" pitchFamily="49" charset="0"/>
              </a:endParaRPr>
            </a:p>
            <a:p>
              <a:r>
                <a:rPr lang="en-US" sz="2100" b="1" dirty="0">
                  <a:latin typeface="Courier New" pitchFamily="49" charset="0"/>
                </a:rPr>
                <a:t>   </a:t>
              </a:r>
              <a:r>
                <a:rPr lang="en-US" sz="2100" b="1" dirty="0">
                  <a:solidFill>
                    <a:srgbClr val="FF3300"/>
                  </a:solidFill>
                  <a:latin typeface="Courier New" pitchFamily="49" charset="0"/>
                </a:rPr>
                <a:t>A</a:t>
              </a:r>
              <a:r>
                <a:rPr lang="ru-RU" sz="2100" b="1" dirty="0" err="1">
                  <a:solidFill>
                    <a:srgbClr val="FF3300"/>
                  </a:solidFill>
                  <a:latin typeface="Courier New" pitchFamily="49" charset="0"/>
                </a:rPr>
                <a:t>с</a:t>
              </a:r>
              <a:r>
                <a:rPr lang="ru-RU" sz="2100" b="1" dirty="0" err="1">
                  <a:latin typeface="Courier New" pitchFamily="49" charset="0"/>
                </a:rPr>
                <a:t>G</a:t>
              </a:r>
              <a:r>
                <a:rPr lang="ru-RU" sz="2100" b="1" dirty="0" err="1">
                  <a:solidFill>
                    <a:srgbClr val="FF0000"/>
                  </a:solidFill>
                  <a:latin typeface="Courier New" pitchFamily="49" charset="0"/>
                </a:rPr>
                <a:t>С</a:t>
              </a:r>
              <a:r>
                <a:rPr lang="ru-RU" sz="2100" b="1" dirty="0" err="1">
                  <a:latin typeface="Courier New" pitchFamily="49" charset="0"/>
                </a:rPr>
                <a:t>AA</a:t>
              </a:r>
              <a:r>
                <a:rPr lang="ru-RU" sz="2100" b="1" dirty="0" err="1">
                  <a:solidFill>
                    <a:srgbClr val="FF0000"/>
                  </a:solidFill>
                  <a:latin typeface="Courier New" pitchFamily="49" charset="0"/>
                </a:rPr>
                <a:t>A</a:t>
              </a:r>
              <a:r>
                <a:rPr lang="ru-RU" sz="2100" b="1" dirty="0" err="1">
                  <a:latin typeface="Courier New" pitchFamily="49" charset="0"/>
                </a:rPr>
                <a:t>CG</a:t>
              </a:r>
              <a:r>
                <a:rPr lang="en-US" sz="2100" b="1" dirty="0">
                  <a:solidFill>
                    <a:srgbClr val="FF0000"/>
                  </a:solidFill>
                  <a:latin typeface="Courier New" pitchFamily="49" charset="0"/>
                </a:rPr>
                <a:t>t</a:t>
              </a:r>
              <a:r>
                <a:rPr lang="ru-RU" sz="2100" b="1" dirty="0">
                  <a:solidFill>
                    <a:srgbClr val="FF0000"/>
                  </a:solidFill>
                  <a:latin typeface="Courier New" pitchFamily="49" charset="0"/>
                </a:rPr>
                <a:t>TT</a:t>
              </a:r>
              <a:r>
                <a:rPr lang="en-US" sz="2100" b="1" dirty="0">
                  <a:solidFill>
                    <a:srgbClr val="FF0000"/>
                  </a:solidFill>
                  <a:latin typeface="Courier New" pitchFamily="49" charset="0"/>
                </a:rPr>
                <a:t>t</a:t>
              </a:r>
              <a:r>
                <a:rPr lang="ru-RU" sz="2100" b="1" dirty="0">
                  <a:solidFill>
                    <a:srgbClr val="FF0000"/>
                  </a:solidFill>
                  <a:latin typeface="Courier New" pitchFamily="49" charset="0"/>
                </a:rPr>
                <a:t>C</a:t>
              </a:r>
              <a:r>
                <a:rPr lang="en-US" sz="2100" b="1" dirty="0">
                  <a:solidFill>
                    <a:srgbClr val="FF0000"/>
                  </a:solidFill>
                  <a:latin typeface="Courier New" pitchFamily="49" charset="0"/>
                </a:rPr>
                <a:t>g</a:t>
              </a:r>
              <a:r>
                <a:rPr lang="ru-RU" sz="2100" b="1" dirty="0">
                  <a:solidFill>
                    <a:srgbClr val="FF0000"/>
                  </a:solidFill>
                  <a:latin typeface="Courier New" pitchFamily="49" charset="0"/>
                </a:rPr>
                <a:t>T</a:t>
              </a:r>
              <a:endParaRPr lang="en-US" sz="2100" b="1" dirty="0">
                <a:solidFill>
                  <a:srgbClr val="FF0000"/>
                </a:solidFill>
                <a:latin typeface="Courier New" pitchFamily="49" charset="0"/>
              </a:endParaRPr>
            </a:p>
            <a:p>
              <a:endParaRPr lang="en-US" sz="1300" b="1" dirty="0">
                <a:latin typeface="Courier New" pitchFamily="49" charset="0"/>
              </a:endParaRPr>
            </a:p>
            <a:p>
              <a:r>
                <a:rPr lang="en-US" sz="2100" b="1" dirty="0">
                  <a:latin typeface="Courier New" pitchFamily="49" charset="0"/>
                </a:rPr>
                <a:t>   </a:t>
              </a:r>
              <a:r>
                <a:rPr lang="en-US" sz="2100" b="1" dirty="0" err="1">
                  <a:latin typeface="Courier New" pitchFamily="49" charset="0"/>
                </a:rPr>
                <a:t>dn</a:t>
              </a:r>
              <a:r>
                <a:rPr lang="ru-RU" sz="2100" b="1" dirty="0">
                  <a:latin typeface="Courier New" pitchFamily="49" charset="0"/>
                </a:rPr>
                <a:t>G</a:t>
              </a:r>
              <a:r>
                <a:rPr lang="en-US" sz="2100" b="1" dirty="0">
                  <a:latin typeface="Courier New" pitchFamily="49" charset="0"/>
                </a:rPr>
                <a:t>M</a:t>
              </a:r>
              <a:r>
                <a:rPr lang="ru-RU" sz="2100" b="1" dirty="0">
                  <a:latin typeface="Courier New" pitchFamily="49" charset="0"/>
                </a:rPr>
                <a:t>AA</a:t>
              </a:r>
              <a:r>
                <a:rPr lang="en-US" sz="2100" b="1" dirty="0">
                  <a:latin typeface="Courier New" pitchFamily="49" charset="0"/>
                </a:rPr>
                <a:t>h</a:t>
              </a:r>
              <a:r>
                <a:rPr lang="ru-RU" sz="2100" b="1" dirty="0">
                  <a:latin typeface="Courier New" pitchFamily="49" charset="0"/>
                </a:rPr>
                <a:t>CG</a:t>
              </a:r>
              <a:r>
                <a:rPr lang="en-US" sz="2100" b="1" dirty="0" err="1">
                  <a:latin typeface="Courier New" pitchFamily="49" charset="0"/>
                </a:rPr>
                <a:t>dKKnbnY</a:t>
              </a:r>
              <a:endParaRPr lang="ru-RU" sz="2100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90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11" y="3463885"/>
            <a:ext cx="8693150" cy="889705"/>
          </a:xfrm>
        </p:spPr>
        <p:txBody>
          <a:bodyPr/>
          <a:lstStyle/>
          <a:p>
            <a:r>
              <a:rPr lang="en-US" dirty="0" smtClean="0"/>
              <a:t>+</a:t>
            </a:r>
            <a:r>
              <a:rPr lang="ru-RU" dirty="0" smtClean="0"/>
              <a:t>РНК </a:t>
            </a:r>
            <a:r>
              <a:rPr lang="ru-RU" dirty="0" err="1" smtClean="0"/>
              <a:t>коронавируса</a:t>
            </a:r>
            <a:r>
              <a:rPr lang="ru-RU" dirty="0" smtClean="0"/>
              <a:t> (29 903 </a:t>
            </a:r>
            <a:r>
              <a:rPr lang="ru-RU" dirty="0" err="1" smtClean="0"/>
              <a:t>пн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5026" y="5386163"/>
            <a:ext cx="96229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+</a:t>
            </a:r>
            <a:r>
              <a:rPr lang="en-US" sz="4400" dirty="0" smtClean="0"/>
              <a:t> </a:t>
            </a:r>
            <a:r>
              <a:rPr lang="ru-RU" sz="4400" dirty="0" smtClean="0"/>
              <a:t>РНК </a:t>
            </a:r>
            <a:r>
              <a:rPr lang="ru-RU" sz="4400" dirty="0"/>
              <a:t>Содержит </a:t>
            </a:r>
            <a:r>
              <a:rPr lang="ru-RU" sz="4400" dirty="0" smtClean="0"/>
              <a:t>сигнал </a:t>
            </a:r>
            <a:r>
              <a:rPr lang="ru-RU" sz="4400" dirty="0">
                <a:solidFill>
                  <a:srgbClr val="FF0000"/>
                </a:solidFill>
              </a:rPr>
              <a:t>р</a:t>
            </a:r>
            <a:r>
              <a:rPr lang="ru-RU" sz="4400" dirty="0" smtClean="0">
                <a:solidFill>
                  <a:srgbClr val="FF0000"/>
                </a:solidFill>
              </a:rPr>
              <a:t>ибосоме человека: </a:t>
            </a:r>
            <a:r>
              <a:rPr lang="ru-RU" sz="4400" dirty="0" smtClean="0"/>
              <a:t>        Я </a:t>
            </a:r>
            <a:r>
              <a:rPr lang="ru-RU" sz="4400" dirty="0" err="1" smtClean="0"/>
              <a:t>мРНК</a:t>
            </a:r>
            <a:r>
              <a:rPr lang="ru-RU" sz="4400" dirty="0" smtClean="0"/>
              <a:t>!!!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96762" y="7159780"/>
            <a:ext cx="890126" cy="244669"/>
          </a:xfrm>
        </p:spPr>
        <p:txBody>
          <a:bodyPr/>
          <a:lstStyle/>
          <a:p>
            <a:fld id="{8DEEC8EE-03FA-42FE-992C-F282326656F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16" descr="Image result for coronavirus ce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" y="822651"/>
            <a:ext cx="2112445" cy="173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human ce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707" y="439145"/>
            <a:ext cx="2074233" cy="112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2351962" y="323387"/>
            <a:ext cx="5338295" cy="2242331"/>
            <a:chOff x="2159937" y="442909"/>
            <a:chExt cx="5338295" cy="2242331"/>
          </a:xfrm>
        </p:grpSpPr>
        <p:pic>
          <p:nvPicPr>
            <p:cNvPr id="6" name="Picture 28" descr="Image result for priority letter envelop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9937" y="442909"/>
              <a:ext cx="5338295" cy="2242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2493197" y="942125"/>
              <a:ext cx="1607760" cy="7037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/>
                <a:t>РНК</a:t>
              </a:r>
            </a:p>
          </p:txBody>
        </p:sp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3745815" y="560619"/>
              <a:ext cx="3521757" cy="2019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&gt;NC_045512.2 </a:t>
              </a: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Wuhan seafood market pneumonia virus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 isolate Wuhan-Hu-1,</a:t>
              </a: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complete genome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ATTAAAGGTTTATACCTTCCCAGGTAACAAACCAACCAACTTTCGATCTCTTGTAGATCTGTTCTCTAAA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CGAACTTTAAAATCTGTGTGGCTGTCACTCGGCTGCATGCTTAGTGCACTCACGCAGTATAATTAATAAC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TAATTACTGTCGTTGACAGGACACGAGTAACTCGTCTATCTTCTGCAGGCTGCTTACGGTTTCGTCCGTG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TTGCAGCCGATCATCAGCACATCTAGGTTTCGTCCGGGTGTGACCGAAAGGTAAGATGGAGAGCCTTGTC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CCTGGTTTCAACGAGAAAACACACGTCCAACTCAGTTTGCCTGTTTTACAGGTTCGCGACGTGCTCGTAC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GTGGCTTTGGAGACTCCGTGGAGGAGGTCTTATCAGAGGCACGTCAACATCTTAAAGATGGCACTTGTGG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CTTAGTAGAAGTTGAAAAAGGCGTTTTGCCTCAACTTGAACAGCCCTATGTGTTCATCAAACGTTCGGAT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GCTCGAACTGCACCTCATGGTCATGTTATGGTTGAGCTGGTAGCAGAACTCGAAGGCATTCAGTACGGTC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GTAGTGGTGAGACACTTGGTGTCCTTGTCCCTCATGTGGGCGAAATACCAGTGGCTTACCGCAAGGTTCT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TCTTCGTAAGAACGGTAATAAAGGAGCTGGTGGCCATAGTTACGGCGCCGATCTAAAGTCATTTGACTTA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GGCGACGAGCTTGGCACTGATCCTTATGAAGATTTTCAAGAAAACTGGAACACTAAACATAGCAGTGGTG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TTACCCGTGAACTCATGCGTGAGCTTAACGGAGGGGCATACACTCGCTATGTCGATAACAACTTCTGTGG </a:t>
              </a:r>
              <a:endParaRPr kumimoji="0" lang="ru-RU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CCCTGATGGCTACCCTCTTGAGTGCATTAAAGACCTTCTAGCACGTGCTGGTAAAGCTTCATGCACTTTG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TCCGAACAACTGGACTTTATTGACACTAAGAGGGGTGTATACTGCTGCCGTGAACATGAGCATGAAATTG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CTTGGTACACGGAACGTTCTGAAAAGAGCTATGAATTGCAGACACCTTTTGAAATTAAATTGGCAAAGAA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ATTTGACACCTTCAATGGGGAATGTCCAAATTTTGTATTTCCCTTAAATTCCATAATCAAGACTATTCAA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CCAAGGGTTGAAAAGAAAAAGCTTGATGGCTTTATGGGTAGAATTCGATCTGTCTATCCAGTTGCGTCAC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5026" y="227563"/>
            <a:ext cx="1661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 КОГО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179129" y="1846537"/>
            <a:ext cx="1237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КОМУ</a:t>
            </a:r>
            <a:endParaRPr lang="ru-RU" sz="32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40403" y="5386163"/>
            <a:ext cx="977753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95026" y="4490650"/>
            <a:ext cx="96229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“</a:t>
            </a:r>
            <a:r>
              <a:rPr lang="ru-RU" sz="4000" dirty="0">
                <a:latin typeface="+mj-lt"/>
              </a:rPr>
              <a:t>+</a:t>
            </a:r>
            <a:r>
              <a:rPr lang="en-US" sz="4000" dirty="0">
                <a:latin typeface="+mj-lt"/>
              </a:rPr>
              <a:t>”</a:t>
            </a:r>
            <a:r>
              <a:rPr lang="ru-RU" sz="4000" dirty="0">
                <a:latin typeface="+mj-lt"/>
              </a:rPr>
              <a:t> значит, что она кодирует белки в</a:t>
            </a:r>
            <a:r>
              <a:rPr lang="ru-RU" sz="4000" dirty="0" smtClean="0">
                <a:latin typeface="+mj-lt"/>
              </a:rPr>
              <a:t>ируса</a:t>
            </a:r>
            <a:endParaRPr lang="ru-R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03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Информационное содержание</a:t>
            </a:r>
            <a:r>
              <a:rPr lang="en-US" dirty="0" smtClean="0"/>
              <a:t> IC (Information Content)</a:t>
            </a:r>
            <a:r>
              <a:rPr lang="ru-RU" dirty="0" smtClean="0"/>
              <a:t>выравнивания последовательностей сигнала.</a:t>
            </a:r>
            <a:r>
              <a:rPr lang="en-US" dirty="0" smtClean="0"/>
              <a:t> LOGO.  </a:t>
            </a:r>
            <a:r>
              <a:rPr lang="ru-RU" dirty="0" smtClean="0"/>
              <a:t>Сила сигнала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Алгоритм вычисления </a:t>
            </a:r>
            <a:r>
              <a:rPr lang="en-US" dirty="0" smtClean="0"/>
              <a:t>IC </a:t>
            </a:r>
            <a:r>
              <a:rPr lang="ru-RU" dirty="0" smtClean="0"/>
              <a:t>выравнивания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508" y="861057"/>
            <a:ext cx="8693150" cy="31108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информации в выравнивании определяется тем, насколько выравнивание отличается от выравнивания случайных фрагментов той же длины и в том же числе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6519" y="6084137"/>
            <a:ext cx="88403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Алгоритм вычисления </a:t>
            </a:r>
            <a:r>
              <a:rPr lang="en-US" sz="4000" dirty="0"/>
              <a:t>IC </a:t>
            </a:r>
            <a:r>
              <a:rPr lang="ru-RU" sz="4000" dirty="0"/>
              <a:t>выравнивания</a:t>
            </a:r>
            <a:endParaRPr lang="en-US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3315" y="5508062"/>
            <a:ext cx="977753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334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3252" y="1090930"/>
          <a:ext cx="6812856" cy="2727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11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11</a:t>
                      </a:r>
                      <a:endParaRPr lang="ru-RU" sz="24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u="none" strike="noStrike">
                          <a:effectLst/>
                        </a:rPr>
                        <a:t>Всего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93738" y="208172"/>
            <a:ext cx="8693150" cy="1460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ШАГ 1. Подсчёт числа букв</a:t>
            </a:r>
            <a:r>
              <a:rPr lang="en-US" dirty="0" smtClean="0"/>
              <a:t>  N(</a:t>
            </a:r>
            <a:r>
              <a:rPr lang="en-US" dirty="0" err="1" smtClean="0"/>
              <a:t>b,j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9" name="CustomShape 4"/>
          <p:cNvSpPr/>
          <p:nvPr/>
        </p:nvSpPr>
        <p:spPr>
          <a:xfrm>
            <a:off x="76518" y="938422"/>
            <a:ext cx="2697607" cy="45920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1234567890123456</a:t>
            </a: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ACGCAAACGTTTTCTT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TCGCAAACGTTTGCTT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ACGCAAACGTTTTCGT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ACGCAAACGGTTTCGT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ACGCAACCGTTTTCCT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ACGCAAACGTGTGCGT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ACGCAATCGGTTACCT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GCGCAAACGTTTTCGT</a:t>
            </a:r>
            <a:endParaRPr lang="en-U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/>
              <a:ea typeface="DejaVu Sans"/>
            </a:endParaRPr>
          </a:p>
          <a:p>
            <a:r>
              <a:rPr lang="ru-RU" sz="2000" b="1" dirty="0">
                <a:latin typeface="Courier New" pitchFamily="49" charset="0"/>
              </a:rPr>
              <a:t>AGGAAAACGATTGGCT</a:t>
            </a:r>
          </a:p>
          <a:p>
            <a:r>
              <a:rPr lang="ru-RU" sz="2000" b="1" dirty="0">
                <a:latin typeface="Courier New" pitchFamily="49" charset="0"/>
              </a:rPr>
              <a:t>AAGCAAACGGTGATTT</a:t>
            </a:r>
          </a:p>
          <a:p>
            <a:r>
              <a:rPr lang="ru-RU" sz="2000" b="1" dirty="0">
                <a:latin typeface="Courier New" pitchFamily="49" charset="0"/>
              </a:rPr>
              <a:t>ATGCAATCGGTTACGC</a:t>
            </a:r>
          </a:p>
          <a:p>
            <a:r>
              <a:rPr lang="ru-RU" sz="2000" b="1" dirty="0">
                <a:latin typeface="Courier New" pitchFamily="49" charset="0"/>
              </a:rPr>
              <a:t>AGGCAAACGTTTACCT</a:t>
            </a:r>
          </a:p>
          <a:p>
            <a:r>
              <a:rPr lang="ru-RU" sz="2000" b="1" dirty="0" smtClean="0">
                <a:latin typeface="Courier New" pitchFamily="49" charset="0"/>
              </a:rPr>
              <a:t>GAGCAAACGTTTCCAC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1462" y="3778747"/>
            <a:ext cx="737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       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C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 A C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T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ru-RU" sz="3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3432" y="5853707"/>
            <a:ext cx="232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  для </a:t>
            </a:r>
            <a:r>
              <a:rPr lang="en-US" sz="2800" dirty="0" smtClean="0"/>
              <a:t>PWM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08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33</a:t>
            </a:fld>
            <a:endParaRPr 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93738" y="208172"/>
            <a:ext cx="8693150" cy="1460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ШАГ 2. Частоты букв</a:t>
            </a:r>
            <a:r>
              <a:rPr lang="en-US" dirty="0" smtClean="0"/>
              <a:t> f(</a:t>
            </a:r>
            <a:r>
              <a:rPr lang="en-US" dirty="0" err="1" smtClean="0"/>
              <a:t>b,j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5063" y="4335742"/>
            <a:ext cx="1034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       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 C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  A  C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  T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 T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ru-RU" sz="3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1282" y="2119468"/>
          <a:ext cx="10590778" cy="2216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5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673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u="none" strike="noStrike" dirty="0">
                          <a:effectLst/>
                        </a:rPr>
                        <a:t>Частоты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9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13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0.77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0.77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0.15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0.23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0.62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0.23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0.85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0.62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0.92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0.00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0.08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0.85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0.15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u="none" strike="noStrike">
                          <a:effectLst/>
                        </a:rPr>
                        <a:t>Всего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3619" marR="3619" marT="36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9388" y="1045240"/>
            <a:ext cx="7221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</a:t>
            </a:r>
            <a:r>
              <a:rPr lang="en-US" sz="4000" dirty="0" smtClean="0"/>
              <a:t>(</a:t>
            </a:r>
            <a:r>
              <a:rPr lang="en-US" sz="4000" dirty="0" err="1" smtClean="0"/>
              <a:t>b,j</a:t>
            </a:r>
            <a:r>
              <a:rPr lang="en-US" sz="4000" dirty="0" smtClean="0"/>
              <a:t>) = N(</a:t>
            </a:r>
            <a:r>
              <a:rPr lang="en-US" sz="4000" dirty="0" err="1" smtClean="0"/>
              <a:t>b,j</a:t>
            </a:r>
            <a:r>
              <a:rPr lang="en-US" sz="4000" dirty="0" smtClean="0"/>
              <a:t>)/N  </a:t>
            </a:r>
            <a:r>
              <a:rPr lang="ru-RU" sz="4000" dirty="0" smtClean="0"/>
              <a:t>в примере </a:t>
            </a:r>
            <a:r>
              <a:rPr lang="en-US" sz="4000" dirty="0" smtClean="0"/>
              <a:t>N=13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353432" y="5853707"/>
            <a:ext cx="526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  для </a:t>
            </a:r>
            <a:r>
              <a:rPr lang="en-US" sz="2800" dirty="0" smtClean="0"/>
              <a:t>PWM </a:t>
            </a:r>
            <a:r>
              <a:rPr lang="ru-RU" sz="2800" dirty="0" smtClean="0"/>
              <a:t>без </a:t>
            </a:r>
            <a:r>
              <a:rPr lang="ru-RU" sz="2800" dirty="0" err="1" smtClean="0"/>
              <a:t>псевдокаунтов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05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712" y="184032"/>
            <a:ext cx="9178795" cy="14605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Величина </a:t>
            </a:r>
            <a:r>
              <a:rPr lang="en-US" dirty="0" smtClean="0"/>
              <a:t>I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для буквы </a:t>
            </a:r>
            <a:r>
              <a:rPr lang="en-US" dirty="0" smtClean="0"/>
              <a:t>b </a:t>
            </a:r>
            <a:r>
              <a:rPr lang="ru-RU" dirty="0" smtClean="0"/>
              <a:t>в позиции </a:t>
            </a:r>
            <a:r>
              <a:rPr lang="en-US" dirty="0" smtClean="0"/>
              <a:t>j</a:t>
            </a:r>
            <a:br>
              <a:rPr lang="en-US" dirty="0" smtClean="0"/>
            </a:br>
            <a:r>
              <a:rPr lang="ru-RU" dirty="0" smtClean="0"/>
              <a:t>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2267" y="1628144"/>
            <a:ext cx="7443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IC(</a:t>
            </a:r>
            <a:r>
              <a:rPr lang="en-US" sz="3200" dirty="0" err="1" smtClean="0"/>
              <a:t>b,j</a:t>
            </a:r>
            <a:r>
              <a:rPr lang="en-US" sz="3200" dirty="0" smtClean="0"/>
              <a:t>) = f(</a:t>
            </a:r>
            <a:r>
              <a:rPr lang="en-US" sz="3200" dirty="0" err="1" smtClean="0"/>
              <a:t>b,j</a:t>
            </a:r>
            <a:r>
              <a:rPr lang="en-US" sz="3200" dirty="0" smtClean="0"/>
              <a:t>)*log</a:t>
            </a:r>
            <a:r>
              <a:rPr lang="en-US" sz="3200" baseline="-25000" dirty="0" smtClean="0"/>
              <a:t>2</a:t>
            </a:r>
            <a:r>
              <a:rPr lang="en-US" sz="3200" dirty="0"/>
              <a:t>[</a:t>
            </a:r>
            <a:r>
              <a:rPr lang="en-US" sz="3200" dirty="0" smtClean="0"/>
              <a:t>f(</a:t>
            </a:r>
            <a:r>
              <a:rPr lang="en-US" sz="3200" dirty="0" err="1" smtClean="0"/>
              <a:t>b,j</a:t>
            </a:r>
            <a:r>
              <a:rPr lang="en-US" sz="3200" dirty="0" smtClean="0"/>
              <a:t>)/p(b)] = f(</a:t>
            </a:r>
            <a:r>
              <a:rPr lang="en-US" sz="3200" dirty="0" err="1" smtClean="0"/>
              <a:t>b,j</a:t>
            </a:r>
            <a:r>
              <a:rPr lang="en-US" sz="3200" dirty="0" smtClean="0"/>
              <a:t>)*w(</a:t>
            </a:r>
            <a:r>
              <a:rPr lang="en-US" sz="3200" dirty="0" err="1" smtClean="0"/>
              <a:t>b,j</a:t>
            </a:r>
            <a:r>
              <a:rPr lang="en-US" sz="3200" dirty="0" smtClean="0"/>
              <a:t>)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2877" y="2387692"/>
            <a:ext cx="983168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l</a:t>
            </a:r>
            <a:r>
              <a:rPr lang="en-US" sz="3200" dirty="0" smtClean="0"/>
              <a:t>og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[f(</a:t>
            </a:r>
            <a:r>
              <a:rPr lang="en-US" sz="3200" dirty="0" err="1" smtClean="0"/>
              <a:t>b,j</a:t>
            </a:r>
            <a:r>
              <a:rPr lang="en-US" sz="3200" dirty="0"/>
              <a:t>)/p(b</a:t>
            </a:r>
            <a:r>
              <a:rPr lang="en-US" sz="3200" dirty="0" smtClean="0"/>
              <a:t>)] = w(</a:t>
            </a:r>
            <a:r>
              <a:rPr lang="en-US" sz="3200" dirty="0" err="1" smtClean="0"/>
              <a:t>b,j</a:t>
            </a:r>
            <a:r>
              <a:rPr lang="en-US" sz="3200" dirty="0" smtClean="0"/>
              <a:t>) –</a:t>
            </a:r>
            <a:r>
              <a:rPr lang="ru-RU" sz="3200" dirty="0" smtClean="0"/>
              <a:t> вес из матрицы </a:t>
            </a:r>
            <a:r>
              <a:rPr lang="en-US" sz="3200" dirty="0" smtClean="0"/>
              <a:t>PWM </a:t>
            </a:r>
            <a:r>
              <a:rPr lang="ru-RU" sz="3200" dirty="0" smtClean="0"/>
              <a:t>без </a:t>
            </a:r>
            <a:r>
              <a:rPr lang="ru-RU" sz="3200" dirty="0" err="1" smtClean="0"/>
              <a:t>псевдоотсчётов</a:t>
            </a:r>
            <a:r>
              <a:rPr lang="ru-RU" sz="3200" dirty="0" smtClean="0"/>
              <a:t>. Однако </a:t>
            </a:r>
            <a:r>
              <a:rPr lang="en-US" sz="3200" dirty="0" smtClean="0"/>
              <a:t>IC(</a:t>
            </a:r>
            <a:r>
              <a:rPr lang="en-US" sz="3200" dirty="0" err="1" smtClean="0"/>
              <a:t>b,j</a:t>
            </a:r>
            <a:r>
              <a:rPr lang="en-US" sz="3200" dirty="0" smtClean="0"/>
              <a:t>)</a:t>
            </a:r>
            <a:r>
              <a:rPr lang="ru-RU" sz="3200" dirty="0" smtClean="0"/>
              <a:t> </a:t>
            </a:r>
            <a:r>
              <a:rPr lang="ru-RU" sz="3200" b="1" dirty="0">
                <a:solidFill>
                  <a:schemeClr val="accent1"/>
                </a:solidFill>
              </a:rPr>
              <a:t>неотрицательное </a:t>
            </a:r>
            <a:r>
              <a:rPr lang="ru-RU" sz="3200" b="1" dirty="0" smtClean="0">
                <a:solidFill>
                  <a:schemeClr val="accent1"/>
                </a:solidFill>
              </a:rPr>
              <a:t>число</a:t>
            </a:r>
            <a:endParaRPr lang="ru-RU" sz="3200" dirty="0" smtClean="0"/>
          </a:p>
          <a:p>
            <a:r>
              <a:rPr lang="ru-RU" sz="3200" dirty="0" smtClean="0"/>
              <a:t>Если  </a:t>
            </a:r>
            <a:r>
              <a:rPr lang="en-US" sz="3200" dirty="0" smtClean="0"/>
              <a:t>f(</a:t>
            </a:r>
            <a:r>
              <a:rPr lang="en-US" sz="3200" dirty="0" err="1" smtClean="0"/>
              <a:t>b,j</a:t>
            </a:r>
            <a:r>
              <a:rPr lang="en-US" sz="3200" dirty="0" smtClean="0"/>
              <a:t>) = 0, </a:t>
            </a:r>
            <a:r>
              <a:rPr lang="ru-RU" sz="3200" dirty="0" smtClean="0"/>
              <a:t>то  </a:t>
            </a:r>
            <a:r>
              <a:rPr lang="en-US" sz="3200" dirty="0" smtClean="0"/>
              <a:t>IC(</a:t>
            </a:r>
            <a:r>
              <a:rPr lang="en-US" sz="3200" dirty="0" err="1" smtClean="0"/>
              <a:t>b,j</a:t>
            </a:r>
            <a:r>
              <a:rPr lang="en-US" sz="3200" dirty="0" smtClean="0"/>
              <a:t>) = 0  (</a:t>
            </a:r>
            <a:r>
              <a:rPr lang="ru-RU" sz="3200" dirty="0" smtClean="0"/>
              <a:t>теорема) </a:t>
            </a:r>
            <a:br>
              <a:rPr lang="ru-RU" sz="3200" dirty="0" smtClean="0"/>
            </a:br>
            <a:r>
              <a:rPr lang="ru-RU" sz="2400" dirty="0" smtClean="0"/>
              <a:t>Ч</a:t>
            </a:r>
            <a:r>
              <a:rPr lang="ru-RU" sz="2400" dirty="0" smtClean="0"/>
              <a:t>тобы </a:t>
            </a:r>
            <a:r>
              <a:rPr lang="ru-RU" sz="2400" dirty="0"/>
              <a:t>убедиться </a:t>
            </a:r>
            <a:r>
              <a:rPr lang="ru-RU" sz="2400" dirty="0" smtClean="0"/>
              <a:t>в этом подставьте  </a:t>
            </a:r>
            <a:r>
              <a:rPr lang="en-US" sz="2400" dirty="0"/>
              <a:t>f(</a:t>
            </a:r>
            <a:r>
              <a:rPr lang="en-US" sz="2400" dirty="0" err="1"/>
              <a:t>b,j</a:t>
            </a:r>
            <a:r>
              <a:rPr lang="en-US" sz="2400" dirty="0" smtClean="0"/>
              <a:t>)</a:t>
            </a:r>
            <a:r>
              <a:rPr lang="ru-RU" sz="2400" dirty="0" smtClean="0"/>
              <a:t> =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-n</a:t>
            </a:r>
            <a:r>
              <a:rPr lang="en-US" sz="2400" dirty="0" smtClean="0"/>
              <a:t> c n = </a:t>
            </a:r>
            <a:r>
              <a:rPr lang="en-US" sz="2400" dirty="0" smtClean="0"/>
              <a:t>100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ru-RU" sz="3200" dirty="0" smtClean="0"/>
              <a:t>Также </a:t>
            </a:r>
            <a:r>
              <a:rPr lang="en-US" sz="3200" dirty="0" smtClean="0"/>
              <a:t>IC(</a:t>
            </a:r>
            <a:r>
              <a:rPr lang="en-US" sz="3200" dirty="0" err="1" smtClean="0"/>
              <a:t>b,j</a:t>
            </a:r>
            <a:r>
              <a:rPr lang="en-US" sz="3200" dirty="0" smtClean="0"/>
              <a:t>) = 0 </a:t>
            </a:r>
            <a:r>
              <a:rPr lang="ru-RU" sz="3200" dirty="0" smtClean="0"/>
              <a:t>если частота </a:t>
            </a:r>
            <a:r>
              <a:rPr lang="en-US" sz="3200" dirty="0" smtClean="0"/>
              <a:t>f(</a:t>
            </a:r>
            <a:r>
              <a:rPr lang="en-US" sz="3200" dirty="0" err="1" smtClean="0"/>
              <a:t>b,j</a:t>
            </a:r>
            <a:r>
              <a:rPr lang="en-US" sz="3200" dirty="0" smtClean="0"/>
              <a:t>) = p(b)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Максимум  </a:t>
            </a:r>
            <a:r>
              <a:rPr lang="en-US" sz="3200" dirty="0" smtClean="0"/>
              <a:t>IC(</a:t>
            </a:r>
            <a:r>
              <a:rPr lang="en-US" sz="3200" dirty="0" err="1" smtClean="0"/>
              <a:t>b,j</a:t>
            </a:r>
            <a:r>
              <a:rPr lang="en-US" sz="3200" dirty="0" smtClean="0"/>
              <a:t>) = log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[1/p(b)] </a:t>
            </a:r>
            <a:r>
              <a:rPr lang="ru-RU" sz="3200" dirty="0" smtClean="0"/>
              <a:t>для минимальной </a:t>
            </a:r>
            <a:r>
              <a:rPr lang="en-US" sz="3200" dirty="0" smtClean="0"/>
              <a:t>p(b)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904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15" y="92957"/>
            <a:ext cx="9178795" cy="6882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ru-RU" dirty="0" smtClean="0"/>
              <a:t>Величина </a:t>
            </a:r>
            <a:r>
              <a:rPr lang="en-US" dirty="0" smtClean="0"/>
              <a:t>I</a:t>
            </a:r>
            <a:r>
              <a:rPr lang="ru-RU" dirty="0" smtClean="0"/>
              <a:t>С</a:t>
            </a:r>
            <a:r>
              <a:rPr lang="en-US" dirty="0" smtClean="0"/>
              <a:t>(j) </a:t>
            </a:r>
            <a:r>
              <a:rPr lang="ru-RU" dirty="0" smtClean="0"/>
              <a:t>для</a:t>
            </a:r>
            <a:r>
              <a:rPr lang="en-US" dirty="0" smtClean="0"/>
              <a:t> </a:t>
            </a:r>
            <a:r>
              <a:rPr lang="ru-RU" dirty="0" smtClean="0"/>
              <a:t>колонки </a:t>
            </a:r>
            <a:r>
              <a:rPr lang="en-US" dirty="0" smtClean="0"/>
              <a:t>j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8467" y="904100"/>
            <a:ext cx="384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IC(j) = ∑</a:t>
            </a:r>
            <a:r>
              <a:rPr lang="en-US" sz="3200" baseline="-25000" dirty="0" smtClean="0"/>
              <a:t>b </a:t>
            </a:r>
            <a:r>
              <a:rPr lang="en-US" sz="3200" dirty="0" smtClean="0"/>
              <a:t>f(</a:t>
            </a:r>
            <a:r>
              <a:rPr lang="en-US" sz="3200" dirty="0" err="1" smtClean="0"/>
              <a:t>b,j</a:t>
            </a:r>
            <a:r>
              <a:rPr lang="en-US" sz="3200" dirty="0" smtClean="0"/>
              <a:t>)*w(</a:t>
            </a:r>
            <a:r>
              <a:rPr lang="en-US" sz="3200" dirty="0" err="1" smtClean="0"/>
              <a:t>b,j</a:t>
            </a:r>
            <a:r>
              <a:rPr lang="en-US" sz="3200" dirty="0" smtClean="0"/>
              <a:t>)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9688" y="1475537"/>
            <a:ext cx="97164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 формулы следует, что </a:t>
            </a:r>
            <a:r>
              <a:rPr lang="en-US" sz="3200" dirty="0" smtClean="0"/>
              <a:t>IC(j) – </a:t>
            </a:r>
            <a:r>
              <a:rPr lang="ru-RU" sz="3200" dirty="0" err="1" smtClean="0"/>
              <a:t>мат.ожидание</a:t>
            </a:r>
            <a:r>
              <a:rPr lang="ru-RU" sz="3200" dirty="0" smtClean="0"/>
              <a:t> </a:t>
            </a:r>
            <a:r>
              <a:rPr lang="ru-RU" sz="3200" dirty="0" smtClean="0"/>
              <a:t>веса в колонке при распределении вероятностей букв </a:t>
            </a:r>
            <a:r>
              <a:rPr lang="en-US" sz="3200" dirty="0" smtClean="0"/>
              <a:t>b </a:t>
            </a:r>
            <a:r>
              <a:rPr lang="ru-RU" sz="3200" dirty="0" smtClean="0"/>
              <a:t>заданного частотами букв в </a:t>
            </a:r>
            <a:r>
              <a:rPr lang="ru-RU" sz="3200" dirty="0" smtClean="0"/>
              <a:t>колонке. </a:t>
            </a:r>
          </a:p>
          <a:p>
            <a:endParaRPr lang="en-US" sz="3200" dirty="0"/>
          </a:p>
          <a:p>
            <a:r>
              <a:rPr lang="ru-RU" sz="3200" dirty="0" smtClean="0"/>
              <a:t>Теорема. </a:t>
            </a:r>
            <a:r>
              <a:rPr lang="en-US" sz="3200" dirty="0" smtClean="0"/>
              <a:t>0 ≤ IC(j) ≤  max(log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1/p(b) </a:t>
            </a:r>
            <a:r>
              <a:rPr lang="ru-RU" sz="3200" dirty="0" smtClean="0"/>
              <a:t>)  </a:t>
            </a:r>
            <a:br>
              <a:rPr lang="ru-RU" sz="3200" dirty="0" smtClean="0"/>
            </a:br>
            <a:r>
              <a:rPr lang="en-US" sz="3200" dirty="0" smtClean="0"/>
              <a:t>IC(j) = 0 </a:t>
            </a:r>
            <a:r>
              <a:rPr lang="ru-RU" sz="3200" dirty="0" smtClean="0"/>
              <a:t>тогда, и только тогда, когда </a:t>
            </a:r>
            <a:r>
              <a:rPr lang="en-US" sz="3200" dirty="0"/>
              <a:t>f(</a:t>
            </a:r>
            <a:r>
              <a:rPr lang="en-US" sz="3200" dirty="0" err="1"/>
              <a:t>b,j</a:t>
            </a:r>
            <a:r>
              <a:rPr lang="en-US" sz="3200" dirty="0" smtClean="0"/>
              <a:t>)</a:t>
            </a:r>
            <a:r>
              <a:rPr lang="ru-RU" sz="3200" dirty="0" smtClean="0"/>
              <a:t> = </a:t>
            </a:r>
            <a:r>
              <a:rPr lang="en-US" sz="3200" dirty="0" smtClean="0"/>
              <a:t>p</a:t>
            </a:r>
            <a:r>
              <a:rPr lang="ru-RU" sz="3200" dirty="0" smtClean="0"/>
              <a:t>(</a:t>
            </a:r>
            <a:r>
              <a:rPr lang="en-US" sz="3200" dirty="0" smtClean="0"/>
              <a:t>b</a:t>
            </a:r>
            <a:r>
              <a:rPr lang="ru-RU" sz="3200" dirty="0" smtClean="0"/>
              <a:t>)</a:t>
            </a:r>
            <a:r>
              <a:rPr lang="en-US" sz="3200" dirty="0" smtClean="0"/>
              <a:t> </a:t>
            </a:r>
            <a:r>
              <a:rPr lang="ru-RU" sz="3200" dirty="0" smtClean="0"/>
              <a:t>для всех букв </a:t>
            </a:r>
            <a:r>
              <a:rPr lang="en-US" sz="3200" dirty="0" smtClean="0"/>
              <a:t>b.</a:t>
            </a:r>
            <a:endParaRPr lang="ru-RU" sz="3200" dirty="0" smtClean="0"/>
          </a:p>
          <a:p>
            <a:r>
              <a:rPr lang="en-US" sz="2400" dirty="0" smtClean="0"/>
              <a:t>Max IC(j) </a:t>
            </a:r>
            <a:r>
              <a:rPr lang="ru-RU" sz="2400" dirty="0" smtClean="0"/>
              <a:t>п</a:t>
            </a:r>
            <a:r>
              <a:rPr lang="ru-RU" sz="2400" dirty="0" smtClean="0"/>
              <a:t>ри всех </a:t>
            </a:r>
            <a:r>
              <a:rPr lang="en-US" sz="2400" dirty="0" smtClean="0"/>
              <a:t>p(b) = ¼  </a:t>
            </a:r>
            <a:r>
              <a:rPr lang="ru-RU" sz="2400" dirty="0" smtClean="0"/>
              <a:t>равен 2, достигается при частотах (1,0, 0, 0).</a:t>
            </a:r>
            <a:endParaRPr lang="ru-RU" sz="2400" dirty="0" smtClean="0"/>
          </a:p>
          <a:p>
            <a:endParaRPr lang="ru-RU" sz="3200" dirty="0"/>
          </a:p>
          <a:p>
            <a:r>
              <a:rPr lang="ru-RU" sz="3200" dirty="0" smtClean="0"/>
              <a:t>Чем больше </a:t>
            </a:r>
            <a:r>
              <a:rPr lang="en-US" sz="3200" dirty="0" smtClean="0"/>
              <a:t>IC(j), </a:t>
            </a:r>
            <a:r>
              <a:rPr lang="ru-RU" sz="3200" dirty="0" smtClean="0"/>
              <a:t>тем больше частоты букв в колонке отличаются от </a:t>
            </a:r>
            <a:r>
              <a:rPr lang="ru-RU" sz="3200" dirty="0" smtClean="0"/>
              <a:t>случайных, </a:t>
            </a:r>
            <a:r>
              <a:rPr lang="ru-RU" sz="3200" dirty="0" smtClean="0"/>
              <a:t>тем больше информации в колонке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068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15" y="126724"/>
            <a:ext cx="9332414" cy="8111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Информационное содержание  </a:t>
            </a:r>
            <a:r>
              <a:rPr lang="en-US" dirty="0" smtClean="0"/>
              <a:t>I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 выравнивания равно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0063" y="1091487"/>
            <a:ext cx="384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IC = ∑</a:t>
            </a:r>
            <a:r>
              <a:rPr lang="en-US" sz="3200" baseline="-25000" dirty="0" smtClean="0"/>
              <a:t>j </a:t>
            </a:r>
            <a:r>
              <a:rPr lang="en-US" sz="3200" dirty="0" smtClean="0"/>
              <a:t>IC(j)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40313" y="2090017"/>
            <a:ext cx="47430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</a:t>
            </a:r>
            <a:r>
              <a:rPr lang="en-US" sz="3200" dirty="0" smtClean="0"/>
              <a:t>LOGO </a:t>
            </a:r>
            <a:r>
              <a:rPr lang="ru-RU" sz="3200" dirty="0" smtClean="0"/>
              <a:t>сигнала буквы имеют высоту, равную информационному содержанию </a:t>
            </a:r>
            <a:r>
              <a:rPr lang="ru-RU" sz="3200" dirty="0" smtClean="0"/>
              <a:t>букв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en-US" sz="3200" dirty="0" smtClean="0"/>
              <a:t>IC(j) = </a:t>
            </a:r>
            <a:r>
              <a:rPr lang="ru-RU" sz="3200" dirty="0" smtClean="0"/>
              <a:t>высота </a:t>
            </a:r>
            <a:r>
              <a:rPr lang="en-US" sz="3200" dirty="0" smtClean="0"/>
              <a:t>j</a:t>
            </a:r>
            <a:r>
              <a:rPr lang="ru-RU" sz="3200" dirty="0" smtClean="0"/>
              <a:t>-го</a:t>
            </a:r>
            <a:r>
              <a:rPr lang="en-US" sz="3200" dirty="0" smtClean="0"/>
              <a:t> </a:t>
            </a:r>
            <a:r>
              <a:rPr lang="ru-RU" sz="3200" dirty="0" smtClean="0"/>
              <a:t>столбца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47" y="1821998"/>
            <a:ext cx="4643228" cy="3840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83862" y="6122542"/>
            <a:ext cx="550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Сервис </a:t>
            </a:r>
            <a:r>
              <a:rPr lang="en-US" dirty="0" err="1" smtClean="0"/>
              <a:t>webLOGO</a:t>
            </a:r>
            <a:r>
              <a:rPr lang="en-US" dirty="0"/>
              <a:t>: http://weblogo.berkeley.edu/logo.cgi</a:t>
            </a:r>
          </a:p>
        </p:txBody>
      </p:sp>
    </p:spTree>
    <p:extLst>
      <p:ext uri="{BB962C8B-B14F-4D97-AF65-F5344CB8AC3E}">
        <p14:creationId xmlns:p14="http://schemas.microsoft.com/office/powerpoint/2010/main" val="12407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fld id="{4280A8C7-CE2A-4171-8686-5727339A32FC}" type="slidenum">
              <a:rPr lang="ru-RU" sz="2035"/>
              <a:pPr/>
              <a:t>37</a:t>
            </a:fld>
            <a:endParaRPr lang="ru-RU" sz="2035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48888" y="445477"/>
            <a:ext cx="4963797" cy="66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63">
                <a:solidFill>
                  <a:schemeClr val="tx2"/>
                </a:solidFill>
              </a:rPr>
              <a:t>Диаграмма Лого (</a:t>
            </a:r>
            <a:r>
              <a:rPr lang="en-US" sz="1221">
                <a:solidFill>
                  <a:schemeClr val="tx2"/>
                </a:solidFill>
              </a:rPr>
              <a:t> </a:t>
            </a:r>
            <a:r>
              <a:rPr lang="en-US" sz="3663">
                <a:solidFill>
                  <a:schemeClr val="tx2"/>
                </a:solidFill>
              </a:rPr>
              <a:t>Logo</a:t>
            </a:r>
            <a:r>
              <a:rPr lang="en-US" sz="1221">
                <a:solidFill>
                  <a:schemeClr val="tx2"/>
                </a:solidFill>
              </a:rPr>
              <a:t> </a:t>
            </a:r>
            <a:r>
              <a:rPr lang="en-US" sz="3663">
                <a:solidFill>
                  <a:schemeClr val="tx2"/>
                </a:solidFill>
              </a:rPr>
              <a:t>)</a:t>
            </a:r>
            <a:endParaRPr lang="ru-RU" sz="3663">
              <a:solidFill>
                <a:schemeClr val="tx2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940989" y="1075515"/>
            <a:ext cx="3164385" cy="38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832" dirty="0"/>
              <a:t>Сайты связывания </a:t>
            </a:r>
            <a:r>
              <a:rPr lang="en-US" sz="1832" dirty="0" err="1"/>
              <a:t>PurR</a:t>
            </a:r>
            <a:r>
              <a:rPr lang="en-US" sz="1832" dirty="0"/>
              <a:t> </a:t>
            </a:r>
            <a:r>
              <a:rPr lang="en-US" sz="1832" i="1" dirty="0"/>
              <a:t>E.</a:t>
            </a:r>
            <a:r>
              <a:rPr lang="en-US" sz="1221" i="1" dirty="0"/>
              <a:t> </a:t>
            </a:r>
            <a:r>
              <a:rPr lang="en-US" sz="1832" i="1" dirty="0"/>
              <a:t>coli</a:t>
            </a:r>
            <a:endParaRPr lang="ru-RU" sz="1832" i="1" dirty="0"/>
          </a:p>
        </p:txBody>
      </p:sp>
      <p:pic>
        <p:nvPicPr>
          <p:cNvPr id="5" name="Picture 6" descr="D:\Ravcheyev\Work\Learning\Gelfand\2-й курс - 2007-08 (Гены и сайты)\Лекции\Materials\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6" y="3857380"/>
            <a:ext cx="8452216" cy="210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70641" y="6280607"/>
            <a:ext cx="2025818" cy="38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32" dirty="0"/>
              <a:t>Источник</a:t>
            </a:r>
            <a:r>
              <a:rPr lang="en-US" sz="1832" dirty="0"/>
              <a:t>: </a:t>
            </a:r>
            <a:r>
              <a:rPr lang="ru-RU" sz="1832" dirty="0"/>
              <a:t>РГМ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54896" y="1590856"/>
            <a:ext cx="5970832" cy="168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35" dirty="0">
                <a:sym typeface="Symbol" pitchFamily="18" charset="2"/>
              </a:rPr>
              <a:t>Ось </a:t>
            </a:r>
            <a:r>
              <a:rPr lang="en-US" sz="2035" dirty="0">
                <a:sym typeface="Symbol" pitchFamily="18" charset="2"/>
              </a:rPr>
              <a:t>Y – </a:t>
            </a:r>
            <a:r>
              <a:rPr lang="ru-RU" sz="2035" dirty="0">
                <a:sym typeface="Symbol" pitchFamily="18" charset="2"/>
              </a:rPr>
              <a:t>информационное содержание колонки</a:t>
            </a:r>
          </a:p>
          <a:p>
            <a:endParaRPr lang="ru-RU" sz="2035" dirty="0">
              <a:sym typeface="Symbol" pitchFamily="18" charset="2"/>
            </a:endParaRPr>
          </a:p>
          <a:p>
            <a:r>
              <a:rPr lang="ru-RU" sz="2035" b="1" dirty="0">
                <a:sym typeface="Symbol" pitchFamily="18" charset="2"/>
              </a:rPr>
              <a:t>Упражнение: </a:t>
            </a:r>
            <a:r>
              <a:rPr lang="ru-RU" sz="2035" dirty="0">
                <a:sym typeface="Symbol" pitchFamily="18" charset="2"/>
              </a:rPr>
              <a:t>вычислите информационное содержание выравнивания </a:t>
            </a:r>
            <a:r>
              <a:rPr lang="en-US" sz="2035" dirty="0" err="1">
                <a:sym typeface="Symbol" pitchFamily="18" charset="2"/>
              </a:rPr>
              <a:t>PurR</a:t>
            </a:r>
            <a:r>
              <a:rPr lang="en-US" sz="2035" dirty="0">
                <a:sym typeface="Symbol" pitchFamily="18" charset="2"/>
              </a:rPr>
              <a:t> </a:t>
            </a:r>
            <a:r>
              <a:rPr lang="ru-RU" sz="2035" dirty="0">
                <a:sym typeface="Symbol" pitchFamily="18" charset="2"/>
              </a:rPr>
              <a:t>из предыдущих слайдов</a:t>
            </a:r>
          </a:p>
        </p:txBody>
      </p:sp>
    </p:spTree>
    <p:extLst>
      <p:ext uri="{BB962C8B-B14F-4D97-AF65-F5344CB8AC3E}">
        <p14:creationId xmlns:p14="http://schemas.microsoft.com/office/powerpoint/2010/main" val="17873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86" y="106604"/>
            <a:ext cx="9562845" cy="1023288"/>
          </a:xfrm>
        </p:spPr>
        <p:txBody>
          <a:bodyPr/>
          <a:lstStyle/>
          <a:p>
            <a:r>
              <a:rPr lang="ru-RU" dirty="0" smtClean="0"/>
              <a:t>Вольный текст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225" y="1110992"/>
            <a:ext cx="96780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Сигнал (мотив) читают белки и биологи. И те, и особенно другие, </a:t>
            </a:r>
            <a:r>
              <a:rPr lang="ru-RU" sz="2400" dirty="0" smtClean="0"/>
              <a:t>иногда ошибаются.</a:t>
            </a:r>
            <a:endParaRPr lang="ru-RU" sz="2400" dirty="0" smtClean="0"/>
          </a:p>
          <a:p>
            <a:endParaRPr lang="en-US" sz="2400" dirty="0"/>
          </a:p>
          <a:p>
            <a:r>
              <a:rPr lang="ru-RU" sz="2400" dirty="0" smtClean="0"/>
              <a:t>Сигнал сильный, если он вызывает ожидаемый ответ (какой сигнал, </a:t>
            </a:r>
            <a:r>
              <a:rPr lang="ru-RU" sz="2400" dirty="0" smtClean="0"/>
              <a:t>такой </a:t>
            </a:r>
            <a:r>
              <a:rPr lang="ru-RU" sz="2400" dirty="0" smtClean="0"/>
              <a:t>ответ</a:t>
            </a:r>
            <a:r>
              <a:rPr lang="ru-RU" sz="2400" dirty="0" smtClean="0"/>
              <a:t>).</a:t>
            </a:r>
          </a:p>
          <a:p>
            <a:endParaRPr lang="ru-RU" sz="2400" dirty="0"/>
          </a:p>
          <a:p>
            <a:r>
              <a:rPr lang="ru-RU" sz="2400" dirty="0"/>
              <a:t>Красный светофор – </a:t>
            </a:r>
            <a:r>
              <a:rPr lang="ru-RU" sz="2400" dirty="0" smtClean="0"/>
              <a:t>100% сильный </a:t>
            </a:r>
            <a:r>
              <a:rPr lang="ru-RU" sz="2400" dirty="0"/>
              <a:t>сигнал там, где машины </a:t>
            </a:r>
            <a:r>
              <a:rPr lang="ru-RU" sz="2400" dirty="0" smtClean="0"/>
              <a:t>никогда не едут </a:t>
            </a:r>
            <a:r>
              <a:rPr lang="ru-RU" sz="2400" dirty="0"/>
              <a:t>на красный цвет </a:t>
            </a:r>
            <a:r>
              <a:rPr lang="en-US" sz="2400" dirty="0"/>
              <a:t>(</a:t>
            </a:r>
            <a:r>
              <a:rPr lang="ru-RU" sz="2400" dirty="0"/>
              <a:t>Швеция</a:t>
            </a:r>
            <a:r>
              <a:rPr lang="ru-RU" sz="2400" dirty="0" smtClean="0"/>
              <a:t>).</a:t>
            </a:r>
          </a:p>
          <a:p>
            <a:endParaRPr lang="ru-RU" sz="2400" dirty="0"/>
          </a:p>
          <a:p>
            <a:r>
              <a:rPr lang="ru-RU" sz="2400" dirty="0" smtClean="0"/>
              <a:t>В Москве сигнал сильный, но не на 100%. Т.к. я изредка наблюдаю машины, едущие на уже загоревшийся красный свет на переходе через Ленинский просп., которым пользуюсь каждый день. 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В Индии, </a:t>
            </a:r>
            <a:r>
              <a:rPr lang="ru-RU" sz="2400" dirty="0"/>
              <a:t>говорят, </a:t>
            </a:r>
            <a:r>
              <a:rPr lang="ru-RU" sz="2400" dirty="0" smtClean="0"/>
              <a:t>сила красного сигнала послабее …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86" y="106604"/>
            <a:ext cx="9562845" cy="6008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Вольный текст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9686" y="707437"/>
            <a:ext cx="967806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Сигнал  </a:t>
            </a:r>
            <a:r>
              <a:rPr lang="en-US" sz="2400" dirty="0" smtClean="0"/>
              <a:t>GATC </a:t>
            </a:r>
            <a:r>
              <a:rPr lang="ru-RU" sz="2400" dirty="0" smtClean="0"/>
              <a:t>в ДНК адресован </a:t>
            </a:r>
            <a:r>
              <a:rPr lang="ru-RU" sz="2400" dirty="0" err="1" smtClean="0"/>
              <a:t>эндонуклеазе</a:t>
            </a:r>
            <a:r>
              <a:rPr lang="ru-RU" sz="2400" dirty="0" smtClean="0"/>
              <a:t> рестрикции </a:t>
            </a:r>
            <a:r>
              <a:rPr lang="en-US" sz="2400" dirty="0" err="1" smtClean="0"/>
              <a:t>DpnII</a:t>
            </a:r>
            <a:r>
              <a:rPr lang="ru-RU" sz="2400" dirty="0" smtClean="0"/>
              <a:t> </a:t>
            </a:r>
            <a:r>
              <a:rPr lang="en-US" sz="2400" dirty="0"/>
              <a:t> </a:t>
            </a:r>
            <a:r>
              <a:rPr lang="ru-RU" sz="2400" dirty="0" smtClean="0"/>
              <a:t>и двум ДНК </a:t>
            </a:r>
            <a:r>
              <a:rPr lang="ru-RU" sz="2400" dirty="0" err="1" smtClean="0"/>
              <a:t>метилтрансферазам</a:t>
            </a:r>
            <a:r>
              <a:rPr lang="ru-RU" sz="2400" dirty="0" smtClean="0"/>
              <a:t>  </a:t>
            </a:r>
            <a:r>
              <a:rPr lang="en-US" sz="2400" dirty="0" smtClean="0"/>
              <a:t>M1.DpnII </a:t>
            </a:r>
            <a:r>
              <a:rPr lang="ru-RU" sz="2400" dirty="0" smtClean="0"/>
              <a:t>и </a:t>
            </a:r>
            <a:r>
              <a:rPr lang="en-US" sz="2400" dirty="0"/>
              <a:t>M1.DpnII </a:t>
            </a:r>
            <a:r>
              <a:rPr lang="ru-RU" sz="2400" dirty="0" smtClean="0"/>
              <a:t>из стрептококка.</a:t>
            </a:r>
            <a:r>
              <a:rPr lang="ru-RU" sz="2400" dirty="0" smtClean="0"/>
              <a:t> </a:t>
            </a:r>
            <a:r>
              <a:rPr lang="ru-RU" sz="2400" dirty="0"/>
              <a:t>Ответ ДНК </a:t>
            </a:r>
            <a:r>
              <a:rPr lang="ru-RU" sz="2400" dirty="0" err="1" smtClean="0"/>
              <a:t>метилтрансфераз</a:t>
            </a:r>
            <a:r>
              <a:rPr lang="ru-RU" sz="2400" dirty="0" smtClean="0"/>
              <a:t> </a:t>
            </a:r>
            <a:r>
              <a:rPr lang="ru-RU" sz="2400" dirty="0"/>
              <a:t>состоит </a:t>
            </a:r>
            <a:r>
              <a:rPr lang="ru-RU" sz="2400" dirty="0" smtClean="0"/>
              <a:t>в </a:t>
            </a:r>
            <a:r>
              <a:rPr lang="ru-RU" sz="2400" dirty="0" smtClean="0"/>
              <a:t>навешивании </a:t>
            </a:r>
            <a:r>
              <a:rPr lang="ru-RU" sz="2400" dirty="0" err="1" smtClean="0"/>
              <a:t>метильной</a:t>
            </a:r>
            <a:r>
              <a:rPr lang="ru-RU" sz="2400" dirty="0" smtClean="0"/>
              <a:t> группы на основания </a:t>
            </a:r>
            <a:r>
              <a:rPr lang="en-US" sz="2400" dirty="0" smtClean="0"/>
              <a:t>A </a:t>
            </a:r>
            <a:r>
              <a:rPr lang="ru-RU" sz="2400" dirty="0" smtClean="0"/>
              <a:t>на прямой и обратной цепи. Ответ </a:t>
            </a:r>
            <a:r>
              <a:rPr lang="en-US" sz="2400" dirty="0" err="1" smtClean="0"/>
              <a:t>DpnII</a:t>
            </a:r>
            <a:r>
              <a:rPr lang="en-US" sz="2400" dirty="0" smtClean="0"/>
              <a:t> </a:t>
            </a:r>
            <a:r>
              <a:rPr lang="ru-RU" sz="2400" dirty="0" smtClean="0"/>
              <a:t>ПРИ ОТСУТСТВИИ </a:t>
            </a:r>
            <a:r>
              <a:rPr lang="ru-RU" sz="2400" dirty="0" err="1" smtClean="0"/>
              <a:t>метильных</a:t>
            </a:r>
            <a:r>
              <a:rPr lang="ru-RU" sz="2400" dirty="0" smtClean="0"/>
              <a:t> групп </a:t>
            </a:r>
            <a:r>
              <a:rPr lang="ru-RU" sz="2400" dirty="0" smtClean="0"/>
              <a:t>состоит в расщеплении обеих цепочек ДНК </a:t>
            </a:r>
            <a:r>
              <a:rPr lang="ru-RU" sz="2400" dirty="0"/>
              <a:t>м</a:t>
            </a:r>
            <a:r>
              <a:rPr lang="ru-RU" sz="2400" dirty="0" smtClean="0"/>
              <a:t>ежду </a:t>
            </a:r>
            <a:r>
              <a:rPr lang="en-US" sz="2400" dirty="0" smtClean="0"/>
              <a:t>G </a:t>
            </a:r>
            <a:r>
              <a:rPr lang="ru-RU" sz="2400" dirty="0" smtClean="0"/>
              <a:t>и предыдущим основанием.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Сигнал для </a:t>
            </a:r>
            <a:r>
              <a:rPr lang="en-US" sz="2400" dirty="0" err="1" smtClean="0"/>
              <a:t>DpnII</a:t>
            </a:r>
            <a:r>
              <a:rPr lang="ru-RU" sz="2400" dirty="0" smtClean="0"/>
              <a:t> сильный: есть сигнал =</a:t>
            </a:r>
            <a:r>
              <a:rPr lang="en-US" sz="2400" dirty="0" smtClean="0"/>
              <a:t>&gt;</a:t>
            </a:r>
            <a:r>
              <a:rPr lang="ru-RU" sz="2400" dirty="0" smtClean="0"/>
              <a:t> есть ответ. Зачем бы такие ферменты были нужны???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 Сигнал  </a:t>
            </a:r>
            <a:r>
              <a:rPr lang="en-US" sz="2400" dirty="0" smtClean="0"/>
              <a:t>CG (</a:t>
            </a:r>
            <a:r>
              <a:rPr lang="ru-RU" sz="2400" dirty="0" smtClean="0"/>
              <a:t>пишут </a:t>
            </a:r>
            <a:r>
              <a:rPr lang="en-US" sz="2400" dirty="0" err="1" smtClean="0"/>
              <a:t>CpG</a:t>
            </a:r>
            <a:r>
              <a:rPr lang="en-US" sz="2400" dirty="0" smtClean="0"/>
              <a:t>)  </a:t>
            </a:r>
            <a:r>
              <a:rPr lang="ru-RU" sz="2400" dirty="0" smtClean="0"/>
              <a:t>в геноме человека адресован ДНК </a:t>
            </a:r>
            <a:r>
              <a:rPr lang="ru-RU" sz="2400" dirty="0" err="1" smtClean="0"/>
              <a:t>метилтрансферазе</a:t>
            </a:r>
            <a:r>
              <a:rPr lang="ru-RU" sz="2400" dirty="0" smtClean="0"/>
              <a:t> </a:t>
            </a:r>
            <a:r>
              <a:rPr lang="en-US" sz="2400" dirty="0" smtClean="0"/>
              <a:t>DNMT3A. </a:t>
            </a:r>
            <a:br>
              <a:rPr lang="en-US" sz="2400" dirty="0" smtClean="0"/>
            </a:br>
            <a:r>
              <a:rPr lang="ru-RU" sz="2400" dirty="0" smtClean="0"/>
              <a:t>Ответ </a:t>
            </a:r>
            <a:r>
              <a:rPr lang="ru-RU" sz="2400" dirty="0" smtClean="0"/>
              <a:t>– </a:t>
            </a:r>
            <a:r>
              <a:rPr lang="ru-RU" sz="2400" dirty="0" err="1" smtClean="0"/>
              <a:t>метилирование</a:t>
            </a:r>
            <a:r>
              <a:rPr lang="ru-RU" sz="2400" dirty="0" smtClean="0"/>
              <a:t> по </a:t>
            </a:r>
            <a:r>
              <a:rPr lang="ru-RU" sz="2400" dirty="0" err="1" smtClean="0"/>
              <a:t>цитозину</a:t>
            </a:r>
            <a:r>
              <a:rPr lang="ru-RU" sz="2400" dirty="0" smtClean="0"/>
              <a:t> в одной цепочке. Однако не все сайты </a:t>
            </a:r>
            <a:r>
              <a:rPr lang="en-US" sz="2400" dirty="0" err="1" smtClean="0"/>
              <a:t>CpG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err="1" smtClean="0"/>
              <a:t>метилированы</a:t>
            </a:r>
            <a:r>
              <a:rPr lang="ru-RU" sz="2400" dirty="0" smtClean="0"/>
              <a:t>.  </a:t>
            </a:r>
            <a:r>
              <a:rPr lang="en-US" sz="2400" dirty="0" smtClean="0"/>
              <a:t>  </a:t>
            </a:r>
            <a:r>
              <a:rPr lang="ru-RU" sz="2400" dirty="0" smtClean="0"/>
              <a:t>Сигнал не сильный. </a:t>
            </a:r>
            <a:r>
              <a:rPr lang="ru-RU" sz="2400" dirty="0" smtClean="0"/>
              <a:t>Наше знание того, как </a:t>
            </a:r>
            <a:r>
              <a:rPr lang="en-US" sz="2400" dirty="0"/>
              <a:t>DNMT3A</a:t>
            </a:r>
            <a:r>
              <a:rPr lang="ru-RU" sz="2400" dirty="0" smtClean="0"/>
              <a:t> </a:t>
            </a:r>
            <a:r>
              <a:rPr lang="ru-RU" sz="2400" dirty="0" smtClean="0"/>
              <a:t>распознаёт </a:t>
            </a:r>
            <a:r>
              <a:rPr lang="en-US" sz="2400" dirty="0" err="1" smtClean="0"/>
              <a:t>CpG</a:t>
            </a:r>
            <a:r>
              <a:rPr lang="en-US" sz="2400" dirty="0" smtClean="0"/>
              <a:t> </a:t>
            </a:r>
            <a:r>
              <a:rPr lang="ru-RU" sz="2400" dirty="0" smtClean="0"/>
              <a:t>которые </a:t>
            </a:r>
            <a:r>
              <a:rPr lang="ru-RU" sz="2400" dirty="0" err="1" smtClean="0"/>
              <a:t>метилирует</a:t>
            </a:r>
            <a:r>
              <a:rPr lang="ru-RU" sz="2400" dirty="0" smtClean="0"/>
              <a:t> недостаточно для </a:t>
            </a:r>
            <a:r>
              <a:rPr lang="ru-RU" sz="2400" dirty="0" smtClean="0"/>
              <a:t>понимания происходящего </a:t>
            </a:r>
            <a:r>
              <a:rPr lang="en-US" sz="2400" i="1" dirty="0" smtClean="0"/>
              <a:t>in </a:t>
            </a:r>
            <a:r>
              <a:rPr lang="en-US" sz="2400" i="1" dirty="0" smtClean="0"/>
              <a:t>vivo</a:t>
            </a:r>
            <a:r>
              <a:rPr lang="ru-RU" sz="2400" i="1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400" dirty="0" err="1" smtClean="0"/>
              <a:t>Метилирование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полуметилированных</a:t>
            </a:r>
            <a:r>
              <a:rPr lang="ru-RU" sz="2400" dirty="0" smtClean="0"/>
              <a:t> сайтов – сильный сигнал для </a:t>
            </a:r>
            <a:r>
              <a:rPr lang="en-US" sz="2400" dirty="0" smtClean="0"/>
              <a:t>DN</a:t>
            </a:r>
            <a:r>
              <a:rPr lang="en-US" sz="2400" dirty="0" smtClean="0"/>
              <a:t>T</a:t>
            </a:r>
            <a:r>
              <a:rPr lang="en-US" sz="2400" dirty="0" smtClean="0"/>
              <a:t>M1.</a:t>
            </a:r>
            <a:r>
              <a:rPr lang="ru-RU" sz="2400" dirty="0" smtClean="0"/>
              <a:t> </a:t>
            </a:r>
            <a:r>
              <a:rPr lang="ru-RU" sz="2400" dirty="0" smtClean="0"/>
              <a:t>На этом основана </a:t>
            </a:r>
            <a:r>
              <a:rPr lang="ru-RU" sz="2400" dirty="0" err="1" smtClean="0"/>
              <a:t>эпигенетика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П</a:t>
            </a:r>
            <a:r>
              <a:rPr lang="ru-RU" sz="2400" dirty="0" smtClean="0"/>
              <a:t>ри репликации ДНК </a:t>
            </a:r>
            <a:r>
              <a:rPr lang="en-US" sz="2400" dirty="0" smtClean="0"/>
              <a:t>DNTM1</a:t>
            </a:r>
            <a:r>
              <a:rPr lang="ru-RU" sz="2400" dirty="0" smtClean="0"/>
              <a:t> восстанавливает </a:t>
            </a:r>
            <a:r>
              <a:rPr lang="ru-RU" sz="2400" dirty="0" err="1" smtClean="0"/>
              <a:t>метилирование</a:t>
            </a:r>
            <a:r>
              <a:rPr lang="ru-RU" sz="2400" dirty="0" smtClean="0"/>
              <a:t> по обеим цепочкам.</a:t>
            </a:r>
            <a:r>
              <a:rPr lang="ru-RU" sz="24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282" y="3482751"/>
            <a:ext cx="862663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Вы - наладчик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нанороботов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. Требуется объяснить роботу по имени Рибосома, что делать. К счастью, он умеет говорить.</a:t>
            </a:r>
          </a:p>
          <a:p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=================</a:t>
            </a:r>
          </a:p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Вы: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       - молекулу РНК умеешь узнавать? </a:t>
            </a:r>
          </a:p>
          <a:p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Рибосома: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 - умею</a:t>
            </a:r>
          </a:p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Вы: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       - среди всех РНК умеешь отличать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мРНК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Рибосома: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 - как?</a:t>
            </a:r>
          </a:p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Вы:      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- объясняю: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........                 </a:t>
            </a:r>
            <a:r>
              <a:rPr lang="ru-RU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Вот </a:t>
            </a:r>
            <a:r>
              <a:rPr lang="ru-RU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и объясните</a:t>
            </a:r>
            <a:r>
              <a:rPr lang="ru-RU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!!!</a:t>
            </a:r>
            <a:r>
              <a:rPr lang="ru-RU" sz="3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8815" y="130252"/>
            <a:ext cx="8693150" cy="9612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важно говорить на понятном языке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282" y="940902"/>
            <a:ext cx="9601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ВОПРОС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  1му практикуму 1 семестра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y19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Чем отличаются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мРНК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 животных (и всех эукариот) от остальных типов РНК клетки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4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01283" y="2282422"/>
            <a:ext cx="9601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19 сент. 2019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Получил три ответа, 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все неправильные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. У меня развивается депрессия, неужели не могу внятно объяснить в чем вопрос? Объясняю  на понятном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42530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504000" y="301320"/>
            <a:ext cx="9070920" cy="12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Информационное содержание — много или мало?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2"/>
          <p:cNvSpPr/>
          <p:nvPr/>
        </p:nvSpPr>
        <p:spPr>
          <a:xfrm>
            <a:off x="504000" y="1768679"/>
            <a:ext cx="9071280" cy="51219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грубом приближении два выравнивания с одинаковым информационным содержанием дадут одинаковое число «случайных» находок в «случайном» банке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Информационное содержание «выравнивания» из одной последовательности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из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букв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равно, 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(по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формуле)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Сколько раз случайно встретится слово длины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в геноме длины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? В грубом приближении 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N/(4</a:t>
            </a:r>
            <a:r>
              <a:rPr lang="en-US" sz="2400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Значит  если информационное содержание выравнивания равно 10, то случайных находок в геноме размера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будет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                       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N/(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4</a:t>
            </a:r>
            <a:r>
              <a:rPr lang="ru-RU" sz="2400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- примерно, 1 на 1000 п.н.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Надо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понимать, что такая оценка грубая, но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 грубые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оценки полезны!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endParaRPr lang="en-US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06360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3042" y="1443847"/>
            <a:ext cx="8699386" cy="413887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Слабый сигнал:</a:t>
            </a:r>
          </a:p>
          <a:p>
            <a:pPr lvl="1"/>
            <a:r>
              <a:rPr lang="ru-RU" sz="2035" dirty="0" err="1"/>
              <a:t>Гомеодомен</a:t>
            </a:r>
            <a:r>
              <a:rPr lang="ru-RU" sz="2035" dirty="0"/>
              <a:t>  - консервативный </a:t>
            </a:r>
            <a:r>
              <a:rPr lang="ru-RU" sz="2035" dirty="0" err="1"/>
              <a:t>ДНК-узнающий</a:t>
            </a:r>
            <a:r>
              <a:rPr lang="ru-RU" sz="2035" dirty="0"/>
              <a:t> домен многих важных транскрипционных факторов  эукариот</a:t>
            </a:r>
          </a:p>
          <a:p>
            <a:pPr lvl="1"/>
            <a:r>
              <a:rPr lang="ru-RU" sz="2035" dirty="0"/>
              <a:t>Узнаёт короткую последовательность ДНК</a:t>
            </a:r>
          </a:p>
          <a:p>
            <a:pPr lvl="1"/>
            <a:r>
              <a:rPr lang="ru-RU" sz="2035" dirty="0"/>
              <a:t>На основании наложения </a:t>
            </a:r>
            <a:r>
              <a:rPr lang="ru-RU" sz="2035" dirty="0" smtClean="0"/>
              <a:t>структур </a:t>
            </a:r>
            <a:r>
              <a:rPr lang="ru-RU" sz="2035" dirty="0" err="1"/>
              <a:t>гомеодоменов</a:t>
            </a:r>
            <a:r>
              <a:rPr lang="ru-RU" sz="2035" dirty="0"/>
              <a:t> найден </a:t>
            </a:r>
            <a:r>
              <a:rPr lang="ru-RU" sz="2035" b="1" dirty="0"/>
              <a:t>единственный</a:t>
            </a:r>
            <a:r>
              <a:rPr lang="ru-RU" sz="2035" dirty="0"/>
              <a:t> общий контакт домена с сайтом ДНК</a:t>
            </a:r>
            <a:r>
              <a:rPr lang="en-US" sz="2035" dirty="0"/>
              <a:t>:</a:t>
            </a:r>
            <a:br>
              <a:rPr lang="en-US" sz="2035" dirty="0"/>
            </a:br>
            <a:r>
              <a:rPr lang="ru-RU" sz="2035" u="sng" dirty="0"/>
              <a:t> </a:t>
            </a:r>
            <a:r>
              <a:rPr lang="en-US" sz="2035" u="sng" dirty="0"/>
              <a:t>Asn51 </a:t>
            </a:r>
            <a:r>
              <a:rPr lang="ru-RU" sz="2035" u="sng" dirty="0" smtClean="0"/>
              <a:t>образует две </a:t>
            </a:r>
            <a:r>
              <a:rPr lang="ru-RU" sz="2035" u="sng" dirty="0"/>
              <a:t>водородных связи с </a:t>
            </a:r>
            <a:r>
              <a:rPr lang="ru-RU" sz="2035" u="sng" dirty="0" err="1"/>
              <a:t>аденином</a:t>
            </a:r>
            <a:r>
              <a:rPr lang="ru-RU" sz="2035" u="sng" dirty="0"/>
              <a:t> </a:t>
            </a:r>
            <a:r>
              <a:rPr lang="ru-RU" sz="2035" dirty="0"/>
              <a:t>(!)</a:t>
            </a:r>
            <a:endParaRPr lang="en-US" sz="2035" dirty="0">
              <a:solidFill>
                <a:srgbClr val="FF0000"/>
              </a:solidFill>
            </a:endParaRPr>
          </a:p>
          <a:p>
            <a:pPr lvl="1"/>
            <a:r>
              <a:rPr lang="ru-RU" sz="2035" dirty="0"/>
              <a:t>Сигнал</a:t>
            </a:r>
            <a:r>
              <a:rPr lang="ru-RU" dirty="0" smtClean="0"/>
              <a:t>  </a:t>
            </a:r>
            <a:r>
              <a:rPr lang="en-US" sz="3562" u="sng" dirty="0"/>
              <a:t>NNANN</a:t>
            </a:r>
            <a:r>
              <a:rPr lang="en-US" dirty="0" smtClean="0"/>
              <a:t> </a:t>
            </a:r>
            <a:r>
              <a:rPr lang="ru-RU" dirty="0" smtClean="0"/>
              <a:t>слабый )))</a:t>
            </a:r>
          </a:p>
          <a:p>
            <a:r>
              <a:rPr lang="ru-RU" dirty="0" smtClean="0"/>
              <a:t>Сильный сигнал:</a:t>
            </a:r>
          </a:p>
          <a:p>
            <a:pPr lvl="1"/>
            <a:r>
              <a:rPr lang="ru-RU" sz="2035" dirty="0" err="1"/>
              <a:t>Эндонуклеаза</a:t>
            </a:r>
            <a:r>
              <a:rPr lang="ru-RU" sz="2035" dirty="0"/>
              <a:t> </a:t>
            </a:r>
            <a:r>
              <a:rPr lang="en-US" sz="2035" dirty="0"/>
              <a:t>I-</a:t>
            </a:r>
            <a:r>
              <a:rPr lang="en-US" sz="2035" dirty="0" err="1"/>
              <a:t>CreI</a:t>
            </a:r>
            <a:r>
              <a:rPr lang="en-US" sz="2035" dirty="0"/>
              <a:t> </a:t>
            </a:r>
            <a:r>
              <a:rPr lang="ru-RU" sz="2035" dirty="0"/>
              <a:t>семейства </a:t>
            </a:r>
            <a:r>
              <a:rPr lang="en-US" sz="2035" dirty="0"/>
              <a:t>LAGLIDADG </a:t>
            </a:r>
            <a:r>
              <a:rPr lang="ru-RU" sz="2035" dirty="0" smtClean="0"/>
              <a:t>узнает именно  </a:t>
            </a:r>
            <a:r>
              <a:rPr lang="ru-RU" sz="2035" dirty="0"/>
              <a:t>такую последовательность</a:t>
            </a:r>
            <a:r>
              <a:rPr lang="en-US" sz="2035" dirty="0"/>
              <a:t>. </a:t>
            </a:r>
            <a:r>
              <a:rPr lang="ru-RU" sz="2035" dirty="0"/>
              <a:t>Вероятность обнаружить в геноме такую последовательность случайно близка к 0</a:t>
            </a:r>
          </a:p>
          <a:p>
            <a:pPr lvl="1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41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511" y="5582718"/>
            <a:ext cx="8083886" cy="93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78092" y="174420"/>
            <a:ext cx="9379463" cy="1226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Сильные и слабые сигналы и мотивы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КОНЕЦ ЛЕКЦИИ 1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5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187527"/>
          </a:xfrm>
        </p:spPr>
        <p:txBody>
          <a:bodyPr/>
          <a:lstStyle/>
          <a:p>
            <a:r>
              <a:rPr lang="ru-RU" dirty="0" smtClean="0"/>
              <a:t>Сигналы </a:t>
            </a:r>
            <a:r>
              <a:rPr lang="ru-RU" dirty="0" err="1" smtClean="0"/>
              <a:t>мРНК</a:t>
            </a:r>
            <a:r>
              <a:rPr lang="ru-RU" dirty="0" smtClean="0"/>
              <a:t> для рибосомы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116" y="2012950"/>
            <a:ext cx="8993581" cy="4340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err="1" smtClean="0"/>
              <a:t>мРНК</a:t>
            </a:r>
            <a:r>
              <a:rPr lang="ru-RU" u="sng" dirty="0" smtClean="0"/>
              <a:t> эукариот</a:t>
            </a:r>
            <a:r>
              <a:rPr lang="ru-RU" dirty="0" smtClean="0"/>
              <a:t> содержит такие сигналы рибосоме </a:t>
            </a:r>
            <a:br>
              <a:rPr lang="ru-RU" dirty="0" smtClean="0"/>
            </a:br>
            <a:endParaRPr lang="en-US" dirty="0" smtClean="0"/>
          </a:p>
          <a:p>
            <a:pPr lvl="1"/>
            <a:r>
              <a:rPr lang="ru-RU" dirty="0" smtClean="0"/>
              <a:t>5</a:t>
            </a:r>
            <a:r>
              <a:rPr lang="en-US" dirty="0" smtClean="0"/>
              <a:t>’:  </a:t>
            </a:r>
            <a:r>
              <a:rPr lang="ru-RU" b="1" dirty="0" smtClean="0"/>
              <a:t>КЭП  (</a:t>
            </a:r>
            <a:r>
              <a:rPr lang="en-US" b="1" dirty="0" smtClean="0"/>
              <a:t>cap</a:t>
            </a:r>
            <a:r>
              <a:rPr lang="ru-RU" b="1" dirty="0" smtClean="0"/>
              <a:t>) </a:t>
            </a:r>
            <a:r>
              <a:rPr lang="en-US" dirty="0" smtClean="0"/>
              <a:t> - </a:t>
            </a:r>
            <a:r>
              <a:rPr lang="ru-RU" dirty="0" smtClean="0"/>
              <a:t>7-метилгуанозин</a:t>
            </a:r>
          </a:p>
          <a:p>
            <a:pPr lvl="2"/>
            <a:r>
              <a:rPr lang="ru-RU" dirty="0" smtClean="0"/>
              <a:t>присоединяет </a:t>
            </a:r>
            <a:r>
              <a:rPr lang="ru-RU" dirty="0" err="1" smtClean="0"/>
              <a:t>кэп</a:t>
            </a:r>
            <a:r>
              <a:rPr lang="en-US" dirty="0" smtClean="0"/>
              <a:t> </a:t>
            </a:r>
            <a:r>
              <a:rPr lang="ru-RU" dirty="0" smtClean="0"/>
              <a:t> связывающий комплекс </a:t>
            </a:r>
            <a:r>
              <a:rPr lang="en-US" dirty="0" smtClean="0"/>
              <a:t>(CBC)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pPr lvl="1"/>
            <a:r>
              <a:rPr lang="en-US" dirty="0" smtClean="0"/>
              <a:t>3’:  </a:t>
            </a:r>
            <a:r>
              <a:rPr lang="ru-RU" b="1" dirty="0" err="1" smtClean="0"/>
              <a:t>ПолиА</a:t>
            </a:r>
            <a:r>
              <a:rPr lang="ru-RU" b="1" dirty="0" smtClean="0"/>
              <a:t> </a:t>
            </a:r>
            <a:r>
              <a:rPr lang="ru-RU" dirty="0" smtClean="0"/>
              <a:t>-  много-много-много А (</a:t>
            </a:r>
            <a:r>
              <a:rPr lang="ru-RU" dirty="0" err="1" smtClean="0"/>
              <a:t>аденинов</a:t>
            </a:r>
            <a:r>
              <a:rPr lang="ru-RU" dirty="0" smtClean="0"/>
              <a:t>) </a:t>
            </a:r>
          </a:p>
          <a:p>
            <a:pPr lvl="2"/>
            <a:r>
              <a:rPr lang="ru-RU" dirty="0" smtClean="0"/>
              <a:t>Присоединяет поли(А)-полимераза при наличии  сигнала </a:t>
            </a:r>
            <a:r>
              <a:rPr lang="ru-RU" dirty="0" err="1" smtClean="0"/>
              <a:t>полиаденилирования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lvl="2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507" y="181413"/>
            <a:ext cx="9071610" cy="1063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РНК </a:t>
            </a:r>
            <a:r>
              <a:rPr lang="ru-RU" dirty="0" err="1" smtClean="0"/>
              <a:t>коронавируса</a:t>
            </a:r>
            <a:r>
              <a:rPr lang="en-US" dirty="0" smtClean="0"/>
              <a:t> </a:t>
            </a:r>
            <a:r>
              <a:rPr lang="ru-RU" dirty="0" smtClean="0"/>
              <a:t>содержит оба сигнала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4658" y="1129893"/>
            <a:ext cx="9071610" cy="1613010"/>
          </a:xfrm>
        </p:spPr>
        <p:txBody>
          <a:bodyPr>
            <a:normAutofit fontScale="40000" lnSpcReduction="20000"/>
          </a:bodyPr>
          <a:lstStyle/>
          <a:p>
            <a:pPr lvl="1"/>
            <a:r>
              <a:rPr lang="ru-RU" sz="7000" dirty="0" err="1" smtClean="0">
                <a:solidFill>
                  <a:srgbClr val="C00000"/>
                </a:solidFill>
              </a:rPr>
              <a:t>ПолиА</a:t>
            </a:r>
            <a:r>
              <a:rPr lang="ru-RU" sz="7000" dirty="0" smtClean="0">
                <a:solidFill>
                  <a:srgbClr val="C00000"/>
                </a:solidFill>
              </a:rPr>
              <a:t> </a:t>
            </a:r>
            <a:r>
              <a:rPr lang="ru-RU" sz="7000" dirty="0" smtClean="0"/>
              <a:t>на 3</a:t>
            </a:r>
            <a:r>
              <a:rPr lang="en-US" sz="7000" dirty="0" smtClean="0"/>
              <a:t>’-</a:t>
            </a:r>
            <a:r>
              <a:rPr lang="ru-RU" sz="7000" dirty="0" smtClean="0"/>
              <a:t>конце </a:t>
            </a:r>
            <a:r>
              <a:rPr lang="en-US" sz="7000" dirty="0" smtClean="0"/>
              <a:t>[ c</a:t>
            </a:r>
            <a:r>
              <a:rPr lang="ru-RU" sz="7000" dirty="0" err="1" smtClean="0"/>
              <a:t>игнал</a:t>
            </a:r>
            <a:r>
              <a:rPr lang="ru-RU" sz="7000" dirty="0" smtClean="0"/>
              <a:t> в последовательности</a:t>
            </a:r>
            <a:r>
              <a:rPr lang="en-US" sz="7000" dirty="0" smtClean="0"/>
              <a:t> ]</a:t>
            </a:r>
            <a:r>
              <a:rPr lang="ru-RU" sz="7000" dirty="0" smtClean="0"/>
              <a:t/>
            </a:r>
            <a:br>
              <a:rPr lang="ru-RU" sz="7000" dirty="0" smtClean="0"/>
            </a:br>
            <a:endParaRPr lang="en-US" sz="7000" dirty="0" smtClean="0"/>
          </a:p>
          <a:p>
            <a:pPr lvl="1"/>
            <a:r>
              <a:rPr lang="ru-RU" sz="7000" dirty="0" smtClean="0">
                <a:solidFill>
                  <a:srgbClr val="C00000"/>
                </a:solidFill>
              </a:rPr>
              <a:t>КЭП</a:t>
            </a:r>
            <a:r>
              <a:rPr lang="en-US" sz="7000" dirty="0" smtClean="0">
                <a:solidFill>
                  <a:srgbClr val="C00000"/>
                </a:solidFill>
              </a:rPr>
              <a:t> – 7-</a:t>
            </a:r>
            <a:r>
              <a:rPr lang="ru-RU" sz="7000" dirty="0" err="1" smtClean="0">
                <a:solidFill>
                  <a:srgbClr val="C00000"/>
                </a:solidFill>
              </a:rPr>
              <a:t>метилгуанизин</a:t>
            </a:r>
            <a:r>
              <a:rPr lang="ru-RU" sz="7000" dirty="0" smtClean="0">
                <a:solidFill>
                  <a:srgbClr val="C00000"/>
                </a:solidFill>
              </a:rPr>
              <a:t> -</a:t>
            </a:r>
            <a:r>
              <a:rPr lang="en-US" sz="7000" dirty="0" smtClean="0"/>
              <a:t> </a:t>
            </a:r>
            <a:r>
              <a:rPr lang="ru-RU" sz="7000" dirty="0" smtClean="0"/>
              <a:t>на 5</a:t>
            </a:r>
            <a:r>
              <a:rPr lang="en-US" sz="7000" dirty="0" smtClean="0"/>
              <a:t>’ </a:t>
            </a:r>
            <a:r>
              <a:rPr lang="ru-RU" sz="7000" dirty="0" smtClean="0"/>
              <a:t>конце</a:t>
            </a:r>
            <a:r>
              <a:rPr lang="en-US" sz="7000" dirty="0" smtClean="0"/>
              <a:t> [ </a:t>
            </a:r>
            <a:r>
              <a:rPr lang="ru-RU" sz="7000" dirty="0" smtClean="0"/>
              <a:t>химический сигнал </a:t>
            </a:r>
            <a:r>
              <a:rPr lang="en-US" sz="7000" dirty="0" smtClean="0"/>
              <a:t>]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1397" y="2704431"/>
            <a:ext cx="9181459" cy="2534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968" dirty="0">
                <a:latin typeface="Courier New" panose="02070309020205020404" pitchFamily="49" charset="0"/>
                <a:cs typeface="Courier New" panose="02070309020205020404" pitchFamily="49" charset="0"/>
              </a:rPr>
              <a:t>……</a:t>
            </a:r>
            <a:r>
              <a:rPr lang="ru-RU" sz="3968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AAAATTAATTTTAGTAGTGCTATCCCCATGTGATTTTAATAGCTTCTTAGGAGAATGAC</a:t>
            </a:r>
            <a:r>
              <a:rPr lang="ru-RU" sz="3968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AAAAAAAAAAAAAAAAAAAAAAAAAAAAAAAAA</a:t>
            </a:r>
            <a:r>
              <a:rPr lang="ru-RU" sz="3968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29903                      </a:t>
            </a:r>
            <a:endParaRPr lang="ru-RU" sz="3968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332" y="5738492"/>
            <a:ext cx="8954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У человека одна </a:t>
            </a:r>
            <a:r>
              <a:rPr lang="ru-RU" sz="4000" dirty="0" err="1" smtClean="0"/>
              <a:t>мРНК</a:t>
            </a:r>
            <a:r>
              <a:rPr lang="ru-RU" sz="4000" dirty="0" smtClean="0"/>
              <a:t> – один белок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0403" y="5508062"/>
            <a:ext cx="977753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86067" y="981617"/>
            <a:ext cx="9797175" cy="5929887"/>
            <a:chOff x="86067" y="981617"/>
            <a:chExt cx="9797175" cy="5929887"/>
          </a:xfrm>
        </p:grpSpPr>
        <p:sp>
          <p:nvSpPr>
            <p:cNvPr id="3" name="TextBox 2"/>
            <p:cNvSpPr txBox="1"/>
            <p:nvPr/>
          </p:nvSpPr>
          <p:spPr>
            <a:xfrm>
              <a:off x="86067" y="981617"/>
              <a:ext cx="9797175" cy="117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527" dirty="0"/>
                <a:t>По оси </a:t>
              </a:r>
              <a:r>
                <a:rPr lang="en-US" sz="3527" dirty="0"/>
                <a:t>X </a:t>
              </a:r>
              <a:r>
                <a:rPr lang="ru-RU" sz="3527" dirty="0"/>
                <a:t>нуклеотиды </a:t>
              </a:r>
              <a:r>
                <a:rPr lang="ru-RU" sz="3527" dirty="0" smtClean="0"/>
                <a:t>РНК</a:t>
              </a:r>
              <a:endParaRPr lang="ru-RU" sz="3527" dirty="0"/>
            </a:p>
            <a:p>
              <a:r>
                <a:rPr lang="ru-RU" sz="3527" dirty="0" smtClean="0"/>
                <a:t>1</a:t>
              </a:r>
              <a:r>
                <a:rPr lang="en-US" sz="3527" dirty="0" smtClean="0"/>
                <a:t>                </a:t>
              </a:r>
              <a:r>
                <a:rPr lang="ru-RU" sz="3527" dirty="0" smtClean="0"/>
                <a:t>      </a:t>
              </a:r>
              <a:r>
                <a:rPr lang="en-US" sz="3527" dirty="0" smtClean="0"/>
                <a:t> </a:t>
              </a:r>
              <a:r>
                <a:rPr lang="ru-RU" sz="3527" dirty="0" smtClean="0"/>
                <a:t> </a:t>
              </a:r>
              <a:r>
                <a:rPr lang="en-US" sz="3527" dirty="0" smtClean="0"/>
                <a:t> </a:t>
              </a:r>
              <a:r>
                <a:rPr lang="en-US" sz="3527" dirty="0"/>
                <a:t>10 000               </a:t>
              </a:r>
              <a:r>
                <a:rPr lang="ru-RU" sz="3527" dirty="0" smtClean="0"/>
                <a:t>  </a:t>
              </a:r>
              <a:r>
                <a:rPr lang="en-US" sz="3527" dirty="0" smtClean="0"/>
                <a:t>  </a:t>
              </a:r>
              <a:r>
                <a:rPr lang="en-US" sz="3527" dirty="0"/>
                <a:t>20 000        </a:t>
              </a:r>
              <a:r>
                <a:rPr lang="en-US" sz="3527" dirty="0" smtClean="0"/>
                <a:t>   </a:t>
              </a:r>
              <a:r>
                <a:rPr lang="en-US" sz="3527" dirty="0"/>
                <a:t>29 903</a:t>
              </a:r>
              <a:endParaRPr lang="ru-RU" sz="3527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/>
            <a:srcRect l="-635" t="7700" r="-513" b="6587"/>
            <a:stretch/>
          </p:blipFill>
          <p:spPr>
            <a:xfrm>
              <a:off x="197384" y="2159504"/>
              <a:ext cx="9685857" cy="4752000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040" y="61596"/>
            <a:ext cx="9071610" cy="5983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ГЕНЫ БЕЛКОВ </a:t>
            </a:r>
            <a:r>
              <a:rPr lang="en-US" dirty="0" smtClean="0"/>
              <a:t>SARS-CoV-2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58357" y="7006699"/>
            <a:ext cx="1109834" cy="402322"/>
          </a:xfrm>
        </p:spPr>
        <p:txBody>
          <a:bodyPr/>
          <a:lstStyle/>
          <a:p>
            <a:fld id="{51B0424B-BA00-4C1D-946A-CCF19F3E8C6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118" y="131363"/>
            <a:ext cx="9140389" cy="921720"/>
          </a:xfrm>
        </p:spPr>
        <p:txBody>
          <a:bodyPr/>
          <a:lstStyle/>
          <a:p>
            <a:pPr algn="ctr"/>
            <a:r>
              <a:rPr lang="ru-RU" dirty="0" smtClean="0"/>
              <a:t> Сигнал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старта трансляции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468" y="1207900"/>
            <a:ext cx="8987824" cy="5143876"/>
          </a:xfrm>
        </p:spPr>
        <p:txBody>
          <a:bodyPr>
            <a:normAutofit/>
          </a:bodyPr>
          <a:lstStyle/>
          <a:p>
            <a:r>
              <a:rPr lang="ru-RU" dirty="0" smtClean="0"/>
              <a:t>Первый ген </a:t>
            </a:r>
            <a:r>
              <a:rPr lang="en-US" dirty="0" err="1" smtClean="0"/>
              <a:t>CoV</a:t>
            </a:r>
            <a:r>
              <a:rPr lang="en-US" dirty="0" smtClean="0"/>
              <a:t>  orf1ab </a:t>
            </a:r>
            <a:r>
              <a:rPr lang="ru-RU" dirty="0" smtClean="0"/>
              <a:t>начинается с 266 </a:t>
            </a:r>
            <a:r>
              <a:rPr lang="ru-RU" dirty="0" err="1" smtClean="0"/>
              <a:t>пн</a:t>
            </a:r>
            <a:r>
              <a:rPr lang="ru-RU" dirty="0" smtClean="0"/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самая длинная красная полоска)</a:t>
            </a:r>
          </a:p>
          <a:p>
            <a:r>
              <a:rPr lang="ru-RU" dirty="0" smtClean="0"/>
              <a:t>Какой сигнал получает рибосома? </a:t>
            </a:r>
            <a:r>
              <a:rPr lang="en-US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Типично малая субъединица узнает </a:t>
            </a:r>
            <a:r>
              <a:rPr lang="ru-RU" dirty="0" err="1" smtClean="0"/>
              <a:t>кэп</a:t>
            </a:r>
            <a:r>
              <a:rPr lang="ru-RU" dirty="0" smtClean="0"/>
              <a:t> и сканирует РНК до сигнала старта </a:t>
            </a:r>
            <a:r>
              <a:rPr lang="en-US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У млекопитающих трансляция начин</a:t>
            </a:r>
            <a:r>
              <a:rPr lang="ru-RU" dirty="0"/>
              <a:t>а</a:t>
            </a:r>
            <a:r>
              <a:rPr lang="ru-RU" dirty="0" smtClean="0"/>
              <a:t>ется с </a:t>
            </a:r>
            <a:r>
              <a:rPr lang="en-US" b="1" dirty="0" smtClean="0">
                <a:solidFill>
                  <a:schemeClr val="accent1"/>
                </a:solidFill>
              </a:rPr>
              <a:t>ATG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У </a:t>
            </a:r>
            <a:r>
              <a:rPr lang="en-US" dirty="0" smtClean="0"/>
              <a:t>SARS-CoV-2 </a:t>
            </a:r>
            <a:r>
              <a:rPr lang="ru-RU" dirty="0" smtClean="0"/>
              <a:t>такие </a:t>
            </a:r>
            <a:r>
              <a:rPr lang="en-US" dirty="0" smtClean="0"/>
              <a:t>ATG </a:t>
            </a:r>
            <a:r>
              <a:rPr lang="ru-RU" dirty="0" smtClean="0"/>
              <a:t>до 269</a:t>
            </a:r>
            <a:r>
              <a:rPr lang="en-US" dirty="0" smtClean="0"/>
              <a:t>-</a:t>
            </a:r>
            <a:r>
              <a:rPr lang="ru-RU" dirty="0" smtClean="0"/>
              <a:t>й пн.</a:t>
            </a:r>
            <a:r>
              <a:rPr lang="en-US" dirty="0" smtClean="0"/>
              <a:t>:</a:t>
            </a:r>
            <a:endParaRPr lang="ru-RU" dirty="0" smtClean="0"/>
          </a:p>
          <a:p>
            <a:pPr lvl="2"/>
            <a:r>
              <a:rPr lang="ru-RU" dirty="0" smtClean="0"/>
              <a:t>107 – АТ</a:t>
            </a:r>
            <a:r>
              <a:rPr lang="en-US" dirty="0" smtClean="0"/>
              <a:t>G</a:t>
            </a:r>
          </a:p>
          <a:p>
            <a:pPr lvl="2"/>
            <a:r>
              <a:rPr lang="en-US" dirty="0" smtClean="0"/>
              <a:t>266 </a:t>
            </a:r>
            <a:r>
              <a:rPr lang="ru-RU" dirty="0" smtClean="0"/>
              <a:t>– АТ</a:t>
            </a:r>
            <a:r>
              <a:rPr lang="en-US" dirty="0" smtClean="0"/>
              <a:t>G</a:t>
            </a:r>
            <a:endParaRPr lang="ru-RU" dirty="0" smtClean="0"/>
          </a:p>
          <a:p>
            <a:pPr lvl="1"/>
            <a:r>
              <a:rPr lang="ru-RU" dirty="0" smtClean="0"/>
              <a:t>Сигнал начала транскрипции (у эукариот) называется последовательностью Козак</a:t>
            </a:r>
            <a:endParaRPr lang="en-US" dirty="0" smtClean="0"/>
          </a:p>
          <a:p>
            <a:pPr marL="914400" lvl="2" indent="0">
              <a:buNone/>
            </a:pPr>
            <a:endParaRPr lang="ru-RU" dirty="0" smtClean="0"/>
          </a:p>
          <a:p>
            <a:pPr lvl="1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190992" y="6929047"/>
            <a:ext cx="2266950" cy="401638"/>
          </a:xfrm>
          <a:solidFill>
            <a:schemeClr val="accent4">
              <a:lumMod val="40000"/>
              <a:lumOff val="60000"/>
              <a:alpha val="91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fld id="{8DEEC8EE-03FA-42FE-992C-F282326656FA}" type="slidenum">
              <a:rPr lang="en-US" sz="2000" smtClean="0">
                <a:solidFill>
                  <a:srgbClr val="00B0F0"/>
                </a:solidFill>
              </a:rPr>
              <a:t>8</a:t>
            </a:fld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26" y="1487141"/>
            <a:ext cx="4643228" cy="3840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25097" y="3480826"/>
            <a:ext cx="4326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104-TGC </a:t>
            </a:r>
            <a:r>
              <a:rPr lang="en-US" sz="4000" b="1" dirty="0" smtClean="0"/>
              <a:t>ATG</a:t>
            </a:r>
            <a:r>
              <a:rPr lang="en-US" sz="4000" dirty="0" smtClean="0"/>
              <a:t> C -110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925097" y="4625964"/>
            <a:ext cx="4455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263-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AG </a:t>
            </a:r>
            <a:r>
              <a:rPr lang="en-US" sz="4000" b="1" dirty="0" smtClean="0"/>
              <a:t>ATG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G</a:t>
            </a:r>
            <a:r>
              <a:rPr lang="en-US" sz="4000" dirty="0" smtClean="0"/>
              <a:t> -269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861854" y="1504766"/>
            <a:ext cx="50500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ATG</a:t>
            </a:r>
            <a:r>
              <a:rPr lang="en-US" sz="4000" dirty="0" smtClean="0"/>
              <a:t> </a:t>
            </a:r>
            <a:r>
              <a:rPr lang="ru-RU" sz="4000" dirty="0" smtClean="0"/>
              <a:t>между 1 и 269</a:t>
            </a:r>
            <a:br>
              <a:rPr lang="ru-RU" sz="4000" dirty="0" smtClean="0"/>
            </a:br>
            <a:r>
              <a:rPr lang="en-US" sz="4000" dirty="0" smtClean="0"/>
              <a:t> </a:t>
            </a:r>
            <a:r>
              <a:rPr lang="ru-RU" sz="4000" dirty="0" smtClean="0"/>
              <a:t>в геноме </a:t>
            </a:r>
            <a:r>
              <a:rPr lang="en-US" sz="4000" dirty="0" smtClean="0"/>
              <a:t>SARS-CoV-2: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1282" y="5700087"/>
            <a:ext cx="94476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Контекст (окружение) </a:t>
            </a:r>
            <a:r>
              <a:rPr lang="en-US" sz="2800" dirty="0" smtClean="0"/>
              <a:t>ATG </a:t>
            </a:r>
            <a:r>
              <a:rPr lang="ru-RU" sz="2800" dirty="0" smtClean="0"/>
              <a:t>в позиции </a:t>
            </a:r>
            <a:r>
              <a:rPr lang="en-US" sz="2800" dirty="0" smtClean="0"/>
              <a:t>266 </a:t>
            </a:r>
            <a:r>
              <a:rPr lang="ru-RU" sz="2800" dirty="0" smtClean="0"/>
              <a:t>более похож на последовательностью Козак</a:t>
            </a:r>
            <a:endParaRPr lang="en-US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0117" y="54552"/>
            <a:ext cx="9133633" cy="1460500"/>
          </a:xfrm>
        </p:spPr>
        <p:txBody>
          <a:bodyPr/>
          <a:lstStyle/>
          <a:p>
            <a:r>
              <a:rPr lang="ru-RU" dirty="0" smtClean="0"/>
              <a:t>Последовательность Козак человека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7937" y="470513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0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818" y="123947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8223" y="302642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524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3790</TotalTime>
  <Words>3029</Words>
  <Application>Microsoft Office PowerPoint</Application>
  <PresentationFormat>Произвольный</PresentationFormat>
  <Paragraphs>1152</Paragraphs>
  <Slides>42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DejaVu Sans</vt:lpstr>
      <vt:lpstr>Symbol</vt:lpstr>
      <vt:lpstr>Times New Roman</vt:lpstr>
      <vt:lpstr>Wingdings</vt:lpstr>
      <vt:lpstr>Специальное оформление</vt:lpstr>
      <vt:lpstr>Сигналы и мотивы</vt:lpstr>
      <vt:lpstr>сигнал</vt:lpstr>
      <vt:lpstr>+РНК коронавируса (29 903 пн)</vt:lpstr>
      <vt:lpstr>Как важно говорить на понятном языке</vt:lpstr>
      <vt:lpstr>Сигналы мРНК для рибосомы</vt:lpstr>
      <vt:lpstr> РНК коронавируса содержит оба сигнала  </vt:lpstr>
      <vt:lpstr> ГЕНЫ БЕЛКОВ SARS-CoV-2</vt:lpstr>
      <vt:lpstr> Сигнал старта трансляции</vt:lpstr>
      <vt:lpstr>Последовательность Козак человека</vt:lpstr>
      <vt:lpstr>Другие сигналы у SARS-CoV-2</vt:lpstr>
      <vt:lpstr>TRS-L и TRS-B</vt:lpstr>
      <vt:lpstr>2. Сигналы бывают разной природы</vt:lpstr>
      <vt:lpstr>Сигналы, закодированные последовательностью НК или белка (на языке клеток или вирусов)</vt:lpstr>
      <vt:lpstr>Примеры</vt:lpstr>
      <vt:lpstr>Termination of transcription in E. coli: Rho-independent site</vt:lpstr>
      <vt:lpstr>Презентация PowerPoint</vt:lpstr>
      <vt:lpstr>Презентация PowerPoint</vt:lpstr>
      <vt:lpstr>Мотив –  описание последовательностей одного сигнала</vt:lpstr>
      <vt:lpstr>Презентация PowerPoint</vt:lpstr>
      <vt:lpstr>3. PWM Известно выравнивание (без гэпов) последовательностей сигнала</vt:lpstr>
      <vt:lpstr>Похожа ли новая последовательность на выравнивание?</vt:lpstr>
      <vt:lpstr>Презентация PowerPoint</vt:lpstr>
      <vt:lpstr>Презентация PowerPoint</vt:lpstr>
      <vt:lpstr>Повышенная частота буквы может объясняться её повышенной частотой в геноме!!!</vt:lpstr>
      <vt:lpstr>Презентация PowerPoint</vt:lpstr>
      <vt:lpstr>Шаг 5. Псевдоотсчёты: борьба с –inf и не только… Pseudocounts </vt:lpstr>
      <vt:lpstr>Презентация PowerPoint</vt:lpstr>
      <vt:lpstr>Презентация PowerPoint</vt:lpstr>
      <vt:lpstr>Выравнивание сайтов связывания PurR E. coli</vt:lpstr>
      <vt:lpstr>4. Информационное содержание IC (Information Content)выравнивания последовательностей сигнала. LOGO.  Сила сигнала.</vt:lpstr>
      <vt:lpstr>Содержание информации в выравнивании определяется тем, насколько выравнивание отличается от выравнивания случайных фрагментов той же длины и в том же числе</vt:lpstr>
      <vt:lpstr>Презентация PowerPoint</vt:lpstr>
      <vt:lpstr>Презентация PowerPoint</vt:lpstr>
      <vt:lpstr> Величина IС для буквы b в позиции j выравнивания</vt:lpstr>
      <vt:lpstr> Величина IС(j) для колонки j</vt:lpstr>
      <vt:lpstr> Информационное содержание  IС  выравнивания равно</vt:lpstr>
      <vt:lpstr>Презентация PowerPoint</vt:lpstr>
      <vt:lpstr>Вольный текст</vt:lpstr>
      <vt:lpstr>Вольный текст</vt:lpstr>
      <vt:lpstr>Презентация PowerPoint</vt:lpstr>
      <vt:lpstr>Презентация PowerPoint</vt:lpstr>
      <vt:lpstr>КОНЕЦ ЛЕКЦИИ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aba</dc:creator>
  <dc:description/>
  <cp:lastModifiedBy>aba</cp:lastModifiedBy>
  <cp:revision>247</cp:revision>
  <dcterms:created xsi:type="dcterms:W3CDTF">2017-04-13T14:13:19Z</dcterms:created>
  <dcterms:modified xsi:type="dcterms:W3CDTF">2020-03-13T12:26:56Z</dcterms:modified>
  <dc:language>ru-RU</dc:language>
</cp:coreProperties>
</file>