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  <p:sldMasterId id="2147483700" r:id="rId2"/>
  </p:sldMasterIdLst>
  <p:notesMasterIdLst>
    <p:notesMasterId r:id="rId60"/>
  </p:notesMasterIdLst>
  <p:sldIdLst>
    <p:sldId id="306" r:id="rId3"/>
    <p:sldId id="412" r:id="rId4"/>
    <p:sldId id="383" r:id="rId5"/>
    <p:sldId id="384" r:id="rId6"/>
    <p:sldId id="385" r:id="rId7"/>
    <p:sldId id="386" r:id="rId8"/>
    <p:sldId id="387" r:id="rId9"/>
    <p:sldId id="389" r:id="rId10"/>
    <p:sldId id="390" r:id="rId11"/>
    <p:sldId id="391" r:id="rId12"/>
    <p:sldId id="395" r:id="rId13"/>
    <p:sldId id="399" r:id="rId14"/>
    <p:sldId id="398" r:id="rId15"/>
    <p:sldId id="396" r:id="rId16"/>
    <p:sldId id="368" r:id="rId17"/>
    <p:sldId id="369" r:id="rId18"/>
    <p:sldId id="365" r:id="rId19"/>
    <p:sldId id="381" r:id="rId20"/>
    <p:sldId id="392" r:id="rId21"/>
    <p:sldId id="366" r:id="rId22"/>
    <p:sldId id="411" r:id="rId23"/>
    <p:sldId id="393" r:id="rId24"/>
    <p:sldId id="382" r:id="rId25"/>
    <p:sldId id="402" r:id="rId26"/>
    <p:sldId id="367" r:id="rId27"/>
    <p:sldId id="370" r:id="rId28"/>
    <p:sldId id="413" r:id="rId29"/>
    <p:sldId id="394" r:id="rId30"/>
    <p:sldId id="358" r:id="rId31"/>
    <p:sldId id="359" r:id="rId32"/>
    <p:sldId id="360" r:id="rId33"/>
    <p:sldId id="361" r:id="rId34"/>
    <p:sldId id="362" r:id="rId35"/>
    <p:sldId id="363" r:id="rId36"/>
    <p:sldId id="344" r:id="rId37"/>
    <p:sldId id="263" r:id="rId38"/>
    <p:sldId id="278" r:id="rId39"/>
    <p:sldId id="265" r:id="rId40"/>
    <p:sldId id="408" r:id="rId41"/>
    <p:sldId id="409" r:id="rId42"/>
    <p:sldId id="410" r:id="rId43"/>
    <p:sldId id="404" r:id="rId44"/>
    <p:sldId id="405" r:id="rId45"/>
    <p:sldId id="406" r:id="rId46"/>
    <p:sldId id="407" r:id="rId47"/>
    <p:sldId id="403" r:id="rId48"/>
    <p:sldId id="266" r:id="rId49"/>
    <p:sldId id="297" r:id="rId50"/>
    <p:sldId id="305" r:id="rId51"/>
    <p:sldId id="303" r:id="rId52"/>
    <p:sldId id="296" r:id="rId53"/>
    <p:sldId id="273" r:id="rId54"/>
    <p:sldId id="274" r:id="rId55"/>
    <p:sldId id="275" r:id="rId56"/>
    <p:sldId id="276" r:id="rId57"/>
    <p:sldId id="400" r:id="rId58"/>
    <p:sldId id="401" r:id="rId59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83059" autoAdjust="0"/>
  </p:normalViewPr>
  <p:slideViewPr>
    <p:cSldViewPr>
      <p:cViewPr varScale="1">
        <p:scale>
          <a:sx n="41" d="100"/>
          <a:sy n="41" d="100"/>
        </p:scale>
        <p:origin x="963" y="42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a\Education\y18\term4\block2(signals)\L2\ttt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xlog</a:t>
            </a:r>
            <a:r>
              <a:rPr lang="en-US" sz="2800" baseline="-25000"/>
              <a:t>2</a:t>
            </a:r>
            <a:r>
              <a:rPr lang="en-US" sz="2800"/>
              <a:t>(x)</a:t>
            </a:r>
          </a:p>
        </c:rich>
      </c:tx>
      <c:layout>
        <c:manualLayout>
          <c:xMode val="edge"/>
          <c:yMode val="edge"/>
          <c:x val="0.43763188976377959"/>
          <c:y val="2.4737270096281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31320739572105"/>
          <c:y val="0.18149459257433045"/>
          <c:w val="0.8811237441897668"/>
          <c:h val="0.75708031856452407"/>
        </c:manualLayout>
      </c:layout>
      <c:lineChart>
        <c:grouping val="standard"/>
        <c:varyColors val="0"/>
        <c:ser>
          <c:idx val="0"/>
          <c:order val="0"/>
          <c:tx>
            <c:strRef>
              <c:f>ttt!$B$1</c:f>
              <c:strCache>
                <c:ptCount val="1"/>
                <c:pt idx="0">
                  <c:v>-xlog2(x)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ttt!$A$2:$A$42</c:f>
              <c:numCache>
                <c:formatCode>0.00</c:formatCode>
                <c:ptCount val="41"/>
                <c:pt idx="0">
                  <c:v>1E-3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  <c:pt idx="21">
                  <c:v>1.05</c:v>
                </c:pt>
                <c:pt idx="22">
                  <c:v>1.1000000000000001</c:v>
                </c:pt>
                <c:pt idx="23">
                  <c:v>1.1499999999999999</c:v>
                </c:pt>
                <c:pt idx="24">
                  <c:v>1.2</c:v>
                </c:pt>
                <c:pt idx="25">
                  <c:v>1.25</c:v>
                </c:pt>
                <c:pt idx="26">
                  <c:v>1.3</c:v>
                </c:pt>
                <c:pt idx="27">
                  <c:v>1.35</c:v>
                </c:pt>
                <c:pt idx="28">
                  <c:v>1.4</c:v>
                </c:pt>
                <c:pt idx="29">
                  <c:v>1.45</c:v>
                </c:pt>
                <c:pt idx="30">
                  <c:v>1.5</c:v>
                </c:pt>
                <c:pt idx="31">
                  <c:v>1.55</c:v>
                </c:pt>
                <c:pt idx="32">
                  <c:v>1.6</c:v>
                </c:pt>
                <c:pt idx="33">
                  <c:v>1.65</c:v>
                </c:pt>
                <c:pt idx="34">
                  <c:v>1.7</c:v>
                </c:pt>
                <c:pt idx="35">
                  <c:v>1.75</c:v>
                </c:pt>
                <c:pt idx="36">
                  <c:v>1.8</c:v>
                </c:pt>
                <c:pt idx="37">
                  <c:v>1.85</c:v>
                </c:pt>
                <c:pt idx="38">
                  <c:v>1.9</c:v>
                </c:pt>
                <c:pt idx="39">
                  <c:v>1.95</c:v>
                </c:pt>
                <c:pt idx="40">
                  <c:v>2</c:v>
                </c:pt>
              </c:numCache>
            </c:numRef>
          </c:cat>
          <c:val>
            <c:numRef>
              <c:f>ttt!$B$2:$B$42</c:f>
              <c:numCache>
                <c:formatCode>General</c:formatCode>
                <c:ptCount val="41"/>
                <c:pt idx="0">
                  <c:v>-9.9657842846620874E-3</c:v>
                </c:pt>
                <c:pt idx="1">
                  <c:v>-0.21609640474436814</c:v>
                </c:pt>
                <c:pt idx="2">
                  <c:v>-0.33219280948873625</c:v>
                </c:pt>
                <c:pt idx="3">
                  <c:v>-0.41054483912493089</c:v>
                </c:pt>
                <c:pt idx="4">
                  <c:v>-0.46438561897747244</c:v>
                </c:pt>
                <c:pt idx="5">
                  <c:v>-0.5</c:v>
                </c:pt>
                <c:pt idx="6">
                  <c:v>-0.52108967824986185</c:v>
                </c:pt>
                <c:pt idx="7">
                  <c:v>-0.53010061049041546</c:v>
                </c:pt>
                <c:pt idx="8">
                  <c:v>-0.52877123795494485</c:v>
                </c:pt>
                <c:pt idx="9">
                  <c:v>-0.51840139205027258</c:v>
                </c:pt>
                <c:pt idx="10">
                  <c:v>-0.5</c:v>
                </c:pt>
                <c:pt idx="11">
                  <c:v>-0.47437306193753581</c:v>
                </c:pt>
                <c:pt idx="12">
                  <c:v>-0.44217935649972373</c:v>
                </c:pt>
                <c:pt idx="13">
                  <c:v>-0.40396744488507558</c:v>
                </c:pt>
                <c:pt idx="14">
                  <c:v>-0.36020122098083079</c:v>
                </c:pt>
                <c:pt idx="15">
                  <c:v>-0.31127812445913283</c:v>
                </c:pt>
                <c:pt idx="16">
                  <c:v>-0.25754247590988982</c:v>
                </c:pt>
                <c:pt idx="17">
                  <c:v>-0.19929546559146952</c:v>
                </c:pt>
                <c:pt idx="18">
                  <c:v>-0.13680278410054497</c:v>
                </c:pt>
                <c:pt idx="19">
                  <c:v>-7.0300552371588082E-2</c:v>
                </c:pt>
                <c:pt idx="20">
                  <c:v>0</c:v>
                </c:pt>
                <c:pt idx="21">
                  <c:v>7.3908794285967916E-2</c:v>
                </c:pt>
                <c:pt idx="22">
                  <c:v>0.15125387612492852</c:v>
                </c:pt>
                <c:pt idx="23">
                  <c:v>0.23187894034509798</c:v>
                </c:pt>
                <c:pt idx="24">
                  <c:v>0.31564128700055255</c:v>
                </c:pt>
                <c:pt idx="25">
                  <c:v>0.40241011860920295</c:v>
                </c:pt>
                <c:pt idx="26">
                  <c:v>0.49206511022984878</c:v>
                </c:pt>
                <c:pt idx="27">
                  <c:v>0.58449519982274356</c:v>
                </c:pt>
                <c:pt idx="28">
                  <c:v>0.67959755803833832</c:v>
                </c:pt>
                <c:pt idx="29">
                  <c:v>0.77727670534830418</c:v>
                </c:pt>
                <c:pt idx="30">
                  <c:v>0.87744375108173434</c:v>
                </c:pt>
                <c:pt idx="31">
                  <c:v>0.98001573402424513</c:v>
                </c:pt>
                <c:pt idx="32">
                  <c:v>1.0849150481802206</c:v>
                </c:pt>
                <c:pt idx="33">
                  <c:v>1.1920689403773002</c:v>
                </c:pt>
                <c:pt idx="34">
                  <c:v>1.301409068817061</c:v>
                </c:pt>
                <c:pt idx="35">
                  <c:v>1.4128711136008072</c:v>
                </c:pt>
                <c:pt idx="36">
                  <c:v>1.5263944317989102</c:v>
                </c:pt>
                <c:pt idx="37">
                  <c:v>1.641921750871937</c:v>
                </c:pt>
                <c:pt idx="38">
                  <c:v>1.7593988952568236</c:v>
                </c:pt>
                <c:pt idx="39">
                  <c:v>1.8787745417510278</c:v>
                </c:pt>
                <c:pt idx="4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507608"/>
        <c:axId val="313508000"/>
      </c:lineChart>
      <c:catAx>
        <c:axId val="313507608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508000"/>
        <c:crosses val="autoZero"/>
        <c:auto val="1"/>
        <c:lblAlgn val="ctr"/>
        <c:lblOffset val="100"/>
        <c:noMultiLvlLbl val="0"/>
      </c:catAx>
      <c:valAx>
        <c:axId val="313508000"/>
        <c:scaling>
          <c:orientation val="minMax"/>
          <c:min val="-2"/>
        </c:scaling>
        <c:delete val="0"/>
        <c:axPos val="l"/>
        <c:majorGridlines>
          <c:spPr>
            <a:ln w="381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350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8477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Подходят – сайты рестрикции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891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Здесь – про </a:t>
            </a:r>
            <a:r>
              <a:rPr lang="en-US" dirty="0" smtClean="0"/>
              <a:t>PWM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83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9180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2"/>
          <p:cNvSpPr/>
          <p:nvPr/>
        </p:nvSpPr>
        <p:spPr>
          <a:xfrm>
            <a:off x="4282200" y="1015524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A4634DFE-0CD2-42C3-9239-71B849679E41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52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52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4282200" y="10155600"/>
            <a:ext cx="3275640" cy="534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F8971EC-A6FF-45A5-A06B-3FE9995A52CE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53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25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сигнал? То, что узнает белок. В частности, может узнавать кривизну ДНК или ее «</a:t>
            </a:r>
            <a:r>
              <a:rPr lang="ru-RU" dirty="0" err="1" smtClean="0"/>
              <a:t>сгибаемость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Что такое мотив? Описание сигнала для человека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Профиль – не понял. Это ЛОГО</a:t>
            </a:r>
          </a:p>
          <a:p>
            <a:endParaRPr lang="ru-RU" dirty="0" smtClean="0"/>
          </a:p>
          <a:p>
            <a:r>
              <a:rPr lang="ru-RU" dirty="0" smtClean="0"/>
              <a:t>В паттерне можно еще кое-чего отобразить – кратностями и др. А большие и маленькие – ничего не значат.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83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81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36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42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667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306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61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93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Задача – найти … что? Мотив – т.е. описание того, что узнает белок.</a:t>
            </a:r>
            <a:endParaRPr lang="en-US" dirty="0" smtClean="0"/>
          </a:p>
          <a:p>
            <a:r>
              <a:rPr lang="en-US" dirty="0" err="1" smtClean="0"/>
              <a:t>ChiP-Seq</a:t>
            </a:r>
            <a:r>
              <a:rPr lang="en-US" dirty="0" smtClean="0"/>
              <a:t>  - </a:t>
            </a:r>
            <a:r>
              <a:rPr lang="ru-RU" dirty="0" smtClean="0"/>
              <a:t>объяснить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49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22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9300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147640" y="2012400"/>
            <a:ext cx="4242240" cy="479592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693000" y="402120"/>
            <a:ext cx="8693280" cy="677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F1F35-A60C-4C12-BC79-134F90EBDF1D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96EBA-8A46-4954-B28D-1764C9020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3/20/2020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3/20/2020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64" r:id="rId7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.autosome.ru/chipmunk/discover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bio.pbworks.com/w/pag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books.google.ru/books?hl=ru&amp;lr=&amp;id=YC2K_v1mficC&amp;oi=fnd&amp;pg=PA135&amp;dq=makeev+vsevolod&amp;ots=uSo84sL8A6&amp;sig=xOTJH2RcPWhsjL7cBELQqkCkyfI&amp;redir_esc=y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-2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webLOGO</a:t>
            </a:r>
            <a:r>
              <a:rPr lang="ru-RU" dirty="0" smtClean="0"/>
              <a:t>. </a:t>
            </a:r>
            <a:r>
              <a:rPr lang="ru-RU" sz="2400" dirty="0" smtClean="0"/>
              <a:t>Спасибо Руслану за вопрос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2572" y="1863725"/>
            <a:ext cx="7936788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800" dirty="0"/>
              <a:t>Rseq = Smax − Sobs = log</a:t>
            </a:r>
            <a:r>
              <a:rPr lang="pt-BR" sz="2800" baseline="-25000" dirty="0"/>
              <a:t>2</a:t>
            </a:r>
            <a:r>
              <a:rPr lang="pt-BR" sz="2800" dirty="0"/>
              <a:t> N − </a:t>
            </a:r>
            <a:r>
              <a:rPr lang="pt-BR" sz="2800" dirty="0" smtClean="0"/>
              <a:t>(</a:t>
            </a:r>
            <a:r>
              <a:rPr lang="ru-RU" sz="2800" dirty="0" smtClean="0"/>
              <a:t>-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</a:t>
            </a:r>
            <a:r>
              <a:rPr lang="en-US" sz="2800" dirty="0" smtClean="0"/>
              <a:t>f</a:t>
            </a:r>
            <a:r>
              <a:rPr lang="pt-BR" sz="2800" dirty="0" smtClean="0"/>
              <a:t>(b)</a:t>
            </a:r>
            <a:r>
              <a:rPr lang="pt-BR" sz="2800" dirty="0"/>
              <a:t> </a:t>
            </a:r>
            <a:r>
              <a:rPr lang="pt-BR" sz="2800" dirty="0" smtClean="0"/>
              <a:t>log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f(b)</a:t>
            </a:r>
            <a:r>
              <a:rPr lang="ru-RU" sz="2800" dirty="0" smtClean="0"/>
              <a:t>)</a:t>
            </a:r>
            <a:endParaRPr lang="pt-BR" sz="2800" dirty="0" smtClean="0"/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= 4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ДНК, т.к. 4е буквы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800" dirty="0"/>
              <a:t>log</a:t>
            </a:r>
            <a:r>
              <a:rPr lang="pt-BR" sz="2800" baseline="-25000" dirty="0"/>
              <a:t>2</a:t>
            </a:r>
            <a:r>
              <a:rPr lang="pt-BR" sz="2800" dirty="0"/>
              <a:t> N </a:t>
            </a:r>
            <a:r>
              <a:rPr lang="pt-BR" sz="2800" dirty="0" smtClean="0"/>
              <a:t>= 2</a:t>
            </a:r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колонки)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f(b</a:t>
            </a:r>
            <a:r>
              <a:rPr lang="pt-BR" sz="2800" dirty="0"/>
              <a:t>) log</a:t>
            </a:r>
            <a:r>
              <a:rPr lang="pt-BR" sz="2800" baseline="-25000" dirty="0"/>
              <a:t>2 </a:t>
            </a:r>
            <a:r>
              <a:rPr lang="pt-BR" sz="2800" dirty="0" smtClean="0"/>
              <a:t>f(b) </a:t>
            </a:r>
            <a:r>
              <a:rPr lang="ru-RU" sz="2800" dirty="0" smtClean="0"/>
              <a:t>-</a:t>
            </a:r>
            <a:r>
              <a:rPr lang="pt-BR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 smtClean="0"/>
              <a:t>p(b)</a:t>
            </a:r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p(b) = ¼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всех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получаем</a:t>
            </a:r>
          </a:p>
          <a:p>
            <a:pPr lvl="0"/>
            <a:r>
              <a:rPr lang="en-US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lang="ru-RU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колонки) = </a:t>
            </a:r>
            <a:r>
              <a:rPr lang="ru-RU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/>
              <a:t>f(b</a:t>
            </a:r>
            <a:r>
              <a:rPr lang="pt-BR" sz="2800" dirty="0" smtClean="0"/>
              <a:t>)</a:t>
            </a:r>
            <a:r>
              <a:rPr lang="ru-RU" sz="2800" dirty="0" smtClean="0"/>
              <a:t>  + 2*</a:t>
            </a:r>
            <a:r>
              <a:rPr lang="pt-BR" sz="2800" dirty="0">
                <a:sym typeface="Symbol" panose="05050102010706020507" pitchFamily="18" charset="2"/>
              </a:rPr>
              <a:t> </a:t>
            </a:r>
            <a:r>
              <a:rPr lang="pt-BR" sz="2800" dirty="0"/>
              <a:t> f(b</a:t>
            </a:r>
            <a:r>
              <a:rPr lang="pt-BR" sz="2800" dirty="0" smtClean="0"/>
              <a:t>)</a:t>
            </a:r>
            <a:endParaRPr lang="ru-RU" sz="2800" dirty="0" smtClean="0"/>
          </a:p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Совпадает с </a:t>
            </a:r>
            <a:r>
              <a:rPr kumimoji="0" lang="en-US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Rseq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1023288"/>
          </a:xfrm>
        </p:spPr>
        <p:txBody>
          <a:bodyPr/>
          <a:lstStyle/>
          <a:p>
            <a:r>
              <a:rPr lang="ru-RU" dirty="0" smtClean="0"/>
              <a:t>Примеры сильных и слабых сигналов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3307" y="988718"/>
            <a:ext cx="967806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(мотив) читают белки и биологи. И те, и особенно другие, ошибаются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Сигнал сильный, если он вызывает ожидаемый ответ (какой сигнал, такой ответ).</a:t>
            </a:r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/>
              <a:t>Сигнал  </a:t>
            </a:r>
            <a:r>
              <a:rPr lang="en-US" sz="2400" dirty="0"/>
              <a:t>GATC </a:t>
            </a:r>
            <a:r>
              <a:rPr lang="ru-RU" sz="2400" dirty="0"/>
              <a:t>в ДНК адресован </a:t>
            </a:r>
            <a:r>
              <a:rPr lang="ru-RU" sz="2400" dirty="0" err="1"/>
              <a:t>эндонуклеазе</a:t>
            </a:r>
            <a:r>
              <a:rPr lang="ru-RU" sz="2400" dirty="0"/>
              <a:t> рестрикции </a:t>
            </a:r>
            <a:r>
              <a:rPr lang="en-US" sz="2400" dirty="0" err="1"/>
              <a:t>DpnII</a:t>
            </a:r>
            <a:r>
              <a:rPr lang="ru-RU" sz="2400" dirty="0"/>
              <a:t> </a:t>
            </a:r>
            <a:r>
              <a:rPr lang="en-US" sz="2400" dirty="0"/>
              <a:t> </a:t>
            </a:r>
            <a:r>
              <a:rPr lang="ru-RU" sz="2400" dirty="0"/>
              <a:t>и двум ДНК </a:t>
            </a:r>
            <a:r>
              <a:rPr lang="ru-RU" sz="2400" dirty="0" err="1"/>
              <a:t>метилтрансферазам</a:t>
            </a:r>
            <a:r>
              <a:rPr lang="ru-RU" sz="2400" dirty="0"/>
              <a:t>  </a:t>
            </a:r>
            <a:r>
              <a:rPr lang="en-US" sz="2400" dirty="0"/>
              <a:t>M1.DpnII </a:t>
            </a:r>
            <a:r>
              <a:rPr lang="ru-RU" sz="2400" dirty="0"/>
              <a:t>и </a:t>
            </a:r>
            <a:r>
              <a:rPr lang="en-US" sz="2400" dirty="0"/>
              <a:t>M1.DpnII </a:t>
            </a:r>
            <a:r>
              <a:rPr lang="ru-RU" sz="2400" dirty="0"/>
              <a:t>из стрептококка.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dirty="0" smtClean="0"/>
              <a:t>Ответ </a:t>
            </a:r>
            <a:r>
              <a:rPr lang="ru-RU" sz="2400" dirty="0"/>
              <a:t>ДНК </a:t>
            </a:r>
            <a:r>
              <a:rPr lang="ru-RU" sz="2400" dirty="0" err="1"/>
              <a:t>метилтрансфераз</a:t>
            </a:r>
            <a:r>
              <a:rPr lang="ru-RU" sz="2400" dirty="0"/>
              <a:t> состоит в навешивании </a:t>
            </a:r>
            <a:r>
              <a:rPr lang="ru-RU" sz="2400" dirty="0" err="1"/>
              <a:t>метильной</a:t>
            </a:r>
            <a:r>
              <a:rPr lang="ru-RU" sz="2400" dirty="0"/>
              <a:t> группы на основания </a:t>
            </a:r>
            <a:r>
              <a:rPr lang="en-US" sz="2400" dirty="0"/>
              <a:t>A </a:t>
            </a:r>
            <a:r>
              <a:rPr lang="ru-RU" sz="2400" dirty="0"/>
              <a:t>на прямой и обратной цепи.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Ответ </a:t>
            </a:r>
            <a:r>
              <a:rPr lang="en-US" sz="2400" dirty="0" err="1"/>
              <a:t>DpnII</a:t>
            </a:r>
            <a:r>
              <a:rPr lang="en-US" sz="2400" dirty="0"/>
              <a:t> </a:t>
            </a:r>
            <a:r>
              <a:rPr lang="ru-RU" sz="2400" dirty="0"/>
              <a:t>ПРИ ОТСУТСТВИИ </a:t>
            </a:r>
            <a:r>
              <a:rPr lang="ru-RU" sz="2400" dirty="0" err="1"/>
              <a:t>метильных</a:t>
            </a:r>
            <a:r>
              <a:rPr lang="ru-RU" sz="2400" dirty="0"/>
              <a:t> групп состоит в расщеплении обеих цепочек ДНК между </a:t>
            </a:r>
            <a:r>
              <a:rPr lang="en-US" sz="2400" dirty="0"/>
              <a:t>G </a:t>
            </a:r>
            <a:r>
              <a:rPr lang="ru-RU" sz="2400" dirty="0"/>
              <a:t>и предыдущим основанием.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Сигнал для </a:t>
            </a:r>
            <a:r>
              <a:rPr lang="en-US" sz="2400" dirty="0" err="1"/>
              <a:t>DpnII</a:t>
            </a:r>
            <a:r>
              <a:rPr lang="ru-RU" sz="2400" dirty="0"/>
              <a:t> сильный: есть сигнал =</a:t>
            </a:r>
            <a:r>
              <a:rPr lang="en-US" sz="2400" dirty="0"/>
              <a:t>&gt;</a:t>
            </a:r>
            <a:r>
              <a:rPr lang="ru-RU" sz="2400" dirty="0"/>
              <a:t> есть ответ. Зачем бы такие ферменты были нужны</a:t>
            </a:r>
            <a:r>
              <a:rPr lang="ru-RU" sz="2400" dirty="0" smtClean="0"/>
              <a:t>???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695" y="7082667"/>
            <a:ext cx="883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Красный светофор – сильный сигнал там, где машины не едут на красный цвет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6" y="106604"/>
            <a:ext cx="9562845" cy="60083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7551" y="1432942"/>
            <a:ext cx="96780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Сигнал  </a:t>
            </a:r>
            <a:r>
              <a:rPr lang="en-US" sz="2400" dirty="0" smtClean="0"/>
              <a:t>CG (</a:t>
            </a:r>
            <a:r>
              <a:rPr lang="ru-RU" sz="2400" dirty="0" smtClean="0"/>
              <a:t>пишут </a:t>
            </a:r>
            <a:r>
              <a:rPr lang="en-US" sz="2400" dirty="0" err="1" smtClean="0"/>
              <a:t>CpG</a:t>
            </a:r>
            <a:r>
              <a:rPr lang="en-US" sz="2400" dirty="0" smtClean="0"/>
              <a:t>)  </a:t>
            </a:r>
            <a:r>
              <a:rPr lang="ru-RU" sz="2400" dirty="0" smtClean="0"/>
              <a:t>в геноме человека адресован ДНК </a:t>
            </a:r>
            <a:r>
              <a:rPr lang="ru-RU" sz="2400" dirty="0" err="1" smtClean="0"/>
              <a:t>метилтрансферазе</a:t>
            </a:r>
            <a:r>
              <a:rPr lang="ru-RU" sz="2400" dirty="0" smtClean="0"/>
              <a:t> </a:t>
            </a:r>
            <a:r>
              <a:rPr lang="en-US" sz="2400" dirty="0" smtClean="0"/>
              <a:t>DNMT3A.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Ответ –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</a:t>
            </a:r>
            <a:r>
              <a:rPr lang="ru-RU" sz="2400" dirty="0" err="1" smtClean="0"/>
              <a:t>цитозину</a:t>
            </a:r>
            <a:r>
              <a:rPr lang="ru-RU" sz="2400" dirty="0" smtClean="0"/>
              <a:t> в одной цепочке. Однако не все сайты </a:t>
            </a:r>
            <a:r>
              <a:rPr lang="en-US" sz="2400" dirty="0" err="1" smtClean="0"/>
              <a:t>CpG</a:t>
            </a:r>
            <a:r>
              <a:rPr lang="en-US" sz="2400" dirty="0" smtClean="0"/>
              <a:t>  </a:t>
            </a:r>
            <a:r>
              <a:rPr lang="ru-RU" sz="2400" dirty="0" err="1" smtClean="0"/>
              <a:t>метилированы</a:t>
            </a:r>
            <a:r>
              <a:rPr lang="ru-RU" sz="2400" dirty="0" smtClean="0"/>
              <a:t>.  </a:t>
            </a:r>
            <a:r>
              <a:rPr lang="en-US" sz="2400" dirty="0" smtClean="0"/>
              <a:t>  </a:t>
            </a:r>
            <a:r>
              <a:rPr lang="ru-RU" sz="2400" dirty="0" smtClean="0"/>
              <a:t>Сигнал не сильный. Наше знание того, как </a:t>
            </a:r>
            <a:r>
              <a:rPr lang="en-US" sz="2400" dirty="0"/>
              <a:t>DNMT3A</a:t>
            </a:r>
            <a:r>
              <a:rPr lang="ru-RU" sz="2400" dirty="0" smtClean="0"/>
              <a:t> распознаёт </a:t>
            </a:r>
            <a:r>
              <a:rPr lang="en-US" sz="2400" dirty="0" err="1" smtClean="0"/>
              <a:t>CpG</a:t>
            </a:r>
            <a:r>
              <a:rPr lang="en-US" sz="2400" dirty="0" smtClean="0"/>
              <a:t> </a:t>
            </a:r>
            <a:r>
              <a:rPr lang="ru-RU" sz="2400" dirty="0" smtClean="0"/>
              <a:t>которые </a:t>
            </a:r>
            <a:r>
              <a:rPr lang="ru-RU" sz="2400" dirty="0" err="1" smtClean="0"/>
              <a:t>метилирует</a:t>
            </a:r>
            <a:r>
              <a:rPr lang="ru-RU" sz="2400" dirty="0" smtClean="0"/>
              <a:t> недостаточно для понимания происходящего </a:t>
            </a:r>
            <a:r>
              <a:rPr lang="en-US" sz="2400" i="1" dirty="0" smtClean="0"/>
              <a:t>in vivo</a:t>
            </a:r>
            <a:r>
              <a:rPr lang="ru-RU" sz="2400" i="1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400" i="1" dirty="0" smtClean="0"/>
          </a:p>
          <a:p>
            <a:pPr>
              <a:spcAft>
                <a:spcPts val="600"/>
              </a:spcAft>
            </a:pPr>
            <a:r>
              <a:rPr lang="ru-RU" sz="2400" dirty="0" err="1" smtClean="0"/>
              <a:t>Метилирование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полуметилированных</a:t>
            </a:r>
            <a:r>
              <a:rPr lang="ru-RU" sz="2400" dirty="0" smtClean="0"/>
              <a:t> сайтов – сильный сигнал для </a:t>
            </a:r>
            <a:r>
              <a:rPr lang="en-US" sz="2400" dirty="0" smtClean="0"/>
              <a:t>DNTM1.</a:t>
            </a:r>
            <a:r>
              <a:rPr lang="ru-RU" sz="2400" dirty="0" smtClean="0"/>
              <a:t> На этом основана </a:t>
            </a:r>
            <a:r>
              <a:rPr lang="ru-RU" sz="2400" dirty="0" err="1" smtClean="0"/>
              <a:t>эпигенетика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При репликации ДНК </a:t>
            </a:r>
            <a:r>
              <a:rPr lang="en-US" sz="2400" dirty="0" smtClean="0"/>
              <a:t>DNTM1</a:t>
            </a:r>
            <a:r>
              <a:rPr lang="ru-RU" sz="2400" dirty="0" smtClean="0"/>
              <a:t> восстанавливает </a:t>
            </a:r>
            <a:r>
              <a:rPr lang="ru-RU" sz="2400" dirty="0" err="1" smtClean="0"/>
              <a:t>метилирование</a:t>
            </a:r>
            <a:r>
              <a:rPr lang="ru-RU" sz="2400" dirty="0" smtClean="0"/>
              <a:t> по обеим цепочкам.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84" y="169767"/>
            <a:ext cx="8694539" cy="1348930"/>
          </a:xfrm>
        </p:spPr>
        <p:txBody>
          <a:bodyPr>
            <a:normAutofit/>
          </a:bodyPr>
          <a:lstStyle/>
          <a:p>
            <a:pPr marL="697870" lvl="2">
              <a:spcBef>
                <a:spcPts val="1018"/>
              </a:spcBef>
            </a:pPr>
            <a:r>
              <a:rPr lang="ru-RU" sz="3663" dirty="0" smtClean="0">
                <a:latin typeface="+mj-lt"/>
              </a:rPr>
              <a:t>Примеры</a:t>
            </a:r>
            <a:endParaRPr lang="ru-RU" sz="3663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2" y="1443847"/>
            <a:ext cx="8699386" cy="41388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2035" dirty="0" err="1"/>
              <a:t>Гомеодомен</a:t>
            </a:r>
            <a:r>
              <a:rPr lang="ru-RU" sz="2035" dirty="0"/>
              <a:t>  - консервативный </a:t>
            </a:r>
            <a:r>
              <a:rPr lang="ru-RU" sz="2035" dirty="0" err="1"/>
              <a:t>ДНК-узнающий</a:t>
            </a:r>
            <a:r>
              <a:rPr lang="ru-RU" sz="2035" dirty="0"/>
              <a:t> домен многих важных транскрипционных факторов  эукариот</a:t>
            </a:r>
          </a:p>
          <a:p>
            <a:pPr lvl="1"/>
            <a:r>
              <a:rPr lang="ru-RU" sz="2035" dirty="0"/>
              <a:t>Узнаёт короткую последовательность ДНК</a:t>
            </a:r>
          </a:p>
          <a:p>
            <a:pPr lvl="1"/>
            <a:r>
              <a:rPr lang="ru-RU" sz="2035" dirty="0"/>
              <a:t>На основании наложения </a:t>
            </a:r>
            <a:r>
              <a:rPr lang="ru-RU" sz="2035" dirty="0" err="1"/>
              <a:t>структр</a:t>
            </a:r>
            <a:r>
              <a:rPr lang="ru-RU" sz="2035" dirty="0"/>
              <a:t> </a:t>
            </a:r>
            <a:r>
              <a:rPr lang="ru-RU" sz="2035" dirty="0" err="1"/>
              <a:t>гомеодоменов</a:t>
            </a:r>
            <a:r>
              <a:rPr lang="ru-RU" sz="2035" dirty="0"/>
              <a:t> найден единственный общий контакт домена с сайтом ДНК</a:t>
            </a:r>
            <a:r>
              <a:rPr lang="en-US" sz="2035" dirty="0"/>
              <a:t>:</a:t>
            </a:r>
            <a:br>
              <a:rPr lang="en-US" sz="2035" dirty="0"/>
            </a:br>
            <a:r>
              <a:rPr lang="ru-RU" sz="2035" u="sng" dirty="0"/>
              <a:t> </a:t>
            </a:r>
            <a:r>
              <a:rPr lang="en-US" sz="2035" u="sng" dirty="0"/>
              <a:t>Asn51 </a:t>
            </a:r>
            <a:r>
              <a:rPr lang="ru-RU" sz="2035" u="sng" dirty="0"/>
              <a:t>две водородных связи с </a:t>
            </a:r>
            <a:r>
              <a:rPr lang="ru-RU" sz="2035" u="sng" dirty="0" err="1"/>
              <a:t>аденином</a:t>
            </a:r>
            <a:r>
              <a:rPr lang="ru-RU" sz="2035" u="sng" dirty="0"/>
              <a:t> </a:t>
            </a:r>
            <a:r>
              <a:rPr lang="ru-RU" sz="2035" dirty="0"/>
              <a:t>(!)</a:t>
            </a:r>
            <a:endParaRPr lang="en-US" sz="2035" dirty="0">
              <a:solidFill>
                <a:srgbClr val="FF0000"/>
              </a:solidFill>
            </a:endParaRPr>
          </a:p>
          <a:p>
            <a:pPr lvl="1"/>
            <a:r>
              <a:rPr lang="ru-RU" sz="2035" dirty="0"/>
              <a:t>Сигнал</a:t>
            </a:r>
            <a:r>
              <a:rPr lang="ru-RU" dirty="0" smtClean="0"/>
              <a:t>  </a:t>
            </a:r>
            <a:r>
              <a:rPr lang="en-US" sz="3562" u="sng" dirty="0"/>
              <a:t>NNANN</a:t>
            </a:r>
            <a:r>
              <a:rPr lang="en-US" dirty="0" smtClean="0"/>
              <a:t> </a:t>
            </a:r>
            <a:r>
              <a:rPr lang="ru-RU" dirty="0" smtClean="0"/>
              <a:t>слабый )))</a:t>
            </a:r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2035" dirty="0" err="1"/>
              <a:t>Эндонуклеаза</a:t>
            </a:r>
            <a:r>
              <a:rPr lang="ru-RU" sz="2035" dirty="0"/>
              <a:t> </a:t>
            </a:r>
            <a:r>
              <a:rPr lang="en-US" sz="2035" dirty="0"/>
              <a:t>I-</a:t>
            </a:r>
            <a:r>
              <a:rPr lang="en-US" sz="2035" dirty="0" err="1"/>
              <a:t>CreI</a:t>
            </a:r>
            <a:r>
              <a:rPr lang="en-US" sz="2035" dirty="0"/>
              <a:t> </a:t>
            </a:r>
            <a:r>
              <a:rPr lang="ru-RU" sz="2035" dirty="0"/>
              <a:t>семейства </a:t>
            </a:r>
            <a:r>
              <a:rPr lang="en-US" sz="2035" dirty="0"/>
              <a:t>LAGLIDADG </a:t>
            </a:r>
            <a:r>
              <a:rPr lang="ru-RU" sz="2035" dirty="0"/>
              <a:t>узнает такую последовательность</a:t>
            </a:r>
            <a:r>
              <a:rPr lang="en-US" sz="2035" dirty="0"/>
              <a:t>. </a:t>
            </a:r>
            <a:r>
              <a:rPr lang="ru-RU" sz="2035" dirty="0"/>
              <a:t>Вероятность обнаружить в геноме такую последовательность случайно близка к 0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11" y="5582718"/>
            <a:ext cx="8083886" cy="93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81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мера силы сигнала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6497" y="1705967"/>
            <a:ext cx="9071280" cy="450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108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!</a:t>
            </a:r>
            <a:r>
              <a:rPr lang="ru-RU" sz="2400" dirty="0"/>
              <a:t> </a:t>
            </a:r>
            <a:r>
              <a:rPr lang="ru-RU" sz="2400" dirty="0" smtClean="0"/>
              <a:t>            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ИС измеряет отклонение частот от случайного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7878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16009" y="24688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Детектор мотивов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517493" y="1398727"/>
            <a:ext cx="9196405" cy="162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Дано: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длина искомого сигнала;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последовательностей, в которых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предполагается наличие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сигнал 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514549" y="3253477"/>
            <a:ext cx="9196405" cy="1624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Результат</a:t>
            </a:r>
            <a:r>
              <a:rPr lang="ru-RU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один или несколько достоверных мотивов. Для каждого мотива выравнивание,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LOGO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PWM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7747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437131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maximization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весом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задан поиск мотивов разной длины, то все заказанные длины перебираются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2263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70405"/>
            <a:ext cx="8990280" cy="27767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входе выравнивание 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PWM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последовательности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959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673" y="169767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мотива, найденного с помощью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31712" y="1590752"/>
            <a:ext cx="9262479" cy="5929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улучшалась несколько раз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классическом варианте 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Нужно одно число на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выравнивание (аналог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веса для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BLAST).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число – информационное содержание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должно показывать </a:t>
            </a:r>
            <a:r>
              <a:rPr lang="ru-RU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матожидание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числа мотивов с тем же или большим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получаемых поиском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случайном банке того же размера и состава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Хорошей математической теории, позволяющей быстро вычислить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нет.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Используют эвристические алгоритмы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Лучше находит дополнительные аргументы в пользу мотива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4586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со * по </a:t>
            </a:r>
            <a:r>
              <a:rPr lang="ru-RU" dirty="0" err="1" smtClean="0"/>
              <a:t>коронавирусам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712" y="2320447"/>
            <a:ext cx="9255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Придумать как вычислять </a:t>
            </a:r>
            <a:r>
              <a:rPr lang="en-US" sz="3200" dirty="0" smtClean="0"/>
              <a:t>p-value </a:t>
            </a:r>
            <a:r>
              <a:rPr lang="ru-RU" sz="3200" dirty="0" smtClean="0"/>
              <a:t>для сигналов  синтеза </a:t>
            </a:r>
            <a:r>
              <a:rPr lang="ru-RU" sz="3200" dirty="0" err="1" smtClean="0"/>
              <a:t>субгеномных</a:t>
            </a:r>
            <a:r>
              <a:rPr lang="ru-RU" sz="3200" dirty="0" smtClean="0"/>
              <a:t> </a:t>
            </a:r>
            <a:r>
              <a:rPr lang="ru-RU" sz="3200" dirty="0" err="1" smtClean="0"/>
              <a:t>мРНК</a:t>
            </a:r>
            <a:r>
              <a:rPr lang="ru-RU" sz="3200" dirty="0" smtClean="0"/>
              <a:t> используя свойства таких сигналов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29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22157" y="275208"/>
            <a:ext cx="286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Мини КР. Ответ и черновик</a:t>
            </a:r>
            <a:endParaRPr lang="en-US" dirty="0" smtClean="0"/>
          </a:p>
          <a:p>
            <a:r>
              <a:rPr lang="ru-RU" dirty="0"/>
              <a:t>в</a:t>
            </a:r>
            <a:r>
              <a:rPr lang="ru-RU" dirty="0" smtClean="0"/>
              <a:t> письме</a:t>
            </a:r>
          </a:p>
          <a:p>
            <a:endParaRPr lang="en-US" dirty="0"/>
          </a:p>
          <a:p>
            <a:r>
              <a:rPr lang="ru-RU" dirty="0" smtClean="0"/>
              <a:t>Об ошибках в </a:t>
            </a:r>
            <a:r>
              <a:rPr lang="en-US" dirty="0" smtClean="0"/>
              <a:t>PWM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6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40312" y="2318523"/>
            <a:ext cx="9031789" cy="37656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выравнивания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только мотивы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гэпов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 должны быть как можно короче и содержать минимум шума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40 последовательностей, включение дополнительных последовательностей не улучшает работу алгоритма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696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613489"/>
            <a:ext cx="8694539" cy="1348930"/>
          </a:xfrm>
        </p:spPr>
        <p:txBody>
          <a:bodyPr>
            <a:normAutofit/>
          </a:bodyPr>
          <a:lstStyle/>
          <a:p>
            <a:r>
              <a:rPr lang="en-US" sz="3663" dirty="0"/>
              <a:t>Gibbs Sampling</a:t>
            </a:r>
            <a:r>
              <a:rPr lang="en-US" sz="3663" dirty="0">
                <a:solidFill>
                  <a:schemeClr val="tx2"/>
                </a:solidFill>
              </a:rPr>
              <a:t/>
            </a:r>
            <a:br>
              <a:rPr lang="en-US" sz="3663" dirty="0">
                <a:solidFill>
                  <a:schemeClr val="tx2"/>
                </a:solidFill>
              </a:rPr>
            </a:br>
            <a:endParaRPr lang="ru-RU" sz="3663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3" y="1353378"/>
            <a:ext cx="8694539" cy="5673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77513" y="4109396"/>
            <a:ext cx="3845926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49" b="1" dirty="0"/>
              <a:t>P = exp [</a:t>
            </a:r>
            <a:r>
              <a:rPr lang="en-US" sz="1221" b="1" dirty="0"/>
              <a:t> </a:t>
            </a:r>
            <a:r>
              <a:rPr lang="en-US" sz="2849" b="1" dirty="0"/>
              <a:t>(I(B) – I(A))</a:t>
            </a:r>
            <a:r>
              <a:rPr lang="en-US" sz="1425" b="1" dirty="0"/>
              <a:t> </a:t>
            </a:r>
            <a:r>
              <a:rPr lang="en-US" sz="2849" b="1" dirty="0"/>
              <a:t>/</a:t>
            </a:r>
            <a:r>
              <a:rPr lang="en-US" sz="2035" b="1" dirty="0"/>
              <a:t> </a:t>
            </a:r>
            <a:r>
              <a:rPr lang="en-US" sz="2849" b="1" dirty="0"/>
              <a:t>T</a:t>
            </a:r>
            <a:r>
              <a:rPr lang="en-US" sz="2035" b="1" dirty="0"/>
              <a:t> </a:t>
            </a:r>
            <a:r>
              <a:rPr lang="en-US" sz="2849" b="1" dirty="0"/>
              <a:t>]</a:t>
            </a:r>
            <a:endParaRPr lang="ru-RU" sz="2849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62142" y="1590752"/>
            <a:ext cx="8955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dirty="0" smtClean="0"/>
              <a:t>Как-то упустил что наши люди – коллеги - тоже сделали детектор мотивов </a:t>
            </a:r>
            <a:endParaRPr lang="en-US" sz="3200" dirty="0"/>
          </a:p>
          <a:p>
            <a:r>
              <a:rPr lang="ru-RU" sz="3200" dirty="0" smtClean="0"/>
              <a:t>     </a:t>
            </a:r>
            <a:r>
              <a:rPr lang="en-US" sz="3200" dirty="0" smtClean="0"/>
              <a:t>Chipmunk </a:t>
            </a:r>
            <a:r>
              <a:rPr lang="en-US" sz="3200" dirty="0"/>
              <a:t>(</a:t>
            </a:r>
            <a:r>
              <a:rPr lang="en-US" sz="3200" dirty="0">
                <a:hlinkClick r:id="rId2"/>
              </a:rPr>
              <a:t>https://opera.autosome.ru/chipmunk/discovery</a:t>
            </a:r>
            <a:r>
              <a:rPr lang="en-US" sz="3200" dirty="0" smtClean="0"/>
              <a:t>)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    Можете попробовать в своей задаче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30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 smtClean="0"/>
              <a:t>3. </a:t>
            </a:r>
            <a:r>
              <a:rPr lang="en-US" sz="4400" dirty="0" smtClean="0"/>
              <a:t>Find </a:t>
            </a:r>
            <a:r>
              <a:rPr lang="en-US" sz="4400" dirty="0"/>
              <a:t>Individual Motif </a:t>
            </a:r>
            <a:r>
              <a:rPr lang="en-US" sz="4400" dirty="0" smtClean="0"/>
              <a:t>Occurrences (FIMO)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0212" y="1744372"/>
            <a:ext cx="10070414" cy="576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FIMO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ищет встречи каждого из входных мотивов по очереди, независимо друг от друга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Использует алгоритм динамического программирования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Вычисляет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каждой находки.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Из-за проблемы множественного тестирования,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неправильно считать единственным показателем хорошей находки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dirty="0" smtClean="0"/>
              <a:t>FIMO </a:t>
            </a:r>
            <a:r>
              <a:rPr lang="en-US" sz="3200" dirty="0"/>
              <a:t>instead reports for each </a:t>
            </a:r>
            <a:r>
              <a:rPr lang="en-US" sz="3200" i="1" dirty="0"/>
              <a:t>P</a:t>
            </a:r>
            <a:r>
              <a:rPr lang="en-US" sz="3200" dirty="0"/>
              <a:t>-value a corresponding </a:t>
            </a:r>
            <a:r>
              <a:rPr lang="en-US" sz="3200" i="1" dirty="0"/>
              <a:t>q</a:t>
            </a:r>
            <a:r>
              <a:rPr lang="en-US" sz="3200" dirty="0"/>
              <a:t>-value</a:t>
            </a:r>
            <a:r>
              <a:rPr lang="en-US" sz="3200" dirty="0" smtClean="0"/>
              <a:t>,</a:t>
            </a:r>
            <a:r>
              <a:rPr lang="ru-RU" sz="3200" dirty="0" smtClean="0"/>
              <a:t> </a:t>
            </a:r>
            <a:r>
              <a:rPr lang="en-US" sz="3200" dirty="0" smtClean="0"/>
              <a:t>which </a:t>
            </a:r>
            <a:r>
              <a:rPr lang="en-US" sz="3200" dirty="0"/>
              <a:t>is defined as the minimal FDR threshold at which the </a:t>
            </a:r>
            <a:r>
              <a:rPr lang="en-US" sz="3200" i="1" dirty="0" smtClean="0"/>
              <a:t>P</a:t>
            </a:r>
            <a:r>
              <a:rPr lang="en-US" sz="3200" dirty="0" smtClean="0"/>
              <a:t>-value</a:t>
            </a:r>
            <a:r>
              <a:rPr lang="ru-RU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deemed significant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698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3" cstate="print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</a:p>
        </p:txBody>
      </p:sp>
    </p:spTree>
    <p:extLst>
      <p:ext uri="{BB962C8B-B14F-4D97-AF65-F5344CB8AC3E}">
        <p14:creationId xmlns:p14="http://schemas.microsoft.com/office/powerpoint/2010/main" val="2879802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3098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822652"/>
            <a:ext cx="8955174" cy="2147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– </a:t>
            </a:r>
            <a:r>
              <a:rPr lang="ru-RU" dirty="0" smtClean="0"/>
              <a:t>другая программа из пакета </a:t>
            </a:r>
            <a:r>
              <a:rPr lang="en-US" dirty="0" smtClean="0"/>
              <a:t>MEME </a:t>
            </a:r>
            <a:r>
              <a:rPr lang="ru-RU" dirty="0" smtClean="0"/>
              <a:t>для поиска новых  сигналов  по нескольким </a:t>
            </a:r>
            <a:r>
              <a:rPr lang="en-US" dirty="0" smtClean="0"/>
              <a:t>PWM </a:t>
            </a:r>
            <a:r>
              <a:rPr lang="ru-RU" dirty="0" smtClean="0"/>
              <a:t>в большом наборе последовательностей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Сужение области поиска мотива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меньше область поиска тем надежнее детектируются мотивы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romatin 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mmuno</a:t>
            </a:r>
            <a:r>
              <a:rPr lang="ru-RU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</a:t>
            </a: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recipitation (Chip) с последующим высокопроизводительным секвенированием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792000" y="4032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Эксперимент и анализ данных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4"/>
          <p:cNvSpPr/>
          <p:nvPr/>
        </p:nvSpPr>
        <p:spPr>
          <a:xfrm>
            <a:off x="9072000" y="712800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C93F8A9C-5FDF-4DF8-BABE-04F53D283EA3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29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3960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Сила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Слушайте внимательно: в конце занятия получите задание вычислить информационное содержание выравнивания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Эксперимент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2" name="Рисунок 321"/>
          <p:cNvPicPr/>
          <p:nvPr/>
        </p:nvPicPr>
        <p:blipFill>
          <a:blip r:embed="rId2" cstate="print"/>
          <a:stretch/>
        </p:blipFill>
        <p:spPr>
          <a:xfrm>
            <a:off x="2988853" y="1325816"/>
            <a:ext cx="4102920" cy="5803200"/>
          </a:xfrm>
          <a:prstGeom prst="rect">
            <a:avLst/>
          </a:prstGeom>
          <a:ln>
            <a:noFill/>
          </a:ln>
        </p:spPr>
      </p:pic>
      <p:sp>
        <p:nvSpPr>
          <p:cNvPr id="323" name="CustomShape 2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46F31C5-439B-49A7-869D-8F00D0290CED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00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yssinica SIL"/>
                <a:ea typeface="DejaVu Sans"/>
              </a:rPr>
              <a:t>Анализ данных ChIP-seq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2412000" y="7128000"/>
            <a:ext cx="619956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 Ma W, Wong WH. The analysis of ChIP-Seq data. Methods Enzymol. 2011;497:51-73.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6" name="Рисунок 325"/>
          <p:cNvPicPr/>
          <p:nvPr/>
        </p:nvPicPr>
        <p:blipFill>
          <a:blip r:embed="rId2" cstate="print"/>
          <a:stretch/>
        </p:blipFill>
        <p:spPr>
          <a:xfrm>
            <a:off x="2592000" y="1080000"/>
            <a:ext cx="4643280" cy="6564960"/>
          </a:xfrm>
          <a:prstGeom prst="rect">
            <a:avLst/>
          </a:prstGeom>
          <a:ln>
            <a:noFill/>
          </a:ln>
        </p:spPr>
      </p:pic>
      <p:sp>
        <p:nvSpPr>
          <p:cNvPr id="327" name="CustomShape 3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513C8F43-6697-4D5F-8241-C22EF91414A5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46695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величины сдвига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2" cstate="print"/>
          <a:stretch/>
        </p:blipFill>
        <p:spPr>
          <a:xfrm>
            <a:off x="503640" y="2071080"/>
            <a:ext cx="8855280" cy="3688920"/>
          </a:xfrm>
          <a:prstGeom prst="rect">
            <a:avLst/>
          </a:prstGeom>
          <a:ln>
            <a:noFill/>
          </a:ln>
        </p:spPr>
      </p:pic>
      <p:sp>
        <p:nvSpPr>
          <p:cNvPr id="330" name="CustomShape 2"/>
          <p:cNvSpPr/>
          <p:nvPr/>
        </p:nvSpPr>
        <p:spPr>
          <a:xfrm>
            <a:off x="1080000" y="1368000"/>
            <a:ext cx="8710920" cy="9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Длина секвенированного фрагмента — 200 п.н.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76000" y="6840000"/>
            <a:ext cx="8943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Zhang Y, et al. Model-based analysis of ChIP-Seq (MACS). Genome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Biol. 2008;9(9):R137.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864000" y="5721840"/>
            <a:ext cx="8494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Такой сдвиг пиков проискодит, если длина анализируемого фрагмента примерно равна длине секвенируемого фрагмента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A0A85F6-377D-4C64-92F6-5BEBD9289422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8821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Выбор достоверных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5" name="Рисунок 334"/>
          <p:cNvPicPr/>
          <p:nvPr/>
        </p:nvPicPr>
        <p:blipFill>
          <a:blip r:embed="rId2" cstate="print"/>
          <a:stretch/>
        </p:blipFill>
        <p:spPr>
          <a:xfrm>
            <a:off x="487440" y="2304000"/>
            <a:ext cx="9375480" cy="2819520"/>
          </a:xfrm>
          <a:prstGeom prst="rect">
            <a:avLst/>
          </a:prstGeom>
          <a:ln>
            <a:noFill/>
          </a:ln>
        </p:spPr>
      </p:pic>
      <p:sp>
        <p:nvSpPr>
          <p:cNvPr id="336" name="CustomShape 2"/>
          <p:cNvSpPr/>
          <p:nvPr/>
        </p:nvSpPr>
        <p:spPr>
          <a:xfrm>
            <a:off x="3198960" y="6709320"/>
            <a:ext cx="6159960" cy="34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http://crazyhottommy.blogspot.ru/2013_12_01_archive.html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504000" y="5367240"/>
            <a:ext cx="8494920" cy="110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Сравнивают пики в эксперименте и контроле, считают p-value.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FDDF3CAA-90E1-4ADC-8FD4-D9A5CC2546F0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345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Связывание с хроматином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04000" y="4858560"/>
            <a:ext cx="4318920" cy="118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Нет асимметрии пиков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1" name="Рисунок 340"/>
          <p:cNvPicPr/>
          <p:nvPr/>
        </p:nvPicPr>
        <p:blipFill>
          <a:blip r:embed="rId2" cstate="print"/>
          <a:srcRect r="16767" b="59834"/>
          <a:stretch/>
        </p:blipFill>
        <p:spPr>
          <a:xfrm>
            <a:off x="197640" y="1347480"/>
            <a:ext cx="5201280" cy="354744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5616000" y="5517720"/>
            <a:ext cx="4318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http://compbio.pbworks.com/w/page/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16252888/Epigenetic%20Regulation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3" name="Рисунок 342"/>
          <p:cNvPicPr/>
          <p:nvPr/>
        </p:nvPicPr>
        <p:blipFill>
          <a:blip r:embed="rId4" cstate="print"/>
          <a:stretch/>
        </p:blipFill>
        <p:spPr>
          <a:xfrm>
            <a:off x="4091760" y="3384000"/>
            <a:ext cx="5873400" cy="201492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>
            <a:off x="9072000" y="7128360"/>
            <a:ext cx="99396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fld id="{0F249C3B-0B69-4187-8174-A2A43E805B8C}" type="slidenum"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pPr/>
              <a:t>34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999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08072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Примеры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3" cstate="print"/>
          <a:stretch/>
        </p:blipFill>
        <p:spPr>
          <a:xfrm>
            <a:off x="720000" y="1512000"/>
            <a:ext cx="2711160" cy="2424960"/>
          </a:xfrm>
          <a:prstGeom prst="rect">
            <a:avLst/>
          </a:prstGeom>
          <a:ln>
            <a:noFill/>
          </a:ln>
        </p:spPr>
      </p:pic>
      <p:pic>
        <p:nvPicPr>
          <p:cNvPr id="354" name="Рисунок 353"/>
          <p:cNvPicPr/>
          <p:nvPr/>
        </p:nvPicPr>
        <p:blipFill>
          <a:blip r:embed="rId4" cstate="print"/>
          <a:srcRect l="9567" t="10604" r="10" b="17034"/>
          <a:stretch/>
        </p:blipFill>
        <p:spPr>
          <a:xfrm>
            <a:off x="5832000" y="1771200"/>
            <a:ext cx="2447640" cy="14684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360000" y="388800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 экспериментов ChiP-Seq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4680000" y="3860640"/>
            <a:ext cx="4031640" cy="110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Upstream области коэкспрессирующихся генов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>
            <a:off x="2520000" y="4995360"/>
            <a:ext cx="3887640" cy="243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CCTACGCAAACGTTTTCTTTTT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GTCTCGCAAACGTTTGCTTTCC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CACACGCAAACGTTTTCGTTTA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TCCACGCAAACGGTTTCGTCAG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GCCACGCAACCGTTTTCCTTGC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GATACGCAAACGTGTGCGTCTG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CCGACGCAATCGGTTACCTTGA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GTTGCGCAAACGTTTTCGTTAC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Line 5"/>
          <p:cNvSpPr/>
          <p:nvPr/>
        </p:nvSpPr>
        <p:spPr>
          <a:xfrm>
            <a:off x="2160000" y="4680000"/>
            <a:ext cx="360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6"/>
          <p:cNvSpPr/>
          <p:nvPr/>
        </p:nvSpPr>
        <p:spPr>
          <a:xfrm flipH="1">
            <a:off x="4320000" y="4680000"/>
            <a:ext cx="432000" cy="315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TextBox 9"/>
          <p:cNvSpPr txBox="1"/>
          <p:nvPr/>
        </p:nvSpPr>
        <p:spPr>
          <a:xfrm>
            <a:off x="6180134" y="5508062"/>
            <a:ext cx="38764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это выравнивание – </a:t>
            </a:r>
            <a:br>
              <a:rPr lang="ru-RU" sz="2000" dirty="0" smtClean="0"/>
            </a:br>
            <a:r>
              <a:rPr lang="ru-RU" sz="2000" dirty="0" smtClean="0"/>
              <a:t>то, что нужно найти в более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линных последовательностях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398727"/>
            <a:ext cx="9063580" cy="349485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Chip-</a:t>
            </a:r>
            <a:r>
              <a:rPr lang="en-US" sz="4400" dirty="0" err="1" smtClean="0">
                <a:solidFill>
                  <a:srgbClr val="C00000"/>
                </a:solidFill>
              </a:rPr>
              <a:t>seq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/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эксперимент, позволяющий находить сайты связывания конкретного белка с ДНК с помощью </a:t>
            </a:r>
            <a:r>
              <a:rPr lang="en-US" sz="3600" dirty="0" smtClean="0">
                <a:solidFill>
                  <a:schemeClr val="tx1"/>
                </a:solidFill>
              </a:rPr>
              <a:t>NGS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-1" y="0"/>
            <a:ext cx="10080625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точных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последовательностей </a:t>
            </a:r>
            <a:r>
              <a:rPr lang="ru-RU" sz="44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паттернов</a:t>
            </a:r>
            <a:endParaRPr lang="ru-RU" sz="44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162877" y="1283512"/>
            <a:ext cx="9601250" cy="44549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Ищем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подпоследовательности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или </a:t>
            </a:r>
            <a:r>
              <a:rPr lang="ru-RU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паттерны,которые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часто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встречаются в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наборе последовательностей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связывающихся с белком, и 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 встречаются в контрольном наборе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ищет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точное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совпадение, в то время как большинство сайтов связывания ТФ устроены более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сложно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 применим, например, для сайтов рестрикции систем рестрикции-модификации, которые  обычно определены однозначно: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47" y="5738492"/>
            <a:ext cx="16001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GATC   </a:t>
            </a:r>
          </a:p>
          <a:p>
            <a:r>
              <a:rPr lang="en-US" sz="2800" b="1" dirty="0" smtClean="0"/>
              <a:t>CCNGG</a:t>
            </a:r>
          </a:p>
          <a:p>
            <a:r>
              <a:rPr lang="en-US" sz="2800" b="1" dirty="0" smtClean="0"/>
              <a:t>GGWCC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63" dirty="0"/>
              <a:t>Теория</a:t>
            </a:r>
            <a:br>
              <a:rPr lang="ru-RU" sz="3663" dirty="0"/>
            </a:br>
            <a:r>
              <a:rPr lang="ru-RU" sz="2849" dirty="0">
                <a:latin typeface="+mn-lt"/>
              </a:rPr>
              <a:t>Как учесть зависимость позиций сигнала?</a:t>
            </a:r>
            <a:endParaRPr lang="ru-RU" sz="2035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93044" y="2148198"/>
            <a:ext cx="8694539" cy="44280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Недостатки </a:t>
            </a:r>
            <a:r>
              <a:rPr lang="en-US" dirty="0" smtClean="0"/>
              <a:t>PWM </a:t>
            </a:r>
            <a:r>
              <a:rPr lang="ru-RU" dirty="0" smtClean="0"/>
              <a:t>и других подходов с весом выравнивания</a:t>
            </a:r>
          </a:p>
          <a:p>
            <a:pPr lvl="1"/>
            <a:r>
              <a:rPr lang="ru-RU" dirty="0" smtClean="0"/>
              <a:t>Предположение о независимости букв в колонках. (Есть работы о том, что часто это близко к реальности)</a:t>
            </a:r>
          </a:p>
          <a:p>
            <a:pPr lvl="1"/>
            <a:r>
              <a:rPr lang="ru-RU" dirty="0" smtClean="0"/>
              <a:t>Учет колонок даже тех, в которых фактически нет значимого сигнала (есть работа, в которой предлагается способ уменьшить их роль) </a:t>
            </a:r>
            <a:r>
              <a:rPr lang="ru-RU" dirty="0" smtClean="0">
                <a:solidFill>
                  <a:srgbClr val="FF0000"/>
                </a:solidFill>
              </a:rPr>
              <a:t>пример</a:t>
            </a:r>
            <a:endParaRPr lang="ru-RU" dirty="0" smtClean="0"/>
          </a:p>
          <a:p>
            <a:r>
              <a:rPr lang="ru-RU" dirty="0" smtClean="0"/>
              <a:t>Предложение: </a:t>
            </a:r>
            <a:br>
              <a:rPr lang="ru-RU" dirty="0" smtClean="0"/>
            </a:br>
            <a:r>
              <a:rPr lang="ru-RU" dirty="0" smtClean="0"/>
              <a:t>при поиске </a:t>
            </a:r>
            <a:r>
              <a:rPr lang="en-US" i="1" dirty="0" smtClean="0"/>
              <a:t>de novo</a:t>
            </a:r>
            <a:r>
              <a:rPr lang="en-US" dirty="0" smtClean="0"/>
              <a:t> </a:t>
            </a:r>
            <a:r>
              <a:rPr lang="ru-RU" dirty="0" smtClean="0"/>
              <a:t>найти слова, в т.ч. вырожденные, которые встречаются чаще, чем ожидалось бы в соответствии со статистической моделью</a:t>
            </a:r>
          </a:p>
          <a:p>
            <a:r>
              <a:rPr lang="ru-RU" dirty="0" smtClean="0"/>
              <a:t>Если удается найти правильные слова, то придумать правило как их использовать для поиска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  <a:gridCol w="393700"/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462" y="3778747"/>
            <a:ext cx="73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Слайд</a:t>
            </a:r>
            <a:fld id="{4280A8C7-CE2A-4171-8686-5727339A32FC}" type="slidenum">
              <a:rPr lang="ru-RU" sz="2035"/>
              <a:pPr/>
              <a:t>40</a:t>
            </a:fld>
            <a:endParaRPr lang="ru-RU" sz="2035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12" y="1482618"/>
            <a:ext cx="9713992" cy="45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r>
              <a:rPr lang="ru-RU" sz="1425"/>
              <a:t>Слайд</a:t>
            </a:r>
            <a:fld id="{4280A8C7-CE2A-4171-8686-5727339A32FC}" type="slidenum">
              <a:rPr lang="ru-RU" sz="1628"/>
              <a:pPr/>
              <a:t>41</a:t>
            </a:fld>
            <a:endParaRPr lang="ru-RU" sz="1628" dirty="0"/>
          </a:p>
        </p:txBody>
      </p:sp>
      <p:sp>
        <p:nvSpPr>
          <p:cNvPr id="3" name="CustomShape 1"/>
          <p:cNvSpPr/>
          <p:nvPr/>
        </p:nvSpPr>
        <p:spPr>
          <a:xfrm>
            <a:off x="512884" y="362194"/>
            <a:ext cx="9229359" cy="9177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63" dirty="0" err="1">
                <a:solidFill>
                  <a:srgbClr val="000000"/>
                </a:solidFill>
                <a:latin typeface="Arial"/>
                <a:ea typeface="DejaVu Sans"/>
              </a:rPr>
              <a:t>Оценка</a:t>
            </a:r>
            <a:r>
              <a:rPr lang="ru-RU" sz="3663" dirty="0">
                <a:solidFill>
                  <a:srgbClr val="000000"/>
                </a:solidFill>
                <a:latin typeface="Arial"/>
                <a:ea typeface="DejaVu Sans"/>
              </a:rPr>
              <a:t> контраста сайта </a:t>
            </a:r>
            <a:endParaRPr sz="1425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/>
        </p:blipFill>
        <p:spPr>
          <a:xfrm>
            <a:off x="512884" y="1391900"/>
            <a:ext cx="2380151" cy="102173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tretch/>
        </p:blipFill>
        <p:spPr>
          <a:xfrm>
            <a:off x="3663211" y="1291306"/>
            <a:ext cx="4250714" cy="118256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tretch/>
        </p:blipFill>
        <p:spPr>
          <a:xfrm>
            <a:off x="1491786" y="2899763"/>
            <a:ext cx="7089669" cy="29442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2901015"/>
            <a:ext cx="8694539" cy="1348930"/>
          </a:xfrm>
        </p:spPr>
        <p:txBody>
          <a:bodyPr/>
          <a:lstStyle/>
          <a:p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268141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05952" y="678106"/>
            <a:ext cx="5859098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Начала генов </a:t>
            </a:r>
            <a:r>
              <a:rPr lang="ru-RU" sz="3256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86169"/>
            <a:ext cx="5476493" cy="4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817039"/>
            <a:ext cx="5602501" cy="5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6" y="783114"/>
            <a:ext cx="6302006" cy="59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19441" y="6758793"/>
            <a:ext cx="2660703" cy="371561"/>
          </a:xfrm>
          <a:prstGeom prst="rect">
            <a:avLst/>
          </a:prstGeom>
        </p:spPr>
        <p:txBody>
          <a:bodyPr/>
          <a:lstStyle/>
          <a:p>
            <a:fld id="{4280A8C7-CE2A-4171-8686-5727339A32F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693000" y="302400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Позиционно-весовая матрица выравнивания (без </a:t>
            </a:r>
            <a:r>
              <a:rPr lang="ru-RU" sz="4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гэпов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092" y="3126952"/>
            <a:ext cx="9370819" cy="1113745"/>
          </a:xfrm>
        </p:spPr>
        <p:txBody>
          <a:bodyPr/>
          <a:lstStyle/>
          <a:p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Позиционная весовая матрица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PWM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(По РГМ)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lang="ru-RU" sz="1600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23737" y="899462"/>
          <a:ext cx="8228012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Лист" r:id="rId3" imgW="10135440" imgH="2520720" progId="Excel.Sheet.8">
                  <p:embed/>
                </p:oleObj>
              </mc:Choice>
              <mc:Fallback>
                <p:oleObj name="Лист" r:id="rId3" imgW="10135440" imgH="252072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37" y="899462"/>
                        <a:ext cx="8228012" cy="204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00547" y="0"/>
            <a:ext cx="8693280" cy="86105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Частоты букв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в колонках.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Пример.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6927" y="4010267"/>
          <a:ext cx="82296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Лист" r:id="rId5" imgW="8649000" imgH="1467000" progId="Excel.Sheet.8">
                  <p:embed/>
                </p:oleObj>
              </mc:Choice>
              <mc:Fallback>
                <p:oleObj name="Лист" r:id="rId5" imgW="8649000" imgH="1467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27" y="4010267"/>
                        <a:ext cx="82296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01282" y="5584872"/>
            <a:ext cx="9601249" cy="161301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Упражнение. Посчитайте вес </a:t>
            </a:r>
            <a:r>
              <a:rPr lang="ru-RU" sz="3200" noProof="0" dirty="0" smtClean="0">
                <a:solidFill>
                  <a:srgbClr val="1F497D"/>
                </a:solidFill>
                <a:latin typeface="Arial"/>
                <a:ea typeface="DejaVu Sans"/>
                <a:cs typeface="DejaVu Sans"/>
              </a:rPr>
              <a:t>п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оследовательности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DejaVu Sans"/>
                <a:cs typeface="DejaVu Sans"/>
              </a:rPr>
              <a:t> 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A C A C T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T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C G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</a:t>
            </a:r>
            <a:r>
              <a:rPr lang="en-US" sz="4000" b="1" dirty="0" err="1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G</a:t>
            </a:r>
            <a:r>
              <a:rPr lang="en-US" sz="4000" b="1" dirty="0" smtClean="0">
                <a:solidFill>
                  <a:srgbClr val="1F497D"/>
                </a:solidFill>
                <a:ea typeface="DejaVu Sans"/>
                <a:cs typeface="Courier New" pitchFamily="49" charset="0"/>
              </a:rPr>
              <a:t> T A C G 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DejaVu Sans"/>
              <a:cs typeface="DejaVu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относительно этой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PWM.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6"/>
          <p:cNvSpPr txBox="1">
            <a:spLocks/>
          </p:cNvSpPr>
          <p:nvPr/>
        </p:nvSpPr>
        <p:spPr>
          <a:xfrm>
            <a:off x="7070977" y="8802123"/>
            <a:ext cx="2660703" cy="402483"/>
          </a:xfrm>
          <a:prstGeom prst="rect">
            <a:avLst/>
          </a:prstGeom>
        </p:spPr>
        <p:txBody>
          <a:bodyPr vert="horz" lIns="96213" tIns="48107" rIns="96213" bIns="48107" rtlCol="0" anchor="ctr"/>
          <a:lstStyle/>
          <a:p>
            <a:pPr algn="r" defTabSz="962132">
              <a:defRPr/>
            </a:pPr>
            <a:fld id="{4280A8C7-CE2A-4171-8686-5727339A32FC}" type="slidenum">
              <a:rPr lang="ru-RU" sz="1300">
                <a:solidFill>
                  <a:schemeClr val="tx1">
                    <a:tint val="75000"/>
                  </a:schemeClr>
                </a:solidFill>
              </a:rPr>
              <a:pPr algn="r" defTabSz="962132">
                <a:defRPr/>
              </a:pPr>
              <a:t>49</a:t>
            </a:fld>
            <a:endParaRPr lang="ru-RU" sz="13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/>
          </p:nvPr>
        </p:nvSpPr>
        <p:spPr>
          <a:xfrm>
            <a:off x="278092" y="957152"/>
            <a:ext cx="9375232" cy="6602523"/>
          </a:xfrm>
          <a:prstGeom prst="rect">
            <a:avLst/>
          </a:prstGeom>
        </p:spPr>
        <p:txBody>
          <a:bodyPr lIns="96213" tIns="48107" rIns="96213" bIns="48107">
            <a:normAutofit fontScale="92500"/>
          </a:bodyPr>
          <a:lstStyle/>
          <a:p>
            <a:r>
              <a:rPr lang="ru-RU" sz="2400" dirty="0" smtClean="0"/>
              <a:t>Для каждой буквы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</a:t>
            </a:r>
            <a:r>
              <a:rPr lang="ru-RU" sz="2400" dirty="0" smtClean="0"/>
              <a:t>из слова </a:t>
            </a:r>
            <a:r>
              <a:rPr lang="en-US" sz="2400" dirty="0" smtClean="0"/>
              <a:t>S </a:t>
            </a:r>
            <a:r>
              <a:rPr lang="ru-RU" sz="2400" dirty="0" smtClean="0"/>
              <a:t>мы можем оценить вероятность ее увидеть в столбце </a:t>
            </a:r>
            <a:r>
              <a:rPr lang="en-US" sz="2400" dirty="0" smtClean="0"/>
              <a:t>j </a:t>
            </a:r>
            <a:r>
              <a:rPr lang="ru-RU" sz="2400" dirty="0" smtClean="0"/>
              <a:t>частотой </a:t>
            </a:r>
            <a:r>
              <a:rPr lang="en-US" sz="2400" dirty="0" smtClean="0"/>
              <a:t>F(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</a:t>
            </a:r>
          </a:p>
          <a:p>
            <a:r>
              <a:rPr lang="ru-RU" sz="2400" dirty="0" smtClean="0"/>
              <a:t>Произведение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err="1" smtClean="0"/>
              <a:t>j</a:t>
            </a:r>
            <a:r>
              <a:rPr lang="en-US" sz="2400" dirty="0" err="1" smtClean="0"/>
              <a:t>F</a:t>
            </a:r>
            <a:r>
              <a:rPr lang="en-US" sz="2400" dirty="0" smtClean="0"/>
              <a:t>(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, j)  </a:t>
            </a:r>
            <a:r>
              <a:rPr lang="ru-RU" sz="2400" dirty="0" smtClean="0"/>
              <a:t>по всем позициям оценивает вероятность слова </a:t>
            </a:r>
            <a:r>
              <a:rPr lang="en-US" sz="2400" dirty="0" smtClean="0"/>
              <a:t>S </a:t>
            </a:r>
            <a:r>
              <a:rPr lang="ru-RU" sz="2400" dirty="0" smtClean="0"/>
              <a:t>быть похожим на выравнивание. Чем больше частоты букв  каждой позиции, тем выше вероятность слова </a:t>
            </a:r>
            <a:r>
              <a:rPr lang="en-US" sz="2400" dirty="0" smtClean="0"/>
              <a:t>S</a:t>
            </a:r>
            <a:endParaRPr lang="ru-RU" sz="2400" dirty="0" smtClean="0"/>
          </a:p>
          <a:p>
            <a:r>
              <a:rPr lang="ru-RU" sz="2400" dirty="0" smtClean="0"/>
              <a:t>Нужен контроль того, насколько эта вероятность велика. Контролем будем считать вероятность увидеть слово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геноме. И считать ее будем как произведение частот букв из </a:t>
            </a:r>
            <a:r>
              <a:rPr lang="en-US" sz="2400" dirty="0" smtClean="0"/>
              <a:t>S </a:t>
            </a:r>
            <a:r>
              <a:rPr lang="ru-RU" sz="2400" dirty="0" smtClean="0"/>
              <a:t>в геноме:</a:t>
            </a:r>
            <a:r>
              <a:rPr lang="en-US" sz="2400" dirty="0" smtClean="0"/>
              <a:t> P(S) = </a:t>
            </a:r>
            <a:r>
              <a:rPr lang="ru-RU" sz="2400" dirty="0" smtClean="0">
                <a:sym typeface="Symbol"/>
              </a:rPr>
              <a:t></a:t>
            </a:r>
            <a:r>
              <a:rPr lang="en-US" sz="2400" baseline="-25000" dirty="0" smtClean="0"/>
              <a:t>j</a:t>
            </a:r>
            <a:r>
              <a:rPr lang="en-US" sz="2400" dirty="0" smtClean="0"/>
              <a:t>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b</a:t>
            </a:r>
            <a:r>
              <a:rPr lang="en-US" sz="2400" baseline="-40000" dirty="0" err="1" smtClean="0"/>
              <a:t>j</a:t>
            </a:r>
            <a:endParaRPr lang="en-US" sz="2400" baseline="-40000" dirty="0" smtClean="0"/>
          </a:p>
          <a:p>
            <a:r>
              <a:rPr lang="ru-RU" sz="2400" dirty="0" smtClean="0"/>
              <a:t>Решение про сходство </a:t>
            </a:r>
            <a:r>
              <a:rPr lang="en-US" sz="2400" dirty="0" smtClean="0"/>
              <a:t>S </a:t>
            </a:r>
            <a:r>
              <a:rPr lang="ru-RU" sz="2400" dirty="0" smtClean="0"/>
              <a:t>с выравниванием принимается просто: что вероятнее, тому и верим: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 &gt;&gt; P(S),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похоже на выравнивание</a:t>
            </a:r>
          </a:p>
          <a:p>
            <a:pPr lvl="1"/>
            <a:r>
              <a:rPr lang="ru-RU" sz="2400" dirty="0" smtClean="0"/>
              <a:t>Если </a:t>
            </a:r>
            <a:r>
              <a:rPr lang="en-US" sz="2400" dirty="0" smtClean="0"/>
              <a:t>P(S</a:t>
            </a:r>
            <a:r>
              <a:rPr lang="ru-RU" sz="2400" dirty="0" smtClean="0"/>
              <a:t>) </a:t>
            </a:r>
            <a:r>
              <a:rPr lang="en-US" sz="2400" dirty="0" smtClean="0"/>
              <a:t>&lt;&lt;</a:t>
            </a:r>
            <a:r>
              <a:rPr lang="ru-RU" sz="2400" dirty="0" smtClean="0"/>
              <a:t>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 </a:t>
            </a:r>
            <a:r>
              <a:rPr lang="en-US" sz="2400" dirty="0" smtClean="0"/>
              <a:t>,  </a:t>
            </a:r>
            <a:r>
              <a:rPr lang="ru-RU" sz="2400" dirty="0" smtClean="0"/>
              <a:t>то </a:t>
            </a:r>
            <a:r>
              <a:rPr lang="en-US" sz="2400" dirty="0" smtClean="0"/>
              <a:t>S </a:t>
            </a:r>
            <a:r>
              <a:rPr lang="ru-RU" sz="2400" dirty="0" smtClean="0"/>
              <a:t>больше похоже на случайное слово из генома</a:t>
            </a:r>
            <a:r>
              <a:rPr lang="en-US" sz="2400" dirty="0" smtClean="0"/>
              <a:t> </a:t>
            </a:r>
            <a:r>
              <a:rPr lang="ru-RU" sz="2400" dirty="0" smtClean="0"/>
              <a:t>на  выравнивание</a:t>
            </a:r>
          </a:p>
          <a:p>
            <a:r>
              <a:rPr lang="ru-RU" sz="2400" dirty="0" smtClean="0"/>
              <a:t>Мерой сходства служит  отношение правдоподобия  </a:t>
            </a:r>
            <a:r>
              <a:rPr lang="en-US" sz="2400" dirty="0" smtClean="0"/>
              <a:t>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P(S). </a:t>
            </a:r>
            <a:r>
              <a:rPr lang="ru-RU" sz="2400" dirty="0" smtClean="0"/>
              <a:t>На практике всегда переходят к логарифмам – чтобы не умножать, а складывать:</a:t>
            </a:r>
          </a:p>
          <a:p>
            <a:pPr lvl="1">
              <a:buNone/>
            </a:pPr>
            <a:r>
              <a:rPr lang="en-US" sz="2400" dirty="0" smtClean="0"/>
              <a:t>W(S, </a:t>
            </a:r>
            <a:r>
              <a:rPr lang="ru-RU" sz="2400" dirty="0" smtClean="0"/>
              <a:t>выравнивание) = </a:t>
            </a:r>
            <a:r>
              <a:rPr lang="en-US" sz="2400" dirty="0" err="1" smtClean="0"/>
              <a:t>ln</a:t>
            </a:r>
            <a:r>
              <a:rPr lang="en-US" sz="2400" dirty="0" smtClean="0"/>
              <a:t> (P(S|</a:t>
            </a:r>
            <a:r>
              <a:rPr lang="ru-RU" sz="2400" dirty="0" smtClean="0"/>
              <a:t>выравнивание)/</a:t>
            </a:r>
            <a:r>
              <a:rPr lang="en-US" sz="2400" dirty="0" smtClean="0"/>
              <a:t>P(S))</a:t>
            </a:r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 Напишите  выражение для </a:t>
            </a:r>
            <a:r>
              <a:rPr lang="en-US" sz="2400" dirty="0" smtClean="0">
                <a:solidFill>
                  <a:srgbClr val="FF0000"/>
                </a:solidFill>
              </a:rPr>
              <a:t>W </a:t>
            </a:r>
            <a:r>
              <a:rPr lang="ru-RU" sz="2400" dirty="0" smtClean="0">
                <a:solidFill>
                  <a:srgbClr val="FF0000"/>
                </a:solidFill>
              </a:rPr>
              <a:t>как сумму по позициям</a:t>
            </a:r>
          </a:p>
          <a:p>
            <a:pPr lvl="1"/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813675" y="7007225"/>
            <a:ext cx="2266950" cy="401638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5332" y="284982"/>
            <a:ext cx="3567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Обоснование </a:t>
            </a:r>
            <a:r>
              <a:rPr lang="en-US" sz="2800" b="1" dirty="0" smtClean="0"/>
              <a:t>PWM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5063" y="4335742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2" y="2119468"/>
          <a:ext cx="10590778" cy="2216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74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  <a:gridCol w="575969"/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 dirty="0">
                          <a:effectLst/>
                        </a:rPr>
                        <a:t>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87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1712" y="284982"/>
            <a:ext cx="9277113" cy="13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213" tIns="48107" rIns="96213" bIns="48107">
            <a:spAutoFit/>
          </a:bodyPr>
          <a:lstStyle/>
          <a:p>
            <a:r>
              <a:rPr lang="ru-RU" sz="4200" dirty="0" smtClean="0">
                <a:solidFill>
                  <a:schemeClr val="tx2"/>
                </a:solidFill>
              </a:rPr>
              <a:t>РГМ* придумали свою формулу для</a:t>
            </a:r>
          </a:p>
          <a:p>
            <a:r>
              <a:rPr lang="en-US" sz="4200" dirty="0" smtClean="0">
                <a:solidFill>
                  <a:schemeClr val="tx2"/>
                </a:solidFill>
              </a:rPr>
              <a:t>                         W(</a:t>
            </a:r>
            <a:r>
              <a:rPr lang="en-US" sz="4200" dirty="0" err="1" smtClean="0">
                <a:solidFill>
                  <a:schemeClr val="tx2"/>
                </a:solidFill>
              </a:rPr>
              <a:t>b,j</a:t>
            </a:r>
            <a:r>
              <a:rPr lang="en-US" sz="4200" dirty="0" smtClean="0">
                <a:solidFill>
                  <a:schemeClr val="tx2"/>
                </a:solidFill>
              </a:rPr>
              <a:t>)</a:t>
            </a:r>
            <a:endParaRPr lang="ru-RU" sz="4200" dirty="0">
              <a:solidFill>
                <a:schemeClr val="tx2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9687" y="2090017"/>
            <a:ext cx="9524440" cy="74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213" tIns="48107" rIns="96213" bIns="48107">
            <a:spAutoFit/>
          </a:bodyPr>
          <a:lstStyle/>
          <a:p>
            <a:r>
              <a:rPr lang="en-US" sz="3400" i="1" dirty="0"/>
              <a:t>W</a:t>
            </a:r>
            <a:r>
              <a:rPr lang="en-US" sz="1300" i="1" dirty="0"/>
              <a:t> </a:t>
            </a:r>
            <a:r>
              <a:rPr lang="en-US" sz="3400" dirty="0"/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/>
              <a:t>)</a:t>
            </a:r>
            <a:r>
              <a:rPr lang="en-US" sz="3400" i="1" dirty="0">
                <a:cs typeface="Times New Roman" pitchFamily="18" charset="0"/>
              </a:rPr>
              <a:t> </a:t>
            </a:r>
            <a:r>
              <a:rPr lang="en-US" sz="3400" dirty="0">
                <a:cs typeface="Times New Roman" pitchFamily="18" charset="0"/>
              </a:rPr>
              <a:t>=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b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 – 0,25 </a:t>
            </a:r>
            <a:r>
              <a:rPr lang="en-US" sz="4200" dirty="0">
                <a:cs typeface="Times New Roman" pitchFamily="18" charset="0"/>
                <a:sym typeface="Symbol" pitchFamily="18" charset="2"/>
              </a:rPr>
              <a:t></a:t>
            </a:r>
            <a:r>
              <a:rPr lang="en-US" sz="3400" i="1" baseline="-30000" dirty="0" err="1">
                <a:cs typeface="Times New Roman" pitchFamily="18" charset="0"/>
              </a:rPr>
              <a:t>i</a:t>
            </a:r>
            <a:r>
              <a:rPr lang="en-US" sz="3400" i="1" baseline="-30000" dirty="0">
                <a:cs typeface="Times New Roman" pitchFamily="18" charset="0"/>
              </a:rPr>
              <a:t> </a:t>
            </a:r>
            <a:r>
              <a:rPr lang="en-US" sz="3400" dirty="0" err="1">
                <a:cs typeface="Times New Roman" pitchFamily="18" charset="0"/>
                <a:sym typeface="Symbol" pitchFamily="18" charset="2"/>
              </a:rPr>
              <a:t>ln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 [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N</a:t>
            </a:r>
            <a:r>
              <a:rPr lang="en-US" sz="17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3400" i="1" dirty="0" err="1">
                <a:cs typeface="Times New Roman" pitchFamily="18" charset="0"/>
                <a:sym typeface="Symbol" pitchFamily="18" charset="2"/>
              </a:rPr>
              <a:t>i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en-US" sz="19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400" i="1" dirty="0">
                <a:cs typeface="Times New Roman" pitchFamily="18" charset="0"/>
                <a:sym typeface="Symbol" pitchFamily="18" charset="2"/>
              </a:rPr>
              <a:t>j</a:t>
            </a:r>
            <a:r>
              <a:rPr lang="en-US" sz="3400" dirty="0">
                <a:cs typeface="Times New Roman" pitchFamily="18" charset="0"/>
                <a:sym typeface="Symbol" pitchFamily="18" charset="2"/>
              </a:rPr>
              <a:t>)+0,5]</a:t>
            </a:r>
            <a:endParaRPr lang="ru-RU" sz="2100" dirty="0">
              <a:sym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0867" y="6660212"/>
            <a:ext cx="3456450" cy="37415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Равчеев</a:t>
            </a:r>
            <a:r>
              <a:rPr lang="ru-RU" dirty="0" smtClean="0"/>
              <a:t>, Гельфанд, Миронов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092" y="3126952"/>
            <a:ext cx="91403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РГМ  вместо базовой вероятности буквы </a:t>
            </a:r>
            <a:r>
              <a:rPr lang="en-US" sz="2000" dirty="0" smtClean="0"/>
              <a:t>p(b)</a:t>
            </a:r>
            <a:r>
              <a:rPr lang="ru-RU" sz="2000" baseline="-40000" dirty="0" smtClean="0"/>
              <a:t> </a:t>
            </a:r>
            <a:r>
              <a:rPr lang="ru-RU" sz="2000" dirty="0" smtClean="0"/>
              <a:t> в геноме использует такую </a:t>
            </a:r>
            <a:endParaRPr lang="en-US" sz="2000" dirty="0" smtClean="0"/>
          </a:p>
          <a:p>
            <a:r>
              <a:rPr lang="ru-RU" sz="2000" dirty="0" smtClean="0"/>
              <a:t>штуку </a:t>
            </a:r>
            <a:r>
              <a:rPr lang="en-US" sz="2000" dirty="0" smtClean="0"/>
              <a:t>:  </a:t>
            </a:r>
            <a:endParaRPr lang="ru-RU" sz="2000" dirty="0" smtClean="0"/>
          </a:p>
          <a:p>
            <a:r>
              <a:rPr lang="en-US" sz="2000" dirty="0" smtClean="0"/>
              <a:t>            p(</a:t>
            </a:r>
            <a:r>
              <a:rPr lang="en-US" sz="2000" dirty="0" err="1" smtClean="0"/>
              <a:t>b,j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  <a:r>
              <a:rPr lang="en-US" sz="2000" dirty="0" smtClean="0"/>
              <a:t> =</a:t>
            </a:r>
            <a:r>
              <a:rPr lang="ru-RU" sz="2000" dirty="0" smtClean="0"/>
              <a:t> </a:t>
            </a:r>
            <a:r>
              <a:rPr lang="en-US" sz="2000" dirty="0" smtClean="0"/>
              <a:t>  M( {F(A, j), F(</a:t>
            </a:r>
            <a:r>
              <a:rPr lang="en-US" sz="2000" dirty="0" err="1" smtClean="0"/>
              <a:t>T,j</a:t>
            </a:r>
            <a:r>
              <a:rPr lang="en-US" sz="2000" dirty="0" smtClean="0"/>
              <a:t>), F(</a:t>
            </a:r>
            <a:r>
              <a:rPr lang="en-US" sz="2000" dirty="0" err="1" smtClean="0"/>
              <a:t>G,j</a:t>
            </a:r>
            <a:r>
              <a:rPr lang="en-US" sz="2000" dirty="0" smtClean="0"/>
              <a:t>), F(C, j) } )</a:t>
            </a:r>
          </a:p>
          <a:p>
            <a:r>
              <a:rPr lang="ru-RU" sz="2000" dirty="0" smtClean="0"/>
              <a:t>где </a:t>
            </a:r>
            <a:r>
              <a:rPr lang="en-US" sz="2000" dirty="0" smtClean="0"/>
              <a:t>M</a:t>
            </a:r>
            <a:r>
              <a:rPr lang="ru-RU" sz="2000" dirty="0" smtClean="0"/>
              <a:t>(…)</a:t>
            </a:r>
            <a:r>
              <a:rPr lang="en-US" sz="2000" dirty="0" smtClean="0"/>
              <a:t> </a:t>
            </a:r>
            <a:r>
              <a:rPr lang="ru-RU" sz="2000" dirty="0" smtClean="0"/>
              <a:t>обозначает среднее геометрическое четырех частот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 них базовая частота меняется от колонки к колонки, но не зависит от буквы!</a:t>
            </a:r>
          </a:p>
          <a:p>
            <a:endParaRPr lang="ru-RU" sz="2000" dirty="0"/>
          </a:p>
          <a:p>
            <a:r>
              <a:rPr lang="ru-RU" sz="2000" dirty="0" smtClean="0"/>
              <a:t>КРУТЫЕ! 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Имею документ, подписанный лично А.А.Мироновым, что формула верна </a:t>
            </a:r>
            <a:r>
              <a:rPr lang="en-US" sz="2000" dirty="0" smtClean="0">
                <a:sym typeface="Wingdings" pitchFamily="2" charset="2"/>
              </a:rPr>
              <a:t> </a:t>
            </a:r>
            <a:r>
              <a:rPr lang="ru-RU" sz="2000" dirty="0" err="1" smtClean="0">
                <a:sym typeface="Wingdings" pitchFamily="2" charset="2"/>
              </a:rPr>
              <a:t>ААл</a:t>
            </a:r>
            <a:r>
              <a:rPr lang="ru-RU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812088" y="7156450"/>
            <a:ext cx="2268537" cy="403225"/>
          </a:xfrm>
          <a:prstGeom prst="rect">
            <a:avLst/>
          </a:prstGeom>
        </p:spPr>
        <p:txBody>
          <a:bodyPr lIns="96213" tIns="48107" rIns="96213" bIns="48107"/>
          <a:lstStyle/>
          <a:p>
            <a:fld id="{4280A8C7-CE2A-4171-8686-5727339A32FC}" type="slidenum">
              <a:rPr lang="ru-RU" smtClean="0"/>
              <a:pPr/>
              <a:t>51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9191"/>
              </p:ext>
            </p:extLst>
          </p:nvPr>
        </p:nvGraphicFramePr>
        <p:xfrm>
          <a:off x="201282" y="448543"/>
          <a:ext cx="9678060" cy="6803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7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0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78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41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39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последовательностей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)/N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</a:t>
                      </a:r>
                      <a:r>
                        <a:rPr lang="en-US" sz="2000" baseline="0" dirty="0" smtClean="0"/>
                        <a:t> 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9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-</a:t>
                      </a:r>
                      <a:r>
                        <a:rPr lang="ru-RU" sz="2000" dirty="0" smtClean="0"/>
                        <a:t>я</a:t>
                      </a:r>
                      <a:r>
                        <a:rPr lang="ru-RU" sz="2000" baseline="0" dirty="0" smtClean="0"/>
                        <a:t> последовательность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r>
                        <a:rPr lang="en-US" sz="2000" dirty="0" smtClean="0"/>
                        <a:t>= (N(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en-US" sz="2000" baseline="0" dirty="0" smtClean="0"/>
                        <a:t>)/(N</a:t>
                      </a:r>
                      <a:r>
                        <a:rPr lang="en-US" sz="2000" dirty="0" smtClean="0"/>
                        <a:t>+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dirty="0" smtClean="0"/>
                        <a:t>)</a:t>
                      </a:r>
                      <a:r>
                        <a:rPr lang="ru-RU" sz="2000" dirty="0" smtClean="0"/>
                        <a:t/>
                      </a:r>
                      <a:br>
                        <a:rPr lang="ru-RU" sz="2000" dirty="0" smtClean="0"/>
                      </a:br>
                      <a:r>
                        <a:rPr lang="el-GR" sz="2000" dirty="0" smtClean="0"/>
                        <a:t>ε</a:t>
                      </a:r>
                      <a:r>
                        <a:rPr lang="ru-RU" sz="2000" dirty="0" smtClean="0"/>
                        <a:t> 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000" dirty="0" smtClean="0"/>
                        <a:t>ε</a:t>
                      </a:r>
                      <a:r>
                        <a:rPr lang="en-US" sz="2000" baseline="-25000" dirty="0" smtClean="0"/>
                        <a:t>b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aseline="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Частота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</a:t>
                      </a:r>
                      <a:r>
                        <a:rPr lang="ru-RU" sz="2000" baseline="0" dirty="0" smtClean="0"/>
                        <a:t> в колонке</a:t>
                      </a:r>
                      <a:r>
                        <a:rPr lang="en-US" sz="2000" baseline="0" dirty="0" smtClean="0"/>
                        <a:t> j </a:t>
                      </a:r>
                      <a:r>
                        <a:rPr lang="ru-RU" sz="2000" baseline="0" dirty="0" smtClean="0"/>
                        <a:t>с учетом </a:t>
                      </a:r>
                      <a:r>
                        <a:rPr lang="ru-RU" sz="2000" baseline="0" dirty="0" err="1" smtClean="0"/>
                        <a:t>псевдокаунтов</a:t>
                      </a:r>
                      <a:endParaRPr lang="ru-RU" sz="2000" dirty="0" smtClean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колонок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)·log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[F(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/>
                        <a:t>]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5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j-</a:t>
                      </a:r>
                      <a:r>
                        <a:rPr lang="ru-RU" sz="2000" dirty="0" smtClean="0"/>
                        <a:t>я колонка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Информационное содержание </a:t>
                      </a:r>
                      <a:r>
                        <a:rPr lang="ru-RU" sz="2000" baseline="0" dirty="0" smtClean="0"/>
                        <a:t>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Число</a:t>
                      </a:r>
                      <a:r>
                        <a:rPr lang="ru-RU" sz="2000" baseline="0" dirty="0" smtClean="0"/>
                        <a:t> букв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в колонке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I(j)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Информационное содержание выравнивания</a:t>
                      </a:r>
                      <a:r>
                        <a:rPr lang="ru-RU" sz="2000" baseline="0" dirty="0" smtClean="0"/>
                        <a:t> сигналов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Последовательность</a:t>
                      </a:r>
                      <a:r>
                        <a:rPr lang="ru-RU" sz="2000" baseline="0" dirty="0" smtClean="0"/>
                        <a:t> длины </a:t>
                      </a:r>
                      <a:r>
                        <a:rPr lang="en-US" sz="2000" baseline="0" dirty="0" smtClean="0"/>
                        <a:t>m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b,j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err="1" smtClean="0"/>
                        <a:t>ln</a:t>
                      </a:r>
                      <a:r>
                        <a:rPr lang="en-US" sz="2000" dirty="0" smtClean="0"/>
                        <a:t> F(</a:t>
                      </a:r>
                      <a:r>
                        <a:rPr lang="en-US" sz="2000" dirty="0" err="1" smtClean="0"/>
                        <a:t>b,j</a:t>
                      </a:r>
                      <a:r>
                        <a:rPr lang="en-US" sz="2000" dirty="0" smtClean="0"/>
                        <a:t>)/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/>
                    </a:p>
                  </a:txBody>
                  <a:tcPr marL="36635" marR="36635" marT="51588" marB="51588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буквы </a:t>
                      </a:r>
                      <a:r>
                        <a:rPr lang="en-US" sz="2000" baseline="0" dirty="0" smtClean="0"/>
                        <a:t>b </a:t>
                      </a:r>
                      <a:r>
                        <a:rPr lang="ru-RU" sz="2000" baseline="0" dirty="0" smtClean="0"/>
                        <a:t>относительно колонки </a:t>
                      </a:r>
                      <a:r>
                        <a:rPr lang="en-US" sz="2000" baseline="0" dirty="0" smtClean="0"/>
                        <a:t>j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9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Буква  </a:t>
                      </a:r>
                      <a:r>
                        <a:rPr lang="en-US" sz="2000" dirty="0" smtClean="0"/>
                        <a:t>A,T,G </a:t>
                      </a:r>
                      <a:r>
                        <a:rPr lang="ru-RU" sz="2000" dirty="0" smtClean="0"/>
                        <a:t>или </a:t>
                      </a:r>
                      <a:r>
                        <a:rPr lang="en-US" sz="2000" dirty="0" smtClean="0"/>
                        <a:t>C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W(S)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052" marR="93052" marT="50398" marB="503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= </a:t>
                      </a:r>
                      <a:r>
                        <a:rPr lang="en-US" sz="2000" dirty="0" smtClean="0">
                          <a:sym typeface="Symbol"/>
                        </a:rPr>
                        <a:t>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j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r>
                        <a:rPr lang="en-US" sz="2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j)</a:t>
                      </a:r>
                      <a:endParaRPr lang="ru-RU" sz="2000" dirty="0"/>
                    </a:p>
                  </a:txBody>
                  <a:tcPr marL="36635" marR="36635" marT="51588" marB="5158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Вес</a:t>
                      </a:r>
                      <a:r>
                        <a:rPr lang="ru-RU" sz="2000" baseline="0" dirty="0" smtClean="0"/>
                        <a:t> последовательности относительно выравнивания </a:t>
                      </a:r>
                      <a:endParaRPr lang="ru-RU" sz="2000" dirty="0"/>
                    </a:p>
                  </a:txBody>
                  <a:tcPr marL="93052" marR="93052" marT="50398" marB="50398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547" y="0"/>
            <a:ext cx="8903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Обозначения,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 = (b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,…,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– посл., выровненная с  выравниванием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3275640" y="7140240"/>
            <a:ext cx="658008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4"/>
          <p:cNvSpPr/>
          <p:nvPr/>
        </p:nvSpPr>
        <p:spPr>
          <a:xfrm>
            <a:off x="-360" y="1167120"/>
            <a:ext cx="1007964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0" y="5853960"/>
            <a:ext cx="9953640" cy="105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The figure shows the Tomtom output from searching a single DNA motif against a collection of yeast transcription factor binding site motifs identified via ChIP-seq (9). Tomtom shows that the query motif closely resembles the binding motif for transcription factor RGT1.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99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3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394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7" name="Рисунок 396"/>
          <p:cNvPicPr/>
          <p:nvPr/>
        </p:nvPicPr>
        <p:blipFill>
          <a:blip r:embed="rId4" cstate="print"/>
          <a:stretch/>
        </p:blipFill>
        <p:spPr>
          <a:xfrm>
            <a:off x="2772000" y="2268000"/>
            <a:ext cx="4535640" cy="2586240"/>
          </a:xfrm>
          <a:prstGeom prst="rect">
            <a:avLst/>
          </a:prstGeom>
          <a:ln>
            <a:noFill/>
          </a:ln>
        </p:spPr>
      </p:pic>
      <p:sp>
        <p:nvSpPr>
          <p:cNvPr id="398" name="CustomShape 10"/>
          <p:cNvSpPr/>
          <p:nvPr/>
        </p:nvSpPr>
        <p:spPr>
          <a:xfrm>
            <a:off x="2851920" y="360"/>
            <a:ext cx="3915720" cy="211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Tomtom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0" y="7056000"/>
            <a:ext cx="10079640" cy="5036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2"/>
          <p:cNvSpPr/>
          <p:nvPr/>
        </p:nvSpPr>
        <p:spPr>
          <a:xfrm>
            <a:off x="0" y="7139880"/>
            <a:ext cx="2799720" cy="34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4160" tIns="63360" rIns="127080" bIns="63360" anchor="ctr"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Date of download:  4/13/2017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3276000" y="7139880"/>
            <a:ext cx="6579720" cy="349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r>
              <a:rPr lang="ru-RU" sz="1000" b="0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© 2009 The Author(s)This is an Open Access article distributed under the terms of the Creative Commons Attribution Non-Commercial License (http://creativecommons.org/licenses/by-nc/2.0/uk/) which permits unrestricted non-commercial use, distribution, and reproduction in any medium, provided the original work is properly cited.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4"/>
          <p:cNvSpPr/>
          <p:nvPr/>
        </p:nvSpPr>
        <p:spPr>
          <a:xfrm>
            <a:off x="-360" y="1167120"/>
            <a:ext cx="10079640" cy="540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ts val="224"/>
              </a:lnSpc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Fira Sans Light"/>
                <a:ea typeface="Fira Sans Light"/>
              </a:rPr>
              <a:t>From: 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MEME Suite: tools for motif discovery and searching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5"/>
          <p:cNvSpPr/>
          <p:nvPr/>
        </p:nvSpPr>
        <p:spPr>
          <a:xfrm>
            <a:off x="3960000" y="163440"/>
            <a:ext cx="5903640" cy="106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FIMO output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6"/>
          <p:cNvSpPr/>
          <p:nvPr/>
        </p:nvSpPr>
        <p:spPr>
          <a:xfrm>
            <a:off x="0" y="5628240"/>
            <a:ext cx="10079640" cy="19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Figure Legend: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5" name="Picture 3"/>
          <p:cNvPicPr/>
          <p:nvPr/>
        </p:nvPicPr>
        <p:blipFill>
          <a:blip r:embed="rId3" cstate="print"/>
          <a:stretch/>
        </p:blipFill>
        <p:spPr>
          <a:xfrm>
            <a:off x="251640" y="251640"/>
            <a:ext cx="1721520" cy="505440"/>
          </a:xfrm>
          <a:prstGeom prst="rect">
            <a:avLst/>
          </a:prstGeom>
          <a:ln>
            <a:noFill/>
          </a:ln>
        </p:spPr>
      </p:pic>
      <p:sp>
        <p:nvSpPr>
          <p:cNvPr id="406" name="Line 7"/>
          <p:cNvSpPr/>
          <p:nvPr/>
        </p:nvSpPr>
        <p:spPr>
          <a:xfrm>
            <a:off x="360" y="973080"/>
            <a:ext cx="10080000" cy="360"/>
          </a:xfrm>
          <a:prstGeom prst="line">
            <a:avLst/>
          </a:prstGeom>
          <a:ln w="1260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8"/>
          <p:cNvSpPr/>
          <p:nvPr/>
        </p:nvSpPr>
        <p:spPr>
          <a:xfrm>
            <a:off x="0" y="1777680"/>
            <a:ext cx="10079640" cy="18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28600" tIns="0" rIns="228600" bIns="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Nucleic Acids Res. 2009;37(suppl_2):W202-W208. doi:10.1093/nar/gkp335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9"/>
          <p:cNvSpPr/>
          <p:nvPr/>
        </p:nvSpPr>
        <p:spPr>
          <a:xfrm>
            <a:off x="360" y="360"/>
            <a:ext cx="10079640" cy="7559640"/>
          </a:xfrm>
          <a:prstGeom prst="rect">
            <a:avLst/>
          </a:prstGeom>
          <a:noFill/>
          <a:ln w="25560">
            <a:solidFill>
              <a:srgbClr val="F2F2F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" name="Рисунок 408"/>
          <p:cNvPicPr/>
          <p:nvPr/>
        </p:nvPicPr>
        <p:blipFill>
          <a:blip r:embed="rId4" cstate="print"/>
          <a:stretch/>
        </p:blipFill>
        <p:spPr>
          <a:xfrm>
            <a:off x="812880" y="2268000"/>
            <a:ext cx="8258760" cy="251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Полезные ссылки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Анализ данных ChiPSeq </a:t>
            </a:r>
            <a:r>
              <a:rPr lang="ru-RU" sz="20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https://books.google.ru/books?hl=ru&amp;lr=&amp;id=YC2K_v1mficC&amp;oi=fnd&amp;pg=PA135&amp;dq=makeev+vsevolod&amp;ots=uSo84sL8A6&amp;sig=xOTJH2RcPWhsjL7cBELQqkCkyfI&amp;redir_esc=y#v=onepage&amp;q=makeev%20vsevolod&amp;f=true</a:t>
            </a:r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Bailey TL, Williams N, Misleh C, Li WW. MEME: discovering and analyzing DNA and protein sequence motifs. Nucleic Acids Research. 2006;34(Web Server issue):W369-W373. doi:10.1093/nar/gkl198.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 NTL, Huang C-H. A survey of motif finding Web tools for detecting binding site motifs in ChIP-Seq data. Biology Direct. 2014;9:4. doi:10.1186/1745-6150-9-4.</a:t>
            </a: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Kulakovskiy IV, Makeev VJ. DNA sequence motif: a jack of all trades for ChIP-Seq data. Adv Protein Chem Struct Biol. 2013;91:135-71.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Сравнение двух PWM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504000" y="1769040"/>
            <a:ext cx="9071280" cy="438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Как в MEME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Vorontsov et co-authors https://almob.biomedcentral.com/articles/10.1186/1748-7188-8-23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201281" y="1091487"/>
            <a:ext cx="9409225" cy="583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Сигнал</a:t>
            </a: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то, что узнает белок. Иногда и он тоже может ошибаться</a:t>
            </a:r>
            <a:b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28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</a:t>
            </a: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описание сигнала, придуманное человеком; 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обычно, основано на последовательности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позволяет предсказывать в геноме сигналы – сайты, с которыми связывается изучаемый белок</a:t>
            </a:r>
            <a: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8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ru-RU" sz="2800" b="0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564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Идеал: предсказываются  все сигналы и не предсказывается ни одного сигнала  в геноме там, где их нет – НЕДОСТИЖИМ </a:t>
            </a:r>
            <a:r>
              <a:rPr lang="en-US" sz="28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 pitchFamily="2" charset="2"/>
              </a:rPr>
              <a:t>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"/>
          <p:cNvSpPr/>
          <p:nvPr/>
        </p:nvSpPr>
        <p:spPr>
          <a:xfrm>
            <a:off x="201282" y="6984035"/>
            <a:ext cx="3671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 err="1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RRvnGAAASKGAAASK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5"/>
          <p:cNvSpPr/>
          <p:nvPr/>
        </p:nvSpPr>
        <p:spPr>
          <a:xfrm>
            <a:off x="7383017" y="6984035"/>
            <a:ext cx="2447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400" b="0" strike="noStrike" spc="-1" dirty="0">
                <a:solidFill>
                  <a:srgbClr val="99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GAAAGTGAAA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TextShape 6"/>
          <p:cNvSpPr txBox="1"/>
          <p:nvPr/>
        </p:nvSpPr>
        <p:spPr>
          <a:xfrm>
            <a:off x="648000" y="288000"/>
            <a:ext cx="8218440" cy="68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Некоторые термины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221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804582"/>
          </a:xfrm>
        </p:spPr>
        <p:txBody>
          <a:bodyPr/>
          <a:lstStyle/>
          <a:p>
            <a:r>
              <a:rPr lang="ru-RU" sz="3600" dirty="0" smtClean="0">
                <a:latin typeface="+mj-lt"/>
              </a:rPr>
              <a:t>Виды описаний сигналов (мотивов)</a:t>
            </a:r>
            <a:endParaRPr lang="ru-RU" sz="360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/>
          </p:nvPr>
        </p:nvSpPr>
        <p:spPr>
          <a:xfrm>
            <a:off x="354902" y="2128422"/>
            <a:ext cx="6605660" cy="5223080"/>
          </a:xfrm>
        </p:spPr>
        <p:txBody>
          <a:bodyPr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Консенсус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— способ отображения мотива, в котором в каждой позиции указывается самое частое основание/аминокислота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Паттерн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указание допустимых букв в каждой позиции</a:t>
            </a:r>
          </a:p>
          <a:p>
            <a:pPr>
              <a:buFont typeface="Arial" pitchFamily="34" charset="0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LOGO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каждой позиции каждая буква изображаются прямоугольником высоты, равной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её информационному содержанию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(ждите!)</a:t>
            </a:r>
          </a:p>
          <a:p>
            <a:pPr>
              <a:buFont typeface="Arial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Позиционная весовая матрица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вес каждой буквы в каждой позиции (ждите)</a:t>
            </a:r>
            <a:endParaRPr lang="en-US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обобщение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PWM,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позволяющее учитывать </a:t>
            </a:r>
            <a:r>
              <a:rPr lang="ru-RU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делеции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вставки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(позже)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другая математика</a:t>
            </a:r>
            <a:endParaRPr lang="ru-RU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687" y="1206702"/>
            <a:ext cx="6336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Пусть есть выравнивание последовательностей известных или предполагаемых сигналов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204"/>
          <a:stretch/>
        </p:blipFill>
        <p:spPr>
          <a:xfrm>
            <a:off x="6038842" y="4048672"/>
            <a:ext cx="4339765" cy="57083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691727" y="1168297"/>
            <a:ext cx="203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urier New" pitchFamily="49" charset="0"/>
              </a:rPr>
              <a:t>CCTACGCAAACGT</a:t>
            </a:r>
          </a:p>
          <a:p>
            <a:r>
              <a:rPr lang="ru-RU" b="1" dirty="0" smtClean="0">
                <a:latin typeface="Courier New" pitchFamily="49" charset="0"/>
              </a:rPr>
              <a:t>GTCTCGCAAACGT</a:t>
            </a:r>
          </a:p>
          <a:p>
            <a:r>
              <a:rPr lang="ru-RU" b="1" dirty="0" smtClean="0">
                <a:latin typeface="Courier New" pitchFamily="49" charset="0"/>
              </a:rPr>
              <a:t>GCCACGCAACCGT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8967" y="2205232"/>
            <a:ext cx="2227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GCCACGCAAACGT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107" y="3165357"/>
            <a:ext cx="2803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SMMWCGCAAMCGT </a:t>
            </a:r>
            <a:r>
              <a:rPr lang="ru-RU" sz="2000" dirty="0" smtClean="0">
                <a:solidFill>
                  <a:srgbClr val="C00000"/>
                </a:solidFill>
                <a:latin typeface="Courier New" pitchFamily="49" charset="0"/>
              </a:rPr>
              <a:t>или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[GC][TC]…[AC]CGT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1" y="284982"/>
            <a:ext cx="9178795" cy="1460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для буквы </a:t>
            </a:r>
            <a:r>
              <a:rPr lang="en-US" dirty="0" smtClean="0"/>
              <a:t>b </a:t>
            </a:r>
            <a:r>
              <a:rPr lang="ru-RU" dirty="0" smtClean="0"/>
              <a:t>в позиции </a:t>
            </a:r>
            <a:r>
              <a:rPr lang="en-US" dirty="0" smtClean="0"/>
              <a:t>j</a:t>
            </a:r>
            <a:br>
              <a:rPr lang="en-US" dirty="0" smtClean="0"/>
            </a:br>
            <a:r>
              <a:rPr lang="ru-RU" dirty="0" smtClean="0"/>
              <a:t>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2267" y="1929765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f(</a:t>
            </a:r>
            <a:r>
              <a:rPr lang="en-US" sz="3200" dirty="0" err="1" smtClean="0"/>
              <a:t>b,j</a:t>
            </a:r>
            <a:r>
              <a:rPr lang="en-US" sz="3200" dirty="0" smtClean="0"/>
              <a:t>)*log</a:t>
            </a:r>
            <a:r>
              <a:rPr lang="en-US" sz="3200" baseline="-25000" dirty="0" smtClean="0"/>
              <a:t>2</a:t>
            </a:r>
            <a:r>
              <a:rPr lang="en-US" sz="3200" dirty="0"/>
              <a:t>[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)/p(b)] = </a:t>
            </a:r>
            <a:r>
              <a:rPr lang="ru-RU" sz="3200" dirty="0" smtClean="0"/>
              <a:t>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8093" y="2781307"/>
            <a:ext cx="93324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[f(</a:t>
            </a:r>
            <a:r>
              <a:rPr lang="en-US" sz="3200" dirty="0" err="1" smtClean="0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 = w(</a:t>
            </a:r>
            <a:r>
              <a:rPr lang="en-US" sz="3200" dirty="0" err="1" smtClean="0"/>
              <a:t>b,j</a:t>
            </a:r>
            <a:r>
              <a:rPr lang="en-US" sz="3200" dirty="0" smtClean="0"/>
              <a:t>) –</a:t>
            </a:r>
            <a:r>
              <a:rPr lang="ru-RU" sz="3200" dirty="0" smtClean="0"/>
              <a:t> вес из матрицы </a:t>
            </a:r>
            <a:r>
              <a:rPr lang="en-US" sz="3200" dirty="0" smtClean="0"/>
              <a:t>PWM </a:t>
            </a:r>
            <a:r>
              <a:rPr lang="ru-RU" sz="3200" dirty="0" smtClean="0"/>
              <a:t>без </a:t>
            </a:r>
            <a:r>
              <a:rPr lang="ru-RU" sz="3200" dirty="0" err="1" smtClean="0"/>
              <a:t>псевдоотсчётов</a:t>
            </a:r>
            <a:r>
              <a:rPr lang="ru-RU" sz="3200" dirty="0" smtClean="0"/>
              <a:t>.  </a:t>
            </a:r>
            <a:br>
              <a:rPr lang="ru-RU" sz="3200" dirty="0" smtClean="0"/>
            </a:b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положительное число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 f(</a:t>
            </a:r>
            <a:r>
              <a:rPr lang="en-US" sz="32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b,j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&gt; p(b)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(</a:t>
            </a:r>
            <a:r>
              <a:rPr lang="ru-RU" sz="3200" dirty="0" smtClean="0">
                <a:solidFill>
                  <a:schemeClr val="accent1"/>
                </a:solidFill>
              </a:rPr>
              <a:t>как вычислять при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dirty="0" err="1" smtClean="0">
                <a:solidFill>
                  <a:schemeClr val="accent1"/>
                </a:solidFill>
              </a:rPr>
              <a:t>b,j</a:t>
            </a:r>
            <a:r>
              <a:rPr lang="en-US" sz="3200" dirty="0" smtClean="0">
                <a:solidFill>
                  <a:schemeClr val="accent1"/>
                </a:solidFill>
              </a:rPr>
              <a:t>) = 0 </a:t>
            </a:r>
            <a:r>
              <a:rPr lang="ru-RU" sz="3200" dirty="0" smtClean="0">
                <a:solidFill>
                  <a:schemeClr val="accent1"/>
                </a:solidFill>
              </a:rPr>
              <a:t>? )</a:t>
            </a:r>
          </a:p>
          <a:p>
            <a:r>
              <a:rPr lang="ru-RU" sz="3200" dirty="0" smtClean="0"/>
              <a:t>Если 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0, </a:t>
            </a:r>
            <a:r>
              <a:rPr lang="ru-RU" sz="3200" dirty="0" smtClean="0"/>
              <a:t>то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 (</a:t>
            </a:r>
            <a:r>
              <a:rPr lang="ru-RU" sz="3200" dirty="0" smtClean="0"/>
              <a:t>теорема)</a:t>
            </a:r>
            <a:endParaRPr lang="en-US" sz="3200" dirty="0" smtClean="0"/>
          </a:p>
          <a:p>
            <a:r>
              <a:rPr lang="ru-RU" sz="3200" dirty="0" smtClean="0"/>
              <a:t>Также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</a:t>
            </a:r>
            <a:r>
              <a:rPr lang="ru-RU" sz="3200" dirty="0" smtClean="0"/>
              <a:t>если частота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p(b)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Максимум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[1/p(b)] </a:t>
            </a:r>
            <a:r>
              <a:rPr lang="ru-RU" sz="3200" dirty="0" smtClean="0"/>
              <a:t>для минимальной </a:t>
            </a:r>
            <a:r>
              <a:rPr lang="en-US" sz="3200" dirty="0" smtClean="0"/>
              <a:t>p(b)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823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5167" y="7079622"/>
            <a:ext cx="816868" cy="401638"/>
          </a:xfrm>
        </p:spPr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78093" y="438602"/>
            <a:ext cx="9524440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f(</a:t>
            </a:r>
            <a:r>
              <a:rPr lang="en-US" sz="3200" dirty="0" err="1" smtClean="0"/>
              <a:t>b,j</a:t>
            </a:r>
            <a:r>
              <a:rPr lang="en-US" sz="3200" dirty="0"/>
              <a:t>)*log</a:t>
            </a:r>
            <a:r>
              <a:rPr lang="en-US" sz="3200" baseline="-25000" dirty="0"/>
              <a:t>2</a:t>
            </a:r>
            <a:r>
              <a:rPr lang="en-US" sz="3200" dirty="0"/>
              <a:t>[f(</a:t>
            </a:r>
            <a:r>
              <a:rPr lang="en-US" sz="3200" dirty="0" err="1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 =  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= </a:t>
            </a:r>
            <a:r>
              <a:rPr lang="en-US" sz="3200" dirty="0" smtClean="0"/>
              <a:t>p(b)*[f(</a:t>
            </a:r>
            <a:r>
              <a:rPr lang="en-US" sz="3200" dirty="0" err="1" smtClean="0"/>
              <a:t>b,j</a:t>
            </a:r>
            <a:r>
              <a:rPr lang="en-US" sz="3200" dirty="0" smtClean="0"/>
              <a:t>)/p(b)]*log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[f(</a:t>
            </a:r>
            <a:r>
              <a:rPr lang="en-US" sz="3200" dirty="0" err="1" smtClean="0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)]=  </a:t>
            </a:r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3200" dirty="0" smtClean="0"/>
              <a:t>=  </a:t>
            </a:r>
            <a:r>
              <a:rPr lang="en-US" sz="3200" dirty="0" smtClean="0"/>
              <a:t>p(b)*xlog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x                          </a:t>
            </a:r>
            <a:r>
              <a:rPr lang="ru-RU" sz="3200" dirty="0" smtClean="0"/>
              <a:t>где  </a:t>
            </a:r>
            <a:r>
              <a:rPr lang="en-US" sz="3200" dirty="0" smtClean="0"/>
              <a:t>x = f(</a:t>
            </a:r>
            <a:r>
              <a:rPr lang="en-US" sz="3200" dirty="0" err="1" smtClean="0"/>
              <a:t>b,j</a:t>
            </a:r>
            <a:r>
              <a:rPr lang="en-US" sz="3200" dirty="0"/>
              <a:t>)/p(b)</a:t>
            </a:r>
            <a:endParaRPr lang="ru-RU" sz="32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610036"/>
              </p:ext>
            </p:extLst>
          </p:nvPr>
        </p:nvGraphicFramePr>
        <p:xfrm>
          <a:off x="293342" y="2653350"/>
          <a:ext cx="6820840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H="1">
            <a:off x="1046193" y="5469657"/>
            <a:ext cx="6338706" cy="768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92957"/>
            <a:ext cx="9178795" cy="688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(j)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колонки </a:t>
            </a:r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467" y="904100"/>
            <a:ext cx="42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IC(j) =</a:t>
            </a:r>
            <a:r>
              <a:rPr lang="ru-RU" sz="3200" dirty="0" smtClean="0"/>
              <a:t> </a:t>
            </a:r>
            <a:r>
              <a:rPr lang="en-US" sz="3200" dirty="0" smtClean="0"/>
              <a:t> ∑</a:t>
            </a:r>
            <a:r>
              <a:rPr lang="en-US" sz="3200" baseline="-25000" dirty="0" smtClean="0"/>
              <a:t>b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915" y="1986054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формулы следует, что </a:t>
            </a:r>
            <a:r>
              <a:rPr lang="en-US" sz="3200" dirty="0" smtClean="0"/>
              <a:t>IC(j) – </a:t>
            </a:r>
            <a:r>
              <a:rPr lang="ru-RU" sz="3200" dirty="0" err="1" smtClean="0"/>
              <a:t>матожидание</a:t>
            </a:r>
            <a:r>
              <a:rPr lang="ru-RU" sz="3200" dirty="0" smtClean="0"/>
              <a:t> - веса в колонке при распределении вероятностей букв </a:t>
            </a:r>
            <a:r>
              <a:rPr lang="en-US" sz="3200" dirty="0" smtClean="0"/>
              <a:t>b </a:t>
            </a:r>
            <a:r>
              <a:rPr lang="ru-RU" sz="3200" dirty="0" smtClean="0"/>
              <a:t>заданного частотами букв в колонке 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Теорема. </a:t>
            </a:r>
            <a:r>
              <a:rPr lang="en-US" sz="3200" dirty="0" smtClean="0"/>
              <a:t>0 ≤ IC(j) ≤ </a:t>
            </a:r>
            <a:r>
              <a:rPr lang="ru-RU" sz="3200" dirty="0" smtClean="0"/>
              <a:t>(?)</a:t>
            </a:r>
            <a:r>
              <a:rPr lang="en-US" sz="3200" dirty="0" smtClean="0"/>
              <a:t> max(log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1/p(b) </a:t>
            </a:r>
            <a:r>
              <a:rPr lang="ru-RU" sz="3200" dirty="0" smtClean="0"/>
              <a:t>)  При </a:t>
            </a:r>
            <a:r>
              <a:rPr lang="en-US" sz="3200" dirty="0" smtClean="0"/>
              <a:t>p(b) = ¼  </a:t>
            </a:r>
            <a:r>
              <a:rPr lang="ru-RU" sz="3200" dirty="0" smtClean="0"/>
              <a:t>имеем 2</a:t>
            </a:r>
          </a:p>
          <a:p>
            <a:endParaRPr lang="ru-RU" sz="3200" dirty="0"/>
          </a:p>
          <a:p>
            <a:r>
              <a:rPr lang="ru-RU" sz="3200" dirty="0" smtClean="0"/>
              <a:t>Чем больше </a:t>
            </a:r>
            <a:r>
              <a:rPr lang="en-US" sz="3200" dirty="0" smtClean="0"/>
              <a:t>IC(j), </a:t>
            </a:r>
            <a:r>
              <a:rPr lang="ru-RU" sz="3200" dirty="0" smtClean="0"/>
              <a:t>тем больше частоты букв в колонке отличаются от ожидаемых, тем больше информации в колонке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9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126724"/>
            <a:ext cx="9332414" cy="811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Информационное содержание 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 выравнивания равно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0063" y="1091487"/>
            <a:ext cx="38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IC = ∑</a:t>
            </a:r>
            <a:r>
              <a:rPr lang="en-US" sz="3200" baseline="-25000" dirty="0" smtClean="0"/>
              <a:t>j </a:t>
            </a:r>
            <a:r>
              <a:rPr lang="en-US" sz="3200" dirty="0" smtClean="0"/>
              <a:t>IC(j)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0313" y="2090017"/>
            <a:ext cx="4743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en-US" sz="3200" dirty="0" smtClean="0"/>
              <a:t>LOGO </a:t>
            </a:r>
            <a:r>
              <a:rPr lang="ru-RU" sz="3200" dirty="0" smtClean="0"/>
              <a:t>сигнала буквы имеют высоту, равную информационному содержанию букв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" y="1821998"/>
            <a:ext cx="4643228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2758</Words>
  <Application>Microsoft Office PowerPoint</Application>
  <PresentationFormat>Произвольный</PresentationFormat>
  <Paragraphs>596</Paragraphs>
  <Slides>57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72" baseType="lpstr">
      <vt:lpstr>Abyssinica SIL</vt:lpstr>
      <vt:lpstr>Arial</vt:lpstr>
      <vt:lpstr>Calibri</vt:lpstr>
      <vt:lpstr>Calibri Light</vt:lpstr>
      <vt:lpstr>Courier New</vt:lpstr>
      <vt:lpstr>DejaVu Sans</vt:lpstr>
      <vt:lpstr>Fira Sans Light</vt:lpstr>
      <vt:lpstr>Segoe UI</vt:lpstr>
      <vt:lpstr>StarSymbol</vt:lpstr>
      <vt:lpstr>Symbol</vt:lpstr>
      <vt:lpstr>Times New Roman</vt:lpstr>
      <vt:lpstr>Wingdings</vt:lpstr>
      <vt:lpstr>Специальное оформление</vt:lpstr>
      <vt:lpstr>Office Theme</vt:lpstr>
      <vt:lpstr>Лист</vt:lpstr>
      <vt:lpstr>Сигналы и мотивы -2</vt:lpstr>
      <vt:lpstr>Презентация PowerPoint</vt:lpstr>
      <vt:lpstr>1. Информационное содержание выравнивания последовательностей сигнала. LOGO. Сила сигнала</vt:lpstr>
      <vt:lpstr>Презентация PowerPoint</vt:lpstr>
      <vt:lpstr>Презентация PowerPoint</vt:lpstr>
      <vt:lpstr> Величина IС для буквы b в позиции j выравнивания</vt:lpstr>
      <vt:lpstr>Презентация PowerPoint</vt:lpstr>
      <vt:lpstr> Величина IС(j) для колонки j</vt:lpstr>
      <vt:lpstr> Информационное содержание  IС  выравнивания равно</vt:lpstr>
      <vt:lpstr>webLOGO. Спасибо Руслану за вопрос </vt:lpstr>
      <vt:lpstr>Примеры сильных и слабых сигналов</vt:lpstr>
      <vt:lpstr>Примеры</vt:lpstr>
      <vt:lpstr>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со * по коронавирусам</vt:lpstr>
      <vt:lpstr>Презентация PowerPoint</vt:lpstr>
      <vt:lpstr>Gibbs Sampling </vt:lpstr>
      <vt:lpstr>Презентация PowerPoint</vt:lpstr>
      <vt:lpstr>Презентация PowerPoint</vt:lpstr>
      <vt:lpstr>Презентация PowerPoint</vt:lpstr>
      <vt:lpstr>Презентация PowerPoint</vt:lpstr>
      <vt:lpstr>MAST – другая программа из пакета MEME для поиска новых  сигналов  по нескольким PWM в большом наборе последовательностей</vt:lpstr>
      <vt:lpstr>КОНЕЦ ПРЕЗЕНТАЦИИ</vt:lpstr>
      <vt:lpstr>4. Сужение области поиска мотива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Chip-seq   эксперимент, позволяющий находить сайты связывания конкретного белка с ДНК с помощью NGS </vt:lpstr>
      <vt:lpstr>Презентация PowerPoint</vt:lpstr>
      <vt:lpstr>Теория Как учесть зависимость позиций сигнала?</vt:lpstr>
      <vt:lpstr>Презентация PowerPoint</vt:lpstr>
      <vt:lpstr>Презентация PowerPoint</vt:lpstr>
      <vt:lpstr>Сайт посадки рибосомы (прокариоты)</vt:lpstr>
      <vt:lpstr>Презентация PowerPoint</vt:lpstr>
      <vt:lpstr>Презентация PowerPoint</vt:lpstr>
      <vt:lpstr>Презентация PowerPoint</vt:lpstr>
      <vt:lpstr>конец</vt:lpstr>
      <vt:lpstr>Презентация PowerPoint</vt:lpstr>
      <vt:lpstr>Позиционная весовая матрица PWM. (По РГМ)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описаний сигналов (мотивов)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266</cp:revision>
  <dcterms:created xsi:type="dcterms:W3CDTF">2017-04-13T14:13:19Z</dcterms:created>
  <dcterms:modified xsi:type="dcterms:W3CDTF">2020-03-20T07:53:49Z</dcterms:modified>
  <dc:language>ru-RU</dc:language>
</cp:coreProperties>
</file>