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  <p:sldMasterId id="2147483700" r:id="rId2"/>
  </p:sldMasterIdLst>
  <p:notesMasterIdLst>
    <p:notesMasterId r:id="rId38"/>
  </p:notesMasterIdLst>
  <p:sldIdLst>
    <p:sldId id="306" r:id="rId3"/>
    <p:sldId id="412" r:id="rId4"/>
    <p:sldId id="414" r:id="rId5"/>
    <p:sldId id="415" r:id="rId6"/>
    <p:sldId id="433" r:id="rId7"/>
    <p:sldId id="420" r:id="rId8"/>
    <p:sldId id="441" r:id="rId9"/>
    <p:sldId id="434" r:id="rId10"/>
    <p:sldId id="435" r:id="rId11"/>
    <p:sldId id="436" r:id="rId12"/>
    <p:sldId id="443" r:id="rId13"/>
    <p:sldId id="419" r:id="rId14"/>
    <p:sldId id="421" r:id="rId15"/>
    <p:sldId id="442" r:id="rId16"/>
    <p:sldId id="422" r:id="rId17"/>
    <p:sldId id="458" r:id="rId18"/>
    <p:sldId id="454" r:id="rId19"/>
    <p:sldId id="450" r:id="rId20"/>
    <p:sldId id="451" r:id="rId21"/>
    <p:sldId id="452" r:id="rId22"/>
    <p:sldId id="453" r:id="rId23"/>
    <p:sldId id="423" r:id="rId24"/>
    <p:sldId id="424" r:id="rId25"/>
    <p:sldId id="455" r:id="rId26"/>
    <p:sldId id="456" r:id="rId27"/>
    <p:sldId id="425" r:id="rId28"/>
    <p:sldId id="457" r:id="rId29"/>
    <p:sldId id="426" r:id="rId30"/>
    <p:sldId id="427" r:id="rId31"/>
    <p:sldId id="428" r:id="rId32"/>
    <p:sldId id="429" r:id="rId33"/>
    <p:sldId id="394" r:id="rId34"/>
    <p:sldId id="413" r:id="rId35"/>
    <p:sldId id="449" r:id="rId36"/>
    <p:sldId id="275" r:id="rId3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3" autoAdjust="0"/>
    <p:restoredTop sz="83059" autoAdjust="0"/>
  </p:normalViewPr>
  <p:slideViewPr>
    <p:cSldViewPr>
      <p:cViewPr varScale="1">
        <p:scale>
          <a:sx n="41" d="100"/>
          <a:sy n="41" d="100"/>
        </p:scale>
        <p:origin x="798" y="27"/>
      </p:cViewPr>
      <p:guideLst>
        <p:guide orient="horz" pos="2284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nake\common\Education\FBB\Year_14\term4\block3\pr10\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CB </a:t>
            </a:r>
            <a:r>
              <a:rPr lang="ru-RU" dirty="0"/>
              <a:t>для</a:t>
            </a:r>
            <a:r>
              <a:rPr lang="ru-RU" baseline="0" dirty="0"/>
              <a:t> </a:t>
            </a:r>
            <a:r>
              <a:rPr lang="en-US" baseline="0" dirty="0" err="1"/>
              <a:t>chr</a:t>
            </a:r>
            <a:r>
              <a:rPr lang="ru-RU" baseline="0" dirty="0"/>
              <a:t> </a:t>
            </a:r>
            <a:r>
              <a:rPr lang="en-US" baseline="0" dirty="0"/>
              <a:t>20 </a:t>
            </a:r>
            <a:r>
              <a:rPr lang="ru-RU" baseline="0" dirty="0"/>
              <a:t>человека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test!$E$6</c:f>
              <c:strCache>
                <c:ptCount val="1"/>
                <c:pt idx="0">
                  <c:v>K</c:v>
                </c:pt>
              </c:strCache>
            </c:strRef>
          </c:tx>
          <c:invertIfNegative val="0"/>
          <c:cat>
            <c:strRef>
              <c:f>test!$A$7:$A$22</c:f>
              <c:strCache>
                <c:ptCount val="16"/>
                <c:pt idx="0">
                  <c:v>AA</c:v>
                </c:pt>
                <c:pt idx="1">
                  <c:v>TT</c:v>
                </c:pt>
                <c:pt idx="2">
                  <c:v>AC</c:v>
                </c:pt>
                <c:pt idx="3">
                  <c:v>GT</c:v>
                </c:pt>
                <c:pt idx="4">
                  <c:v>AG</c:v>
                </c:pt>
                <c:pt idx="5">
                  <c:v>CT</c:v>
                </c:pt>
                <c:pt idx="6">
                  <c:v>CA</c:v>
                </c:pt>
                <c:pt idx="7">
                  <c:v>TG</c:v>
                </c:pt>
                <c:pt idx="8">
                  <c:v>CC</c:v>
                </c:pt>
                <c:pt idx="9">
                  <c:v>GG</c:v>
                </c:pt>
                <c:pt idx="10">
                  <c:v>GA</c:v>
                </c:pt>
                <c:pt idx="11">
                  <c:v>TC</c:v>
                </c:pt>
                <c:pt idx="12">
                  <c:v>AT</c:v>
                </c:pt>
                <c:pt idx="13">
                  <c:v>CG</c:v>
                </c:pt>
                <c:pt idx="14">
                  <c:v>GC</c:v>
                </c:pt>
                <c:pt idx="15">
                  <c:v>TA</c:v>
                </c:pt>
              </c:strCache>
            </c:strRef>
          </c:cat>
          <c:val>
            <c:numRef>
              <c:f>test!$E$7:$E$22</c:f>
              <c:numCache>
                <c:formatCode>0.00</c:formatCode>
                <c:ptCount val="16"/>
                <c:pt idx="0">
                  <c:v>1.1250344020382719</c:v>
                </c:pt>
                <c:pt idx="1">
                  <c:v>1.1252159918083415</c:v>
                </c:pt>
                <c:pt idx="2">
                  <c:v>0.82292090250964733</c:v>
                </c:pt>
                <c:pt idx="3">
                  <c:v>0.82282527593564525</c:v>
                </c:pt>
                <c:pt idx="4">
                  <c:v>1.1819980725012988</c:v>
                </c:pt>
                <c:pt idx="5">
                  <c:v>1.1791008632688809</c:v>
                </c:pt>
                <c:pt idx="6">
                  <c:v>1.2223082710429318</c:v>
                </c:pt>
                <c:pt idx="7">
                  <c:v>1.2189027526495249</c:v>
                </c:pt>
                <c:pt idx="8">
                  <c:v>1.2458509015262884</c:v>
                </c:pt>
                <c:pt idx="9">
                  <c:v>1.2427220997166304</c:v>
                </c:pt>
                <c:pt idx="10">
                  <c:v>0.98546339965100638</c:v>
                </c:pt>
                <c:pt idx="11">
                  <c:v>0.98155176253479859</c:v>
                </c:pt>
                <c:pt idx="12">
                  <c:v>0.87216986814789932</c:v>
                </c:pt>
                <c:pt idx="13">
                  <c:v>0.24777204166760816</c:v>
                </c:pt>
                <c:pt idx="14">
                  <c:v>1.000904479198192</c:v>
                </c:pt>
                <c:pt idx="15">
                  <c:v>0.71368065674979086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359968"/>
        <c:axId val="415365064"/>
      </c:barChart>
      <c:catAx>
        <c:axId val="41535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/>
            </a:pPr>
            <a:endParaRPr lang="ru-RU"/>
          </a:p>
        </c:txPr>
        <c:crossAx val="415365064"/>
        <c:crosses val="autoZero"/>
        <c:auto val="1"/>
        <c:lblAlgn val="ctr"/>
        <c:lblOffset val="100"/>
        <c:tickLblSkip val="1"/>
        <c:noMultiLvlLbl val="0"/>
      </c:catAx>
      <c:valAx>
        <c:axId val="415365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</a:t>
                </a:r>
                <a:endParaRPr lang="en-US" sz="1800" dirty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15359968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741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34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26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09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3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1F35-A60C-4C12-BC79-134F90EBDF1D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6EBA-8A46-4954-B28D-1764C902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3/26/2020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3/26/2020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3/26/2020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3/26/2020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3/26/2020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64" r:id="rId7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pbworks.com/w/pag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YC2K_v1mficC&amp;oi=fnd&amp;pg=PA135&amp;dq=makeev+vsevolod&amp;ots=uSo84sL8A6&amp;sig=xOTJH2RcPWhsjL7cBELQqkCkyfI&amp;redir_esc=y#v=onepage&amp;q=makeev%20vsevolod&amp;f=true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5%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3%2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 -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56" dirty="0"/>
              <a:t>Слово </a:t>
            </a:r>
            <a:r>
              <a:rPr lang="en-US" sz="3256" dirty="0"/>
              <a:t>CG  </a:t>
            </a:r>
            <a:r>
              <a:rPr lang="ru-RU" sz="3256" dirty="0"/>
              <a:t>встречается в пять раз реже, чем предсказывает статистика!</a:t>
            </a:r>
            <a:endParaRPr lang="ru-RU" sz="3256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7035" y="2170815"/>
            <a:ext cx="8694539" cy="39133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Вывод: </a:t>
            </a:r>
            <a:br>
              <a:rPr lang="ru-RU" dirty="0" smtClean="0"/>
            </a:br>
            <a:r>
              <a:rPr lang="ru-RU" dirty="0" smtClean="0"/>
              <a:t>- слово </a:t>
            </a:r>
            <a:r>
              <a:rPr lang="en-US" dirty="0" smtClean="0"/>
              <a:t>CG </a:t>
            </a:r>
            <a:r>
              <a:rPr lang="ru-RU" dirty="0" smtClean="0"/>
              <a:t>имеет какую-то </a:t>
            </a:r>
            <a:r>
              <a:rPr lang="ru-RU" dirty="0" smtClean="0"/>
              <a:t>функцию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ru-RU" sz="2400" dirty="0" smtClean="0"/>
              <a:t>точнее есть белки, узнающие его и что-то важное делающие)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Какую?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Прочитайте.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литературе слово </a:t>
            </a:r>
            <a:r>
              <a:rPr lang="en-US" dirty="0" smtClean="0"/>
              <a:t>CG </a:t>
            </a:r>
            <a:r>
              <a:rPr lang="ru-RU" dirty="0" smtClean="0"/>
              <a:t>записывают так: </a:t>
            </a:r>
            <a:r>
              <a:rPr lang="en-US" dirty="0" err="1" smtClean="0"/>
              <a:t>CpG</a:t>
            </a:r>
            <a:r>
              <a:rPr lang="en-US" dirty="0" smtClean="0"/>
              <a:t> – </a:t>
            </a:r>
            <a:r>
              <a:rPr lang="ru-RU" dirty="0" smtClean="0"/>
              <a:t>чтобы не спутать с  комплементарной парой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143" y="417025"/>
            <a:ext cx="8693150" cy="1460500"/>
          </a:xfrm>
        </p:spPr>
        <p:txBody>
          <a:bodyPr/>
          <a:lstStyle/>
          <a:p>
            <a:r>
              <a:rPr lang="ru-RU" dirty="0" smtClean="0"/>
              <a:t>Вопрос</a:t>
            </a:r>
            <a:r>
              <a:rPr lang="en-US" dirty="0" smtClean="0"/>
              <a:t>: </a:t>
            </a:r>
            <a:r>
              <a:rPr lang="ru-RU" dirty="0" smtClean="0"/>
              <a:t>даст ли правильный ответ расчёт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(ACG)</a:t>
            </a:r>
            <a:r>
              <a:rPr lang="ru-RU" dirty="0"/>
              <a:t> </a:t>
            </a:r>
            <a:r>
              <a:rPr lang="ru-RU" dirty="0" smtClean="0"/>
              <a:t>«по </a:t>
            </a:r>
            <a:r>
              <a:rPr lang="ru-RU" dirty="0"/>
              <a:t>Б</a:t>
            </a:r>
            <a:r>
              <a:rPr lang="ru-RU" dirty="0" smtClean="0"/>
              <a:t>ернулли»?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5167" y="7016612"/>
            <a:ext cx="890126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1837" y="3371182"/>
            <a:ext cx="7854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математик я смотрю что окажется в крайних случаях</a:t>
            </a:r>
          </a:p>
          <a:p>
            <a:r>
              <a:rPr lang="ru-RU" dirty="0" smtClean="0"/>
              <a:t>Допустим слов </a:t>
            </a:r>
            <a:r>
              <a:rPr lang="en-US" dirty="0" smtClean="0"/>
              <a:t>CG </a:t>
            </a:r>
            <a:r>
              <a:rPr lang="ru-RU" dirty="0" smtClean="0"/>
              <a:t>всего </a:t>
            </a:r>
            <a:r>
              <a:rPr lang="en-US" dirty="0" smtClean="0"/>
              <a:t> 10 000</a:t>
            </a:r>
            <a:r>
              <a:rPr lang="ru-RU" dirty="0" smtClean="0"/>
              <a:t> из-за того, что такие сигналы избегаются. </a:t>
            </a:r>
          </a:p>
          <a:p>
            <a:r>
              <a:rPr lang="ru-RU" dirty="0" smtClean="0"/>
              <a:t>Теоретически возможно? Почему нет, хотя контраст </a:t>
            </a:r>
            <a:r>
              <a:rPr lang="en-US" dirty="0" smtClean="0"/>
              <a:t>CG </a:t>
            </a:r>
            <a:r>
              <a:rPr lang="ru-RU" dirty="0" smtClean="0"/>
              <a:t>окажется много ниже.</a:t>
            </a:r>
          </a:p>
          <a:p>
            <a:r>
              <a:rPr lang="ru-RU" dirty="0" smtClean="0"/>
              <a:t>Тогда слов А</a:t>
            </a:r>
            <a:r>
              <a:rPr lang="en-US" dirty="0" smtClean="0"/>
              <a:t>CG  </a:t>
            </a:r>
            <a:r>
              <a:rPr lang="ru-RU" dirty="0" smtClean="0"/>
              <a:t>окажется еще меньше в несколько раз.</a:t>
            </a:r>
          </a:p>
          <a:p>
            <a:r>
              <a:rPr lang="ru-RU" dirty="0" smtClean="0"/>
              <a:t>А Бернулли нам посчитает </a:t>
            </a:r>
            <a:r>
              <a:rPr lang="en-US" dirty="0" smtClean="0"/>
              <a:t>N*0.3*0.2*0.2  = </a:t>
            </a:r>
            <a:r>
              <a:rPr lang="ru-RU" dirty="0" smtClean="0"/>
              <a:t>63*10</a:t>
            </a:r>
            <a:r>
              <a:rPr lang="en-US" dirty="0" smtClean="0"/>
              <a:t>^6*0.012 </a:t>
            </a:r>
            <a:r>
              <a:rPr lang="ru-RU" dirty="0" smtClean="0"/>
              <a:t>порядка 6*10</a:t>
            </a:r>
            <a:r>
              <a:rPr lang="en-US" dirty="0" smtClean="0"/>
              <a:t>^5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93307" y="5483457"/>
            <a:ext cx="9524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ВЫВОД:  при расчете ожидаемого числа слов </a:t>
            </a:r>
            <a:r>
              <a:rPr lang="en-US" sz="3200" dirty="0" smtClean="0"/>
              <a:t>ACG </a:t>
            </a:r>
            <a:r>
              <a:rPr lang="ru-RU" sz="3200" dirty="0" smtClean="0"/>
              <a:t>надо учитывать наблюдаемые частоты </a:t>
            </a:r>
            <a:r>
              <a:rPr lang="ru-RU" sz="3200" dirty="0" err="1" smtClean="0"/>
              <a:t>подслов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1869" y="2096973"/>
            <a:ext cx="945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«по Бернулли</a:t>
            </a:r>
            <a:r>
              <a:rPr lang="ru-RU" sz="2400" dirty="0" smtClean="0"/>
              <a:t>» значит в каждой позиции выбирается с определенной вероятностью (равной частоте буквы) независимо от других позиций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621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23579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z="1425"/>
              <a:t>Слайд</a:t>
            </a:r>
            <a:fld id="{4280A8C7-CE2A-4171-8686-5727339A32FC}" type="slidenum">
              <a:rPr lang="ru-RU" sz="1628"/>
              <a:pPr/>
              <a:t>12</a:t>
            </a:fld>
            <a:endParaRPr lang="ru-RU" sz="1628" dirty="0"/>
          </a:p>
        </p:txBody>
      </p:sp>
      <p:sp>
        <p:nvSpPr>
          <p:cNvPr id="3" name="CustomShape 1"/>
          <p:cNvSpPr/>
          <p:nvPr/>
        </p:nvSpPr>
        <p:spPr>
          <a:xfrm>
            <a:off x="393308" y="85142"/>
            <a:ext cx="9386836" cy="1626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Формула </a:t>
            </a:r>
            <a:r>
              <a:rPr lang="ru-RU" sz="3663" dirty="0" err="1" smtClean="0">
                <a:solidFill>
                  <a:srgbClr val="000000"/>
                </a:solidFill>
                <a:latin typeface="Arial"/>
                <a:ea typeface="DejaVu Sans"/>
              </a:rPr>
              <a:t>Карлина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 с соавторами: </a:t>
            </a:r>
          </a:p>
          <a:p>
            <a:pPr>
              <a:lnSpc>
                <a:spcPct val="100000"/>
              </a:lnSpc>
            </a:pP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учёт наблюдаемых частот всех </a:t>
            </a:r>
            <a:r>
              <a:rPr lang="ru-RU" sz="3663" dirty="0" err="1" smtClean="0">
                <a:solidFill>
                  <a:srgbClr val="000000"/>
                </a:solidFill>
                <a:latin typeface="Arial"/>
                <a:ea typeface="DejaVu Sans"/>
              </a:rPr>
              <a:t>подслов</a:t>
            </a:r>
            <a:r>
              <a:rPr lang="ru-RU" sz="3663" dirty="0" smtClean="0">
                <a:solidFill>
                  <a:srgbClr val="000000"/>
                </a:solidFill>
                <a:latin typeface="Arial"/>
                <a:ea typeface="DejaVu Sans"/>
              </a:rPr>
              <a:t>, включая разрывные </a:t>
            </a:r>
            <a:endParaRPr sz="1425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662142" y="1977993"/>
            <a:ext cx="2380151" cy="1021739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/>
        </p:blipFill>
        <p:spPr>
          <a:xfrm>
            <a:off x="5031181" y="1721180"/>
            <a:ext cx="4250714" cy="118256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/>
        </p:blipFill>
        <p:spPr>
          <a:xfrm>
            <a:off x="2209757" y="3605031"/>
            <a:ext cx="7089669" cy="294420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2877" y="5584872"/>
            <a:ext cx="2533771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Kr = C</a:t>
            </a:r>
            <a:r>
              <a:rPr lang="en-US" sz="3200" dirty="0">
                <a:solidFill>
                  <a:schemeClr val="bg1"/>
                </a:solidFill>
              </a:rPr>
              <a:t>B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o = observed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 = </a:t>
            </a:r>
            <a:r>
              <a:rPr lang="en-US" sz="3200" dirty="0">
                <a:solidFill>
                  <a:schemeClr val="bg1"/>
                </a:solidFill>
              </a:rPr>
              <a:t>e</a:t>
            </a:r>
            <a:r>
              <a:rPr lang="en-US" sz="3200" dirty="0" smtClean="0">
                <a:solidFill>
                  <a:schemeClr val="bg1"/>
                </a:solidFill>
              </a:rPr>
              <a:t>xpected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282" y="3779837"/>
            <a:ext cx="9486035" cy="2313322"/>
          </a:xfrm>
        </p:spPr>
        <p:txBody>
          <a:bodyPr>
            <a:normAutofit lnSpcReduction="10000"/>
          </a:bodyPr>
          <a:lstStyle/>
          <a:p>
            <a:pPr marL="4023" lvl="1" indent="0">
              <a:spcBef>
                <a:spcPts val="1018"/>
              </a:spcBef>
              <a:buNone/>
            </a:pPr>
            <a:r>
              <a:rPr lang="ru-RU" sz="2400" dirty="0" smtClean="0"/>
              <a:t>Метод </a:t>
            </a:r>
            <a:r>
              <a:rPr lang="ru-RU" sz="2400" dirty="0" err="1"/>
              <a:t>Карлина</a:t>
            </a:r>
            <a:r>
              <a:rPr lang="ru-RU" sz="2400" dirty="0"/>
              <a:t>: учет частот  всех </a:t>
            </a:r>
            <a:r>
              <a:rPr lang="ru-RU" sz="2400" dirty="0" err="1"/>
              <a:t>подслов</a:t>
            </a:r>
            <a:r>
              <a:rPr lang="ru-RU" sz="2400" dirty="0"/>
              <a:t>, включая вырожденные</a:t>
            </a:r>
            <a:endParaRPr lang="en-US" sz="2400" dirty="0"/>
          </a:p>
          <a:p>
            <a:pPr marL="697870" lvl="2">
              <a:spcBef>
                <a:spcPts val="1018"/>
              </a:spcBef>
            </a:pPr>
            <a:endParaRPr lang="en-US" dirty="0" smtClean="0"/>
          </a:p>
          <a:p>
            <a:pPr marL="697870" lvl="2">
              <a:spcBef>
                <a:spcPts val="1018"/>
              </a:spcBef>
            </a:pPr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(ACG</a:t>
            </a:r>
            <a:r>
              <a:rPr lang="en-US" dirty="0" smtClean="0"/>
              <a:t>)  = </a:t>
            </a:r>
            <a:r>
              <a:rPr lang="en-US" dirty="0"/>
              <a:t>[F</a:t>
            </a:r>
            <a:r>
              <a:rPr lang="en-US" baseline="-25000" dirty="0"/>
              <a:t>obs</a:t>
            </a:r>
            <a:r>
              <a:rPr lang="en-US" dirty="0"/>
              <a:t>(A)·F</a:t>
            </a:r>
            <a:r>
              <a:rPr lang="en-US" baseline="-25000" dirty="0"/>
              <a:t>obs</a:t>
            </a:r>
            <a:r>
              <a:rPr lang="en-US" dirty="0"/>
              <a:t>(</a:t>
            </a:r>
            <a:r>
              <a:rPr lang="ru-RU" dirty="0"/>
              <a:t>С</a:t>
            </a:r>
            <a:r>
              <a:rPr lang="en-US" dirty="0"/>
              <a:t>)·F</a:t>
            </a:r>
            <a:r>
              <a:rPr lang="en-US" baseline="-25000" dirty="0"/>
              <a:t>obs</a:t>
            </a:r>
            <a:r>
              <a:rPr lang="en-US" dirty="0"/>
              <a:t>(G</a:t>
            </a:r>
            <a:r>
              <a:rPr lang="en-US" dirty="0" smtClean="0"/>
              <a:t>)]/ [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</a:t>
            </a:r>
            <a:r>
              <a:rPr lang="ru-RU" dirty="0" smtClean="0"/>
              <a:t>С</a:t>
            </a:r>
            <a:r>
              <a:rPr lang="en-US" dirty="0" smtClean="0"/>
              <a:t>)·F</a:t>
            </a:r>
            <a:r>
              <a:rPr lang="en-US" baseline="-25000" dirty="0" smtClean="0"/>
              <a:t>obs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G)·F</a:t>
            </a:r>
            <a:r>
              <a:rPr lang="en-US" baseline="-25000" dirty="0" smtClean="0"/>
              <a:t>obs</a:t>
            </a:r>
            <a:r>
              <a:rPr lang="en-US" dirty="0" smtClean="0"/>
              <a:t>(ANG</a:t>
            </a:r>
            <a:r>
              <a:rPr lang="en-US" dirty="0" smtClean="0"/>
              <a:t>)]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697870" lvl="2">
              <a:spcBef>
                <a:spcPts val="1018"/>
              </a:spcBef>
            </a:pPr>
            <a:r>
              <a:rPr lang="en-US" dirty="0" smtClean="0"/>
              <a:t>CB</a:t>
            </a:r>
            <a:r>
              <a:rPr lang="en-US" dirty="0" smtClean="0"/>
              <a:t>(ACG)</a:t>
            </a:r>
            <a:r>
              <a:rPr lang="ru-RU" dirty="0" smtClean="0"/>
              <a:t> =</a:t>
            </a:r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</a:t>
            </a:r>
            <a:r>
              <a:rPr lang="ru-RU" dirty="0" smtClean="0"/>
              <a:t>С</a:t>
            </a:r>
            <a:r>
              <a:rPr lang="en-US" dirty="0" smtClean="0"/>
              <a:t>G</a:t>
            </a:r>
            <a:r>
              <a:rPr lang="en-US" dirty="0" smtClean="0"/>
              <a:t>)/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baseline="-25000" dirty="0" err="1"/>
              <a:t>exp</a:t>
            </a:r>
            <a:r>
              <a:rPr lang="en-US" dirty="0"/>
              <a:t>(ACG)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8278" y="784247"/>
            <a:ext cx="9364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ПРОВЕРЕНО: контраст </a:t>
            </a:r>
            <a:r>
              <a:rPr lang="ru-RU" sz="3200" dirty="0"/>
              <a:t>по </a:t>
            </a:r>
            <a:r>
              <a:rPr lang="ru-RU" sz="3200" dirty="0" err="1"/>
              <a:t>Карлину</a:t>
            </a:r>
            <a:r>
              <a:rPr lang="ru-RU" sz="3200" dirty="0"/>
              <a:t> </a:t>
            </a:r>
            <a:r>
              <a:rPr lang="ru-RU" sz="3200" dirty="0" smtClean="0"/>
              <a:t>лучше </a:t>
            </a:r>
            <a:r>
              <a:rPr lang="ru-RU" sz="3200" dirty="0"/>
              <a:t>других методов находит </a:t>
            </a:r>
            <a:r>
              <a:rPr lang="ru-RU" sz="3200" dirty="0" smtClean="0"/>
              <a:t>Исключительные </a:t>
            </a:r>
            <a:r>
              <a:rPr lang="ru-RU" sz="3200" dirty="0"/>
              <a:t>слова  - </a:t>
            </a:r>
            <a:r>
              <a:rPr lang="ru-RU" sz="3200" dirty="0" err="1"/>
              <a:t>недо</a:t>
            </a:r>
            <a:r>
              <a:rPr lang="ru-RU" sz="3200" dirty="0"/>
              <a:t>- и </a:t>
            </a:r>
            <a:r>
              <a:rPr lang="ru-RU" sz="3200" dirty="0" err="1"/>
              <a:t>перепредставленные</a:t>
            </a:r>
            <a:r>
              <a:rPr lang="ru-RU" sz="3200" dirty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98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215" y="1650925"/>
            <a:ext cx="9529317" cy="50502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Частоты нуклеотидов</a:t>
            </a:r>
            <a:r>
              <a:rPr lang="ru-RU" baseline="30000" dirty="0" smtClean="0"/>
              <a:t>  </a:t>
            </a:r>
            <a:r>
              <a:rPr lang="ru-RU" dirty="0" smtClean="0"/>
              <a:t>в хромосоме  20  человека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(G) = 0.22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(C) = 0.22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(A) = 0.28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(T) = </a:t>
            </a:r>
            <a:r>
              <a:rPr lang="en-US" dirty="0" smtClean="0"/>
              <a:t>0.28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Предскаж</a:t>
            </a:r>
            <a:r>
              <a:rPr lang="ru-RU" dirty="0" smtClean="0">
                <a:solidFill>
                  <a:srgbClr val="FF0000"/>
                </a:solidFill>
              </a:rPr>
              <a:t>ем </a:t>
            </a:r>
            <a:r>
              <a:rPr lang="ru-RU" dirty="0" smtClean="0">
                <a:solidFill>
                  <a:srgbClr val="FF0000"/>
                </a:solidFill>
              </a:rPr>
              <a:t>частоту 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ru-RU" dirty="0" smtClean="0">
                <a:solidFill>
                  <a:srgbClr val="FF0000"/>
                </a:solidFill>
              </a:rPr>
              <a:t>«по Бернулли»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800" dirty="0" err="1" smtClean="0"/>
              <a:t>F</a:t>
            </a:r>
            <a:r>
              <a:rPr lang="en-US" sz="2800" baseline="-25000" dirty="0" err="1" smtClean="0"/>
              <a:t>exp</a:t>
            </a:r>
            <a:r>
              <a:rPr lang="en-US" sz="2800" dirty="0" smtClean="0"/>
              <a:t>(G</a:t>
            </a:r>
            <a:r>
              <a:rPr lang="en-US" sz="2800" dirty="0" smtClean="0"/>
              <a:t>GWC</a:t>
            </a:r>
            <a:r>
              <a:rPr lang="en-US" sz="2800" dirty="0" smtClean="0"/>
              <a:t>C</a:t>
            </a:r>
            <a:r>
              <a:rPr lang="en-US" sz="2800" dirty="0" smtClean="0"/>
              <a:t>) = </a:t>
            </a:r>
            <a:r>
              <a:rPr lang="en-US" sz="2800" dirty="0"/>
              <a:t>F</a:t>
            </a:r>
            <a:r>
              <a:rPr lang="en-US" sz="2800" baseline="-25000" dirty="0"/>
              <a:t>obs</a:t>
            </a:r>
            <a:r>
              <a:rPr lang="en-US" sz="2800" dirty="0"/>
              <a:t>(G</a:t>
            </a:r>
            <a:r>
              <a:rPr lang="en-US" sz="2800" dirty="0" smtClean="0"/>
              <a:t>)*</a:t>
            </a:r>
            <a:r>
              <a:rPr lang="en-US" sz="2800" dirty="0"/>
              <a:t> F</a:t>
            </a:r>
            <a:r>
              <a:rPr lang="en-US" sz="2800" baseline="-25000" dirty="0"/>
              <a:t>obs</a:t>
            </a:r>
            <a:r>
              <a:rPr lang="en-US" sz="2800" dirty="0"/>
              <a:t>(G</a:t>
            </a:r>
            <a:r>
              <a:rPr lang="en-US" sz="2800" dirty="0" smtClean="0"/>
              <a:t>)*(</a:t>
            </a:r>
            <a:r>
              <a:rPr lang="en-US" sz="2800" dirty="0"/>
              <a:t>F</a:t>
            </a:r>
            <a:r>
              <a:rPr lang="en-US" sz="2800" baseline="-25000" dirty="0"/>
              <a:t>obs</a:t>
            </a:r>
            <a:r>
              <a:rPr lang="en-US" sz="2800" dirty="0"/>
              <a:t>(A) </a:t>
            </a:r>
            <a:r>
              <a:rPr lang="en-US" sz="2800" dirty="0" smtClean="0"/>
              <a:t>+ </a:t>
            </a:r>
            <a:r>
              <a:rPr lang="en-US" sz="2800" dirty="0"/>
              <a:t>F</a:t>
            </a:r>
            <a:r>
              <a:rPr lang="en-US" sz="2800" baseline="-25000" dirty="0"/>
              <a:t>obs</a:t>
            </a:r>
            <a:r>
              <a:rPr lang="en-US" sz="2800" dirty="0"/>
              <a:t>(T</a:t>
            </a:r>
            <a:r>
              <a:rPr lang="en-US" sz="2800" dirty="0" smtClean="0"/>
              <a:t>))*</a:t>
            </a:r>
            <a:r>
              <a:rPr lang="en-US" sz="2800" dirty="0"/>
              <a:t> F</a:t>
            </a:r>
            <a:r>
              <a:rPr lang="en-US" sz="2800" baseline="-25000" dirty="0"/>
              <a:t>obs</a:t>
            </a:r>
            <a:r>
              <a:rPr lang="en-US" sz="2800" dirty="0"/>
              <a:t>(C</a:t>
            </a:r>
            <a:r>
              <a:rPr lang="en-US" sz="2800" dirty="0" smtClean="0"/>
              <a:t>)*</a:t>
            </a:r>
            <a:r>
              <a:rPr lang="en-US" sz="2800" dirty="0"/>
              <a:t> F</a:t>
            </a:r>
            <a:r>
              <a:rPr lang="en-US" sz="2800" baseline="-25000" dirty="0"/>
              <a:t>obs</a:t>
            </a:r>
            <a:r>
              <a:rPr lang="en-US" sz="2800" dirty="0"/>
              <a:t>(C)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Предскажем </a:t>
            </a:r>
            <a:r>
              <a:rPr lang="ru-RU" sz="2800" dirty="0">
                <a:solidFill>
                  <a:srgbClr val="FF0000"/>
                </a:solidFill>
              </a:rPr>
              <a:t>частоту </a:t>
            </a:r>
            <a:r>
              <a:rPr lang="en-US" sz="2800" dirty="0">
                <a:solidFill>
                  <a:srgbClr val="FF0000"/>
                </a:solidFill>
              </a:rPr>
              <a:t>P </a:t>
            </a:r>
            <a:r>
              <a:rPr lang="ru-RU" sz="2800" dirty="0">
                <a:solidFill>
                  <a:srgbClr val="FF0000"/>
                </a:solidFill>
              </a:rPr>
              <a:t>«по </a:t>
            </a:r>
            <a:r>
              <a:rPr lang="ru-RU" sz="2800" dirty="0" err="1" smtClean="0">
                <a:solidFill>
                  <a:srgbClr val="FF0000"/>
                </a:solidFill>
              </a:rPr>
              <a:t>Карлину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 smtClean="0"/>
              <a:t>По </a:t>
            </a:r>
            <a:r>
              <a:rPr lang="ru-RU" sz="2800" dirty="0" err="1" smtClean="0"/>
              <a:t>Карлину</a:t>
            </a:r>
            <a:r>
              <a:rPr lang="ru-RU" sz="2800" dirty="0" smtClean="0"/>
              <a:t>» так же как для слов, считая </a:t>
            </a:r>
            <a:r>
              <a:rPr lang="en-US" sz="2800" dirty="0" smtClean="0"/>
              <a:t>W </a:t>
            </a:r>
            <a:r>
              <a:rPr lang="ru-RU" sz="2800" dirty="0" smtClean="0"/>
              <a:t>как букву.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	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3308" y="388724"/>
            <a:ext cx="9294010" cy="96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Пример паттерна:</a:t>
            </a:r>
            <a:r>
              <a:rPr lang="ru-RU" sz="2442" dirty="0" smtClean="0"/>
              <a:t> </a:t>
            </a:r>
            <a:r>
              <a:rPr lang="en-US" sz="2442" dirty="0" smtClean="0"/>
              <a:t>P </a:t>
            </a:r>
            <a:r>
              <a:rPr lang="en-US" sz="2442" dirty="0"/>
              <a:t>= </a:t>
            </a:r>
            <a:r>
              <a:rPr lang="en-US" sz="2442" dirty="0" smtClean="0"/>
              <a:t>GGWCC, </a:t>
            </a:r>
            <a:r>
              <a:rPr lang="ru-RU" sz="2442" dirty="0" smtClean="0"/>
              <a:t> </a:t>
            </a:r>
            <a:r>
              <a:rPr lang="en-US" sz="2442" dirty="0" smtClean="0"/>
              <a:t>F</a:t>
            </a:r>
            <a:r>
              <a:rPr lang="en-US" sz="2442" baseline="-25000" dirty="0" smtClean="0"/>
              <a:t>obs</a:t>
            </a:r>
            <a:r>
              <a:rPr lang="en-US" sz="2442" dirty="0" smtClean="0"/>
              <a:t>(P)</a:t>
            </a:r>
            <a:r>
              <a:rPr lang="ru-RU" sz="2442" dirty="0" smtClean="0"/>
              <a:t> </a:t>
            </a:r>
            <a:r>
              <a:rPr lang="ru-RU" sz="2442" dirty="0"/>
              <a:t>-</a:t>
            </a:r>
            <a:r>
              <a:rPr lang="en-US" sz="2442" dirty="0"/>
              <a:t> </a:t>
            </a:r>
            <a:r>
              <a:rPr lang="ru-RU" sz="2442" dirty="0" smtClean="0"/>
              <a:t> наблюдаемая частота паттерна </a:t>
            </a:r>
            <a:r>
              <a:rPr lang="en-US" sz="2442" dirty="0" smtClean="0"/>
              <a:t>P </a:t>
            </a:r>
            <a:r>
              <a:rPr lang="ru-RU" sz="2442" dirty="0"/>
              <a:t>в </a:t>
            </a:r>
            <a:r>
              <a:rPr lang="ru-RU" sz="2442" dirty="0" smtClean="0"/>
              <a:t>геноме</a:t>
            </a:r>
            <a:r>
              <a:rPr lang="en-US" sz="2442" dirty="0" smtClean="0"/>
              <a:t>. W</a:t>
            </a:r>
            <a:r>
              <a:rPr lang="ru-RU" sz="2442" dirty="0" smtClean="0"/>
              <a:t> это</a:t>
            </a:r>
            <a:r>
              <a:rPr lang="en-US" sz="2442" dirty="0" smtClean="0"/>
              <a:t> A </a:t>
            </a:r>
            <a:r>
              <a:rPr lang="ru-RU" sz="2442" dirty="0" smtClean="0"/>
              <a:t>или </a:t>
            </a:r>
            <a:r>
              <a:rPr lang="en-US" sz="2442" dirty="0" smtClean="0"/>
              <a:t>T</a:t>
            </a:r>
            <a:endParaRPr lang="ru-RU" sz="2035" dirty="0"/>
          </a:p>
        </p:txBody>
      </p:sp>
    </p:spTree>
    <p:extLst>
      <p:ext uri="{BB962C8B-B14F-4D97-AF65-F5344CB8AC3E}">
        <p14:creationId xmlns:p14="http://schemas.microsoft.com/office/powerpoint/2010/main" val="8425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" y="208109"/>
            <a:ext cx="9793275" cy="6529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Точный сигнал у систем рестрикции-модификации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(Р-М</a:t>
            </a:r>
            <a:r>
              <a:rPr lang="ru-RU" sz="3200" dirty="0" smtClean="0"/>
              <a:t>) типа </a:t>
            </a:r>
            <a:r>
              <a:rPr lang="en-US" sz="3200" dirty="0" smtClean="0"/>
              <a:t>II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052" y="1437132"/>
            <a:ext cx="8694539" cy="53083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Система включает белки с </a:t>
            </a:r>
            <a:r>
              <a:rPr lang="ru-RU" dirty="0"/>
              <a:t>д</a:t>
            </a:r>
            <a:r>
              <a:rPr lang="ru-RU" dirty="0" smtClean="0"/>
              <a:t>вумя активностями:</a:t>
            </a:r>
          </a:p>
          <a:p>
            <a:pPr lvl="1"/>
            <a:r>
              <a:rPr lang="ru-RU" dirty="0" err="1" smtClean="0"/>
              <a:t>Эндонуклеазу</a:t>
            </a:r>
            <a:r>
              <a:rPr lang="ru-RU" dirty="0" smtClean="0"/>
              <a:t> рестрикции, которая расщепляет ДНК, связываясь с сайтом рестрикции; например, </a:t>
            </a:r>
            <a:r>
              <a:rPr lang="en-US" dirty="0" smtClean="0"/>
              <a:t>CCNGG</a:t>
            </a:r>
            <a:endParaRPr lang="ru-RU" dirty="0" smtClean="0"/>
          </a:p>
          <a:p>
            <a:pPr lvl="1"/>
            <a:r>
              <a:rPr lang="ru-RU" dirty="0" smtClean="0"/>
              <a:t>ДНК </a:t>
            </a:r>
            <a:r>
              <a:rPr lang="ru-RU" dirty="0" err="1" smtClean="0"/>
              <a:t>метилтрансферазу</a:t>
            </a:r>
            <a:r>
              <a:rPr lang="ru-RU" dirty="0" smtClean="0"/>
              <a:t>, </a:t>
            </a:r>
            <a:r>
              <a:rPr lang="ru-RU" dirty="0" err="1" smtClean="0"/>
              <a:t>метилирующую</a:t>
            </a:r>
            <a:r>
              <a:rPr lang="ru-RU" dirty="0" smtClean="0"/>
              <a:t> сайт рестрикции и, тем самым, предотвращая расщепление ДНК </a:t>
            </a:r>
          </a:p>
          <a:p>
            <a:r>
              <a:rPr lang="ru-RU" dirty="0" smtClean="0"/>
              <a:t>Системы Р-М защищают бактерию от посторонней ДНК, напр. От бактериофагов</a:t>
            </a:r>
          </a:p>
          <a:p>
            <a:r>
              <a:rPr lang="ru-RU" dirty="0" smtClean="0"/>
              <a:t>Системы </a:t>
            </a:r>
            <a:r>
              <a:rPr lang="ru-RU" dirty="0" smtClean="0"/>
              <a:t>рестрикции-модификации бывают у прокариот, хлорелла-вирусов и </a:t>
            </a:r>
            <a:r>
              <a:rPr lang="ru-RU" dirty="0" err="1" smtClean="0"/>
              <a:t>мимивирусов</a:t>
            </a:r>
            <a:endParaRPr lang="ru-RU" dirty="0" smtClean="0"/>
          </a:p>
          <a:p>
            <a:r>
              <a:rPr lang="ru-RU" dirty="0" smtClean="0"/>
              <a:t>Присутствие т.н. ортодоксальных систем Р-М приводит к снижению числа сайтов рестрикции в геноме </a:t>
            </a:r>
            <a:r>
              <a:rPr lang="ru-RU" dirty="0" smtClean="0"/>
              <a:t>бактерии (конечно, и геномах бактериофагов)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Дело в том, что </a:t>
            </a:r>
            <a:r>
              <a:rPr lang="ru-RU" dirty="0" err="1" smtClean="0"/>
              <a:t>незаметилированный</a:t>
            </a:r>
            <a:r>
              <a:rPr lang="ru-RU" dirty="0" smtClean="0"/>
              <a:t> сайт геноме расщепляется </a:t>
            </a:r>
            <a:r>
              <a:rPr lang="ru-RU" dirty="0" err="1" smtClean="0"/>
              <a:t>эндонуклеазой</a:t>
            </a:r>
            <a:r>
              <a:rPr lang="ru-RU" dirty="0" smtClean="0"/>
              <a:t>. Меньше сайтов, меньше вероятность расщепления своей ДНК.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7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398727"/>
            <a:ext cx="9063580" cy="349485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Chip-</a:t>
            </a:r>
            <a:r>
              <a:rPr lang="en-US" sz="4400" dirty="0" err="1" smtClean="0">
                <a:solidFill>
                  <a:srgbClr val="C00000"/>
                </a:solidFill>
              </a:rPr>
              <a:t>seq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эксперимент, позволяющий находить сайты связывания конкретного белка с ДНК с помощью </a:t>
            </a:r>
            <a:r>
              <a:rPr lang="en-US" sz="3600" dirty="0" smtClean="0">
                <a:solidFill>
                  <a:schemeClr val="tx1"/>
                </a:solidFill>
              </a:rPr>
              <a:t>NGS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165350"/>
            <a:ext cx="8693150" cy="1460500"/>
          </a:xfrm>
        </p:spPr>
        <p:txBody>
          <a:bodyPr/>
          <a:lstStyle/>
          <a:p>
            <a:r>
              <a:rPr lang="ru-RU" dirty="0" smtClean="0"/>
              <a:t>Транскрипционные факторы (ТФ) в картинках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10754" y="498347"/>
            <a:ext cx="7059119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56" dirty="0">
                <a:solidFill>
                  <a:schemeClr val="tx2"/>
                </a:solidFill>
              </a:rPr>
              <a:t>Регуляция  транскрипции</a:t>
            </a:r>
            <a:r>
              <a:rPr lang="en-US" sz="3256" dirty="0">
                <a:solidFill>
                  <a:schemeClr val="tx2"/>
                </a:solidFill>
              </a:rPr>
              <a:t> </a:t>
            </a:r>
            <a:r>
              <a:rPr lang="ru-RU" sz="3256" dirty="0">
                <a:solidFill>
                  <a:schemeClr val="tx2"/>
                </a:solidFill>
              </a:rPr>
              <a:t>у</a:t>
            </a:r>
            <a:r>
              <a:rPr lang="en-US" sz="3256" dirty="0">
                <a:solidFill>
                  <a:schemeClr val="tx2"/>
                </a:solidFill>
              </a:rPr>
              <a:t> </a:t>
            </a:r>
            <a:r>
              <a:rPr lang="ru-RU" sz="3256" dirty="0">
                <a:solidFill>
                  <a:schemeClr val="tx2"/>
                </a:solidFill>
              </a:rPr>
              <a:t>прокариот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13634" y="2151428"/>
            <a:ext cx="1705952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Репрессия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63149" y="2151428"/>
            <a:ext cx="1783495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32"/>
              <a:t>Активация</a:t>
            </a:r>
          </a:p>
        </p:txBody>
      </p:sp>
      <p:pic>
        <p:nvPicPr>
          <p:cNvPr id="5" name="Picture 7" descr="D:\Ravcheyev\Work\Learning\Gelfand\2-й курс - 2007-08 (Гены и сайты)\Лекции\Materials\Transcription-acti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" y="4335564"/>
            <a:ext cx="4171182" cy="11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Ravcheyev\Work\Learning\Gelfand\2-й курс - 2007-08 (Гены и сайты)\Лекции\Materials\Transcription-repre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311347"/>
            <a:ext cx="4174413" cy="21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5418" y="355545"/>
            <a:ext cx="9084820" cy="11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56" dirty="0">
                <a:solidFill>
                  <a:schemeClr val="tx2"/>
                </a:solidFill>
              </a:rPr>
              <a:t>Схемы комплексов транскрипционных факторов </a:t>
            </a:r>
          </a:p>
          <a:p>
            <a:pPr algn="ctr" eaLnBrk="0" hangingPunct="0"/>
            <a:r>
              <a:rPr lang="ru-RU" sz="3256" dirty="0">
                <a:solidFill>
                  <a:schemeClr val="tx2"/>
                </a:solidFill>
              </a:rPr>
              <a:t>прокариот. Следствие для сигналов</a:t>
            </a:r>
            <a:endParaRPr lang="ru-RU" sz="3256" dirty="0">
              <a:solidFill>
                <a:schemeClr val="tx2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7716" y="1388748"/>
            <a:ext cx="6934817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82600" indent="-482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49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v"/>
            </a:pPr>
            <a:r>
              <a:rPr lang="ru-RU" sz="2849" dirty="0"/>
              <a:t>ДНК-связывающие белки и их сигналы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76393" y="2180508"/>
            <a:ext cx="4414453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73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 dirty="0"/>
              <a:t>Кооперативные однородные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87367" y="2968864"/>
            <a:ext cx="184580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Палиндромы</a:t>
            </a:r>
          </a:p>
        </p:txBody>
      </p:sp>
      <p:pic>
        <p:nvPicPr>
          <p:cNvPr id="6" name="Picture 12" descr="C:\Work\Learning\Gelfand\2-й курс - 2007-08 (Гены и сайты)\Лекции\Materials\Palindrom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033" y="2723311"/>
            <a:ext cx="2436151" cy="7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C:\Work\Learning\Gelfand\2-й курс - 2007-08 (Гены и сайты)\Лекции\Materials\Repe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90" y="3653830"/>
            <a:ext cx="2436151" cy="5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324258" y="4434110"/>
            <a:ext cx="4727655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Кооперативные неоднородные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156233" y="5182078"/>
            <a:ext cx="1318125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Кассеты</a:t>
            </a:r>
          </a:p>
        </p:txBody>
      </p:sp>
      <p:pic>
        <p:nvPicPr>
          <p:cNvPr id="10" name="Picture 17" descr="C:\Work\Learning\Gelfand\2-й курс - 2007-08 (Гены и сайты)\Лекции\Materials\Casset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0" y="4972065"/>
            <a:ext cx="2424843" cy="73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151826" y="3779837"/>
            <a:ext cx="2301710" cy="4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84150" indent="-1841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4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035"/>
              <a:t>Прямые повторы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324257" y="5747498"/>
            <a:ext cx="1558899" cy="4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84175" indent="-3841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46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90000"/>
              <a:buFont typeface="Wingdings" pitchFamily="2" charset="2"/>
              <a:buChar char="q"/>
            </a:pPr>
            <a:r>
              <a:rPr lang="ru-RU" sz="2442"/>
              <a:t>Другие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9568" y="1053081"/>
            <a:ext cx="3082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 </a:t>
            </a:r>
            <a:r>
              <a:rPr lang="ru-RU" dirty="0" smtClean="0"/>
              <a:t>ошибках в </a:t>
            </a:r>
            <a:r>
              <a:rPr lang="en-US" dirty="0" smtClean="0"/>
              <a:t>IC – </a:t>
            </a:r>
            <a:r>
              <a:rPr lang="ru-RU" dirty="0" smtClean="0"/>
              <a:t>Ваня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КР</a:t>
            </a:r>
            <a:r>
              <a:rPr lang="en-US" dirty="0" smtClean="0"/>
              <a:t>:  PSSM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6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519595" y="472717"/>
            <a:ext cx="7159866" cy="66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63" dirty="0">
                <a:solidFill>
                  <a:schemeClr val="tx2"/>
                </a:solidFill>
              </a:rPr>
              <a:t>Регуляция </a:t>
            </a:r>
            <a:r>
              <a:rPr lang="ru-RU" sz="3256" dirty="0">
                <a:solidFill>
                  <a:schemeClr val="tx2"/>
                </a:solidFill>
              </a:rPr>
              <a:t>транскрипции</a:t>
            </a:r>
            <a:r>
              <a:rPr lang="ru-RU" sz="3663" dirty="0">
                <a:solidFill>
                  <a:schemeClr val="tx2"/>
                </a:solidFill>
              </a:rPr>
              <a:t> у эукариот</a:t>
            </a:r>
          </a:p>
        </p:txBody>
      </p:sp>
      <p:pic>
        <p:nvPicPr>
          <p:cNvPr id="3" name="Picture 9" descr="D:\Ravcheyev\Work\Learning\Gelfand\2-й курс - 2007-08 (Гены и сайты)\Лекции\Materials\Eucariote_trans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7" y="1279066"/>
            <a:ext cx="8681615" cy="533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0334" y="6631733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  <a:endParaRPr lang="ru-RU" sz="1832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20346" y="3314577"/>
            <a:ext cx="8374673" cy="31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84632" indent="-484632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832"/>
              <a:t>Один и тот же ген может регулироваться несколькими регуляторными модулями, работающими в разных условиях</a:t>
            </a:r>
          </a:p>
          <a:p>
            <a:pPr marL="484632" indent="-484632">
              <a:spcBef>
                <a:spcPct val="20000"/>
              </a:spcBef>
              <a:buFont typeface="Wingdings" pitchFamily="2" charset="2"/>
              <a:buChar char="v"/>
            </a:pPr>
            <a:endParaRPr lang="en-US" sz="1221"/>
          </a:p>
          <a:p>
            <a:pPr marL="484632" indent="-484632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1832"/>
              <a:t>Расстояние от регуляторного модуля до кодирующих областей может достигать </a:t>
            </a:r>
            <a:br>
              <a:rPr lang="ru-RU" sz="1832"/>
            </a:br>
            <a:r>
              <a:rPr lang="ru-RU" sz="1832"/>
              <a:t>100 000 пар оснований</a:t>
            </a:r>
          </a:p>
        </p:txBody>
      </p:sp>
      <p:pic>
        <p:nvPicPr>
          <p:cNvPr id="3" name="Picture 7" descr="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6" y="1763712"/>
            <a:ext cx="8529760" cy="9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71212" y="367933"/>
            <a:ext cx="3827199" cy="3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32">
                <a:solidFill>
                  <a:schemeClr val="tx2"/>
                </a:solidFill>
              </a:rPr>
              <a:t>Регуляция транскрипции у эукариот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324697" y="941431"/>
            <a:ext cx="5923371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56">
                <a:solidFill>
                  <a:schemeClr val="tx2"/>
                </a:solidFill>
              </a:rPr>
              <a:t>Регуляторные модули (</a:t>
            </a:r>
            <a:r>
              <a:rPr lang="ru-RU" sz="1425">
                <a:solidFill>
                  <a:schemeClr val="tx2"/>
                </a:solidFill>
              </a:rPr>
              <a:t> </a:t>
            </a:r>
            <a:r>
              <a:rPr lang="ru-RU" sz="1832" i="1">
                <a:solidFill>
                  <a:schemeClr val="tx2"/>
                </a:solidFill>
              </a:rPr>
              <a:t>В. Ю. Макеев</a:t>
            </a:r>
            <a:r>
              <a:rPr lang="ru-RU" sz="1628" i="1">
                <a:solidFill>
                  <a:schemeClr val="tx2"/>
                </a:solidFill>
              </a:rPr>
              <a:t> </a:t>
            </a:r>
            <a:r>
              <a:rPr lang="ru-RU" sz="3256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498420" y="707437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85332" y="3088547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lang="ru-RU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Chip</a:t>
            </a:r>
            <a:r>
              <a:rPr lang="ru-RU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 с последующим высокопроизводительным </a:t>
            </a:r>
            <a:r>
              <a:rPr lang="ru-RU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секвенированием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C93F8A9C-5FDF-4DF8-BABE-04F53D283EA3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566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93307" y="169767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 cstate="print"/>
          <a:stretch/>
        </p:blipFill>
        <p:spPr>
          <a:xfrm>
            <a:off x="662142" y="1325160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46F31C5-439B-49A7-869D-8F00D0290C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6817" y="1897992"/>
            <a:ext cx="387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Сшиваются</a:t>
            </a:r>
            <a:r>
              <a:rPr lang="ru-RU" sz="2400" dirty="0"/>
              <a:t> с ДНК</a:t>
            </a:r>
            <a:r>
              <a:rPr lang="ru-RU" sz="2400" dirty="0" smtClean="0"/>
              <a:t> ВСЕ белки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9698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57" y="13546"/>
            <a:ext cx="2841970" cy="7350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707" y="1672567"/>
            <a:ext cx="6489751" cy="40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19" y="1206702"/>
            <a:ext cx="9487387" cy="51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5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Ma W, Wong WH. The analysis of ChIP-Seq data. Methods Enzymol. 2011;497:51-73.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2" cstate="print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13C8F43-6697-4D5F-8241-C22EF91414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066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2" y="131362"/>
            <a:ext cx="5821922" cy="6663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457" y="630627"/>
            <a:ext cx="3893850" cy="239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0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2" cstate="print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A0A85F6-377D-4C64-92F6-5BEBD928942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291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Рисунок 334"/>
          <p:cNvPicPr/>
          <p:nvPr/>
        </p:nvPicPr>
        <p:blipFill>
          <a:blip r:embed="rId2" cstate="print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DDF3CAA-90E1-4ADC-8FD4-D9A5CC2546F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023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094804"/>
            <a:ext cx="8693150" cy="47958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Unsaid - </a:t>
            </a:r>
            <a:r>
              <a:rPr lang="ru-RU" dirty="0" smtClean="0"/>
              <a:t>ДЗ</a:t>
            </a:r>
          </a:p>
          <a:p>
            <a:r>
              <a:rPr lang="ru-RU" dirty="0" smtClean="0"/>
              <a:t>Слова и паттерны – представленность</a:t>
            </a:r>
          </a:p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endParaRPr lang="ru-RU" dirty="0" smtClean="0"/>
          </a:p>
          <a:p>
            <a:r>
              <a:rPr lang="ru-RU" dirty="0" smtClean="0"/>
              <a:t>-----------------------------------------------------------</a:t>
            </a:r>
            <a:endParaRPr lang="en-US" dirty="0" smtClean="0"/>
          </a:p>
          <a:p>
            <a:r>
              <a:rPr lang="en-US" dirty="0" smtClean="0"/>
              <a:t>PSSM</a:t>
            </a:r>
          </a:p>
          <a:p>
            <a:r>
              <a:rPr lang="en-US" dirty="0" smtClean="0"/>
              <a:t>PSI-BLAST</a:t>
            </a:r>
            <a:endParaRPr lang="ru-RU" dirty="0" smtClean="0"/>
          </a:p>
          <a:p>
            <a:r>
              <a:rPr lang="ru-RU" dirty="0" smtClean="0"/>
              <a:t>------------------------------------------------------------</a:t>
            </a:r>
            <a:endParaRPr lang="en-US" dirty="0" smtClean="0"/>
          </a:p>
          <a:p>
            <a:r>
              <a:rPr lang="ru-RU" dirty="0" smtClean="0"/>
              <a:t>Домены – единицы эволюции</a:t>
            </a:r>
          </a:p>
          <a:p>
            <a:r>
              <a:rPr lang="en-US" dirty="0" err="1" smtClean="0"/>
              <a:t>Pfam</a:t>
            </a:r>
            <a:r>
              <a:rPr lang="en-US" dirty="0" smtClean="0"/>
              <a:t>, </a:t>
            </a:r>
            <a:r>
              <a:rPr lang="en-US" dirty="0" err="1" smtClean="0"/>
              <a:t>Prosite</a:t>
            </a:r>
            <a:r>
              <a:rPr lang="en-US" dirty="0" smtClean="0"/>
              <a:t>, Smart (</a:t>
            </a:r>
            <a:r>
              <a:rPr lang="en-US" dirty="0" err="1" smtClean="0"/>
              <a:t>Interpro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HMM </a:t>
            </a:r>
            <a:r>
              <a:rPr lang="ru-RU" dirty="0" smtClean="0"/>
              <a:t>профили</a:t>
            </a:r>
          </a:p>
          <a:p>
            <a:r>
              <a:rPr lang="ru-RU" dirty="0" smtClean="0"/>
              <a:t>Интерпретация поиска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4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2" cstate="print"/>
          <a:srcRect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http://compbio.pbworks.com/w/page/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Рисунок 342"/>
          <p:cNvPicPr/>
          <p:nvPr/>
        </p:nvPicPr>
        <p:blipFill>
          <a:blip r:embed="rId4" cstate="print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F249C3B-0B69-4187-8174-A2A43E805B8C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30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2708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918347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Сужение </a:t>
            </a:r>
            <a:r>
              <a:rPr lang="ru-RU" dirty="0" smtClean="0"/>
              <a:t>области поиска мотива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меньше область поиска тем надежнее детектируются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ПРЕЗЕНТАЦИИ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416" y="2888090"/>
            <a:ext cx="8345793" cy="200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70" dirty="0"/>
              <a:t>Белки узнают нужные им сигналы лучше, чем самые крутые </a:t>
            </a:r>
            <a:r>
              <a:rPr lang="ru-RU" sz="4070" dirty="0" err="1"/>
              <a:t>биоинформатики</a:t>
            </a:r>
            <a:r>
              <a:rPr lang="ru-RU" sz="4070" dirty="0"/>
              <a:t>!</a:t>
            </a:r>
            <a:endParaRPr lang="ru-RU" sz="407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z="1832" b="1"/>
              <a:pPr/>
              <a:t>34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33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ChiPSeq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TL,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Williams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N,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Misleh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C,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WW. MEME: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discovering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analyzing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DNA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protein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sequence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motifs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Nucleic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Acids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2006;34(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Server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issue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):W369-W373. doi:10.1093/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nar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/gkl198.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NTL,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Huang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C-H. A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survey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motif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finding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Web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tools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detecting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binding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site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motifs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ChIP-Seq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Biology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2014;9:4. doi:10.1186/1745-6150-9-4.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IV,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Makeev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VJ. DNA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sequence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motif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a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jack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trades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ChIP-Seq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Protein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Chem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Struct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Biol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2013;91:135-71.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Выучить примеры сигналов в последовательности ДНК </a:t>
            </a:r>
            <a:r>
              <a:rPr lang="ru-RU" dirty="0" smtClean="0"/>
              <a:t>(</a:t>
            </a:r>
            <a:r>
              <a:rPr lang="en-US" dirty="0" smtClean="0"/>
              <a:t>signals-unsaid.pptx)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/>
              <a:t>PSI-BLAST – </a:t>
            </a:r>
            <a:r>
              <a:rPr lang="ru-RU" dirty="0"/>
              <a:t>найти удаленных гомологов </a:t>
            </a:r>
            <a:r>
              <a:rPr lang="ru-RU" dirty="0" smtClean="0"/>
              <a:t>поздних белков </a:t>
            </a:r>
            <a:r>
              <a:rPr lang="en-US" dirty="0"/>
              <a:t>SARS-CoV-2  (</a:t>
            </a:r>
            <a:r>
              <a:rPr lang="ru-RU" dirty="0"/>
              <a:t>Начать на занятии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Предсказание специфичности систем рестрикции-модификации по сайтам </a:t>
            </a:r>
            <a:endParaRPr lang="ru-RU" dirty="0" smtClean="0"/>
          </a:p>
          <a:p>
            <a:r>
              <a:rPr lang="en-US" dirty="0" smtClean="0"/>
              <a:t>Chip-</a:t>
            </a:r>
            <a:r>
              <a:rPr lang="en-US" dirty="0" err="1" smtClean="0"/>
              <a:t>seq</a:t>
            </a:r>
            <a:r>
              <a:rPr lang="ru-RU" dirty="0" smtClean="0"/>
              <a:t> (??? Найти хороший фактор не удалось пока)</a:t>
            </a:r>
            <a:endParaRPr lang="en-US" dirty="0" smtClean="0"/>
          </a:p>
          <a:p>
            <a:r>
              <a:rPr lang="ru-RU" dirty="0" smtClean="0"/>
              <a:t>------------------------------------------------</a:t>
            </a:r>
            <a:endParaRPr lang="en-US" dirty="0" smtClean="0"/>
          </a:p>
          <a:p>
            <a:r>
              <a:rPr lang="ru-RU" dirty="0" smtClean="0"/>
              <a:t>Домены</a:t>
            </a:r>
          </a:p>
          <a:p>
            <a:r>
              <a:rPr lang="en-US" dirty="0" smtClean="0"/>
              <a:t>HMM </a:t>
            </a:r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461" y="1007959"/>
            <a:ext cx="8564315" cy="2632075"/>
          </a:xfrm>
        </p:spPr>
        <p:txBody>
          <a:bodyPr>
            <a:normAutofit/>
          </a:bodyPr>
          <a:lstStyle/>
          <a:p>
            <a:r>
              <a:rPr lang="ru-RU" sz="4070" dirty="0"/>
              <a:t>1</a:t>
            </a:r>
            <a:r>
              <a:rPr lang="en-US" sz="4070" dirty="0" smtClean="0"/>
              <a:t>. </a:t>
            </a:r>
            <a:r>
              <a:rPr lang="ru-RU" sz="4070" dirty="0" smtClean="0"/>
              <a:t>Сигналы закодированные строго определенной последовательностью</a:t>
            </a:r>
            <a:endParaRPr lang="ru-RU" sz="407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0385" y="4072240"/>
            <a:ext cx="7560469" cy="560573"/>
          </a:xfrm>
        </p:spPr>
        <p:txBody>
          <a:bodyPr>
            <a:normAutofit fontScale="62500" lnSpcReduction="20000"/>
          </a:bodyPr>
          <a:lstStyle/>
          <a:p>
            <a:r>
              <a:rPr lang="ru-RU" sz="3256" dirty="0" smtClean="0"/>
              <a:t>Некоторые белки узнают только определенные слова или паттерны</a:t>
            </a:r>
            <a:endParaRPr lang="ru-RU" sz="3256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86067" y="169767"/>
            <a:ext cx="10080625" cy="8065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</a:rPr>
              <a:t>Примеры</a:t>
            </a:r>
            <a:endParaRPr lang="ru-RU" sz="440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 Light" panose="020F0302020204030204" pitchFamily="34" charset="0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239688" y="1559508"/>
            <a:ext cx="9601250" cy="4454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err="1" smtClean="0"/>
              <a:t>ДНКметилтрансферазы</a:t>
            </a:r>
            <a:r>
              <a:rPr lang="ru-RU" sz="2800" dirty="0" smtClean="0"/>
              <a:t>: </a:t>
            </a:r>
            <a:r>
              <a:rPr lang="en-US" sz="2800" dirty="0" err="1" smtClean="0"/>
              <a:t>CpG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en-US" sz="2800" dirty="0" smtClean="0"/>
              <a:t>Human </a:t>
            </a:r>
            <a:r>
              <a:rPr lang="ru-RU" sz="2800" dirty="0" smtClean="0"/>
              <a:t>и родственники)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dam</a:t>
            </a:r>
            <a:r>
              <a:rPr lang="ru-RU" sz="2800" dirty="0" err="1" smtClean="0"/>
              <a:t>Метилтрансфераза</a:t>
            </a:r>
            <a:r>
              <a:rPr lang="ru-RU" sz="2800" dirty="0" smtClean="0"/>
              <a:t>: </a:t>
            </a:r>
            <a:r>
              <a:rPr lang="en-US" sz="2800" dirty="0" smtClean="0"/>
              <a:t>GATC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en-US" sz="2800" dirty="0"/>
              <a:t>E.coli </a:t>
            </a:r>
            <a:r>
              <a:rPr lang="ru-RU" sz="2800" dirty="0"/>
              <a:t>и родственные</a:t>
            </a:r>
            <a:r>
              <a:rPr lang="en-US" sz="2800" dirty="0"/>
              <a:t>)</a:t>
            </a:r>
            <a:endParaRPr lang="ru-RU" sz="2800" i="1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Системы рестрикции-модификации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GATC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/>
              <a:t>SSoII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dirty="0" err="1" smtClean="0"/>
              <a:t>M.SSoII</a:t>
            </a:r>
            <a:r>
              <a:rPr lang="en-US" sz="2800" dirty="0" smtClean="0"/>
              <a:t> :  CCNGG</a:t>
            </a:r>
            <a:endParaRPr lang="ru-RU" sz="2800" dirty="0" smtClean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FssI</a:t>
            </a:r>
            <a:r>
              <a:rPr lang="en-US" sz="2800" dirty="0" smtClean="0"/>
              <a:t> </a:t>
            </a:r>
            <a:r>
              <a:rPr lang="ru-RU" sz="2800" dirty="0" smtClean="0"/>
              <a:t>и М</a:t>
            </a:r>
            <a:r>
              <a:rPr lang="en-US" sz="2800" dirty="0" smtClean="0"/>
              <a:t>.</a:t>
            </a:r>
            <a:r>
              <a:rPr lang="en-US" sz="2800" b="1" dirty="0" err="1" smtClean="0"/>
              <a:t>FssI</a:t>
            </a:r>
            <a:r>
              <a:rPr lang="en-US" sz="2800" dirty="0" smtClean="0"/>
              <a:t>: GGWCC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CRISPR/</a:t>
            </a:r>
            <a:r>
              <a:rPr lang="en-US" sz="2800" dirty="0" err="1" smtClean="0"/>
              <a:t>cas</a:t>
            </a:r>
            <a:endParaRPr lang="en-US" sz="28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Chi </a:t>
            </a:r>
            <a:r>
              <a:rPr lang="ru-RU" sz="2800" dirty="0" smtClean="0"/>
              <a:t>сайт у бактерий</a:t>
            </a:r>
            <a:r>
              <a:rPr lang="en-US" sz="2800" dirty="0"/>
              <a:t> </a:t>
            </a:r>
            <a:r>
              <a:rPr lang="en-US" sz="2800" dirty="0">
                <a:hlinkClick r:id="rId3" tooltip="5'"/>
              </a:rPr>
              <a:t>5'</a:t>
            </a:r>
            <a:r>
              <a:rPr lang="en-US" sz="2800" dirty="0"/>
              <a:t>-</a:t>
            </a:r>
            <a:r>
              <a:rPr lang="en-US" sz="2800" dirty="0" smtClean="0"/>
              <a:t>GCTGGTGG-</a:t>
            </a:r>
            <a:r>
              <a:rPr lang="en-US" sz="2800" dirty="0" smtClean="0">
                <a:hlinkClick r:id="rId4" tooltip="3'"/>
              </a:rPr>
              <a:t>3‘</a:t>
            </a:r>
            <a:r>
              <a:rPr lang="ru-RU" sz="2800" dirty="0" smtClean="0"/>
              <a:t> (</a:t>
            </a:r>
            <a:r>
              <a:rPr lang="en-US" sz="2800" dirty="0" smtClean="0"/>
              <a:t>E.coli </a:t>
            </a:r>
            <a:r>
              <a:rPr lang="ru-RU" sz="2800" dirty="0" smtClean="0"/>
              <a:t>и родственные</a:t>
            </a:r>
            <a:r>
              <a:rPr lang="en-US" sz="2800" dirty="0" smtClean="0"/>
              <a:t>)</a:t>
            </a:r>
            <a:endParaRPr lang="ru-RU" sz="2800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i="1" dirty="0" smtClean="0"/>
              <a:t>Другие</a:t>
            </a:r>
            <a:endParaRPr lang="ru-RU" sz="2800" i="1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3807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4" y="481013"/>
            <a:ext cx="8694737" cy="3144837"/>
          </a:xfrm>
        </p:spPr>
        <p:txBody>
          <a:bodyPr>
            <a:normAutofit/>
          </a:bodyPr>
          <a:lstStyle/>
          <a:p>
            <a:r>
              <a:rPr lang="ru-RU" dirty="0" smtClean="0"/>
              <a:t>Число копий точного сигнала находится под отбором потому, что влияет на функцию белка его узнающего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93872" y="3661743"/>
            <a:ext cx="8694737" cy="2345584"/>
          </a:xfrm>
        </p:spPr>
        <p:txBody>
          <a:bodyPr>
            <a:normAutofit/>
          </a:bodyPr>
          <a:lstStyle/>
          <a:p>
            <a:r>
              <a:rPr lang="ru-RU" dirty="0" smtClean="0"/>
              <a:t>Если сигналов много, то много белков узнают и связывают сигналы</a:t>
            </a:r>
            <a:endParaRPr lang="ru-RU" dirty="0"/>
          </a:p>
          <a:p>
            <a:r>
              <a:rPr lang="ru-RU" dirty="0" smtClean="0"/>
              <a:t>Если мало, то меньше субъединиц белка рекрутируется</a:t>
            </a:r>
            <a:endParaRPr lang="ru-RU" dirty="0"/>
          </a:p>
          <a:p>
            <a:r>
              <a:rPr lang="ru-RU" dirty="0" smtClean="0"/>
              <a:t>Это может иметь последствия для организма.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0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131362"/>
            <a:ext cx="8694539" cy="1152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56" dirty="0"/>
              <a:t>Как предсказать </a:t>
            </a:r>
            <a:r>
              <a:rPr lang="ru-RU" sz="3256" dirty="0" smtClean="0"/>
              <a:t>ожидаемую частоту </a:t>
            </a:r>
            <a:r>
              <a:rPr lang="ru-RU" sz="3256" dirty="0"/>
              <a:t>слова </a:t>
            </a:r>
            <a:r>
              <a:rPr lang="en-US" sz="3256" dirty="0"/>
              <a:t>W </a:t>
            </a:r>
            <a:r>
              <a:rPr lang="ru-RU" sz="3256" dirty="0" smtClean="0"/>
              <a:t>или паттерна </a:t>
            </a:r>
            <a:r>
              <a:rPr lang="en-US" sz="3256" dirty="0" smtClean="0"/>
              <a:t>P  </a:t>
            </a:r>
            <a:r>
              <a:rPr lang="ru-RU" sz="3256" dirty="0" smtClean="0"/>
              <a:t>в </a:t>
            </a:r>
            <a:r>
              <a:rPr lang="ru-RU" sz="3256" dirty="0"/>
              <a:t>геноме</a:t>
            </a:r>
            <a:r>
              <a:rPr lang="ru-RU" sz="3256" dirty="0" smtClean="0"/>
              <a:t>?</a:t>
            </a:r>
            <a:r>
              <a:rPr lang="en-US" sz="3256" dirty="0" smtClean="0"/>
              <a:t/>
            </a:r>
            <a:br>
              <a:rPr lang="en-US" sz="3256" dirty="0" smtClean="0"/>
            </a:br>
            <a:r>
              <a:rPr lang="ru-RU" sz="3256" dirty="0" smtClean="0"/>
              <a:t>Вы это делали в </a:t>
            </a:r>
            <a:r>
              <a:rPr lang="ru-RU" sz="3256" dirty="0" err="1" smtClean="0"/>
              <a:t>миниКР</a:t>
            </a:r>
            <a:r>
              <a:rPr lang="ru-RU" sz="3256" dirty="0" smtClean="0"/>
              <a:t>!</a:t>
            </a:r>
            <a:endParaRPr lang="ru-RU" sz="3256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3" y="3348872"/>
            <a:ext cx="8694539" cy="364776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Частоты нуклеотидов</a:t>
            </a:r>
            <a:r>
              <a:rPr lang="ru-RU" baseline="30000" dirty="0" smtClean="0"/>
              <a:t>  </a:t>
            </a:r>
            <a:r>
              <a:rPr lang="ru-RU" dirty="0" smtClean="0"/>
              <a:t>в хромосоме  20  человека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(G) = 0.22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(C) = 0.22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(A) = 0.28</a:t>
            </a:r>
          </a:p>
          <a:p>
            <a:pPr lvl="1"/>
            <a:r>
              <a:rPr lang="en-US" dirty="0" smtClean="0"/>
              <a:t>F</a:t>
            </a:r>
            <a:r>
              <a:rPr lang="en-US" baseline="-25000" dirty="0" smtClean="0"/>
              <a:t>obs</a:t>
            </a:r>
            <a:r>
              <a:rPr lang="en-US" dirty="0" smtClean="0"/>
              <a:t>(T) = 0.28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Предскажите частоту слов </a:t>
            </a:r>
            <a:r>
              <a:rPr lang="en-US" dirty="0" smtClean="0">
                <a:solidFill>
                  <a:srgbClr val="FF0000"/>
                </a:solidFill>
              </a:rPr>
              <a:t>GC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en-US" dirty="0" smtClean="0">
                <a:solidFill>
                  <a:srgbClr val="FF0000"/>
                </a:solidFill>
              </a:rPr>
              <a:t>CG: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(GC) = … </a:t>
            </a:r>
            <a:r>
              <a:rPr lang="ru-RU" dirty="0" smtClean="0"/>
              <a:t>?</a:t>
            </a:r>
            <a:r>
              <a:rPr lang="en-US" dirty="0" smtClean="0"/>
              <a:t>		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ru-RU" baseline="-25000" dirty="0" smtClean="0"/>
              <a:t> </a:t>
            </a:r>
            <a:r>
              <a:rPr lang="ru-RU" dirty="0" smtClean="0"/>
              <a:t>- ожидаемая частота 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exp</a:t>
            </a:r>
            <a:r>
              <a:rPr lang="en-US" dirty="0" smtClean="0"/>
              <a:t>(CG) =  …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3307" y="1321917"/>
            <a:ext cx="9294010" cy="197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42" dirty="0" smtClean="0"/>
              <a:t>Пример</a:t>
            </a:r>
            <a:r>
              <a:rPr lang="ru-RU" sz="2442" dirty="0"/>
              <a:t>: </a:t>
            </a:r>
            <a:r>
              <a:rPr lang="en-US" sz="2442" dirty="0"/>
              <a:t>W = ATAG, </a:t>
            </a:r>
            <a:r>
              <a:rPr lang="ru-RU" sz="2442" dirty="0" smtClean="0"/>
              <a:t> </a:t>
            </a:r>
            <a:r>
              <a:rPr lang="en-US" sz="2442" dirty="0" smtClean="0"/>
              <a:t>F</a:t>
            </a:r>
            <a:r>
              <a:rPr lang="en-US" sz="2442" baseline="-25000" dirty="0" smtClean="0"/>
              <a:t>obs</a:t>
            </a:r>
            <a:r>
              <a:rPr lang="en-US" sz="2442" dirty="0" smtClean="0"/>
              <a:t>(W</a:t>
            </a:r>
            <a:r>
              <a:rPr lang="en-US" sz="2442" dirty="0"/>
              <a:t>)</a:t>
            </a:r>
            <a:r>
              <a:rPr lang="ru-RU" sz="2442" dirty="0"/>
              <a:t> -</a:t>
            </a:r>
            <a:r>
              <a:rPr lang="en-US" sz="2442" dirty="0"/>
              <a:t> </a:t>
            </a:r>
            <a:r>
              <a:rPr lang="ru-RU" sz="2442" dirty="0" smtClean="0"/>
              <a:t> наблюдаемая частота </a:t>
            </a:r>
            <a:r>
              <a:rPr lang="ru-RU" sz="2442" dirty="0"/>
              <a:t>слова </a:t>
            </a:r>
            <a:r>
              <a:rPr lang="en-US" sz="2442" dirty="0"/>
              <a:t>W </a:t>
            </a:r>
            <a:r>
              <a:rPr lang="ru-RU" sz="2442" dirty="0"/>
              <a:t>в геноме  </a:t>
            </a:r>
            <a:r>
              <a:rPr lang="ru-RU" sz="2035" dirty="0" smtClean="0"/>
              <a:t>(</a:t>
            </a:r>
            <a:r>
              <a:rPr lang="en-US" sz="2035" dirty="0" err="1"/>
              <a:t>obs</a:t>
            </a:r>
            <a:r>
              <a:rPr lang="en-US" sz="2035" dirty="0"/>
              <a:t> – </a:t>
            </a:r>
            <a:r>
              <a:rPr lang="ru-RU" sz="2035" dirty="0"/>
              <a:t>от </a:t>
            </a:r>
            <a:r>
              <a:rPr lang="en-US" sz="2035" dirty="0"/>
              <a:t>observed, – </a:t>
            </a:r>
            <a:r>
              <a:rPr lang="ru-RU" sz="2035" dirty="0"/>
              <a:t>наблюдаемая частота)</a:t>
            </a:r>
          </a:p>
          <a:p>
            <a:r>
              <a:rPr lang="en-US" sz="2442" dirty="0"/>
              <a:t>F</a:t>
            </a:r>
            <a:r>
              <a:rPr lang="en-US" sz="2442" baseline="-25000" dirty="0"/>
              <a:t>obs</a:t>
            </a:r>
            <a:r>
              <a:rPr lang="en-US" sz="2442" dirty="0"/>
              <a:t>(W) </a:t>
            </a:r>
            <a:r>
              <a:rPr lang="ru-RU" sz="2442" dirty="0"/>
              <a:t>= число слов </a:t>
            </a:r>
            <a:r>
              <a:rPr lang="en-US" sz="2442" dirty="0"/>
              <a:t>W/</a:t>
            </a:r>
            <a:r>
              <a:rPr lang="ru-RU" sz="2442" dirty="0"/>
              <a:t>число всех слов длины </a:t>
            </a:r>
            <a:r>
              <a:rPr lang="en-US" sz="2442" dirty="0"/>
              <a:t>n</a:t>
            </a:r>
          </a:p>
          <a:p>
            <a:r>
              <a:rPr lang="ru-RU" sz="2442" dirty="0"/>
              <a:t>Число всех слов длины </a:t>
            </a:r>
            <a:r>
              <a:rPr lang="en-US" sz="2442" dirty="0"/>
              <a:t>n</a:t>
            </a:r>
            <a:r>
              <a:rPr lang="ru-RU" sz="2442" dirty="0"/>
              <a:t> = число </a:t>
            </a:r>
            <a:r>
              <a:rPr lang="ru-RU" sz="2442" dirty="0" err="1"/>
              <a:t>нукл</a:t>
            </a:r>
            <a:r>
              <a:rPr lang="ru-RU" sz="2442" dirty="0"/>
              <a:t>. в геноме </a:t>
            </a:r>
            <a:br>
              <a:rPr lang="ru-RU" sz="2442" dirty="0"/>
            </a:br>
            <a:r>
              <a:rPr lang="ru-RU" sz="2442" dirty="0"/>
              <a:t>                 </a:t>
            </a:r>
            <a:r>
              <a:rPr lang="ru-RU" sz="2035" dirty="0"/>
              <a:t>(разницей в несколько </a:t>
            </a:r>
            <a:r>
              <a:rPr lang="ru-RU" sz="2035" dirty="0" err="1"/>
              <a:t>нукл</a:t>
            </a:r>
            <a:r>
              <a:rPr lang="ru-RU" sz="2035" dirty="0"/>
              <a:t>. пренебрегаем)</a:t>
            </a:r>
            <a:endParaRPr lang="ru-RU" sz="2035" dirty="0"/>
          </a:p>
        </p:txBody>
      </p:sp>
    </p:spTree>
    <p:extLst>
      <p:ext uri="{BB962C8B-B14F-4D97-AF65-F5344CB8AC3E}">
        <p14:creationId xmlns:p14="http://schemas.microsoft.com/office/powerpoint/2010/main" val="10811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07" y="118489"/>
            <a:ext cx="9046220" cy="4802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56" dirty="0"/>
              <a:t>«Контраст» слова</a:t>
            </a:r>
            <a:r>
              <a:rPr lang="en-US" sz="3256" dirty="0"/>
              <a:t> </a:t>
            </a:r>
            <a:r>
              <a:rPr lang="ru-RU" sz="3256" dirty="0"/>
              <a:t> </a:t>
            </a:r>
            <a:r>
              <a:rPr lang="en-US" sz="3256" dirty="0"/>
              <a:t>CB</a:t>
            </a:r>
            <a:r>
              <a:rPr lang="ru-RU" sz="3256" dirty="0"/>
              <a:t>(</a:t>
            </a:r>
            <a:r>
              <a:rPr lang="en-US" sz="3256" dirty="0"/>
              <a:t>W)</a:t>
            </a:r>
            <a:endParaRPr lang="ru-RU" sz="2849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307" y="2173651"/>
            <a:ext cx="2751534" cy="4536868"/>
          </a:xfrm>
          <a:ln w="38100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611"/>
              </a:spcBef>
              <a:spcAft>
                <a:spcPts val="611"/>
              </a:spcAft>
            </a:pPr>
            <a:r>
              <a:rPr lang="en-US" sz="8141" dirty="0"/>
              <a:t>F</a:t>
            </a:r>
            <a:r>
              <a:rPr lang="en-US" sz="8141" baseline="-25000" dirty="0"/>
              <a:t>obs</a:t>
            </a:r>
            <a:r>
              <a:rPr lang="en-US" sz="8141" dirty="0"/>
              <a:t>(GC)  =</a:t>
            </a:r>
            <a:r>
              <a:rPr lang="ru-RU" sz="8141" dirty="0"/>
              <a:t>  0.05    </a:t>
            </a:r>
            <a:r>
              <a:rPr lang="en-US" sz="8141" dirty="0"/>
              <a:t>  </a:t>
            </a:r>
            <a:br>
              <a:rPr lang="en-US" sz="8141" dirty="0"/>
            </a:br>
            <a:r>
              <a:rPr lang="en-US" sz="8141" dirty="0"/>
              <a:t> </a:t>
            </a:r>
            <a:r>
              <a:rPr lang="en-US" sz="8141" dirty="0" err="1"/>
              <a:t>F</a:t>
            </a:r>
            <a:r>
              <a:rPr lang="en-US" sz="8141" baseline="-25000" dirty="0" err="1"/>
              <a:t>exp</a:t>
            </a:r>
            <a:r>
              <a:rPr lang="en-US" sz="8141" dirty="0"/>
              <a:t>(GC) =  </a:t>
            </a:r>
            <a:r>
              <a:rPr lang="ru-RU" sz="8141" dirty="0"/>
              <a:t>0</a:t>
            </a:r>
            <a:r>
              <a:rPr lang="en-US" sz="8141" dirty="0"/>
              <a:t>.05  </a:t>
            </a:r>
            <a:br>
              <a:rPr lang="en-US" sz="8141" dirty="0"/>
            </a:br>
            <a:r>
              <a:rPr lang="en-US" sz="8141" dirty="0"/>
              <a:t> CB</a:t>
            </a:r>
            <a:r>
              <a:rPr lang="ru-RU" sz="8141" dirty="0"/>
              <a:t>(</a:t>
            </a:r>
            <a:r>
              <a:rPr lang="en-US" sz="8141" dirty="0"/>
              <a:t>GC) =  </a:t>
            </a:r>
            <a:r>
              <a:rPr lang="en-US" sz="8141" b="1" dirty="0"/>
              <a:t>1.0</a:t>
            </a:r>
          </a:p>
          <a:p>
            <a:pPr marL="0" indent="0">
              <a:lnSpc>
                <a:spcPct val="170000"/>
              </a:lnSpc>
              <a:spcBef>
                <a:spcPts val="611"/>
              </a:spcBef>
              <a:spcAft>
                <a:spcPts val="611"/>
              </a:spcAft>
            </a:pPr>
            <a:r>
              <a:rPr lang="en-US" sz="8141" dirty="0"/>
              <a:t>F</a:t>
            </a:r>
            <a:r>
              <a:rPr lang="en-US" sz="8141" baseline="-25000" dirty="0"/>
              <a:t>obs</a:t>
            </a:r>
            <a:r>
              <a:rPr lang="en-US" sz="8141" dirty="0"/>
              <a:t>(CG)   =  </a:t>
            </a:r>
            <a:r>
              <a:rPr lang="ru-RU" sz="8141" dirty="0"/>
              <a:t>0.01</a:t>
            </a:r>
            <a:r>
              <a:rPr lang="en-US" sz="8141" dirty="0"/>
              <a:t>    </a:t>
            </a:r>
            <a:br>
              <a:rPr lang="en-US" sz="8141" dirty="0"/>
            </a:br>
            <a:r>
              <a:rPr lang="en-US" sz="8141" dirty="0"/>
              <a:t> </a:t>
            </a:r>
            <a:r>
              <a:rPr lang="en-US" sz="8141" dirty="0" err="1"/>
              <a:t>F</a:t>
            </a:r>
            <a:r>
              <a:rPr lang="en-US" sz="8141" baseline="-25000" dirty="0" err="1"/>
              <a:t>exp</a:t>
            </a:r>
            <a:r>
              <a:rPr lang="en-US" sz="8141" dirty="0"/>
              <a:t>(GC) =  </a:t>
            </a:r>
            <a:r>
              <a:rPr lang="ru-RU" sz="8141" dirty="0"/>
              <a:t>0</a:t>
            </a:r>
            <a:r>
              <a:rPr lang="en-US" sz="8141" dirty="0"/>
              <a:t>.05 </a:t>
            </a:r>
            <a:br>
              <a:rPr lang="en-US" sz="8141" dirty="0"/>
            </a:br>
            <a:r>
              <a:rPr lang="en-US" sz="8141" dirty="0"/>
              <a:t> CB(CG)  =  </a:t>
            </a:r>
            <a:r>
              <a:rPr lang="en-US" sz="8141" b="1" dirty="0"/>
              <a:t>0.2</a:t>
            </a:r>
            <a:endParaRPr lang="ru-RU" sz="8141" b="1" dirty="0"/>
          </a:p>
          <a:p>
            <a:pPr marL="0" indent="0">
              <a:lnSpc>
                <a:spcPct val="120000"/>
              </a:lnSpc>
              <a:spcBef>
                <a:spcPts val="611"/>
              </a:spcBef>
              <a:spcAft>
                <a:spcPts val="611"/>
              </a:spcAft>
              <a:buNone/>
            </a:pPr>
            <a:r>
              <a:rPr lang="en-US" sz="8141" dirty="0"/>
              <a:t>CB &lt;&lt; 1 – </a:t>
            </a:r>
            <a:r>
              <a:rPr lang="ru-RU" sz="8141" dirty="0"/>
              <a:t>слово</a:t>
            </a:r>
            <a:r>
              <a:rPr lang="en-US" sz="8141" dirty="0"/>
              <a:t/>
            </a:r>
            <a:br>
              <a:rPr lang="en-US" sz="8141" dirty="0"/>
            </a:br>
            <a:r>
              <a:rPr lang="ru-RU" sz="8141" dirty="0" err="1"/>
              <a:t>недопредставлено</a:t>
            </a:r>
            <a:endParaRPr lang="ru-RU" sz="8141" dirty="0"/>
          </a:p>
          <a:p>
            <a:pPr marL="0" indent="0">
              <a:lnSpc>
                <a:spcPct val="120000"/>
              </a:lnSpc>
              <a:spcBef>
                <a:spcPts val="611"/>
              </a:spcBef>
              <a:spcAft>
                <a:spcPts val="611"/>
              </a:spcAft>
              <a:buNone/>
            </a:pPr>
            <a:r>
              <a:rPr lang="en-US" sz="8141" dirty="0"/>
              <a:t>CB &gt;&gt;1 – </a:t>
            </a:r>
            <a:r>
              <a:rPr lang="ru-RU" sz="8141" dirty="0"/>
              <a:t>слово </a:t>
            </a:r>
            <a:r>
              <a:rPr lang="ru-RU" sz="8141" dirty="0" err="1"/>
              <a:t>перепредставлено</a:t>
            </a:r>
            <a:r>
              <a:rPr lang="ru-RU" sz="8141" dirty="0"/>
              <a:t/>
            </a:r>
            <a:br>
              <a:rPr lang="ru-RU" sz="8141" dirty="0"/>
            </a:br>
            <a:endParaRPr lang="en-US" sz="8141" dirty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19441" y="6768192"/>
            <a:ext cx="2268141" cy="371561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91023690"/>
              </p:ext>
            </p:extLst>
          </p:nvPr>
        </p:nvGraphicFramePr>
        <p:xfrm>
          <a:off x="3317535" y="2199964"/>
          <a:ext cx="6300392" cy="456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7167" y="526676"/>
            <a:ext cx="9286432" cy="117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42" dirty="0"/>
              <a:t> CB</a:t>
            </a:r>
            <a:r>
              <a:rPr lang="en-US" sz="2035" dirty="0"/>
              <a:t>(W)  = </a:t>
            </a:r>
            <a:r>
              <a:rPr lang="ru-RU" sz="2035" dirty="0"/>
              <a:t>(наблюдаемая частота слова</a:t>
            </a:r>
            <a:r>
              <a:rPr lang="en-US" sz="2035" dirty="0"/>
              <a:t> W</a:t>
            </a:r>
            <a:r>
              <a:rPr lang="ru-RU" sz="2035" dirty="0"/>
              <a:t>)</a:t>
            </a:r>
            <a:r>
              <a:rPr lang="en-US" sz="2035" dirty="0"/>
              <a:t>/</a:t>
            </a:r>
            <a:r>
              <a:rPr lang="ru-RU" sz="2035" dirty="0"/>
              <a:t>(ожидаемая</a:t>
            </a:r>
            <a:r>
              <a:rPr lang="en-US" sz="2035" dirty="0"/>
              <a:t> </a:t>
            </a:r>
            <a:r>
              <a:rPr lang="ru-RU" sz="2035" dirty="0"/>
              <a:t>частота) = </a:t>
            </a:r>
            <a:r>
              <a:rPr lang="en-US" sz="2035" dirty="0"/>
              <a:t/>
            </a:r>
            <a:br>
              <a:rPr lang="en-US" sz="2035" dirty="0"/>
            </a:br>
            <a:r>
              <a:rPr lang="en-US" sz="2035" dirty="0"/>
              <a:t>           = </a:t>
            </a:r>
            <a:r>
              <a:rPr lang="ru-RU" sz="2035" dirty="0"/>
              <a:t>(число слов </a:t>
            </a:r>
            <a:r>
              <a:rPr lang="en-US" sz="2035" dirty="0"/>
              <a:t>W)/</a:t>
            </a:r>
            <a:r>
              <a:rPr lang="ru-RU" sz="2035" dirty="0"/>
              <a:t> </a:t>
            </a:r>
            <a:r>
              <a:rPr lang="en-US" sz="2035" dirty="0"/>
              <a:t>(</a:t>
            </a:r>
            <a:r>
              <a:rPr lang="ru-RU" sz="2035" dirty="0"/>
              <a:t>ожидаемое число слов </a:t>
            </a:r>
            <a:r>
              <a:rPr lang="en-US" sz="2035" dirty="0"/>
              <a:t>W)</a:t>
            </a:r>
            <a:r>
              <a:rPr lang="ru-RU" sz="2035" dirty="0"/>
              <a:t> </a:t>
            </a:r>
            <a:r>
              <a:rPr lang="en-US" sz="2035" dirty="0"/>
              <a:t/>
            </a:r>
            <a:br>
              <a:rPr lang="en-US" sz="2035" dirty="0"/>
            </a:br>
            <a:r>
              <a:rPr lang="en-US" sz="2442" dirty="0"/>
              <a:t> </a:t>
            </a:r>
            <a:r>
              <a:rPr lang="en-US" sz="2035" dirty="0"/>
              <a:t>CB– </a:t>
            </a:r>
            <a:r>
              <a:rPr lang="ru-RU" sz="2035" dirty="0"/>
              <a:t>от </a:t>
            </a:r>
            <a:r>
              <a:rPr lang="en-US" sz="2035" dirty="0"/>
              <a:t>‘Compositional </a:t>
            </a:r>
            <a:r>
              <a:rPr lang="en-US" sz="2035" dirty="0" err="1"/>
              <a:t>B</a:t>
            </a:r>
            <a:r>
              <a:rPr lang="en-US" sz="2035" dirty="0" err="1"/>
              <a:t>ias’</a:t>
            </a:r>
            <a:endParaRPr lang="ru-RU" sz="2035" dirty="0"/>
          </a:p>
        </p:txBody>
      </p:sp>
      <p:sp>
        <p:nvSpPr>
          <p:cNvPr id="9" name="TextBox 8"/>
          <p:cNvSpPr txBox="1"/>
          <p:nvPr/>
        </p:nvSpPr>
        <p:spPr>
          <a:xfrm>
            <a:off x="446954" y="1715438"/>
            <a:ext cx="3326360" cy="405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35" dirty="0"/>
              <a:t>В </a:t>
            </a:r>
            <a:r>
              <a:rPr lang="en-US" sz="2035" dirty="0" smtClean="0"/>
              <a:t>20-</a:t>
            </a:r>
            <a:r>
              <a:rPr lang="ru-RU" sz="2035" dirty="0" smtClean="0"/>
              <a:t>й хромосоме  </a:t>
            </a:r>
            <a:r>
              <a:rPr lang="ru-RU" sz="2035" dirty="0"/>
              <a:t>человека</a:t>
            </a:r>
            <a:endParaRPr lang="ru-RU" sz="2035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49022" y="3779837"/>
            <a:ext cx="527759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</TotalTime>
  <Words>1059</Words>
  <Application>Microsoft Office PowerPoint</Application>
  <PresentationFormat>Произвольный</PresentationFormat>
  <Paragraphs>201</Paragraphs>
  <Slides>35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Abyssinica SIL</vt:lpstr>
      <vt:lpstr>Arial</vt:lpstr>
      <vt:lpstr>Calibri</vt:lpstr>
      <vt:lpstr>Calibri Light</vt:lpstr>
      <vt:lpstr>Courier New</vt:lpstr>
      <vt:lpstr>DejaVu Sans</vt:lpstr>
      <vt:lpstr>Symbol</vt:lpstr>
      <vt:lpstr>Times New Roman</vt:lpstr>
      <vt:lpstr>Wingdings</vt:lpstr>
      <vt:lpstr>Специальное оформление</vt:lpstr>
      <vt:lpstr>Office Theme</vt:lpstr>
      <vt:lpstr>Сигналы и мотивы - 3</vt:lpstr>
      <vt:lpstr>Презентация PowerPoint</vt:lpstr>
      <vt:lpstr>Возможные темы</vt:lpstr>
      <vt:lpstr>Возможные задания</vt:lpstr>
      <vt:lpstr>1. Сигналы закодированные строго определенной последовательностью</vt:lpstr>
      <vt:lpstr>Презентация PowerPoint</vt:lpstr>
      <vt:lpstr>Число копий точного сигнала находится под отбором потому, что влияет на функцию белка его узнающего </vt:lpstr>
      <vt:lpstr>Как предсказать ожидаемую частоту слова W или паттерна P  в геноме? Вы это делали в миниКР!</vt:lpstr>
      <vt:lpstr>«Контраст» слова  CB(W)</vt:lpstr>
      <vt:lpstr>Слово CG  встречается в пять раз реже, чем предсказывает статистика!</vt:lpstr>
      <vt:lpstr>Вопрос: даст ли правильный ответ расчёт Fexp(ACG) «по Бернулли»?</vt:lpstr>
      <vt:lpstr>Презентация PowerPoint</vt:lpstr>
      <vt:lpstr>Презентация PowerPoint</vt:lpstr>
      <vt:lpstr>Презентация PowerPoint</vt:lpstr>
      <vt:lpstr>Точный сигнал у систем рестрикции-модификации  (Р-М) типа II</vt:lpstr>
      <vt:lpstr>Chip-seq   эксперимент, позволяющий находить сайты связывания конкретного белка с ДНК с помощью NGS </vt:lpstr>
      <vt:lpstr>Транскрипционные факторы (ТФ) в картинках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Сужение области поиска мотива</vt:lpstr>
      <vt:lpstr>КОНЕЦ ПРЕЗЕНТАЦИИ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311</cp:revision>
  <dcterms:created xsi:type="dcterms:W3CDTF">2017-04-13T14:13:19Z</dcterms:created>
  <dcterms:modified xsi:type="dcterms:W3CDTF">2020-03-26T22:29:35Z</dcterms:modified>
  <dc:language>ru-RU</dc:language>
</cp:coreProperties>
</file>