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6" r:id="rId3"/>
    <p:sldId id="381" r:id="rId4"/>
    <p:sldId id="305" r:id="rId5"/>
    <p:sldId id="343" r:id="rId6"/>
    <p:sldId id="386" r:id="rId7"/>
    <p:sldId id="342" r:id="rId8"/>
    <p:sldId id="359" r:id="rId9"/>
    <p:sldId id="395" r:id="rId10"/>
    <p:sldId id="396" r:id="rId11"/>
    <p:sldId id="397" r:id="rId12"/>
    <p:sldId id="398" r:id="rId13"/>
    <p:sldId id="383" r:id="rId14"/>
    <p:sldId id="306" r:id="rId15"/>
    <p:sldId id="346" r:id="rId16"/>
    <p:sldId id="384" r:id="rId17"/>
    <p:sldId id="388" r:id="rId18"/>
    <p:sldId id="399" r:id="rId19"/>
    <p:sldId id="400" r:id="rId20"/>
    <p:sldId id="401" r:id="rId21"/>
    <p:sldId id="307" r:id="rId22"/>
    <p:sldId id="358" r:id="rId23"/>
    <p:sldId id="348" r:id="rId24"/>
    <p:sldId id="349" r:id="rId25"/>
    <p:sldId id="403" r:id="rId26"/>
    <p:sldId id="350" r:id="rId27"/>
    <p:sldId id="351" r:id="rId28"/>
    <p:sldId id="404" r:id="rId29"/>
    <p:sldId id="360" r:id="rId30"/>
    <p:sldId id="387" r:id="rId31"/>
    <p:sldId id="391" r:id="rId32"/>
    <p:sldId id="390" r:id="rId33"/>
    <p:sldId id="392" r:id="rId34"/>
    <p:sldId id="394" r:id="rId35"/>
    <p:sldId id="385" r:id="rId3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4744" autoAdjust="0"/>
  </p:normalViewPr>
  <p:slideViewPr>
    <p:cSldViewPr snapToGrid="0">
      <p:cViewPr>
        <p:scale>
          <a:sx n="50" d="100"/>
          <a:sy n="50" d="100"/>
        </p:scale>
        <p:origin x="768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B915-2FBA-4158-BEF7-6605FDEB9D65}" type="datetimeFigureOut">
              <a:rPr lang="ru-RU" smtClean="0"/>
              <a:pPr/>
              <a:t>01-04-2020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55C5-16F3-4ED2-8034-BA1E64D2E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.)</a:t>
            </a:r>
            <a:r>
              <a:rPr lang="ar-SA" altLang="ru-RU" dirty="0">
                <a:latin typeface="Arial" panose="020B0604020202020204" pitchFamily="34" charset="0"/>
              </a:rPr>
              <a:t>‏</a:t>
            </a:r>
            <a:endParaRPr lang="en-GB" altLang="ru-RU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7E0-4C03-4EA4-B9EB-EB9CD8D82FDF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3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F2C-ABF2-4DF9-BCF5-DB28AE91FC1D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3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5D8-96B2-498A-9F95-4C72C22525ED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76D-F604-4F80-BF11-0ED2EF698969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1206-9F5F-45FC-B727-3F4F1D905806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9E0B-F6FB-4EA7-AB94-D36412D0530B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445B-ED11-4A8F-AAE8-5C3D0621CAB4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B2AA-390F-47DA-AE72-0EC80AE472DE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8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7D0-3B9A-4999-A5F7-1A691E1D3C7A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614612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‹#›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70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1C28-FD42-4E58-9FC9-48FDEFE3D3A0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A8D5-1957-4545-8E2E-7ADE78C54ADF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0E42-41DB-4E34-A7CB-11A163E2F871}" type="datetime1">
              <a:rPr lang="ru-RU" smtClean="0"/>
              <a:pPr/>
              <a:t>01-04-2020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A8C7-CE2A-4171-8686-5727339A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infinity.org/sp/sp_coding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eudokno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ralzone.expasy.org/86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96/25/1417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А.Алексеевский </a:t>
            </a:r>
            <a:endParaRPr lang="en-US" sz="2600" dirty="0" smtClean="0"/>
          </a:p>
          <a:p>
            <a:r>
              <a:rPr lang="ru-RU" i="1" dirty="0" smtClean="0"/>
              <a:t>Частично использованы </a:t>
            </a:r>
            <a:r>
              <a:rPr lang="ru-RU" i="1" dirty="0" err="1" smtClean="0"/>
              <a:t>сдайды</a:t>
            </a:r>
            <a:r>
              <a:rPr lang="ru-RU" i="1" dirty="0" smtClean="0"/>
              <a:t> из презентаций </a:t>
            </a:r>
            <a:r>
              <a:rPr lang="ru-RU" i="1" dirty="0" err="1" smtClean="0"/>
              <a:t>М.С.Гельфанда</a:t>
            </a:r>
            <a:r>
              <a:rPr lang="ru-RU" i="1" dirty="0" smtClean="0"/>
              <a:t>, </a:t>
            </a:r>
            <a:r>
              <a:rPr lang="ru-RU" i="1" dirty="0" err="1" smtClean="0"/>
              <a:t>Е.О.Ермаковой</a:t>
            </a:r>
            <a:r>
              <a:rPr lang="ru-RU" i="1" dirty="0" smtClean="0"/>
              <a:t>, </a:t>
            </a:r>
            <a:r>
              <a:rPr lang="ru-RU" i="1" dirty="0" err="1" smtClean="0"/>
              <a:t>Д.А.Равчеева</a:t>
            </a:r>
            <a:r>
              <a:rPr lang="ru-RU" i="1" dirty="0" smtClean="0"/>
              <a:t>, </a:t>
            </a:r>
            <a:r>
              <a:rPr lang="ru-RU" i="1" dirty="0" err="1" smtClean="0"/>
              <a:t>В.Ю.Макеева</a:t>
            </a:r>
            <a:r>
              <a:rPr lang="ru-RU" i="1" dirty="0" smtClean="0"/>
              <a:t>, </a:t>
            </a:r>
            <a:r>
              <a:rPr lang="ru-RU" i="1" dirty="0" err="1" smtClean="0"/>
              <a:t>И.И.Артамоновой</a:t>
            </a:r>
            <a:r>
              <a:rPr lang="ru-RU" i="1" dirty="0" smtClean="0"/>
              <a:t> и других источников</a:t>
            </a:r>
            <a:endParaRPr lang="ru-RU" i="1" dirty="0" smtClean="0"/>
          </a:p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17525"/>
            <a:ext cx="550545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4188"/>
            <a:ext cx="6192837" cy="58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Терминация</a:t>
            </a:r>
            <a:r>
              <a:rPr lang="ru-RU" dirty="0" smtClean="0"/>
              <a:t> транскрипции у прокариот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1825625"/>
            <a:ext cx="8543925" cy="4351338"/>
          </a:xfrm>
        </p:spPr>
        <p:txBody>
          <a:bodyPr/>
          <a:lstStyle/>
          <a:p>
            <a:r>
              <a:rPr lang="en-US" dirty="0" smtClean="0"/>
              <a:t>Rho </a:t>
            </a:r>
            <a:r>
              <a:rPr lang="ru-RU" dirty="0" smtClean="0"/>
              <a:t>зависимая </a:t>
            </a:r>
            <a:r>
              <a:rPr lang="ru-RU" dirty="0" err="1" smtClean="0"/>
              <a:t>терминация</a:t>
            </a:r>
            <a:r>
              <a:rPr lang="ru-RU" dirty="0" smtClean="0"/>
              <a:t>, </a:t>
            </a:r>
            <a:r>
              <a:rPr lang="en-US" dirty="0" smtClean="0"/>
              <a:t>Rho – </a:t>
            </a:r>
            <a:r>
              <a:rPr lang="ru-RU" dirty="0" smtClean="0"/>
              <a:t>АТФ зависимая </a:t>
            </a:r>
            <a:r>
              <a:rPr lang="ru-RU" dirty="0" err="1" smtClean="0"/>
              <a:t>хеликаза</a:t>
            </a:r>
            <a:r>
              <a:rPr lang="en-US" dirty="0" smtClean="0"/>
              <a:t>. </a:t>
            </a:r>
            <a:r>
              <a:rPr lang="ru-RU" dirty="0" smtClean="0"/>
              <a:t>Сайты </a:t>
            </a:r>
            <a:r>
              <a:rPr lang="en-US" dirty="0" smtClean="0"/>
              <a:t>rut</a:t>
            </a:r>
            <a:r>
              <a:rPr lang="ru-RU" dirty="0" smtClean="0"/>
              <a:t> (</a:t>
            </a:r>
            <a:r>
              <a:rPr lang="en-US" b="1" dirty="0" smtClean="0"/>
              <a:t>Rho </a:t>
            </a:r>
            <a:r>
              <a:rPr lang="en-US" b="1" dirty="0" err="1" smtClean="0"/>
              <a:t>UTilisation</a:t>
            </a:r>
            <a:r>
              <a:rPr lang="en-US" b="1" dirty="0" smtClean="0"/>
              <a:t> site) </a:t>
            </a:r>
            <a:r>
              <a:rPr lang="ru-RU" dirty="0" smtClean="0"/>
              <a:t>очень не консервативны и плохо предсказываются</a:t>
            </a:r>
          </a:p>
          <a:p>
            <a:r>
              <a:rPr lang="en-US" dirty="0" smtClean="0"/>
              <a:t>Rho </a:t>
            </a:r>
            <a:r>
              <a:rPr lang="ru-RU" dirty="0" smtClean="0"/>
              <a:t>независимая </a:t>
            </a:r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Бывает другая </a:t>
            </a:r>
            <a:r>
              <a:rPr lang="en-US" dirty="0" smtClean="0"/>
              <a:t>(</a:t>
            </a:r>
            <a:r>
              <a:rPr lang="en-US" dirty="0" err="1" smtClean="0"/>
              <a:t>Ju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dirty="0"/>
              <a:t>Nat </a:t>
            </a:r>
            <a:r>
              <a:rPr lang="en-US" dirty="0" err="1"/>
              <a:t>Microbiol</a:t>
            </a:r>
            <a:r>
              <a:rPr lang="en-US" dirty="0"/>
              <a:t>. 2019 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0185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Rho-</a:t>
            </a:r>
            <a:r>
              <a:rPr lang="ru-RU" sz="3600" dirty="0" smtClean="0"/>
              <a:t>независимый терминатор у прокариот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690689"/>
            <a:ext cx="8543925" cy="4486274"/>
          </a:xfrm>
        </p:spPr>
        <p:txBody>
          <a:bodyPr>
            <a:normAutofit/>
          </a:bodyPr>
          <a:lstStyle/>
          <a:p>
            <a:r>
              <a:rPr lang="ru-RU" dirty="0" smtClean="0"/>
              <a:t>Шпилька РНК  (образующаяся на синтезируемой РНК)</a:t>
            </a:r>
            <a:endParaRPr lang="en-US" dirty="0" smtClean="0"/>
          </a:p>
          <a:p>
            <a:r>
              <a:rPr lang="ru-RU" dirty="0" smtClean="0"/>
              <a:t>На 3</a:t>
            </a:r>
            <a:r>
              <a:rPr lang="en-US" dirty="0" smtClean="0"/>
              <a:t>’ </a:t>
            </a:r>
            <a:r>
              <a:rPr lang="ru-RU" dirty="0" smtClean="0"/>
              <a:t>конце её </a:t>
            </a:r>
            <a:r>
              <a:rPr lang="en-US" dirty="0" smtClean="0"/>
              <a:t>T-</a:t>
            </a:r>
            <a:r>
              <a:rPr lang="ru-RU" dirty="0" smtClean="0"/>
              <a:t>богатый участок</a:t>
            </a:r>
          </a:p>
          <a:p>
            <a:r>
              <a:rPr lang="ru-RU" dirty="0" smtClean="0"/>
              <a:t>Вывод: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последовательность в конце оперона (</a:t>
            </a:r>
            <a:r>
              <a:rPr lang="ru-RU" dirty="0" err="1" smtClean="0"/>
              <a:t>транскрипта</a:t>
            </a:r>
            <a:r>
              <a:rPr lang="ru-RU" dirty="0" smtClean="0"/>
              <a:t>);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способная образовать характерную вторичную структуру РНК;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 характерным нуклеотидным составом частей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67472" y="570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ru-RU" sz="1452" b="1" dirty="0">
                <a:latin typeface="Arial" panose="020B0604020202020204" pitchFamily="34" charset="0"/>
              </a:rPr>
              <a:t>Figure 1. Rho-independent intrinsic terminator construct.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2" y="529495"/>
            <a:ext cx="7805619" cy="32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71231" y="6502455"/>
            <a:ext cx="3918652" cy="8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ru-RU" sz="1089" b="1" dirty="0">
                <a:latin typeface="Arial" panose="020B0604020202020204" pitchFamily="34" charset="0"/>
              </a:rPr>
              <a:t>Elena A. </a:t>
            </a:r>
            <a:r>
              <a:rPr lang="en-GB" altLang="ru-RU" sz="1089" b="1" dirty="0" err="1">
                <a:latin typeface="Arial" panose="020B0604020202020204" pitchFamily="34" charset="0"/>
              </a:rPr>
              <a:t>Lesnik</a:t>
            </a:r>
            <a:r>
              <a:rPr lang="en-GB" altLang="ru-RU" sz="1089" b="1" dirty="0">
                <a:latin typeface="Arial" panose="020B0604020202020204" pitchFamily="34" charset="0"/>
              </a:rPr>
              <a:t> et al. </a:t>
            </a:r>
            <a:r>
              <a:rPr lang="en-GB" altLang="ru-RU" sz="1089" b="1" dirty="0" err="1">
                <a:latin typeface="Arial" panose="020B0604020202020204" pitchFamily="34" charset="0"/>
              </a:rPr>
              <a:t>Nucl</a:t>
            </a:r>
            <a:r>
              <a:rPr lang="en-GB" altLang="ru-RU" sz="1089" b="1" dirty="0">
                <a:latin typeface="Arial" panose="020B0604020202020204" pitchFamily="34" charset="0"/>
              </a:rPr>
              <a:t>. Acids Res. 2001;29:3583-3594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3783452"/>
            <a:ext cx="939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Figure 1. Rho-independent intrinsic terminator construct. Regions include from 5′ to 3′: (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i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) A-region of 11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; (ii) a hairpin with a loop of 3–10 residues and with one of three types of stems: perfect stems of 4–18 base pairs, stems of 9–18 base pairs with internal loop no longer than 20% stem length, or stems of 7–18 base pairs with 1–5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bulges in either 5′ or 3′-side of stems; (iii) a spacer of 0–2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(any bases except T); (iv) T-region divided into three parts: proximal part of 5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distal part of 4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, and extra part of 3 nt. (We did not number spacer nucleotides since no more than 5% putative terminators contained 2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 and no more than 15% putative terminators contained 1 </a:t>
            </a:r>
            <a:r>
              <a:rPr lang="en-GB" altLang="ru-RU" dirty="0" err="1">
                <a:latin typeface="Arial" panose="020B0604020202020204" pitchFamily="34" charset="0"/>
                <a:ea typeface="msgothic" charset="0"/>
                <a:cs typeface="msgothic" charset="0"/>
              </a:rPr>
              <a:t>nt</a:t>
            </a:r>
            <a:r>
              <a:rPr lang="en-GB" altLang="ru-RU" dirty="0">
                <a:latin typeface="Arial" panose="020B0604020202020204" pitchFamily="34" charset="0"/>
                <a:ea typeface="msgothic" charset="0"/>
                <a:cs typeface="msgothic" charset="0"/>
              </a:rPr>
              <a:t> spacers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92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15</a:t>
            </a:fld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43552"/>
            <a:ext cx="2718000" cy="3047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626726"/>
            <a:ext cx="3391088" cy="272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974" y="520091"/>
            <a:ext cx="5850751" cy="1569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3474326"/>
            <a:ext cx="8134350" cy="107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2895600" y="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rgbClr val="6699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2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300">
                <a:solidFill>
                  <a:schemeClr val="tx1"/>
                </a:solidFill>
              </a:rPr>
              <a:t>Termination</a:t>
            </a:r>
            <a:endParaRPr lang="en-US" altLang="en-US" sz="4300">
              <a:solidFill>
                <a:schemeClr val="bg1"/>
              </a:solidFill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3400" y="1273176"/>
            <a:ext cx="344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rgbClr val="6699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-"/>
              <a:defRPr sz="12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endParaRPr lang="en-US" altLang="en-US" sz="3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8447089" y="6457951"/>
            <a:ext cx="1023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Fig 12.11</a:t>
            </a:r>
          </a:p>
        </p:txBody>
      </p:sp>
      <p:pic>
        <p:nvPicPr>
          <p:cNvPr id="51204" name="Picture 2" descr="C11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6476"/>
            <a:ext cx="66294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213" y="580368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https://pitcherlab.ca/s/Genetics-Chapter-12-2019-handout.ppt</a:t>
            </a:r>
          </a:p>
        </p:txBody>
      </p:sp>
    </p:spTree>
    <p:extLst>
      <p:ext uri="{BB962C8B-B14F-4D97-AF65-F5344CB8AC3E}">
        <p14:creationId xmlns:p14="http://schemas.microsoft.com/office/powerpoint/2010/main" val="4359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nrg2816-f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12006"/>
          <a:stretch/>
        </p:blipFill>
        <p:spPr bwMode="auto">
          <a:xfrm>
            <a:off x="180611" y="1140135"/>
            <a:ext cx="6033655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699" y="6097641"/>
            <a:ext cx="640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James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A. Goodrich &amp; Robert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Tjian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i="1" dirty="0">
                <a:solidFill>
                  <a:srgbClr val="7C7C7C"/>
                </a:solidFill>
                <a:latin typeface="Verdana" panose="020B0604030504040204" pitchFamily="34" charset="0"/>
              </a:rPr>
              <a:t>Nature Reviews Genetics </a:t>
            </a:r>
            <a:r>
              <a:rPr lang="en-US" b="1" dirty="0">
                <a:solidFill>
                  <a:srgbClr val="7C7C7C"/>
                </a:solidFill>
                <a:latin typeface="Verdana" panose="020B0604030504040204" pitchFamily="34" charset="0"/>
              </a:rPr>
              <a:t>11</a:t>
            </a:r>
            <a:r>
              <a:rPr lang="en-US" dirty="0">
                <a:solidFill>
                  <a:srgbClr val="7C7C7C"/>
                </a:solidFill>
                <a:latin typeface="Verdana" panose="020B0604030504040204" pitchFamily="34" charset="0"/>
              </a:rPr>
              <a:t>, 549-558 (August 2010)</a:t>
            </a:r>
            <a:endParaRPr lang="en-US" b="0" i="0" dirty="0">
              <a:solidFill>
                <a:srgbClr val="7C7C7C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229" y="0"/>
            <a:ext cx="7365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</a:rPr>
              <a:t>Инициация транскрипции у эукариот.</a:t>
            </a:r>
            <a:r>
              <a:rPr lang="en-US" sz="3200" dirty="0" smtClean="0">
                <a:latin typeface="Calibri Light" panose="020F0302020204030204" pitchFamily="34" charset="0"/>
              </a:rPr>
              <a:t> </a:t>
            </a:r>
            <a:br>
              <a:rPr lang="en-US" sz="3200" dirty="0" smtClean="0">
                <a:latin typeface="Calibri Light" panose="020F0302020204030204" pitchFamily="34" charset="0"/>
              </a:rPr>
            </a:br>
            <a:r>
              <a:rPr lang="ru-RU" sz="3200" dirty="0" smtClean="0">
                <a:latin typeface="Calibri Light" panose="020F0302020204030204" pitchFamily="34" charset="0"/>
              </a:rPr>
              <a:t>Комплекс </a:t>
            </a:r>
            <a:r>
              <a:rPr lang="en-US" sz="3200" dirty="0" smtClean="0">
                <a:latin typeface="Calibri Light" panose="020F0302020204030204" pitchFamily="34" charset="0"/>
              </a:rPr>
              <a:t>TFIID</a:t>
            </a:r>
            <a:endParaRPr lang="ru-RU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256" y="979517"/>
            <a:ext cx="364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другие механизмы инициации транскрипции у эукариот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47981" y="2338250"/>
            <a:ext cx="337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TATA box </a:t>
            </a:r>
            <a:r>
              <a:rPr lang="ru-RU" sz="2400" dirty="0" smtClean="0"/>
              <a:t>промотор встречается у четверти белков человека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5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18</a:t>
            </a:fld>
            <a:endParaRPr lang="ru-RU" sz="2000" dirty="0"/>
          </a:p>
        </p:txBody>
      </p:sp>
      <p:pic>
        <p:nvPicPr>
          <p:cNvPr id="83974" name="Picture 6" descr="Картинки по запросу tata-box alignment hu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8" y="2142548"/>
            <a:ext cx="8969383" cy="23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9144000" cy="1143000"/>
          </a:xfrm>
        </p:spPr>
        <p:txBody>
          <a:bodyPr/>
          <a:lstStyle/>
          <a:p>
            <a:r>
              <a:rPr lang="en-US" altLang="ru-RU" sz="3200" b="1"/>
              <a:t>Consensus sequences found in the vicinity of eucaryotic RNA polymerase II start points</a:t>
            </a:r>
            <a:r>
              <a:rPr lang="en-US" altLang="ru-RU" sz="400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60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/>
              <a:t/>
            </a:r>
            <a:br>
              <a:rPr lang="en-US" altLang="ru-RU"/>
            </a:br>
            <a:endParaRPr lang="en-US" altLang="ru-RU"/>
          </a:p>
        </p:txBody>
      </p:sp>
      <p:pic>
        <p:nvPicPr>
          <p:cNvPr id="20488" name="Picture 8" descr="ch6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1"/>
            <a:ext cx="69342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0"/>
            <a:ext cx="8543925" cy="809625"/>
          </a:xfrm>
        </p:spPr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7" y="901700"/>
            <a:ext cx="8543925" cy="5080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Промоторы прокариот – слайд </a:t>
            </a:r>
            <a:r>
              <a:rPr lang="ru-RU" dirty="0" smtClean="0"/>
              <a:t>4</a:t>
            </a:r>
          </a:p>
          <a:p>
            <a:r>
              <a:rPr lang="ru-RU" dirty="0" err="1" smtClean="0"/>
              <a:t>Шайн-Далгарно</a:t>
            </a:r>
            <a:r>
              <a:rPr lang="ru-RU" dirty="0" smtClean="0"/>
              <a:t> - 8</a:t>
            </a:r>
            <a:endParaRPr lang="ru-RU" dirty="0" smtClean="0"/>
          </a:p>
          <a:p>
            <a:r>
              <a:rPr lang="ru-RU" dirty="0" err="1" smtClean="0"/>
              <a:t>Терминация</a:t>
            </a:r>
            <a:r>
              <a:rPr lang="ru-RU" dirty="0" smtClean="0"/>
              <a:t> </a:t>
            </a:r>
            <a:r>
              <a:rPr lang="ru-RU" dirty="0"/>
              <a:t>транскрипции у </a:t>
            </a:r>
            <a:r>
              <a:rPr lang="ru-RU" dirty="0" smtClean="0"/>
              <a:t>прокариот – </a:t>
            </a:r>
            <a:r>
              <a:rPr lang="ru-RU" dirty="0" smtClean="0"/>
              <a:t>12</a:t>
            </a:r>
          </a:p>
          <a:p>
            <a:r>
              <a:rPr lang="ru-RU" dirty="0"/>
              <a:t>Инициация транскрипции у эукариот, ТАТА бокс – </a:t>
            </a:r>
            <a:r>
              <a:rPr lang="ru-RU" dirty="0" smtClean="0"/>
              <a:t>17</a:t>
            </a:r>
            <a:endParaRPr lang="ru-RU" dirty="0"/>
          </a:p>
          <a:p>
            <a:r>
              <a:rPr lang="ru-RU" dirty="0" smtClean="0"/>
              <a:t>Сайты связывания транскрипционных факторов  у прокариот </a:t>
            </a:r>
            <a:r>
              <a:rPr lang="ru-RU" dirty="0" smtClean="0"/>
              <a:t>– </a:t>
            </a:r>
            <a:r>
              <a:rPr lang="ru-RU" dirty="0" smtClean="0"/>
              <a:t>20</a:t>
            </a:r>
            <a:endParaRPr lang="ru-RU" dirty="0"/>
          </a:p>
          <a:p>
            <a:r>
              <a:rPr lang="ru-RU" dirty="0" smtClean="0"/>
              <a:t>Регуляция транскрипции у эукариот – </a:t>
            </a:r>
            <a:r>
              <a:rPr lang="en-US" dirty="0" smtClean="0"/>
              <a:t>2</a:t>
            </a:r>
            <a:r>
              <a:rPr lang="ru-RU" dirty="0" smtClean="0"/>
              <a:t>5</a:t>
            </a:r>
            <a:endParaRPr lang="ru-RU" dirty="0" smtClean="0"/>
          </a:p>
          <a:p>
            <a:r>
              <a:rPr lang="ru-RU" dirty="0" smtClean="0"/>
              <a:t>Другие сигналы </a:t>
            </a:r>
            <a:r>
              <a:rPr lang="ru-RU" dirty="0" smtClean="0"/>
              <a:t>– </a:t>
            </a:r>
            <a:r>
              <a:rPr lang="ru-RU" dirty="0" smtClean="0"/>
              <a:t>2</a:t>
            </a:r>
            <a:r>
              <a:rPr lang="en-US" dirty="0" smtClean="0"/>
              <a:t>8</a:t>
            </a:r>
          </a:p>
          <a:p>
            <a:pPr lvl="1"/>
            <a:r>
              <a:rPr lang="ru-RU" dirty="0" smtClean="0"/>
              <a:t>Сигналы </a:t>
            </a:r>
            <a:r>
              <a:rPr lang="ru-RU" dirty="0" err="1" smtClean="0"/>
              <a:t>сплайсинга</a:t>
            </a:r>
            <a:r>
              <a:rPr lang="ru-RU" dirty="0" smtClean="0"/>
              <a:t> – 29</a:t>
            </a:r>
          </a:p>
          <a:p>
            <a:pPr lvl="1"/>
            <a:r>
              <a:rPr lang="ru-RU" dirty="0" smtClean="0"/>
              <a:t>Сигналы </a:t>
            </a:r>
            <a:r>
              <a:rPr lang="ru-RU" dirty="0" err="1" smtClean="0"/>
              <a:t>мРНК</a:t>
            </a:r>
            <a:r>
              <a:rPr lang="ru-RU" dirty="0" smtClean="0"/>
              <a:t> эукариот</a:t>
            </a:r>
          </a:p>
          <a:p>
            <a:pPr lvl="1"/>
            <a:r>
              <a:rPr lang="ru-RU" dirty="0" smtClean="0"/>
              <a:t>Сигналы сдвига рамки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7" y="576263"/>
            <a:ext cx="8543925" cy="28527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Оператор, </a:t>
            </a:r>
            <a:br>
              <a:rPr lang="ru-RU" sz="3200" dirty="0" smtClean="0"/>
            </a:br>
            <a:r>
              <a:rPr lang="ru-RU" sz="3200" dirty="0" smtClean="0"/>
              <a:t>он же регуляторная последовательность, </a:t>
            </a:r>
            <a:br>
              <a:rPr lang="ru-RU" sz="3200" dirty="0" smtClean="0"/>
            </a:br>
            <a:r>
              <a:rPr lang="ru-RU" sz="3200" dirty="0" smtClean="0"/>
              <a:t>он же  сайт связывания  транскрипционного фактора (ТФ), </a:t>
            </a:r>
            <a:br>
              <a:rPr lang="ru-RU" sz="3200" dirty="0" smtClean="0"/>
            </a:br>
            <a:r>
              <a:rPr lang="ru-RU" sz="3200" dirty="0" smtClean="0"/>
              <a:t>он же сигнал ТФ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6853" y="3429000"/>
            <a:ext cx="8543925" cy="1500187"/>
          </a:xfrm>
        </p:spPr>
        <p:txBody>
          <a:bodyPr/>
          <a:lstStyle/>
          <a:p>
            <a:r>
              <a:rPr lang="ru-RU" dirty="0" smtClean="0"/>
              <a:t>Ниже - У  ПРОКАРИОТ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5" y="276225"/>
            <a:ext cx="9372599" cy="97154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PurR</a:t>
            </a:r>
            <a:r>
              <a:rPr lang="en-US" sz="2000" dirty="0" smtClean="0"/>
              <a:t> – </a:t>
            </a:r>
            <a:r>
              <a:rPr lang="ru-RU" sz="2000" dirty="0" smtClean="0"/>
              <a:t>пуриновый репрессор ферментов в </a:t>
            </a:r>
            <a:r>
              <a:rPr lang="ru-RU" sz="2000" dirty="0"/>
              <a:t>пути биосинтеза пуриновых нуклеотидов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Выравнивание сайтов связывания </a:t>
            </a:r>
            <a:r>
              <a:rPr lang="en-US" sz="3600" dirty="0" err="1" smtClean="0"/>
              <a:t>PurR</a:t>
            </a:r>
            <a:r>
              <a:rPr lang="en-US" sz="3600" dirty="0" smtClean="0"/>
              <a:t> </a:t>
            </a:r>
            <a:r>
              <a:rPr lang="en-US" sz="3600" i="1" dirty="0" smtClean="0"/>
              <a:t>E. coli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grpSp>
        <p:nvGrpSpPr>
          <p:cNvPr id="2" name="Группа 11"/>
          <p:cNvGrpSpPr/>
          <p:nvPr/>
        </p:nvGrpSpPr>
        <p:grpSpPr>
          <a:xfrm>
            <a:off x="2305052" y="1238250"/>
            <a:ext cx="4724469" cy="4906347"/>
            <a:chOff x="1956615" y="1447800"/>
            <a:chExt cx="4520385" cy="4906347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56615" y="1447800"/>
              <a:ext cx="1212840" cy="4862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0" i="1" dirty="0" err="1"/>
                <a:t>cvpA</a:t>
              </a:r>
              <a:endParaRPr lang="ru-RU" sz="2000" b="0" i="1" dirty="0"/>
            </a:p>
            <a:p>
              <a:r>
                <a:rPr lang="ru-RU" sz="2000" b="0" i="1" dirty="0" err="1"/>
                <a:t>purM</a:t>
              </a:r>
              <a:endParaRPr lang="ru-RU" sz="2000" b="0" i="1" dirty="0"/>
            </a:p>
            <a:p>
              <a:r>
                <a:rPr lang="ru-RU" sz="2000" b="0" i="1" dirty="0" err="1"/>
                <a:t>purT</a:t>
              </a:r>
              <a:endParaRPr lang="ru-RU" sz="2000" b="0" i="1" dirty="0"/>
            </a:p>
            <a:p>
              <a:r>
                <a:rPr lang="ru-RU" sz="2000" b="0" i="1" dirty="0" err="1"/>
                <a:t>purL</a:t>
              </a:r>
              <a:endParaRPr lang="ru-RU" sz="2000" b="0" i="1" dirty="0"/>
            </a:p>
            <a:p>
              <a:r>
                <a:rPr lang="ru-RU" sz="2000" b="0" i="1" dirty="0" err="1"/>
                <a:t>purE</a:t>
              </a:r>
              <a:endParaRPr lang="ru-RU" sz="2000" b="0" i="1" dirty="0"/>
            </a:p>
            <a:p>
              <a:r>
                <a:rPr lang="ru-RU" sz="2000" b="0" i="1" dirty="0" err="1"/>
                <a:t>purC</a:t>
              </a:r>
              <a:endParaRPr lang="ru-RU" sz="2000" b="0" i="1" dirty="0"/>
            </a:p>
            <a:p>
              <a:r>
                <a:rPr lang="ru-RU" sz="2000" b="0" i="1" dirty="0" err="1"/>
                <a:t>purB</a:t>
              </a:r>
              <a:endParaRPr lang="ru-RU" sz="2000" b="0" i="1" dirty="0"/>
            </a:p>
            <a:p>
              <a:r>
                <a:rPr lang="ru-RU" sz="2000" b="0" i="1" dirty="0" err="1"/>
                <a:t>purH</a:t>
              </a:r>
              <a:endParaRPr lang="ru-RU" sz="2000" b="0" i="1" dirty="0"/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1</a:t>
              </a:r>
            </a:p>
            <a:p>
              <a:r>
                <a:rPr lang="ru-RU" sz="2000" b="0" i="1" dirty="0"/>
                <a:t>purA</a:t>
              </a:r>
              <a:r>
                <a:rPr lang="ru-RU" sz="2000" b="0" i="1" baseline="-25000" dirty="0"/>
                <a:t>2</a:t>
              </a:r>
            </a:p>
            <a:p>
              <a:r>
                <a:rPr lang="ru-RU" sz="2000" b="0" i="1" dirty="0" err="1"/>
                <a:t>guaB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1</a:t>
              </a:r>
              <a:endParaRPr lang="ru-RU" sz="2000" b="0" i="1" dirty="0"/>
            </a:p>
            <a:p>
              <a:r>
                <a:rPr lang="ru-RU" sz="2000" b="0" i="1" dirty="0"/>
                <a:t>purR</a:t>
              </a:r>
              <a:r>
                <a:rPr lang="ru-RU" sz="2000" b="0" i="1" baseline="-25000" dirty="0"/>
                <a:t>2</a:t>
              </a:r>
              <a:endParaRPr lang="ru-RU" sz="2000" b="0" i="1" dirty="0"/>
            </a:p>
            <a:p>
              <a:endParaRPr lang="ru-RU" sz="1200" b="0" i="1" dirty="0"/>
            </a:p>
            <a:p>
              <a:r>
                <a:rPr lang="en-US" sz="2000" b="0" dirty="0"/>
                <a:t>consensus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alindrome</a:t>
              </a:r>
              <a:endParaRPr lang="en-US" b="0" dirty="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940050" y="1460500"/>
              <a:ext cx="3536950" cy="4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urier New" pitchFamily="49" charset="0"/>
                </a:rPr>
                <a:t>CCTACGCAAACGTTTTCTTTTT</a:t>
              </a:r>
            </a:p>
            <a:p>
              <a:r>
                <a:rPr lang="ru-RU" sz="2000" b="1" dirty="0">
                  <a:latin typeface="Courier New" pitchFamily="49" charset="0"/>
                </a:rPr>
                <a:t>GTCTCGCAAACGTTTGCTTTCC</a:t>
              </a:r>
            </a:p>
            <a:p>
              <a:r>
                <a:rPr lang="ru-RU" sz="2000" b="1" dirty="0">
                  <a:latin typeface="Courier New" pitchFamily="49" charset="0"/>
                </a:rPr>
                <a:t>CACACGCAAACGTTTTCGTTTA</a:t>
              </a:r>
            </a:p>
            <a:p>
              <a:r>
                <a:rPr lang="ru-RU" sz="2000" b="1" dirty="0">
                  <a:latin typeface="Courier New" pitchFamily="49" charset="0"/>
                </a:rPr>
                <a:t>TCCACGCAAACGGTTTCGTCAG</a:t>
              </a:r>
            </a:p>
            <a:p>
              <a:r>
                <a:rPr lang="ru-RU" sz="2000" b="1" dirty="0">
                  <a:latin typeface="Courier New" pitchFamily="49" charset="0"/>
                </a:rPr>
                <a:t>GCCACGCAACCGTTTTCCTTGC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GATACGCAAACGTGTGCGTCTG</a:t>
              </a:r>
            </a:p>
            <a:p>
              <a:r>
                <a:rPr lang="ru-RU" sz="2000" b="1" dirty="0">
                  <a:latin typeface="Courier New" pitchFamily="49" charset="0"/>
                </a:rPr>
                <a:t>CCGACGCAATCGGTTACCTTGA</a:t>
              </a:r>
            </a:p>
            <a:p>
              <a:r>
                <a:rPr lang="ru-RU" sz="2000" b="1" dirty="0">
                  <a:latin typeface="Courier New" pitchFamily="49" charset="0"/>
                </a:rPr>
                <a:t>GTTGCGCAAACGTTTTCGTTAC</a:t>
              </a:r>
            </a:p>
            <a:p>
              <a:r>
                <a:rPr lang="ru-RU" sz="2000" b="1" dirty="0">
                  <a:latin typeface="Courier New" pitchFamily="49" charset="0"/>
                </a:rPr>
                <a:t>TTGAGGAAAACGATTGGCTGAA</a:t>
              </a:r>
            </a:p>
            <a:p>
              <a:r>
                <a:rPr lang="ru-RU" sz="2000" b="1" dirty="0">
                  <a:latin typeface="Courier New" pitchFamily="49" charset="0"/>
                </a:rPr>
                <a:t>TTTAAGCAAACGGTGATTTTGA</a:t>
              </a:r>
            </a:p>
            <a:p>
              <a:r>
                <a:rPr lang="ru-RU" sz="2000" b="1" dirty="0">
                  <a:latin typeface="Courier New" pitchFamily="49" charset="0"/>
                </a:rPr>
                <a:t>TAGATGCAATCGGTTACGCTCT</a:t>
              </a:r>
            </a:p>
            <a:p>
              <a:r>
                <a:rPr lang="ru-RU" sz="2000" b="1" dirty="0">
                  <a:latin typeface="Courier New" pitchFamily="49" charset="0"/>
                </a:rPr>
                <a:t>TAAAGGCAAACGTTTACCTTGC</a:t>
              </a:r>
            </a:p>
            <a:p>
              <a:r>
                <a:rPr lang="ru-RU" sz="2000" b="1" dirty="0">
                  <a:latin typeface="Courier New" pitchFamily="49" charset="0"/>
                </a:rPr>
                <a:t>AACGAGCAAACGTTTCCACTAC</a:t>
              </a:r>
              <a:endParaRPr lang="en-US" sz="2000" b="1" dirty="0">
                <a:latin typeface="Courier New" pitchFamily="49" charset="0"/>
              </a:endParaRPr>
            </a:p>
            <a:p>
              <a:endParaRPr lang="en-US" sz="1200" b="1" dirty="0">
                <a:latin typeface="Courier New" pitchFamily="49" charset="0"/>
              </a:endParaRPr>
            </a:p>
            <a:p>
              <a:r>
                <a:rPr lang="en-US" sz="2000" b="1" dirty="0">
                  <a:latin typeface="Courier New" pitchFamily="49" charset="0"/>
                </a:rPr>
                <a:t> </a:t>
              </a:r>
              <a:r>
                <a:rPr lang="ru-RU" sz="2000" b="1" dirty="0" smtClean="0">
                  <a:latin typeface="Courier New" pitchFamily="49" charset="0"/>
                </a:rPr>
                <a:t>  </a:t>
              </a:r>
              <a:r>
                <a:rPr lang="en-US" sz="2000" b="1" dirty="0" smtClean="0">
                  <a:solidFill>
                    <a:srgbClr val="FF33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solidFill>
                    <a:srgbClr val="FF33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G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С</a:t>
              </a:r>
              <a:r>
                <a:rPr lang="ru-RU" sz="2000" b="1" dirty="0" err="1">
                  <a:latin typeface="Courier New" pitchFamily="49" charset="0"/>
                </a:rPr>
                <a:t>AA</a:t>
              </a:r>
              <a:r>
                <a:rPr lang="ru-RU" sz="2000" b="1" dirty="0" err="1">
                  <a:solidFill>
                    <a:srgbClr val="FF0000"/>
                  </a:solidFill>
                  <a:latin typeface="Courier New" pitchFamily="49" charset="0"/>
                </a:rPr>
                <a:t>A</a:t>
              </a:r>
              <a:r>
                <a:rPr lang="ru-RU" sz="2000" b="1" dirty="0" err="1">
                  <a:latin typeface="Courier New" pitchFamily="49" charset="0"/>
                </a:rPr>
                <a:t>CG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TT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</a:rPr>
                <a:t>g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T</a:t>
              </a:r>
            </a:p>
            <a:p>
              <a:r>
                <a:rPr lang="ru-RU" sz="2000" b="1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  +++ ++++++++ +++     </a:t>
              </a:r>
              <a:endParaRPr lang="en-US" sz="2000" b="1" dirty="0">
                <a:latin typeface="Courier New" pitchFamily="49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34853" y="204355"/>
            <a:ext cx="6836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Регуляция  транскрипции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у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прокариот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75100"/>
            <a:ext cx="409892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410210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07015" y="64026"/>
            <a:ext cx="87818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Схемы комплексов транскрипционных факторов </a:t>
            </a:r>
          </a:p>
          <a:p>
            <a:pPr algn="ctr" eaLnBrk="0" hangingPunct="0"/>
            <a:r>
              <a:rPr lang="ru-RU" sz="3200" dirty="0" smtClean="0">
                <a:solidFill>
                  <a:schemeClr val="tx2"/>
                </a:solidFill>
              </a:rPr>
              <a:t>прокариот. Следствие для сигналов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1000" y="1079332"/>
            <a:ext cx="7100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00" dirty="0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52551" y="1857375"/>
            <a:ext cx="450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dirty="0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49476" y="2632075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2390775"/>
            <a:ext cx="23939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305175"/>
            <a:ext cx="23939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301318" y="4071938"/>
            <a:ext cx="481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118881" y="4806950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18" y="4600575"/>
            <a:ext cx="23828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14551" y="3429000"/>
            <a:ext cx="239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00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01318" y="5362575"/>
            <a:ext cx="154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/>
              <a:t>Другие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Заключение по регуляторным последовательностям у прокариот (сигналам ТФ)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24</a:t>
            </a:fld>
            <a:endParaRPr lang="ru-RU" sz="2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1037" y="2000252"/>
            <a:ext cx="8543925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короткие последовательности ДНК, узнаваемые белком</a:t>
            </a:r>
          </a:p>
          <a:p>
            <a:r>
              <a:rPr lang="ru-RU" dirty="0" smtClean="0"/>
              <a:t>имеют характерное расположение относительно генов</a:t>
            </a:r>
          </a:p>
          <a:p>
            <a:r>
              <a:rPr lang="ru-RU" dirty="0" smtClean="0"/>
              <a:t>Сигналы одного ТФ сходны по последовательности, но не идентичные</a:t>
            </a:r>
          </a:p>
          <a:p>
            <a:r>
              <a:rPr lang="ru-RU" dirty="0" smtClean="0"/>
              <a:t>У прокариот одна </a:t>
            </a:r>
            <a:r>
              <a:rPr lang="ru-RU" dirty="0" err="1" smtClean="0"/>
              <a:t>мРНК</a:t>
            </a:r>
            <a:r>
              <a:rPr lang="ru-RU" dirty="0" smtClean="0"/>
              <a:t> регулируется одним или несколькими – не многими - ТФ</a:t>
            </a:r>
          </a:p>
          <a:p>
            <a:r>
              <a:rPr lang="ru-RU" dirty="0" smtClean="0"/>
              <a:t>набор и взаимное расположение разных регуляторных последовательностей определяется комплексом регуляторных белков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79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93271" y="179168"/>
            <a:ext cx="69194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Регуляция </a:t>
            </a:r>
            <a:r>
              <a:rPr lang="ru-RU" sz="3200" dirty="0">
                <a:solidFill>
                  <a:schemeClr val="tx2"/>
                </a:solidFill>
              </a:rPr>
              <a:t>транскрипции</a:t>
            </a:r>
            <a:r>
              <a:rPr lang="ru-RU" sz="3600" dirty="0">
                <a:solidFill>
                  <a:schemeClr val="tx2"/>
                </a:solidFill>
              </a:rPr>
              <a:t> у эукариот</a:t>
            </a:r>
          </a:p>
        </p:txBody>
      </p:sp>
      <p:pic>
        <p:nvPicPr>
          <p:cNvPr id="3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71550"/>
            <a:ext cx="8531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3824" y="623149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09600" y="29718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endParaRPr lang="en-US" sz="1200"/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Расстояние от регуляторного модуля до кодирующих областей может достигать </a:t>
            </a:r>
            <a:br>
              <a:rPr lang="ru-RU"/>
            </a:br>
            <a:r>
              <a:rPr lang="ru-RU"/>
              <a:t>100 000 пар оснований</a:t>
            </a:r>
            <a:endParaRPr lang="ru-RU" b="0"/>
          </a:p>
        </p:txBody>
      </p:sp>
      <p:pic>
        <p:nvPicPr>
          <p:cNvPr id="3" name="Picture 7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3600" y="76200"/>
            <a:ext cx="491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1750" y="639763"/>
            <a:ext cx="654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Регуляторные модули (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i="1">
                <a:solidFill>
                  <a:schemeClr val="tx2"/>
                </a:solidFill>
              </a:rPr>
              <a:t>В. Ю. Макеев</a:t>
            </a:r>
            <a:r>
              <a:rPr lang="ru-RU" sz="1600" i="1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238" y="98426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 по регуляции транскрипции у эукариот транскрипционными факторами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27</a:t>
            </a:fld>
            <a:endParaRPr lang="ru-RU" sz="20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1038" y="1714501"/>
            <a:ext cx="8543925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Регуляция одного и того же гена множество ТФ</a:t>
            </a:r>
          </a:p>
          <a:p>
            <a:r>
              <a:rPr lang="ru-RU" dirty="0" smtClean="0"/>
              <a:t>Сайты ТФ расположены кассетами (регуляторные модули)</a:t>
            </a:r>
          </a:p>
          <a:p>
            <a:r>
              <a:rPr lang="ru-RU" dirty="0" smtClean="0"/>
              <a:t>Регуляторные модули расположены не только перед геном, но и на большом расстоянии от гена, до 100 000 </a:t>
            </a:r>
            <a:r>
              <a:rPr lang="ru-RU" dirty="0" err="1" smtClean="0"/>
              <a:t>п.н</a:t>
            </a:r>
            <a:r>
              <a:rPr lang="ru-RU" dirty="0" smtClean="0"/>
              <a:t>., как до гена </a:t>
            </a:r>
            <a:r>
              <a:rPr lang="en-US" dirty="0" smtClean="0"/>
              <a:t>(upstream)</a:t>
            </a:r>
            <a:r>
              <a:rPr lang="ru-RU" dirty="0" smtClean="0"/>
              <a:t> таки и после гена (</a:t>
            </a:r>
            <a:r>
              <a:rPr lang="en-US" dirty="0" err="1" smtClean="0"/>
              <a:t>downsteam</a:t>
            </a:r>
            <a:r>
              <a:rPr lang="en-US" dirty="0" smtClean="0"/>
              <a:t>). </a:t>
            </a:r>
            <a:r>
              <a:rPr lang="ru-RU" dirty="0" smtClean="0"/>
              <a:t>Среди них выделяют</a:t>
            </a:r>
          </a:p>
          <a:p>
            <a:r>
              <a:rPr lang="ru-RU" dirty="0" err="1"/>
              <a:t>Энхансеры</a:t>
            </a:r>
            <a:r>
              <a:rPr lang="ru-RU" dirty="0"/>
              <a:t>– усилители  экспрессии генов, неспецифические в отношении промоторов; удалены по последовательности, но сближены </a:t>
            </a:r>
            <a:r>
              <a:rPr lang="ru-RU" dirty="0" smtClean="0"/>
              <a:t>с промотором в </a:t>
            </a:r>
            <a:r>
              <a:rPr lang="ru-RU" dirty="0"/>
              <a:t>пространстве </a:t>
            </a:r>
            <a:endParaRPr lang="ru-RU" dirty="0" smtClean="0"/>
          </a:p>
          <a:p>
            <a:r>
              <a:rPr lang="ru-RU" dirty="0" err="1"/>
              <a:t>Инсуляторы</a:t>
            </a:r>
            <a:r>
              <a:rPr lang="ru-RU" dirty="0"/>
              <a:t>  – разделители взаимодействия </a:t>
            </a:r>
            <a:r>
              <a:rPr lang="ru-RU" dirty="0" err="1"/>
              <a:t>энхансеров</a:t>
            </a:r>
            <a:r>
              <a:rPr lang="ru-RU" dirty="0"/>
              <a:t> и промоторов </a:t>
            </a:r>
          </a:p>
          <a:p>
            <a:r>
              <a:rPr lang="ru-RU" dirty="0" smtClean="0"/>
              <a:t> </a:t>
            </a:r>
            <a:r>
              <a:rPr lang="ru-RU" dirty="0" err="1"/>
              <a:t>Сайленсеры</a:t>
            </a:r>
            <a:r>
              <a:rPr lang="ru-RU" dirty="0"/>
              <a:t>  – уменьшители или блокаторы экспрессии генов; могут располагаться на расстоянии тысяч пар нуклеотидов от промотора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4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79377"/>
            <a:ext cx="8543925" cy="60642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Другие сигнал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939799"/>
            <a:ext cx="8543925" cy="56610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Старт репликации (</a:t>
            </a:r>
            <a:r>
              <a:rPr lang="en-US" dirty="0" smtClean="0"/>
              <a:t>origin)</a:t>
            </a:r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еленоцистеин</a:t>
            </a:r>
            <a:r>
              <a:rPr lang="en-US" dirty="0" smtClean="0"/>
              <a:t> (</a:t>
            </a:r>
            <a:r>
              <a:rPr lang="ru-RU" sz="1900" dirty="0" err="1" smtClean="0"/>
              <a:t>SECIS-элеме́нт</a:t>
            </a:r>
            <a:r>
              <a:rPr lang="en-US" sz="1900" dirty="0" smtClean="0"/>
              <a:t>, </a:t>
            </a:r>
            <a:r>
              <a:rPr lang="ru-RU" sz="1900" dirty="0" smtClean="0"/>
              <a:t> </a:t>
            </a:r>
            <a:r>
              <a:rPr lang="ru-RU" sz="1900" dirty="0" err="1" smtClean="0"/>
              <a:t>selenocysteine</a:t>
            </a:r>
            <a:r>
              <a:rPr lang="ru-RU" sz="1900" dirty="0" smtClean="0"/>
              <a:t> </a:t>
            </a:r>
            <a:r>
              <a:rPr lang="ru-RU" sz="1900" dirty="0" err="1" smtClean="0"/>
              <a:t>insertion</a:t>
            </a:r>
            <a:r>
              <a:rPr lang="ru-RU" sz="1900" dirty="0" smtClean="0"/>
              <a:t> </a:t>
            </a:r>
            <a:r>
              <a:rPr lang="ru-RU" sz="1900" dirty="0" err="1" smtClean="0"/>
              <a:t>sequence</a:t>
            </a:r>
            <a:r>
              <a:rPr lang="en-US" sz="1900" dirty="0" smtClean="0"/>
              <a:t>, </a:t>
            </a:r>
            <a:r>
              <a:rPr lang="ru-RU" sz="1900" dirty="0" smtClean="0"/>
              <a:t>заставляет стоп-кодон UGA кодировать</a:t>
            </a:r>
            <a:r>
              <a:rPr lang="en-US" sz="1900" dirty="0" smtClean="0"/>
              <a:t> </a:t>
            </a:r>
            <a:r>
              <a:rPr lang="ru-RU" sz="1900" dirty="0" err="1" smtClean="0"/>
              <a:t>селеноцистеин</a:t>
            </a:r>
            <a:r>
              <a:rPr lang="ru-RU" sz="1400" dirty="0" smtClean="0"/>
              <a:t>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err="1" smtClean="0"/>
              <a:t>Пирролизин</a:t>
            </a:r>
            <a:r>
              <a:rPr lang="en-US" dirty="0" smtClean="0"/>
              <a:t> (</a:t>
            </a:r>
            <a:r>
              <a:rPr lang="ru-RU" sz="1900" dirty="0" smtClean="0"/>
              <a:t>кодируется стоп </a:t>
            </a:r>
            <a:r>
              <a:rPr lang="ru-RU" sz="1900" dirty="0"/>
              <a:t>кодоном </a:t>
            </a:r>
            <a:r>
              <a:rPr lang="en-US" sz="1900" dirty="0"/>
              <a:t>UAG  </a:t>
            </a:r>
            <a:r>
              <a:rPr lang="ru-RU" sz="1900" dirty="0" smtClean="0"/>
              <a:t>при наличии </a:t>
            </a:r>
            <a:r>
              <a:rPr lang="en-US" sz="1900" dirty="0" err="1" smtClean="0"/>
              <a:t>pyrrolysyl-tRNA</a:t>
            </a:r>
            <a:r>
              <a:rPr lang="ru-RU" sz="1900" dirty="0" smtClean="0"/>
              <a:t>. Нужны гены для синтеза этой </a:t>
            </a:r>
            <a:r>
              <a:rPr lang="en-US" sz="1900" dirty="0" err="1" smtClean="0"/>
              <a:t>tRNA</a:t>
            </a:r>
            <a:r>
              <a:rPr lang="en-US" sz="1900" dirty="0" smtClean="0"/>
              <a:t>)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Программируемый сдвиг рамки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сигнал позволяет рибосоме проскочить стоп-кодон</a:t>
            </a:r>
            <a:r>
              <a:rPr lang="en-US" sz="1800" dirty="0" smtClean="0"/>
              <a:t>; </a:t>
            </a:r>
            <a:r>
              <a:rPr lang="ru-RU" sz="1800" dirty="0" smtClean="0"/>
              <a:t>как </a:t>
            </a:r>
            <a:r>
              <a:rPr lang="en-US" sz="1800" dirty="0" smtClean="0"/>
              <a:t>ORF1ab </a:t>
            </a:r>
            <a:r>
              <a:rPr lang="ru-RU" sz="1800" dirty="0" smtClean="0"/>
              <a:t>и </a:t>
            </a:r>
            <a:r>
              <a:rPr lang="en-US" sz="1800" dirty="0" smtClean="0"/>
              <a:t>ORF1a </a:t>
            </a:r>
            <a:r>
              <a:rPr lang="ru-RU" sz="1800" dirty="0" smtClean="0"/>
              <a:t>у </a:t>
            </a:r>
            <a:r>
              <a:rPr lang="ru-RU" sz="1800" dirty="0" err="1" smtClean="0"/>
              <a:t>коронавируса</a:t>
            </a:r>
            <a:r>
              <a:rPr lang="ru-RU" sz="1800" dirty="0" smtClean="0"/>
              <a:t>)</a:t>
            </a:r>
          </a:p>
          <a:p>
            <a:r>
              <a:rPr lang="ru-RU" dirty="0" smtClean="0"/>
              <a:t>Сайты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 у прокариот и эукариот</a:t>
            </a:r>
            <a:endParaRPr lang="ru-RU" dirty="0" smtClean="0"/>
          </a:p>
          <a:p>
            <a:r>
              <a:rPr lang="ru-RU" dirty="0" smtClean="0"/>
              <a:t>Сайты </a:t>
            </a:r>
            <a:r>
              <a:rPr lang="ru-RU" dirty="0" smtClean="0"/>
              <a:t>систем рестрикции-модификации</a:t>
            </a:r>
            <a:endParaRPr lang="ru-RU" dirty="0" smtClean="0"/>
          </a:p>
          <a:p>
            <a:r>
              <a:rPr lang="ru-RU" dirty="0" smtClean="0"/>
              <a:t>Сайты </a:t>
            </a:r>
            <a:r>
              <a:rPr lang="en-US" dirty="0" smtClean="0"/>
              <a:t>CRISPR</a:t>
            </a:r>
            <a:endParaRPr lang="ru-RU" dirty="0" smtClean="0"/>
          </a:p>
          <a:p>
            <a:r>
              <a:rPr lang="ru-RU" dirty="0" smtClean="0"/>
              <a:t>У эукариот сайты </a:t>
            </a:r>
            <a:r>
              <a:rPr lang="ru-RU" dirty="0" err="1"/>
              <a:t>сплайсинга</a:t>
            </a:r>
            <a:endParaRPr lang="ru-RU" dirty="0"/>
          </a:p>
          <a:p>
            <a:r>
              <a:rPr lang="ru-RU" dirty="0"/>
              <a:t>Аттенюаторы – сигнал преждевременной </a:t>
            </a:r>
            <a:r>
              <a:rPr lang="ru-RU" dirty="0" err="1"/>
              <a:t>терминации</a:t>
            </a:r>
            <a:r>
              <a:rPr lang="ru-RU" dirty="0"/>
              <a:t> транскрипции</a:t>
            </a:r>
          </a:p>
          <a:p>
            <a:r>
              <a:rPr lang="ru-RU" dirty="0" smtClean="0"/>
              <a:t>Другие……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Splicing (eukaryotes)</a:t>
            </a:r>
            <a:endParaRPr lang="ru-RU" altLang="ru-RU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52801" y="1524000"/>
          <a:ext cx="33242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Рисунок" r:id="rId3" imgW="3448080" imgH="5295960" progId="Imaging.Document">
                  <p:embed/>
                </p:oleObj>
              </mc:Choice>
              <mc:Fallback>
                <p:oleObj name="Рисунок" r:id="rId3" imgW="3448080" imgH="529596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1524000"/>
                        <a:ext cx="332422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4299" y="623887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b="1" dirty="0" smtClean="0"/>
              <a:t>МГ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100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Промотор</a:t>
            </a:r>
            <a:r>
              <a:rPr lang="en-US" sz="3200" dirty="0" smtClean="0"/>
              <a:t>:</a:t>
            </a:r>
            <a:r>
              <a:rPr lang="ru-RU" sz="3200" dirty="0" smtClean="0"/>
              <a:t> последовательность ДНК, узнаваемая белками для инициации транскрипции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867847"/>
            <a:ext cx="8543925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Прокариоты</a:t>
            </a:r>
            <a:endParaRPr lang="en-US" dirty="0" smtClean="0"/>
          </a:p>
          <a:p>
            <a:pPr lvl="1"/>
            <a:r>
              <a:rPr lang="ru-RU" dirty="0"/>
              <a:t>Схема с ДНК и белками</a:t>
            </a:r>
          </a:p>
          <a:p>
            <a:pPr lvl="1"/>
            <a:r>
              <a:rPr lang="ru-RU" dirty="0" smtClean="0"/>
              <a:t>Выравнивание для </a:t>
            </a:r>
            <a:r>
              <a:rPr lang="en-US" dirty="0" smtClean="0"/>
              <a:t>E.coli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Эукариоты</a:t>
            </a:r>
          </a:p>
          <a:p>
            <a:pPr lvl="1"/>
            <a:r>
              <a:rPr lang="ru-RU" dirty="0"/>
              <a:t>Схема </a:t>
            </a:r>
            <a:r>
              <a:rPr lang="ru-RU" dirty="0" err="1"/>
              <a:t>инициаторного</a:t>
            </a:r>
            <a:r>
              <a:rPr lang="ru-RU" dirty="0"/>
              <a:t> комплекса</a:t>
            </a:r>
            <a:r>
              <a:rPr lang="en-US" dirty="0"/>
              <a:t> </a:t>
            </a:r>
            <a:r>
              <a:rPr lang="en-US" dirty="0" smtClean="0"/>
              <a:t>TFIID</a:t>
            </a:r>
            <a:endParaRPr lang="ru-RU" dirty="0" smtClean="0"/>
          </a:p>
          <a:p>
            <a:pPr lvl="1"/>
            <a:r>
              <a:rPr lang="ru-RU" dirty="0" smtClean="0"/>
              <a:t>Выравнивание ТАТА-боксов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Вывод. Сигналы промоторов это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расположены перед стартом транскрипции; </a:t>
            </a:r>
            <a:br>
              <a:rPr lang="ru-RU" dirty="0" smtClean="0"/>
            </a:br>
            <a:r>
              <a:rPr lang="ru-RU" dirty="0" smtClean="0"/>
              <a:t>- похожие, но не идентичные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65587"/>
            <a:ext cx="2228850" cy="365125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30</a:t>
            </a:fld>
            <a:endParaRPr lang="ru-RU" sz="2000" dirty="0"/>
          </a:p>
        </p:txBody>
      </p:sp>
      <p:pic>
        <p:nvPicPr>
          <p:cNvPr id="3" name="Picture 6" descr="http://www.geneinfinity.org/images/spli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63" y="1178350"/>
            <a:ext cx="6210673" cy="27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3052" y="5214536"/>
            <a:ext cx="465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http://www.geneinfinity.org/sp/sp_coding.html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266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5’ Cap of RNA</a:t>
            </a:r>
          </a:p>
        </p:txBody>
      </p:sp>
      <p:pic>
        <p:nvPicPr>
          <p:cNvPr id="26629" name="Picture 5" descr="ch6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9" y="1791878"/>
            <a:ext cx="7967663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181" y="6384516"/>
            <a:ext cx="5805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https://www.informatics.indiana.edu/hatang/lec9-2-8.ppt</a:t>
            </a:r>
          </a:p>
        </p:txBody>
      </p:sp>
    </p:spTree>
    <p:extLst>
      <p:ext uri="{BB962C8B-B14F-4D97-AF65-F5344CB8AC3E}">
        <p14:creationId xmlns:p14="http://schemas.microsoft.com/office/powerpoint/2010/main" val="1841736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32</a:t>
            </a:fld>
            <a:endParaRPr lang="ru-RU" sz="2000" dirty="0"/>
          </a:p>
        </p:txBody>
      </p:sp>
      <p:pic>
        <p:nvPicPr>
          <p:cNvPr id="88066" name="Picture 2" descr="https://viralzone.expasy.org/resources/ribf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1"/>
            <a:ext cx="8196004" cy="31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692" y="3299829"/>
            <a:ext cx="8196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All cis-acting frameshift signals encoded in mRNAs are minimally composed of two functional elements: a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heptanucleotide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“slippery sequence” conforming to the general form X XXY YYZ, followed by a RNA structural element, usually a H-type RNA </a:t>
            </a:r>
            <a:r>
              <a:rPr lang="en-US" dirty="0">
                <a:solidFill>
                  <a:srgbClr val="6666FF"/>
                </a:solidFill>
                <a:latin typeface="Verdana" panose="020B0604030504040204" pitchFamily="34" charset="0"/>
                <a:hlinkClick r:id="rId3"/>
              </a:rPr>
              <a:t>pseudoknot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, positioned an optimal number of nucleotides (5 to 9) downstream. Mechanistically, the ribosome is stalled on the slippery sequence by the pseudoknot structure in 3'. In about 10% cases, the ribosome will backtrack one nucleotide, creating one or more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mismatchs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between </a:t>
            </a:r>
            <a:r>
              <a:rPr lang="en-US" dirty="0" err="1">
                <a:solidFill>
                  <a:srgbClr val="303030"/>
                </a:solidFill>
                <a:latin typeface="Verdana" panose="020B0604030504040204" pitchFamily="34" charset="0"/>
              </a:rPr>
              <a:t>tRNAs</a:t>
            </a:r>
            <a:r>
              <a:rPr lang="en-US" dirty="0">
                <a:solidFill>
                  <a:srgbClr val="303030"/>
                </a:solidFill>
                <a:latin typeface="Verdana" panose="020B0604030504040204" pitchFamily="34" charset="0"/>
              </a:rPr>
              <a:t> and mRNA. Translation resolves on the backtracked ribosome in the -1 frame.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9205" y="5931193"/>
            <a:ext cx="323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https://viralzone.expasy.org/860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3419" y="1791094"/>
            <a:ext cx="110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ORF1ab</a:t>
            </a:r>
          </a:p>
          <a:p>
            <a:r>
              <a:rPr lang="ru-RU" dirty="0" smtClean="0"/>
              <a:t>ген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96004" y="777406"/>
            <a:ext cx="15136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Укороченный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ORF1a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ген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694" y="6356351"/>
            <a:ext cx="387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Перевод см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622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33</a:t>
            </a:fld>
            <a:endParaRPr lang="ru-RU" sz="2000" dirty="0"/>
          </a:p>
        </p:txBody>
      </p:sp>
      <p:pic>
        <p:nvPicPr>
          <p:cNvPr id="91138" name="Picture 2" descr="Programmed ribosomal frameshifting: Much ado about knotting! | P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567421"/>
            <a:ext cx="4797425" cy="33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6246" y="5425559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https://www.pnas.org/content/96/25/14177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2925" y="128798"/>
            <a:ext cx="555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Frameshift – </a:t>
            </a:r>
            <a:r>
              <a:rPr lang="ru-RU" dirty="0" smtClean="0"/>
              <a:t>рибосома на </a:t>
            </a:r>
            <a:r>
              <a:rPr lang="ru-RU" dirty="0" err="1" smtClean="0"/>
              <a:t>шестинуклеотидном</a:t>
            </a:r>
            <a:r>
              <a:rPr lang="ru-RU" dirty="0" smtClean="0"/>
              <a:t> сигнале плюс </a:t>
            </a:r>
            <a:r>
              <a:rPr lang="ru-RU" dirty="0" err="1" smtClean="0"/>
              <a:t>псевдоузел</a:t>
            </a:r>
            <a:r>
              <a:rPr lang="ru-RU" dirty="0" smtClean="0"/>
              <a:t> на </a:t>
            </a:r>
            <a:r>
              <a:rPr lang="ru-RU" dirty="0" err="1" smtClean="0"/>
              <a:t>мРНК</a:t>
            </a:r>
            <a:r>
              <a:rPr lang="ru-RU" dirty="0" smtClean="0"/>
              <a:t>.  </a:t>
            </a:r>
            <a:r>
              <a:rPr lang="ru-RU" dirty="0" err="1" smtClean="0"/>
              <a:t>Столкнувшить</a:t>
            </a:r>
            <a:r>
              <a:rPr lang="ru-RU" dirty="0" smtClean="0"/>
              <a:t> с препятствием, рибосома тормозит, отступает и начинает трансляцию в другой рамке.</a:t>
            </a:r>
            <a:endParaRPr lang="ru-RU" dirty="0"/>
          </a:p>
          <a:p>
            <a:r>
              <a:rPr lang="ru-RU" dirty="0" smtClean="0"/>
              <a:t>Рамка продолжения трансляции может быть разной, не только 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282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00" smtClean="0"/>
              <a:pPr/>
              <a:t>34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39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4853" y="237263"/>
            <a:ext cx="8303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Схема инициации транскрипции у прокариот</a:t>
            </a:r>
            <a:endParaRPr lang="ru-RU" sz="32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7451" y="1111178"/>
            <a:ext cx="7744114" cy="4765747"/>
            <a:chOff x="1492250" y="1912144"/>
            <a:chExt cx="6965950" cy="4183856"/>
          </a:xfrm>
        </p:grpSpPr>
        <p:pic>
          <p:nvPicPr>
            <p:cNvPr id="4" name="Picture 6" descr="D:\Ravcheyev\Work\Learning\Gelfand\2-й курс - 2007-08 (Гены и сайты)\Лекции\Materials\Transcription-initi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1912144"/>
              <a:ext cx="5400675" cy="385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27650" y="2466975"/>
              <a:ext cx="313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Направление транскрипции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03850" y="3671888"/>
              <a:ext cx="2135188" cy="3365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/>
                <a:t>Старт транскрипции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90913" y="5729288"/>
              <a:ext cx="12271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00"/>
                <a:t>Промотор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34299" y="623887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Initiation of transcription (bacteria)</a:t>
            </a:r>
            <a:endParaRPr lang="ru-RU" altLang="ru-RU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28072"/>
              </p:ext>
            </p:extLst>
          </p:nvPr>
        </p:nvGraphicFramePr>
        <p:xfrm>
          <a:off x="1200150" y="1514476"/>
          <a:ext cx="525780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Рисунок" r:id="rId3" imgW="6705720" imgH="5857920" progId="Imaging.Document">
                  <p:embed/>
                </p:oleObj>
              </mc:Choice>
              <mc:Fallback>
                <p:oleObj name="Рисунок" r:id="rId3" imgW="6705720" imgH="585792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514476"/>
                        <a:ext cx="5257800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34299" y="624268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b="1" dirty="0" smtClean="0"/>
              <a:t>МГ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489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000" smtClean="0"/>
              <a:pPr/>
              <a:t>6</a:t>
            </a:fld>
            <a:endParaRPr lang="ru-RU" sz="2000" dirty="0"/>
          </a:p>
        </p:txBody>
      </p:sp>
      <p:pic>
        <p:nvPicPr>
          <p:cNvPr id="82946" name="Picture 2" descr="https://static-content.springer.com/image/art%3A10.1186%2F1471-2105-9-233/MediaObjects/12859_2007_Article_2218_Fig5_HTM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-886" r="-2137" b="50405"/>
          <a:stretch/>
        </p:blipFill>
        <p:spPr bwMode="auto">
          <a:xfrm>
            <a:off x="993000" y="754032"/>
            <a:ext cx="792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4770" y="4647301"/>
            <a:ext cx="38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Промоторы генов</a:t>
            </a:r>
            <a:r>
              <a:rPr lang="ru-RU" i="1" dirty="0" smtClean="0"/>
              <a:t> </a:t>
            </a:r>
            <a:r>
              <a:rPr lang="en-US" i="1" dirty="0" err="1" smtClean="0"/>
              <a:t>Termatoga</a:t>
            </a:r>
            <a:r>
              <a:rPr lang="en-US" i="1" dirty="0" smtClean="0"/>
              <a:t> </a:t>
            </a:r>
            <a:r>
              <a:rPr lang="en-US" i="1" dirty="0" err="1" smtClean="0"/>
              <a:t>maritima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34299" y="621030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71" y="666750"/>
            <a:ext cx="76580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РНК-полимераза</a:t>
            </a:r>
            <a:r>
              <a:rPr lang="ru-RU" sz="2800" dirty="0" smtClean="0"/>
              <a:t> может использовать разные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субъединицы.</a:t>
            </a:r>
            <a:br>
              <a:rPr lang="ru-RU" sz="2800" dirty="0" smtClean="0"/>
            </a:br>
            <a:endParaRPr lang="en-US" sz="2800" dirty="0" smtClean="0"/>
          </a:p>
          <a:p>
            <a:r>
              <a:rPr lang="en-US" sz="2800" dirty="0" err="1" smtClean="0"/>
              <a:t>E.coli</a:t>
            </a:r>
            <a:r>
              <a:rPr lang="en-US" sz="2800" dirty="0" smtClean="0"/>
              <a:t> – 7 </a:t>
            </a:r>
            <a:r>
              <a:rPr lang="ru-RU" sz="2800" dirty="0" smtClean="0"/>
              <a:t> </a:t>
            </a:r>
            <a:r>
              <a:rPr lang="en-US" sz="2800" dirty="0" smtClean="0"/>
              <a:t>sigma-</a:t>
            </a:r>
            <a:r>
              <a:rPr lang="ru-RU" sz="2800" dirty="0" smtClean="0"/>
              <a:t>субъединиц</a:t>
            </a:r>
          </a:p>
          <a:p>
            <a:endParaRPr lang="ru-RU" sz="2800" dirty="0" smtClean="0"/>
          </a:p>
          <a:p>
            <a:r>
              <a:rPr lang="ru-RU" sz="2800" dirty="0" smtClean="0"/>
              <a:t>Промоторы разных </a:t>
            </a:r>
            <a:r>
              <a:rPr lang="en-US" sz="2800" dirty="0" smtClean="0"/>
              <a:t>sigma-</a:t>
            </a:r>
            <a:r>
              <a:rPr lang="ru-RU" sz="2800" dirty="0"/>
              <a:t>субъединиц</a:t>
            </a:r>
          </a:p>
          <a:p>
            <a:r>
              <a:rPr lang="ru-RU" sz="2800" dirty="0" smtClean="0"/>
              <a:t>имеют разные последовательности, но </a:t>
            </a:r>
            <a:r>
              <a:rPr lang="ru-RU" sz="2800" dirty="0" err="1" smtClean="0"/>
              <a:t>структра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-35    -10 – одинакова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Экспрессия генов регулируется экспрессией </a:t>
            </a:r>
          </a:p>
          <a:p>
            <a:r>
              <a:rPr lang="ru-RU" sz="2800" dirty="0" err="1" smtClean="0"/>
              <a:t>сигма-факторов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Назывется</a:t>
            </a:r>
            <a:r>
              <a:rPr lang="ru-RU" dirty="0" smtClean="0"/>
              <a:t> «последовательность </a:t>
            </a:r>
            <a:r>
              <a:rPr lang="ru-RU" dirty="0" err="1" smtClean="0"/>
              <a:t>Шайн-Далгарно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46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Начала генов </a:t>
            </a:r>
            <a:r>
              <a:rPr lang="ru-RU" sz="3200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16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4299" y="6229350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РГМ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Стандартные свойства</tns:defaultPropertyEditorNamespace>
</tns:customPropertyEditors>
</file>

<file path=customXml/itemProps1.xml><?xml version="1.0" encoding="utf-8"?>
<ds:datastoreItem xmlns:ds="http://schemas.openxmlformats.org/officeDocument/2006/customXml" ds:itemID="{CB7BAE5C-5DD4-463F-992A-733556CCF39A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signals</Template>
  <TotalTime>4661</TotalTime>
  <Words>1003</Words>
  <Application>Microsoft Office PowerPoint</Application>
  <PresentationFormat>Лист A4 (210x297 мм)</PresentationFormat>
  <Paragraphs>202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Courier New</vt:lpstr>
      <vt:lpstr>msgothic</vt:lpstr>
      <vt:lpstr>Times New Roman</vt:lpstr>
      <vt:lpstr>Verdana</vt:lpstr>
      <vt:lpstr>Wingdings</vt:lpstr>
      <vt:lpstr>Тема Office</vt:lpstr>
      <vt:lpstr>Рисунок</vt:lpstr>
      <vt:lpstr>Сигналы и мотивы</vt:lpstr>
      <vt:lpstr>Оглавление</vt:lpstr>
      <vt:lpstr>Промотор: последовательность ДНК, узнаваемая белками для инициации транскрипции</vt:lpstr>
      <vt:lpstr>Презентация PowerPoint</vt:lpstr>
      <vt:lpstr>Initiation of transcription (bacteria)</vt:lpstr>
      <vt:lpstr>Презентация PowerPoint</vt:lpstr>
      <vt:lpstr>Презентация PowerPoint</vt:lpstr>
      <vt:lpstr>Сайт посадки рибосомы (прокариоты)</vt:lpstr>
      <vt:lpstr>Презентация PowerPoint</vt:lpstr>
      <vt:lpstr>Презентация PowerPoint</vt:lpstr>
      <vt:lpstr>Презентация PowerPoint</vt:lpstr>
      <vt:lpstr>Терминация транскрипции у прокариот</vt:lpstr>
      <vt:lpstr>Rho-независимый терминатор у прокариот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Consensus sequences found in the vicinity of eucaryotic RNA polymerase II start points </vt:lpstr>
      <vt:lpstr>Оператор,  он же регуляторная последовательность,  он же  сайт связывания  транскрипционного фактора (ТФ),  он же сигнал ТФ </vt:lpstr>
      <vt:lpstr>PurR – пуриновый репрессор ферментов в пути биосинтеза пуриновых нуклеотидов Выравнивание сайтов связывания PurR E. coli</vt:lpstr>
      <vt:lpstr>Презентация PowerPoint</vt:lpstr>
      <vt:lpstr>Презентация PowerPoint</vt:lpstr>
      <vt:lpstr>Заключение по регуляторным последовательностям у прокариот (сигналам ТФ)</vt:lpstr>
      <vt:lpstr>Презентация PowerPoint</vt:lpstr>
      <vt:lpstr>Презентация PowerPoint</vt:lpstr>
      <vt:lpstr>Заключение по регуляции транскрипции у эукариот транскрипционными факторами</vt:lpstr>
      <vt:lpstr>Другие сигнал</vt:lpstr>
      <vt:lpstr>Splicing (eukaryotes)</vt:lpstr>
      <vt:lpstr>Презентация PowerPoint</vt:lpstr>
      <vt:lpstr>5’ Cap of RNA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280</cp:revision>
  <dcterms:created xsi:type="dcterms:W3CDTF">2015-04-04T20:15:16Z</dcterms:created>
  <dcterms:modified xsi:type="dcterms:W3CDTF">2020-04-01T14:48:36Z</dcterms:modified>
</cp:coreProperties>
</file>