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7"/>
  </p:notesMasterIdLst>
  <p:sldIdLst>
    <p:sldId id="348" r:id="rId2"/>
    <p:sldId id="349" r:id="rId3"/>
    <p:sldId id="352" r:id="rId4"/>
    <p:sldId id="407" r:id="rId5"/>
    <p:sldId id="404" r:id="rId6"/>
    <p:sldId id="403" r:id="rId7"/>
    <p:sldId id="397" r:id="rId8"/>
    <p:sldId id="371" r:id="rId9"/>
    <p:sldId id="362" r:id="rId10"/>
    <p:sldId id="424" r:id="rId11"/>
    <p:sldId id="374" r:id="rId12"/>
    <p:sldId id="400" r:id="rId13"/>
    <p:sldId id="401" r:id="rId14"/>
    <p:sldId id="402" r:id="rId15"/>
    <p:sldId id="373" r:id="rId16"/>
    <p:sldId id="389" r:id="rId17"/>
    <p:sldId id="399" r:id="rId18"/>
    <p:sldId id="405" r:id="rId19"/>
    <p:sldId id="390" r:id="rId20"/>
    <p:sldId id="361" r:id="rId21"/>
    <p:sldId id="386" r:id="rId22"/>
    <p:sldId id="393" r:id="rId23"/>
    <p:sldId id="415" r:id="rId24"/>
    <p:sldId id="416" r:id="rId25"/>
    <p:sldId id="420" r:id="rId26"/>
    <p:sldId id="381" r:id="rId27"/>
    <p:sldId id="425" r:id="rId28"/>
    <p:sldId id="335" r:id="rId29"/>
    <p:sldId id="422" r:id="rId30"/>
    <p:sldId id="410" r:id="rId31"/>
    <p:sldId id="428" r:id="rId32"/>
    <p:sldId id="429" r:id="rId33"/>
    <p:sldId id="430" r:id="rId34"/>
    <p:sldId id="341" r:id="rId35"/>
    <p:sldId id="332" r:id="rId36"/>
    <p:sldId id="411" r:id="rId37"/>
    <p:sldId id="412" r:id="rId38"/>
    <p:sldId id="413" r:id="rId39"/>
    <p:sldId id="414" r:id="rId40"/>
    <p:sldId id="333" r:id="rId41"/>
    <p:sldId id="340" r:id="rId42"/>
    <p:sldId id="336" r:id="rId43"/>
    <p:sldId id="426" r:id="rId44"/>
    <p:sldId id="337" r:id="rId45"/>
    <p:sldId id="290" r:id="rId46"/>
    <p:sldId id="338" r:id="rId47"/>
    <p:sldId id="288" r:id="rId48"/>
    <p:sldId id="427" r:id="rId49"/>
    <p:sldId id="339" r:id="rId50"/>
    <p:sldId id="342" r:id="rId51"/>
    <p:sldId id="396" r:id="rId52"/>
    <p:sldId id="395" r:id="rId53"/>
    <p:sldId id="377" r:id="rId54"/>
    <p:sldId id="387" r:id="rId55"/>
    <p:sldId id="375" r:id="rId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2" pos="2880">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A27B00"/>
    <a:srgbClr val="808000"/>
    <a:srgbClr val="E1FFE1"/>
    <a:srgbClr val="FFFFCC"/>
    <a:srgbClr val="339933"/>
    <a:srgbClr val="50C65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49" autoAdjust="0"/>
    <p:restoredTop sz="85775" autoAdjust="0"/>
  </p:normalViewPr>
  <p:slideViewPr>
    <p:cSldViewPr>
      <p:cViewPr varScale="1">
        <p:scale>
          <a:sx n="68" d="100"/>
          <a:sy n="68" d="100"/>
        </p:scale>
        <p:origin x="-408" y="-108"/>
      </p:cViewPr>
      <p:guideLst>
        <p:guide orient="horz" pos="2160"/>
        <p:guide pos="2880"/>
      </p:guideLst>
    </p:cSldViewPr>
  </p:slideViewPr>
  <p:notesTextViewPr>
    <p:cViewPr>
      <p:scale>
        <a:sx n="25" d="100"/>
        <a:sy n="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Образец текста</a:t>
            </a:r>
          </a:p>
          <a:p>
            <a:pPr lvl="1"/>
            <a:r>
              <a:rPr lang="en-US" noProof="0" smtClean="0"/>
              <a:t>Второй уровень</a:t>
            </a:r>
          </a:p>
          <a:p>
            <a:pPr lvl="2"/>
            <a:r>
              <a:rPr lang="en-US" noProof="0" smtClean="0"/>
              <a:t>Третий уровень</a:t>
            </a:r>
          </a:p>
          <a:p>
            <a:pPr lvl="3"/>
            <a:r>
              <a:rPr lang="en-US" noProof="0" smtClean="0"/>
              <a:t>Четвертый уровень</a:t>
            </a:r>
          </a:p>
          <a:p>
            <a:pPr lvl="4"/>
            <a:r>
              <a:rPr lang="en-US" noProof="0" smtClean="0"/>
              <a:t>Пятый уровень</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0B41F22-08D0-448D-B68A-032B8C370B30}" type="slidenum">
              <a:rPr lang="en-US"/>
              <a:pPr>
                <a:defRPr/>
              </a:pPr>
              <a:t>‹#›</a:t>
            </a:fld>
            <a:endParaRPr lang="en-US"/>
          </a:p>
        </p:txBody>
      </p:sp>
    </p:spTree>
    <p:extLst>
      <p:ext uri="{BB962C8B-B14F-4D97-AF65-F5344CB8AC3E}">
        <p14:creationId xmlns:p14="http://schemas.microsoft.com/office/powerpoint/2010/main" val="26552527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0B41F22-08D0-448D-B68A-032B8C370B30}" type="slidenum">
              <a:rPr lang="en-US" smtClean="0"/>
              <a:pPr>
                <a:defRPr/>
              </a:pPr>
              <a:t>1</a:t>
            </a:fld>
            <a:endParaRPr lang="en-US"/>
          </a:p>
        </p:txBody>
      </p:sp>
    </p:spTree>
    <p:extLst>
      <p:ext uri="{BB962C8B-B14F-4D97-AF65-F5344CB8AC3E}">
        <p14:creationId xmlns:p14="http://schemas.microsoft.com/office/powerpoint/2010/main" val="1776724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E5D2A9F1-2358-4F5A-97B7-F4DD77D4A275}" type="slidenum">
              <a:rPr lang="en-US" smtClean="0"/>
              <a:pPr/>
              <a:t>22</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ru-RU" smtClean="0"/>
              <a:t>Человек, мышь, нематода, садовый боб, рапс, маршанция, Prototheca wickerhamii</a:t>
            </a:r>
          </a:p>
        </p:txBody>
      </p:sp>
    </p:spTree>
    <p:extLst>
      <p:ext uri="{BB962C8B-B14F-4D97-AF65-F5344CB8AC3E}">
        <p14:creationId xmlns:p14="http://schemas.microsoft.com/office/powerpoint/2010/main" val="4260411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0B41F22-08D0-448D-B68A-032B8C370B30}" type="slidenum">
              <a:rPr lang="en-US" smtClean="0"/>
              <a:pPr>
                <a:defRPr/>
              </a:pPr>
              <a:t>26</a:t>
            </a:fld>
            <a:endParaRPr lang="en-US"/>
          </a:p>
        </p:txBody>
      </p:sp>
    </p:spTree>
    <p:extLst>
      <p:ext uri="{BB962C8B-B14F-4D97-AF65-F5344CB8AC3E}">
        <p14:creationId xmlns:p14="http://schemas.microsoft.com/office/powerpoint/2010/main" val="870210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a:ln/>
        </p:spPr>
      </p:sp>
      <p:sp>
        <p:nvSpPr>
          <p:cNvPr id="24579" name="Заметки 2"/>
          <p:cNvSpPr>
            <a:spLocks noGrp="1"/>
          </p:cNvSpPr>
          <p:nvPr>
            <p:ph type="body" idx="1"/>
          </p:nvPr>
        </p:nvSpPr>
        <p:spPr>
          <a:noFill/>
          <a:ln/>
        </p:spPr>
        <p:txBody>
          <a:bodyPr/>
          <a:lstStyle/>
          <a:p>
            <a:r>
              <a:rPr lang="ru-RU" dirty="0" smtClean="0"/>
              <a:t>Если современных последовательностей больше двух, на изображающей их историю картинке появляются разветвления.</a:t>
            </a:r>
          </a:p>
          <a:p>
            <a:r>
              <a:rPr lang="ru-RU" dirty="0" smtClean="0"/>
              <a:t>Филогенетические деревья принято рисовать либо сверху вниз (наследие классической генетики), либо слева направо. </a:t>
            </a:r>
          </a:p>
          <a:p>
            <a:r>
              <a:rPr lang="ru-RU" dirty="0" smtClean="0"/>
              <a:t>Последний способ удобнее для компьютерных программ – меньше проблем с размещением названий.</a:t>
            </a:r>
          </a:p>
          <a:p>
            <a:r>
              <a:rPr lang="ru-RU" dirty="0" smtClean="0"/>
              <a:t>Тот и другой вариант, в принципе, совместим как с угловой, так и с прямоугольной формой; но всё же деревья в угловой форме чаще рисуют сверху вниз, а в прямоугольной форме – справа налево.</a:t>
            </a:r>
          </a:p>
          <a:p>
            <a:endParaRPr lang="ru-RU" dirty="0" smtClean="0"/>
          </a:p>
        </p:txBody>
      </p:sp>
      <p:sp>
        <p:nvSpPr>
          <p:cNvPr id="24580" name="Номер слайда 3"/>
          <p:cNvSpPr>
            <a:spLocks noGrp="1"/>
          </p:cNvSpPr>
          <p:nvPr>
            <p:ph type="sldNum" sz="quarter" idx="5"/>
          </p:nvPr>
        </p:nvSpPr>
        <p:spPr>
          <a:noFill/>
        </p:spPr>
        <p:txBody>
          <a:bodyPr/>
          <a:lstStyle/>
          <a:p>
            <a:fld id="{11E761C2-C8B5-4CCB-8739-38485ECFC6C0}" type="slidenum">
              <a:rPr lang="en-US" smtClean="0"/>
              <a:pPr/>
              <a:t>28</a:t>
            </a:fld>
            <a:endParaRPr lang="en-US" smtClean="0"/>
          </a:p>
        </p:txBody>
      </p:sp>
    </p:spTree>
    <p:extLst>
      <p:ext uri="{BB962C8B-B14F-4D97-AF65-F5344CB8AC3E}">
        <p14:creationId xmlns:p14="http://schemas.microsoft.com/office/powerpoint/2010/main" val="4027783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a:ln/>
        </p:spPr>
      </p:sp>
      <p:sp>
        <p:nvSpPr>
          <p:cNvPr id="35843" name="Заметки 2"/>
          <p:cNvSpPr>
            <a:spLocks noGrp="1"/>
          </p:cNvSpPr>
          <p:nvPr>
            <p:ph type="body" idx="1"/>
          </p:nvPr>
        </p:nvSpPr>
        <p:spPr>
          <a:noFill/>
          <a:ln/>
        </p:spPr>
        <p:txBody>
          <a:bodyPr/>
          <a:lstStyle/>
          <a:p>
            <a:r>
              <a:rPr lang="ru-RU" dirty="0" smtClean="0"/>
              <a:t>Каждая пара скобок, кроме внешней, отвечает узлу. Число после листа или закрывающей скобки означает длину ветви, идущей из данного листа или узла в вышестоящий узел или корень. </a:t>
            </a:r>
          </a:p>
          <a:p>
            <a:r>
              <a:rPr lang="ru-RU" dirty="0" smtClean="0"/>
              <a:t>Чтобы записать скобочной формулой </a:t>
            </a:r>
            <a:r>
              <a:rPr lang="ru-RU" dirty="0" err="1" smtClean="0"/>
              <a:t>неукоренённое</a:t>
            </a:r>
            <a:r>
              <a:rPr lang="ru-RU" dirty="0" smtClean="0"/>
              <a:t> дерево, выбирают какое-нибудь его укоренение.</a:t>
            </a:r>
          </a:p>
          <a:p>
            <a:endParaRPr lang="ru-RU" dirty="0" smtClean="0"/>
          </a:p>
        </p:txBody>
      </p:sp>
      <p:sp>
        <p:nvSpPr>
          <p:cNvPr id="35844" name="Номер слайда 3"/>
          <p:cNvSpPr>
            <a:spLocks noGrp="1"/>
          </p:cNvSpPr>
          <p:nvPr>
            <p:ph type="sldNum" sz="quarter" idx="5"/>
          </p:nvPr>
        </p:nvSpPr>
        <p:spPr>
          <a:noFill/>
        </p:spPr>
        <p:txBody>
          <a:bodyPr/>
          <a:lstStyle/>
          <a:p>
            <a:fld id="{FE597DB6-3EA0-4CD4-8565-4FF58980F907}" type="slidenum">
              <a:rPr lang="en-US" smtClean="0"/>
              <a:pPr/>
              <a:t>30</a:t>
            </a:fld>
            <a:endParaRPr lang="en-US" smtClean="0"/>
          </a:p>
        </p:txBody>
      </p:sp>
    </p:spTree>
    <p:extLst>
      <p:ext uri="{BB962C8B-B14F-4D97-AF65-F5344CB8AC3E}">
        <p14:creationId xmlns:p14="http://schemas.microsoft.com/office/powerpoint/2010/main" val="3454829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69D2164-4D37-4375-9392-575C9A93AB1B}" type="slidenum">
              <a:rPr lang="en-US" smtClean="0"/>
              <a:pPr/>
              <a:t>32</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ru-RU" dirty="0" smtClean="0"/>
              <a:t>Человек, мышь, нематода, садовый боб, рапс, маршанция, </a:t>
            </a:r>
            <a:r>
              <a:rPr lang="ru-RU" i="1" dirty="0" err="1" smtClean="0"/>
              <a:t>Prototheca</a:t>
            </a:r>
            <a:r>
              <a:rPr lang="ru-RU" i="1" dirty="0" smtClean="0"/>
              <a:t> </a:t>
            </a:r>
            <a:r>
              <a:rPr lang="ru-RU" i="1" dirty="0" err="1" smtClean="0"/>
              <a:t>wickerhamii</a:t>
            </a:r>
            <a:r>
              <a:rPr lang="ru-RU" i="1" dirty="0" smtClean="0"/>
              <a:t> </a:t>
            </a:r>
          </a:p>
        </p:txBody>
      </p:sp>
    </p:spTree>
    <p:extLst>
      <p:ext uri="{BB962C8B-B14F-4D97-AF65-F5344CB8AC3E}">
        <p14:creationId xmlns:p14="http://schemas.microsoft.com/office/powerpoint/2010/main" val="3829662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99BEC637-C7D3-45AA-B03A-C45DBF080FA4}" type="slidenum">
              <a:rPr lang="en-US" smtClean="0"/>
              <a:pPr/>
              <a:t>33</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ru-RU" dirty="0" smtClean="0"/>
              <a:t>Топология обоих деревьев одинакова.</a:t>
            </a:r>
          </a:p>
          <a:p>
            <a:pPr eaLnBrk="1" hangingPunct="1"/>
            <a:r>
              <a:rPr lang="ru-RU" dirty="0" smtClean="0"/>
              <a:t>Единственное существенное отличие: на левом дереве длины ветвей, видимо, имеют смысл числа замен.</a:t>
            </a:r>
          </a:p>
          <a:p>
            <a:pPr eaLnBrk="1" hangingPunct="1"/>
            <a:r>
              <a:rPr lang="ru-RU" dirty="0" smtClean="0"/>
              <a:t>Различия в порядке расположения листьев несущественны, этот порядок не несёт никакой информации.</a:t>
            </a:r>
          </a:p>
        </p:txBody>
      </p:sp>
    </p:spTree>
    <p:extLst>
      <p:ext uri="{BB962C8B-B14F-4D97-AF65-F5344CB8AC3E}">
        <p14:creationId xmlns:p14="http://schemas.microsoft.com/office/powerpoint/2010/main" val="2977631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0B41F22-08D0-448D-B68A-032B8C370B30}" type="slidenum">
              <a:rPr lang="en-US" smtClean="0"/>
              <a:pPr>
                <a:defRPr/>
              </a:pPr>
              <a:t>34</a:t>
            </a:fld>
            <a:endParaRPr lang="en-US"/>
          </a:p>
        </p:txBody>
      </p:sp>
    </p:spTree>
    <p:extLst>
      <p:ext uri="{BB962C8B-B14F-4D97-AF65-F5344CB8AC3E}">
        <p14:creationId xmlns:p14="http://schemas.microsoft.com/office/powerpoint/2010/main" val="383921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a:ln/>
        </p:spPr>
      </p:sp>
      <p:sp>
        <p:nvSpPr>
          <p:cNvPr id="22531" name="Заметки 2"/>
          <p:cNvSpPr>
            <a:spLocks noGrp="1"/>
          </p:cNvSpPr>
          <p:nvPr>
            <p:ph type="body" idx="1"/>
          </p:nvPr>
        </p:nvSpPr>
        <p:spPr>
          <a:noFill/>
          <a:ln/>
        </p:spPr>
        <p:txBody>
          <a:bodyPr/>
          <a:lstStyle/>
          <a:p>
            <a:r>
              <a:rPr lang="ru-RU" dirty="0" smtClean="0"/>
              <a:t>Предки человека и курицы разделились около 200 млн. лет назад.</a:t>
            </a:r>
          </a:p>
          <a:p>
            <a:r>
              <a:rPr lang="ru-RU" dirty="0" smtClean="0"/>
              <a:t>То, что многие остатки белка (</a:t>
            </a:r>
            <a:r>
              <a:rPr lang="ru-RU" dirty="0" err="1" smtClean="0"/>
              <a:t>цитохрома</a:t>
            </a:r>
            <a:r>
              <a:rPr lang="ru-RU" dirty="0" smtClean="0"/>
              <a:t> </a:t>
            </a:r>
            <a:r>
              <a:rPr lang="en-US" dirty="0" smtClean="0"/>
              <a:t>B5</a:t>
            </a:r>
            <a:r>
              <a:rPr lang="ru-RU" dirty="0" smtClean="0"/>
              <a:t>)</a:t>
            </a:r>
            <a:r>
              <a:rPr lang="en-US" dirty="0" smtClean="0"/>
              <a:t> </a:t>
            </a:r>
            <a:r>
              <a:rPr lang="ru-RU" dirty="0" smtClean="0"/>
              <a:t>за это время не изменились, означает, что их замена понижала жизнеспособность организма, поэтому такая мутация не имела шансов закрепиться.</a:t>
            </a:r>
          </a:p>
        </p:txBody>
      </p:sp>
      <p:sp>
        <p:nvSpPr>
          <p:cNvPr id="22532" name="Номер слайда 3"/>
          <p:cNvSpPr>
            <a:spLocks noGrp="1"/>
          </p:cNvSpPr>
          <p:nvPr>
            <p:ph type="sldNum" sz="quarter" idx="5"/>
          </p:nvPr>
        </p:nvSpPr>
        <p:spPr>
          <a:noFill/>
        </p:spPr>
        <p:txBody>
          <a:bodyPr/>
          <a:lstStyle/>
          <a:p>
            <a:fld id="{D6196355-96CC-465B-9296-781326D611E7}" type="slidenum">
              <a:rPr lang="en-US" smtClean="0"/>
              <a:pPr/>
              <a:t>35</a:t>
            </a:fld>
            <a:endParaRPr lang="en-US" smtClean="0"/>
          </a:p>
        </p:txBody>
      </p:sp>
    </p:spTree>
    <p:extLst>
      <p:ext uri="{BB962C8B-B14F-4D97-AF65-F5344CB8AC3E}">
        <p14:creationId xmlns:p14="http://schemas.microsoft.com/office/powerpoint/2010/main" val="1590224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a:ln/>
        </p:spPr>
      </p:sp>
      <p:sp>
        <p:nvSpPr>
          <p:cNvPr id="23555" name="Заметки 2"/>
          <p:cNvSpPr>
            <a:spLocks noGrp="1"/>
          </p:cNvSpPr>
          <p:nvPr>
            <p:ph type="body" idx="1"/>
          </p:nvPr>
        </p:nvSpPr>
        <p:spPr>
          <a:noFill/>
          <a:ln/>
        </p:spPr>
        <p:txBody>
          <a:bodyPr/>
          <a:lstStyle/>
          <a:p>
            <a:r>
              <a:rPr lang="ru-RU" dirty="0" smtClean="0"/>
              <a:t>Каждая точка на линии – некоторая предковая последовательность.</a:t>
            </a:r>
          </a:p>
          <a:p>
            <a:r>
              <a:rPr lang="ru-RU" dirty="0" smtClean="0"/>
              <a:t>Каждая предковая последовательность существовала в какой-то момент времени, поэтому можно изобразить линию так, чтобы последовательности, существовавшие одновременно, располагались на одной горизонтали.</a:t>
            </a:r>
          </a:p>
        </p:txBody>
      </p:sp>
      <p:sp>
        <p:nvSpPr>
          <p:cNvPr id="23556" name="Номер слайда 3"/>
          <p:cNvSpPr>
            <a:spLocks noGrp="1"/>
          </p:cNvSpPr>
          <p:nvPr>
            <p:ph type="sldNum" sz="quarter" idx="5"/>
          </p:nvPr>
        </p:nvSpPr>
        <p:spPr>
          <a:noFill/>
        </p:spPr>
        <p:txBody>
          <a:bodyPr/>
          <a:lstStyle/>
          <a:p>
            <a:fld id="{5B5B70E8-FA83-4E54-9FA6-64E805A45BC3}" type="slidenum">
              <a:rPr lang="en-US" smtClean="0"/>
              <a:pPr/>
              <a:t>36</a:t>
            </a:fld>
            <a:endParaRPr lang="en-US" smtClean="0"/>
          </a:p>
        </p:txBody>
      </p:sp>
    </p:spTree>
    <p:extLst>
      <p:ext uri="{BB962C8B-B14F-4D97-AF65-F5344CB8AC3E}">
        <p14:creationId xmlns:p14="http://schemas.microsoft.com/office/powerpoint/2010/main" val="2908899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раз слайда 1"/>
          <p:cNvSpPr>
            <a:spLocks noGrp="1" noRot="1" noChangeAspect="1" noTextEdit="1"/>
          </p:cNvSpPr>
          <p:nvPr>
            <p:ph type="sldImg"/>
          </p:nvPr>
        </p:nvSpPr>
        <p:spPr>
          <a:ln/>
        </p:spPr>
      </p:sp>
      <p:sp>
        <p:nvSpPr>
          <p:cNvPr id="25603" name="Заметки 2"/>
          <p:cNvSpPr>
            <a:spLocks noGrp="1"/>
          </p:cNvSpPr>
          <p:nvPr>
            <p:ph type="body" idx="1"/>
          </p:nvPr>
        </p:nvSpPr>
        <p:spPr>
          <a:noFill/>
          <a:ln/>
        </p:spPr>
        <p:txBody>
          <a:bodyPr/>
          <a:lstStyle/>
          <a:p>
            <a:r>
              <a:rPr lang="en-US" dirty="0" smtClean="0"/>
              <a:t>A, B, C – </a:t>
            </a:r>
            <a:r>
              <a:rPr lang="ru-RU" dirty="0" smtClean="0"/>
              <a:t>виды, при этом </a:t>
            </a:r>
            <a:r>
              <a:rPr lang="en-US" dirty="0" smtClean="0"/>
              <a:t>B </a:t>
            </a:r>
            <a:r>
              <a:rPr lang="ru-RU" dirty="0" smtClean="0"/>
              <a:t>и </a:t>
            </a:r>
            <a:r>
              <a:rPr lang="en-US" dirty="0" smtClean="0"/>
              <a:t>C </a:t>
            </a:r>
            <a:r>
              <a:rPr lang="ru-RU" dirty="0" smtClean="0"/>
              <a:t>разделились позже, чем </a:t>
            </a:r>
            <a:r>
              <a:rPr lang="en-US" dirty="0" smtClean="0"/>
              <a:t>A </a:t>
            </a:r>
            <a:r>
              <a:rPr lang="ru-RU" dirty="0" smtClean="0"/>
              <a:t>и общий предок </a:t>
            </a:r>
            <a:r>
              <a:rPr lang="en-US" dirty="0" smtClean="0"/>
              <a:t>B </a:t>
            </a:r>
            <a:r>
              <a:rPr lang="ru-RU" dirty="0" smtClean="0"/>
              <a:t>и </a:t>
            </a:r>
            <a:r>
              <a:rPr lang="en-US" dirty="0" smtClean="0"/>
              <a:t>C.</a:t>
            </a:r>
          </a:p>
          <a:p>
            <a:r>
              <a:rPr lang="ru-RU" dirty="0" smtClean="0"/>
              <a:t>В каждом из трёх видов в настоящее время имеется по одному белку некоторого семейства.</a:t>
            </a:r>
          </a:p>
          <a:p>
            <a:r>
              <a:rPr lang="ru-RU" dirty="0" smtClean="0"/>
              <a:t>Белки из </a:t>
            </a:r>
            <a:r>
              <a:rPr lang="en-US" dirty="0" smtClean="0"/>
              <a:t>A </a:t>
            </a:r>
            <a:r>
              <a:rPr lang="ru-RU" dirty="0" smtClean="0"/>
              <a:t>и </a:t>
            </a:r>
            <a:r>
              <a:rPr lang="en-US" dirty="0" smtClean="0"/>
              <a:t>B – </a:t>
            </a:r>
            <a:r>
              <a:rPr lang="ru-RU" dirty="0" smtClean="0"/>
              <a:t>ближе друг к другу, чем каждый из них к белку из </a:t>
            </a:r>
            <a:r>
              <a:rPr lang="en-US" dirty="0" smtClean="0"/>
              <a:t>C. </a:t>
            </a:r>
            <a:r>
              <a:rPr lang="ru-RU" dirty="0" smtClean="0"/>
              <a:t>Это произошло потому, что когда-то, у общего предка всех трёх видов, предковый белок разделился на два </a:t>
            </a:r>
            <a:r>
              <a:rPr lang="ru-RU" b="1" dirty="0" err="1" smtClean="0"/>
              <a:t>паралога</a:t>
            </a:r>
            <a:r>
              <a:rPr lang="ru-RU" dirty="0" smtClean="0"/>
              <a:t>.</a:t>
            </a:r>
          </a:p>
          <a:p>
            <a:r>
              <a:rPr lang="ru-RU" dirty="0" smtClean="0"/>
              <a:t>Впоследствии у каждого вида один из </a:t>
            </a:r>
            <a:r>
              <a:rPr lang="ru-RU" dirty="0" err="1" smtClean="0"/>
              <a:t>паралогов</a:t>
            </a:r>
            <a:r>
              <a:rPr lang="ru-RU" dirty="0" smtClean="0"/>
              <a:t> был потерян.</a:t>
            </a:r>
          </a:p>
          <a:p>
            <a:r>
              <a:rPr lang="ru-RU" dirty="0" smtClean="0"/>
              <a:t>В результате попытка восстановить дерево видов по последовательностям белков этого семейства приводит к неверному результату.</a:t>
            </a:r>
          </a:p>
          <a:p>
            <a:endParaRPr lang="ru-RU" dirty="0" smtClean="0"/>
          </a:p>
        </p:txBody>
      </p:sp>
      <p:sp>
        <p:nvSpPr>
          <p:cNvPr id="25604" name="Номер слайда 3"/>
          <p:cNvSpPr>
            <a:spLocks noGrp="1"/>
          </p:cNvSpPr>
          <p:nvPr>
            <p:ph type="sldNum" sz="quarter" idx="5"/>
          </p:nvPr>
        </p:nvSpPr>
        <p:spPr>
          <a:noFill/>
        </p:spPr>
        <p:txBody>
          <a:bodyPr/>
          <a:lstStyle/>
          <a:p>
            <a:fld id="{9BB36339-7561-4E3C-88D2-D4421106684A}" type="slidenum">
              <a:rPr lang="en-US" smtClean="0"/>
              <a:pPr/>
              <a:t>41</a:t>
            </a:fld>
            <a:endParaRPr lang="en-US" smtClean="0"/>
          </a:p>
        </p:txBody>
      </p:sp>
    </p:spTree>
    <p:extLst>
      <p:ext uri="{BB962C8B-B14F-4D97-AF65-F5344CB8AC3E}">
        <p14:creationId xmlns:p14="http://schemas.microsoft.com/office/powerpoint/2010/main" val="466411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0B41F22-08D0-448D-B68A-032B8C370B30}" type="slidenum">
              <a:rPr lang="en-US" smtClean="0"/>
              <a:pPr>
                <a:defRPr/>
              </a:pPr>
              <a:t>2</a:t>
            </a:fld>
            <a:endParaRPr lang="en-US"/>
          </a:p>
        </p:txBody>
      </p:sp>
    </p:spTree>
    <p:extLst>
      <p:ext uri="{BB962C8B-B14F-4D97-AF65-F5344CB8AC3E}">
        <p14:creationId xmlns:p14="http://schemas.microsoft.com/office/powerpoint/2010/main" val="2756804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раз слайда 1"/>
          <p:cNvSpPr>
            <a:spLocks noGrp="1" noRot="1" noChangeAspect="1" noTextEdit="1"/>
          </p:cNvSpPr>
          <p:nvPr>
            <p:ph type="sldImg"/>
          </p:nvPr>
        </p:nvSpPr>
        <p:spPr>
          <a:ln/>
        </p:spPr>
      </p:sp>
      <p:sp>
        <p:nvSpPr>
          <p:cNvPr id="26627" name="Заметки 2"/>
          <p:cNvSpPr>
            <a:spLocks noGrp="1"/>
          </p:cNvSpPr>
          <p:nvPr>
            <p:ph type="body" idx="1"/>
          </p:nvPr>
        </p:nvSpPr>
        <p:spPr>
          <a:noFill/>
          <a:ln/>
        </p:spPr>
        <p:txBody>
          <a:bodyPr/>
          <a:lstStyle/>
          <a:p>
            <a:r>
              <a:rPr lang="ru-RU" sz="4000" dirty="0" smtClean="0"/>
              <a:t>Теперь одновременные последовательности уже не изображаются точками одной горизонтали.</a:t>
            </a:r>
          </a:p>
          <a:p>
            <a:r>
              <a:rPr lang="ru-RU" sz="4000" dirty="0" smtClean="0"/>
              <a:t>Зато длины отрезков получают смысл числа мутаций, произошедших на этом отрезке.</a:t>
            </a:r>
          </a:p>
          <a:p>
            <a:r>
              <a:rPr lang="ru-RU" sz="4000" dirty="0" smtClean="0"/>
              <a:t>В прямоугольной форме длины ветвей отображаются </a:t>
            </a:r>
            <a:r>
              <a:rPr lang="ru-RU" sz="4000" b="1" dirty="0" smtClean="0"/>
              <a:t>горизонтальными</a:t>
            </a:r>
            <a:r>
              <a:rPr lang="ru-RU" sz="4000" dirty="0" smtClean="0"/>
              <a:t> (если дерево «растить» слева направо) частями линий; вертикальные отрезки служат лишь для удобства расположения горизонтальных.</a:t>
            </a:r>
          </a:p>
          <a:p>
            <a:endParaRPr lang="ru-RU" dirty="0" smtClean="0"/>
          </a:p>
        </p:txBody>
      </p:sp>
      <p:sp>
        <p:nvSpPr>
          <p:cNvPr id="26628" name="Номер слайда 3"/>
          <p:cNvSpPr>
            <a:spLocks noGrp="1"/>
          </p:cNvSpPr>
          <p:nvPr>
            <p:ph type="sldNum" sz="quarter" idx="5"/>
          </p:nvPr>
        </p:nvSpPr>
        <p:spPr>
          <a:noFill/>
        </p:spPr>
        <p:txBody>
          <a:bodyPr/>
          <a:lstStyle/>
          <a:p>
            <a:fld id="{FAEA76BC-797C-4BB4-B162-C49F329A4D72}" type="slidenum">
              <a:rPr lang="en-US" smtClean="0"/>
              <a:pPr/>
              <a:t>42</a:t>
            </a:fld>
            <a:endParaRPr lang="en-US" smtClean="0"/>
          </a:p>
        </p:txBody>
      </p:sp>
    </p:spTree>
    <p:extLst>
      <p:ext uri="{BB962C8B-B14F-4D97-AF65-F5344CB8AC3E}">
        <p14:creationId xmlns:p14="http://schemas.microsoft.com/office/powerpoint/2010/main" val="2069622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p:cNvSpPr>
            <a:spLocks noGrp="1" noRot="1" noChangeAspect="1" noTextEdit="1"/>
          </p:cNvSpPr>
          <p:nvPr>
            <p:ph type="sldImg"/>
          </p:nvPr>
        </p:nvSpPr>
        <p:spPr>
          <a:ln/>
        </p:spPr>
      </p:sp>
      <p:sp>
        <p:nvSpPr>
          <p:cNvPr id="28675" name="Заметки 2"/>
          <p:cNvSpPr>
            <a:spLocks noGrp="1"/>
          </p:cNvSpPr>
          <p:nvPr>
            <p:ph type="body" idx="1"/>
          </p:nvPr>
        </p:nvSpPr>
        <p:spPr>
          <a:noFill/>
          <a:ln/>
        </p:spPr>
        <p:txBody>
          <a:bodyPr/>
          <a:lstStyle/>
          <a:p>
            <a:r>
              <a:rPr lang="ru-RU" smtClean="0"/>
              <a:t>Из одного узла выходят несколько ветвей. Маловероятно, чтобы последовательность разделилась сразу на три независимо эволюционирующие …</a:t>
            </a:r>
          </a:p>
        </p:txBody>
      </p:sp>
      <p:sp>
        <p:nvSpPr>
          <p:cNvPr id="28676" name="Номер слайда 3"/>
          <p:cNvSpPr>
            <a:spLocks noGrp="1"/>
          </p:cNvSpPr>
          <p:nvPr>
            <p:ph type="sldNum" sz="quarter" idx="5"/>
          </p:nvPr>
        </p:nvSpPr>
        <p:spPr>
          <a:noFill/>
        </p:spPr>
        <p:txBody>
          <a:bodyPr/>
          <a:lstStyle/>
          <a:p>
            <a:fld id="{6096D12D-C844-422A-9C5E-896EB5DDF72F}" type="slidenum">
              <a:rPr lang="en-US" smtClean="0"/>
              <a:pPr/>
              <a:t>44</a:t>
            </a:fld>
            <a:endParaRPr lang="en-US" smtClean="0"/>
          </a:p>
        </p:txBody>
      </p:sp>
    </p:spTree>
    <p:extLst>
      <p:ext uri="{BB962C8B-B14F-4D97-AF65-F5344CB8AC3E}">
        <p14:creationId xmlns:p14="http://schemas.microsoft.com/office/powerpoint/2010/main" val="4010133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a:ln/>
        </p:spPr>
      </p:sp>
      <p:sp>
        <p:nvSpPr>
          <p:cNvPr id="29699" name="Заметки 2"/>
          <p:cNvSpPr>
            <a:spLocks noGrp="1"/>
          </p:cNvSpPr>
          <p:nvPr>
            <p:ph type="body" idx="1"/>
          </p:nvPr>
        </p:nvSpPr>
        <p:spPr>
          <a:noFill/>
          <a:ln/>
        </p:spPr>
        <p:txBody>
          <a:bodyPr/>
          <a:lstStyle/>
          <a:p>
            <a:r>
              <a:rPr lang="ru-RU" smtClean="0"/>
              <a:t>Небинарное дерево приходится рисовать, когда нам не хватает информации для однозначного определения порядка ветвления.</a:t>
            </a:r>
          </a:p>
          <a:p>
            <a:r>
              <a:rPr lang="ru-RU" smtClean="0"/>
              <a:t>Вместо «небинарное» часто говорят «неразрешённое».</a:t>
            </a:r>
          </a:p>
        </p:txBody>
      </p:sp>
      <p:sp>
        <p:nvSpPr>
          <p:cNvPr id="29700" name="Номер слайда 3"/>
          <p:cNvSpPr>
            <a:spLocks noGrp="1"/>
          </p:cNvSpPr>
          <p:nvPr>
            <p:ph type="sldNum" sz="quarter" idx="5"/>
          </p:nvPr>
        </p:nvSpPr>
        <p:spPr>
          <a:noFill/>
        </p:spPr>
        <p:txBody>
          <a:bodyPr/>
          <a:lstStyle/>
          <a:p>
            <a:fld id="{0925E1D2-971D-425A-9794-83D94DAD3233}" type="slidenum">
              <a:rPr lang="en-US" smtClean="0"/>
              <a:pPr/>
              <a:t>45</a:t>
            </a:fld>
            <a:endParaRPr lang="en-US" smtClean="0"/>
          </a:p>
        </p:txBody>
      </p:sp>
    </p:spTree>
    <p:extLst>
      <p:ext uri="{BB962C8B-B14F-4D97-AF65-F5344CB8AC3E}">
        <p14:creationId xmlns:p14="http://schemas.microsoft.com/office/powerpoint/2010/main" val="3499904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TextEdit="1"/>
          </p:cNvSpPr>
          <p:nvPr>
            <p:ph type="sldImg"/>
          </p:nvPr>
        </p:nvSpPr>
        <p:spPr>
          <a:ln/>
        </p:spPr>
      </p:sp>
      <p:sp>
        <p:nvSpPr>
          <p:cNvPr id="30723" name="Заметки 2"/>
          <p:cNvSpPr>
            <a:spLocks noGrp="1"/>
          </p:cNvSpPr>
          <p:nvPr>
            <p:ph type="body" idx="1"/>
          </p:nvPr>
        </p:nvSpPr>
        <p:spPr>
          <a:noFill/>
          <a:ln/>
        </p:spPr>
        <p:txBody>
          <a:bodyPr/>
          <a:lstStyle/>
          <a:p>
            <a:r>
              <a:rPr lang="ru-RU" dirty="0" smtClean="0"/>
              <a:t>Из-за обратимого характера большинства мутаций часто невозможно понять, в каком направлении двигалась эволюция. Поэтому приходится рисовать </a:t>
            </a:r>
            <a:r>
              <a:rPr lang="ru-RU" dirty="0" err="1" smtClean="0"/>
              <a:t>неукоренённые</a:t>
            </a:r>
            <a:r>
              <a:rPr lang="ru-RU" dirty="0" smtClean="0"/>
              <a:t> деревья. </a:t>
            </a:r>
          </a:p>
        </p:txBody>
      </p:sp>
      <p:sp>
        <p:nvSpPr>
          <p:cNvPr id="30724" name="Номер слайда 3"/>
          <p:cNvSpPr>
            <a:spLocks noGrp="1"/>
          </p:cNvSpPr>
          <p:nvPr>
            <p:ph type="sldNum" sz="quarter" idx="5"/>
          </p:nvPr>
        </p:nvSpPr>
        <p:spPr>
          <a:noFill/>
        </p:spPr>
        <p:txBody>
          <a:bodyPr/>
          <a:lstStyle/>
          <a:p>
            <a:fld id="{1210379F-559B-45B9-9D0B-54E95E292E23}" type="slidenum">
              <a:rPr lang="en-US" smtClean="0"/>
              <a:pPr/>
              <a:t>46</a:t>
            </a:fld>
            <a:endParaRPr lang="en-US" smtClean="0"/>
          </a:p>
        </p:txBody>
      </p:sp>
    </p:spTree>
    <p:extLst>
      <p:ext uri="{BB962C8B-B14F-4D97-AF65-F5344CB8AC3E}">
        <p14:creationId xmlns:p14="http://schemas.microsoft.com/office/powerpoint/2010/main" val="29562356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a:ln/>
        </p:spPr>
      </p:sp>
      <p:sp>
        <p:nvSpPr>
          <p:cNvPr id="31747" name="Заметки 2"/>
          <p:cNvSpPr>
            <a:spLocks noGrp="1"/>
          </p:cNvSpPr>
          <p:nvPr>
            <p:ph type="body" idx="1"/>
          </p:nvPr>
        </p:nvSpPr>
        <p:spPr>
          <a:noFill/>
          <a:ln/>
        </p:spPr>
        <p:txBody>
          <a:bodyPr/>
          <a:lstStyle/>
          <a:p>
            <a:r>
              <a:rPr lang="ru-RU" smtClean="0"/>
              <a:t>Для удобства изображения программы часто рисуют неукоренённые деревья как укоренённые – слева направо. </a:t>
            </a:r>
          </a:p>
          <a:p>
            <a:r>
              <a:rPr lang="ru-RU" smtClean="0"/>
              <a:t>Но надо иметь в виду, что положение «корня» в этом случае чисто случайное и никакого биологического смысла не несёт!</a:t>
            </a:r>
          </a:p>
          <a:p>
            <a:r>
              <a:rPr lang="ru-RU" smtClean="0"/>
              <a:t>Неукоренённое дерево можно укоренить в любую ветвь, которых у </a:t>
            </a:r>
            <a:r>
              <a:rPr lang="en-US" smtClean="0"/>
              <a:t>(</a:t>
            </a:r>
            <a:r>
              <a:rPr lang="ru-RU" smtClean="0"/>
              <a:t>разрешённого) дерева с </a:t>
            </a:r>
            <a:r>
              <a:rPr lang="en-US" i="1" smtClean="0"/>
              <a:t>n</a:t>
            </a:r>
            <a:r>
              <a:rPr lang="ru-RU" smtClean="0"/>
              <a:t> листьями имеется 2</a:t>
            </a:r>
            <a:r>
              <a:rPr lang="en-US" i="1" smtClean="0"/>
              <a:t>n </a:t>
            </a:r>
            <a:r>
              <a:rPr lang="en-US" smtClean="0"/>
              <a:t>–3 .</a:t>
            </a:r>
            <a:endParaRPr lang="ru-RU" smtClean="0"/>
          </a:p>
        </p:txBody>
      </p:sp>
      <p:sp>
        <p:nvSpPr>
          <p:cNvPr id="31748" name="Номер слайда 3"/>
          <p:cNvSpPr>
            <a:spLocks noGrp="1"/>
          </p:cNvSpPr>
          <p:nvPr>
            <p:ph type="sldNum" sz="quarter" idx="5"/>
          </p:nvPr>
        </p:nvSpPr>
        <p:spPr>
          <a:noFill/>
        </p:spPr>
        <p:txBody>
          <a:bodyPr/>
          <a:lstStyle/>
          <a:p>
            <a:fld id="{257CE60F-AC94-4D64-901F-C79F41CC873A}" type="slidenum">
              <a:rPr lang="en-US" smtClean="0"/>
              <a:pPr/>
              <a:t>47</a:t>
            </a:fld>
            <a:endParaRPr lang="en-US" smtClean="0"/>
          </a:p>
        </p:txBody>
      </p:sp>
    </p:spTree>
    <p:extLst>
      <p:ext uri="{BB962C8B-B14F-4D97-AF65-F5344CB8AC3E}">
        <p14:creationId xmlns:p14="http://schemas.microsoft.com/office/powerpoint/2010/main" val="20414737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D38AE044-38B4-42E7-BFA9-69C66347E5BF}" type="slidenum">
              <a:rPr lang="en-US" smtClean="0"/>
              <a:pPr/>
              <a:t>49</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ru-RU" smtClean="0"/>
              <a:t>Набор нетривиальных разбиений несёт в точности ту же информацию, что и топология дерева. Можно считать, что топология дерева – это и есть набор разбиений.</a:t>
            </a:r>
          </a:p>
          <a:p>
            <a:pPr eaLnBrk="1" hangingPunct="1"/>
            <a:r>
              <a:rPr lang="ru-RU" smtClean="0"/>
              <a:t>Правда, для укоренённого дерева нужно ещё указать ветвь, в которой находится корень.</a:t>
            </a:r>
          </a:p>
        </p:txBody>
      </p:sp>
    </p:spTree>
    <p:extLst>
      <p:ext uri="{BB962C8B-B14F-4D97-AF65-F5344CB8AC3E}">
        <p14:creationId xmlns:p14="http://schemas.microsoft.com/office/powerpoint/2010/main" val="37775392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a:ln/>
        </p:spPr>
      </p:sp>
      <p:sp>
        <p:nvSpPr>
          <p:cNvPr id="36867" name="Заметки 2"/>
          <p:cNvSpPr>
            <a:spLocks noGrp="1"/>
          </p:cNvSpPr>
          <p:nvPr>
            <p:ph type="body" idx="1"/>
          </p:nvPr>
        </p:nvSpPr>
        <p:spPr>
          <a:noFill/>
          <a:ln/>
        </p:spPr>
        <p:txBody>
          <a:bodyPr/>
          <a:lstStyle/>
          <a:p>
            <a:endParaRPr lang="ru-RU" smtClean="0"/>
          </a:p>
        </p:txBody>
      </p:sp>
      <p:sp>
        <p:nvSpPr>
          <p:cNvPr id="36868" name="Номер слайда 3"/>
          <p:cNvSpPr>
            <a:spLocks noGrp="1"/>
          </p:cNvSpPr>
          <p:nvPr>
            <p:ph type="sldNum" sz="quarter" idx="5"/>
          </p:nvPr>
        </p:nvSpPr>
        <p:spPr>
          <a:noFill/>
        </p:spPr>
        <p:txBody>
          <a:bodyPr/>
          <a:lstStyle/>
          <a:p>
            <a:fld id="{DF0CA9C5-D499-4CE9-82B0-5FFC783EFD93}" type="slidenum">
              <a:rPr lang="en-US" smtClean="0"/>
              <a:pPr/>
              <a:t>50</a:t>
            </a:fld>
            <a:endParaRPr lang="en-US" smtClean="0"/>
          </a:p>
        </p:txBody>
      </p:sp>
    </p:spTree>
    <p:extLst>
      <p:ext uri="{BB962C8B-B14F-4D97-AF65-F5344CB8AC3E}">
        <p14:creationId xmlns:p14="http://schemas.microsoft.com/office/powerpoint/2010/main" val="13009877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0B41F22-08D0-448D-B68A-032B8C370B30}" type="slidenum">
              <a:rPr lang="en-US" smtClean="0"/>
              <a:pPr>
                <a:defRPr/>
              </a:pPr>
              <a:t>52</a:t>
            </a:fld>
            <a:endParaRPr lang="en-US"/>
          </a:p>
        </p:txBody>
      </p:sp>
    </p:spTree>
    <p:extLst>
      <p:ext uri="{BB962C8B-B14F-4D97-AF65-F5344CB8AC3E}">
        <p14:creationId xmlns:p14="http://schemas.microsoft.com/office/powerpoint/2010/main" val="1535336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13DFAD1-12E5-4B77-B670-77FC644B763C}" type="slidenum">
              <a:rPr lang="ru-RU" smtClean="0"/>
              <a:pPr/>
              <a:t>4</a:t>
            </a:fld>
            <a:endParaRPr lang="ru-RU"/>
          </a:p>
        </p:txBody>
      </p:sp>
    </p:spTree>
    <p:extLst>
      <p:ext uri="{BB962C8B-B14F-4D97-AF65-F5344CB8AC3E}">
        <p14:creationId xmlns:p14="http://schemas.microsoft.com/office/powerpoint/2010/main" val="4254818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0B41F22-08D0-448D-B68A-032B8C370B30}" type="slidenum">
              <a:rPr lang="en-US" smtClean="0"/>
              <a:pPr>
                <a:defRPr/>
              </a:pPr>
              <a:t>11</a:t>
            </a:fld>
            <a:endParaRPr lang="en-US"/>
          </a:p>
        </p:txBody>
      </p:sp>
    </p:spTree>
    <p:extLst>
      <p:ext uri="{BB962C8B-B14F-4D97-AF65-F5344CB8AC3E}">
        <p14:creationId xmlns:p14="http://schemas.microsoft.com/office/powerpoint/2010/main" val="3584490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12</a:t>
            </a:fld>
            <a:endParaRPr lang="ru-RU"/>
          </a:p>
        </p:txBody>
      </p:sp>
    </p:spTree>
    <p:extLst>
      <p:ext uri="{BB962C8B-B14F-4D97-AF65-F5344CB8AC3E}">
        <p14:creationId xmlns:p14="http://schemas.microsoft.com/office/powerpoint/2010/main" val="1026488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13</a:t>
            </a:fld>
            <a:endParaRPr lang="ru-RU"/>
          </a:p>
        </p:txBody>
      </p:sp>
    </p:spTree>
    <p:extLst>
      <p:ext uri="{BB962C8B-B14F-4D97-AF65-F5344CB8AC3E}">
        <p14:creationId xmlns:p14="http://schemas.microsoft.com/office/powerpoint/2010/main" val="3677433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0B41F22-08D0-448D-B68A-032B8C370B30}" type="slidenum">
              <a:rPr lang="en-US" smtClean="0"/>
              <a:pPr>
                <a:defRPr/>
              </a:pPr>
              <a:t>14</a:t>
            </a:fld>
            <a:endParaRPr lang="en-US"/>
          </a:p>
        </p:txBody>
      </p:sp>
    </p:spTree>
    <p:extLst>
      <p:ext uri="{BB962C8B-B14F-4D97-AF65-F5344CB8AC3E}">
        <p14:creationId xmlns:p14="http://schemas.microsoft.com/office/powerpoint/2010/main" val="1041916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0B41F22-08D0-448D-B68A-032B8C370B30}" type="slidenum">
              <a:rPr lang="en-US" smtClean="0"/>
              <a:pPr>
                <a:defRPr/>
              </a:pPr>
              <a:t>16</a:t>
            </a:fld>
            <a:endParaRPr lang="en-US"/>
          </a:p>
        </p:txBody>
      </p:sp>
    </p:spTree>
    <p:extLst>
      <p:ext uri="{BB962C8B-B14F-4D97-AF65-F5344CB8AC3E}">
        <p14:creationId xmlns:p14="http://schemas.microsoft.com/office/powerpoint/2010/main" val="1770033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0B41F22-08D0-448D-B68A-032B8C370B30}" type="slidenum">
              <a:rPr lang="en-US" smtClean="0"/>
              <a:pPr>
                <a:defRPr/>
              </a:pPr>
              <a:t>21</a:t>
            </a:fld>
            <a:endParaRPr lang="en-US"/>
          </a:p>
        </p:txBody>
      </p:sp>
    </p:spTree>
    <p:extLst>
      <p:ext uri="{BB962C8B-B14F-4D97-AF65-F5344CB8AC3E}">
        <p14:creationId xmlns:p14="http://schemas.microsoft.com/office/powerpoint/2010/main" val="3375020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47189A-7F68-47E0-AD6E-E076291C5B2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3D37E1-0370-4596-86BA-EAD09850B37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0118B8-8A5D-4BAB-AB27-80693D3C366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Клип 2"/>
          <p:cNvSpPr>
            <a:spLocks noGrp="1"/>
          </p:cNvSpPr>
          <p:nvPr>
            <p:ph type="clipArt" sz="half" idx="1"/>
          </p:nvPr>
        </p:nvSpPr>
        <p:spPr>
          <a:xfrm>
            <a:off x="457200" y="1600200"/>
            <a:ext cx="4038600" cy="4525963"/>
          </a:xfrm>
        </p:spPr>
        <p:txBody>
          <a:bodyPr/>
          <a:lstStyle/>
          <a:p>
            <a:pPr lvl="0"/>
            <a:endParaRPr lang="ru-RU" noProof="0" smtClean="0"/>
          </a:p>
        </p:txBody>
      </p:sp>
      <p:sp>
        <p:nvSpPr>
          <p:cNvPr id="4" name="Текст 3"/>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C59C06-2B42-4F1D-B913-32D84530058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4648200" y="1600200"/>
            <a:ext cx="4038600" cy="4525963"/>
          </a:xfrm>
        </p:spPr>
        <p:txBody>
          <a:bodyPr/>
          <a:lstStyle/>
          <a:p>
            <a:pPr lvl="0"/>
            <a:endParaRPr lang="ru-RU"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E1777F-6DD2-4F27-AD82-CFD0460FE3A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221035-5776-40F8-86A9-BA40694093C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4B78B0-4D4D-48D1-AAA5-3F87BD4F28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827FCB-2DF1-4D97-BDF9-42BA3C666BF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6341BAE-B743-460F-BABE-50F57D2CF72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08159AC-E4C4-4820-82E1-D5BEC3D0974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345765E-673F-42A4-99AC-004DE457BDA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DC0F3C8-4AD7-4A61-8708-B1F30CDC7BA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BB6F33-83AE-49C0-BF0A-4EDB8B00615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9FFE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C6BA0A9-2C96-4935-AE0B-FCC284A6673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plosone.org/article/info:doi/10.1371/journal.pone.0004047" TargetMode="Externa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hyperlink" Target="https://www.researchgate.net/scientific-contributions/Reiko-Yoshida-67113887?_sg%5b0%5d=iPM4IxCMV5ZoPtayPLj8qHruVigUzO_a4lbn9dZbEP1jNdhr30sQkML96oSMOwZ_8hkjcpk.C09de6_3mC6tqBfT75j7ShNX1h1BeziYu5gyH8_aTm30TbSSc_-zkE2QFulmVN53bWtsXavP2rOVFONR-7yaAQ&amp;_sg%5b1%5d=x4Xm1ZGW-Y_lLICy9_Ggy3MZuMEJW7husgNrcaGUv4k1xJQnlYENMmLYBEN0fSqzahiJI0c.zga-zqaERw7dNrTjLmTW8pkEltfGX__nDtQGtbcBVMF2ZXdpqiBXMYZgkZ3jr2yqmeS9WVbz_6UgxbtcZ-mZcw"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evolution.genetics.washington.edu/phylip/newicktree.html"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7.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hyperlink" Target="http://en.wikipedia.org/wiki/List_of_phylogenetic_tree_visualization_software" TargetMode="External"/><Relationship Id="rId3" Type="http://schemas.openxmlformats.org/officeDocument/2006/relationships/hyperlink" Target="http://taxonomy.zoology.gla.ac.uk/rod/treeview.html" TargetMode="External"/><Relationship Id="rId7" Type="http://schemas.openxmlformats.org/officeDocument/2006/relationships/hyperlink" Target="http://evolution.genetics.washington.edu/phylip.html"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hyperlink" Target="https://sites.google.com/site/cmzmasek/home/software/archaeopteryx" TargetMode="External"/><Relationship Id="rId5" Type="http://schemas.openxmlformats.org/officeDocument/2006/relationships/hyperlink" Target="http://tree.bio.ed.ac.uk/software/figtree/" TargetMode="External"/><Relationship Id="rId4" Type="http://schemas.openxmlformats.org/officeDocument/2006/relationships/hyperlink" Target="http://www.megasoftware.net/"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2130425"/>
            <a:ext cx="8001000" cy="1470025"/>
          </a:xfrm>
        </p:spPr>
        <p:txBody>
          <a:bodyPr/>
          <a:lstStyle/>
          <a:p>
            <a:r>
              <a:rPr lang="ru-RU" dirty="0" smtClean="0"/>
              <a:t>Молекулярная филогения - 1</a:t>
            </a:r>
            <a:endParaRPr lang="ru-RU" dirty="0"/>
          </a:p>
        </p:txBody>
      </p:sp>
      <p:sp>
        <p:nvSpPr>
          <p:cNvPr id="3" name="Подзаголовок 2"/>
          <p:cNvSpPr>
            <a:spLocks noGrp="1"/>
          </p:cNvSpPr>
          <p:nvPr>
            <p:ph type="subTitle" idx="1"/>
          </p:nvPr>
        </p:nvSpPr>
        <p:spPr/>
        <p:txBody>
          <a:bodyPr/>
          <a:lstStyle/>
          <a:p>
            <a:r>
              <a:rPr lang="ru-RU" dirty="0" smtClean="0">
                <a:solidFill>
                  <a:schemeClr val="bg1">
                    <a:lumMod val="65000"/>
                  </a:schemeClr>
                </a:solidFill>
              </a:rPr>
              <a:t>Авторы презентации </a:t>
            </a:r>
            <a:r>
              <a:rPr lang="ru-RU" dirty="0" err="1" smtClean="0">
                <a:solidFill>
                  <a:schemeClr val="bg1">
                    <a:lumMod val="65000"/>
                  </a:schemeClr>
                </a:solidFill>
              </a:rPr>
              <a:t>С.А.Спирин</a:t>
            </a:r>
            <a:r>
              <a:rPr lang="en-US" dirty="0" smtClean="0">
                <a:solidFill>
                  <a:schemeClr val="bg1">
                    <a:lumMod val="65000"/>
                  </a:schemeClr>
                </a:solidFill>
              </a:rPr>
              <a:t>,</a:t>
            </a:r>
            <a:r>
              <a:rPr lang="ru-RU" dirty="0" smtClean="0">
                <a:solidFill>
                  <a:schemeClr val="bg1">
                    <a:lumMod val="65000"/>
                  </a:schemeClr>
                </a:solidFill>
              </a:rPr>
              <a:t> Д.В. </a:t>
            </a:r>
            <a:r>
              <a:rPr lang="ru-RU" dirty="0" err="1" smtClean="0">
                <a:solidFill>
                  <a:schemeClr val="bg1">
                    <a:lumMod val="65000"/>
                  </a:schemeClr>
                </a:solidFill>
              </a:rPr>
              <a:t>Диброва</a:t>
            </a:r>
            <a:r>
              <a:rPr lang="ru-RU" dirty="0" smtClean="0">
                <a:solidFill>
                  <a:schemeClr val="bg1">
                    <a:lumMod val="65000"/>
                  </a:schemeClr>
                </a:solidFill>
              </a:rPr>
              <a:t>, </a:t>
            </a:r>
            <a:r>
              <a:rPr lang="ru-RU" dirty="0" err="1" smtClean="0">
                <a:solidFill>
                  <a:schemeClr val="bg1">
                    <a:lumMod val="65000"/>
                  </a:schemeClr>
                </a:solidFill>
              </a:rPr>
              <a:t>А.В.Алексеевский</a:t>
            </a:r>
            <a:r>
              <a:rPr lang="ru-RU" dirty="0" smtClean="0">
                <a:solidFill>
                  <a:schemeClr val="bg1">
                    <a:lumMod val="65000"/>
                  </a:schemeClr>
                </a:solidFill>
              </a:rPr>
              <a:t> </a:t>
            </a:r>
            <a:endParaRPr lang="ru-RU" dirty="0">
              <a:solidFill>
                <a:schemeClr val="bg1">
                  <a:lumMod val="65000"/>
                </a:schemeClr>
              </a:solidFill>
            </a:endParaRPr>
          </a:p>
        </p:txBody>
      </p:sp>
    </p:spTree>
    <p:extLst>
      <p:ext uri="{BB962C8B-B14F-4D97-AF65-F5344CB8AC3E}">
        <p14:creationId xmlns:p14="http://schemas.microsoft.com/office/powerpoint/2010/main" val="688815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ChangeArrowheads="1"/>
          </p:cNvSpPr>
          <p:nvPr/>
        </p:nvSpPr>
        <p:spPr>
          <a:xfrm>
            <a:off x="0" y="0"/>
            <a:ext cx="9144000" cy="745724"/>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ru-RU" altLang="ru-RU" sz="3600" b="1" smtClean="0">
                <a:solidFill>
                  <a:srgbClr val="00B0F0"/>
                </a:solidFill>
                <a:latin typeface="Courier New" panose="02070309020205020404" pitchFamily="49" charset="0"/>
              </a:rPr>
              <a:t>Три фактора эволюции</a:t>
            </a:r>
          </a:p>
        </p:txBody>
      </p:sp>
      <p:cxnSp>
        <p:nvCxnSpPr>
          <p:cNvPr id="6" name="Прямая соединительная линия 5"/>
          <p:cNvCxnSpPr/>
          <p:nvPr/>
        </p:nvCxnSpPr>
        <p:spPr>
          <a:xfrm flipH="1">
            <a:off x="1" y="745724"/>
            <a:ext cx="9143999" cy="0"/>
          </a:xfrm>
          <a:prstGeom prst="line">
            <a:avLst/>
          </a:prstGeom>
          <a:ln w="60325">
            <a:gradFill flip="none" rotWithShape="1">
              <a:gsLst>
                <a:gs pos="0">
                  <a:schemeClr val="accent1"/>
                </a:gs>
                <a:gs pos="59000">
                  <a:schemeClr val="accent1">
                    <a:lumMod val="45000"/>
                    <a:lumOff val="55000"/>
                  </a:schemeClr>
                </a:gs>
                <a:gs pos="83000">
                  <a:schemeClr val="accent1">
                    <a:lumMod val="45000"/>
                    <a:lumOff val="55000"/>
                  </a:schemeClr>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5" name="Rectangle 4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TextBox 4"/>
          <p:cNvSpPr txBox="1">
            <a:spLocks noChangeArrowheads="1"/>
          </p:cNvSpPr>
          <p:nvPr/>
        </p:nvSpPr>
        <p:spPr bwMode="auto">
          <a:xfrm>
            <a:off x="357188" y="1901688"/>
            <a:ext cx="257175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800"/>
              <a:t>ДНК (и белки) за счет процессов репликации и репарации остается практически неизменным</a:t>
            </a:r>
          </a:p>
        </p:txBody>
      </p:sp>
      <p:sp>
        <p:nvSpPr>
          <p:cNvPr id="9" name="TextBox 4"/>
          <p:cNvSpPr txBox="1">
            <a:spLocks noChangeArrowheads="1"/>
          </p:cNvSpPr>
          <p:nvPr/>
        </p:nvSpPr>
        <p:spPr bwMode="auto">
          <a:xfrm>
            <a:off x="214313" y="901563"/>
            <a:ext cx="3000375" cy="461962"/>
          </a:xfrm>
          <a:prstGeom prst="rect">
            <a:avLst/>
          </a:prstGeom>
          <a:noFill/>
          <a:ln w="9525">
            <a:noFill/>
            <a:miter lim="800000"/>
            <a:headEnd/>
            <a:tailEnd/>
          </a:ln>
        </p:spPr>
        <p:txBody>
          <a:bodyPr>
            <a:spAutoFit/>
          </a:bodyPr>
          <a:lstStyle/>
          <a:p>
            <a:pPr algn="ctr">
              <a:defRPr/>
            </a:pPr>
            <a:r>
              <a:rPr lang="ru-RU" sz="2400" dirty="0">
                <a:solidFill>
                  <a:schemeClr val="accent6">
                    <a:lumMod val="75000"/>
                  </a:schemeClr>
                </a:solidFill>
                <a:latin typeface="Arial" charset="0"/>
                <a:cs typeface="Arial" charset="0"/>
              </a:rPr>
              <a:t>Наследственность</a:t>
            </a:r>
          </a:p>
        </p:txBody>
      </p:sp>
      <p:cxnSp>
        <p:nvCxnSpPr>
          <p:cNvPr id="10" name="Прямая соединительная линия 9"/>
          <p:cNvCxnSpPr/>
          <p:nvPr/>
        </p:nvCxnSpPr>
        <p:spPr>
          <a:xfrm rot="5400000">
            <a:off x="858044" y="3115331"/>
            <a:ext cx="4572000"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TextBox 4"/>
          <p:cNvSpPr txBox="1">
            <a:spLocks noChangeArrowheads="1"/>
          </p:cNvSpPr>
          <p:nvPr/>
        </p:nvSpPr>
        <p:spPr bwMode="auto">
          <a:xfrm>
            <a:off x="3357563" y="901563"/>
            <a:ext cx="2357437" cy="461962"/>
          </a:xfrm>
          <a:prstGeom prst="rect">
            <a:avLst/>
          </a:prstGeom>
          <a:noFill/>
          <a:ln w="9525">
            <a:noFill/>
            <a:miter lim="800000"/>
            <a:headEnd/>
            <a:tailEnd/>
          </a:ln>
        </p:spPr>
        <p:txBody>
          <a:bodyPr>
            <a:spAutoFit/>
          </a:bodyPr>
          <a:lstStyle/>
          <a:p>
            <a:pPr algn="ctr">
              <a:defRPr/>
            </a:pPr>
            <a:r>
              <a:rPr lang="ru-RU" sz="2400" dirty="0">
                <a:solidFill>
                  <a:schemeClr val="accent6">
                    <a:lumMod val="75000"/>
                  </a:schemeClr>
                </a:solidFill>
                <a:latin typeface="Arial" charset="0"/>
                <a:cs typeface="Arial" charset="0"/>
              </a:rPr>
              <a:t>Изменчивость</a:t>
            </a:r>
          </a:p>
        </p:txBody>
      </p:sp>
      <p:sp>
        <p:nvSpPr>
          <p:cNvPr id="12" name="TextBox 4"/>
          <p:cNvSpPr txBox="1">
            <a:spLocks noChangeArrowheads="1"/>
          </p:cNvSpPr>
          <p:nvPr/>
        </p:nvSpPr>
        <p:spPr bwMode="auto">
          <a:xfrm>
            <a:off x="6429375" y="901563"/>
            <a:ext cx="2357438" cy="461962"/>
          </a:xfrm>
          <a:prstGeom prst="rect">
            <a:avLst/>
          </a:prstGeom>
          <a:noFill/>
          <a:ln w="9525">
            <a:noFill/>
            <a:miter lim="800000"/>
            <a:headEnd/>
            <a:tailEnd/>
          </a:ln>
        </p:spPr>
        <p:txBody>
          <a:bodyPr>
            <a:spAutoFit/>
          </a:bodyPr>
          <a:lstStyle/>
          <a:p>
            <a:pPr algn="ctr">
              <a:defRPr/>
            </a:pPr>
            <a:r>
              <a:rPr lang="ru-RU" sz="2400" dirty="0">
                <a:solidFill>
                  <a:schemeClr val="accent6">
                    <a:lumMod val="75000"/>
                  </a:schemeClr>
                </a:solidFill>
                <a:latin typeface="Arial" charset="0"/>
                <a:cs typeface="Arial" charset="0"/>
              </a:rPr>
              <a:t>Отбор</a:t>
            </a:r>
          </a:p>
        </p:txBody>
      </p:sp>
      <p:sp>
        <p:nvSpPr>
          <p:cNvPr id="13" name="TextBox 4"/>
          <p:cNvSpPr txBox="1">
            <a:spLocks noChangeArrowheads="1"/>
          </p:cNvSpPr>
          <p:nvPr/>
        </p:nvSpPr>
        <p:spPr bwMode="auto">
          <a:xfrm>
            <a:off x="3214688" y="1901688"/>
            <a:ext cx="257175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800"/>
              <a:t>За счет мутаций ДНК (и белки) могут изменяться</a:t>
            </a:r>
          </a:p>
        </p:txBody>
      </p:sp>
      <p:sp>
        <p:nvSpPr>
          <p:cNvPr id="14" name="TextBox 4"/>
          <p:cNvSpPr txBox="1">
            <a:spLocks noChangeArrowheads="1"/>
          </p:cNvSpPr>
          <p:nvPr/>
        </p:nvSpPr>
        <p:spPr bwMode="auto">
          <a:xfrm>
            <a:off x="6072188" y="1258750"/>
            <a:ext cx="28575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400"/>
              <a:t>Мутации в ДНК, приводящие к изменению белков, зачастую </a:t>
            </a:r>
            <a:r>
              <a:rPr lang="ru-RU" altLang="ru-RU" sz="2400" b="1">
                <a:solidFill>
                  <a:srgbClr val="FF0000"/>
                </a:solidFill>
              </a:rPr>
              <a:t>вредны </a:t>
            </a:r>
            <a:r>
              <a:rPr lang="ru-RU" altLang="ru-RU" sz="2400"/>
              <a:t>или даже </a:t>
            </a:r>
            <a:r>
              <a:rPr lang="ru-RU" altLang="ru-RU" sz="2400" b="1">
                <a:solidFill>
                  <a:srgbClr val="FF0000"/>
                </a:solidFill>
              </a:rPr>
              <a:t>летальны </a:t>
            </a:r>
          </a:p>
        </p:txBody>
      </p:sp>
      <p:sp>
        <p:nvSpPr>
          <p:cNvPr id="16" name="TextBox 4"/>
          <p:cNvSpPr txBox="1">
            <a:spLocks noChangeArrowheads="1"/>
          </p:cNvSpPr>
          <p:nvPr/>
        </p:nvSpPr>
        <p:spPr bwMode="auto">
          <a:xfrm>
            <a:off x="6072188" y="3473313"/>
            <a:ext cx="2857500" cy="1938337"/>
          </a:xfrm>
          <a:prstGeom prst="rect">
            <a:avLst/>
          </a:prstGeom>
          <a:noFill/>
          <a:ln w="9525">
            <a:noFill/>
            <a:miter lim="800000"/>
            <a:headEnd/>
            <a:tailEnd/>
          </a:ln>
        </p:spPr>
        <p:txBody>
          <a:bodyPr>
            <a:spAutoFit/>
          </a:bodyPr>
          <a:lstStyle/>
          <a:p>
            <a:pPr algn="ctr">
              <a:defRPr/>
            </a:pPr>
            <a:r>
              <a:rPr lang="ru-RU" sz="2400" dirty="0">
                <a:latin typeface="Arial" charset="0"/>
                <a:cs typeface="Arial" charset="0"/>
              </a:rPr>
              <a:t>Некоторые мутации, однако, могут оказаться </a:t>
            </a:r>
            <a:r>
              <a:rPr lang="ru-RU" sz="2400" b="1" dirty="0">
                <a:solidFill>
                  <a:schemeClr val="bg1">
                    <a:lumMod val="50000"/>
                  </a:schemeClr>
                </a:solidFill>
                <a:latin typeface="Arial" charset="0"/>
                <a:cs typeface="Arial" charset="0"/>
              </a:rPr>
              <a:t>нейтральны</a:t>
            </a:r>
            <a:r>
              <a:rPr lang="ru-RU" sz="2400" dirty="0">
                <a:latin typeface="Arial" charset="0"/>
                <a:cs typeface="Arial" charset="0"/>
              </a:rPr>
              <a:t> или даже </a:t>
            </a:r>
            <a:r>
              <a:rPr lang="ru-RU" sz="2400" b="1" dirty="0">
                <a:solidFill>
                  <a:srgbClr val="00B050"/>
                </a:solidFill>
                <a:latin typeface="Arial" charset="0"/>
                <a:cs typeface="Arial" charset="0"/>
              </a:rPr>
              <a:t>полезны</a:t>
            </a:r>
          </a:p>
        </p:txBody>
      </p:sp>
      <p:sp>
        <p:nvSpPr>
          <p:cNvPr id="18" name="Прямоугольник 17"/>
          <p:cNvSpPr/>
          <p:nvPr/>
        </p:nvSpPr>
        <p:spPr>
          <a:xfrm>
            <a:off x="142875" y="830125"/>
            <a:ext cx="5857875" cy="4572000"/>
          </a:xfrm>
          <a:prstGeom prst="rect">
            <a:avLst/>
          </a:prstGeom>
          <a:solidFill>
            <a:srgbClr val="00B050">
              <a:alpha val="15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000" dirty="0">
              <a:solidFill>
                <a:schemeClr val="tx1"/>
              </a:solidFill>
              <a:latin typeface="Arial" pitchFamily="34" charset="0"/>
              <a:cs typeface="Arial" pitchFamily="34" charset="0"/>
            </a:endParaRPr>
          </a:p>
        </p:txBody>
      </p:sp>
      <p:cxnSp>
        <p:nvCxnSpPr>
          <p:cNvPr id="19" name="Прямая соединительная линия 18"/>
          <p:cNvCxnSpPr/>
          <p:nvPr/>
        </p:nvCxnSpPr>
        <p:spPr>
          <a:xfrm rot="5400000">
            <a:off x="3715544" y="3115331"/>
            <a:ext cx="4572000"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0" name="TextBox 4"/>
          <p:cNvSpPr txBox="1">
            <a:spLocks noChangeArrowheads="1"/>
          </p:cNvSpPr>
          <p:nvPr/>
        </p:nvSpPr>
        <p:spPr bwMode="auto">
          <a:xfrm>
            <a:off x="571501" y="5577775"/>
            <a:ext cx="7858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400"/>
              <a:t>Наблюдаемое разнообразие последовательностей, произошедших когда-то от одной предковой последовательности: </a:t>
            </a:r>
            <a:r>
              <a:rPr lang="ru-RU" altLang="ru-RU" sz="2400" i="1"/>
              <a:t>гомологов</a:t>
            </a:r>
            <a:endParaRPr lang="ru-RU" altLang="ru-RU" sz="2400" i="1">
              <a:solidFill>
                <a:srgbClr val="FF0000"/>
              </a:solidFill>
            </a:endParaRPr>
          </a:p>
        </p:txBody>
      </p:sp>
      <p:cxnSp>
        <p:nvCxnSpPr>
          <p:cNvPr id="21" name="Прямая со стрелкой 20"/>
          <p:cNvCxnSpPr>
            <a:stCxn id="16" idx="2"/>
            <a:endCxn id="20" idx="0"/>
          </p:cNvCxnSpPr>
          <p:nvPr/>
        </p:nvCxnSpPr>
        <p:spPr>
          <a:xfrm flipH="1">
            <a:off x="4500564" y="5411650"/>
            <a:ext cx="3000374" cy="166125"/>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stCxn id="8" idx="2"/>
            <a:endCxn id="20" idx="0"/>
          </p:cNvCxnSpPr>
          <p:nvPr/>
        </p:nvCxnSpPr>
        <p:spPr>
          <a:xfrm>
            <a:off x="1643063" y="5441813"/>
            <a:ext cx="2857501" cy="135962"/>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13" idx="2"/>
            <a:endCxn id="20" idx="0"/>
          </p:cNvCxnSpPr>
          <p:nvPr/>
        </p:nvCxnSpPr>
        <p:spPr>
          <a:xfrm>
            <a:off x="4500563" y="4148000"/>
            <a:ext cx="1" cy="1429775"/>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3"/>
          <p:cNvSpPr>
            <a:spLocks noChangeArrowheads="1"/>
          </p:cNvSpPr>
          <p:nvPr/>
        </p:nvSpPr>
        <p:spPr bwMode="auto">
          <a:xfrm>
            <a:off x="8345347" y="6363570"/>
            <a:ext cx="719278" cy="494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ru-RU" altLang="ru-RU" sz="2800" b="1" smtClean="0">
                <a:latin typeface="Arial" panose="020B0604020202020204" pitchFamily="34" charset="0"/>
                <a:cs typeface="Arial" panose="020B0604020202020204" pitchFamily="34" charset="0"/>
                <a:sym typeface="Symbol" panose="05050102010706020507" pitchFamily="18" charset="2"/>
              </a:rPr>
              <a:t>13</a:t>
            </a:r>
            <a:endParaRPr lang="en-US" altLang="ru-RU" sz="2800" b="1">
              <a:latin typeface="Arial" panose="020B0604020202020204" pitchFamily="34" charset="0"/>
              <a:cs typeface="Arial" panose="020B0604020202020204" pitchFamily="34" charset="0"/>
              <a:sym typeface="Symbol" panose="05050102010706020507" pitchFamily="18" charset="2"/>
            </a:endParaRPr>
          </a:p>
        </p:txBody>
      </p:sp>
    </p:spTree>
    <p:extLst>
      <p:ext uri="{BB962C8B-B14F-4D97-AF65-F5344CB8AC3E}">
        <p14:creationId xmlns:p14="http://schemas.microsoft.com/office/powerpoint/2010/main" val="43650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074"/>
            <a:ext cx="8229600" cy="733926"/>
          </a:xfrm>
        </p:spPr>
        <p:txBody>
          <a:bodyPr/>
          <a:lstStyle/>
          <a:p>
            <a:r>
              <a:rPr lang="ru-RU" sz="2800" dirty="0" smtClean="0"/>
              <a:t>Эволюция геномов</a:t>
            </a:r>
            <a:br>
              <a:rPr lang="ru-RU" sz="2800" dirty="0" smtClean="0"/>
            </a:br>
            <a:r>
              <a:rPr lang="ru-RU" sz="1400" dirty="0" smtClean="0"/>
              <a:t>(от </a:t>
            </a:r>
            <a:r>
              <a:rPr lang="en-US" sz="1400" dirty="0" err="1" smtClean="0"/>
              <a:t>evolutio</a:t>
            </a:r>
            <a:r>
              <a:rPr lang="en-US" sz="1400" dirty="0" smtClean="0"/>
              <a:t> - </a:t>
            </a:r>
            <a:r>
              <a:rPr lang="ru-RU" sz="1400" dirty="0" smtClean="0"/>
              <a:t>лат</a:t>
            </a:r>
            <a:r>
              <a:rPr lang="ru-RU" sz="1400" u="sng" dirty="0" smtClean="0"/>
              <a:t>. </a:t>
            </a:r>
            <a:r>
              <a:rPr lang="en-US" sz="1400" dirty="0"/>
              <a:t> </a:t>
            </a:r>
            <a:r>
              <a:rPr lang="ru-RU" sz="1400" dirty="0"/>
              <a:t>— </a:t>
            </a:r>
            <a:r>
              <a:rPr lang="ru-RU" sz="1400" dirty="0" smtClean="0"/>
              <a:t>разворачивание и чтение свитка)</a:t>
            </a:r>
            <a:endParaRPr lang="ru-RU" sz="1400" dirty="0"/>
          </a:p>
        </p:txBody>
      </p:sp>
      <p:sp>
        <p:nvSpPr>
          <p:cNvPr id="3" name="Номер слайда 2"/>
          <p:cNvSpPr>
            <a:spLocks noGrp="1"/>
          </p:cNvSpPr>
          <p:nvPr>
            <p:ph type="sldNum" sz="quarter" idx="12"/>
          </p:nvPr>
        </p:nvSpPr>
        <p:spPr/>
        <p:txBody>
          <a:bodyPr/>
          <a:lstStyle/>
          <a:p>
            <a:pPr>
              <a:defRPr/>
            </a:pPr>
            <a:fld id="{E08159AC-E4C4-4820-82E1-D5BEC3D09747}" type="slidenum">
              <a:rPr lang="en-US" smtClean="0"/>
              <a:pPr>
                <a:defRPr/>
              </a:pPr>
              <a:t>11</a:t>
            </a:fld>
            <a:endParaRPr lang="en-US"/>
          </a:p>
        </p:txBody>
      </p:sp>
      <p:sp>
        <p:nvSpPr>
          <p:cNvPr id="5" name="TextBox 4"/>
          <p:cNvSpPr txBox="1"/>
          <p:nvPr/>
        </p:nvSpPr>
        <p:spPr>
          <a:xfrm>
            <a:off x="228600" y="1905575"/>
            <a:ext cx="8686800" cy="4616648"/>
          </a:xfrm>
          <a:prstGeom prst="rect">
            <a:avLst/>
          </a:prstGeom>
          <a:noFill/>
        </p:spPr>
        <p:txBody>
          <a:bodyPr wrap="square" rtlCol="0">
            <a:spAutoFit/>
          </a:bodyPr>
          <a:lstStyle/>
          <a:p>
            <a:pPr marL="285750" indent="-285750">
              <a:buFont typeface="Arial" panose="020B0604020202020204" pitchFamily="34" charset="0"/>
              <a:buChar char="•"/>
            </a:pPr>
            <a:r>
              <a:rPr lang="ru-RU" sz="3200" dirty="0" smtClean="0"/>
              <a:t>Наследственнос</a:t>
            </a:r>
            <a:r>
              <a:rPr lang="ru-RU" sz="2400" dirty="0" smtClean="0"/>
              <a:t>ть</a:t>
            </a:r>
          </a:p>
          <a:p>
            <a:pPr marL="742950" lvl="1" indent="-285750">
              <a:buFont typeface="Arial" panose="020B0604020202020204" pitchFamily="34" charset="0"/>
              <a:buChar char="•"/>
            </a:pPr>
            <a:r>
              <a:rPr lang="ru-RU" dirty="0" smtClean="0"/>
              <a:t>Геном потомка похож на геном предка</a:t>
            </a:r>
          </a:p>
          <a:p>
            <a:pPr marL="285750" indent="-285750">
              <a:buFont typeface="Arial" panose="020B0604020202020204" pitchFamily="34" charset="0"/>
              <a:buChar char="•"/>
            </a:pPr>
            <a:r>
              <a:rPr lang="ru-RU" sz="3200" dirty="0" smtClean="0"/>
              <a:t>Изменчивость</a:t>
            </a:r>
          </a:p>
          <a:p>
            <a:pPr marL="742950" lvl="1" indent="-285750">
              <a:buFont typeface="Arial" panose="020B0604020202020204" pitchFamily="34" charset="0"/>
              <a:buChar char="•"/>
            </a:pPr>
            <a:r>
              <a:rPr lang="ru-RU" dirty="0" smtClean="0"/>
              <a:t>Геном потомка имеет отличия от генома предка</a:t>
            </a:r>
            <a:r>
              <a:rPr lang="en-US" dirty="0" smtClean="0"/>
              <a:t>:</a:t>
            </a:r>
            <a:endParaRPr lang="ru-RU" dirty="0" smtClean="0"/>
          </a:p>
          <a:p>
            <a:pPr marL="1200150" lvl="2" indent="-285750">
              <a:buFont typeface="Arial" panose="020B0604020202020204" pitchFamily="34" charset="0"/>
              <a:buChar char="•"/>
            </a:pPr>
            <a:r>
              <a:rPr lang="ru-RU" dirty="0" smtClean="0"/>
              <a:t>комбинация</a:t>
            </a:r>
            <a:r>
              <a:rPr lang="en-US" dirty="0" smtClean="0"/>
              <a:t> </a:t>
            </a:r>
            <a:r>
              <a:rPr lang="ru-RU" dirty="0" smtClean="0"/>
              <a:t>генов родителей (у эукариот при половом размножении), </a:t>
            </a:r>
          </a:p>
          <a:p>
            <a:pPr marL="1200150" lvl="2" indent="-285750">
              <a:buFont typeface="Arial" panose="020B0604020202020204" pitchFamily="34" charset="0"/>
              <a:buChar char="•"/>
            </a:pPr>
            <a:r>
              <a:rPr lang="ru-RU" dirty="0" smtClean="0"/>
              <a:t>изменения генома клетки (у прокариот при горизонтальном переносе генов), </a:t>
            </a:r>
          </a:p>
          <a:p>
            <a:pPr marL="1200150" lvl="2" indent="-285750">
              <a:buFont typeface="Arial" panose="020B0604020202020204" pitchFamily="34" charset="0"/>
              <a:buChar char="•"/>
            </a:pPr>
            <a:r>
              <a:rPr lang="ru-RU" dirty="0" smtClean="0"/>
              <a:t>мутации при репликации ДНК</a:t>
            </a:r>
          </a:p>
          <a:p>
            <a:pPr marL="285750" indent="-285750">
              <a:buFont typeface="Arial" panose="020B0604020202020204" pitchFamily="34" charset="0"/>
              <a:buChar char="•"/>
            </a:pPr>
            <a:r>
              <a:rPr lang="ru-RU" sz="3200" dirty="0" smtClean="0"/>
              <a:t>Отбор</a:t>
            </a:r>
          </a:p>
          <a:p>
            <a:pPr marL="742950" lvl="1" indent="-285750">
              <a:buFont typeface="Arial" panose="020B0604020202020204" pitchFamily="34" charset="0"/>
              <a:buChar char="•"/>
            </a:pPr>
            <a:r>
              <a:rPr lang="ru-RU" dirty="0" smtClean="0"/>
              <a:t>Разные генотипы (геномы) в популяции имеют разную распространенность среди потомков. Отбираются более приспособленные организмы.</a:t>
            </a:r>
          </a:p>
          <a:p>
            <a:pPr marL="742950" lvl="1" indent="-285750">
              <a:buFont typeface="Arial" panose="020B0604020202020204" pitchFamily="34" charset="0"/>
              <a:buChar char="•"/>
            </a:pPr>
            <a:r>
              <a:rPr lang="ru-RU" dirty="0" smtClean="0"/>
              <a:t>Последовательности многих белков находятся под отбором</a:t>
            </a:r>
          </a:p>
        </p:txBody>
      </p:sp>
      <p:sp>
        <p:nvSpPr>
          <p:cNvPr id="8" name="Прямоугольник 7"/>
          <p:cNvSpPr/>
          <p:nvPr/>
        </p:nvSpPr>
        <p:spPr>
          <a:xfrm>
            <a:off x="228600" y="762000"/>
            <a:ext cx="8763000" cy="1477328"/>
          </a:xfrm>
          <a:prstGeom prst="rect">
            <a:avLst/>
          </a:prstGeom>
        </p:spPr>
        <p:txBody>
          <a:bodyPr wrap="square">
            <a:spAutoFit/>
          </a:bodyPr>
          <a:lstStyle/>
          <a:p>
            <a:r>
              <a:rPr lang="ru-RU" sz="2400" dirty="0"/>
              <a:t>Генотип определяет </a:t>
            </a:r>
            <a:r>
              <a:rPr lang="ru-RU" sz="2400" dirty="0" smtClean="0"/>
              <a:t>фенотип (братья </a:t>
            </a:r>
            <a:r>
              <a:rPr lang="ru-RU" sz="2400" dirty="0" err="1" smtClean="0"/>
              <a:t>Галимовы</a:t>
            </a:r>
            <a:r>
              <a:rPr lang="ru-RU" sz="2400" dirty="0" smtClean="0"/>
              <a:t>, </a:t>
            </a:r>
            <a:r>
              <a:rPr lang="en-US" sz="2400" dirty="0" err="1" smtClean="0"/>
              <a:t>Synthia</a:t>
            </a:r>
            <a:r>
              <a:rPr lang="en-US" sz="2400" dirty="0" smtClean="0"/>
              <a:t>)</a:t>
            </a:r>
          </a:p>
          <a:p>
            <a:r>
              <a:rPr lang="ru-RU" sz="2400" dirty="0" smtClean="0"/>
              <a:t>Основой эволюции </a:t>
            </a:r>
            <a:r>
              <a:rPr lang="ru-RU" sz="2400" dirty="0"/>
              <a:t>организмов </a:t>
            </a:r>
            <a:r>
              <a:rPr lang="ru-RU" sz="2400" dirty="0" smtClean="0"/>
              <a:t>и видов являются </a:t>
            </a:r>
            <a:r>
              <a:rPr lang="ru-RU" sz="2400" dirty="0"/>
              <a:t>изменения </a:t>
            </a:r>
            <a:r>
              <a:rPr lang="ru-RU" sz="2400" dirty="0" smtClean="0"/>
              <a:t>геномов.</a:t>
            </a:r>
            <a:br>
              <a:rPr lang="ru-RU" sz="2400" dirty="0" smtClean="0"/>
            </a:br>
            <a:endParaRPr lang="ru-RU" dirty="0"/>
          </a:p>
        </p:txBody>
      </p:sp>
    </p:spTree>
    <p:extLst>
      <p:ext uri="{BB962C8B-B14F-4D97-AF65-F5344CB8AC3E}">
        <p14:creationId xmlns:p14="http://schemas.microsoft.com/office/powerpoint/2010/main" val="1528446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51B0424B-BA00-4C1D-946A-CCF19F3E8C64}" type="slidenum">
              <a:rPr lang="ru-RU" smtClean="0"/>
              <a:pPr/>
              <a:t>12</a:t>
            </a:fld>
            <a:endParaRPr lang="ru-RU"/>
          </a:p>
        </p:txBody>
      </p:sp>
      <p:pic>
        <p:nvPicPr>
          <p:cNvPr id="5" name="Рисунок 4" descr="a_4014efea.jpg"/>
          <p:cNvPicPr>
            <a:picLocks noChangeAspect="1"/>
          </p:cNvPicPr>
          <p:nvPr/>
        </p:nvPicPr>
        <p:blipFill>
          <a:blip r:embed="rId3" cstate="print"/>
          <a:stretch>
            <a:fillRect/>
          </a:stretch>
        </p:blipFill>
        <p:spPr>
          <a:xfrm>
            <a:off x="155425" y="3275380"/>
            <a:ext cx="1905000" cy="2447925"/>
          </a:xfrm>
          <a:prstGeom prst="rect">
            <a:avLst/>
          </a:prstGeom>
        </p:spPr>
      </p:pic>
      <p:sp>
        <p:nvSpPr>
          <p:cNvPr id="6" name="TextBox 5"/>
          <p:cNvSpPr txBox="1"/>
          <p:nvPr/>
        </p:nvSpPr>
        <p:spPr>
          <a:xfrm>
            <a:off x="1998865" y="3313785"/>
            <a:ext cx="2419515" cy="1569660"/>
          </a:xfrm>
          <a:prstGeom prst="rect">
            <a:avLst/>
          </a:prstGeom>
          <a:noFill/>
        </p:spPr>
        <p:txBody>
          <a:bodyPr wrap="square" rtlCol="0">
            <a:spAutoFit/>
          </a:bodyPr>
          <a:lstStyle/>
          <a:p>
            <a:r>
              <a:rPr lang="ru-RU" sz="2400" dirty="0" smtClean="0"/>
              <a:t>Евгений </a:t>
            </a:r>
            <a:r>
              <a:rPr lang="ru-RU" sz="2400" dirty="0" err="1" smtClean="0"/>
              <a:t>Галимов</a:t>
            </a:r>
            <a:endParaRPr lang="ru-RU" sz="2400" dirty="0" smtClean="0"/>
          </a:p>
          <a:p>
            <a:r>
              <a:rPr lang="en-US" sz="2400" dirty="0" smtClean="0"/>
              <a:t>University College</a:t>
            </a:r>
            <a:r>
              <a:rPr lang="ru-RU" sz="2400" dirty="0" smtClean="0"/>
              <a:t> </a:t>
            </a:r>
            <a:r>
              <a:rPr lang="en-US" sz="2400" dirty="0" smtClean="0"/>
              <a:t>London</a:t>
            </a:r>
          </a:p>
          <a:p>
            <a:endParaRPr lang="ru-RU" sz="2400" dirty="0"/>
          </a:p>
        </p:txBody>
      </p:sp>
      <p:sp>
        <p:nvSpPr>
          <p:cNvPr id="7" name="TextBox 6"/>
          <p:cNvSpPr txBox="1"/>
          <p:nvPr/>
        </p:nvSpPr>
        <p:spPr>
          <a:xfrm>
            <a:off x="6684274" y="3275380"/>
            <a:ext cx="2189085" cy="1938992"/>
          </a:xfrm>
          <a:prstGeom prst="rect">
            <a:avLst/>
          </a:prstGeom>
          <a:noFill/>
        </p:spPr>
        <p:txBody>
          <a:bodyPr wrap="square" rtlCol="0">
            <a:spAutoFit/>
          </a:bodyPr>
          <a:lstStyle/>
          <a:p>
            <a:r>
              <a:rPr lang="ru-RU" sz="2400" dirty="0" smtClean="0"/>
              <a:t>Артур </a:t>
            </a:r>
            <a:r>
              <a:rPr lang="ru-RU" sz="2400" dirty="0" err="1" smtClean="0"/>
              <a:t>Галимов</a:t>
            </a:r>
            <a:endParaRPr lang="ru-RU" sz="2400" dirty="0" smtClean="0"/>
          </a:p>
          <a:p>
            <a:r>
              <a:rPr lang="en-US" sz="2400" dirty="0"/>
              <a:t>ARTORG Center for Biomedical </a:t>
            </a:r>
            <a:endParaRPr lang="en-US" sz="2400" dirty="0" smtClean="0"/>
          </a:p>
          <a:p>
            <a:r>
              <a:rPr lang="en-US" sz="2400" dirty="0" smtClean="0"/>
              <a:t>Engineering </a:t>
            </a:r>
            <a:r>
              <a:rPr lang="en-US" sz="2400" dirty="0"/>
              <a:t>Research (Bern)</a:t>
            </a:r>
            <a:endParaRPr lang="ru-RU" sz="2400" dirty="0"/>
          </a:p>
        </p:txBody>
      </p:sp>
      <p:pic>
        <p:nvPicPr>
          <p:cNvPr id="8" name="Picture 12" descr="https://media.licdn.com/mpr/mpr/shrinknp_400_400/AAEAAQAAAAAAAAMIAAAAJDRlOGQ4YWZmLTYzOTQtNDI2ZC1hZjhjLTY4MTU2NjQwYzJjYw.jpg"/>
          <p:cNvPicPr>
            <a:picLocks noChangeAspect="1" noChangeArrowheads="1"/>
          </p:cNvPicPr>
          <p:nvPr/>
        </p:nvPicPr>
        <p:blipFill>
          <a:blip r:embed="rId4" cstate="print"/>
          <a:srcRect/>
          <a:stretch>
            <a:fillRect/>
          </a:stretch>
        </p:blipFill>
        <p:spPr bwMode="auto">
          <a:xfrm>
            <a:off x="4264760" y="3275380"/>
            <a:ext cx="2419515" cy="2419515"/>
          </a:xfrm>
          <a:prstGeom prst="rect">
            <a:avLst/>
          </a:prstGeom>
          <a:noFill/>
        </p:spPr>
      </p:pic>
      <p:sp>
        <p:nvSpPr>
          <p:cNvPr id="10" name="TextBox 9"/>
          <p:cNvSpPr txBox="1"/>
          <p:nvPr/>
        </p:nvSpPr>
        <p:spPr>
          <a:xfrm>
            <a:off x="232235" y="0"/>
            <a:ext cx="8631658" cy="954107"/>
          </a:xfrm>
          <a:prstGeom prst="rect">
            <a:avLst/>
          </a:prstGeom>
          <a:noFill/>
        </p:spPr>
        <p:txBody>
          <a:bodyPr wrap="square" rtlCol="0">
            <a:spAutoFit/>
          </a:bodyPr>
          <a:lstStyle/>
          <a:p>
            <a:r>
              <a:rPr lang="ru-RU" sz="2800" dirty="0" smtClean="0"/>
              <a:t>Однояйцовые близнецы развиваются из  одной </a:t>
            </a:r>
          </a:p>
          <a:p>
            <a:r>
              <a:rPr lang="ru-RU" sz="2800" dirty="0" smtClean="0"/>
              <a:t>гаметы – первой клетке зародыша.</a:t>
            </a:r>
            <a:endParaRPr lang="ru-RU" sz="3200" dirty="0" smtClean="0"/>
          </a:p>
        </p:txBody>
      </p:sp>
      <p:sp>
        <p:nvSpPr>
          <p:cNvPr id="11" name="Прямоугольник 10"/>
          <p:cNvSpPr/>
          <p:nvPr/>
        </p:nvSpPr>
        <p:spPr>
          <a:xfrm>
            <a:off x="232235" y="1284338"/>
            <a:ext cx="8564315" cy="954107"/>
          </a:xfrm>
          <a:prstGeom prst="rect">
            <a:avLst/>
          </a:prstGeom>
        </p:spPr>
        <p:txBody>
          <a:bodyPr wrap="square">
            <a:spAutoFit/>
          </a:bodyPr>
          <a:lstStyle/>
          <a:p>
            <a:r>
              <a:rPr lang="ru-RU" sz="2800" dirty="0" smtClean="0"/>
              <a:t>Значит, они имеют идентичные </a:t>
            </a:r>
            <a:br>
              <a:rPr lang="ru-RU" sz="2800" dirty="0" smtClean="0"/>
            </a:br>
            <a:r>
              <a:rPr lang="ru-RU" sz="2800" dirty="0" smtClean="0"/>
              <a:t>последовательности ДНК</a:t>
            </a:r>
          </a:p>
        </p:txBody>
      </p:sp>
    </p:spTree>
    <p:extLst>
      <p:ext uri="{BB962C8B-B14F-4D97-AF65-F5344CB8AC3E}">
        <p14:creationId xmlns:p14="http://schemas.microsoft.com/office/powerpoint/2010/main" val="20563193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34847"/>
          </a:xfrm>
        </p:spPr>
        <p:txBody>
          <a:bodyPr>
            <a:normAutofit fontScale="90000"/>
          </a:bodyPr>
          <a:lstStyle/>
          <a:p>
            <a:r>
              <a:rPr lang="ru-RU" dirty="0" smtClean="0"/>
              <a:t>Этапы эксперимента</a:t>
            </a:r>
            <a:endParaRPr lang="ru-RU" dirty="0"/>
          </a:p>
        </p:txBody>
      </p:sp>
      <p:sp>
        <p:nvSpPr>
          <p:cNvPr id="3" name="Содержимое 2"/>
          <p:cNvSpPr>
            <a:spLocks noGrp="1"/>
          </p:cNvSpPr>
          <p:nvPr>
            <p:ph idx="1"/>
          </p:nvPr>
        </p:nvSpPr>
        <p:spPr>
          <a:xfrm>
            <a:off x="193980" y="1047890"/>
            <a:ext cx="8794595" cy="5530320"/>
          </a:xfrm>
        </p:spPr>
        <p:txBody>
          <a:bodyPr>
            <a:normAutofit fontScale="62500" lnSpcReduction="20000"/>
          </a:bodyPr>
          <a:lstStyle/>
          <a:p>
            <a:pPr marL="742950" indent="-742950">
              <a:buFont typeface="+mj-lt"/>
              <a:buAutoNum type="arabicPeriod"/>
            </a:pPr>
            <a:r>
              <a:rPr lang="ru-RU" sz="4200" dirty="0" smtClean="0"/>
              <a:t>Из базы данных скачали последовательность генома одной бактерии </a:t>
            </a:r>
            <a:r>
              <a:rPr lang="en-US" sz="4200" dirty="0" smtClean="0"/>
              <a:t>--- </a:t>
            </a:r>
            <a:r>
              <a:rPr lang="en-US" sz="4200" i="1" dirty="0" err="1" smtClean="0"/>
              <a:t>M.mycoides</a:t>
            </a:r>
            <a:r>
              <a:rPr lang="en-US" sz="4200" dirty="0" smtClean="0"/>
              <a:t/>
            </a:r>
            <a:br>
              <a:rPr lang="en-US" sz="4200" dirty="0" smtClean="0"/>
            </a:br>
            <a:r>
              <a:rPr lang="en-US" sz="2800" i="1" dirty="0" err="1" smtClean="0"/>
              <a:t>Mycoplasma</a:t>
            </a:r>
            <a:r>
              <a:rPr lang="en-US" sz="2800" i="1" dirty="0" smtClean="0"/>
              <a:t> </a:t>
            </a:r>
            <a:r>
              <a:rPr lang="en-US" sz="2800" i="1" dirty="0" err="1" smtClean="0"/>
              <a:t>m</a:t>
            </a:r>
            <a:r>
              <a:rPr lang="en-US" sz="2800" i="1" dirty="0" err="1"/>
              <a:t>y</a:t>
            </a:r>
            <a:r>
              <a:rPr lang="en-US" sz="2800" i="1" dirty="0" err="1" smtClean="0"/>
              <a:t>coides</a:t>
            </a:r>
            <a:r>
              <a:rPr lang="ru-RU" sz="2800" dirty="0" smtClean="0"/>
              <a:t> (возбудитель лёгочных заболеваний крупного рогатого скота и домашних коз). Геном состоит из </a:t>
            </a:r>
            <a:r>
              <a:rPr lang="en-US" sz="2800" dirty="0" smtClean="0"/>
              <a:t> 1 </a:t>
            </a:r>
            <a:r>
              <a:rPr lang="ru-RU" sz="2800" dirty="0" err="1" smtClean="0"/>
              <a:t>млн</a:t>
            </a:r>
            <a:r>
              <a:rPr lang="ru-RU" sz="2800" dirty="0" smtClean="0"/>
              <a:t> </a:t>
            </a:r>
            <a:r>
              <a:rPr lang="en-US" sz="2800" dirty="0" smtClean="0"/>
              <a:t>80 </a:t>
            </a:r>
            <a:r>
              <a:rPr lang="ru-RU" sz="2800" dirty="0" smtClean="0"/>
              <a:t>тыс. букв</a:t>
            </a:r>
            <a:r>
              <a:rPr lang="en-US" sz="2800" dirty="0" smtClean="0"/>
              <a:t/>
            </a:r>
            <a:br>
              <a:rPr lang="en-US" sz="2800" dirty="0" smtClean="0"/>
            </a:br>
            <a:endParaRPr lang="ru-RU" sz="4200" dirty="0" smtClean="0"/>
          </a:p>
          <a:p>
            <a:pPr marL="514350" indent="-514350">
              <a:buFont typeface="+mj-lt"/>
              <a:buAutoNum type="arabicPeriod"/>
            </a:pPr>
            <a:r>
              <a:rPr lang="en-US" sz="4200" dirty="0" smtClean="0"/>
              <a:t> </a:t>
            </a:r>
            <a:r>
              <a:rPr lang="ru-RU" sz="4200" dirty="0" smtClean="0"/>
              <a:t>Синтезировали химическим путем ДНК с такой последовательностью</a:t>
            </a:r>
            <a:r>
              <a:rPr lang="en-US" sz="4200" dirty="0" smtClean="0"/>
              <a:t/>
            </a:r>
            <a:br>
              <a:rPr lang="en-US" sz="4200" dirty="0" smtClean="0"/>
            </a:br>
            <a:endParaRPr lang="ru-RU" sz="4200" dirty="0" smtClean="0"/>
          </a:p>
          <a:p>
            <a:pPr marL="742950" indent="-742950">
              <a:buFont typeface="+mj-lt"/>
              <a:buAutoNum type="arabicPeriod"/>
            </a:pPr>
            <a:r>
              <a:rPr lang="ru-RU" sz="4200" dirty="0" smtClean="0"/>
              <a:t>ДНК поместили в клетку другой бактерии --- </a:t>
            </a:r>
            <a:r>
              <a:rPr lang="en-US" sz="4200" i="1" dirty="0" err="1" smtClean="0"/>
              <a:t>M.capricolum</a:t>
            </a:r>
            <a:r>
              <a:rPr lang="en-US" sz="4200" i="1" dirty="0" smtClean="0"/>
              <a:t> </a:t>
            </a:r>
            <a:r>
              <a:rPr lang="en-US" sz="4700" i="1" dirty="0" smtClean="0"/>
              <a:t/>
            </a:r>
            <a:br>
              <a:rPr lang="en-US" sz="4700" i="1" dirty="0" smtClean="0"/>
            </a:br>
            <a:r>
              <a:rPr lang="en-US" sz="2800" i="1" dirty="0" err="1" smtClean="0"/>
              <a:t>Mycoplasma</a:t>
            </a:r>
            <a:r>
              <a:rPr lang="en-US" sz="2800" i="1" dirty="0" smtClean="0"/>
              <a:t> </a:t>
            </a:r>
            <a:r>
              <a:rPr lang="en-US" sz="2800" i="1" dirty="0" err="1"/>
              <a:t>capricolum</a:t>
            </a:r>
            <a:r>
              <a:rPr lang="en-US" sz="2800" i="1" dirty="0"/>
              <a:t> </a:t>
            </a:r>
            <a:r>
              <a:rPr lang="ru-RU" sz="2800" dirty="0"/>
              <a:t>(возбудитель инфекционных заболеваний у домашних коз)</a:t>
            </a:r>
            <a:r>
              <a:rPr lang="ru-RU" sz="2800" i="1" dirty="0"/>
              <a:t> </a:t>
            </a:r>
            <a:r>
              <a:rPr lang="ru-RU" sz="2800" i="1" dirty="0" smtClean="0"/>
              <a:t/>
            </a:r>
            <a:br>
              <a:rPr lang="ru-RU" sz="2800" i="1" dirty="0" smtClean="0"/>
            </a:br>
            <a:r>
              <a:rPr lang="ru-RU" sz="2800" i="1" dirty="0" smtClean="0"/>
              <a:t/>
            </a:r>
            <a:br>
              <a:rPr lang="ru-RU" sz="2800" i="1" dirty="0" smtClean="0"/>
            </a:br>
            <a:r>
              <a:rPr lang="ru-RU" sz="4100" dirty="0" err="1" smtClean="0"/>
              <a:t>Химерные</a:t>
            </a:r>
            <a:r>
              <a:rPr lang="ru-RU" sz="4100" dirty="0" smtClean="0"/>
              <a:t> бактерии оказались жизнеспособными!</a:t>
            </a:r>
            <a:br>
              <a:rPr lang="ru-RU" sz="4100" dirty="0" smtClean="0"/>
            </a:br>
            <a:endParaRPr lang="ru-RU" sz="4100"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13</a:t>
            </a:fld>
            <a:endParaRPr lang="ru-RU"/>
          </a:p>
        </p:txBody>
      </p:sp>
    </p:spTree>
    <p:extLst>
      <p:ext uri="{BB962C8B-B14F-4D97-AF65-F5344CB8AC3E}">
        <p14:creationId xmlns:p14="http://schemas.microsoft.com/office/powerpoint/2010/main" val="7080181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576" y="1585560"/>
            <a:ext cx="8791462" cy="2496325"/>
          </a:xfrm>
        </p:spPr>
        <p:txBody>
          <a:bodyPr>
            <a:normAutofit/>
          </a:bodyPr>
          <a:lstStyle/>
          <a:p>
            <a:r>
              <a:rPr lang="ru-RU" dirty="0"/>
              <a:t>П</a:t>
            </a:r>
            <a:r>
              <a:rPr lang="ru-RU" dirty="0" smtClean="0"/>
              <a:t>о микробиологическим признакам химерные </a:t>
            </a:r>
            <a:r>
              <a:rPr lang="ru-RU" dirty="0"/>
              <a:t>бактерии</a:t>
            </a:r>
            <a:r>
              <a:rPr lang="en-US" dirty="0"/>
              <a:t> </a:t>
            </a:r>
            <a:r>
              <a:rPr lang="ru-RU" dirty="0" smtClean="0"/>
              <a:t>были как </a:t>
            </a:r>
            <a:r>
              <a:rPr lang="en-US" i="1" dirty="0" err="1"/>
              <a:t>M.mycoides</a:t>
            </a:r>
            <a:endParaRPr lang="ru-RU"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14</a:t>
            </a:fld>
            <a:endParaRPr lang="ru-RU"/>
          </a:p>
        </p:txBody>
      </p:sp>
    </p:spTree>
    <p:extLst>
      <p:ext uri="{BB962C8B-B14F-4D97-AF65-F5344CB8AC3E}">
        <p14:creationId xmlns:p14="http://schemas.microsoft.com/office/powerpoint/2010/main" val="2735911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6019800"/>
            <a:ext cx="8534400" cy="746140"/>
          </a:xfrm>
        </p:spPr>
        <p:txBody>
          <a:bodyPr/>
          <a:lstStyle/>
          <a:p>
            <a:r>
              <a:rPr lang="ru-RU" dirty="0" smtClean="0"/>
              <a:t>3. Молекулярная ФИЛОГЕНИЯ </a:t>
            </a:r>
            <a:endParaRPr lang="ru-RU" dirty="0"/>
          </a:p>
        </p:txBody>
      </p:sp>
      <p:sp>
        <p:nvSpPr>
          <p:cNvPr id="4" name="Номер слайда 3"/>
          <p:cNvSpPr>
            <a:spLocks noGrp="1"/>
          </p:cNvSpPr>
          <p:nvPr>
            <p:ph type="sldNum" sz="quarter" idx="12"/>
          </p:nvPr>
        </p:nvSpPr>
        <p:spPr/>
        <p:txBody>
          <a:bodyPr/>
          <a:lstStyle/>
          <a:p>
            <a:pPr>
              <a:defRPr/>
            </a:pPr>
            <a:fld id="{224B78B0-4D4D-48D1-AAA5-3F87BD4F28A0}" type="slidenum">
              <a:rPr lang="en-US" smtClean="0"/>
              <a:pPr>
                <a:defRPr/>
              </a:pPr>
              <a:t>15</a:t>
            </a:fld>
            <a:endParaRPr lang="en-US"/>
          </a:p>
        </p:txBody>
      </p:sp>
      <p:pic>
        <p:nvPicPr>
          <p:cNvPr id="5" name="Picture 2" descr="Fig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7007225" cy="5360528"/>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02669" y="5434050"/>
            <a:ext cx="7239000" cy="369332"/>
          </a:xfrm>
          <a:prstGeom prst="rect">
            <a:avLst/>
          </a:prstGeom>
        </p:spPr>
        <p:txBody>
          <a:bodyPr wrap="square">
            <a:spAutoFit/>
          </a:bodyPr>
          <a:lstStyle/>
          <a:p>
            <a:r>
              <a:rPr lang="en-US" dirty="0">
                <a:solidFill>
                  <a:srgbClr val="202020"/>
                </a:solidFill>
                <a:latin typeface="Helvetica" panose="020B0604020202020204" pitchFamily="34" charset="0"/>
              </a:rPr>
              <a:t>Phylogenetic tree of the OZ </a:t>
            </a:r>
            <a:r>
              <a:rPr lang="en-US" dirty="0" smtClean="0">
                <a:solidFill>
                  <a:srgbClr val="202020"/>
                </a:solidFill>
                <a:latin typeface="Helvetica" panose="020B0604020202020204" pitchFamily="34" charset="0"/>
              </a:rPr>
              <a:t>family. Sun et al., 2014, PLOS Genet.</a:t>
            </a:r>
            <a:endParaRPr lang="ru-RU" dirty="0"/>
          </a:p>
        </p:txBody>
      </p:sp>
      <p:sp>
        <p:nvSpPr>
          <p:cNvPr id="9" name="Прямоугольник 8"/>
          <p:cNvSpPr/>
          <p:nvPr/>
        </p:nvSpPr>
        <p:spPr>
          <a:xfrm>
            <a:off x="6533147" y="2182016"/>
            <a:ext cx="2587625" cy="3139321"/>
          </a:xfrm>
          <a:prstGeom prst="rect">
            <a:avLst/>
          </a:prstGeom>
        </p:spPr>
        <p:txBody>
          <a:bodyPr wrap="square">
            <a:spAutoFit/>
          </a:bodyPr>
          <a:lstStyle/>
          <a:p>
            <a:r>
              <a:rPr lang="en-US" dirty="0">
                <a:solidFill>
                  <a:srgbClr val="000000"/>
                </a:solidFill>
                <a:latin typeface="Times New Roman" panose="02020603050405020304" pitchFamily="18" charset="0"/>
              </a:rPr>
              <a:t>The protein, which we have named OZ1 (Organelle Zinc finger 1), belongs to the RanBP2 type zinc finger protein family, and is required for editing of 14 sites in chloroplasts and affects editing efficiency of another 16 chloroplast C targets. </a:t>
            </a:r>
            <a:endParaRPr lang="ru-RU" dirty="0"/>
          </a:p>
        </p:txBody>
      </p:sp>
    </p:spTree>
    <p:extLst>
      <p:ext uri="{BB962C8B-B14F-4D97-AF65-F5344CB8AC3E}">
        <p14:creationId xmlns:p14="http://schemas.microsoft.com/office/powerpoint/2010/main" val="2290748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События в эволюции геномов</a:t>
            </a:r>
            <a:endParaRPr lang="ru-RU" dirty="0"/>
          </a:p>
        </p:txBody>
      </p:sp>
      <p:sp>
        <p:nvSpPr>
          <p:cNvPr id="3" name="Объект 2"/>
          <p:cNvSpPr>
            <a:spLocks noGrp="1"/>
          </p:cNvSpPr>
          <p:nvPr>
            <p:ph idx="1"/>
          </p:nvPr>
        </p:nvSpPr>
        <p:spPr>
          <a:xfrm>
            <a:off x="457200" y="1600200"/>
            <a:ext cx="8458200" cy="4419599"/>
          </a:xfrm>
        </p:spPr>
        <p:txBody>
          <a:bodyPr/>
          <a:lstStyle/>
          <a:p>
            <a:r>
              <a:rPr lang="ru-RU" dirty="0" smtClean="0"/>
              <a:t>Локальные изменения</a:t>
            </a:r>
          </a:p>
          <a:p>
            <a:pPr lvl="1"/>
            <a:r>
              <a:rPr lang="ru-RU" dirty="0" err="1"/>
              <a:t>Синтении</a:t>
            </a:r>
            <a:r>
              <a:rPr lang="ru-RU" dirty="0"/>
              <a:t> </a:t>
            </a:r>
            <a:r>
              <a:rPr lang="en-US" sz="1600" dirty="0" smtClean="0">
                <a:solidFill>
                  <a:srgbClr val="000000"/>
                </a:solidFill>
              </a:rPr>
              <a:t>NPG-explorer</a:t>
            </a:r>
            <a:r>
              <a:rPr lang="ru-RU" sz="1600" dirty="0" smtClean="0">
                <a:solidFill>
                  <a:srgbClr val="000000"/>
                </a:solidFill>
              </a:rPr>
              <a:t>  </a:t>
            </a:r>
            <a:r>
              <a:rPr lang="ru-RU" dirty="0" smtClean="0">
                <a:solidFill>
                  <a:srgbClr val="C00000"/>
                </a:solidFill>
              </a:rPr>
              <a:t>Что такое?</a:t>
            </a:r>
            <a:endParaRPr lang="ru-RU" dirty="0">
              <a:solidFill>
                <a:srgbClr val="C00000"/>
              </a:solidFill>
            </a:endParaRPr>
          </a:p>
          <a:p>
            <a:pPr lvl="1"/>
            <a:r>
              <a:rPr lang="ru-RU" dirty="0"/>
              <a:t>Домены </a:t>
            </a:r>
            <a:r>
              <a:rPr lang="ru-RU" dirty="0" smtClean="0"/>
              <a:t>белков </a:t>
            </a:r>
            <a:r>
              <a:rPr lang="ru-RU" dirty="0">
                <a:solidFill>
                  <a:srgbClr val="C00000"/>
                </a:solidFill>
              </a:rPr>
              <a:t> </a:t>
            </a:r>
            <a:r>
              <a:rPr lang="ru-RU" dirty="0" smtClean="0">
                <a:solidFill>
                  <a:srgbClr val="C00000"/>
                </a:solidFill>
              </a:rPr>
              <a:t>Как определяются?</a:t>
            </a:r>
            <a:endParaRPr lang="ru-RU" dirty="0">
              <a:solidFill>
                <a:srgbClr val="C00000"/>
              </a:solidFill>
            </a:endParaRPr>
          </a:p>
          <a:p>
            <a:pPr lvl="1"/>
            <a:endParaRPr lang="ru-RU" dirty="0"/>
          </a:p>
          <a:p>
            <a:endParaRPr lang="ru-RU" dirty="0" smtClean="0"/>
          </a:p>
          <a:p>
            <a:r>
              <a:rPr lang="ru-RU" dirty="0" smtClean="0"/>
              <a:t>Крупные перестройки </a:t>
            </a:r>
            <a:br>
              <a:rPr lang="ru-RU" dirty="0" smtClean="0"/>
            </a:br>
            <a:r>
              <a:rPr lang="ru-RU" dirty="0" smtClean="0">
                <a:solidFill>
                  <a:srgbClr val="C00000"/>
                </a:solidFill>
              </a:rPr>
              <a:t>Какие знаете?</a:t>
            </a:r>
            <a:br>
              <a:rPr lang="ru-RU" dirty="0" smtClean="0">
                <a:solidFill>
                  <a:srgbClr val="C00000"/>
                </a:solidFill>
              </a:rPr>
            </a:br>
            <a:r>
              <a:rPr lang="ru-RU" dirty="0" smtClean="0"/>
              <a:t> (шимпанзе </a:t>
            </a:r>
            <a:r>
              <a:rPr lang="en-US" dirty="0" smtClean="0"/>
              <a:t>vs </a:t>
            </a:r>
            <a:r>
              <a:rPr lang="ru-RU" dirty="0" smtClean="0"/>
              <a:t>человек – след. слайд). </a:t>
            </a:r>
          </a:p>
        </p:txBody>
      </p:sp>
      <p:sp>
        <p:nvSpPr>
          <p:cNvPr id="4" name="Номер слайда 3"/>
          <p:cNvSpPr>
            <a:spLocks noGrp="1"/>
          </p:cNvSpPr>
          <p:nvPr>
            <p:ph type="sldNum" sz="quarter" idx="12"/>
          </p:nvPr>
        </p:nvSpPr>
        <p:spPr/>
        <p:txBody>
          <a:bodyPr/>
          <a:lstStyle/>
          <a:p>
            <a:pPr>
              <a:defRPr/>
            </a:pPr>
            <a:fld id="{10221035-5776-40F8-86A9-BA40694093CB}" type="slidenum">
              <a:rPr lang="en-US" smtClean="0"/>
              <a:pPr>
                <a:defRPr/>
              </a:pPr>
              <a:t>16</a:t>
            </a:fld>
            <a:endParaRPr lang="en-US"/>
          </a:p>
        </p:txBody>
      </p:sp>
    </p:spTree>
    <p:extLst>
      <p:ext uri="{BB962C8B-B14F-4D97-AF65-F5344CB8AC3E}">
        <p14:creationId xmlns:p14="http://schemas.microsoft.com/office/powerpoint/2010/main" val="19363866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8345765E-673F-42A4-99AC-004DE457BDA1}" type="slidenum">
              <a:rPr lang="en-US" smtClean="0"/>
              <a:pPr>
                <a:defRPr/>
              </a:pPr>
              <a:t>17</a:t>
            </a:fld>
            <a:endParaRPr lang="en-US"/>
          </a:p>
        </p:txBody>
      </p:sp>
      <p:pic>
        <p:nvPicPr>
          <p:cNvPr id="9218" name="Picture 2" descr="Image result for genomes chimp vs hu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90600"/>
            <a:ext cx="6000750" cy="452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5112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1B0424B-BA00-4C1D-946A-CCF19F3E8C64}" type="slidenum">
              <a:rPr lang="ru-RU" smtClean="0"/>
              <a:pPr/>
              <a:t>18</a:t>
            </a:fld>
            <a:endParaRPr lang="ru-RU"/>
          </a:p>
        </p:txBody>
      </p:sp>
      <p:pic>
        <p:nvPicPr>
          <p:cNvPr id="4" name="Picture 2"/>
          <p:cNvPicPr>
            <a:picLocks noChangeAspect="1" noChangeArrowheads="1"/>
          </p:cNvPicPr>
          <p:nvPr/>
        </p:nvPicPr>
        <p:blipFill>
          <a:blip r:embed="rId2" cstate="print"/>
          <a:srcRect/>
          <a:stretch>
            <a:fillRect/>
          </a:stretch>
        </p:blipFill>
        <p:spPr bwMode="auto">
          <a:xfrm>
            <a:off x="2073275" y="560169"/>
            <a:ext cx="5063860" cy="5052165"/>
          </a:xfrm>
          <a:prstGeom prst="rect">
            <a:avLst/>
          </a:prstGeom>
          <a:noFill/>
        </p:spPr>
      </p:pic>
      <p:sp>
        <p:nvSpPr>
          <p:cNvPr id="5" name="Rectangle 3"/>
          <p:cNvSpPr txBox="1">
            <a:spLocks noChangeArrowheads="1"/>
          </p:cNvSpPr>
          <p:nvPr/>
        </p:nvSpPr>
        <p:spPr>
          <a:xfrm>
            <a:off x="155575" y="356600"/>
            <a:ext cx="8619087" cy="338554"/>
          </a:xfrm>
          <a:prstGeom prst="rect">
            <a:avLst/>
          </a:prstGeom>
          <a:noFill/>
          <a:ln/>
        </p:spPr>
        <p:txBody>
          <a:bodyPr vert="horz" wrap="square" lIns="91440" tIns="45720" rIns="91440" bIns="45720" rtlCol="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smtClean="0">
                <a:ln>
                  <a:noFill/>
                </a:ln>
                <a:solidFill>
                  <a:schemeClr val="tx2"/>
                </a:solidFill>
                <a:effectLst/>
                <a:uLnTx/>
                <a:uFillTx/>
                <a:latin typeface="+mn-lt"/>
                <a:ea typeface="+mn-ea"/>
                <a:cs typeface="+mn-cs"/>
              </a:rPr>
              <a:t>Figure 1. The 252 inversion loci between the human and chimpanzee lineages.</a:t>
            </a:r>
            <a:endParaRPr kumimoji="0" lang="en-US" sz="1600" b="1" i="0" u="none" strike="noStrike" kern="1200" cap="none" spc="0" normalizeH="0" baseline="0" noProof="0" dirty="0">
              <a:ln>
                <a:noFill/>
              </a:ln>
              <a:solidFill>
                <a:schemeClr val="tx2"/>
              </a:solidFill>
              <a:effectLst/>
              <a:uLnTx/>
              <a:uFillTx/>
              <a:latin typeface="+mn-lt"/>
              <a:ea typeface="+mn-ea"/>
              <a:cs typeface="+mn-cs"/>
            </a:endParaRPr>
          </a:p>
        </p:txBody>
      </p:sp>
      <p:sp>
        <p:nvSpPr>
          <p:cNvPr id="6" name="Text Box 4"/>
          <p:cNvSpPr txBox="1">
            <a:spLocks noChangeArrowheads="1"/>
          </p:cNvSpPr>
          <p:nvPr/>
        </p:nvSpPr>
        <p:spPr bwMode="auto">
          <a:xfrm>
            <a:off x="155575" y="5656490"/>
            <a:ext cx="8455360" cy="646331"/>
          </a:xfrm>
          <a:prstGeom prst="rect">
            <a:avLst/>
          </a:prstGeom>
          <a:noFill/>
          <a:ln w="9525">
            <a:noFill/>
            <a:miter lim="800000"/>
            <a:headEnd/>
            <a:tailEnd/>
          </a:ln>
          <a:effectLst/>
        </p:spPr>
        <p:txBody>
          <a:bodyPr wrap="square">
            <a:spAutoFit/>
          </a:bodyPr>
          <a:lstStyle/>
          <a:p>
            <a:pPr eaLnBrk="1" hangingPunct="1"/>
            <a:r>
              <a:rPr lang="en-US" sz="1200" dirty="0"/>
              <a:t>Lee J, Han K, Meyer TJ, Kim H-S, et al. (2008) Chromosomal Inversions between Human and Chimpanzee Lineages Caused by </a:t>
            </a:r>
            <a:r>
              <a:rPr lang="en-US" sz="1200" dirty="0" err="1"/>
              <a:t>Retrotransposons</a:t>
            </a:r>
            <a:r>
              <a:rPr lang="en-US" sz="1200" dirty="0"/>
              <a:t>. </a:t>
            </a:r>
            <a:r>
              <a:rPr lang="en-US" sz="1200" dirty="0" err="1"/>
              <a:t>PLoS</a:t>
            </a:r>
            <a:r>
              <a:rPr lang="en-US" sz="1200" dirty="0"/>
              <a:t> ONE 3(12): e4047. doi:10.1371/journal.pone.0004047</a:t>
            </a:r>
          </a:p>
          <a:p>
            <a:pPr eaLnBrk="1" hangingPunct="1"/>
            <a:r>
              <a:rPr lang="en-US" sz="1200" dirty="0">
                <a:hlinkClick r:id="rId3"/>
              </a:rPr>
              <a:t>http://www.plosone.org/article/info:doi/10.1371/journal.pone.0004047</a:t>
            </a:r>
            <a:endParaRPr lang="en-US" sz="1200" dirty="0"/>
          </a:p>
        </p:txBody>
      </p:sp>
      <p:pic>
        <p:nvPicPr>
          <p:cNvPr id="7" name="Picture 5"/>
          <p:cNvPicPr>
            <a:picLocks noChangeAspect="1" noChangeArrowheads="1"/>
          </p:cNvPicPr>
          <p:nvPr/>
        </p:nvPicPr>
        <p:blipFill>
          <a:blip r:embed="rId4" cstate="print"/>
          <a:srcRect/>
          <a:stretch>
            <a:fillRect/>
          </a:stretch>
        </p:blipFill>
        <p:spPr bwMode="auto">
          <a:xfrm>
            <a:off x="5685745" y="6117350"/>
            <a:ext cx="2233712" cy="479488"/>
          </a:xfrm>
          <a:prstGeom prst="rect">
            <a:avLst/>
          </a:prstGeom>
          <a:noFill/>
        </p:spPr>
      </p:pic>
    </p:spTree>
    <p:extLst>
      <p:ext uri="{BB962C8B-B14F-4D97-AF65-F5344CB8AC3E}">
        <p14:creationId xmlns:p14="http://schemas.microsoft.com/office/powerpoint/2010/main" val="3758502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4150" y="76200"/>
            <a:ext cx="8788400" cy="1143000"/>
          </a:xfrm>
        </p:spPr>
        <p:txBody>
          <a:bodyPr/>
          <a:lstStyle/>
          <a:p>
            <a:r>
              <a:rPr lang="ru-RU" sz="3200" dirty="0" smtClean="0"/>
              <a:t> </a:t>
            </a:r>
            <a:r>
              <a:rPr lang="ru-RU" sz="3600" dirty="0" smtClean="0"/>
              <a:t>Молекулярная филогения</a:t>
            </a:r>
            <a:endParaRPr lang="ru-RU" sz="2400" dirty="0"/>
          </a:p>
        </p:txBody>
      </p:sp>
      <p:sp>
        <p:nvSpPr>
          <p:cNvPr id="3" name="Номер слайда 2"/>
          <p:cNvSpPr>
            <a:spLocks noGrp="1"/>
          </p:cNvSpPr>
          <p:nvPr>
            <p:ph type="sldNum" sz="quarter" idx="12"/>
          </p:nvPr>
        </p:nvSpPr>
        <p:spPr/>
        <p:txBody>
          <a:bodyPr/>
          <a:lstStyle/>
          <a:p>
            <a:pPr>
              <a:defRPr/>
            </a:pPr>
            <a:fld id="{E08159AC-E4C4-4820-82E1-D5BEC3D09747}" type="slidenum">
              <a:rPr lang="en-US" smtClean="0"/>
              <a:pPr>
                <a:defRPr/>
              </a:pPr>
              <a:t>19</a:t>
            </a:fld>
            <a:endParaRPr lang="en-US"/>
          </a:p>
        </p:txBody>
      </p:sp>
      <p:sp>
        <p:nvSpPr>
          <p:cNvPr id="4" name="TextBox 3"/>
          <p:cNvSpPr txBox="1"/>
          <p:nvPr/>
        </p:nvSpPr>
        <p:spPr>
          <a:xfrm>
            <a:off x="304800" y="1443841"/>
            <a:ext cx="8667749" cy="3539430"/>
          </a:xfrm>
          <a:prstGeom prst="rect">
            <a:avLst/>
          </a:prstGeom>
          <a:noFill/>
        </p:spPr>
        <p:txBody>
          <a:bodyPr wrap="square" rtlCol="0">
            <a:spAutoFit/>
          </a:bodyPr>
          <a:lstStyle/>
          <a:p>
            <a:r>
              <a:rPr lang="ru-RU" sz="2800" dirty="0" smtClean="0"/>
              <a:t>Филогения геномов, генов белков и РНК, … - </a:t>
            </a:r>
            <a:r>
              <a:rPr lang="ru-RU" sz="2800" dirty="0" smtClean="0">
                <a:solidFill>
                  <a:srgbClr val="C00000"/>
                </a:solidFill>
              </a:rPr>
              <a:t>последовательностей</a:t>
            </a:r>
          </a:p>
          <a:p>
            <a:endParaRPr lang="ru-RU" sz="2800" dirty="0" smtClean="0"/>
          </a:p>
          <a:p>
            <a:r>
              <a:rPr lang="ru-RU" sz="2800" dirty="0" smtClean="0"/>
              <a:t>Основана на сравнении последовательностей </a:t>
            </a:r>
            <a:r>
              <a:rPr lang="ru-RU" sz="2800" dirty="0" smtClean="0">
                <a:solidFill>
                  <a:srgbClr val="C00000"/>
                </a:solidFill>
              </a:rPr>
              <a:t>гомологичных</a:t>
            </a:r>
            <a:r>
              <a:rPr lang="ru-RU" sz="2800" dirty="0" smtClean="0"/>
              <a:t> белков, ДНК, РНК</a:t>
            </a:r>
          </a:p>
          <a:p>
            <a:endParaRPr lang="ru-RU" sz="2800" dirty="0"/>
          </a:p>
          <a:p>
            <a:r>
              <a:rPr lang="ru-RU" sz="2800" dirty="0" smtClean="0"/>
              <a:t>Используется для описания филогении видов, изучения эволюции и самих  белков и РНК</a:t>
            </a:r>
          </a:p>
        </p:txBody>
      </p:sp>
    </p:spTree>
    <p:extLst>
      <p:ext uri="{BB962C8B-B14F-4D97-AF65-F5344CB8AC3E}">
        <p14:creationId xmlns:p14="http://schemas.microsoft.com/office/powerpoint/2010/main" val="179472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5861315"/>
            <a:ext cx="7772400" cy="746140"/>
          </a:xfrm>
        </p:spPr>
        <p:txBody>
          <a:bodyPr/>
          <a:lstStyle/>
          <a:p>
            <a:r>
              <a:rPr lang="ru-RU" dirty="0" smtClean="0"/>
              <a:t>1. генеалогия</a:t>
            </a:r>
            <a:endParaRPr lang="ru-RU" dirty="0"/>
          </a:p>
        </p:txBody>
      </p:sp>
      <p:sp>
        <p:nvSpPr>
          <p:cNvPr id="4" name="Номер слайда 3"/>
          <p:cNvSpPr>
            <a:spLocks noGrp="1"/>
          </p:cNvSpPr>
          <p:nvPr>
            <p:ph type="sldNum" sz="quarter" idx="12"/>
          </p:nvPr>
        </p:nvSpPr>
        <p:spPr/>
        <p:txBody>
          <a:bodyPr/>
          <a:lstStyle/>
          <a:p>
            <a:pPr>
              <a:defRPr/>
            </a:pPr>
            <a:fld id="{224B78B0-4D4D-48D1-AAA5-3F87BD4F28A0}" type="slidenum">
              <a:rPr lang="en-US" smtClean="0"/>
              <a:pPr>
                <a:defRPr/>
              </a:pPr>
              <a:t>2</a:t>
            </a:fld>
            <a:endParaRPr lang="en-US"/>
          </a:p>
        </p:txBody>
      </p:sp>
      <p:pic>
        <p:nvPicPr>
          <p:cNvPr id="7" name="Рисунок 6"/>
          <p:cNvPicPr>
            <a:picLocks noChangeAspect="1"/>
          </p:cNvPicPr>
          <p:nvPr/>
        </p:nvPicPr>
        <p:blipFill>
          <a:blip r:embed="rId3"/>
          <a:stretch>
            <a:fillRect/>
          </a:stretch>
        </p:blipFill>
        <p:spPr>
          <a:xfrm>
            <a:off x="709612" y="47625"/>
            <a:ext cx="7724775" cy="5591175"/>
          </a:xfrm>
          <a:prstGeom prst="rect">
            <a:avLst/>
          </a:prstGeom>
        </p:spPr>
      </p:pic>
    </p:spTree>
    <p:extLst>
      <p:ext uri="{BB962C8B-B14F-4D97-AF65-F5344CB8AC3E}">
        <p14:creationId xmlns:p14="http://schemas.microsoft.com/office/powerpoint/2010/main" val="12839917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76200"/>
            <a:ext cx="8839200" cy="1325562"/>
          </a:xfrm>
        </p:spPr>
        <p:txBody>
          <a:bodyPr/>
          <a:lstStyle/>
          <a:p>
            <a:r>
              <a:rPr lang="ru-RU" dirty="0" smtClean="0"/>
              <a:t>Математическая задача реконструкции филогении  </a:t>
            </a:r>
            <a:endParaRPr lang="ru-RU" dirty="0"/>
          </a:p>
        </p:txBody>
      </p:sp>
      <p:sp>
        <p:nvSpPr>
          <p:cNvPr id="3" name="Объект 2"/>
          <p:cNvSpPr>
            <a:spLocks noGrp="1"/>
          </p:cNvSpPr>
          <p:nvPr>
            <p:ph idx="1"/>
          </p:nvPr>
        </p:nvSpPr>
        <p:spPr>
          <a:xfrm>
            <a:off x="152400" y="1524000"/>
            <a:ext cx="8839200" cy="5197475"/>
          </a:xfrm>
        </p:spPr>
        <p:txBody>
          <a:bodyPr/>
          <a:lstStyle/>
          <a:p>
            <a:r>
              <a:rPr lang="ru-RU" dirty="0" smtClean="0"/>
              <a:t>Дано:  выборка </a:t>
            </a:r>
            <a:r>
              <a:rPr lang="ru-RU" dirty="0" smtClean="0">
                <a:solidFill>
                  <a:srgbClr val="C00000"/>
                </a:solidFill>
              </a:rPr>
              <a:t>гомологичных </a:t>
            </a:r>
            <a:r>
              <a:rPr lang="ru-RU" dirty="0" smtClean="0"/>
              <a:t>последовательностей. Как правило, это последовательности из геномов ныне существующих видов</a:t>
            </a:r>
          </a:p>
          <a:p>
            <a:r>
              <a:rPr lang="ru-RU" dirty="0" smtClean="0"/>
              <a:t>Получить</a:t>
            </a:r>
            <a:r>
              <a:rPr lang="en-US" dirty="0" smtClean="0"/>
              <a:t>: </a:t>
            </a:r>
          </a:p>
          <a:p>
            <a:pPr lvl="1"/>
            <a:r>
              <a:rPr lang="ru-RU" dirty="0" smtClean="0"/>
              <a:t>реконструкцию хода эволюции от общего предка (</a:t>
            </a:r>
            <a:r>
              <a:rPr lang="ru-RU" dirty="0" smtClean="0">
                <a:solidFill>
                  <a:schemeClr val="bg1">
                    <a:lumMod val="75000"/>
                  </a:schemeClr>
                </a:solidFill>
              </a:rPr>
              <a:t>скобочная структура в компьютере</a:t>
            </a:r>
            <a:r>
              <a:rPr lang="ru-RU" dirty="0" smtClean="0"/>
              <a:t>)</a:t>
            </a:r>
          </a:p>
          <a:p>
            <a:pPr lvl="1"/>
            <a:r>
              <a:rPr lang="ru-RU" dirty="0" smtClean="0"/>
              <a:t>наглядное графическое изображение реконструкции  (</a:t>
            </a:r>
            <a:r>
              <a:rPr lang="ru-RU" dirty="0" smtClean="0">
                <a:solidFill>
                  <a:schemeClr val="bg1">
                    <a:lumMod val="75000"/>
                  </a:schemeClr>
                </a:solidFill>
              </a:rPr>
              <a:t>филогенетическое дерево для разглядывания</a:t>
            </a:r>
            <a:r>
              <a:rPr lang="ru-RU" dirty="0" smtClean="0"/>
              <a:t>)</a:t>
            </a:r>
            <a:endParaRPr lang="ru-RU" dirty="0"/>
          </a:p>
          <a:p>
            <a:pPr lvl="1"/>
            <a:endParaRPr lang="ru-RU" dirty="0" smtClean="0"/>
          </a:p>
          <a:p>
            <a:endParaRPr lang="ru-RU" dirty="0"/>
          </a:p>
        </p:txBody>
      </p:sp>
      <p:sp>
        <p:nvSpPr>
          <p:cNvPr id="4" name="Номер слайда 3"/>
          <p:cNvSpPr>
            <a:spLocks noGrp="1"/>
          </p:cNvSpPr>
          <p:nvPr>
            <p:ph type="sldNum" sz="quarter" idx="12"/>
          </p:nvPr>
        </p:nvSpPr>
        <p:spPr/>
        <p:txBody>
          <a:bodyPr/>
          <a:lstStyle/>
          <a:p>
            <a:pPr>
              <a:defRPr/>
            </a:pPr>
            <a:fld id="{10221035-5776-40F8-86A9-BA40694093CB}" type="slidenum">
              <a:rPr lang="en-US" smtClean="0"/>
              <a:pPr>
                <a:defRPr/>
              </a:pPr>
              <a:t>20</a:t>
            </a:fld>
            <a:endParaRPr lang="en-US"/>
          </a:p>
        </p:txBody>
      </p:sp>
    </p:spTree>
    <p:extLst>
      <p:ext uri="{BB962C8B-B14F-4D97-AF65-F5344CB8AC3E}">
        <p14:creationId xmlns:p14="http://schemas.microsoft.com/office/powerpoint/2010/main" val="10447253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8345765E-673F-42A4-99AC-004DE457BDA1}" type="slidenum">
              <a:rPr lang="en-US" smtClean="0"/>
              <a:pPr>
                <a:defRPr/>
              </a:pPr>
              <a:t>21</a:t>
            </a:fld>
            <a:endParaRPr lang="en-US"/>
          </a:p>
        </p:txBody>
      </p:sp>
      <p:pic>
        <p:nvPicPr>
          <p:cNvPr id="3" name="Рисунок 2"/>
          <p:cNvPicPr>
            <a:picLocks noChangeAspect="1"/>
          </p:cNvPicPr>
          <p:nvPr/>
        </p:nvPicPr>
        <p:blipFill>
          <a:blip r:embed="rId3"/>
          <a:stretch>
            <a:fillRect/>
          </a:stretch>
        </p:blipFill>
        <p:spPr>
          <a:xfrm>
            <a:off x="304800" y="0"/>
            <a:ext cx="5605517" cy="6858000"/>
          </a:xfrm>
          <a:prstGeom prst="rect">
            <a:avLst/>
          </a:prstGeom>
        </p:spPr>
      </p:pic>
      <p:sp>
        <p:nvSpPr>
          <p:cNvPr id="4" name="Прямоугольник 3"/>
          <p:cNvSpPr/>
          <p:nvPr/>
        </p:nvSpPr>
        <p:spPr>
          <a:xfrm>
            <a:off x="5834116" y="5341422"/>
            <a:ext cx="3233684" cy="1200329"/>
          </a:xfrm>
          <a:prstGeom prst="rect">
            <a:avLst/>
          </a:prstGeom>
        </p:spPr>
        <p:txBody>
          <a:bodyPr wrap="square">
            <a:spAutoFit/>
          </a:bodyPr>
          <a:lstStyle/>
          <a:p>
            <a:r>
              <a:rPr lang="en-US" dirty="0">
                <a:solidFill>
                  <a:srgbClr val="333333"/>
                </a:solidFill>
                <a:latin typeface="Roboto"/>
              </a:rPr>
              <a:t>Fig. 2. Molecular phylogenetic tree of G protein α </a:t>
            </a:r>
            <a:r>
              <a:rPr lang="en-US" dirty="0" smtClean="0">
                <a:solidFill>
                  <a:srgbClr val="333333"/>
                </a:solidFill>
                <a:latin typeface="Roboto"/>
              </a:rPr>
              <a:t>subunits</a:t>
            </a:r>
          </a:p>
          <a:p>
            <a:r>
              <a:rPr lang="en-US" dirty="0" smtClean="0">
                <a:hlinkClick r:id="rId4"/>
              </a:rPr>
              <a:t>Yoshida</a:t>
            </a:r>
            <a:r>
              <a:rPr lang="en-US" dirty="0" smtClean="0"/>
              <a:t> et al., 2002, </a:t>
            </a:r>
            <a:r>
              <a:rPr lang="en-US" dirty="0"/>
              <a:t>ZOOLOGICAL SCIENCE </a:t>
            </a:r>
            <a:endParaRPr lang="ru-RU" dirty="0"/>
          </a:p>
        </p:txBody>
      </p:sp>
      <p:sp>
        <p:nvSpPr>
          <p:cNvPr id="5" name="TextBox 4"/>
          <p:cNvSpPr txBox="1"/>
          <p:nvPr/>
        </p:nvSpPr>
        <p:spPr>
          <a:xfrm>
            <a:off x="6003472" y="-70592"/>
            <a:ext cx="3081284" cy="2062103"/>
          </a:xfrm>
          <a:prstGeom prst="rect">
            <a:avLst/>
          </a:prstGeom>
          <a:noFill/>
        </p:spPr>
        <p:txBody>
          <a:bodyPr wrap="square" rtlCol="0">
            <a:spAutoFit/>
          </a:bodyPr>
          <a:lstStyle/>
          <a:p>
            <a:r>
              <a:rPr lang="ru-RU" sz="3200" dirty="0" smtClean="0">
                <a:solidFill>
                  <a:srgbClr val="C00000"/>
                </a:solidFill>
              </a:rPr>
              <a:t>Обсуждение</a:t>
            </a:r>
          </a:p>
          <a:p>
            <a:endParaRPr lang="ru-RU" sz="3200" dirty="0" smtClean="0">
              <a:solidFill>
                <a:srgbClr val="C00000"/>
              </a:solidFill>
            </a:endParaRPr>
          </a:p>
          <a:p>
            <a:r>
              <a:rPr lang="ru-RU" sz="3200" dirty="0" smtClean="0">
                <a:solidFill>
                  <a:srgbClr val="C00000"/>
                </a:solidFill>
              </a:rPr>
              <a:t>Как что называется?</a:t>
            </a:r>
            <a:endParaRPr lang="ru-RU" sz="3200" dirty="0">
              <a:solidFill>
                <a:srgbClr val="C00000"/>
              </a:solidFill>
            </a:endParaRPr>
          </a:p>
        </p:txBody>
      </p:sp>
      <p:grpSp>
        <p:nvGrpSpPr>
          <p:cNvPr id="12" name="Группа 11"/>
          <p:cNvGrpSpPr/>
          <p:nvPr/>
        </p:nvGrpSpPr>
        <p:grpSpPr>
          <a:xfrm>
            <a:off x="6016172" y="2037860"/>
            <a:ext cx="2904432" cy="2464384"/>
            <a:chOff x="6016172" y="2037860"/>
            <a:chExt cx="2904432" cy="2464384"/>
          </a:xfrm>
        </p:grpSpPr>
        <p:pic>
          <p:nvPicPr>
            <p:cNvPr id="6" name="Picture 2" descr="Image result for дерево"/>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337001" y="1828090"/>
              <a:ext cx="2373833" cy="2793373"/>
            </a:xfrm>
            <a:prstGeom prst="rect">
              <a:avLst/>
            </a:prstGeom>
            <a:noFill/>
            <a:ln>
              <a:solidFill>
                <a:schemeClr val="accent6">
                  <a:lumMod val="60000"/>
                  <a:lumOff val="40000"/>
                </a:schemeClr>
              </a:solidFill>
            </a:ln>
            <a:extLst>
              <a:ext uri="{909E8E84-426E-40DD-AFC4-6F175D3DCCD1}">
                <a14:hiddenFill xmlns:a14="http://schemas.microsoft.com/office/drawing/2010/main">
                  <a:solidFill>
                    <a:srgbClr val="FFFFFF"/>
                  </a:solidFill>
                </a14:hiddenFill>
              </a:ext>
            </a:extLst>
          </p:spPr>
        </p:pic>
        <p:sp>
          <p:nvSpPr>
            <p:cNvPr id="7" name="Овал 6"/>
            <p:cNvSpPr/>
            <p:nvPr/>
          </p:nvSpPr>
          <p:spPr>
            <a:xfrm>
              <a:off x="8358187" y="2237878"/>
              <a:ext cx="304800" cy="276722"/>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rot="19892004">
              <a:off x="7518286" y="2897211"/>
              <a:ext cx="670862" cy="97133"/>
            </a:xfrm>
            <a:prstGeom prst="ellipse">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6016172" y="3048000"/>
              <a:ext cx="304800" cy="276722"/>
            </a:xfrm>
            <a:prstGeom prst="ellipse">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6934200" y="3031555"/>
              <a:ext cx="304800" cy="245045"/>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rot="19152144">
              <a:off x="7571529" y="3086075"/>
              <a:ext cx="537790" cy="1416169"/>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28832672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9" descr="rt14_phylogram"/>
          <p:cNvPicPr>
            <a:picLocks noChangeAspect="1" noChangeArrowheads="1"/>
          </p:cNvPicPr>
          <p:nvPr/>
        </p:nvPicPr>
        <p:blipFill>
          <a:blip r:embed="rId3" cstate="print"/>
          <a:srcRect t="6549" b="8339"/>
          <a:stretch>
            <a:fillRect/>
          </a:stretch>
        </p:blipFill>
        <p:spPr bwMode="auto">
          <a:xfrm>
            <a:off x="2743200" y="3352800"/>
            <a:ext cx="3043238" cy="3352800"/>
          </a:xfrm>
          <a:prstGeom prst="rect">
            <a:avLst/>
          </a:prstGeom>
          <a:noFill/>
          <a:ln w="9525">
            <a:noFill/>
            <a:miter lim="800000"/>
            <a:headEnd/>
            <a:tailEnd/>
          </a:ln>
        </p:spPr>
      </p:pic>
      <p:sp>
        <p:nvSpPr>
          <p:cNvPr id="11267" name="Rectangle 6"/>
          <p:cNvSpPr>
            <a:spLocks noChangeArrowheads="1"/>
          </p:cNvSpPr>
          <p:nvPr/>
        </p:nvSpPr>
        <p:spPr bwMode="auto">
          <a:xfrm>
            <a:off x="0" y="0"/>
            <a:ext cx="9144000" cy="685800"/>
          </a:xfrm>
          <a:prstGeom prst="rect">
            <a:avLst/>
          </a:prstGeom>
          <a:solidFill>
            <a:srgbClr val="003A1C"/>
          </a:solidFill>
          <a:ln w="9525">
            <a:noFill/>
            <a:miter lim="800000"/>
            <a:headEnd/>
            <a:tailEnd/>
          </a:ln>
        </p:spPr>
        <p:txBody>
          <a:bodyPr anchor="ctr"/>
          <a:lstStyle/>
          <a:p>
            <a:pPr algn="ctr"/>
            <a:r>
              <a:rPr lang="ru-RU" sz="3200" b="1">
                <a:solidFill>
                  <a:srgbClr val="FFFFCC"/>
                </a:solidFill>
                <a:latin typeface="Times New Roman" pitchFamily="18" charset="0"/>
              </a:rPr>
              <a:t>Описание структуры дерева (терминология)</a:t>
            </a:r>
          </a:p>
        </p:txBody>
      </p:sp>
      <p:sp>
        <p:nvSpPr>
          <p:cNvPr id="11268" name="Text Box 7"/>
          <p:cNvSpPr txBox="1">
            <a:spLocks noChangeArrowheads="1"/>
          </p:cNvSpPr>
          <p:nvPr/>
        </p:nvSpPr>
        <p:spPr bwMode="auto">
          <a:xfrm>
            <a:off x="152400" y="685800"/>
            <a:ext cx="8991600" cy="2308225"/>
          </a:xfrm>
          <a:prstGeom prst="rect">
            <a:avLst/>
          </a:prstGeom>
          <a:noFill/>
          <a:ln w="9525">
            <a:noFill/>
            <a:miter lim="800000"/>
            <a:headEnd/>
            <a:tailEnd/>
          </a:ln>
        </p:spPr>
        <p:txBody>
          <a:bodyPr>
            <a:spAutoFit/>
          </a:bodyPr>
          <a:lstStyle/>
          <a:p>
            <a:pPr>
              <a:buFontTx/>
              <a:buChar char="•"/>
            </a:pPr>
            <a:r>
              <a:rPr lang="ru-RU" b="1" u="sng">
                <a:solidFill>
                  <a:srgbClr val="003A1C"/>
                </a:solidFill>
                <a:latin typeface="Times New Roman" pitchFamily="18" charset="0"/>
              </a:rPr>
              <a:t> Узел (node)</a:t>
            </a:r>
            <a:r>
              <a:rPr lang="ru-RU">
                <a:solidFill>
                  <a:srgbClr val="003A1C"/>
                </a:solidFill>
                <a:latin typeface="Times New Roman" pitchFamily="18" charset="0"/>
              </a:rPr>
              <a:t>      —  точка разделения предковой последовательности (вида,</a:t>
            </a:r>
          </a:p>
          <a:p>
            <a:r>
              <a:rPr lang="ru-RU">
                <a:solidFill>
                  <a:srgbClr val="003A1C"/>
                </a:solidFill>
                <a:latin typeface="Times New Roman" pitchFamily="18" charset="0"/>
              </a:rPr>
              <a:t>                                   популяции) на  две независимо эволюционирующие. Соответствует </a:t>
            </a:r>
          </a:p>
          <a:p>
            <a:r>
              <a:rPr lang="ru-RU">
                <a:solidFill>
                  <a:srgbClr val="003A1C"/>
                </a:solidFill>
                <a:latin typeface="Times New Roman" pitchFamily="18" charset="0"/>
              </a:rPr>
              <a:t>                                   внутренней вершине графа, изображающего эволюцию.</a:t>
            </a:r>
            <a:endParaRPr lang="en-US">
              <a:solidFill>
                <a:srgbClr val="003A1C"/>
              </a:solidFill>
              <a:latin typeface="Times New Roman" pitchFamily="18" charset="0"/>
            </a:endParaRPr>
          </a:p>
          <a:p>
            <a:pPr>
              <a:buFontTx/>
              <a:buChar char="•"/>
            </a:pPr>
            <a:r>
              <a:rPr lang="en-US">
                <a:solidFill>
                  <a:srgbClr val="003A1C"/>
                </a:solidFill>
                <a:latin typeface="Times New Roman" pitchFamily="18" charset="0"/>
              </a:rPr>
              <a:t> </a:t>
            </a:r>
            <a:r>
              <a:rPr lang="ru-RU" b="1" u="sng">
                <a:solidFill>
                  <a:srgbClr val="003A1C"/>
                </a:solidFill>
                <a:latin typeface="Times New Roman" pitchFamily="18" charset="0"/>
              </a:rPr>
              <a:t>Лист (</a:t>
            </a:r>
            <a:r>
              <a:rPr lang="en-US" b="1" u="sng">
                <a:solidFill>
                  <a:srgbClr val="003A1C"/>
                </a:solidFill>
                <a:latin typeface="Times New Roman" pitchFamily="18" charset="0"/>
              </a:rPr>
              <a:t>leaf)</a:t>
            </a:r>
            <a:r>
              <a:rPr lang="ru-RU" b="1">
                <a:solidFill>
                  <a:srgbClr val="003A1C"/>
                </a:solidFill>
                <a:latin typeface="Times New Roman" pitchFamily="18" charset="0"/>
              </a:rPr>
              <a:t>        </a:t>
            </a:r>
            <a:r>
              <a:rPr lang="ru-RU">
                <a:solidFill>
                  <a:srgbClr val="003A1C"/>
                </a:solidFill>
                <a:latin typeface="Times New Roman" pitchFamily="18" charset="0"/>
              </a:rPr>
              <a:t>— реальный (современный) объект; внешняя вершина графа.</a:t>
            </a:r>
            <a:r>
              <a:rPr lang="en-US">
                <a:solidFill>
                  <a:srgbClr val="003A1C"/>
                </a:solidFill>
              </a:rPr>
              <a:t>  </a:t>
            </a:r>
            <a:r>
              <a:rPr lang="ru-RU">
                <a:solidFill>
                  <a:srgbClr val="003A1C"/>
                </a:solidFill>
              </a:rPr>
              <a:t>               </a:t>
            </a:r>
            <a:endParaRPr lang="ru-RU">
              <a:solidFill>
                <a:srgbClr val="003A1C"/>
              </a:solidFill>
              <a:latin typeface="Times New Roman" pitchFamily="18" charset="0"/>
            </a:endParaRPr>
          </a:p>
          <a:p>
            <a:pPr>
              <a:buFontTx/>
              <a:buChar char="•"/>
            </a:pPr>
            <a:r>
              <a:rPr lang="ru-RU">
                <a:solidFill>
                  <a:srgbClr val="003A1C"/>
                </a:solidFill>
                <a:latin typeface="Times New Roman" pitchFamily="18" charset="0"/>
              </a:rPr>
              <a:t> </a:t>
            </a:r>
            <a:r>
              <a:rPr lang="ru-RU" b="1" u="sng">
                <a:solidFill>
                  <a:srgbClr val="003A1C"/>
                </a:solidFill>
                <a:latin typeface="Times New Roman" pitchFamily="18" charset="0"/>
              </a:rPr>
              <a:t>Ветвь (branch)</a:t>
            </a:r>
            <a:r>
              <a:rPr lang="ru-RU">
                <a:solidFill>
                  <a:srgbClr val="003A1C"/>
                </a:solidFill>
                <a:latin typeface="Times New Roman" pitchFamily="18" charset="0"/>
              </a:rPr>
              <a:t> — связь между узлами или между узлом и листом; ребро графа.</a:t>
            </a:r>
          </a:p>
          <a:p>
            <a:pPr>
              <a:buFontTx/>
              <a:buChar char="•"/>
            </a:pPr>
            <a:r>
              <a:rPr lang="ru-RU">
                <a:solidFill>
                  <a:srgbClr val="003A1C"/>
                </a:solidFill>
                <a:latin typeface="Times New Roman" pitchFamily="18" charset="0"/>
              </a:rPr>
              <a:t> </a:t>
            </a:r>
            <a:r>
              <a:rPr lang="ru-RU" b="1" u="sng">
                <a:solidFill>
                  <a:srgbClr val="003A1C"/>
                </a:solidFill>
                <a:latin typeface="Times New Roman" pitchFamily="18" charset="0"/>
              </a:rPr>
              <a:t>Корень (</a:t>
            </a:r>
            <a:r>
              <a:rPr lang="en-US" b="1" u="sng">
                <a:solidFill>
                  <a:srgbClr val="003A1C"/>
                </a:solidFill>
                <a:latin typeface="Times New Roman" pitchFamily="18" charset="0"/>
              </a:rPr>
              <a:t>root)</a:t>
            </a:r>
            <a:r>
              <a:rPr lang="ru-RU">
                <a:solidFill>
                  <a:srgbClr val="003A1C"/>
                </a:solidFill>
                <a:latin typeface="Times New Roman" pitchFamily="18" charset="0"/>
              </a:rPr>
              <a:t>   — гипотетический общий предок.</a:t>
            </a:r>
            <a:endParaRPr lang="en-US">
              <a:solidFill>
                <a:srgbClr val="003A1C"/>
              </a:solidFill>
              <a:latin typeface="Times New Roman" pitchFamily="18" charset="0"/>
            </a:endParaRPr>
          </a:p>
          <a:p>
            <a:pPr>
              <a:buFontTx/>
              <a:buChar char="•"/>
            </a:pPr>
            <a:r>
              <a:rPr lang="en-US" b="1">
                <a:latin typeface="Times New Roman" pitchFamily="18" charset="0"/>
              </a:rPr>
              <a:t> </a:t>
            </a:r>
            <a:r>
              <a:rPr lang="ru-RU" b="1" u="sng">
                <a:solidFill>
                  <a:srgbClr val="003A1C"/>
                </a:solidFill>
                <a:latin typeface="Times New Roman" pitchFamily="18" charset="0"/>
              </a:rPr>
              <a:t>Кла́да</a:t>
            </a:r>
            <a:r>
              <a:rPr lang="en-US" b="1" u="sng">
                <a:solidFill>
                  <a:srgbClr val="003A1C"/>
                </a:solidFill>
                <a:latin typeface="Times New Roman" pitchFamily="18" charset="0"/>
              </a:rPr>
              <a:t> (clade)</a:t>
            </a:r>
            <a:r>
              <a:rPr lang="en-US" b="1">
                <a:solidFill>
                  <a:srgbClr val="003A1C"/>
                </a:solidFill>
                <a:latin typeface="Times New Roman" pitchFamily="18" charset="0"/>
              </a:rPr>
              <a:t> </a:t>
            </a:r>
            <a:r>
              <a:rPr lang="ru-RU" b="1">
                <a:solidFill>
                  <a:srgbClr val="003A1C"/>
                </a:solidFill>
                <a:latin typeface="Times New Roman" pitchFamily="18" charset="0"/>
              </a:rPr>
              <a:t>  </a:t>
            </a:r>
            <a:r>
              <a:rPr lang="ru-RU">
                <a:solidFill>
                  <a:srgbClr val="003A1C"/>
                </a:solidFill>
                <a:latin typeface="Times New Roman" pitchFamily="18" charset="0"/>
              </a:rPr>
              <a:t>— группа организмов, представляющая собой всех потомков некоторого </a:t>
            </a:r>
          </a:p>
          <a:p>
            <a:r>
              <a:rPr lang="ru-RU">
                <a:solidFill>
                  <a:srgbClr val="003A1C"/>
                </a:solidFill>
                <a:latin typeface="Times New Roman" pitchFamily="18" charset="0"/>
              </a:rPr>
              <a:t>                                  общего предка.</a:t>
            </a:r>
            <a:r>
              <a:rPr lang="ru-RU">
                <a:latin typeface="Times New Roman" pitchFamily="18" charset="0"/>
              </a:rPr>
              <a:t> </a:t>
            </a:r>
          </a:p>
        </p:txBody>
      </p:sp>
      <p:sp>
        <p:nvSpPr>
          <p:cNvPr id="11269" name="Oval 10"/>
          <p:cNvSpPr>
            <a:spLocks noChangeArrowheads="1"/>
          </p:cNvSpPr>
          <p:nvPr/>
        </p:nvSpPr>
        <p:spPr bwMode="auto">
          <a:xfrm>
            <a:off x="3886200" y="4419600"/>
            <a:ext cx="1524000" cy="990600"/>
          </a:xfrm>
          <a:prstGeom prst="ellipse">
            <a:avLst/>
          </a:prstGeom>
          <a:solidFill>
            <a:srgbClr val="FFFFE7">
              <a:alpha val="30196"/>
            </a:srgbClr>
          </a:solidFill>
          <a:ln w="19050">
            <a:solidFill>
              <a:srgbClr val="000080"/>
            </a:solidFill>
            <a:round/>
            <a:headEnd/>
            <a:tailEnd/>
          </a:ln>
        </p:spPr>
        <p:txBody>
          <a:bodyPr wrap="none" anchor="ctr"/>
          <a:lstStyle/>
          <a:p>
            <a:endParaRPr lang="ru-RU"/>
          </a:p>
        </p:txBody>
      </p:sp>
      <p:sp>
        <p:nvSpPr>
          <p:cNvPr id="11270" name="AutoShape 12"/>
          <p:cNvSpPr>
            <a:spLocks noChangeArrowheads="1"/>
          </p:cNvSpPr>
          <p:nvPr/>
        </p:nvSpPr>
        <p:spPr bwMode="auto">
          <a:xfrm>
            <a:off x="2286000" y="5867400"/>
            <a:ext cx="457200" cy="152400"/>
          </a:xfrm>
          <a:prstGeom prst="rightArrow">
            <a:avLst>
              <a:gd name="adj1" fmla="val 50000"/>
              <a:gd name="adj2" fmla="val 75000"/>
            </a:avLst>
          </a:prstGeom>
          <a:solidFill>
            <a:srgbClr val="000080"/>
          </a:solidFill>
          <a:ln w="9525">
            <a:solidFill>
              <a:schemeClr val="tx1"/>
            </a:solidFill>
            <a:miter lim="800000"/>
            <a:headEnd/>
            <a:tailEnd/>
          </a:ln>
        </p:spPr>
        <p:txBody>
          <a:bodyPr wrap="none" anchor="ctr"/>
          <a:lstStyle/>
          <a:p>
            <a:endParaRPr lang="ru-RU"/>
          </a:p>
        </p:txBody>
      </p:sp>
      <p:sp>
        <p:nvSpPr>
          <p:cNvPr id="31757" name="AutoShape 13"/>
          <p:cNvSpPr>
            <a:spLocks noChangeArrowheads="1"/>
          </p:cNvSpPr>
          <p:nvPr/>
        </p:nvSpPr>
        <p:spPr bwMode="auto">
          <a:xfrm>
            <a:off x="3505200" y="3962400"/>
            <a:ext cx="228600" cy="228600"/>
          </a:xfrm>
          <a:prstGeom prst="star5">
            <a:avLst/>
          </a:prstGeom>
          <a:solidFill>
            <a:srgbClr val="000080"/>
          </a:solidFill>
          <a:ln w="9525">
            <a:solidFill>
              <a:schemeClr val="tx1"/>
            </a:solidFill>
            <a:miter lim="800000"/>
            <a:headEnd/>
            <a:tailEnd/>
          </a:ln>
          <a:effectLst/>
        </p:spPr>
        <p:txBody>
          <a:bodyPr wrap="none" anchor="ctr"/>
          <a:lstStyle/>
          <a:p>
            <a:pPr>
              <a:defRPr/>
            </a:pPr>
            <a:endParaRPr lang="ru-RU"/>
          </a:p>
        </p:txBody>
      </p:sp>
      <p:sp>
        <p:nvSpPr>
          <p:cNvPr id="11272" name="AutoShape 14"/>
          <p:cNvSpPr>
            <a:spLocks noChangeArrowheads="1"/>
          </p:cNvSpPr>
          <p:nvPr/>
        </p:nvSpPr>
        <p:spPr bwMode="auto">
          <a:xfrm>
            <a:off x="4648200" y="5943600"/>
            <a:ext cx="152400" cy="152400"/>
          </a:xfrm>
          <a:prstGeom prst="triangle">
            <a:avLst>
              <a:gd name="adj" fmla="val 50000"/>
            </a:avLst>
          </a:prstGeom>
          <a:solidFill>
            <a:srgbClr val="000080"/>
          </a:solidFill>
          <a:ln w="9525">
            <a:solidFill>
              <a:schemeClr val="tx1"/>
            </a:solidFill>
            <a:miter lim="800000"/>
            <a:headEnd/>
            <a:tailEnd/>
          </a:ln>
        </p:spPr>
        <p:txBody>
          <a:bodyPr wrap="none" anchor="ctr"/>
          <a:lstStyle/>
          <a:p>
            <a:endParaRPr lang="ru-RU"/>
          </a:p>
        </p:txBody>
      </p:sp>
      <p:sp>
        <p:nvSpPr>
          <p:cNvPr id="9" name="TextBox 8"/>
          <p:cNvSpPr txBox="1"/>
          <p:nvPr/>
        </p:nvSpPr>
        <p:spPr>
          <a:xfrm>
            <a:off x="2895600" y="3776663"/>
            <a:ext cx="762000" cy="338137"/>
          </a:xfrm>
          <a:prstGeom prst="rect">
            <a:avLst/>
          </a:prstGeom>
          <a:noFill/>
        </p:spPr>
        <p:txBody>
          <a:bodyPr>
            <a:spAutoFit/>
          </a:bodyPr>
          <a:lstStyle/>
          <a:p>
            <a:pPr>
              <a:defRPr/>
            </a:pPr>
            <a:r>
              <a:rPr lang="en-US" sz="1600" dirty="0">
                <a:solidFill>
                  <a:schemeClr val="accent2">
                    <a:lumMod val="60000"/>
                    <a:lumOff val="40000"/>
                  </a:schemeClr>
                </a:solidFill>
              </a:rPr>
              <a:t>Node</a:t>
            </a:r>
            <a:endParaRPr lang="ru-RU" sz="1600" dirty="0">
              <a:solidFill>
                <a:schemeClr val="accent2">
                  <a:lumMod val="60000"/>
                  <a:lumOff val="40000"/>
                </a:schemeClr>
              </a:solidFill>
            </a:endParaRPr>
          </a:p>
        </p:txBody>
      </p:sp>
      <p:sp>
        <p:nvSpPr>
          <p:cNvPr id="10" name="TextBox 9"/>
          <p:cNvSpPr txBox="1"/>
          <p:nvPr/>
        </p:nvSpPr>
        <p:spPr>
          <a:xfrm>
            <a:off x="1676400" y="5757863"/>
            <a:ext cx="762000" cy="338137"/>
          </a:xfrm>
          <a:prstGeom prst="rect">
            <a:avLst/>
          </a:prstGeom>
          <a:noFill/>
        </p:spPr>
        <p:txBody>
          <a:bodyPr>
            <a:spAutoFit/>
          </a:bodyPr>
          <a:lstStyle/>
          <a:p>
            <a:pPr>
              <a:defRPr/>
            </a:pPr>
            <a:r>
              <a:rPr lang="en-US" sz="1600" dirty="0">
                <a:solidFill>
                  <a:schemeClr val="accent2">
                    <a:lumMod val="60000"/>
                    <a:lumOff val="40000"/>
                  </a:schemeClr>
                </a:solidFill>
              </a:rPr>
              <a:t>Root</a:t>
            </a:r>
            <a:endParaRPr lang="ru-RU" sz="1600" dirty="0">
              <a:solidFill>
                <a:schemeClr val="accent2">
                  <a:lumMod val="60000"/>
                  <a:lumOff val="40000"/>
                </a:schemeClr>
              </a:solidFill>
            </a:endParaRPr>
          </a:p>
        </p:txBody>
      </p:sp>
      <p:sp>
        <p:nvSpPr>
          <p:cNvPr id="11" name="TextBox 10"/>
          <p:cNvSpPr txBox="1"/>
          <p:nvPr/>
        </p:nvSpPr>
        <p:spPr>
          <a:xfrm>
            <a:off x="4800600" y="5867400"/>
            <a:ext cx="762000" cy="338138"/>
          </a:xfrm>
          <a:prstGeom prst="rect">
            <a:avLst/>
          </a:prstGeom>
          <a:noFill/>
        </p:spPr>
        <p:txBody>
          <a:bodyPr>
            <a:spAutoFit/>
          </a:bodyPr>
          <a:lstStyle/>
          <a:p>
            <a:pPr>
              <a:defRPr/>
            </a:pPr>
            <a:r>
              <a:rPr lang="en-US" sz="1600" dirty="0">
                <a:solidFill>
                  <a:schemeClr val="accent2">
                    <a:lumMod val="60000"/>
                    <a:lumOff val="40000"/>
                  </a:schemeClr>
                </a:solidFill>
              </a:rPr>
              <a:t>Leaf</a:t>
            </a:r>
            <a:endParaRPr lang="ru-RU" sz="1600" dirty="0">
              <a:solidFill>
                <a:schemeClr val="accent2">
                  <a:lumMod val="60000"/>
                  <a:lumOff val="40000"/>
                </a:schemeClr>
              </a:solidFill>
            </a:endParaRPr>
          </a:p>
        </p:txBody>
      </p:sp>
      <p:sp>
        <p:nvSpPr>
          <p:cNvPr id="12" name="TextBox 11"/>
          <p:cNvSpPr txBox="1"/>
          <p:nvPr/>
        </p:nvSpPr>
        <p:spPr>
          <a:xfrm>
            <a:off x="5410200" y="4572000"/>
            <a:ext cx="762000" cy="338138"/>
          </a:xfrm>
          <a:prstGeom prst="rect">
            <a:avLst/>
          </a:prstGeom>
          <a:noFill/>
        </p:spPr>
        <p:txBody>
          <a:bodyPr>
            <a:spAutoFit/>
          </a:bodyPr>
          <a:lstStyle/>
          <a:p>
            <a:pPr>
              <a:defRPr/>
            </a:pPr>
            <a:r>
              <a:rPr lang="en-US" sz="1600" dirty="0" err="1">
                <a:solidFill>
                  <a:schemeClr val="accent2">
                    <a:lumMod val="60000"/>
                    <a:lumOff val="40000"/>
                  </a:schemeClr>
                </a:solidFill>
              </a:rPr>
              <a:t>Clade</a:t>
            </a:r>
            <a:endParaRPr lang="ru-RU" sz="1600" dirty="0">
              <a:solidFill>
                <a:schemeClr val="accent2">
                  <a:lumMod val="60000"/>
                  <a:lumOff val="40000"/>
                </a:schemeClr>
              </a:solidFill>
            </a:endParaRPr>
          </a:p>
        </p:txBody>
      </p:sp>
      <p:sp>
        <p:nvSpPr>
          <p:cNvPr id="13" name="TextBox 12"/>
          <p:cNvSpPr txBox="1"/>
          <p:nvPr/>
        </p:nvSpPr>
        <p:spPr>
          <a:xfrm>
            <a:off x="2743200" y="6215063"/>
            <a:ext cx="838200" cy="338137"/>
          </a:xfrm>
          <a:prstGeom prst="rect">
            <a:avLst/>
          </a:prstGeom>
          <a:noFill/>
        </p:spPr>
        <p:txBody>
          <a:bodyPr>
            <a:spAutoFit/>
          </a:bodyPr>
          <a:lstStyle/>
          <a:p>
            <a:pPr>
              <a:defRPr/>
            </a:pPr>
            <a:r>
              <a:rPr lang="en-US" sz="1600" dirty="0">
                <a:solidFill>
                  <a:schemeClr val="accent2">
                    <a:lumMod val="60000"/>
                    <a:lumOff val="40000"/>
                  </a:schemeClr>
                </a:solidFill>
              </a:rPr>
              <a:t>Branch</a:t>
            </a:r>
            <a:endParaRPr lang="ru-RU" sz="1600" dirty="0">
              <a:solidFill>
                <a:schemeClr val="accent2">
                  <a:lumMod val="60000"/>
                  <a:lumOff val="40000"/>
                </a:schemeClr>
              </a:solidFill>
            </a:endParaRPr>
          </a:p>
        </p:txBody>
      </p:sp>
      <p:sp>
        <p:nvSpPr>
          <p:cNvPr id="11278" name="Номер слайда 13"/>
          <p:cNvSpPr>
            <a:spLocks noGrp="1"/>
          </p:cNvSpPr>
          <p:nvPr>
            <p:ph type="sldNum" sz="quarter" idx="12"/>
          </p:nvPr>
        </p:nvSpPr>
        <p:spPr>
          <a:noFill/>
        </p:spPr>
        <p:txBody>
          <a:bodyPr/>
          <a:lstStyle/>
          <a:p>
            <a:fld id="{83AB951E-6477-4EDA-9C4F-761BA4AB278F}" type="slidenum">
              <a:rPr lang="en-US" smtClean="0"/>
              <a:pPr/>
              <a:t>22</a:t>
            </a:fld>
            <a:endParaRPr lang="en-US" smtClean="0"/>
          </a:p>
        </p:txBody>
      </p:sp>
    </p:spTree>
    <p:extLst>
      <p:ext uri="{BB962C8B-B14F-4D97-AF65-F5344CB8AC3E}">
        <p14:creationId xmlns:p14="http://schemas.microsoft.com/office/powerpoint/2010/main" val="21934170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ChangeArrowheads="1"/>
          </p:cNvSpPr>
          <p:nvPr/>
        </p:nvSpPr>
        <p:spPr>
          <a:xfrm>
            <a:off x="0" y="0"/>
            <a:ext cx="9144000" cy="745724"/>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ru-RU" altLang="ru-RU" sz="3600" b="1" smtClean="0">
                <a:solidFill>
                  <a:srgbClr val="00B0F0"/>
                </a:solidFill>
                <a:latin typeface="Courier New" panose="02070309020205020404" pitchFamily="49" charset="0"/>
              </a:rPr>
              <a:t>Бинарное дерево</a:t>
            </a:r>
          </a:p>
        </p:txBody>
      </p:sp>
      <p:sp>
        <p:nvSpPr>
          <p:cNvPr id="4" name="Rectangle 3"/>
          <p:cNvSpPr>
            <a:spLocks noChangeArrowheads="1"/>
          </p:cNvSpPr>
          <p:nvPr/>
        </p:nvSpPr>
        <p:spPr bwMode="auto">
          <a:xfrm>
            <a:off x="8345347" y="6363570"/>
            <a:ext cx="719278" cy="494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ru-RU" altLang="ru-RU" sz="2800" b="1">
                <a:latin typeface="Arial" panose="020B0604020202020204" pitchFamily="34" charset="0"/>
                <a:cs typeface="Arial" panose="020B0604020202020204" pitchFamily="34" charset="0"/>
                <a:sym typeface="Symbol" panose="05050102010706020507" pitchFamily="18" charset="2"/>
              </a:rPr>
              <a:t>5</a:t>
            </a:r>
            <a:endParaRPr lang="en-US" altLang="ru-RU" sz="2800" b="1">
              <a:latin typeface="Arial" panose="020B0604020202020204" pitchFamily="34" charset="0"/>
              <a:cs typeface="Arial" panose="020B0604020202020204" pitchFamily="34" charset="0"/>
              <a:sym typeface="Symbol" panose="05050102010706020507" pitchFamily="18" charset="2"/>
            </a:endParaRPr>
          </a:p>
        </p:txBody>
      </p:sp>
      <p:cxnSp>
        <p:nvCxnSpPr>
          <p:cNvPr id="6" name="Прямая соединительная линия 5"/>
          <p:cNvCxnSpPr/>
          <p:nvPr/>
        </p:nvCxnSpPr>
        <p:spPr>
          <a:xfrm flipH="1">
            <a:off x="1" y="745724"/>
            <a:ext cx="9143999" cy="0"/>
          </a:xfrm>
          <a:prstGeom prst="line">
            <a:avLst/>
          </a:prstGeom>
          <a:ln w="60325">
            <a:gradFill flip="none" rotWithShape="1">
              <a:gsLst>
                <a:gs pos="0">
                  <a:schemeClr val="accent1"/>
                </a:gs>
                <a:gs pos="59000">
                  <a:schemeClr val="accent1">
                    <a:lumMod val="45000"/>
                    <a:lumOff val="55000"/>
                  </a:schemeClr>
                </a:gs>
                <a:gs pos="83000">
                  <a:schemeClr val="accent1">
                    <a:lumMod val="45000"/>
                    <a:lumOff val="55000"/>
                  </a:schemeClr>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5" name="Rectangle 4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4" name="Rectangle 10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pSp>
        <p:nvGrpSpPr>
          <p:cNvPr id="107" name="Группа 106"/>
          <p:cNvGrpSpPr/>
          <p:nvPr/>
        </p:nvGrpSpPr>
        <p:grpSpPr>
          <a:xfrm>
            <a:off x="283579" y="2167337"/>
            <a:ext cx="8277805" cy="4633011"/>
            <a:chOff x="283579" y="2167337"/>
            <a:chExt cx="8277805" cy="4633011"/>
          </a:xfrm>
        </p:grpSpPr>
        <p:sp>
          <p:nvSpPr>
            <p:cNvPr id="57" name="Rectangle 106"/>
            <p:cNvSpPr>
              <a:spLocks noChangeArrowheads="1"/>
            </p:cNvSpPr>
            <p:nvPr/>
          </p:nvSpPr>
          <p:spPr bwMode="auto">
            <a:xfrm>
              <a:off x="839100" y="2872406"/>
              <a:ext cx="1448466" cy="986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2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Корень</a:t>
              </a:r>
              <a:endParaRPr kumimoji="0" lang="ru-RU" altLang="ru-RU" sz="2200" b="1" i="0" u="none" strike="noStrike" cap="none" normalizeH="0" baseline="0" smtClean="0">
                <a:ln>
                  <a:noFill/>
                </a:ln>
                <a:solidFill>
                  <a:schemeClr val="tx1"/>
                </a:solidFill>
                <a:effectLst/>
                <a:latin typeface="Arial" panose="020B0604020202020204" pitchFamily="34" charset="0"/>
              </a:endParaRPr>
            </a:p>
          </p:txBody>
        </p:sp>
        <p:sp>
          <p:nvSpPr>
            <p:cNvPr id="59" name="AutoShape 104"/>
            <p:cNvSpPr>
              <a:spLocks noChangeShapeType="1"/>
            </p:cNvSpPr>
            <p:nvPr/>
          </p:nvSpPr>
          <p:spPr bwMode="auto">
            <a:xfrm>
              <a:off x="1297234" y="4607641"/>
              <a:ext cx="1120641" cy="0"/>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sz="2200"/>
            </a:p>
          </p:txBody>
        </p:sp>
        <p:sp>
          <p:nvSpPr>
            <p:cNvPr id="60" name="AutoShape 103"/>
            <p:cNvSpPr>
              <a:spLocks noChangeShapeType="1"/>
            </p:cNvSpPr>
            <p:nvPr/>
          </p:nvSpPr>
          <p:spPr bwMode="auto">
            <a:xfrm>
              <a:off x="2421989" y="3274322"/>
              <a:ext cx="1372" cy="2536325"/>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sz="2200"/>
            </a:p>
          </p:txBody>
        </p:sp>
        <p:sp>
          <p:nvSpPr>
            <p:cNvPr id="61" name="AutoShape 102"/>
            <p:cNvSpPr>
              <a:spLocks noChangeShapeType="1"/>
            </p:cNvSpPr>
            <p:nvPr/>
          </p:nvSpPr>
          <p:spPr bwMode="auto">
            <a:xfrm>
              <a:off x="2420618" y="3270207"/>
              <a:ext cx="1736514" cy="4115"/>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sz="2200"/>
            </a:p>
          </p:txBody>
        </p:sp>
        <p:sp>
          <p:nvSpPr>
            <p:cNvPr id="62" name="AutoShape 101"/>
            <p:cNvSpPr>
              <a:spLocks noChangeShapeType="1"/>
            </p:cNvSpPr>
            <p:nvPr/>
          </p:nvSpPr>
          <p:spPr bwMode="auto">
            <a:xfrm>
              <a:off x="2421989" y="5810646"/>
              <a:ext cx="1219401" cy="1372"/>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sz="2200"/>
            </a:p>
          </p:txBody>
        </p:sp>
        <p:sp>
          <p:nvSpPr>
            <p:cNvPr id="63" name="AutoShape 100"/>
            <p:cNvSpPr>
              <a:spLocks noChangeShapeType="1"/>
            </p:cNvSpPr>
            <p:nvPr/>
          </p:nvSpPr>
          <p:spPr bwMode="auto">
            <a:xfrm>
              <a:off x="4157131" y="2500667"/>
              <a:ext cx="1372" cy="1543194"/>
            </a:xfrm>
            <a:prstGeom prst="straightConnector1">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sz="2200"/>
            </a:p>
          </p:txBody>
        </p:sp>
        <p:sp>
          <p:nvSpPr>
            <p:cNvPr id="64" name="AutoShape 99"/>
            <p:cNvSpPr>
              <a:spLocks noChangeShapeType="1"/>
            </p:cNvSpPr>
            <p:nvPr/>
          </p:nvSpPr>
          <p:spPr bwMode="auto">
            <a:xfrm>
              <a:off x="4157131" y="4043861"/>
              <a:ext cx="1004050" cy="0"/>
            </a:xfrm>
            <a:prstGeom prst="straightConnector1">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sz="2200"/>
            </a:p>
          </p:txBody>
        </p:sp>
        <p:sp>
          <p:nvSpPr>
            <p:cNvPr id="65" name="AutoShape 98"/>
            <p:cNvSpPr>
              <a:spLocks noChangeShapeType="1"/>
            </p:cNvSpPr>
            <p:nvPr/>
          </p:nvSpPr>
          <p:spPr bwMode="auto">
            <a:xfrm>
              <a:off x="4157131" y="2500667"/>
              <a:ext cx="448531" cy="1372"/>
            </a:xfrm>
            <a:prstGeom prst="straightConnector1">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sz="2200"/>
            </a:p>
          </p:txBody>
        </p:sp>
        <p:sp>
          <p:nvSpPr>
            <p:cNvPr id="66" name="AutoShape 97"/>
            <p:cNvSpPr>
              <a:spLocks noChangeShapeType="1"/>
            </p:cNvSpPr>
            <p:nvPr/>
          </p:nvSpPr>
          <p:spPr bwMode="auto">
            <a:xfrm>
              <a:off x="3773069" y="5020531"/>
              <a:ext cx="2743" cy="1545937"/>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sz="2200"/>
            </a:p>
          </p:txBody>
        </p:sp>
        <p:sp>
          <p:nvSpPr>
            <p:cNvPr id="67" name="AutoShape 96"/>
            <p:cNvSpPr>
              <a:spLocks noChangeShapeType="1"/>
            </p:cNvSpPr>
            <p:nvPr/>
          </p:nvSpPr>
          <p:spPr bwMode="auto">
            <a:xfrm>
              <a:off x="3773069" y="6566468"/>
              <a:ext cx="1774920" cy="1372"/>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sz="2200"/>
            </a:p>
          </p:txBody>
        </p:sp>
        <p:sp>
          <p:nvSpPr>
            <p:cNvPr id="68" name="AutoShape 95"/>
            <p:cNvSpPr>
              <a:spLocks noChangeShapeType="1"/>
            </p:cNvSpPr>
            <p:nvPr/>
          </p:nvSpPr>
          <p:spPr bwMode="auto">
            <a:xfrm>
              <a:off x="3773069" y="5020531"/>
              <a:ext cx="1004050" cy="4115"/>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sz="2200"/>
            </a:p>
          </p:txBody>
        </p:sp>
        <p:sp>
          <p:nvSpPr>
            <p:cNvPr id="69" name="Oval 94"/>
            <p:cNvSpPr>
              <a:spLocks noChangeArrowheads="1"/>
            </p:cNvSpPr>
            <p:nvPr/>
          </p:nvSpPr>
          <p:spPr bwMode="auto">
            <a:xfrm>
              <a:off x="4007622" y="3156353"/>
              <a:ext cx="251013" cy="281204"/>
            </a:xfrm>
            <a:prstGeom prst="ellipse">
              <a:avLst/>
            </a:prstGeom>
            <a:solidFill>
              <a:srgbClr val="FFFFFF"/>
            </a:solidFill>
            <a:ln w="25400">
              <a:solidFill>
                <a:srgbClr val="0000FF"/>
              </a:solidFill>
              <a:round/>
              <a:headEnd/>
              <a:tailEnd/>
            </a:ln>
          </p:spPr>
          <p:txBody>
            <a:bodyPr vert="horz" wrap="square" lIns="91440" tIns="45720" rIns="91440" bIns="45720" numCol="1" anchor="t" anchorCtr="0" compatLnSpc="1">
              <a:prstTxWarp prst="textNoShape">
                <a:avLst/>
              </a:prstTxWarp>
            </a:bodyPr>
            <a:lstStyle/>
            <a:p>
              <a:endParaRPr lang="ru-RU" sz="2200"/>
            </a:p>
          </p:txBody>
        </p:sp>
        <p:sp>
          <p:nvSpPr>
            <p:cNvPr id="70" name="Oval 93"/>
            <p:cNvSpPr>
              <a:spLocks noChangeArrowheads="1"/>
            </p:cNvSpPr>
            <p:nvPr/>
          </p:nvSpPr>
          <p:spPr bwMode="auto">
            <a:xfrm>
              <a:off x="3641390" y="5646039"/>
              <a:ext cx="249641" cy="282576"/>
            </a:xfrm>
            <a:prstGeom prst="ellipse">
              <a:avLst/>
            </a:prstGeom>
            <a:solidFill>
              <a:srgbClr val="FFFFFF"/>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sz="2200"/>
            </a:p>
          </p:txBody>
        </p:sp>
        <p:sp>
          <p:nvSpPr>
            <p:cNvPr id="71" name="Oval 92"/>
            <p:cNvSpPr>
              <a:spLocks noChangeArrowheads="1"/>
            </p:cNvSpPr>
            <p:nvPr/>
          </p:nvSpPr>
          <p:spPr bwMode="auto">
            <a:xfrm>
              <a:off x="4605662" y="2353892"/>
              <a:ext cx="251013" cy="282576"/>
            </a:xfrm>
            <a:prstGeom prst="ellipse">
              <a:avLst/>
            </a:prstGeom>
            <a:solidFill>
              <a:srgbClr val="FFFFFF"/>
            </a:solidFill>
            <a:ln w="25400">
              <a:solidFill>
                <a:srgbClr val="0000FF"/>
              </a:solidFill>
              <a:round/>
              <a:headEnd/>
              <a:tailEnd/>
            </a:ln>
          </p:spPr>
          <p:txBody>
            <a:bodyPr vert="horz" wrap="square" lIns="91440" tIns="45720" rIns="91440" bIns="45720" numCol="1" anchor="t" anchorCtr="0" compatLnSpc="1">
              <a:prstTxWarp prst="textNoShape">
                <a:avLst/>
              </a:prstTxWarp>
            </a:bodyPr>
            <a:lstStyle/>
            <a:p>
              <a:endParaRPr lang="ru-RU" sz="2200"/>
            </a:p>
          </p:txBody>
        </p:sp>
        <p:sp>
          <p:nvSpPr>
            <p:cNvPr id="72" name="Oval 91"/>
            <p:cNvSpPr>
              <a:spLocks noChangeArrowheads="1"/>
            </p:cNvSpPr>
            <p:nvPr/>
          </p:nvSpPr>
          <p:spPr bwMode="auto">
            <a:xfrm>
              <a:off x="5161182" y="3931379"/>
              <a:ext cx="251013" cy="281204"/>
            </a:xfrm>
            <a:prstGeom prst="ellipse">
              <a:avLst/>
            </a:prstGeom>
            <a:solidFill>
              <a:srgbClr val="FFFFFF"/>
            </a:solidFill>
            <a:ln w="25400">
              <a:solidFill>
                <a:srgbClr val="0000FF"/>
              </a:solidFill>
              <a:round/>
              <a:headEnd/>
              <a:tailEnd/>
            </a:ln>
          </p:spPr>
          <p:txBody>
            <a:bodyPr vert="horz" wrap="square" lIns="91440" tIns="45720" rIns="91440" bIns="45720" numCol="1" anchor="t" anchorCtr="0" compatLnSpc="1">
              <a:prstTxWarp prst="textNoShape">
                <a:avLst/>
              </a:prstTxWarp>
            </a:bodyPr>
            <a:lstStyle/>
            <a:p>
              <a:endParaRPr lang="ru-RU" sz="2200"/>
            </a:p>
          </p:txBody>
        </p:sp>
        <p:sp>
          <p:nvSpPr>
            <p:cNvPr id="73" name="Oval 90"/>
            <p:cNvSpPr>
              <a:spLocks noChangeArrowheads="1"/>
            </p:cNvSpPr>
            <p:nvPr/>
          </p:nvSpPr>
          <p:spPr bwMode="auto">
            <a:xfrm>
              <a:off x="4777120" y="4873756"/>
              <a:ext cx="251013" cy="282576"/>
            </a:xfrm>
            <a:prstGeom prst="ellipse">
              <a:avLst/>
            </a:prstGeom>
            <a:solidFill>
              <a:srgbClr val="FFFFFF"/>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sz="2200"/>
            </a:p>
          </p:txBody>
        </p:sp>
        <p:sp>
          <p:nvSpPr>
            <p:cNvPr id="74" name="Oval 89"/>
            <p:cNvSpPr>
              <a:spLocks noChangeArrowheads="1"/>
            </p:cNvSpPr>
            <p:nvPr/>
          </p:nvSpPr>
          <p:spPr bwMode="auto">
            <a:xfrm>
              <a:off x="5547989" y="6449872"/>
              <a:ext cx="251013" cy="282576"/>
            </a:xfrm>
            <a:prstGeom prst="ellipse">
              <a:avLst/>
            </a:prstGeom>
            <a:solidFill>
              <a:srgbClr val="FFFFFF"/>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sz="2200"/>
            </a:p>
          </p:txBody>
        </p:sp>
        <p:sp>
          <p:nvSpPr>
            <p:cNvPr id="75" name="Rectangle 88"/>
            <p:cNvSpPr>
              <a:spLocks noChangeArrowheads="1"/>
            </p:cNvSpPr>
            <p:nvPr/>
          </p:nvSpPr>
          <p:spPr bwMode="auto">
            <a:xfrm>
              <a:off x="4856675" y="2208489"/>
              <a:ext cx="1820185" cy="68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2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Лист №1</a:t>
              </a:r>
              <a:endParaRPr kumimoji="0" lang="ru-RU" altLang="ru-RU" sz="2200" b="0" i="0" u="none" strike="noStrike" cap="none" normalizeH="0" baseline="0" smtClean="0">
                <a:ln>
                  <a:noFill/>
                </a:ln>
                <a:solidFill>
                  <a:schemeClr val="tx1"/>
                </a:solidFill>
                <a:effectLst/>
                <a:latin typeface="Arial" panose="020B0604020202020204" pitchFamily="34" charset="0"/>
              </a:endParaRPr>
            </a:p>
          </p:txBody>
        </p:sp>
        <p:sp>
          <p:nvSpPr>
            <p:cNvPr id="76" name="Rectangle 87"/>
            <p:cNvSpPr>
              <a:spLocks noChangeArrowheads="1"/>
            </p:cNvSpPr>
            <p:nvPr/>
          </p:nvSpPr>
          <p:spPr bwMode="auto">
            <a:xfrm>
              <a:off x="5366930" y="3716018"/>
              <a:ext cx="1762574" cy="68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2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Лист №2</a:t>
              </a:r>
              <a:endParaRPr kumimoji="0" lang="ru-RU" altLang="ru-RU" sz="2200" b="0" i="0" u="none" strike="noStrike" cap="none" normalizeH="0" baseline="0" smtClean="0">
                <a:ln>
                  <a:noFill/>
                </a:ln>
                <a:solidFill>
                  <a:schemeClr val="tx1"/>
                </a:solidFill>
                <a:effectLst/>
                <a:latin typeface="Arial" panose="020B0604020202020204" pitchFamily="34" charset="0"/>
              </a:endParaRPr>
            </a:p>
          </p:txBody>
        </p:sp>
        <p:sp>
          <p:nvSpPr>
            <p:cNvPr id="77" name="Rectangle 86"/>
            <p:cNvSpPr>
              <a:spLocks noChangeArrowheads="1"/>
            </p:cNvSpPr>
            <p:nvPr/>
          </p:nvSpPr>
          <p:spPr bwMode="auto">
            <a:xfrm>
              <a:off x="5028130" y="4684458"/>
              <a:ext cx="1648727" cy="68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2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Лист №3</a:t>
              </a:r>
              <a:endParaRPr kumimoji="0" lang="ru-RU" altLang="ru-RU" sz="2200" b="0" i="0" u="none" strike="noStrike" cap="none" normalizeH="0" baseline="0" smtClean="0">
                <a:ln>
                  <a:noFill/>
                </a:ln>
                <a:solidFill>
                  <a:schemeClr val="tx1"/>
                </a:solidFill>
                <a:effectLst/>
                <a:latin typeface="Arial" panose="020B0604020202020204" pitchFamily="34" charset="0"/>
              </a:endParaRPr>
            </a:p>
          </p:txBody>
        </p:sp>
        <p:sp>
          <p:nvSpPr>
            <p:cNvPr id="78" name="Rectangle 85"/>
            <p:cNvSpPr>
              <a:spLocks noChangeArrowheads="1"/>
            </p:cNvSpPr>
            <p:nvPr/>
          </p:nvSpPr>
          <p:spPr bwMode="auto">
            <a:xfrm>
              <a:off x="5814773" y="6332588"/>
              <a:ext cx="1724168" cy="46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2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Лист №4</a:t>
              </a:r>
              <a:endParaRPr kumimoji="0" lang="ru-RU" altLang="ru-RU" sz="2200" b="0" i="0" u="none" strike="noStrike" cap="none" normalizeH="0" baseline="0" smtClean="0">
                <a:ln>
                  <a:noFill/>
                </a:ln>
                <a:solidFill>
                  <a:schemeClr val="tx1"/>
                </a:solidFill>
                <a:effectLst/>
                <a:latin typeface="Arial" panose="020B0604020202020204" pitchFamily="34" charset="0"/>
              </a:endParaRPr>
            </a:p>
          </p:txBody>
        </p:sp>
        <p:sp>
          <p:nvSpPr>
            <p:cNvPr id="79" name="Rectangle 84"/>
            <p:cNvSpPr>
              <a:spLocks noChangeArrowheads="1"/>
            </p:cNvSpPr>
            <p:nvPr/>
          </p:nvSpPr>
          <p:spPr bwMode="auto">
            <a:xfrm>
              <a:off x="283579" y="5841669"/>
              <a:ext cx="2962773" cy="935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Предковый </a:t>
              </a:r>
              <a:r>
                <a:rPr kumimoji="0" lang="ru-RU" altLang="ru-RU" sz="22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узел</a:t>
              </a:r>
              <a:r>
                <a:rPr kumimoji="0" lang="ru-RU" altLang="ru-RU" sz="2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для листьев №3 и №4</a:t>
              </a:r>
              <a:endParaRPr kumimoji="0" lang="ru-RU" altLang="ru-RU" sz="2200" b="0" i="0" u="none" strike="noStrike" cap="none" normalizeH="0" baseline="0" smtClean="0">
                <a:ln>
                  <a:noFill/>
                </a:ln>
                <a:solidFill>
                  <a:schemeClr val="tx1"/>
                </a:solidFill>
                <a:effectLst/>
                <a:latin typeface="Arial" panose="020B0604020202020204" pitchFamily="34" charset="0"/>
              </a:endParaRPr>
            </a:p>
          </p:txBody>
        </p:sp>
        <p:sp>
          <p:nvSpPr>
            <p:cNvPr id="80" name="Rectangle 83"/>
            <p:cNvSpPr>
              <a:spLocks noChangeArrowheads="1"/>
            </p:cNvSpPr>
            <p:nvPr/>
          </p:nvSpPr>
          <p:spPr bwMode="auto">
            <a:xfrm>
              <a:off x="3773069" y="2167337"/>
              <a:ext cx="3264536" cy="2286670"/>
            </a:xfrm>
            <a:prstGeom prst="rect">
              <a:avLst/>
            </a:prstGeom>
            <a:noFill/>
            <a:ln w="38100">
              <a:solidFill>
                <a:srgbClr val="0000FF"/>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sz="2200"/>
            </a:p>
          </p:txBody>
        </p:sp>
        <p:sp>
          <p:nvSpPr>
            <p:cNvPr id="81" name="Rectangle 82"/>
            <p:cNvSpPr>
              <a:spLocks noChangeArrowheads="1"/>
            </p:cNvSpPr>
            <p:nvPr/>
          </p:nvSpPr>
          <p:spPr bwMode="auto">
            <a:xfrm>
              <a:off x="7125267" y="2748171"/>
              <a:ext cx="1436117" cy="986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200" b="1" i="0" u="none" strike="noStrike" cap="none" normalizeH="0" baseline="0" smtClean="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rPr>
                <a:t>Клада</a:t>
              </a:r>
              <a:r>
                <a:rPr kumimoji="0" lang="ru-RU" altLang="ru-RU" sz="2200" b="0" i="0" u="none" strike="noStrike" cap="none" normalizeH="0" baseline="0" smtClean="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rPr>
                <a:t> из листьев №1 и №2</a:t>
              </a:r>
              <a:endParaRPr kumimoji="0" lang="ru-RU" altLang="ru-RU" sz="2200" b="0" i="0" u="none" strike="noStrike" cap="none" normalizeH="0" baseline="0" smtClean="0">
                <a:ln>
                  <a:noFill/>
                </a:ln>
                <a:solidFill>
                  <a:srgbClr val="0000FF"/>
                </a:solidFill>
                <a:effectLst/>
                <a:latin typeface="Arial" panose="020B0604020202020204" pitchFamily="34" charset="0"/>
              </a:endParaRPr>
            </a:p>
          </p:txBody>
        </p:sp>
        <p:sp>
          <p:nvSpPr>
            <p:cNvPr id="82" name="Rectangle 81"/>
            <p:cNvSpPr>
              <a:spLocks noChangeArrowheads="1"/>
            </p:cNvSpPr>
            <p:nvPr/>
          </p:nvSpPr>
          <p:spPr bwMode="auto">
            <a:xfrm>
              <a:off x="1857554" y="2177995"/>
              <a:ext cx="1818813" cy="49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2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Ветви</a:t>
              </a:r>
              <a:endParaRPr kumimoji="0" lang="ru-RU" altLang="ru-RU" sz="2200" b="1" i="0" u="none" strike="noStrike" cap="none" normalizeH="0" baseline="0" smtClean="0">
                <a:ln>
                  <a:noFill/>
                </a:ln>
                <a:solidFill>
                  <a:schemeClr val="tx1"/>
                </a:solidFill>
                <a:effectLst/>
                <a:latin typeface="Arial" panose="020B0604020202020204" pitchFamily="34" charset="0"/>
              </a:endParaRPr>
            </a:p>
          </p:txBody>
        </p:sp>
        <p:sp>
          <p:nvSpPr>
            <p:cNvPr id="83" name="AutoShape 80"/>
            <p:cNvSpPr>
              <a:spLocks noChangeShapeType="1"/>
            </p:cNvSpPr>
            <p:nvPr/>
          </p:nvSpPr>
          <p:spPr bwMode="auto">
            <a:xfrm>
              <a:off x="1297234" y="3764029"/>
              <a:ext cx="1372" cy="581613"/>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sz="2200"/>
            </a:p>
          </p:txBody>
        </p:sp>
        <p:sp>
          <p:nvSpPr>
            <p:cNvPr id="84" name="AutoShape 79"/>
            <p:cNvSpPr>
              <a:spLocks noChangeShapeType="1"/>
            </p:cNvSpPr>
            <p:nvPr/>
          </p:nvSpPr>
          <p:spPr bwMode="auto">
            <a:xfrm flipV="1">
              <a:off x="3104506" y="5962998"/>
              <a:ext cx="447538" cy="392134"/>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sz="2200"/>
            </a:p>
          </p:txBody>
        </p:sp>
        <p:sp>
          <p:nvSpPr>
            <p:cNvPr id="85" name="AutoShape 78"/>
            <p:cNvSpPr>
              <a:spLocks noChangeShapeType="1"/>
            </p:cNvSpPr>
            <p:nvPr/>
          </p:nvSpPr>
          <p:spPr bwMode="auto">
            <a:xfrm>
              <a:off x="2491943" y="2599992"/>
              <a:ext cx="694057" cy="306250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sz="2200"/>
            </a:p>
          </p:txBody>
        </p:sp>
        <p:sp>
          <p:nvSpPr>
            <p:cNvPr id="86" name="AutoShape 77"/>
            <p:cNvSpPr>
              <a:spLocks noChangeShapeType="1"/>
            </p:cNvSpPr>
            <p:nvPr/>
          </p:nvSpPr>
          <p:spPr bwMode="auto">
            <a:xfrm>
              <a:off x="2729238" y="2632353"/>
              <a:ext cx="200262" cy="421120"/>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sz="2200"/>
            </a:p>
          </p:txBody>
        </p:sp>
        <p:sp>
          <p:nvSpPr>
            <p:cNvPr id="87" name="AutoShape 76"/>
            <p:cNvSpPr>
              <a:spLocks noChangeShapeType="1"/>
            </p:cNvSpPr>
            <p:nvPr/>
          </p:nvSpPr>
          <p:spPr bwMode="auto">
            <a:xfrm>
              <a:off x="2929499" y="2599992"/>
              <a:ext cx="2231681" cy="3849880"/>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sz="2200"/>
            </a:p>
          </p:txBody>
        </p:sp>
        <p:sp>
          <p:nvSpPr>
            <p:cNvPr id="58" name="Oval 105"/>
            <p:cNvSpPr>
              <a:spLocks noChangeArrowheads="1"/>
            </p:cNvSpPr>
            <p:nvPr/>
          </p:nvSpPr>
          <p:spPr bwMode="auto">
            <a:xfrm>
              <a:off x="1162811" y="4477327"/>
              <a:ext cx="251013" cy="279832"/>
            </a:xfrm>
            <a:prstGeom prst="ellipse">
              <a:avLst/>
            </a:prstGeom>
            <a:solidFill>
              <a:schemeClr val="bg1"/>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sz="2200"/>
            </a:p>
          </p:txBody>
        </p:sp>
      </p:grpSp>
      <p:sp>
        <p:nvSpPr>
          <p:cNvPr id="105" name="Rectangle 3"/>
          <p:cNvSpPr>
            <a:spLocks noChangeArrowheads="1"/>
          </p:cNvSpPr>
          <p:nvPr/>
        </p:nvSpPr>
        <p:spPr bwMode="auto">
          <a:xfrm>
            <a:off x="283579" y="786876"/>
            <a:ext cx="8576841" cy="119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ru-RU" altLang="ru-RU" sz="2400" smtClean="0">
                <a:latin typeface="Arial" panose="020B0604020202020204" pitchFamily="34" charset="0"/>
                <a:cs typeface="Arial" panose="020B0604020202020204" pitchFamily="34" charset="0"/>
                <a:sym typeface="Symbol" panose="05050102010706020507" pitchFamily="18" charset="2"/>
              </a:rPr>
              <a:t>Видообразование обычно происходит путем бифрукации: отделения одного от другого. Поэтому филогенетические деревья – </a:t>
            </a:r>
            <a:r>
              <a:rPr lang="ru-RU" altLang="ru-RU" sz="2400" b="1" smtClean="0">
                <a:solidFill>
                  <a:srgbClr val="FF0000"/>
                </a:solidFill>
                <a:latin typeface="Arial" panose="020B0604020202020204" pitchFamily="34" charset="0"/>
                <a:cs typeface="Arial" panose="020B0604020202020204" pitchFamily="34" charset="0"/>
                <a:sym typeface="Symbol" panose="05050102010706020507" pitchFamily="18" charset="2"/>
              </a:rPr>
              <a:t>бинарные</a:t>
            </a:r>
            <a:endParaRPr lang="en-US" altLang="ru-RU" sz="2400" b="1">
              <a:solidFill>
                <a:srgbClr val="FF0000"/>
              </a:solidFill>
              <a:latin typeface="Arial" panose="020B0604020202020204" pitchFamily="34" charset="0"/>
              <a:cs typeface="Arial" panose="020B0604020202020204" pitchFamily="34" charset="0"/>
              <a:sym typeface="Symbol" panose="05050102010706020507" pitchFamily="18" charset="2"/>
            </a:endParaRPr>
          </a:p>
        </p:txBody>
      </p:sp>
    </p:spTree>
    <p:extLst>
      <p:ext uri="{BB962C8B-B14F-4D97-AF65-F5344CB8AC3E}">
        <p14:creationId xmlns:p14="http://schemas.microsoft.com/office/powerpoint/2010/main" val="41035101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ChangeArrowheads="1"/>
          </p:cNvSpPr>
          <p:nvPr/>
        </p:nvSpPr>
        <p:spPr>
          <a:xfrm>
            <a:off x="0" y="0"/>
            <a:ext cx="9144000" cy="745724"/>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ru-RU" altLang="ru-RU" sz="3600" b="1" smtClean="0">
                <a:solidFill>
                  <a:srgbClr val="00B0F0"/>
                </a:solidFill>
                <a:latin typeface="Courier New" panose="02070309020205020404" pitchFamily="49" charset="0"/>
              </a:rPr>
              <a:t>Основные термины</a:t>
            </a:r>
          </a:p>
        </p:txBody>
      </p:sp>
      <p:sp>
        <p:nvSpPr>
          <p:cNvPr id="4" name="Rectangle 3"/>
          <p:cNvSpPr>
            <a:spLocks noChangeArrowheads="1"/>
          </p:cNvSpPr>
          <p:nvPr/>
        </p:nvSpPr>
        <p:spPr bwMode="auto">
          <a:xfrm>
            <a:off x="8345347" y="6363570"/>
            <a:ext cx="719278" cy="494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ru-RU" altLang="ru-RU" sz="2800" b="1">
                <a:latin typeface="Arial" panose="020B0604020202020204" pitchFamily="34" charset="0"/>
                <a:cs typeface="Arial" panose="020B0604020202020204" pitchFamily="34" charset="0"/>
                <a:sym typeface="Symbol" panose="05050102010706020507" pitchFamily="18" charset="2"/>
              </a:rPr>
              <a:t>6</a:t>
            </a:r>
            <a:endParaRPr lang="en-US" altLang="ru-RU" sz="2800" b="1">
              <a:latin typeface="Arial" panose="020B0604020202020204" pitchFamily="34" charset="0"/>
              <a:cs typeface="Arial" panose="020B0604020202020204" pitchFamily="34" charset="0"/>
              <a:sym typeface="Symbol" panose="05050102010706020507" pitchFamily="18" charset="2"/>
            </a:endParaRPr>
          </a:p>
        </p:txBody>
      </p:sp>
      <p:cxnSp>
        <p:nvCxnSpPr>
          <p:cNvPr id="6" name="Прямая соединительная линия 5"/>
          <p:cNvCxnSpPr/>
          <p:nvPr/>
        </p:nvCxnSpPr>
        <p:spPr>
          <a:xfrm flipH="1">
            <a:off x="1" y="745724"/>
            <a:ext cx="9143999" cy="0"/>
          </a:xfrm>
          <a:prstGeom prst="line">
            <a:avLst/>
          </a:prstGeom>
          <a:ln w="60325">
            <a:gradFill flip="none" rotWithShape="1">
              <a:gsLst>
                <a:gs pos="0">
                  <a:schemeClr val="accent1"/>
                </a:gs>
                <a:gs pos="59000">
                  <a:schemeClr val="accent1">
                    <a:lumMod val="45000"/>
                    <a:lumOff val="55000"/>
                  </a:schemeClr>
                </a:gs>
                <a:gs pos="83000">
                  <a:schemeClr val="accent1">
                    <a:lumMod val="45000"/>
                    <a:lumOff val="55000"/>
                  </a:schemeClr>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5" name="Rectangle 4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4" name="Rectangle 10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05" name="Rectangle 3"/>
          <p:cNvSpPr>
            <a:spLocks noChangeArrowheads="1"/>
          </p:cNvSpPr>
          <p:nvPr/>
        </p:nvSpPr>
        <p:spPr bwMode="auto">
          <a:xfrm>
            <a:off x="202555" y="2314736"/>
            <a:ext cx="3790709" cy="47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ru-RU" altLang="ru-RU" sz="2400" b="1" smtClean="0">
                <a:solidFill>
                  <a:schemeClr val="accent1"/>
                </a:solidFill>
                <a:latin typeface="Arial" panose="020B0604020202020204" pitchFamily="34" charset="0"/>
                <a:cs typeface="Arial" panose="020B0604020202020204" pitchFamily="34" charset="0"/>
                <a:sym typeface="Symbol" panose="05050102010706020507" pitchFamily="18" charset="2"/>
              </a:rPr>
              <a:t>Листья</a:t>
            </a:r>
            <a:r>
              <a:rPr lang="ru-RU" altLang="ru-RU" sz="2400" smtClean="0">
                <a:latin typeface="Arial" panose="020B0604020202020204" pitchFamily="34" charset="0"/>
                <a:cs typeface="Arial" panose="020B0604020202020204" pitchFamily="34" charset="0"/>
                <a:sym typeface="Symbol" panose="05050102010706020507" pitchFamily="18" charset="2"/>
              </a:rPr>
              <a:t> (</a:t>
            </a:r>
            <a:r>
              <a:rPr lang="en-US" altLang="ru-RU" sz="2400" smtClean="0">
                <a:latin typeface="Arial" panose="020B0604020202020204" pitchFamily="34" charset="0"/>
                <a:cs typeface="Arial" panose="020B0604020202020204" pitchFamily="34" charset="0"/>
                <a:sym typeface="Symbol" panose="05050102010706020507" pitchFamily="18" charset="2"/>
              </a:rPr>
              <a:t>leaves</a:t>
            </a:r>
            <a:r>
              <a:rPr lang="ru-RU" altLang="ru-RU" sz="2400" smtClean="0">
                <a:latin typeface="Arial" panose="020B0604020202020204" pitchFamily="34" charset="0"/>
                <a:cs typeface="Arial" panose="020B0604020202020204" pitchFamily="34" charset="0"/>
                <a:sym typeface="Symbol" panose="05050102010706020507" pitchFamily="18" charset="2"/>
              </a:rPr>
              <a:t>, ед.ч. </a:t>
            </a:r>
            <a:r>
              <a:rPr lang="en-US" altLang="ru-RU" sz="2400" smtClean="0">
                <a:latin typeface="Arial" panose="020B0604020202020204" pitchFamily="34" charset="0"/>
                <a:cs typeface="Arial" panose="020B0604020202020204" pitchFamily="34" charset="0"/>
                <a:sym typeface="Symbol" panose="05050102010706020507" pitchFamily="18" charset="2"/>
              </a:rPr>
              <a:t>leaf)</a:t>
            </a:r>
            <a:r>
              <a:rPr lang="ru-RU" altLang="ru-RU" sz="2400" smtClean="0">
                <a:latin typeface="Arial" panose="020B0604020202020204" pitchFamily="34" charset="0"/>
                <a:cs typeface="Arial" panose="020B0604020202020204" pitchFamily="34" charset="0"/>
                <a:sym typeface="Symbol" panose="05050102010706020507" pitchFamily="18" charset="2"/>
              </a:rPr>
              <a:t> </a:t>
            </a:r>
          </a:p>
        </p:txBody>
      </p:sp>
      <p:sp>
        <p:nvSpPr>
          <p:cNvPr id="40" name="Rectangle 3"/>
          <p:cNvSpPr>
            <a:spLocks noChangeArrowheads="1"/>
          </p:cNvSpPr>
          <p:nvPr/>
        </p:nvSpPr>
        <p:spPr bwMode="auto">
          <a:xfrm>
            <a:off x="4132166" y="2314736"/>
            <a:ext cx="4780340" cy="126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ru-RU" altLang="ru-RU" sz="2400" smtClean="0">
                <a:latin typeface="Arial" panose="020B0604020202020204" pitchFamily="34" charset="0"/>
                <a:cs typeface="Arial" panose="020B0604020202020204" pitchFamily="34" charset="0"/>
                <a:sym typeface="Symbol" panose="05050102010706020507" pitchFamily="18" charset="2"/>
              </a:rPr>
              <a:t>Реально наблюдаемые сейчас объекты</a:t>
            </a:r>
            <a:r>
              <a:rPr lang="en-US" altLang="ru-RU" sz="2400" smtClean="0">
                <a:latin typeface="Arial" panose="020B0604020202020204" pitchFamily="34" charset="0"/>
                <a:cs typeface="Arial" panose="020B0604020202020204" pitchFamily="34" charset="0"/>
                <a:sym typeface="Symbol" panose="05050102010706020507" pitchFamily="18" charset="2"/>
              </a:rPr>
              <a:t>; </a:t>
            </a:r>
            <a:r>
              <a:rPr lang="ru-RU" altLang="ru-RU" sz="2400" smtClean="0">
                <a:latin typeface="Arial" panose="020B0604020202020204" pitchFamily="34" charset="0"/>
                <a:cs typeface="Arial" panose="020B0604020202020204" pitchFamily="34" charset="0"/>
                <a:sym typeface="Symbol" panose="05050102010706020507" pitchFamily="18" charset="2"/>
              </a:rPr>
              <a:t>вершины графа, не имеющие дочерних вершин</a:t>
            </a:r>
            <a:endParaRPr lang="en-US" altLang="ru-RU" sz="2400">
              <a:latin typeface="Arial" panose="020B0604020202020204" pitchFamily="34" charset="0"/>
              <a:cs typeface="Arial" panose="020B0604020202020204" pitchFamily="34" charset="0"/>
              <a:sym typeface="Symbol" panose="05050102010706020507" pitchFamily="18" charset="2"/>
            </a:endParaRPr>
          </a:p>
        </p:txBody>
      </p:sp>
      <p:sp>
        <p:nvSpPr>
          <p:cNvPr id="41" name="Rectangle 3"/>
          <p:cNvSpPr>
            <a:spLocks noChangeArrowheads="1"/>
          </p:cNvSpPr>
          <p:nvPr/>
        </p:nvSpPr>
        <p:spPr bwMode="auto">
          <a:xfrm>
            <a:off x="187125" y="3563542"/>
            <a:ext cx="3790709" cy="47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ru-RU" altLang="ru-RU" sz="2400" b="1" smtClean="0">
                <a:solidFill>
                  <a:schemeClr val="accent1"/>
                </a:solidFill>
                <a:latin typeface="Arial" panose="020B0604020202020204" pitchFamily="34" charset="0"/>
                <a:cs typeface="Arial" panose="020B0604020202020204" pitchFamily="34" charset="0"/>
                <a:sym typeface="Symbol" panose="05050102010706020507" pitchFamily="18" charset="2"/>
              </a:rPr>
              <a:t>Ветвь</a:t>
            </a:r>
            <a:r>
              <a:rPr lang="ru-RU" altLang="ru-RU" sz="2400" smtClean="0">
                <a:latin typeface="Arial" panose="020B0604020202020204" pitchFamily="34" charset="0"/>
                <a:cs typeface="Arial" panose="020B0604020202020204" pitchFamily="34" charset="0"/>
                <a:sym typeface="Symbol" panose="05050102010706020507" pitchFamily="18" charset="2"/>
              </a:rPr>
              <a:t> (</a:t>
            </a:r>
            <a:r>
              <a:rPr lang="en-US" altLang="ru-RU" sz="2400" smtClean="0">
                <a:latin typeface="Arial" panose="020B0604020202020204" pitchFamily="34" charset="0"/>
                <a:cs typeface="Arial" panose="020B0604020202020204" pitchFamily="34" charset="0"/>
                <a:sym typeface="Symbol" panose="05050102010706020507" pitchFamily="18" charset="2"/>
              </a:rPr>
              <a:t>branch)</a:t>
            </a:r>
            <a:r>
              <a:rPr lang="ru-RU" altLang="ru-RU" sz="2400" smtClean="0">
                <a:latin typeface="Arial" panose="020B0604020202020204" pitchFamily="34" charset="0"/>
                <a:cs typeface="Arial" panose="020B0604020202020204" pitchFamily="34" charset="0"/>
                <a:sym typeface="Symbol" panose="05050102010706020507" pitchFamily="18" charset="2"/>
              </a:rPr>
              <a:t> </a:t>
            </a:r>
          </a:p>
        </p:txBody>
      </p:sp>
      <p:sp>
        <p:nvSpPr>
          <p:cNvPr id="42" name="Rectangle 3"/>
          <p:cNvSpPr>
            <a:spLocks noChangeArrowheads="1"/>
          </p:cNvSpPr>
          <p:nvPr/>
        </p:nvSpPr>
        <p:spPr bwMode="auto">
          <a:xfrm>
            <a:off x="4105160" y="3563542"/>
            <a:ext cx="4925029" cy="126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ru-RU" altLang="ru-RU" sz="2400" smtClean="0">
                <a:latin typeface="Arial" panose="020B0604020202020204" pitchFamily="34" charset="0"/>
                <a:cs typeface="Arial" panose="020B0604020202020204" pitchFamily="34" charset="0"/>
                <a:sym typeface="Symbol" panose="05050102010706020507" pitchFamily="18" charset="2"/>
              </a:rPr>
              <a:t>Связь между узлами графа (как внутри, так и между внутренними узлами и листами) </a:t>
            </a:r>
            <a:endParaRPr lang="en-US" altLang="ru-RU" sz="2400">
              <a:latin typeface="Arial" panose="020B0604020202020204" pitchFamily="34" charset="0"/>
              <a:cs typeface="Arial" panose="020B0604020202020204" pitchFamily="34" charset="0"/>
              <a:sym typeface="Symbol" panose="05050102010706020507" pitchFamily="18" charset="2"/>
            </a:endParaRPr>
          </a:p>
        </p:txBody>
      </p:sp>
      <p:sp>
        <p:nvSpPr>
          <p:cNvPr id="43" name="Rectangle 3"/>
          <p:cNvSpPr>
            <a:spLocks noChangeArrowheads="1"/>
          </p:cNvSpPr>
          <p:nvPr/>
        </p:nvSpPr>
        <p:spPr bwMode="auto">
          <a:xfrm>
            <a:off x="186836" y="810595"/>
            <a:ext cx="3790709" cy="47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ru-RU" altLang="ru-RU" sz="2400" b="1" smtClean="0">
                <a:solidFill>
                  <a:schemeClr val="accent1"/>
                </a:solidFill>
                <a:latin typeface="Arial" panose="020B0604020202020204" pitchFamily="34" charset="0"/>
                <a:cs typeface="Arial" panose="020B0604020202020204" pitchFamily="34" charset="0"/>
                <a:sym typeface="Symbol" panose="05050102010706020507" pitchFamily="18" charset="2"/>
              </a:rPr>
              <a:t>Узел</a:t>
            </a:r>
            <a:r>
              <a:rPr lang="ru-RU" altLang="ru-RU" sz="2400" smtClean="0">
                <a:solidFill>
                  <a:schemeClr val="accent1"/>
                </a:solidFill>
                <a:latin typeface="Arial" panose="020B0604020202020204" pitchFamily="34" charset="0"/>
                <a:cs typeface="Arial" panose="020B0604020202020204" pitchFamily="34" charset="0"/>
                <a:sym typeface="Symbol" panose="05050102010706020507" pitchFamily="18" charset="2"/>
              </a:rPr>
              <a:t> </a:t>
            </a:r>
            <a:r>
              <a:rPr lang="ru-RU" altLang="ru-RU" sz="2400" smtClean="0">
                <a:latin typeface="Arial" panose="020B0604020202020204" pitchFamily="34" charset="0"/>
                <a:cs typeface="Arial" panose="020B0604020202020204" pitchFamily="34" charset="0"/>
                <a:sym typeface="Symbol" panose="05050102010706020507" pitchFamily="18" charset="2"/>
              </a:rPr>
              <a:t>(</a:t>
            </a:r>
            <a:r>
              <a:rPr lang="en-US" altLang="ru-RU" sz="2400" smtClean="0">
                <a:latin typeface="Arial" panose="020B0604020202020204" pitchFamily="34" charset="0"/>
                <a:cs typeface="Arial" panose="020B0604020202020204" pitchFamily="34" charset="0"/>
                <a:sym typeface="Symbol" panose="05050102010706020507" pitchFamily="18" charset="2"/>
              </a:rPr>
              <a:t>node)</a:t>
            </a:r>
            <a:r>
              <a:rPr lang="ru-RU" altLang="ru-RU" sz="2400" smtClean="0">
                <a:latin typeface="Arial" panose="020B0604020202020204" pitchFamily="34" charset="0"/>
                <a:cs typeface="Arial" panose="020B0604020202020204" pitchFamily="34" charset="0"/>
                <a:sym typeface="Symbol" panose="05050102010706020507" pitchFamily="18" charset="2"/>
              </a:rPr>
              <a:t> </a:t>
            </a:r>
          </a:p>
        </p:txBody>
      </p:sp>
      <p:sp>
        <p:nvSpPr>
          <p:cNvPr id="44" name="Rectangle 3"/>
          <p:cNvSpPr>
            <a:spLocks noChangeArrowheads="1"/>
          </p:cNvSpPr>
          <p:nvPr/>
        </p:nvSpPr>
        <p:spPr bwMode="auto">
          <a:xfrm>
            <a:off x="4139596" y="810594"/>
            <a:ext cx="4925029" cy="166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ru-RU" altLang="ru-RU" sz="2400" smtClean="0">
                <a:latin typeface="Arial" panose="020B0604020202020204" pitchFamily="34" charset="0"/>
                <a:cs typeface="Arial" panose="020B0604020202020204" pitchFamily="34" charset="0"/>
                <a:sym typeface="Symbol" panose="05050102010706020507" pitchFamily="18" charset="2"/>
              </a:rPr>
              <a:t>Точка разделения предковой последовательности на две независимо эволюционирующие</a:t>
            </a:r>
            <a:r>
              <a:rPr lang="en-US" altLang="ru-RU" sz="2400" smtClean="0">
                <a:latin typeface="Arial" panose="020B0604020202020204" pitchFamily="34" charset="0"/>
                <a:cs typeface="Arial" panose="020B0604020202020204" pitchFamily="34" charset="0"/>
                <a:sym typeface="Symbol" panose="05050102010706020507" pitchFamily="18" charset="2"/>
              </a:rPr>
              <a:t>; </a:t>
            </a:r>
            <a:r>
              <a:rPr lang="ru-RU" altLang="ru-RU" sz="2400" smtClean="0">
                <a:latin typeface="Arial" panose="020B0604020202020204" pitchFamily="34" charset="0"/>
                <a:cs typeface="Arial" panose="020B0604020202020204" pitchFamily="34" charset="0"/>
                <a:sym typeface="Symbol" panose="05050102010706020507" pitchFamily="18" charset="2"/>
              </a:rPr>
              <a:t>внутренняя вершина графа</a:t>
            </a:r>
            <a:endParaRPr lang="en-US" altLang="ru-RU" sz="2400">
              <a:latin typeface="Arial" panose="020B0604020202020204" pitchFamily="34" charset="0"/>
              <a:cs typeface="Arial" panose="020B0604020202020204" pitchFamily="34" charset="0"/>
              <a:sym typeface="Symbol" panose="05050102010706020507" pitchFamily="18" charset="2"/>
            </a:endParaRPr>
          </a:p>
        </p:txBody>
      </p:sp>
      <p:sp>
        <p:nvSpPr>
          <p:cNvPr id="45" name="Rectangle 3"/>
          <p:cNvSpPr>
            <a:spLocks noChangeArrowheads="1"/>
          </p:cNvSpPr>
          <p:nvPr/>
        </p:nvSpPr>
        <p:spPr bwMode="auto">
          <a:xfrm>
            <a:off x="202555" y="4812348"/>
            <a:ext cx="3790709" cy="47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ru-RU" altLang="ru-RU" sz="2400" b="1" smtClean="0">
                <a:solidFill>
                  <a:schemeClr val="accent1"/>
                </a:solidFill>
                <a:latin typeface="Arial" panose="020B0604020202020204" pitchFamily="34" charset="0"/>
                <a:cs typeface="Arial" panose="020B0604020202020204" pitchFamily="34" charset="0"/>
                <a:sym typeface="Symbol" panose="05050102010706020507" pitchFamily="18" charset="2"/>
              </a:rPr>
              <a:t>Корень</a:t>
            </a:r>
            <a:r>
              <a:rPr lang="ru-RU" altLang="ru-RU" sz="2400" smtClean="0">
                <a:latin typeface="Arial" panose="020B0604020202020204" pitchFamily="34" charset="0"/>
                <a:cs typeface="Arial" panose="020B0604020202020204" pitchFamily="34" charset="0"/>
                <a:sym typeface="Symbol" panose="05050102010706020507" pitchFamily="18" charset="2"/>
              </a:rPr>
              <a:t> (</a:t>
            </a:r>
            <a:r>
              <a:rPr lang="en-US" altLang="ru-RU" sz="2400" smtClean="0">
                <a:latin typeface="Arial" panose="020B0604020202020204" pitchFamily="34" charset="0"/>
                <a:cs typeface="Arial" panose="020B0604020202020204" pitchFamily="34" charset="0"/>
                <a:sym typeface="Symbol" panose="05050102010706020507" pitchFamily="18" charset="2"/>
              </a:rPr>
              <a:t>root)</a:t>
            </a:r>
            <a:r>
              <a:rPr lang="ru-RU" altLang="ru-RU" sz="2400" smtClean="0">
                <a:latin typeface="Arial" panose="020B0604020202020204" pitchFamily="34" charset="0"/>
                <a:cs typeface="Arial" panose="020B0604020202020204" pitchFamily="34" charset="0"/>
                <a:sym typeface="Symbol" panose="05050102010706020507" pitchFamily="18" charset="2"/>
              </a:rPr>
              <a:t> </a:t>
            </a:r>
          </a:p>
        </p:txBody>
      </p:sp>
      <p:sp>
        <p:nvSpPr>
          <p:cNvPr id="46" name="Rectangle 3"/>
          <p:cNvSpPr>
            <a:spLocks noChangeArrowheads="1"/>
          </p:cNvSpPr>
          <p:nvPr/>
        </p:nvSpPr>
        <p:spPr bwMode="auto">
          <a:xfrm>
            <a:off x="4120590" y="4812348"/>
            <a:ext cx="4925029" cy="48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ru-RU" altLang="ru-RU" sz="2400" smtClean="0">
                <a:latin typeface="Arial" panose="020B0604020202020204" pitchFamily="34" charset="0"/>
                <a:cs typeface="Arial" panose="020B0604020202020204" pitchFamily="34" charset="0"/>
                <a:sym typeface="Symbol" panose="05050102010706020507" pitchFamily="18" charset="2"/>
              </a:rPr>
              <a:t>Гипотетический общий предок</a:t>
            </a:r>
            <a:endParaRPr lang="en-US" altLang="ru-RU" sz="2400">
              <a:latin typeface="Arial" panose="020B0604020202020204" pitchFamily="34" charset="0"/>
              <a:cs typeface="Arial" panose="020B0604020202020204" pitchFamily="34" charset="0"/>
              <a:sym typeface="Symbol" panose="05050102010706020507" pitchFamily="18" charset="2"/>
            </a:endParaRPr>
          </a:p>
        </p:txBody>
      </p:sp>
      <p:sp>
        <p:nvSpPr>
          <p:cNvPr id="47" name="Rectangle 3"/>
          <p:cNvSpPr>
            <a:spLocks noChangeArrowheads="1"/>
          </p:cNvSpPr>
          <p:nvPr/>
        </p:nvSpPr>
        <p:spPr bwMode="auto">
          <a:xfrm>
            <a:off x="221561" y="5376738"/>
            <a:ext cx="3790709" cy="47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ru-RU" altLang="ru-RU" sz="2400" b="1" smtClean="0">
                <a:solidFill>
                  <a:schemeClr val="accent1"/>
                </a:solidFill>
                <a:latin typeface="Arial" panose="020B0604020202020204" pitchFamily="34" charset="0"/>
                <a:cs typeface="Arial" panose="020B0604020202020204" pitchFamily="34" charset="0"/>
                <a:sym typeface="Symbol" panose="05050102010706020507" pitchFamily="18" charset="2"/>
              </a:rPr>
              <a:t>Кл</a:t>
            </a:r>
            <a:r>
              <a:rPr lang="en-US" altLang="ru-RU" sz="2400" b="1" smtClean="0">
                <a:solidFill>
                  <a:schemeClr val="accent1"/>
                </a:solidFill>
                <a:latin typeface="Arial" panose="020B0604020202020204" pitchFamily="34" charset="0"/>
                <a:cs typeface="Arial" panose="020B0604020202020204" pitchFamily="34" charset="0"/>
                <a:sym typeface="Symbol" panose="05050102010706020507" pitchFamily="18" charset="2"/>
              </a:rPr>
              <a:t>á</a:t>
            </a:r>
            <a:r>
              <a:rPr lang="ru-RU" altLang="ru-RU" sz="2400" b="1" smtClean="0">
                <a:solidFill>
                  <a:schemeClr val="accent1"/>
                </a:solidFill>
                <a:latin typeface="Arial" panose="020B0604020202020204" pitchFamily="34" charset="0"/>
                <a:cs typeface="Arial" panose="020B0604020202020204" pitchFamily="34" charset="0"/>
                <a:sym typeface="Symbol" panose="05050102010706020507" pitchFamily="18" charset="2"/>
              </a:rPr>
              <a:t>да </a:t>
            </a:r>
            <a:r>
              <a:rPr lang="ru-RU" altLang="ru-RU" sz="2400" smtClean="0">
                <a:latin typeface="Arial" panose="020B0604020202020204" pitchFamily="34" charset="0"/>
                <a:cs typeface="Arial" panose="020B0604020202020204" pitchFamily="34" charset="0"/>
                <a:sym typeface="Symbol" panose="05050102010706020507" pitchFamily="18" charset="2"/>
              </a:rPr>
              <a:t>(</a:t>
            </a:r>
            <a:r>
              <a:rPr lang="en-US" altLang="ru-RU" sz="2400" smtClean="0">
                <a:latin typeface="Arial" panose="020B0604020202020204" pitchFamily="34" charset="0"/>
                <a:cs typeface="Arial" panose="020B0604020202020204" pitchFamily="34" charset="0"/>
                <a:sym typeface="Symbol" panose="05050102010706020507" pitchFamily="18" charset="2"/>
              </a:rPr>
              <a:t>clade)</a:t>
            </a:r>
            <a:r>
              <a:rPr lang="ru-RU" altLang="ru-RU" sz="2400" smtClean="0">
                <a:latin typeface="Arial" panose="020B0604020202020204" pitchFamily="34" charset="0"/>
                <a:cs typeface="Arial" panose="020B0604020202020204" pitchFamily="34" charset="0"/>
                <a:sym typeface="Symbol" panose="05050102010706020507" pitchFamily="18" charset="2"/>
              </a:rPr>
              <a:t> </a:t>
            </a:r>
          </a:p>
        </p:txBody>
      </p:sp>
      <p:sp>
        <p:nvSpPr>
          <p:cNvPr id="48" name="Rectangle 3"/>
          <p:cNvSpPr>
            <a:spLocks noChangeArrowheads="1"/>
          </p:cNvSpPr>
          <p:nvPr/>
        </p:nvSpPr>
        <p:spPr bwMode="auto">
          <a:xfrm>
            <a:off x="4139596" y="5376738"/>
            <a:ext cx="4925029" cy="1157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ru-RU" altLang="ru-RU" sz="2400" smtClean="0">
                <a:latin typeface="Arial" panose="020B0604020202020204" pitchFamily="34" charset="0"/>
                <a:cs typeface="Arial" panose="020B0604020202020204" pitchFamily="34" charset="0"/>
                <a:sym typeface="Symbol" panose="05050102010706020507" pitchFamily="18" charset="2"/>
              </a:rPr>
              <a:t>Часть дерева, которую можно «отрезать» от дерева, удалив одно ребро</a:t>
            </a:r>
            <a:endParaRPr lang="en-US" altLang="ru-RU" sz="2400">
              <a:latin typeface="Arial" panose="020B0604020202020204" pitchFamily="34" charset="0"/>
              <a:cs typeface="Arial" panose="020B0604020202020204" pitchFamily="34" charset="0"/>
              <a:sym typeface="Symbol" panose="05050102010706020507" pitchFamily="18" charset="2"/>
            </a:endParaRPr>
          </a:p>
        </p:txBody>
      </p:sp>
    </p:spTree>
    <p:extLst>
      <p:ext uri="{BB962C8B-B14F-4D97-AF65-F5344CB8AC3E}">
        <p14:creationId xmlns:p14="http://schemas.microsoft.com/office/powerpoint/2010/main" val="5870489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ChangeArrowheads="1"/>
          </p:cNvSpPr>
          <p:nvPr/>
        </p:nvSpPr>
        <p:spPr>
          <a:xfrm>
            <a:off x="0" y="0"/>
            <a:ext cx="9144000" cy="745724"/>
          </a:xfrm>
          <a:prstGeom prst="rect">
            <a:avLst/>
          </a:prstGeom>
          <a:no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ru-RU" altLang="ru-RU" sz="3600" b="1" smtClean="0">
                <a:solidFill>
                  <a:srgbClr val="00B0F0"/>
                </a:solidFill>
                <a:latin typeface="Courier New" panose="02070309020205020404" pitchFamily="49" charset="0"/>
              </a:rPr>
              <a:t>Разные формы представления дерева</a:t>
            </a:r>
          </a:p>
        </p:txBody>
      </p:sp>
      <p:sp>
        <p:nvSpPr>
          <p:cNvPr id="3" name="Rectangle 3"/>
          <p:cNvSpPr>
            <a:spLocks noChangeArrowheads="1"/>
          </p:cNvSpPr>
          <p:nvPr/>
        </p:nvSpPr>
        <p:spPr bwMode="auto">
          <a:xfrm>
            <a:off x="233538" y="1665971"/>
            <a:ext cx="3229336" cy="59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ru-RU" altLang="ru-RU" sz="2800" smtClean="0">
                <a:latin typeface="Arial" panose="020B0604020202020204" pitchFamily="34" charset="0"/>
                <a:cs typeface="Arial" panose="020B0604020202020204" pitchFamily="34" charset="0"/>
                <a:sym typeface="Symbol" panose="05050102010706020507" pitchFamily="18" charset="2"/>
              </a:rPr>
              <a:t>Угловая форма</a:t>
            </a:r>
            <a:endParaRPr lang="en-US" altLang="ru-RU" sz="2800">
              <a:latin typeface="Arial" panose="020B0604020202020204" pitchFamily="34" charset="0"/>
              <a:cs typeface="Arial" panose="020B0604020202020204" pitchFamily="34" charset="0"/>
              <a:sym typeface="Symbol" panose="05050102010706020507" pitchFamily="18" charset="2"/>
            </a:endParaRPr>
          </a:p>
        </p:txBody>
      </p:sp>
      <p:sp>
        <p:nvSpPr>
          <p:cNvPr id="4" name="Rectangle 3"/>
          <p:cNvSpPr>
            <a:spLocks noChangeArrowheads="1"/>
          </p:cNvSpPr>
          <p:nvPr/>
        </p:nvSpPr>
        <p:spPr bwMode="auto">
          <a:xfrm>
            <a:off x="8345347" y="6363570"/>
            <a:ext cx="719278" cy="494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ru-RU" altLang="ru-RU" sz="2800" b="1">
                <a:latin typeface="Arial" panose="020B0604020202020204" pitchFamily="34" charset="0"/>
                <a:cs typeface="Arial" panose="020B0604020202020204" pitchFamily="34" charset="0"/>
                <a:sym typeface="Symbol" panose="05050102010706020507" pitchFamily="18" charset="2"/>
              </a:rPr>
              <a:t>9</a:t>
            </a:r>
            <a:endParaRPr lang="en-US" altLang="ru-RU" sz="2800" b="1">
              <a:latin typeface="Arial" panose="020B0604020202020204" pitchFamily="34" charset="0"/>
              <a:cs typeface="Arial" panose="020B0604020202020204" pitchFamily="34" charset="0"/>
              <a:sym typeface="Symbol" panose="05050102010706020507" pitchFamily="18" charset="2"/>
            </a:endParaRPr>
          </a:p>
        </p:txBody>
      </p:sp>
      <p:cxnSp>
        <p:nvCxnSpPr>
          <p:cNvPr id="6" name="Прямая соединительная линия 5"/>
          <p:cNvCxnSpPr/>
          <p:nvPr/>
        </p:nvCxnSpPr>
        <p:spPr>
          <a:xfrm flipH="1">
            <a:off x="1" y="745724"/>
            <a:ext cx="9143999" cy="0"/>
          </a:xfrm>
          <a:prstGeom prst="line">
            <a:avLst/>
          </a:prstGeom>
          <a:ln w="60325">
            <a:gradFill flip="none" rotWithShape="1">
              <a:gsLst>
                <a:gs pos="0">
                  <a:schemeClr val="accent1"/>
                </a:gs>
                <a:gs pos="59000">
                  <a:schemeClr val="accent1">
                    <a:lumMod val="45000"/>
                    <a:lumOff val="55000"/>
                  </a:schemeClr>
                </a:gs>
                <a:gs pos="83000">
                  <a:schemeClr val="accent1">
                    <a:lumMod val="45000"/>
                    <a:lumOff val="55000"/>
                  </a:schemeClr>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5" name="Rectangle 4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7" name="Рисунок 6"/>
          <p:cNvPicPr>
            <a:picLocks noChangeAspect="1"/>
          </p:cNvPicPr>
          <p:nvPr/>
        </p:nvPicPr>
        <p:blipFill>
          <a:blip r:embed="rId2" cstate="print"/>
          <a:stretch>
            <a:fillRect/>
          </a:stretch>
        </p:blipFill>
        <p:spPr>
          <a:xfrm>
            <a:off x="3185082" y="1270569"/>
            <a:ext cx="5669551" cy="5093000"/>
          </a:xfrm>
          <a:prstGeom prst="rect">
            <a:avLst/>
          </a:prstGeom>
        </p:spPr>
      </p:pic>
      <p:sp>
        <p:nvSpPr>
          <p:cNvPr id="8" name="Rectangle 3"/>
          <p:cNvSpPr>
            <a:spLocks noChangeArrowheads="1"/>
          </p:cNvSpPr>
          <p:nvPr/>
        </p:nvSpPr>
        <p:spPr bwMode="auto">
          <a:xfrm>
            <a:off x="164486" y="3259100"/>
            <a:ext cx="3229336" cy="94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ru-RU" altLang="ru-RU" sz="2800" smtClean="0">
                <a:latin typeface="Arial" panose="020B0604020202020204" pitchFamily="34" charset="0"/>
                <a:cs typeface="Arial" panose="020B0604020202020204" pitchFamily="34" charset="0"/>
                <a:sym typeface="Symbol" panose="05050102010706020507" pitchFamily="18" charset="2"/>
              </a:rPr>
              <a:t>Прямоугольная форма</a:t>
            </a:r>
            <a:endParaRPr lang="en-US" altLang="ru-RU" sz="2800">
              <a:latin typeface="Arial" panose="020B0604020202020204" pitchFamily="34" charset="0"/>
              <a:cs typeface="Arial" panose="020B0604020202020204" pitchFamily="34" charset="0"/>
              <a:sym typeface="Symbol" panose="05050102010706020507" pitchFamily="18" charset="2"/>
            </a:endParaRPr>
          </a:p>
        </p:txBody>
      </p:sp>
      <p:sp>
        <p:nvSpPr>
          <p:cNvPr id="9" name="Rectangle 3"/>
          <p:cNvSpPr>
            <a:spLocks noChangeArrowheads="1"/>
          </p:cNvSpPr>
          <p:nvPr/>
        </p:nvSpPr>
        <p:spPr bwMode="auto">
          <a:xfrm>
            <a:off x="60116" y="5330968"/>
            <a:ext cx="3229336" cy="58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ru-RU" altLang="ru-RU" sz="2800" smtClean="0">
                <a:latin typeface="Arial" panose="020B0604020202020204" pitchFamily="34" charset="0"/>
                <a:cs typeface="Arial" panose="020B0604020202020204" pitchFamily="34" charset="0"/>
                <a:sym typeface="Symbol" panose="05050102010706020507" pitchFamily="18" charset="2"/>
              </a:rPr>
              <a:t>И т.д. и т.п.</a:t>
            </a:r>
            <a:endParaRPr lang="en-US" altLang="ru-RU" sz="2800">
              <a:latin typeface="Arial" panose="020B0604020202020204" pitchFamily="34" charset="0"/>
              <a:cs typeface="Arial" panose="020B0604020202020204" pitchFamily="34" charset="0"/>
              <a:sym typeface="Symbol" panose="05050102010706020507" pitchFamily="18" charset="2"/>
            </a:endParaRPr>
          </a:p>
        </p:txBody>
      </p:sp>
    </p:spTree>
    <p:extLst>
      <p:ext uri="{BB962C8B-B14F-4D97-AF65-F5344CB8AC3E}">
        <p14:creationId xmlns:p14="http://schemas.microsoft.com/office/powerpoint/2010/main" val="25359307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304800"/>
            <a:ext cx="8839200" cy="1325562"/>
          </a:xfrm>
        </p:spPr>
        <p:txBody>
          <a:bodyPr/>
          <a:lstStyle/>
          <a:p>
            <a:r>
              <a:rPr lang="ru-RU" dirty="0" smtClean="0"/>
              <a:t>Математическое описание филогении  </a:t>
            </a:r>
            <a:endParaRPr lang="ru-RU" dirty="0"/>
          </a:p>
        </p:txBody>
      </p:sp>
      <p:sp>
        <p:nvSpPr>
          <p:cNvPr id="3" name="Объект 2"/>
          <p:cNvSpPr>
            <a:spLocks noGrp="1"/>
          </p:cNvSpPr>
          <p:nvPr>
            <p:ph idx="1"/>
          </p:nvPr>
        </p:nvSpPr>
        <p:spPr>
          <a:xfrm>
            <a:off x="457200" y="1752600"/>
            <a:ext cx="8229600" cy="4968875"/>
          </a:xfrm>
        </p:spPr>
        <p:txBody>
          <a:bodyPr/>
          <a:lstStyle/>
          <a:p>
            <a:r>
              <a:rPr lang="ru-RU" dirty="0" smtClean="0"/>
              <a:t>Граф – дерево (граф без циклов)</a:t>
            </a:r>
          </a:p>
          <a:p>
            <a:pPr lvl="1"/>
            <a:r>
              <a:rPr lang="ru-RU" dirty="0" smtClean="0"/>
              <a:t>Вершина – последовательность</a:t>
            </a:r>
            <a:br>
              <a:rPr lang="ru-RU" dirty="0" smtClean="0"/>
            </a:br>
            <a:r>
              <a:rPr lang="ru-RU" sz="2000" dirty="0" smtClean="0"/>
              <a:t>проблема разборчивого говорящего названия!</a:t>
            </a:r>
          </a:p>
          <a:p>
            <a:pPr lvl="1"/>
            <a:r>
              <a:rPr lang="ru-RU" dirty="0" smtClean="0"/>
              <a:t>Ребро от вероятного ближайшего общего предка двух (или более) последовательностей к потомку</a:t>
            </a:r>
          </a:p>
          <a:p>
            <a:r>
              <a:rPr lang="ru-RU" dirty="0" smtClean="0"/>
              <a:t>Маркировка ребер</a:t>
            </a:r>
            <a:r>
              <a:rPr lang="en-US" dirty="0" smtClean="0"/>
              <a:t>:</a:t>
            </a:r>
          </a:p>
          <a:p>
            <a:pPr lvl="1"/>
            <a:r>
              <a:rPr lang="ru-RU" dirty="0" smtClean="0"/>
              <a:t>Длина: попытка отображения времени</a:t>
            </a:r>
          </a:p>
          <a:p>
            <a:pPr lvl="1"/>
            <a:r>
              <a:rPr lang="ru-RU" dirty="0" smtClean="0"/>
              <a:t>Надежность реконструкции</a:t>
            </a:r>
          </a:p>
          <a:p>
            <a:pPr lvl="1"/>
            <a:r>
              <a:rPr lang="ru-RU" dirty="0" smtClean="0"/>
              <a:t>др. …</a:t>
            </a:r>
            <a:endParaRPr lang="ru-RU" dirty="0"/>
          </a:p>
        </p:txBody>
      </p:sp>
      <p:sp>
        <p:nvSpPr>
          <p:cNvPr id="4" name="Номер слайда 3"/>
          <p:cNvSpPr>
            <a:spLocks noGrp="1"/>
          </p:cNvSpPr>
          <p:nvPr>
            <p:ph type="sldNum" sz="quarter" idx="12"/>
          </p:nvPr>
        </p:nvSpPr>
        <p:spPr/>
        <p:txBody>
          <a:bodyPr/>
          <a:lstStyle/>
          <a:p>
            <a:pPr>
              <a:defRPr/>
            </a:pPr>
            <a:fld id="{10221035-5776-40F8-86A9-BA40694093CB}" type="slidenum">
              <a:rPr lang="en-US" smtClean="0"/>
              <a:pPr>
                <a:defRPr/>
              </a:pPr>
              <a:t>26</a:t>
            </a:fld>
            <a:endParaRPr lang="en-US"/>
          </a:p>
        </p:txBody>
      </p:sp>
    </p:spTree>
    <p:extLst>
      <p:ext uri="{BB962C8B-B14F-4D97-AF65-F5344CB8AC3E}">
        <p14:creationId xmlns:p14="http://schemas.microsoft.com/office/powerpoint/2010/main" val="23171673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ChangeArrowheads="1"/>
          </p:cNvSpPr>
          <p:nvPr/>
        </p:nvSpPr>
        <p:spPr>
          <a:xfrm>
            <a:off x="0" y="0"/>
            <a:ext cx="9144000" cy="745724"/>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ru-RU" altLang="ru-RU" sz="3600" b="1" smtClean="0">
                <a:solidFill>
                  <a:srgbClr val="00B0F0"/>
                </a:solidFill>
                <a:latin typeface="Courier New" panose="02070309020205020404" pitchFamily="49" charset="0"/>
              </a:rPr>
              <a:t>Длины ветвей приобретают смысл</a:t>
            </a:r>
          </a:p>
        </p:txBody>
      </p:sp>
      <p:sp>
        <p:nvSpPr>
          <p:cNvPr id="4" name="Rectangle 3"/>
          <p:cNvSpPr>
            <a:spLocks noChangeArrowheads="1"/>
          </p:cNvSpPr>
          <p:nvPr/>
        </p:nvSpPr>
        <p:spPr bwMode="auto">
          <a:xfrm>
            <a:off x="8345347" y="6363570"/>
            <a:ext cx="719278" cy="494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ru-RU" altLang="ru-RU" sz="2800" b="1" smtClean="0">
                <a:latin typeface="Arial" panose="020B0604020202020204" pitchFamily="34" charset="0"/>
                <a:cs typeface="Arial" panose="020B0604020202020204" pitchFamily="34" charset="0"/>
                <a:sym typeface="Symbol" panose="05050102010706020507" pitchFamily="18" charset="2"/>
              </a:rPr>
              <a:t>10</a:t>
            </a:r>
            <a:endParaRPr lang="en-US" altLang="ru-RU" sz="2800" b="1">
              <a:latin typeface="Arial" panose="020B0604020202020204" pitchFamily="34" charset="0"/>
              <a:cs typeface="Arial" panose="020B0604020202020204" pitchFamily="34" charset="0"/>
              <a:sym typeface="Symbol" panose="05050102010706020507" pitchFamily="18" charset="2"/>
            </a:endParaRPr>
          </a:p>
        </p:txBody>
      </p:sp>
      <p:cxnSp>
        <p:nvCxnSpPr>
          <p:cNvPr id="6" name="Прямая соединительная линия 5"/>
          <p:cNvCxnSpPr/>
          <p:nvPr/>
        </p:nvCxnSpPr>
        <p:spPr>
          <a:xfrm flipH="1">
            <a:off x="1" y="745724"/>
            <a:ext cx="9143999" cy="0"/>
          </a:xfrm>
          <a:prstGeom prst="line">
            <a:avLst/>
          </a:prstGeom>
          <a:ln w="60325">
            <a:gradFill flip="none" rotWithShape="1">
              <a:gsLst>
                <a:gs pos="0">
                  <a:schemeClr val="accent1"/>
                </a:gs>
                <a:gs pos="59000">
                  <a:schemeClr val="accent1">
                    <a:lumMod val="45000"/>
                    <a:lumOff val="55000"/>
                  </a:schemeClr>
                </a:gs>
                <a:gs pos="83000">
                  <a:schemeClr val="accent1">
                    <a:lumMod val="45000"/>
                    <a:lumOff val="55000"/>
                  </a:schemeClr>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5" name="Rectangle 4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7" name="Рисунок 6"/>
          <p:cNvPicPr>
            <a:picLocks noChangeAspect="1"/>
          </p:cNvPicPr>
          <p:nvPr/>
        </p:nvPicPr>
        <p:blipFill>
          <a:blip r:embed="rId2" cstate="print"/>
          <a:stretch>
            <a:fillRect/>
          </a:stretch>
        </p:blipFill>
        <p:spPr>
          <a:xfrm>
            <a:off x="433903" y="4339000"/>
            <a:ext cx="7141876" cy="2519000"/>
          </a:xfrm>
          <a:prstGeom prst="rect">
            <a:avLst/>
          </a:prstGeom>
        </p:spPr>
      </p:pic>
      <p:pic>
        <p:nvPicPr>
          <p:cNvPr id="8" name="Рисунок 7"/>
          <p:cNvPicPr>
            <a:picLocks noChangeAspect="1"/>
          </p:cNvPicPr>
          <p:nvPr/>
        </p:nvPicPr>
        <p:blipFill>
          <a:blip r:embed="rId3" cstate="print"/>
          <a:stretch>
            <a:fillRect/>
          </a:stretch>
        </p:blipFill>
        <p:spPr>
          <a:xfrm>
            <a:off x="433903" y="1394241"/>
            <a:ext cx="7053976" cy="1771000"/>
          </a:xfrm>
          <a:prstGeom prst="rect">
            <a:avLst/>
          </a:prstGeom>
        </p:spPr>
      </p:pic>
      <p:sp>
        <p:nvSpPr>
          <p:cNvPr id="3" name="Rectangle 3"/>
          <p:cNvSpPr>
            <a:spLocks noChangeArrowheads="1"/>
          </p:cNvSpPr>
          <p:nvPr/>
        </p:nvSpPr>
        <p:spPr bwMode="auto">
          <a:xfrm>
            <a:off x="254642" y="816493"/>
            <a:ext cx="8634715" cy="578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ru-RU" altLang="ru-RU" sz="2800" smtClean="0">
                <a:solidFill>
                  <a:srgbClr val="FF0000"/>
                </a:solidFill>
                <a:latin typeface="Arial" panose="020B0604020202020204" pitchFamily="34" charset="0"/>
                <a:cs typeface="Arial" panose="020B0604020202020204" pitchFamily="34" charset="0"/>
                <a:sym typeface="Symbol" panose="05050102010706020507" pitchFamily="18" charset="2"/>
              </a:rPr>
              <a:t>!</a:t>
            </a:r>
            <a:r>
              <a:rPr lang="ru-RU" altLang="ru-RU" sz="2800" smtClean="0">
                <a:latin typeface="Arial" panose="020B0604020202020204" pitchFamily="34" charset="0"/>
                <a:cs typeface="Arial" panose="020B0604020202020204" pitchFamily="34" charset="0"/>
                <a:sym typeface="Symbol" panose="05050102010706020507" pitchFamily="18" charset="2"/>
              </a:rPr>
              <a:t> Обратите внимание: длины ветвей одинаковы</a:t>
            </a:r>
            <a:endParaRPr lang="en-US" altLang="ru-RU" sz="2800">
              <a:latin typeface="Arial" panose="020B0604020202020204" pitchFamily="34" charset="0"/>
              <a:cs typeface="Arial" panose="020B0604020202020204" pitchFamily="34" charset="0"/>
              <a:sym typeface="Symbol" panose="05050102010706020507" pitchFamily="18" charset="2"/>
            </a:endParaRPr>
          </a:p>
        </p:txBody>
      </p:sp>
      <p:sp>
        <p:nvSpPr>
          <p:cNvPr id="9" name="Rectangle 3"/>
          <p:cNvSpPr>
            <a:spLocks noChangeArrowheads="1"/>
          </p:cNvSpPr>
          <p:nvPr/>
        </p:nvSpPr>
        <p:spPr bwMode="auto">
          <a:xfrm>
            <a:off x="254641" y="3164543"/>
            <a:ext cx="8634715" cy="578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ru-RU" altLang="ru-RU" sz="2800" smtClean="0">
                <a:solidFill>
                  <a:srgbClr val="FF0000"/>
                </a:solidFill>
                <a:latin typeface="Arial" panose="020B0604020202020204" pitchFamily="34" charset="0"/>
                <a:cs typeface="Arial" panose="020B0604020202020204" pitchFamily="34" charset="0"/>
                <a:sym typeface="Symbol" panose="05050102010706020507" pitchFamily="18" charset="2"/>
              </a:rPr>
              <a:t>Но можно на дереве также показать неравномерность скорости эволюции</a:t>
            </a:r>
            <a:endParaRPr lang="en-US" altLang="ru-RU" sz="2800">
              <a:latin typeface="Arial" panose="020B0604020202020204" pitchFamily="34" charset="0"/>
              <a:cs typeface="Arial" panose="020B0604020202020204" pitchFamily="34" charset="0"/>
              <a:sym typeface="Symbol" panose="05050102010706020507" pitchFamily="18" charset="2"/>
            </a:endParaRPr>
          </a:p>
        </p:txBody>
      </p:sp>
    </p:spTree>
    <p:extLst>
      <p:ext uri="{BB962C8B-B14F-4D97-AF65-F5344CB8AC3E}">
        <p14:creationId xmlns:p14="http://schemas.microsoft.com/office/powerpoint/2010/main" val="38347805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p:txBody>
          <a:bodyPr/>
          <a:lstStyle/>
          <a:p>
            <a:r>
              <a:rPr lang="ru-RU" smtClean="0"/>
              <a:t>Филогенетическое дерево</a:t>
            </a:r>
          </a:p>
        </p:txBody>
      </p:sp>
      <p:cxnSp>
        <p:nvCxnSpPr>
          <p:cNvPr id="5" name="Прямая соединительная линия 4"/>
          <p:cNvCxnSpPr/>
          <p:nvPr/>
        </p:nvCxnSpPr>
        <p:spPr>
          <a:xfrm rot="5400000">
            <a:off x="0" y="2362200"/>
            <a:ext cx="2667000" cy="685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rot="16200000" flipH="1">
            <a:off x="838200" y="2209800"/>
            <a:ext cx="2667000" cy="990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173" name="TextBox 6"/>
          <p:cNvSpPr txBox="1">
            <a:spLocks noChangeArrowheads="1"/>
          </p:cNvSpPr>
          <p:nvPr/>
        </p:nvSpPr>
        <p:spPr bwMode="auto">
          <a:xfrm>
            <a:off x="381000" y="3962400"/>
            <a:ext cx="838200" cy="338138"/>
          </a:xfrm>
          <a:prstGeom prst="rect">
            <a:avLst/>
          </a:prstGeom>
          <a:noFill/>
          <a:ln w="9525">
            <a:noFill/>
            <a:miter lim="800000"/>
            <a:headEnd/>
            <a:tailEnd/>
          </a:ln>
        </p:spPr>
        <p:txBody>
          <a:bodyPr>
            <a:spAutoFit/>
          </a:bodyPr>
          <a:lstStyle/>
          <a:p>
            <a:r>
              <a:rPr lang="en-US" sz="1600"/>
              <a:t>Human</a:t>
            </a:r>
            <a:endParaRPr lang="ru-RU" sz="1600"/>
          </a:p>
        </p:txBody>
      </p:sp>
      <p:sp>
        <p:nvSpPr>
          <p:cNvPr id="7174" name="TextBox 7"/>
          <p:cNvSpPr txBox="1">
            <a:spLocks noChangeArrowheads="1"/>
          </p:cNvSpPr>
          <p:nvPr/>
        </p:nvSpPr>
        <p:spPr bwMode="auto">
          <a:xfrm>
            <a:off x="2362200" y="3962400"/>
            <a:ext cx="1524000" cy="338138"/>
          </a:xfrm>
          <a:prstGeom prst="rect">
            <a:avLst/>
          </a:prstGeom>
          <a:noFill/>
          <a:ln w="9525">
            <a:noFill/>
            <a:miter lim="800000"/>
            <a:headEnd/>
            <a:tailEnd/>
          </a:ln>
        </p:spPr>
        <p:txBody>
          <a:bodyPr>
            <a:spAutoFit/>
          </a:bodyPr>
          <a:lstStyle/>
          <a:p>
            <a:r>
              <a:rPr lang="en-US" sz="1600"/>
              <a:t>Chicken</a:t>
            </a:r>
            <a:endParaRPr lang="ru-RU" sz="1600"/>
          </a:p>
        </p:txBody>
      </p:sp>
      <p:cxnSp>
        <p:nvCxnSpPr>
          <p:cNvPr id="10" name="Прямая соединительная линия 9"/>
          <p:cNvCxnSpPr/>
          <p:nvPr/>
        </p:nvCxnSpPr>
        <p:spPr>
          <a:xfrm rot="16200000" flipH="1">
            <a:off x="762000" y="3200400"/>
            <a:ext cx="144780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176" name="TextBox 10"/>
          <p:cNvSpPr txBox="1">
            <a:spLocks noChangeArrowheads="1"/>
          </p:cNvSpPr>
          <p:nvPr/>
        </p:nvSpPr>
        <p:spPr bwMode="auto">
          <a:xfrm>
            <a:off x="1295400" y="3962400"/>
            <a:ext cx="1143000" cy="338138"/>
          </a:xfrm>
          <a:prstGeom prst="rect">
            <a:avLst/>
          </a:prstGeom>
          <a:noFill/>
          <a:ln w="9525">
            <a:noFill/>
            <a:miter lim="800000"/>
            <a:headEnd/>
            <a:tailEnd/>
          </a:ln>
        </p:spPr>
        <p:txBody>
          <a:bodyPr>
            <a:spAutoFit/>
          </a:bodyPr>
          <a:lstStyle/>
          <a:p>
            <a:r>
              <a:rPr lang="en-US" sz="1600"/>
              <a:t>Mouse</a:t>
            </a:r>
            <a:endParaRPr lang="ru-RU" sz="1600"/>
          </a:p>
        </p:txBody>
      </p:sp>
      <p:cxnSp>
        <p:nvCxnSpPr>
          <p:cNvPr id="13" name="Прямая соединительная линия 12"/>
          <p:cNvCxnSpPr/>
          <p:nvPr/>
        </p:nvCxnSpPr>
        <p:spPr>
          <a:xfrm rot="5400000">
            <a:off x="3771900" y="2628900"/>
            <a:ext cx="2057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4800600" y="1600200"/>
            <a:ext cx="1981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4800600" y="3657600"/>
            <a:ext cx="685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rot="5400000">
            <a:off x="4838700" y="3619500"/>
            <a:ext cx="1295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5486400" y="2971800"/>
            <a:ext cx="1219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5486400" y="4267200"/>
            <a:ext cx="1219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183" name="TextBox 26"/>
          <p:cNvSpPr txBox="1">
            <a:spLocks noChangeArrowheads="1"/>
          </p:cNvSpPr>
          <p:nvPr/>
        </p:nvSpPr>
        <p:spPr bwMode="auto">
          <a:xfrm>
            <a:off x="6705600" y="4038600"/>
            <a:ext cx="838200" cy="338138"/>
          </a:xfrm>
          <a:prstGeom prst="rect">
            <a:avLst/>
          </a:prstGeom>
          <a:noFill/>
          <a:ln w="9525">
            <a:noFill/>
            <a:miter lim="800000"/>
            <a:headEnd/>
            <a:tailEnd/>
          </a:ln>
        </p:spPr>
        <p:txBody>
          <a:bodyPr>
            <a:spAutoFit/>
          </a:bodyPr>
          <a:lstStyle/>
          <a:p>
            <a:r>
              <a:rPr lang="en-US" sz="1600"/>
              <a:t>Human</a:t>
            </a:r>
            <a:endParaRPr lang="ru-RU" sz="1600"/>
          </a:p>
        </p:txBody>
      </p:sp>
      <p:sp>
        <p:nvSpPr>
          <p:cNvPr id="7184" name="TextBox 27"/>
          <p:cNvSpPr txBox="1">
            <a:spLocks noChangeArrowheads="1"/>
          </p:cNvSpPr>
          <p:nvPr/>
        </p:nvSpPr>
        <p:spPr bwMode="auto">
          <a:xfrm>
            <a:off x="6705600" y="2743200"/>
            <a:ext cx="1143000" cy="338138"/>
          </a:xfrm>
          <a:prstGeom prst="rect">
            <a:avLst/>
          </a:prstGeom>
          <a:noFill/>
          <a:ln w="9525">
            <a:noFill/>
            <a:miter lim="800000"/>
            <a:headEnd/>
            <a:tailEnd/>
          </a:ln>
        </p:spPr>
        <p:txBody>
          <a:bodyPr>
            <a:spAutoFit/>
          </a:bodyPr>
          <a:lstStyle/>
          <a:p>
            <a:r>
              <a:rPr lang="en-US" sz="1600"/>
              <a:t>Mouse</a:t>
            </a:r>
            <a:endParaRPr lang="ru-RU" sz="1600"/>
          </a:p>
        </p:txBody>
      </p:sp>
      <p:sp>
        <p:nvSpPr>
          <p:cNvPr id="7185" name="TextBox 28"/>
          <p:cNvSpPr txBox="1">
            <a:spLocks noChangeArrowheads="1"/>
          </p:cNvSpPr>
          <p:nvPr/>
        </p:nvSpPr>
        <p:spPr bwMode="auto">
          <a:xfrm>
            <a:off x="6781800" y="1371600"/>
            <a:ext cx="1524000" cy="338138"/>
          </a:xfrm>
          <a:prstGeom prst="rect">
            <a:avLst/>
          </a:prstGeom>
          <a:noFill/>
          <a:ln w="9525">
            <a:noFill/>
            <a:miter lim="800000"/>
            <a:headEnd/>
            <a:tailEnd/>
          </a:ln>
        </p:spPr>
        <p:txBody>
          <a:bodyPr>
            <a:spAutoFit/>
          </a:bodyPr>
          <a:lstStyle/>
          <a:p>
            <a:r>
              <a:rPr lang="en-US" sz="1600"/>
              <a:t>Chicken</a:t>
            </a:r>
            <a:endParaRPr lang="ru-RU" sz="1600"/>
          </a:p>
        </p:txBody>
      </p:sp>
      <p:sp>
        <p:nvSpPr>
          <p:cNvPr id="7186" name="TextBox 18"/>
          <p:cNvSpPr txBox="1">
            <a:spLocks noChangeArrowheads="1"/>
          </p:cNvSpPr>
          <p:nvPr/>
        </p:nvSpPr>
        <p:spPr bwMode="auto">
          <a:xfrm>
            <a:off x="457200" y="4800600"/>
            <a:ext cx="3124200" cy="369888"/>
          </a:xfrm>
          <a:prstGeom prst="rect">
            <a:avLst/>
          </a:prstGeom>
          <a:noFill/>
          <a:ln w="9525">
            <a:noFill/>
            <a:miter lim="800000"/>
            <a:headEnd/>
            <a:tailEnd/>
          </a:ln>
        </p:spPr>
        <p:txBody>
          <a:bodyPr>
            <a:spAutoFit/>
          </a:bodyPr>
          <a:lstStyle/>
          <a:p>
            <a:r>
              <a:rPr lang="ru-RU">
                <a:solidFill>
                  <a:srgbClr val="A27B00"/>
                </a:solidFill>
              </a:rPr>
              <a:t>Угловая форма</a:t>
            </a:r>
          </a:p>
        </p:txBody>
      </p:sp>
      <p:sp>
        <p:nvSpPr>
          <p:cNvPr id="7187" name="TextBox 20"/>
          <p:cNvSpPr txBox="1">
            <a:spLocks noChangeArrowheads="1"/>
          </p:cNvSpPr>
          <p:nvPr/>
        </p:nvSpPr>
        <p:spPr bwMode="auto">
          <a:xfrm>
            <a:off x="4724400" y="4811713"/>
            <a:ext cx="3124200" cy="369887"/>
          </a:xfrm>
          <a:prstGeom prst="rect">
            <a:avLst/>
          </a:prstGeom>
          <a:noFill/>
          <a:ln w="9525">
            <a:noFill/>
            <a:miter lim="800000"/>
            <a:headEnd/>
            <a:tailEnd/>
          </a:ln>
        </p:spPr>
        <p:txBody>
          <a:bodyPr>
            <a:spAutoFit/>
          </a:bodyPr>
          <a:lstStyle/>
          <a:p>
            <a:r>
              <a:rPr lang="ru-RU">
                <a:solidFill>
                  <a:srgbClr val="A27B00"/>
                </a:solidFill>
              </a:rPr>
              <a:t>Прямоугольная форма</a:t>
            </a:r>
          </a:p>
        </p:txBody>
      </p:sp>
      <p:sp>
        <p:nvSpPr>
          <p:cNvPr id="7188" name="Номер слайда 20"/>
          <p:cNvSpPr>
            <a:spLocks noGrp="1"/>
          </p:cNvSpPr>
          <p:nvPr>
            <p:ph type="sldNum" sz="quarter" idx="12"/>
          </p:nvPr>
        </p:nvSpPr>
        <p:spPr>
          <a:noFill/>
        </p:spPr>
        <p:txBody>
          <a:bodyPr/>
          <a:lstStyle/>
          <a:p>
            <a:fld id="{C494F156-D1EA-42D8-9736-72D59B70382E}" type="slidenum">
              <a:rPr lang="en-US" smtClean="0"/>
              <a:pPr/>
              <a:t>28</a:t>
            </a:fld>
            <a:endParaRPr lang="en-US" smtClean="0"/>
          </a:p>
        </p:txBody>
      </p:sp>
      <p:sp>
        <p:nvSpPr>
          <p:cNvPr id="2" name="Прямоугольник 1"/>
          <p:cNvSpPr/>
          <p:nvPr/>
        </p:nvSpPr>
        <p:spPr>
          <a:xfrm>
            <a:off x="457200" y="5719545"/>
            <a:ext cx="8064500" cy="646331"/>
          </a:xfrm>
          <a:prstGeom prst="rect">
            <a:avLst/>
          </a:prstGeom>
        </p:spPr>
        <p:txBody>
          <a:bodyPr wrap="square">
            <a:spAutoFit/>
          </a:bodyPr>
          <a:lstStyle/>
          <a:p>
            <a:r>
              <a:rPr lang="ru-RU" dirty="0" smtClean="0"/>
              <a:t>Это разные изображения одного и того же дерева. Бывают и другие, увидите, когда будете пользоваться программами</a:t>
            </a:r>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ChangeArrowheads="1"/>
          </p:cNvSpPr>
          <p:nvPr/>
        </p:nvSpPr>
        <p:spPr>
          <a:xfrm>
            <a:off x="0" y="0"/>
            <a:ext cx="9144000" cy="745724"/>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ru-RU" altLang="ru-RU" sz="3600" b="1" smtClean="0">
                <a:solidFill>
                  <a:srgbClr val="00B0F0"/>
                </a:solidFill>
                <a:latin typeface="Courier New" panose="02070309020205020404" pitchFamily="49" charset="0"/>
              </a:rPr>
              <a:t>Скобочная формула дерева</a:t>
            </a:r>
          </a:p>
        </p:txBody>
      </p:sp>
      <p:cxnSp>
        <p:nvCxnSpPr>
          <p:cNvPr id="6" name="Прямая соединительная линия 5"/>
          <p:cNvCxnSpPr/>
          <p:nvPr/>
        </p:nvCxnSpPr>
        <p:spPr>
          <a:xfrm flipH="1">
            <a:off x="1" y="745724"/>
            <a:ext cx="9143999" cy="0"/>
          </a:xfrm>
          <a:prstGeom prst="line">
            <a:avLst/>
          </a:prstGeom>
          <a:ln w="60325">
            <a:gradFill flip="none" rotWithShape="1">
              <a:gsLst>
                <a:gs pos="0">
                  <a:schemeClr val="accent1"/>
                </a:gs>
                <a:gs pos="59000">
                  <a:schemeClr val="accent1">
                    <a:lumMod val="45000"/>
                    <a:lumOff val="55000"/>
                  </a:schemeClr>
                </a:gs>
                <a:gs pos="83000">
                  <a:schemeClr val="accent1">
                    <a:lumMod val="45000"/>
                    <a:lumOff val="55000"/>
                  </a:schemeClr>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5" name="Rectangle 4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7" name="Rectangle 3"/>
          <p:cNvSpPr>
            <a:spLocks noChangeArrowheads="1"/>
          </p:cNvSpPr>
          <p:nvPr/>
        </p:nvSpPr>
        <p:spPr bwMode="auto">
          <a:xfrm>
            <a:off x="8345347" y="6363570"/>
            <a:ext cx="719278" cy="494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ru-RU" altLang="ru-RU" sz="2800" b="1" smtClean="0">
                <a:latin typeface="Arial" panose="020B0604020202020204" pitchFamily="34" charset="0"/>
                <a:cs typeface="Arial" panose="020B0604020202020204" pitchFamily="34" charset="0"/>
                <a:sym typeface="Symbol" panose="05050102010706020507" pitchFamily="18" charset="2"/>
              </a:rPr>
              <a:t>16</a:t>
            </a:r>
            <a:endParaRPr lang="en-US" altLang="ru-RU" sz="2800" b="1">
              <a:latin typeface="Arial" panose="020B0604020202020204" pitchFamily="34" charset="0"/>
              <a:cs typeface="Arial" panose="020B0604020202020204" pitchFamily="34" charset="0"/>
              <a:sym typeface="Symbol" panose="05050102010706020507" pitchFamily="18" charset="2"/>
            </a:endParaRPr>
          </a:p>
        </p:txBody>
      </p:sp>
      <p:sp>
        <p:nvSpPr>
          <p:cNvPr id="24" name="Rectangle 3"/>
          <p:cNvSpPr>
            <a:spLocks noChangeArrowheads="1"/>
          </p:cNvSpPr>
          <p:nvPr/>
        </p:nvSpPr>
        <p:spPr bwMode="auto">
          <a:xfrm>
            <a:off x="0" y="4858018"/>
            <a:ext cx="9167150" cy="131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None/>
            </a:pPr>
            <a:r>
              <a:rPr lang="en-US" altLang="ru-RU" sz="3600" b="1">
                <a:solidFill>
                  <a:srgbClr val="FF0000"/>
                </a:solidFill>
                <a:latin typeface="Courier New" panose="02070309020205020404" pitchFamily="49" charset="0"/>
                <a:cs typeface="Courier New" panose="02070309020205020404" pitchFamily="49" charset="0"/>
                <a:sym typeface="Symbol" panose="05050102010706020507" pitchFamily="18" charset="2"/>
              </a:rPr>
              <a:t>(</a:t>
            </a:r>
            <a:r>
              <a:rPr lang="en-US" altLang="ru-RU" sz="3600" b="1">
                <a:solidFill>
                  <a:schemeClr val="accent2">
                    <a:lumMod val="75000"/>
                  </a:schemeClr>
                </a:solidFill>
                <a:latin typeface="Courier New" panose="02070309020205020404" pitchFamily="49" charset="0"/>
                <a:cs typeface="Courier New" panose="02070309020205020404" pitchFamily="49" charset="0"/>
                <a:sym typeface="Symbol" panose="05050102010706020507" pitchFamily="18" charset="2"/>
              </a:rPr>
              <a:t>(</a:t>
            </a:r>
            <a:r>
              <a:rPr lang="en-US" altLang="ru-RU" sz="3600" b="1">
                <a:latin typeface="Courier New" panose="02070309020205020404" pitchFamily="49" charset="0"/>
                <a:cs typeface="Courier New" panose="02070309020205020404" pitchFamily="49" charset="0"/>
                <a:sym typeface="Symbol" panose="05050102010706020507" pitchFamily="18" charset="2"/>
              </a:rPr>
              <a:t>Chicken:2,</a:t>
            </a:r>
            <a:r>
              <a:rPr lang="en-US" altLang="ru-RU" sz="3600" b="1">
                <a:solidFill>
                  <a:srgbClr val="00B050"/>
                </a:solidFill>
                <a:latin typeface="Courier New" panose="02070309020205020404" pitchFamily="49" charset="0"/>
                <a:cs typeface="Courier New" panose="02070309020205020404" pitchFamily="49" charset="0"/>
                <a:sym typeface="Symbol" panose="05050102010706020507" pitchFamily="18" charset="2"/>
              </a:rPr>
              <a:t>(</a:t>
            </a:r>
            <a:r>
              <a:rPr lang="en-US" altLang="ru-RU" sz="3600" b="1">
                <a:latin typeface="Courier New" panose="02070309020205020404" pitchFamily="49" charset="0"/>
                <a:cs typeface="Courier New" panose="02070309020205020404" pitchFamily="49" charset="0"/>
                <a:sym typeface="Symbol" panose="05050102010706020507" pitchFamily="18" charset="2"/>
              </a:rPr>
              <a:t>Human:1,Mouse:1</a:t>
            </a:r>
            <a:r>
              <a:rPr lang="en-US" altLang="ru-RU" sz="3600" b="1">
                <a:solidFill>
                  <a:srgbClr val="00B050"/>
                </a:solidFill>
                <a:latin typeface="Courier New" panose="02070309020205020404" pitchFamily="49" charset="0"/>
                <a:cs typeface="Courier New" panose="02070309020205020404" pitchFamily="49" charset="0"/>
                <a:sym typeface="Symbol" panose="05050102010706020507" pitchFamily="18" charset="2"/>
              </a:rPr>
              <a:t>)</a:t>
            </a:r>
            <a:r>
              <a:rPr lang="en-US" altLang="ru-RU" sz="3600" b="1">
                <a:latin typeface="Courier New" panose="02070309020205020404" pitchFamily="49" charset="0"/>
                <a:cs typeface="Courier New" panose="02070309020205020404" pitchFamily="49" charset="0"/>
                <a:sym typeface="Symbol" panose="05050102010706020507" pitchFamily="18" charset="2"/>
              </a:rPr>
              <a:t>:1</a:t>
            </a:r>
            <a:r>
              <a:rPr lang="en-US" altLang="ru-RU" sz="3600" b="1">
                <a:solidFill>
                  <a:schemeClr val="accent2">
                    <a:lumMod val="75000"/>
                  </a:schemeClr>
                </a:solidFill>
                <a:latin typeface="Courier New" panose="02070309020205020404" pitchFamily="49" charset="0"/>
                <a:cs typeface="Courier New" panose="02070309020205020404" pitchFamily="49" charset="0"/>
                <a:sym typeface="Symbol" panose="05050102010706020507" pitchFamily="18" charset="2"/>
              </a:rPr>
              <a:t>)</a:t>
            </a:r>
            <a:r>
              <a:rPr lang="en-US" altLang="ru-RU" sz="3600" b="1">
                <a:latin typeface="Courier New" panose="02070309020205020404" pitchFamily="49" charset="0"/>
                <a:cs typeface="Courier New" panose="02070309020205020404" pitchFamily="49" charset="0"/>
                <a:sym typeface="Symbol" panose="05050102010706020507" pitchFamily="18" charset="2"/>
              </a:rPr>
              <a:t>:1,</a:t>
            </a:r>
            <a:r>
              <a:rPr lang="en-US" altLang="ru-RU" sz="3600" b="1">
                <a:solidFill>
                  <a:schemeClr val="accent1"/>
                </a:solidFill>
                <a:latin typeface="Courier New" panose="02070309020205020404" pitchFamily="49" charset="0"/>
                <a:cs typeface="Courier New" panose="02070309020205020404" pitchFamily="49" charset="0"/>
                <a:sym typeface="Symbol" panose="05050102010706020507" pitchFamily="18" charset="2"/>
              </a:rPr>
              <a:t>(</a:t>
            </a:r>
            <a:r>
              <a:rPr lang="en-US" altLang="ru-RU" sz="3600" b="1">
                <a:latin typeface="Courier New" panose="02070309020205020404" pitchFamily="49" charset="0"/>
                <a:cs typeface="Courier New" panose="02070309020205020404" pitchFamily="49" charset="0"/>
                <a:sym typeface="Symbol" panose="05050102010706020507" pitchFamily="18" charset="2"/>
              </a:rPr>
              <a:t>Fly:5,Ant:5</a:t>
            </a:r>
            <a:r>
              <a:rPr lang="en-US" altLang="ru-RU" sz="3600" b="1">
                <a:solidFill>
                  <a:schemeClr val="accent1"/>
                </a:solidFill>
                <a:latin typeface="Courier New" panose="02070309020205020404" pitchFamily="49" charset="0"/>
                <a:cs typeface="Courier New" panose="02070309020205020404" pitchFamily="49" charset="0"/>
                <a:sym typeface="Symbol" panose="05050102010706020507" pitchFamily="18" charset="2"/>
              </a:rPr>
              <a:t>)</a:t>
            </a:r>
            <a:r>
              <a:rPr lang="en-US" altLang="ru-RU" sz="3600" b="1">
                <a:latin typeface="Courier New" panose="02070309020205020404" pitchFamily="49" charset="0"/>
                <a:cs typeface="Courier New" panose="02070309020205020404" pitchFamily="49" charset="0"/>
                <a:sym typeface="Symbol" panose="05050102010706020507" pitchFamily="18" charset="2"/>
              </a:rPr>
              <a:t>:1,Nematode:3</a:t>
            </a:r>
            <a:r>
              <a:rPr lang="en-US" altLang="ru-RU" sz="3600" b="1">
                <a:solidFill>
                  <a:srgbClr val="FF0000"/>
                </a:solidFill>
                <a:latin typeface="Courier New" panose="02070309020205020404" pitchFamily="49" charset="0"/>
                <a:cs typeface="Courier New" panose="02070309020205020404" pitchFamily="49" charset="0"/>
                <a:sym typeface="Symbol" panose="05050102010706020507" pitchFamily="18" charset="2"/>
              </a:rPr>
              <a:t>);</a:t>
            </a:r>
          </a:p>
        </p:txBody>
      </p:sp>
      <p:pic>
        <p:nvPicPr>
          <p:cNvPr id="4" name="Рисунок 3"/>
          <p:cNvPicPr>
            <a:picLocks noChangeAspect="1"/>
          </p:cNvPicPr>
          <p:nvPr/>
        </p:nvPicPr>
        <p:blipFill>
          <a:blip r:embed="rId2" cstate="print"/>
          <a:stretch>
            <a:fillRect/>
          </a:stretch>
        </p:blipFill>
        <p:spPr>
          <a:xfrm>
            <a:off x="2615878" y="1034248"/>
            <a:ext cx="3889094" cy="3046708"/>
          </a:xfrm>
          <a:prstGeom prst="rect">
            <a:avLst/>
          </a:prstGeom>
        </p:spPr>
      </p:pic>
      <p:sp>
        <p:nvSpPr>
          <p:cNvPr id="15" name="Правая круглая скобка 14"/>
          <p:cNvSpPr/>
          <p:nvPr/>
        </p:nvSpPr>
        <p:spPr>
          <a:xfrm>
            <a:off x="5694744" y="1539581"/>
            <a:ext cx="127322" cy="590309"/>
          </a:xfrm>
          <a:prstGeom prst="rightBracket">
            <a:avLst/>
          </a:prstGeom>
          <a:ln w="508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5" name="Правая круглая скобка 24"/>
          <p:cNvSpPr/>
          <p:nvPr/>
        </p:nvSpPr>
        <p:spPr>
          <a:xfrm>
            <a:off x="5937812" y="1247686"/>
            <a:ext cx="150471" cy="1026467"/>
          </a:xfrm>
          <a:prstGeom prst="rightBracket">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6" name="Правая круглая скобка 25"/>
          <p:cNvSpPr/>
          <p:nvPr/>
        </p:nvSpPr>
        <p:spPr>
          <a:xfrm>
            <a:off x="6441311" y="2698979"/>
            <a:ext cx="127322" cy="590309"/>
          </a:xfrm>
          <a:prstGeom prst="rightBracket">
            <a:avLst/>
          </a:prstGeom>
          <a:ln w="508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8" name="Правая круглая скобка 27"/>
          <p:cNvSpPr/>
          <p:nvPr/>
        </p:nvSpPr>
        <p:spPr>
          <a:xfrm>
            <a:off x="6813629" y="1132041"/>
            <a:ext cx="108032" cy="2157247"/>
          </a:xfrm>
          <a:prstGeom prst="rightBracket">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9" name="Rectangle 3"/>
          <p:cNvSpPr>
            <a:spLocks noChangeArrowheads="1"/>
          </p:cNvSpPr>
          <p:nvPr/>
        </p:nvSpPr>
        <p:spPr bwMode="auto">
          <a:xfrm>
            <a:off x="156258" y="4167773"/>
            <a:ext cx="3598996" cy="690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ru-RU" altLang="ru-RU" sz="3600" smtClean="0">
                <a:latin typeface="Arial" panose="020B0604020202020204" pitchFamily="34" charset="0"/>
                <a:cs typeface="Arial" panose="020B0604020202020204" pitchFamily="34" charset="0"/>
                <a:sym typeface="Symbol" panose="05050102010706020507" pitchFamily="18" charset="2"/>
              </a:rPr>
              <a:t>Формат </a:t>
            </a:r>
            <a:r>
              <a:rPr lang="en-US" altLang="ru-RU" sz="3600" smtClean="0">
                <a:latin typeface="Arial" panose="020B0604020202020204" pitchFamily="34" charset="0"/>
                <a:cs typeface="Arial" panose="020B0604020202020204" pitchFamily="34" charset="0"/>
                <a:sym typeface="Symbol" panose="05050102010706020507" pitchFamily="18" charset="2"/>
              </a:rPr>
              <a:t>Newick:</a:t>
            </a:r>
            <a:endParaRPr lang="en-US" altLang="ru-RU" sz="3600">
              <a:latin typeface="Arial" panose="020B0604020202020204" pitchFamily="34" charset="0"/>
              <a:cs typeface="Arial" panose="020B0604020202020204" pitchFamily="34" charset="0"/>
              <a:sym typeface="Symbol" panose="05050102010706020507" pitchFamily="18" charset="2"/>
            </a:endParaRPr>
          </a:p>
        </p:txBody>
      </p:sp>
    </p:spTree>
    <p:extLst>
      <p:ext uri="{BB962C8B-B14F-4D97-AF65-F5344CB8AC3E}">
        <p14:creationId xmlns:p14="http://schemas.microsoft.com/office/powerpoint/2010/main" val="2843161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E08159AC-E4C4-4820-82E1-D5BEC3D09747}" type="slidenum">
              <a:rPr lang="en-US" smtClean="0"/>
              <a:pPr>
                <a:defRPr/>
              </a:pPr>
              <a:t>3</a:t>
            </a:fld>
            <a:endParaRPr lang="en-US"/>
          </a:p>
        </p:txBody>
      </p:sp>
      <p:sp>
        <p:nvSpPr>
          <p:cNvPr id="5" name="TextBox 4"/>
          <p:cNvSpPr txBox="1"/>
          <p:nvPr/>
        </p:nvSpPr>
        <p:spPr>
          <a:xfrm>
            <a:off x="114300" y="1074509"/>
            <a:ext cx="8915400" cy="4708981"/>
          </a:xfrm>
          <a:prstGeom prst="rect">
            <a:avLst/>
          </a:prstGeom>
          <a:noFill/>
        </p:spPr>
        <p:txBody>
          <a:bodyPr wrap="square" rtlCol="0">
            <a:spAutoFit/>
          </a:bodyPr>
          <a:lstStyle/>
          <a:p>
            <a:r>
              <a:rPr lang="ru-RU" sz="2400" dirty="0"/>
              <a:t>Родословная индивидуума – человека, лошади, собаки</a:t>
            </a:r>
            <a:br>
              <a:rPr lang="ru-RU" sz="2400" dirty="0"/>
            </a:br>
            <a:endParaRPr lang="ru-RU" sz="2400" dirty="0"/>
          </a:p>
          <a:p>
            <a:pPr marL="285750" indent="-285750">
              <a:buFont typeface="Arial" panose="020B0604020202020204" pitchFamily="34" charset="0"/>
              <a:buChar char="•"/>
            </a:pPr>
            <a:r>
              <a:rPr lang="ru-RU" sz="2400" dirty="0" smtClean="0"/>
              <a:t>Проблемы реконструкции</a:t>
            </a:r>
          </a:p>
          <a:p>
            <a:pPr marL="742950" lvl="1" indent="-285750">
              <a:buFont typeface="Arial" panose="020B0604020202020204" pitchFamily="34" charset="0"/>
              <a:buChar char="•"/>
            </a:pPr>
            <a:r>
              <a:rPr lang="ru-RU" sz="2000" dirty="0" smtClean="0"/>
              <a:t>Социальные: француз </a:t>
            </a:r>
            <a:r>
              <a:rPr lang="ru-RU" sz="2000" dirty="0"/>
              <a:t>или </a:t>
            </a:r>
            <a:r>
              <a:rPr lang="ru-RU" sz="2000" dirty="0" smtClean="0"/>
              <a:t>итальянец (</a:t>
            </a:r>
            <a:r>
              <a:rPr lang="en-US" sz="2000" dirty="0" smtClean="0"/>
              <a:t>“</a:t>
            </a:r>
            <a:r>
              <a:rPr lang="ru-RU" sz="2000" dirty="0" smtClean="0"/>
              <a:t>Закон есть закон</a:t>
            </a:r>
            <a:r>
              <a:rPr lang="en-US" sz="2000" dirty="0" smtClean="0"/>
              <a:t>”)</a:t>
            </a:r>
            <a:r>
              <a:rPr lang="ru-RU" sz="2000" dirty="0" smtClean="0"/>
              <a:t>? </a:t>
            </a:r>
            <a:r>
              <a:rPr lang="en-US" sz="2000" dirty="0" smtClean="0"/>
              <a:t/>
            </a:r>
            <a:br>
              <a:rPr lang="en-US" sz="2000" dirty="0" smtClean="0"/>
            </a:br>
            <a:r>
              <a:rPr lang="ru-RU" sz="2000" dirty="0" smtClean="0"/>
              <a:t>суррогатное материнство</a:t>
            </a:r>
          </a:p>
          <a:p>
            <a:pPr marL="742950" lvl="1" indent="-285750">
              <a:buFont typeface="Arial" panose="020B0604020202020204" pitchFamily="34" charset="0"/>
              <a:buChar char="•"/>
            </a:pPr>
            <a:r>
              <a:rPr lang="ru-RU" sz="2000" dirty="0" smtClean="0"/>
              <a:t>Биологические</a:t>
            </a:r>
            <a:r>
              <a:rPr lang="en-US" sz="2000" dirty="0" smtClean="0"/>
              <a:t>: </a:t>
            </a:r>
            <a:r>
              <a:rPr lang="ru-RU" sz="2000" dirty="0"/>
              <a:t>дети трех </a:t>
            </a:r>
            <a:r>
              <a:rPr lang="ru-RU" sz="2000" dirty="0" smtClean="0"/>
              <a:t>родителей</a:t>
            </a:r>
            <a:br>
              <a:rPr lang="ru-RU" sz="2000" dirty="0" smtClean="0"/>
            </a:br>
            <a:endParaRPr lang="ru-RU" sz="2000" dirty="0" smtClean="0"/>
          </a:p>
          <a:p>
            <a:pPr marL="285750" indent="-285750">
              <a:buFont typeface="Arial" panose="020B0604020202020204" pitchFamily="34" charset="0"/>
              <a:buChar char="•"/>
            </a:pPr>
            <a:r>
              <a:rPr lang="ru-RU" sz="2400" dirty="0" smtClean="0"/>
              <a:t>Математическое описани</a:t>
            </a:r>
            <a:r>
              <a:rPr lang="ru-RU" sz="2400" dirty="0"/>
              <a:t>е</a:t>
            </a:r>
            <a:r>
              <a:rPr lang="ru-RU" sz="2400" dirty="0" smtClean="0"/>
              <a:t> биологической генеалогии </a:t>
            </a:r>
          </a:p>
          <a:p>
            <a:pPr marL="742950" lvl="1" indent="-285750">
              <a:buFont typeface="Arial" panose="020B0604020202020204" pitchFamily="34" charset="0"/>
              <a:buChar char="•"/>
            </a:pPr>
            <a:r>
              <a:rPr lang="ru-RU" sz="2400" dirty="0" smtClean="0"/>
              <a:t>Эукариоты: каждый индивидуум имеет двух родителей</a:t>
            </a:r>
          </a:p>
          <a:p>
            <a:pPr marL="1200150" lvl="2" indent="-285750">
              <a:buFont typeface="Arial" panose="020B0604020202020204" pitchFamily="34" charset="0"/>
              <a:buChar char="•"/>
            </a:pPr>
            <a:r>
              <a:rPr lang="ru-RU" sz="2000" dirty="0" smtClean="0"/>
              <a:t>Родители подтверждаются по ДНК, т.е. по геномам </a:t>
            </a:r>
          </a:p>
          <a:p>
            <a:pPr marL="1200150" lvl="2" indent="-285750">
              <a:buFont typeface="Arial" panose="020B0604020202020204" pitchFamily="34" charset="0"/>
              <a:buChar char="•"/>
            </a:pPr>
            <a:r>
              <a:rPr lang="ru-RU" sz="2000" dirty="0" smtClean="0"/>
              <a:t>Граф: вершина – человек, М или Ж,</a:t>
            </a:r>
            <a:r>
              <a:rPr lang="en-US" sz="2000" dirty="0" smtClean="0"/>
              <a:t> </a:t>
            </a:r>
            <a:r>
              <a:rPr lang="ru-RU" sz="2000" dirty="0" smtClean="0"/>
              <a:t>дата рождения</a:t>
            </a:r>
          </a:p>
          <a:p>
            <a:pPr marL="1200150" lvl="2" indent="-285750">
              <a:buFont typeface="Arial" panose="020B0604020202020204" pitchFamily="34" charset="0"/>
              <a:buChar char="•"/>
            </a:pPr>
            <a:r>
              <a:rPr lang="ru-RU" sz="2000" dirty="0" smtClean="0"/>
              <a:t>Ребро со стрелочкой – от биологического родителя к каждому его ребенку. Если идти направо от индивидуума, получим как на рисунке</a:t>
            </a:r>
          </a:p>
        </p:txBody>
      </p:sp>
      <p:sp>
        <p:nvSpPr>
          <p:cNvPr id="7" name="Заголовок 6"/>
          <p:cNvSpPr>
            <a:spLocks noGrp="1"/>
          </p:cNvSpPr>
          <p:nvPr>
            <p:ph type="title"/>
          </p:nvPr>
        </p:nvSpPr>
        <p:spPr>
          <a:xfrm>
            <a:off x="228600" y="236309"/>
            <a:ext cx="8305800" cy="838200"/>
          </a:xfrm>
        </p:spPr>
        <p:txBody>
          <a:bodyPr/>
          <a:lstStyle/>
          <a:p>
            <a:r>
              <a:rPr lang="ru-RU" sz="2800" dirty="0" smtClean="0"/>
              <a:t/>
            </a:r>
            <a:br>
              <a:rPr lang="ru-RU" sz="2800" dirty="0" smtClean="0"/>
            </a:br>
            <a:r>
              <a:rPr lang="ru-RU" sz="2800" dirty="0" smtClean="0"/>
              <a:t>ГЕНЕАЛОГИЯ</a:t>
            </a:r>
            <a:r>
              <a:rPr lang="ru-RU" sz="2800" dirty="0"/>
              <a:t>. </a:t>
            </a:r>
            <a:r>
              <a:rPr lang="ru-RU" sz="2800" dirty="0" smtClean="0"/>
              <a:t/>
            </a:r>
            <a:br>
              <a:rPr lang="ru-RU" sz="2800" dirty="0" smtClean="0"/>
            </a:br>
            <a:r>
              <a:rPr lang="ru-RU" sz="1400" dirty="0" smtClean="0"/>
              <a:t>(</a:t>
            </a:r>
            <a:r>
              <a:rPr lang="ru-RU" sz="1400" dirty="0"/>
              <a:t>др.-греч. </a:t>
            </a:r>
            <a:r>
              <a:rPr lang="en-US" sz="1400" dirty="0" err="1"/>
              <a:t>γενε</a:t>
            </a:r>
            <a:r>
              <a:rPr lang="en-US" sz="1400" dirty="0"/>
              <a:t>αλογία</a:t>
            </a:r>
            <a:r>
              <a:rPr lang="ru-RU" sz="1400" dirty="0"/>
              <a:t> — </a:t>
            </a:r>
            <a:r>
              <a:rPr lang="ru-RU" sz="1400" dirty="0" err="1"/>
              <a:t>генеалоги́а</a:t>
            </a:r>
            <a:r>
              <a:rPr lang="ru-RU" sz="1400" dirty="0"/>
              <a:t> — «родословная», от </a:t>
            </a:r>
            <a:r>
              <a:rPr lang="en-US" sz="1400" dirty="0" err="1"/>
              <a:t>γενεά</a:t>
            </a:r>
            <a:r>
              <a:rPr lang="ru-RU" sz="1400" dirty="0"/>
              <a:t> — </a:t>
            </a:r>
            <a:r>
              <a:rPr lang="ru-RU" sz="1400" dirty="0" err="1"/>
              <a:t>генеá</a:t>
            </a:r>
            <a:r>
              <a:rPr lang="ru-RU" sz="1400" dirty="0"/>
              <a:t> — «род» и </a:t>
            </a:r>
            <a:r>
              <a:rPr lang="en-US" sz="1400" dirty="0" err="1"/>
              <a:t>λόγος</a:t>
            </a:r>
            <a:r>
              <a:rPr lang="ru-RU" sz="1400" dirty="0"/>
              <a:t> — </a:t>
            </a:r>
            <a:r>
              <a:rPr lang="ru-RU" sz="1400" dirty="0" err="1"/>
              <a:t>лóгос</a:t>
            </a:r>
            <a:r>
              <a:rPr lang="ru-RU" sz="1400" dirty="0"/>
              <a:t> — «слово; счёт, отсчёт») </a:t>
            </a:r>
            <a:r>
              <a:rPr lang="ru-RU" sz="1800" dirty="0"/>
              <a:t/>
            </a:r>
            <a:br>
              <a:rPr lang="ru-RU" sz="1800" dirty="0"/>
            </a:br>
            <a:endParaRPr lang="ru-RU" dirty="0"/>
          </a:p>
        </p:txBody>
      </p:sp>
      <p:sp>
        <p:nvSpPr>
          <p:cNvPr id="8" name="TextBox 7"/>
          <p:cNvSpPr txBox="1"/>
          <p:nvPr/>
        </p:nvSpPr>
        <p:spPr>
          <a:xfrm>
            <a:off x="114300" y="5816897"/>
            <a:ext cx="8919365" cy="461665"/>
          </a:xfrm>
          <a:prstGeom prst="rect">
            <a:avLst/>
          </a:prstGeom>
          <a:noFill/>
        </p:spPr>
        <p:txBody>
          <a:bodyPr wrap="none" rtlCol="0">
            <a:spAutoFit/>
          </a:bodyPr>
          <a:lstStyle/>
          <a:p>
            <a:r>
              <a:rPr lang="ru-RU" sz="2400" dirty="0" smtClean="0"/>
              <a:t>Объект ГРАФ = </a:t>
            </a:r>
            <a:r>
              <a:rPr lang="en-US" sz="2400" dirty="0" smtClean="0"/>
              <a:t>[V, E], </a:t>
            </a:r>
            <a:r>
              <a:rPr lang="en-US" sz="2400" dirty="0" err="1" smtClean="0"/>
              <a:t>v</a:t>
            </a:r>
            <a:r>
              <a:rPr lang="en-US" sz="2400" dirty="0" err="1" smtClean="0">
                <a:sym typeface="Symbol" panose="05050102010706020507" pitchFamily="18" charset="2"/>
              </a:rPr>
              <a:t></a:t>
            </a:r>
            <a:r>
              <a:rPr lang="en-US" sz="2400" dirty="0" err="1" smtClean="0"/>
              <a:t>V</a:t>
            </a:r>
            <a:r>
              <a:rPr lang="ru-RU" sz="2400" dirty="0" smtClean="0"/>
              <a:t> </a:t>
            </a:r>
            <a:r>
              <a:rPr lang="en-US" sz="2400" dirty="0" smtClean="0"/>
              <a:t>is a vertex, e=(v1,v2)</a:t>
            </a:r>
            <a:r>
              <a:rPr lang="en-US" sz="2400" dirty="0">
                <a:sym typeface="Symbol" panose="05050102010706020507" pitchFamily="18" charset="2"/>
              </a:rPr>
              <a:t> </a:t>
            </a:r>
            <a:r>
              <a:rPr lang="en-US" sz="2400" dirty="0" smtClean="0">
                <a:sym typeface="Symbol" panose="05050102010706020507" pitchFamily="18" charset="2"/>
              </a:rPr>
              <a:t> E is an edge</a:t>
            </a:r>
            <a:endParaRPr lang="ru-RU" sz="2400" dirty="0"/>
          </a:p>
        </p:txBody>
      </p:sp>
    </p:spTree>
    <p:extLst>
      <p:ext uri="{BB962C8B-B14F-4D97-AF65-F5344CB8AC3E}">
        <p14:creationId xmlns:p14="http://schemas.microsoft.com/office/powerpoint/2010/main" val="23100555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9144000" cy="685800"/>
          </a:xfrm>
          <a:prstGeom prst="rect">
            <a:avLst/>
          </a:prstGeom>
          <a:solidFill>
            <a:srgbClr val="003A1C"/>
          </a:solidFill>
          <a:ln w="9525">
            <a:noFill/>
            <a:miter lim="800000"/>
            <a:headEnd/>
            <a:tailEnd/>
          </a:ln>
        </p:spPr>
        <p:txBody>
          <a:bodyPr anchor="ctr"/>
          <a:lstStyle/>
          <a:p>
            <a:pPr algn="ctr"/>
            <a:r>
              <a:rPr lang="ru-RU" sz="3200" b="1" dirty="0">
                <a:solidFill>
                  <a:srgbClr val="FFFFCC"/>
                </a:solidFill>
                <a:latin typeface="Times New Roman" pitchFamily="18" charset="0"/>
              </a:rPr>
              <a:t>Скобочная </a:t>
            </a:r>
            <a:r>
              <a:rPr lang="ru-RU" sz="3200" b="1" dirty="0" smtClean="0">
                <a:solidFill>
                  <a:srgbClr val="FFFFCC"/>
                </a:solidFill>
                <a:latin typeface="Times New Roman" pitchFamily="18" charset="0"/>
              </a:rPr>
              <a:t>формула и дерево</a:t>
            </a:r>
            <a:endParaRPr lang="ru-RU" sz="3200" b="1" dirty="0">
              <a:solidFill>
                <a:srgbClr val="FFFFCC"/>
              </a:solidFill>
              <a:latin typeface="Times New Roman" pitchFamily="18" charset="0"/>
            </a:endParaRPr>
          </a:p>
        </p:txBody>
      </p:sp>
      <p:sp>
        <p:nvSpPr>
          <p:cNvPr id="19459" name="Rectangle 5"/>
          <p:cNvSpPr>
            <a:spLocks noChangeArrowheads="1"/>
          </p:cNvSpPr>
          <p:nvPr/>
        </p:nvSpPr>
        <p:spPr bwMode="auto">
          <a:xfrm>
            <a:off x="152400" y="4876800"/>
            <a:ext cx="8991600" cy="1154113"/>
          </a:xfrm>
          <a:prstGeom prst="rect">
            <a:avLst/>
          </a:prstGeom>
          <a:noFill/>
          <a:ln w="9525">
            <a:noFill/>
            <a:miter lim="800000"/>
            <a:headEnd/>
            <a:tailEnd/>
          </a:ln>
        </p:spPr>
        <p:txBody>
          <a:bodyPr>
            <a:spAutoFit/>
          </a:bodyPr>
          <a:lstStyle/>
          <a:p>
            <a:r>
              <a:rPr lang="ru-RU" sz="2400" b="1" dirty="0">
                <a:solidFill>
                  <a:srgbClr val="003300"/>
                </a:solidFill>
              </a:rPr>
              <a:t> </a:t>
            </a:r>
            <a:r>
              <a:rPr lang="ru-RU" sz="1500" b="1" dirty="0" err="1">
                <a:solidFill>
                  <a:srgbClr val="003300"/>
                </a:solidFill>
              </a:rPr>
              <a:t>Newick</a:t>
            </a:r>
            <a:r>
              <a:rPr lang="ru-RU" sz="1500" b="1" dirty="0">
                <a:solidFill>
                  <a:srgbClr val="003300"/>
                </a:solidFill>
              </a:rPr>
              <a:t> </a:t>
            </a:r>
            <a:r>
              <a:rPr lang="ru-RU" sz="1500" b="1" dirty="0" err="1">
                <a:solidFill>
                  <a:srgbClr val="003300"/>
                </a:solidFill>
              </a:rPr>
              <a:t>Standard</a:t>
            </a:r>
            <a:r>
              <a:rPr lang="ru-RU" sz="1500" b="1" dirty="0">
                <a:solidFill>
                  <a:srgbClr val="003300"/>
                </a:solidFill>
              </a:rPr>
              <a:t>:</a:t>
            </a:r>
          </a:p>
          <a:p>
            <a:pPr>
              <a:lnSpc>
                <a:spcPct val="150000"/>
              </a:lnSpc>
            </a:pPr>
            <a:r>
              <a:rPr lang="ru-RU" sz="1500" b="1" dirty="0">
                <a:solidFill>
                  <a:srgbClr val="003300"/>
                </a:solidFill>
              </a:rPr>
              <a:t> </a:t>
            </a:r>
            <a:r>
              <a:rPr lang="en-US" sz="1500" b="1" dirty="0">
                <a:solidFill>
                  <a:srgbClr val="003300"/>
                </a:solidFill>
              </a:rPr>
              <a:t>((((VICFA:3, BRANA:3):3, MARPO:6):2, PROWI:8):7, ((MOUSE:3, HUMAN:3):3, CAEEL:6):15);</a:t>
            </a:r>
            <a:endParaRPr lang="ru-RU" sz="1500" b="1" dirty="0">
              <a:solidFill>
                <a:srgbClr val="003300"/>
              </a:solidFill>
            </a:endParaRPr>
          </a:p>
          <a:p>
            <a:pPr lvl="2">
              <a:lnSpc>
                <a:spcPct val="150000"/>
              </a:lnSpc>
            </a:pPr>
            <a:r>
              <a:rPr lang="ru-RU" sz="1500" b="1" dirty="0">
                <a:solidFill>
                  <a:srgbClr val="008000"/>
                </a:solidFill>
              </a:rPr>
              <a:t> </a:t>
            </a:r>
            <a:endParaRPr lang="ru-RU" sz="1500" dirty="0">
              <a:solidFill>
                <a:srgbClr val="008000"/>
              </a:solidFill>
            </a:endParaRPr>
          </a:p>
        </p:txBody>
      </p:sp>
      <p:pic>
        <p:nvPicPr>
          <p:cNvPr id="19460" name="Picture 6" descr="rt14_rooted2_cl"/>
          <p:cNvPicPr>
            <a:picLocks noChangeAspect="1" noChangeArrowheads="1"/>
          </p:cNvPicPr>
          <p:nvPr/>
        </p:nvPicPr>
        <p:blipFill>
          <a:blip r:embed="rId3" cstate="print"/>
          <a:srcRect b="7802"/>
          <a:stretch>
            <a:fillRect/>
          </a:stretch>
        </p:blipFill>
        <p:spPr bwMode="auto">
          <a:xfrm>
            <a:off x="457200" y="762000"/>
            <a:ext cx="3352800" cy="3998913"/>
          </a:xfrm>
          <a:prstGeom prst="rect">
            <a:avLst/>
          </a:prstGeom>
          <a:noFill/>
          <a:ln w="9525">
            <a:noFill/>
            <a:miter lim="800000"/>
            <a:headEnd/>
            <a:tailEnd/>
          </a:ln>
        </p:spPr>
      </p:pic>
      <p:sp>
        <p:nvSpPr>
          <p:cNvPr id="19461" name="TextBox 6"/>
          <p:cNvSpPr txBox="1">
            <a:spLocks noChangeArrowheads="1"/>
          </p:cNvSpPr>
          <p:nvPr/>
        </p:nvSpPr>
        <p:spPr bwMode="auto">
          <a:xfrm>
            <a:off x="304800" y="5842000"/>
            <a:ext cx="8382000" cy="1016000"/>
          </a:xfrm>
          <a:prstGeom prst="rect">
            <a:avLst/>
          </a:prstGeom>
          <a:noFill/>
          <a:ln w="9525">
            <a:noFill/>
            <a:miter lim="800000"/>
            <a:headEnd/>
            <a:tailEnd/>
          </a:ln>
        </p:spPr>
        <p:txBody>
          <a:bodyPr>
            <a:spAutoFit/>
          </a:bodyPr>
          <a:lstStyle/>
          <a:p>
            <a:pPr marL="0" lvl="2">
              <a:lnSpc>
                <a:spcPct val="150000"/>
              </a:lnSpc>
            </a:pPr>
            <a:r>
              <a:rPr lang="ru-RU" sz="1200" b="1">
                <a:solidFill>
                  <a:srgbClr val="008000"/>
                </a:solidFill>
              </a:rPr>
              <a:t>«</a:t>
            </a:r>
            <a:r>
              <a:rPr lang="en-US" sz="1200" b="1">
                <a:solidFill>
                  <a:srgbClr val="008000"/>
                </a:solidFill>
              </a:rPr>
              <a:t>The reason for the name is that the second and final session of the committee met at Newick's restaurant in Dover, and we enjoyed the meal of lobsters</a:t>
            </a:r>
            <a:r>
              <a:rPr lang="ru-RU" sz="1200" b="1">
                <a:solidFill>
                  <a:srgbClr val="008000"/>
                </a:solidFill>
              </a:rPr>
              <a:t>.</a:t>
            </a:r>
            <a:r>
              <a:rPr lang="ru-RU" sz="1200">
                <a:solidFill>
                  <a:srgbClr val="008000"/>
                </a:solidFill>
              </a:rPr>
              <a:t>»</a:t>
            </a:r>
          </a:p>
          <a:p>
            <a:pPr marL="0" lvl="2"/>
            <a:r>
              <a:rPr lang="ru-RU" sz="1200">
                <a:solidFill>
                  <a:srgbClr val="008000"/>
                </a:solidFill>
              </a:rPr>
              <a:t>  Joseph Felsenstein, </a:t>
            </a:r>
            <a:r>
              <a:rPr lang="ru-RU" sz="1200">
                <a:solidFill>
                  <a:srgbClr val="008000"/>
                </a:solidFill>
                <a:hlinkClick r:id="rId4"/>
              </a:rPr>
              <a:t>http://evolution.genetics.washington.edu/phylip/newicktree.html</a:t>
            </a:r>
            <a:endParaRPr lang="ru-RU" sz="1200">
              <a:solidFill>
                <a:srgbClr val="008000"/>
              </a:solidFill>
            </a:endParaRPr>
          </a:p>
          <a:p>
            <a:endParaRPr lang="ru-RU" sz="1200"/>
          </a:p>
        </p:txBody>
      </p:sp>
      <p:sp>
        <p:nvSpPr>
          <p:cNvPr id="19462" name="Номер слайда 5"/>
          <p:cNvSpPr>
            <a:spLocks noGrp="1"/>
          </p:cNvSpPr>
          <p:nvPr>
            <p:ph type="sldNum" sz="quarter" idx="12"/>
          </p:nvPr>
        </p:nvSpPr>
        <p:spPr>
          <a:noFill/>
        </p:spPr>
        <p:txBody>
          <a:bodyPr/>
          <a:lstStyle/>
          <a:p>
            <a:fld id="{5E69C28B-4C32-4351-A54B-11581BD6C693}" type="slidenum">
              <a:rPr lang="en-US" smtClean="0"/>
              <a:pPr/>
              <a:t>30</a:t>
            </a:fld>
            <a:endParaRPr lang="en-US" smtClean="0"/>
          </a:p>
        </p:txBody>
      </p:sp>
      <p:sp>
        <p:nvSpPr>
          <p:cNvPr id="2" name="Прямоугольник 1"/>
          <p:cNvSpPr/>
          <p:nvPr/>
        </p:nvSpPr>
        <p:spPr>
          <a:xfrm>
            <a:off x="4267200" y="1107976"/>
            <a:ext cx="4572000" cy="2308324"/>
          </a:xfrm>
          <a:prstGeom prst="rect">
            <a:avLst/>
          </a:prstGeom>
        </p:spPr>
        <p:txBody>
          <a:bodyPr>
            <a:spAutoFit/>
          </a:bodyPr>
          <a:lstStyle/>
          <a:p>
            <a:r>
              <a:rPr lang="ru-RU" dirty="0"/>
              <a:t>Каждая пара скобок, кроме внешней, отвечает узлу. Число после листа или закрывающей скобки означает длину ветви, идущей из данного листа или узла в вышестоящий узел или корень. </a:t>
            </a:r>
          </a:p>
          <a:p>
            <a:r>
              <a:rPr lang="ru-RU" dirty="0"/>
              <a:t>Чтобы записать скобочной формулой </a:t>
            </a:r>
            <a:r>
              <a:rPr lang="ru-RU" dirty="0" err="1"/>
              <a:t>неукоренённое</a:t>
            </a:r>
            <a:r>
              <a:rPr lang="ru-RU" dirty="0"/>
              <a:t> дерево, выбирают какое-нибудь его укоренение.</a:t>
            </a:r>
          </a:p>
        </p:txBody>
      </p:sp>
    </p:spTree>
    <p:extLst>
      <p:ext uri="{BB962C8B-B14F-4D97-AF65-F5344CB8AC3E}">
        <p14:creationId xmlns:p14="http://schemas.microsoft.com/office/powerpoint/2010/main" val="27688783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ChangeArrowheads="1"/>
          </p:cNvSpPr>
          <p:nvPr/>
        </p:nvSpPr>
        <p:spPr>
          <a:xfrm>
            <a:off x="0" y="0"/>
            <a:ext cx="9144000" cy="745724"/>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ru-RU" altLang="ru-RU" sz="3600" b="1" smtClean="0">
                <a:solidFill>
                  <a:srgbClr val="00B0F0"/>
                </a:solidFill>
                <a:latin typeface="Courier New" panose="02070309020205020404" pitchFamily="49" charset="0"/>
              </a:rPr>
              <a:t>Топология дерева</a:t>
            </a:r>
          </a:p>
        </p:txBody>
      </p:sp>
      <p:cxnSp>
        <p:nvCxnSpPr>
          <p:cNvPr id="6" name="Прямая соединительная линия 5"/>
          <p:cNvCxnSpPr/>
          <p:nvPr/>
        </p:nvCxnSpPr>
        <p:spPr>
          <a:xfrm flipH="1">
            <a:off x="1" y="745724"/>
            <a:ext cx="9143999" cy="0"/>
          </a:xfrm>
          <a:prstGeom prst="line">
            <a:avLst/>
          </a:prstGeom>
          <a:ln w="60325">
            <a:gradFill flip="none" rotWithShape="1">
              <a:gsLst>
                <a:gs pos="0">
                  <a:schemeClr val="accent1"/>
                </a:gs>
                <a:gs pos="59000">
                  <a:schemeClr val="accent1">
                    <a:lumMod val="45000"/>
                    <a:lumOff val="55000"/>
                  </a:schemeClr>
                </a:gs>
                <a:gs pos="83000">
                  <a:schemeClr val="accent1">
                    <a:lumMod val="45000"/>
                    <a:lumOff val="55000"/>
                  </a:schemeClr>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5" name="Rectangle 4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7" name="Rectangle 3"/>
          <p:cNvSpPr>
            <a:spLocks noChangeArrowheads="1"/>
          </p:cNvSpPr>
          <p:nvPr/>
        </p:nvSpPr>
        <p:spPr bwMode="auto">
          <a:xfrm>
            <a:off x="8345347" y="6363570"/>
            <a:ext cx="719278" cy="494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en-US" altLang="ru-RU" sz="2800" b="1" smtClean="0">
                <a:latin typeface="Arial" panose="020B0604020202020204" pitchFamily="34" charset="0"/>
                <a:cs typeface="Arial" panose="020B0604020202020204" pitchFamily="34" charset="0"/>
                <a:sym typeface="Symbol" panose="05050102010706020507" pitchFamily="18" charset="2"/>
              </a:rPr>
              <a:t>17</a:t>
            </a:r>
            <a:endParaRPr lang="en-US" altLang="ru-RU" sz="2800" b="1">
              <a:latin typeface="Arial" panose="020B0604020202020204" pitchFamily="34" charset="0"/>
              <a:cs typeface="Arial" panose="020B0604020202020204" pitchFamily="34" charset="0"/>
              <a:sym typeface="Symbol" panose="05050102010706020507" pitchFamily="18" charset="2"/>
            </a:endParaRPr>
          </a:p>
        </p:txBody>
      </p:sp>
      <p:pic>
        <p:nvPicPr>
          <p:cNvPr id="8" name="Рисунок 7"/>
          <p:cNvPicPr>
            <a:picLocks noChangeAspect="1"/>
          </p:cNvPicPr>
          <p:nvPr/>
        </p:nvPicPr>
        <p:blipFill>
          <a:blip r:embed="rId2" cstate="print"/>
          <a:stretch>
            <a:fillRect/>
          </a:stretch>
        </p:blipFill>
        <p:spPr>
          <a:xfrm>
            <a:off x="2413627" y="1034248"/>
            <a:ext cx="3757725" cy="2777500"/>
          </a:xfrm>
          <a:prstGeom prst="rect">
            <a:avLst/>
          </a:prstGeom>
        </p:spPr>
      </p:pic>
      <p:pic>
        <p:nvPicPr>
          <p:cNvPr id="9" name="Рисунок 8"/>
          <p:cNvPicPr>
            <a:picLocks noChangeAspect="1"/>
          </p:cNvPicPr>
          <p:nvPr/>
        </p:nvPicPr>
        <p:blipFill>
          <a:blip r:embed="rId3" cstate="print"/>
          <a:stretch>
            <a:fillRect/>
          </a:stretch>
        </p:blipFill>
        <p:spPr>
          <a:xfrm>
            <a:off x="177554" y="3821169"/>
            <a:ext cx="3911551" cy="2799500"/>
          </a:xfrm>
          <a:prstGeom prst="rect">
            <a:avLst/>
          </a:prstGeom>
        </p:spPr>
      </p:pic>
      <p:pic>
        <p:nvPicPr>
          <p:cNvPr id="10" name="Рисунок 9"/>
          <p:cNvPicPr>
            <a:picLocks noChangeAspect="1"/>
          </p:cNvPicPr>
          <p:nvPr/>
        </p:nvPicPr>
        <p:blipFill>
          <a:blip r:embed="rId4" cstate="print"/>
          <a:stretch>
            <a:fillRect/>
          </a:stretch>
        </p:blipFill>
        <p:spPr>
          <a:xfrm>
            <a:off x="5027527" y="3726803"/>
            <a:ext cx="3669825" cy="2750000"/>
          </a:xfrm>
          <a:prstGeom prst="rect">
            <a:avLst/>
          </a:prstGeom>
        </p:spPr>
      </p:pic>
      <p:cxnSp>
        <p:nvCxnSpPr>
          <p:cNvPr id="12" name="Прямая со стрелкой 11"/>
          <p:cNvCxnSpPr/>
          <p:nvPr/>
        </p:nvCxnSpPr>
        <p:spPr>
          <a:xfrm flipV="1">
            <a:off x="1438183" y="2619919"/>
            <a:ext cx="834501" cy="912725"/>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flipH="1" flipV="1">
            <a:off x="6437179" y="2422998"/>
            <a:ext cx="1179250" cy="912724"/>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ectangle 3"/>
          <p:cNvSpPr>
            <a:spLocks noChangeArrowheads="1"/>
          </p:cNvSpPr>
          <p:nvPr/>
        </p:nvSpPr>
        <p:spPr bwMode="auto">
          <a:xfrm>
            <a:off x="7026804" y="2038034"/>
            <a:ext cx="536200" cy="690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US" altLang="ru-RU" sz="5400" b="1" smtClean="0">
                <a:solidFill>
                  <a:srgbClr val="FF0000"/>
                </a:solidFill>
                <a:cs typeface="Times New Roman" panose="02020603050405020304" pitchFamily="18" charset="0"/>
                <a:sym typeface="Symbol" panose="05050102010706020507" pitchFamily="18" charset="2"/>
              </a:rPr>
              <a:t>?</a:t>
            </a:r>
            <a:endParaRPr lang="en-US" altLang="ru-RU" sz="5400" b="1">
              <a:solidFill>
                <a:srgbClr val="FF0000"/>
              </a:solidFill>
              <a:cs typeface="Times New Roman" panose="02020603050405020304" pitchFamily="18" charset="0"/>
              <a:sym typeface="Symbol" panose="05050102010706020507" pitchFamily="18" charset="2"/>
            </a:endParaRPr>
          </a:p>
        </p:txBody>
      </p:sp>
      <p:sp>
        <p:nvSpPr>
          <p:cNvPr id="30" name="Rectangle 3"/>
          <p:cNvSpPr>
            <a:spLocks noChangeArrowheads="1"/>
          </p:cNvSpPr>
          <p:nvPr/>
        </p:nvSpPr>
        <p:spPr bwMode="auto">
          <a:xfrm>
            <a:off x="1435407" y="2116720"/>
            <a:ext cx="536200" cy="690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US" altLang="ru-RU" sz="5400" b="1" smtClean="0">
                <a:solidFill>
                  <a:srgbClr val="FF0000"/>
                </a:solidFill>
                <a:cs typeface="Times New Roman" panose="02020603050405020304" pitchFamily="18" charset="0"/>
                <a:sym typeface="Symbol" panose="05050102010706020507" pitchFamily="18" charset="2"/>
              </a:rPr>
              <a:t>?</a:t>
            </a:r>
            <a:endParaRPr lang="en-US" altLang="ru-RU" sz="5400" b="1">
              <a:solidFill>
                <a:srgbClr val="FF0000"/>
              </a:solidFill>
              <a:cs typeface="Times New Roman" panose="02020603050405020304" pitchFamily="18" charset="0"/>
              <a:sym typeface="Symbol" panose="05050102010706020507" pitchFamily="18" charset="2"/>
            </a:endParaRPr>
          </a:p>
        </p:txBody>
      </p:sp>
      <p:sp>
        <p:nvSpPr>
          <p:cNvPr id="31" name="Rectangle 3"/>
          <p:cNvSpPr>
            <a:spLocks noChangeArrowheads="1"/>
          </p:cNvSpPr>
          <p:nvPr/>
        </p:nvSpPr>
        <p:spPr bwMode="auto">
          <a:xfrm>
            <a:off x="7447595" y="1831187"/>
            <a:ext cx="536200" cy="690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None/>
            </a:pPr>
            <a:r>
              <a:rPr lang="en-US" altLang="ru-RU" sz="5400" b="1" smtClean="0">
                <a:solidFill>
                  <a:srgbClr val="00B050"/>
                </a:solidFill>
                <a:cs typeface="Times New Roman" panose="02020603050405020304" pitchFamily="18" charset="0"/>
                <a:sym typeface="Symbol" panose="05050102010706020507" pitchFamily="18" charset="2"/>
              </a:rPr>
              <a:t>=</a:t>
            </a:r>
            <a:endParaRPr lang="en-US" altLang="ru-RU" sz="5400" b="1">
              <a:solidFill>
                <a:srgbClr val="00B050"/>
              </a:solidFill>
              <a:cs typeface="Times New Roman" panose="02020603050405020304" pitchFamily="18" charset="0"/>
              <a:sym typeface="Symbol" panose="05050102010706020507" pitchFamily="18" charset="2"/>
            </a:endParaRPr>
          </a:p>
          <a:p>
            <a:pPr>
              <a:buNone/>
            </a:pPr>
            <a:endParaRPr lang="en-US" altLang="ru-RU" sz="5400" b="1">
              <a:solidFill>
                <a:srgbClr val="00B050"/>
              </a:solidFill>
              <a:cs typeface="Times New Roman" panose="02020603050405020304" pitchFamily="18" charset="0"/>
              <a:sym typeface="Symbol" panose="05050102010706020507" pitchFamily="18" charset="2"/>
            </a:endParaRPr>
          </a:p>
        </p:txBody>
      </p:sp>
      <p:sp>
        <p:nvSpPr>
          <p:cNvPr id="32" name="Rectangle 3"/>
          <p:cNvSpPr>
            <a:spLocks noChangeArrowheads="1"/>
          </p:cNvSpPr>
          <p:nvPr/>
        </p:nvSpPr>
        <p:spPr bwMode="auto">
          <a:xfrm>
            <a:off x="1021975" y="1831187"/>
            <a:ext cx="536200" cy="690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None/>
            </a:pPr>
            <a:r>
              <a:rPr lang="en-US" altLang="ru-RU" sz="5400" b="1" smtClean="0">
                <a:solidFill>
                  <a:srgbClr val="00B050"/>
                </a:solidFill>
                <a:cs typeface="Times New Roman" panose="02020603050405020304" pitchFamily="18" charset="0"/>
                <a:sym typeface="Symbol" panose="05050102010706020507" pitchFamily="18" charset="2"/>
              </a:rPr>
              <a:t>=</a:t>
            </a:r>
            <a:endParaRPr lang="en-US" altLang="ru-RU" sz="5400" b="1">
              <a:solidFill>
                <a:srgbClr val="00B050"/>
              </a:solidFill>
              <a:cs typeface="Times New Roman" panose="02020603050405020304" pitchFamily="18" charset="0"/>
              <a:sym typeface="Symbol" panose="05050102010706020507" pitchFamily="18" charset="2"/>
            </a:endParaRPr>
          </a:p>
          <a:p>
            <a:pPr>
              <a:buNone/>
            </a:pPr>
            <a:endParaRPr lang="en-US" altLang="ru-RU" sz="5400" b="1">
              <a:solidFill>
                <a:srgbClr val="00B050"/>
              </a:solidFill>
              <a:cs typeface="Times New Roman" panose="02020603050405020304" pitchFamily="18" charset="0"/>
              <a:sym typeface="Symbol" panose="05050102010706020507" pitchFamily="18" charset="2"/>
            </a:endParaRPr>
          </a:p>
        </p:txBody>
      </p:sp>
    </p:spTree>
    <p:extLst>
      <p:ext uri="{BB962C8B-B14F-4D97-AF65-F5344CB8AC3E}">
        <p14:creationId xmlns:p14="http://schemas.microsoft.com/office/powerpoint/2010/main" val="52104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685800"/>
          </a:xfrm>
          <a:solidFill>
            <a:srgbClr val="003A1C"/>
          </a:solidFill>
        </p:spPr>
        <p:txBody>
          <a:bodyPr/>
          <a:lstStyle/>
          <a:p>
            <a:pPr eaLnBrk="1" hangingPunct="1"/>
            <a:r>
              <a:rPr lang="ru-RU" sz="3200" b="1" smtClean="0">
                <a:solidFill>
                  <a:srgbClr val="FFFFCC"/>
                </a:solidFill>
                <a:latin typeface="Times New Roman" pitchFamily="18" charset="0"/>
              </a:rPr>
              <a:t>Топология дерева</a:t>
            </a:r>
          </a:p>
        </p:txBody>
      </p:sp>
      <p:sp>
        <p:nvSpPr>
          <p:cNvPr id="16387" name="Rectangle 3"/>
          <p:cNvSpPr>
            <a:spLocks noChangeArrowheads="1"/>
          </p:cNvSpPr>
          <p:nvPr/>
        </p:nvSpPr>
        <p:spPr bwMode="auto">
          <a:xfrm>
            <a:off x="228600" y="5105400"/>
            <a:ext cx="8610600" cy="1752600"/>
          </a:xfrm>
          <a:prstGeom prst="rect">
            <a:avLst/>
          </a:prstGeom>
          <a:noFill/>
          <a:ln w="9525">
            <a:noFill/>
            <a:miter lim="800000"/>
            <a:headEnd/>
            <a:tailEnd/>
          </a:ln>
        </p:spPr>
        <p:txBody>
          <a:bodyPr wrap="none" anchor="ctr"/>
          <a:lstStyle/>
          <a:p>
            <a:pPr>
              <a:buSzPct val="150000"/>
              <a:buFont typeface="Wingdings" pitchFamily="2" charset="2"/>
              <a:buChar char="ь"/>
            </a:pPr>
            <a:endParaRPr lang="ru-RU" sz="2400">
              <a:solidFill>
                <a:srgbClr val="004600"/>
              </a:solidFill>
              <a:latin typeface="Times New Roman" pitchFamily="18" charset="0"/>
            </a:endParaRPr>
          </a:p>
        </p:txBody>
      </p:sp>
      <p:pic>
        <p:nvPicPr>
          <p:cNvPr id="16388" name="Picture 5" descr="rt14_phylogram"/>
          <p:cNvPicPr>
            <a:picLocks noChangeAspect="1" noChangeArrowheads="1"/>
          </p:cNvPicPr>
          <p:nvPr/>
        </p:nvPicPr>
        <p:blipFill>
          <a:blip r:embed="rId3" cstate="print"/>
          <a:srcRect b="7695"/>
          <a:stretch>
            <a:fillRect/>
          </a:stretch>
        </p:blipFill>
        <p:spPr bwMode="auto">
          <a:xfrm>
            <a:off x="292100" y="677863"/>
            <a:ext cx="3905250" cy="4665663"/>
          </a:xfrm>
          <a:prstGeom prst="rect">
            <a:avLst/>
          </a:prstGeom>
          <a:noFill/>
          <a:ln w="9525">
            <a:noFill/>
            <a:miter lim="800000"/>
            <a:headEnd/>
            <a:tailEnd/>
          </a:ln>
        </p:spPr>
      </p:pic>
      <p:pic>
        <p:nvPicPr>
          <p:cNvPr id="16389" name="Picture 6" descr="rt14_rooted2_cl"/>
          <p:cNvPicPr>
            <a:picLocks noChangeAspect="1" noChangeArrowheads="1"/>
          </p:cNvPicPr>
          <p:nvPr/>
        </p:nvPicPr>
        <p:blipFill>
          <a:blip r:embed="rId4" cstate="print"/>
          <a:srcRect b="7802"/>
          <a:stretch>
            <a:fillRect/>
          </a:stretch>
        </p:blipFill>
        <p:spPr bwMode="auto">
          <a:xfrm>
            <a:off x="4992687" y="677863"/>
            <a:ext cx="3846513" cy="4587875"/>
          </a:xfrm>
          <a:prstGeom prst="rect">
            <a:avLst/>
          </a:prstGeom>
          <a:noFill/>
          <a:ln w="9525">
            <a:noFill/>
            <a:miter lim="800000"/>
            <a:headEnd/>
            <a:tailEnd/>
          </a:ln>
        </p:spPr>
      </p:pic>
      <p:sp>
        <p:nvSpPr>
          <p:cNvPr id="16390" name="Rectangle 7"/>
          <p:cNvSpPr>
            <a:spLocks noChangeArrowheads="1"/>
          </p:cNvSpPr>
          <p:nvPr/>
        </p:nvSpPr>
        <p:spPr bwMode="auto">
          <a:xfrm>
            <a:off x="4114800" y="2743200"/>
            <a:ext cx="914400" cy="1752600"/>
          </a:xfrm>
          <a:prstGeom prst="rect">
            <a:avLst/>
          </a:prstGeom>
          <a:noFill/>
          <a:ln w="9525">
            <a:noFill/>
            <a:miter lim="800000"/>
            <a:headEnd/>
            <a:tailEnd/>
          </a:ln>
        </p:spPr>
        <p:txBody>
          <a:bodyPr wrap="none" anchor="ctr"/>
          <a:lstStyle/>
          <a:p>
            <a:pPr algn="ctr"/>
            <a:r>
              <a:rPr lang="ru-RU" sz="6000" b="1">
                <a:solidFill>
                  <a:srgbClr val="003A1C"/>
                </a:solidFill>
              </a:rPr>
              <a:t>?</a:t>
            </a:r>
          </a:p>
        </p:txBody>
      </p:sp>
      <p:sp>
        <p:nvSpPr>
          <p:cNvPr id="16391" name="Номер слайда 6"/>
          <p:cNvSpPr>
            <a:spLocks noGrp="1"/>
          </p:cNvSpPr>
          <p:nvPr>
            <p:ph type="sldNum" sz="quarter" idx="12"/>
          </p:nvPr>
        </p:nvSpPr>
        <p:spPr>
          <a:noFill/>
        </p:spPr>
        <p:txBody>
          <a:bodyPr/>
          <a:lstStyle/>
          <a:p>
            <a:fld id="{E83A98CC-A440-44F9-BCB5-B046234988E4}" type="slidenum">
              <a:rPr lang="en-US" smtClean="0"/>
              <a:pPr/>
              <a:t>32</a:t>
            </a:fld>
            <a:endParaRPr lang="en-US" smtClean="0"/>
          </a:p>
        </p:txBody>
      </p:sp>
      <p:sp>
        <p:nvSpPr>
          <p:cNvPr id="2" name="Прямоугольник 1"/>
          <p:cNvSpPr/>
          <p:nvPr/>
        </p:nvSpPr>
        <p:spPr>
          <a:xfrm>
            <a:off x="1371600" y="5785534"/>
            <a:ext cx="6400800" cy="646331"/>
          </a:xfrm>
          <a:prstGeom prst="rect">
            <a:avLst/>
          </a:prstGeom>
        </p:spPr>
        <p:txBody>
          <a:bodyPr wrap="square">
            <a:spAutoFit/>
          </a:bodyPr>
          <a:lstStyle/>
          <a:p>
            <a:pPr eaLnBrk="1" hangingPunct="1"/>
            <a:r>
              <a:rPr lang="ru-RU" dirty="0"/>
              <a:t>Человек, мышь, нематода, садовый боб, рапс, маршанция, </a:t>
            </a:r>
            <a:r>
              <a:rPr lang="ru-RU" i="1" dirty="0" err="1"/>
              <a:t>Prototheca</a:t>
            </a:r>
            <a:r>
              <a:rPr lang="ru-RU" i="1" dirty="0"/>
              <a:t> </a:t>
            </a:r>
            <a:r>
              <a:rPr lang="ru-RU" i="1" dirty="0" err="1"/>
              <a:t>wickerhamii</a:t>
            </a:r>
            <a:r>
              <a:rPr lang="ru-RU" i="1" dirty="0"/>
              <a:t> </a:t>
            </a:r>
          </a:p>
        </p:txBody>
      </p:sp>
    </p:spTree>
    <p:extLst>
      <p:ext uri="{BB962C8B-B14F-4D97-AF65-F5344CB8AC3E}">
        <p14:creationId xmlns:p14="http://schemas.microsoft.com/office/powerpoint/2010/main" val="18713690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685800"/>
          </a:xfrm>
          <a:solidFill>
            <a:srgbClr val="003A1C"/>
          </a:solidFill>
        </p:spPr>
        <p:txBody>
          <a:bodyPr/>
          <a:lstStyle/>
          <a:p>
            <a:pPr eaLnBrk="1" hangingPunct="1"/>
            <a:r>
              <a:rPr lang="ru-RU" sz="3200" b="1" smtClean="0">
                <a:solidFill>
                  <a:srgbClr val="FFFFCC"/>
                </a:solidFill>
                <a:latin typeface="Times New Roman" pitchFamily="18" charset="0"/>
              </a:rPr>
              <a:t>Топология дерева</a:t>
            </a:r>
          </a:p>
        </p:txBody>
      </p:sp>
      <p:sp>
        <p:nvSpPr>
          <p:cNvPr id="17411" name="Rectangle 3"/>
          <p:cNvSpPr>
            <a:spLocks noChangeArrowheads="1"/>
          </p:cNvSpPr>
          <p:nvPr/>
        </p:nvSpPr>
        <p:spPr bwMode="auto">
          <a:xfrm>
            <a:off x="228600" y="5105400"/>
            <a:ext cx="8610600" cy="1752600"/>
          </a:xfrm>
          <a:prstGeom prst="rect">
            <a:avLst/>
          </a:prstGeom>
          <a:noFill/>
          <a:ln w="9525">
            <a:noFill/>
            <a:miter lim="800000"/>
            <a:headEnd/>
            <a:tailEnd/>
          </a:ln>
        </p:spPr>
        <p:txBody>
          <a:bodyPr wrap="none" anchor="ctr"/>
          <a:lstStyle/>
          <a:p>
            <a:pPr>
              <a:buSzPct val="150000"/>
              <a:buFont typeface="Wingdings" pitchFamily="2" charset="2"/>
              <a:buChar char="ь"/>
            </a:pPr>
            <a:endParaRPr lang="ru-RU" sz="2400">
              <a:solidFill>
                <a:srgbClr val="004600"/>
              </a:solidFill>
              <a:latin typeface="Times New Roman" pitchFamily="18" charset="0"/>
            </a:endParaRPr>
          </a:p>
        </p:txBody>
      </p:sp>
      <p:pic>
        <p:nvPicPr>
          <p:cNvPr id="17412" name="Picture 4" descr="rt14_phylogram"/>
          <p:cNvPicPr>
            <a:picLocks noChangeAspect="1" noChangeArrowheads="1"/>
          </p:cNvPicPr>
          <p:nvPr/>
        </p:nvPicPr>
        <p:blipFill>
          <a:blip r:embed="rId3" cstate="print"/>
          <a:srcRect b="7695"/>
          <a:stretch>
            <a:fillRect/>
          </a:stretch>
        </p:blipFill>
        <p:spPr bwMode="auto">
          <a:xfrm>
            <a:off x="166687" y="673100"/>
            <a:ext cx="3905250" cy="4665663"/>
          </a:xfrm>
          <a:prstGeom prst="rect">
            <a:avLst/>
          </a:prstGeom>
          <a:noFill/>
          <a:ln w="9525">
            <a:noFill/>
            <a:miter lim="800000"/>
            <a:headEnd/>
            <a:tailEnd/>
          </a:ln>
        </p:spPr>
      </p:pic>
      <p:pic>
        <p:nvPicPr>
          <p:cNvPr id="17413" name="Picture 5" descr="rt14_rooted2_cl"/>
          <p:cNvPicPr>
            <a:picLocks noChangeAspect="1" noChangeArrowheads="1"/>
          </p:cNvPicPr>
          <p:nvPr/>
        </p:nvPicPr>
        <p:blipFill>
          <a:blip r:embed="rId4" cstate="print"/>
          <a:srcRect b="7802"/>
          <a:stretch>
            <a:fillRect/>
          </a:stretch>
        </p:blipFill>
        <p:spPr bwMode="auto">
          <a:xfrm>
            <a:off x="4992687" y="673100"/>
            <a:ext cx="3846513" cy="4587875"/>
          </a:xfrm>
          <a:prstGeom prst="rect">
            <a:avLst/>
          </a:prstGeom>
          <a:noFill/>
          <a:ln w="9525">
            <a:noFill/>
            <a:miter lim="800000"/>
            <a:headEnd/>
            <a:tailEnd/>
          </a:ln>
        </p:spPr>
      </p:pic>
      <p:sp>
        <p:nvSpPr>
          <p:cNvPr id="17414" name="Rectangle 6"/>
          <p:cNvSpPr>
            <a:spLocks noChangeArrowheads="1"/>
          </p:cNvSpPr>
          <p:nvPr/>
        </p:nvSpPr>
        <p:spPr bwMode="auto">
          <a:xfrm>
            <a:off x="4114800" y="3276600"/>
            <a:ext cx="914400" cy="457200"/>
          </a:xfrm>
          <a:prstGeom prst="rect">
            <a:avLst/>
          </a:prstGeom>
          <a:noFill/>
          <a:ln w="9525">
            <a:noFill/>
            <a:miter lim="800000"/>
            <a:headEnd/>
            <a:tailEnd/>
          </a:ln>
        </p:spPr>
        <p:txBody>
          <a:bodyPr wrap="none" anchor="ctr"/>
          <a:lstStyle/>
          <a:p>
            <a:pPr algn="ctr"/>
            <a:r>
              <a:rPr lang="ru-RU" sz="6000">
                <a:solidFill>
                  <a:srgbClr val="003A1C"/>
                </a:solidFill>
              </a:rPr>
              <a:t>=</a:t>
            </a:r>
          </a:p>
        </p:txBody>
      </p:sp>
      <p:sp>
        <p:nvSpPr>
          <p:cNvPr id="17415" name="Номер слайда 6"/>
          <p:cNvSpPr>
            <a:spLocks noGrp="1"/>
          </p:cNvSpPr>
          <p:nvPr>
            <p:ph type="sldNum" sz="quarter" idx="12"/>
          </p:nvPr>
        </p:nvSpPr>
        <p:spPr>
          <a:noFill/>
        </p:spPr>
        <p:txBody>
          <a:bodyPr/>
          <a:lstStyle/>
          <a:p>
            <a:fld id="{A47A71DB-343C-4179-9290-F87CCD5C2007}" type="slidenum">
              <a:rPr lang="en-US" smtClean="0"/>
              <a:pPr/>
              <a:t>33</a:t>
            </a:fld>
            <a:endParaRPr lang="en-US" smtClean="0"/>
          </a:p>
        </p:txBody>
      </p:sp>
      <p:sp>
        <p:nvSpPr>
          <p:cNvPr id="2" name="Прямоугольник 1"/>
          <p:cNvSpPr/>
          <p:nvPr/>
        </p:nvSpPr>
        <p:spPr>
          <a:xfrm>
            <a:off x="96043" y="5155247"/>
            <a:ext cx="8951913" cy="1477328"/>
          </a:xfrm>
          <a:prstGeom prst="rect">
            <a:avLst/>
          </a:prstGeom>
        </p:spPr>
        <p:txBody>
          <a:bodyPr wrap="square">
            <a:spAutoFit/>
          </a:bodyPr>
          <a:lstStyle/>
          <a:p>
            <a:pPr eaLnBrk="1" hangingPunct="1"/>
            <a:r>
              <a:rPr lang="ru-RU" dirty="0"/>
              <a:t>Топология обоих деревьев одинакова.</a:t>
            </a:r>
          </a:p>
          <a:p>
            <a:pPr eaLnBrk="1" hangingPunct="1"/>
            <a:r>
              <a:rPr lang="ru-RU" dirty="0"/>
              <a:t>Единственное существенное отличие: на левом дереве длины ветвей, видимо, имеют смысл числа замен.</a:t>
            </a:r>
          </a:p>
          <a:p>
            <a:pPr eaLnBrk="1" hangingPunct="1"/>
            <a:r>
              <a:rPr lang="ru-RU" dirty="0"/>
              <a:t>Различия в порядке расположения листьев несущественны, этот порядок не несёт никакой информации.</a:t>
            </a:r>
          </a:p>
        </p:txBody>
      </p:sp>
    </p:spTree>
    <p:extLst>
      <p:ext uri="{BB962C8B-B14F-4D97-AF65-F5344CB8AC3E}">
        <p14:creationId xmlns:p14="http://schemas.microsoft.com/office/powerpoint/2010/main" val="6992807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494097" y="-60761"/>
            <a:ext cx="8229600" cy="847691"/>
          </a:xfrm>
        </p:spPr>
        <p:txBody>
          <a:bodyPr/>
          <a:lstStyle/>
          <a:p>
            <a:r>
              <a:rPr lang="ru-RU" dirty="0" smtClean="0"/>
              <a:t>Точечные замены в гене</a:t>
            </a:r>
          </a:p>
        </p:txBody>
      </p:sp>
      <p:sp>
        <p:nvSpPr>
          <p:cNvPr id="4" name="Содержимое 2"/>
          <p:cNvSpPr txBox="1">
            <a:spLocks/>
          </p:cNvSpPr>
          <p:nvPr/>
        </p:nvSpPr>
        <p:spPr>
          <a:xfrm>
            <a:off x="281780" y="836520"/>
            <a:ext cx="5433220" cy="5562600"/>
          </a:xfrm>
          <a:prstGeom prst="rect">
            <a:avLst/>
          </a:prstGeom>
          <a:ln>
            <a:solidFill>
              <a:srgbClr val="0070C0"/>
            </a:solidFill>
          </a:ln>
        </p:spPr>
        <p:txBody>
          <a:bodyPr/>
          <a:lstStyle/>
          <a:p>
            <a:pPr marL="342900" indent="-342900" eaLnBrk="0" hangingPunct="0">
              <a:spcBef>
                <a:spcPct val="20000"/>
              </a:spcBef>
              <a:defRPr/>
            </a:pPr>
            <a:r>
              <a:rPr lang="en-US" sz="2800" kern="0" spc="300" dirty="0">
                <a:latin typeface="Courier New" pitchFamily="49" charset="0"/>
                <a:cs typeface="Courier New" pitchFamily="49" charset="0"/>
              </a:rPr>
              <a:t> </a:t>
            </a:r>
            <a:r>
              <a:rPr lang="en-US" sz="3200" kern="0" spc="300" dirty="0" smtClean="0">
                <a:latin typeface="Courier New" pitchFamily="49" charset="0"/>
                <a:cs typeface="Courier New" pitchFamily="49" charset="0"/>
              </a:rPr>
              <a:t>…AATCCGTCAAGTCTA</a:t>
            </a:r>
            <a:r>
              <a:rPr lang="en-US" sz="3200" kern="0" spc="300" dirty="0">
                <a:latin typeface="Courier New" pitchFamily="49" charset="0"/>
                <a:cs typeface="Courier New" pitchFamily="49" charset="0"/>
              </a:rPr>
              <a:t>…</a:t>
            </a:r>
          </a:p>
          <a:p>
            <a:pPr marL="342900" indent="-342900" eaLnBrk="0" hangingPunct="0">
              <a:spcBef>
                <a:spcPct val="20000"/>
              </a:spcBef>
              <a:defRPr/>
            </a:pPr>
            <a:r>
              <a:rPr lang="en-US" sz="1600" kern="0" spc="300" dirty="0">
                <a:latin typeface="Courier New" pitchFamily="49" charset="0"/>
                <a:cs typeface="Courier New" pitchFamily="49" charset="0"/>
              </a:rPr>
              <a:t>  </a:t>
            </a:r>
            <a:r>
              <a:rPr lang="ru-RU" sz="1600" b="1" kern="0" spc="300" dirty="0">
                <a:latin typeface="Courier New" pitchFamily="49" charset="0"/>
                <a:cs typeface="Courier New" pitchFamily="49" charset="0"/>
              </a:rPr>
              <a:t> </a:t>
            </a:r>
            <a:r>
              <a:rPr lang="en-US" sz="1600" b="1" kern="0" spc="300" dirty="0" smtClean="0">
                <a:latin typeface="Courier New" pitchFamily="49" charset="0"/>
                <a:cs typeface="Courier New" pitchFamily="49" charset="0"/>
              </a:rPr>
              <a:t> </a:t>
            </a:r>
            <a:r>
              <a:rPr lang="en-US" sz="1600" b="1" kern="0" spc="300" dirty="0">
                <a:latin typeface="Courier New" pitchFamily="49" charset="0"/>
                <a:cs typeface="Courier New" pitchFamily="49" charset="0"/>
              </a:rPr>
              <a:t>Asn   Pro  Ser  Ser  Leu  </a:t>
            </a:r>
          </a:p>
          <a:p>
            <a:pPr marL="342900" indent="-342900" eaLnBrk="0" hangingPunct="0">
              <a:spcBef>
                <a:spcPct val="20000"/>
              </a:spcBef>
              <a:defRPr/>
            </a:pPr>
            <a:r>
              <a:rPr lang="ru-RU" sz="1600" kern="0" spc="300" dirty="0">
                <a:latin typeface="+mn-lt"/>
                <a:cs typeface="Courier New" pitchFamily="49" charset="0"/>
              </a:rPr>
              <a:t>1)</a:t>
            </a:r>
            <a:r>
              <a:rPr lang="en-US" sz="3200" kern="0" spc="300" dirty="0" smtClean="0">
                <a:solidFill>
                  <a:srgbClr val="000000"/>
                </a:solidFill>
                <a:latin typeface="Courier New" pitchFamily="49" charset="0"/>
                <a:cs typeface="Courier New" pitchFamily="49" charset="0"/>
              </a:rPr>
              <a:t>…AATCCGTC</a:t>
            </a:r>
            <a:r>
              <a:rPr lang="en-US" sz="3200" kern="0" spc="300" dirty="0" smtClean="0">
                <a:solidFill>
                  <a:srgbClr val="FF0000"/>
                </a:solidFill>
                <a:latin typeface="Courier New" pitchFamily="49" charset="0"/>
                <a:cs typeface="Courier New" pitchFamily="49" charset="0"/>
              </a:rPr>
              <a:t>G</a:t>
            </a:r>
            <a:r>
              <a:rPr lang="en-US" sz="3200" kern="0" spc="300" dirty="0" smtClean="0">
                <a:solidFill>
                  <a:srgbClr val="000000"/>
                </a:solidFill>
                <a:latin typeface="Courier New" pitchFamily="49" charset="0"/>
                <a:cs typeface="Courier New" pitchFamily="49" charset="0"/>
              </a:rPr>
              <a:t>AGTCTA</a:t>
            </a:r>
            <a:r>
              <a:rPr lang="en-US" sz="3200" kern="0" spc="300" dirty="0">
                <a:solidFill>
                  <a:srgbClr val="000000"/>
                </a:solidFill>
                <a:latin typeface="Courier New" pitchFamily="49" charset="0"/>
                <a:cs typeface="Courier New" pitchFamily="49" charset="0"/>
              </a:rPr>
              <a:t>…</a:t>
            </a:r>
          </a:p>
          <a:p>
            <a:pPr marL="342900" indent="-342900" eaLnBrk="0" hangingPunct="0">
              <a:spcBef>
                <a:spcPct val="20000"/>
              </a:spcBef>
              <a:defRPr/>
            </a:pPr>
            <a:r>
              <a:rPr lang="en-US" sz="1600" b="1" kern="0" spc="300" dirty="0">
                <a:solidFill>
                  <a:srgbClr val="000000"/>
                </a:solidFill>
                <a:latin typeface="Courier New" pitchFamily="49" charset="0"/>
                <a:cs typeface="Courier New" pitchFamily="49" charset="0"/>
              </a:rPr>
              <a:t> </a:t>
            </a:r>
            <a:r>
              <a:rPr lang="ru-RU" sz="1600" b="1" kern="0" spc="300" dirty="0" smtClean="0">
                <a:solidFill>
                  <a:srgbClr val="000000"/>
                </a:solidFill>
                <a:latin typeface="Courier New" pitchFamily="49" charset="0"/>
                <a:cs typeface="Courier New" pitchFamily="49" charset="0"/>
              </a:rPr>
              <a:t>  </a:t>
            </a:r>
            <a:r>
              <a:rPr lang="en-US" sz="1600" b="1" kern="0" spc="300" dirty="0" smtClean="0">
                <a:solidFill>
                  <a:srgbClr val="000000"/>
                </a:solidFill>
                <a:latin typeface="Courier New" pitchFamily="49" charset="0"/>
                <a:cs typeface="Courier New" pitchFamily="49" charset="0"/>
              </a:rPr>
              <a:t> </a:t>
            </a:r>
            <a:r>
              <a:rPr lang="en-US" sz="1600" b="1" kern="0" spc="300" dirty="0">
                <a:solidFill>
                  <a:srgbClr val="000000"/>
                </a:solidFill>
                <a:latin typeface="Courier New" pitchFamily="49" charset="0"/>
                <a:cs typeface="Courier New" pitchFamily="49" charset="0"/>
              </a:rPr>
              <a:t>Asn   Pro  Ser  Ser  Leu  </a:t>
            </a:r>
            <a:endParaRPr lang="ru-RU" sz="1600" b="1" kern="0" spc="300" dirty="0">
              <a:solidFill>
                <a:srgbClr val="000000"/>
              </a:solidFill>
              <a:latin typeface="Courier New" pitchFamily="49" charset="0"/>
              <a:cs typeface="Courier New" pitchFamily="49" charset="0"/>
            </a:endParaRPr>
          </a:p>
          <a:p>
            <a:pPr marL="342900" indent="-342900" eaLnBrk="0" hangingPunct="0">
              <a:spcBef>
                <a:spcPct val="20000"/>
              </a:spcBef>
              <a:defRPr/>
            </a:pPr>
            <a:r>
              <a:rPr lang="en-US" sz="1600" kern="0" spc="300" dirty="0" smtClean="0">
                <a:solidFill>
                  <a:srgbClr val="000000"/>
                </a:solidFill>
                <a:latin typeface="Arial"/>
                <a:cs typeface="Courier New" pitchFamily="49" charset="0"/>
              </a:rPr>
              <a:t>2)</a:t>
            </a:r>
            <a:r>
              <a:rPr lang="en-US" sz="3200" kern="0" spc="300" dirty="0" smtClean="0">
                <a:latin typeface="Courier New" pitchFamily="49" charset="0"/>
                <a:cs typeface="Courier New" pitchFamily="49" charset="0"/>
              </a:rPr>
              <a:t>…AATCCG</a:t>
            </a:r>
            <a:r>
              <a:rPr lang="en-US" sz="3200" kern="0" spc="300" dirty="0" smtClean="0">
                <a:solidFill>
                  <a:srgbClr val="FF0000"/>
                </a:solidFill>
                <a:latin typeface="Courier New" pitchFamily="49" charset="0"/>
                <a:cs typeface="Courier New" pitchFamily="49" charset="0"/>
              </a:rPr>
              <a:t>A</a:t>
            </a:r>
            <a:r>
              <a:rPr lang="en-US" sz="3200" kern="0" spc="300" dirty="0" smtClean="0">
                <a:latin typeface="Courier New" pitchFamily="49" charset="0"/>
                <a:cs typeface="Courier New" pitchFamily="49" charset="0"/>
              </a:rPr>
              <a:t>CAAGTCTA</a:t>
            </a:r>
            <a:r>
              <a:rPr lang="en-US" sz="3200" kern="0" spc="300" dirty="0">
                <a:latin typeface="Courier New" pitchFamily="49" charset="0"/>
                <a:cs typeface="Courier New" pitchFamily="49" charset="0"/>
              </a:rPr>
              <a:t>…</a:t>
            </a:r>
          </a:p>
          <a:p>
            <a:pPr marL="342900" indent="-342900" eaLnBrk="0" hangingPunct="0">
              <a:spcBef>
                <a:spcPct val="20000"/>
              </a:spcBef>
              <a:defRPr/>
            </a:pPr>
            <a:r>
              <a:rPr lang="en-US" sz="1600" kern="0" spc="300" dirty="0">
                <a:latin typeface="Courier New" pitchFamily="49" charset="0"/>
                <a:cs typeface="Courier New" pitchFamily="49" charset="0"/>
              </a:rPr>
              <a:t> </a:t>
            </a:r>
            <a:r>
              <a:rPr lang="en-US" sz="1600" b="1" kern="0" spc="300" dirty="0" smtClean="0">
                <a:latin typeface="Courier New" pitchFamily="49" charset="0"/>
                <a:cs typeface="Courier New" pitchFamily="49" charset="0"/>
              </a:rPr>
              <a:t>   </a:t>
            </a:r>
            <a:r>
              <a:rPr lang="en-US" sz="1600" b="1" kern="0" spc="300" dirty="0">
                <a:latin typeface="Courier New" pitchFamily="49" charset="0"/>
                <a:cs typeface="Courier New" pitchFamily="49" charset="0"/>
              </a:rPr>
              <a:t>Asn   Pro  </a:t>
            </a:r>
            <a:r>
              <a:rPr lang="en-US" sz="1600" b="1" kern="0" spc="300" dirty="0">
                <a:solidFill>
                  <a:srgbClr val="FF0000"/>
                </a:solidFill>
                <a:latin typeface="Courier New" pitchFamily="49" charset="0"/>
                <a:cs typeface="Courier New" pitchFamily="49" charset="0"/>
              </a:rPr>
              <a:t>Thr</a:t>
            </a:r>
            <a:r>
              <a:rPr lang="en-US" sz="1600" b="1" kern="0" spc="300" dirty="0">
                <a:latin typeface="Courier New" pitchFamily="49" charset="0"/>
                <a:cs typeface="Courier New" pitchFamily="49" charset="0"/>
              </a:rPr>
              <a:t>  Ser  Leu  </a:t>
            </a:r>
            <a:endParaRPr lang="ru-RU" sz="1600" b="1" kern="0" spc="300" dirty="0">
              <a:latin typeface="Courier New" pitchFamily="49" charset="0"/>
              <a:cs typeface="Courier New" pitchFamily="49" charset="0"/>
            </a:endParaRPr>
          </a:p>
          <a:p>
            <a:pPr marL="342900" indent="-342900" eaLnBrk="0" hangingPunct="0">
              <a:spcBef>
                <a:spcPct val="20000"/>
              </a:spcBef>
              <a:defRPr/>
            </a:pPr>
            <a:r>
              <a:rPr lang="en-US" sz="1600" kern="0" spc="300" dirty="0" smtClean="0">
                <a:solidFill>
                  <a:srgbClr val="000000"/>
                </a:solidFill>
                <a:latin typeface="Arial"/>
                <a:cs typeface="Courier New" pitchFamily="49" charset="0"/>
              </a:rPr>
              <a:t>3)</a:t>
            </a:r>
            <a:r>
              <a:rPr lang="en-US" sz="3200" kern="0" spc="300" dirty="0" smtClean="0">
                <a:solidFill>
                  <a:srgbClr val="000000"/>
                </a:solidFill>
                <a:latin typeface="Courier New" pitchFamily="49" charset="0"/>
                <a:cs typeface="Courier New" pitchFamily="49" charset="0"/>
              </a:rPr>
              <a:t>…AATCCGTC</a:t>
            </a:r>
            <a:r>
              <a:rPr lang="en-US" sz="3200" kern="0" spc="300" dirty="0" smtClean="0">
                <a:latin typeface="Courier New" pitchFamily="49" charset="0"/>
                <a:cs typeface="Courier New" pitchFamily="49" charset="0"/>
              </a:rPr>
              <a:t>A</a:t>
            </a:r>
            <a:r>
              <a:rPr lang="en-US" sz="3200" kern="0" spc="300" dirty="0" smtClean="0">
                <a:solidFill>
                  <a:srgbClr val="000000"/>
                </a:solidFill>
                <a:latin typeface="Courier New" pitchFamily="49" charset="0"/>
                <a:cs typeface="Courier New" pitchFamily="49" charset="0"/>
              </a:rPr>
              <a:t>AG</a:t>
            </a:r>
            <a:r>
              <a:rPr lang="en-US" sz="3200" kern="0" spc="300" dirty="0" smtClean="0">
                <a:solidFill>
                  <a:srgbClr val="FF0000"/>
                </a:solidFill>
                <a:latin typeface="Courier New" pitchFamily="49" charset="0"/>
                <a:cs typeface="Courier New" pitchFamily="49" charset="0"/>
              </a:rPr>
              <a:t>A</a:t>
            </a:r>
            <a:r>
              <a:rPr lang="en-US" sz="3200" kern="0" spc="300" dirty="0" smtClean="0">
                <a:solidFill>
                  <a:srgbClr val="000000"/>
                </a:solidFill>
                <a:latin typeface="Courier New" pitchFamily="49" charset="0"/>
                <a:cs typeface="Courier New" pitchFamily="49" charset="0"/>
              </a:rPr>
              <a:t>CTA</a:t>
            </a:r>
            <a:r>
              <a:rPr lang="en-US" sz="3200" kern="0" spc="300" dirty="0">
                <a:solidFill>
                  <a:srgbClr val="000000"/>
                </a:solidFill>
                <a:latin typeface="Courier New" pitchFamily="49" charset="0"/>
                <a:cs typeface="Courier New" pitchFamily="49" charset="0"/>
              </a:rPr>
              <a:t>…</a:t>
            </a:r>
          </a:p>
          <a:p>
            <a:pPr marL="342900" indent="-342900" eaLnBrk="0" hangingPunct="0">
              <a:spcBef>
                <a:spcPct val="20000"/>
              </a:spcBef>
              <a:defRPr/>
            </a:pPr>
            <a:r>
              <a:rPr lang="en-US" sz="1600" b="1" kern="0" spc="300" dirty="0">
                <a:solidFill>
                  <a:srgbClr val="000000"/>
                </a:solidFill>
                <a:latin typeface="Courier New" pitchFamily="49" charset="0"/>
                <a:cs typeface="Courier New" pitchFamily="49" charset="0"/>
              </a:rPr>
              <a:t>  </a:t>
            </a:r>
            <a:r>
              <a:rPr lang="en-US" sz="1600" b="1" kern="0" spc="300" dirty="0" smtClean="0">
                <a:solidFill>
                  <a:srgbClr val="000000"/>
                </a:solidFill>
                <a:latin typeface="Courier New" pitchFamily="49" charset="0"/>
                <a:cs typeface="Courier New" pitchFamily="49" charset="0"/>
              </a:rPr>
              <a:t>  </a:t>
            </a:r>
            <a:r>
              <a:rPr lang="en-US" sz="1600" b="1" kern="0" spc="300" dirty="0">
                <a:solidFill>
                  <a:srgbClr val="000000"/>
                </a:solidFill>
                <a:latin typeface="Courier New" pitchFamily="49" charset="0"/>
                <a:cs typeface="Courier New" pitchFamily="49" charset="0"/>
              </a:rPr>
              <a:t>Asn   Pro  Ser  </a:t>
            </a:r>
            <a:r>
              <a:rPr lang="en-US" sz="1600" b="1" kern="0" spc="300" dirty="0">
                <a:solidFill>
                  <a:srgbClr val="FF0000"/>
                </a:solidFill>
                <a:latin typeface="Courier New" pitchFamily="49" charset="0"/>
                <a:cs typeface="Courier New" pitchFamily="49" charset="0"/>
              </a:rPr>
              <a:t>Arg</a:t>
            </a:r>
            <a:r>
              <a:rPr lang="en-US" sz="1600" b="1" kern="0" spc="300" dirty="0">
                <a:solidFill>
                  <a:srgbClr val="000000"/>
                </a:solidFill>
                <a:latin typeface="Courier New" pitchFamily="49" charset="0"/>
                <a:cs typeface="Courier New" pitchFamily="49" charset="0"/>
              </a:rPr>
              <a:t>  Leu  </a:t>
            </a:r>
            <a:endParaRPr lang="ru-RU" sz="1600" b="1" kern="0" spc="300" dirty="0">
              <a:solidFill>
                <a:srgbClr val="000000"/>
              </a:solidFill>
              <a:latin typeface="Courier New" pitchFamily="49" charset="0"/>
              <a:cs typeface="Courier New" pitchFamily="49" charset="0"/>
            </a:endParaRPr>
          </a:p>
          <a:p>
            <a:pPr marL="342900" indent="-342900" eaLnBrk="0" hangingPunct="0">
              <a:spcBef>
                <a:spcPct val="20000"/>
              </a:spcBef>
              <a:defRPr/>
            </a:pPr>
            <a:r>
              <a:rPr lang="ru-RU" sz="1600" kern="0" spc="300" dirty="0">
                <a:solidFill>
                  <a:srgbClr val="000000"/>
                </a:solidFill>
                <a:latin typeface="Arial"/>
                <a:cs typeface="Courier New" pitchFamily="49" charset="0"/>
              </a:rPr>
              <a:t>4</a:t>
            </a:r>
            <a:r>
              <a:rPr lang="en-US" sz="1600" kern="0" spc="300" dirty="0" smtClean="0">
                <a:solidFill>
                  <a:srgbClr val="000000"/>
                </a:solidFill>
                <a:latin typeface="Arial"/>
                <a:cs typeface="Courier New" pitchFamily="49" charset="0"/>
              </a:rPr>
              <a:t>)</a:t>
            </a:r>
            <a:r>
              <a:rPr lang="ru-RU" sz="1600" kern="0" spc="300" dirty="0" smtClean="0">
                <a:solidFill>
                  <a:srgbClr val="000000"/>
                </a:solidFill>
                <a:latin typeface="Arial"/>
                <a:cs typeface="Courier New" pitchFamily="49" charset="0"/>
              </a:rPr>
              <a:t> </a:t>
            </a:r>
            <a:r>
              <a:rPr lang="en-US" sz="3200" kern="0" spc="300" dirty="0" smtClean="0">
                <a:solidFill>
                  <a:srgbClr val="000000"/>
                </a:solidFill>
                <a:latin typeface="Courier New" pitchFamily="49" charset="0"/>
                <a:cs typeface="Courier New" pitchFamily="49" charset="0"/>
              </a:rPr>
              <a:t>…AATCCGTG</a:t>
            </a:r>
            <a:r>
              <a:rPr lang="en-US" sz="3200" kern="0" spc="300" dirty="0" smtClean="0">
                <a:latin typeface="Courier New" pitchFamily="49" charset="0"/>
                <a:cs typeface="Courier New" pitchFamily="49" charset="0"/>
              </a:rPr>
              <a:t>A</a:t>
            </a:r>
            <a:r>
              <a:rPr lang="en-US" sz="3200" kern="0" spc="300" dirty="0" smtClean="0">
                <a:solidFill>
                  <a:srgbClr val="000000"/>
                </a:solidFill>
                <a:latin typeface="Courier New" pitchFamily="49" charset="0"/>
                <a:cs typeface="Courier New" pitchFamily="49" charset="0"/>
              </a:rPr>
              <a:t>AGTCTA</a:t>
            </a:r>
            <a:r>
              <a:rPr lang="en-US" sz="3200" kern="0" spc="300" dirty="0">
                <a:solidFill>
                  <a:srgbClr val="000000"/>
                </a:solidFill>
                <a:latin typeface="Courier New" pitchFamily="49" charset="0"/>
                <a:cs typeface="Courier New" pitchFamily="49" charset="0"/>
              </a:rPr>
              <a:t>…</a:t>
            </a:r>
          </a:p>
          <a:p>
            <a:pPr marL="342900" indent="-342900" eaLnBrk="0" hangingPunct="0">
              <a:spcBef>
                <a:spcPct val="20000"/>
              </a:spcBef>
              <a:defRPr/>
            </a:pPr>
            <a:r>
              <a:rPr lang="en-US" sz="1600" b="1" kern="0" spc="300" dirty="0">
                <a:solidFill>
                  <a:srgbClr val="000000"/>
                </a:solidFill>
                <a:latin typeface="Courier New" pitchFamily="49" charset="0"/>
                <a:cs typeface="Courier New" pitchFamily="49" charset="0"/>
              </a:rPr>
              <a:t> </a:t>
            </a:r>
            <a:r>
              <a:rPr lang="en-US" sz="1600" b="1" kern="0" spc="300" dirty="0" smtClean="0">
                <a:solidFill>
                  <a:srgbClr val="000000"/>
                </a:solidFill>
                <a:latin typeface="Courier New" pitchFamily="49" charset="0"/>
                <a:cs typeface="Courier New" pitchFamily="49" charset="0"/>
              </a:rPr>
              <a:t>   </a:t>
            </a:r>
            <a:r>
              <a:rPr lang="en-US" sz="1600" b="1" kern="0" spc="300" dirty="0">
                <a:solidFill>
                  <a:srgbClr val="000000"/>
                </a:solidFill>
                <a:latin typeface="Courier New" pitchFamily="49" charset="0"/>
                <a:cs typeface="Courier New" pitchFamily="49" charset="0"/>
              </a:rPr>
              <a:t>Asn   Pro  </a:t>
            </a:r>
            <a:r>
              <a:rPr lang="en-US" sz="1600" b="1" kern="0" spc="300" dirty="0" smtClean="0">
                <a:solidFill>
                  <a:srgbClr val="FF0000"/>
                </a:solidFill>
                <a:latin typeface="Courier New" pitchFamily="49" charset="0"/>
                <a:cs typeface="Courier New" pitchFamily="49" charset="0"/>
              </a:rPr>
              <a:t>Stop</a:t>
            </a:r>
            <a:r>
              <a:rPr lang="en-US" sz="1600" b="1" kern="0" spc="300" dirty="0" smtClean="0">
                <a:solidFill>
                  <a:srgbClr val="000000"/>
                </a:solidFill>
                <a:latin typeface="Courier New" pitchFamily="49" charset="0"/>
                <a:cs typeface="Courier New" pitchFamily="49" charset="0"/>
              </a:rPr>
              <a:t> </a:t>
            </a:r>
            <a:r>
              <a:rPr lang="en-US" sz="1600" b="1" kern="0" spc="300" dirty="0" smtClean="0">
                <a:latin typeface="Courier New" pitchFamily="49" charset="0"/>
                <a:cs typeface="Courier New" pitchFamily="49" charset="0"/>
              </a:rPr>
              <a:t>Ser</a:t>
            </a:r>
            <a:r>
              <a:rPr lang="en-US" sz="1600" b="1" kern="0" spc="300" dirty="0" smtClean="0">
                <a:solidFill>
                  <a:srgbClr val="000000"/>
                </a:solidFill>
                <a:latin typeface="Courier New" pitchFamily="49" charset="0"/>
                <a:cs typeface="Courier New" pitchFamily="49" charset="0"/>
              </a:rPr>
              <a:t>  </a:t>
            </a:r>
            <a:r>
              <a:rPr lang="en-US" sz="1600" b="1" kern="0" spc="300" dirty="0">
                <a:solidFill>
                  <a:srgbClr val="000000"/>
                </a:solidFill>
                <a:latin typeface="Courier New" pitchFamily="49" charset="0"/>
                <a:cs typeface="Courier New" pitchFamily="49" charset="0"/>
              </a:rPr>
              <a:t>Leu  </a:t>
            </a:r>
            <a:endParaRPr lang="ru-RU" sz="1600" b="1" kern="0" spc="300" dirty="0" smtClean="0">
              <a:solidFill>
                <a:srgbClr val="000000"/>
              </a:solidFill>
              <a:latin typeface="Courier New" pitchFamily="49" charset="0"/>
              <a:cs typeface="Courier New" pitchFamily="49" charset="0"/>
            </a:endParaRPr>
          </a:p>
          <a:p>
            <a:pPr marL="342900" indent="-342900" eaLnBrk="0" hangingPunct="0">
              <a:spcBef>
                <a:spcPct val="20000"/>
              </a:spcBef>
              <a:defRPr/>
            </a:pPr>
            <a:r>
              <a:rPr lang="ru-RU" sz="1600" kern="0" spc="300" dirty="0">
                <a:solidFill>
                  <a:srgbClr val="000000"/>
                </a:solidFill>
                <a:latin typeface="Arial"/>
                <a:cs typeface="Courier New" pitchFamily="49" charset="0"/>
              </a:rPr>
              <a:t>5</a:t>
            </a:r>
            <a:r>
              <a:rPr lang="en-US" sz="1600" kern="0" spc="300" dirty="0" smtClean="0">
                <a:solidFill>
                  <a:srgbClr val="000000"/>
                </a:solidFill>
                <a:latin typeface="Arial"/>
                <a:cs typeface="Courier New" pitchFamily="49" charset="0"/>
              </a:rPr>
              <a:t>)</a:t>
            </a:r>
            <a:r>
              <a:rPr lang="ru-RU" sz="1600" kern="0" spc="300" dirty="0" smtClean="0">
                <a:solidFill>
                  <a:srgbClr val="000000"/>
                </a:solidFill>
                <a:latin typeface="Arial"/>
                <a:cs typeface="Courier New" pitchFamily="49" charset="0"/>
              </a:rPr>
              <a:t> </a:t>
            </a:r>
            <a:r>
              <a:rPr lang="en-US" sz="3200" kern="0" spc="300" dirty="0">
                <a:solidFill>
                  <a:srgbClr val="000000"/>
                </a:solidFill>
                <a:latin typeface="Courier New" pitchFamily="49" charset="0"/>
                <a:cs typeface="Courier New" pitchFamily="49" charset="0"/>
              </a:rPr>
              <a:t>…</a:t>
            </a:r>
            <a:r>
              <a:rPr lang="en-US" sz="3200" kern="0" spc="300" dirty="0" smtClean="0">
                <a:solidFill>
                  <a:srgbClr val="000000"/>
                </a:solidFill>
                <a:latin typeface="Courier New" pitchFamily="49" charset="0"/>
                <a:cs typeface="Courier New" pitchFamily="49" charset="0"/>
              </a:rPr>
              <a:t>AAT-CGTC</a:t>
            </a:r>
            <a:r>
              <a:rPr lang="en-US" sz="3200" kern="0" spc="300" dirty="0" smtClean="0">
                <a:latin typeface="Courier New" pitchFamily="49" charset="0"/>
                <a:cs typeface="Courier New" pitchFamily="49" charset="0"/>
              </a:rPr>
              <a:t>A</a:t>
            </a:r>
            <a:r>
              <a:rPr lang="en-US" sz="3200" kern="0" spc="300" dirty="0" smtClean="0">
                <a:solidFill>
                  <a:srgbClr val="000000"/>
                </a:solidFill>
                <a:latin typeface="Courier New" pitchFamily="49" charset="0"/>
                <a:cs typeface="Courier New" pitchFamily="49" charset="0"/>
              </a:rPr>
              <a:t>AGTCTA</a:t>
            </a:r>
            <a:r>
              <a:rPr lang="en-US" sz="3200" kern="0" spc="300" dirty="0">
                <a:solidFill>
                  <a:srgbClr val="000000"/>
                </a:solidFill>
                <a:latin typeface="Courier New" pitchFamily="49" charset="0"/>
                <a:cs typeface="Courier New" pitchFamily="49" charset="0"/>
              </a:rPr>
              <a:t>…</a:t>
            </a:r>
          </a:p>
          <a:p>
            <a:pPr marL="342900" indent="-342900" eaLnBrk="0" hangingPunct="0">
              <a:spcBef>
                <a:spcPct val="20000"/>
              </a:spcBef>
              <a:defRPr/>
            </a:pPr>
            <a:r>
              <a:rPr lang="en-US" sz="1600" b="1" kern="0" spc="300" dirty="0">
                <a:solidFill>
                  <a:srgbClr val="000000"/>
                </a:solidFill>
                <a:latin typeface="Courier New" pitchFamily="49" charset="0"/>
                <a:cs typeface="Courier New" pitchFamily="49" charset="0"/>
              </a:rPr>
              <a:t> </a:t>
            </a:r>
            <a:r>
              <a:rPr lang="en-US" sz="1600" b="1" kern="0" spc="300" dirty="0" smtClean="0">
                <a:solidFill>
                  <a:srgbClr val="000000"/>
                </a:solidFill>
                <a:latin typeface="Courier New" pitchFamily="49" charset="0"/>
                <a:cs typeface="Courier New" pitchFamily="49" charset="0"/>
              </a:rPr>
              <a:t>   </a:t>
            </a:r>
            <a:r>
              <a:rPr lang="en-US" sz="1600" b="1" kern="0" spc="300" dirty="0">
                <a:solidFill>
                  <a:srgbClr val="000000"/>
                </a:solidFill>
                <a:latin typeface="Courier New" pitchFamily="49" charset="0"/>
                <a:cs typeface="Courier New" pitchFamily="49" charset="0"/>
              </a:rPr>
              <a:t>Asn   </a:t>
            </a:r>
            <a:r>
              <a:rPr lang="en-US" sz="1600" b="1" kern="0" spc="300" dirty="0" smtClean="0">
                <a:solidFill>
                  <a:srgbClr val="000000"/>
                </a:solidFill>
                <a:latin typeface="Courier New" pitchFamily="49" charset="0"/>
                <a:cs typeface="Courier New" pitchFamily="49" charset="0"/>
              </a:rPr>
              <a:t> </a:t>
            </a:r>
            <a:r>
              <a:rPr lang="en-US" sz="1600" b="1" kern="0" spc="300" dirty="0" smtClean="0">
                <a:solidFill>
                  <a:srgbClr val="FF0000"/>
                </a:solidFill>
                <a:latin typeface="Courier New" pitchFamily="49" charset="0"/>
                <a:cs typeface="Courier New" pitchFamily="49" charset="0"/>
              </a:rPr>
              <a:t>Arg   Gln  Val  … </a:t>
            </a:r>
            <a:endParaRPr lang="ru-RU" sz="1600" kern="0" spc="300" dirty="0">
              <a:solidFill>
                <a:srgbClr val="FF0000"/>
              </a:solidFill>
              <a:latin typeface="Courier New" pitchFamily="49" charset="0"/>
              <a:cs typeface="Courier New" pitchFamily="49" charset="0"/>
            </a:endParaRPr>
          </a:p>
          <a:p>
            <a:pPr marL="342900" indent="-342900" eaLnBrk="0" hangingPunct="0">
              <a:spcBef>
                <a:spcPct val="20000"/>
              </a:spcBef>
              <a:defRPr/>
            </a:pPr>
            <a:endParaRPr lang="ru-RU" sz="1600" kern="0" spc="300" dirty="0">
              <a:latin typeface="Courier New" pitchFamily="49" charset="0"/>
              <a:cs typeface="Courier New" pitchFamily="49" charset="0"/>
            </a:endParaRPr>
          </a:p>
          <a:p>
            <a:pPr marL="342900" indent="-342900" eaLnBrk="0" hangingPunct="0">
              <a:spcBef>
                <a:spcPct val="20000"/>
              </a:spcBef>
              <a:defRPr/>
            </a:pPr>
            <a:endParaRPr lang="ru-RU" sz="1400" kern="0" spc="300" dirty="0">
              <a:latin typeface="Courier New" pitchFamily="49" charset="0"/>
              <a:cs typeface="Courier New" pitchFamily="49" charset="0"/>
            </a:endParaRPr>
          </a:p>
        </p:txBody>
      </p:sp>
      <p:sp>
        <p:nvSpPr>
          <p:cNvPr id="4120" name="Номер слайда 24"/>
          <p:cNvSpPr>
            <a:spLocks noGrp="1"/>
          </p:cNvSpPr>
          <p:nvPr>
            <p:ph type="sldNum" sz="quarter" idx="12"/>
          </p:nvPr>
        </p:nvSpPr>
        <p:spPr>
          <a:noFill/>
        </p:spPr>
        <p:txBody>
          <a:bodyPr/>
          <a:lstStyle/>
          <a:p>
            <a:fld id="{C52DE661-E22B-46D9-B72E-34EF69B361E9}" type="slidenum">
              <a:rPr lang="en-US" smtClean="0"/>
              <a:pPr/>
              <a:t>34</a:t>
            </a:fld>
            <a:endParaRPr lang="en-US" smtClean="0"/>
          </a:p>
        </p:txBody>
      </p:sp>
      <p:sp>
        <p:nvSpPr>
          <p:cNvPr id="2" name="Прямоугольник 1"/>
          <p:cNvSpPr/>
          <p:nvPr/>
        </p:nvSpPr>
        <p:spPr>
          <a:xfrm>
            <a:off x="5691981" y="1598629"/>
            <a:ext cx="3439500" cy="646331"/>
          </a:xfrm>
          <a:prstGeom prst="rect">
            <a:avLst/>
          </a:prstGeom>
        </p:spPr>
        <p:txBody>
          <a:bodyPr wrap="square">
            <a:spAutoFit/>
          </a:bodyPr>
          <a:lstStyle/>
          <a:p>
            <a:pPr marL="342900" indent="-342900" eaLnBrk="0" hangingPunct="0">
              <a:spcBef>
                <a:spcPct val="20000"/>
              </a:spcBef>
              <a:defRPr/>
            </a:pPr>
            <a:r>
              <a:rPr lang="en-US" kern="0" spc="300" dirty="0">
                <a:solidFill>
                  <a:srgbClr val="000000"/>
                </a:solidFill>
                <a:cs typeface="Courier New" pitchFamily="49" charset="0"/>
              </a:rPr>
              <a:t>1</a:t>
            </a:r>
            <a:r>
              <a:rPr lang="en-US" kern="0" spc="300" dirty="0" smtClean="0">
                <a:solidFill>
                  <a:srgbClr val="000000"/>
                </a:solidFill>
                <a:cs typeface="Courier New" pitchFamily="49" charset="0"/>
              </a:rPr>
              <a:t>)“</a:t>
            </a:r>
            <a:r>
              <a:rPr lang="ru-RU" kern="0" spc="300" dirty="0">
                <a:solidFill>
                  <a:srgbClr val="000000"/>
                </a:solidFill>
                <a:cs typeface="Courier New" pitchFamily="49" charset="0"/>
              </a:rPr>
              <a:t>молчащая</a:t>
            </a:r>
            <a:r>
              <a:rPr lang="en-US" kern="0" spc="300" dirty="0">
                <a:solidFill>
                  <a:srgbClr val="000000"/>
                </a:solidFill>
                <a:cs typeface="Courier New" pitchFamily="49" charset="0"/>
              </a:rPr>
              <a:t>”</a:t>
            </a:r>
            <a:r>
              <a:rPr lang="ru-RU" kern="0" spc="300" dirty="0">
                <a:solidFill>
                  <a:srgbClr val="000000"/>
                </a:solidFill>
                <a:cs typeface="Courier New" pitchFamily="49" charset="0"/>
              </a:rPr>
              <a:t>(синонимическая)мутация</a:t>
            </a:r>
            <a:endParaRPr lang="en-US" kern="0" spc="300" dirty="0">
              <a:solidFill>
                <a:srgbClr val="000000"/>
              </a:solidFill>
              <a:cs typeface="Courier New" pitchFamily="49" charset="0"/>
            </a:endParaRPr>
          </a:p>
        </p:txBody>
      </p:sp>
      <p:sp>
        <p:nvSpPr>
          <p:cNvPr id="30" name="Прямоугольник 29"/>
          <p:cNvSpPr/>
          <p:nvPr/>
        </p:nvSpPr>
        <p:spPr>
          <a:xfrm>
            <a:off x="5715000" y="2521959"/>
            <a:ext cx="3416481" cy="923330"/>
          </a:xfrm>
          <a:prstGeom prst="rect">
            <a:avLst/>
          </a:prstGeom>
        </p:spPr>
        <p:txBody>
          <a:bodyPr wrap="square">
            <a:spAutoFit/>
          </a:bodyPr>
          <a:lstStyle/>
          <a:p>
            <a:pPr marL="342900" indent="-342900" eaLnBrk="0" hangingPunct="0">
              <a:spcBef>
                <a:spcPct val="20000"/>
              </a:spcBef>
              <a:defRPr/>
            </a:pPr>
            <a:r>
              <a:rPr lang="ru-RU" kern="0" spc="300" dirty="0" smtClean="0">
                <a:solidFill>
                  <a:srgbClr val="000000"/>
                </a:solidFill>
                <a:cs typeface="Courier New" pitchFamily="49" charset="0"/>
              </a:rPr>
              <a:t>2)</a:t>
            </a:r>
            <a:r>
              <a:rPr lang="ru-RU" kern="0" spc="300" dirty="0" smtClean="0">
                <a:cs typeface="Courier New" pitchFamily="49" charset="0"/>
              </a:rPr>
              <a:t> </a:t>
            </a:r>
            <a:r>
              <a:rPr lang="ru-RU" kern="0" spc="300" dirty="0">
                <a:cs typeface="Courier New" pitchFamily="49" charset="0"/>
              </a:rPr>
              <a:t>замена остатка на близкий по свойствам</a:t>
            </a:r>
            <a:endParaRPr lang="en-US" kern="0" spc="300" dirty="0">
              <a:solidFill>
                <a:srgbClr val="000000"/>
              </a:solidFill>
              <a:cs typeface="Courier New" pitchFamily="49" charset="0"/>
            </a:endParaRPr>
          </a:p>
        </p:txBody>
      </p:sp>
      <p:sp>
        <p:nvSpPr>
          <p:cNvPr id="31" name="Прямоугольник 30"/>
          <p:cNvSpPr/>
          <p:nvPr/>
        </p:nvSpPr>
        <p:spPr>
          <a:xfrm>
            <a:off x="5691981" y="3429000"/>
            <a:ext cx="3439500" cy="923330"/>
          </a:xfrm>
          <a:prstGeom prst="rect">
            <a:avLst/>
          </a:prstGeom>
        </p:spPr>
        <p:txBody>
          <a:bodyPr wrap="square">
            <a:spAutoFit/>
          </a:bodyPr>
          <a:lstStyle/>
          <a:p>
            <a:pPr marL="342900" indent="-342900" eaLnBrk="0" hangingPunct="0">
              <a:spcBef>
                <a:spcPct val="20000"/>
              </a:spcBef>
              <a:defRPr/>
            </a:pPr>
            <a:r>
              <a:rPr lang="ru-RU" kern="0" spc="300" dirty="0">
                <a:solidFill>
                  <a:srgbClr val="000000"/>
                </a:solidFill>
                <a:cs typeface="Courier New" pitchFamily="49" charset="0"/>
              </a:rPr>
              <a:t>3</a:t>
            </a:r>
            <a:r>
              <a:rPr lang="ru-RU" kern="0" spc="300" dirty="0" smtClean="0">
                <a:solidFill>
                  <a:srgbClr val="000000"/>
                </a:solidFill>
                <a:cs typeface="Courier New" pitchFamily="49" charset="0"/>
              </a:rPr>
              <a:t>)</a:t>
            </a:r>
            <a:r>
              <a:rPr lang="ru-RU" kern="0" spc="300" dirty="0" smtClean="0">
                <a:cs typeface="Courier New" pitchFamily="49" charset="0"/>
              </a:rPr>
              <a:t> </a:t>
            </a:r>
            <a:r>
              <a:rPr lang="ru-RU" kern="0" spc="300" dirty="0">
                <a:solidFill>
                  <a:srgbClr val="000000"/>
                </a:solidFill>
                <a:cs typeface="Courier New" pitchFamily="49" charset="0"/>
              </a:rPr>
              <a:t>замена остатка на остаток с иными свойствами</a:t>
            </a:r>
            <a:endParaRPr lang="en-US" kern="0" spc="300" dirty="0">
              <a:solidFill>
                <a:srgbClr val="000000"/>
              </a:solidFill>
              <a:cs typeface="Courier New" pitchFamily="49" charset="0"/>
            </a:endParaRPr>
          </a:p>
        </p:txBody>
      </p:sp>
      <p:sp>
        <p:nvSpPr>
          <p:cNvPr id="32" name="Прямоугольник 31"/>
          <p:cNvSpPr/>
          <p:nvPr/>
        </p:nvSpPr>
        <p:spPr>
          <a:xfrm>
            <a:off x="5691981" y="4434442"/>
            <a:ext cx="3439500" cy="923330"/>
          </a:xfrm>
          <a:prstGeom prst="rect">
            <a:avLst/>
          </a:prstGeom>
        </p:spPr>
        <p:txBody>
          <a:bodyPr wrap="square">
            <a:spAutoFit/>
          </a:bodyPr>
          <a:lstStyle/>
          <a:p>
            <a:pPr marL="342900" indent="-342900" eaLnBrk="0" hangingPunct="0">
              <a:spcBef>
                <a:spcPct val="20000"/>
              </a:spcBef>
              <a:defRPr/>
            </a:pPr>
            <a:r>
              <a:rPr lang="ru-RU" kern="0" spc="300" dirty="0" smtClean="0">
                <a:solidFill>
                  <a:srgbClr val="000000"/>
                </a:solidFill>
                <a:cs typeface="Courier New" pitchFamily="49" charset="0"/>
              </a:rPr>
              <a:t>4) Нонсенс</a:t>
            </a:r>
            <a:r>
              <a:rPr lang="en-US" kern="0" spc="300" dirty="0" smtClean="0">
                <a:solidFill>
                  <a:srgbClr val="000000"/>
                </a:solidFill>
                <a:cs typeface="Courier New" pitchFamily="49" charset="0"/>
              </a:rPr>
              <a:t> </a:t>
            </a:r>
            <a:r>
              <a:rPr lang="ru-RU" kern="0" spc="300" dirty="0" smtClean="0">
                <a:solidFill>
                  <a:srgbClr val="000000"/>
                </a:solidFill>
                <a:cs typeface="Courier New" pitchFamily="49" charset="0"/>
              </a:rPr>
              <a:t>мутация- преждевременный стоп</a:t>
            </a:r>
            <a:endParaRPr lang="en-US" kern="0" spc="300" dirty="0">
              <a:solidFill>
                <a:srgbClr val="000000"/>
              </a:solidFill>
              <a:cs typeface="Courier New" pitchFamily="49" charset="0"/>
            </a:endParaRPr>
          </a:p>
        </p:txBody>
      </p:sp>
      <p:sp>
        <p:nvSpPr>
          <p:cNvPr id="34" name="Прямоугольник 33"/>
          <p:cNvSpPr/>
          <p:nvPr/>
        </p:nvSpPr>
        <p:spPr>
          <a:xfrm>
            <a:off x="5675136" y="5312458"/>
            <a:ext cx="3468863" cy="646331"/>
          </a:xfrm>
          <a:prstGeom prst="rect">
            <a:avLst/>
          </a:prstGeom>
        </p:spPr>
        <p:txBody>
          <a:bodyPr wrap="square">
            <a:spAutoFit/>
          </a:bodyPr>
          <a:lstStyle/>
          <a:p>
            <a:pPr marL="342900" indent="-342900" eaLnBrk="0" hangingPunct="0">
              <a:spcBef>
                <a:spcPct val="20000"/>
              </a:spcBef>
              <a:defRPr/>
            </a:pPr>
            <a:r>
              <a:rPr lang="ru-RU" kern="0" spc="300" dirty="0">
                <a:solidFill>
                  <a:srgbClr val="000000"/>
                </a:solidFill>
                <a:cs typeface="Courier New" pitchFamily="49" charset="0"/>
              </a:rPr>
              <a:t>5</a:t>
            </a:r>
            <a:r>
              <a:rPr lang="ru-RU" kern="0" spc="300" dirty="0" smtClean="0">
                <a:solidFill>
                  <a:srgbClr val="000000"/>
                </a:solidFill>
                <a:cs typeface="Courier New" pitchFamily="49" charset="0"/>
              </a:rPr>
              <a:t>) Нонсенс мутация- сдвиг рамки</a:t>
            </a:r>
            <a:endParaRPr lang="en-US" kern="0" spc="300" dirty="0">
              <a:solidFill>
                <a:srgbClr val="000000"/>
              </a:solidFill>
              <a:cs typeface="Courier New" pitchFamily="49" charset="0"/>
            </a:endParaRPr>
          </a:p>
        </p:txBody>
      </p:sp>
      <p:grpSp>
        <p:nvGrpSpPr>
          <p:cNvPr id="3" name="Группа 2"/>
          <p:cNvGrpSpPr/>
          <p:nvPr/>
        </p:nvGrpSpPr>
        <p:grpSpPr>
          <a:xfrm>
            <a:off x="914400" y="1295400"/>
            <a:ext cx="4191000" cy="79376"/>
            <a:chOff x="1463675" y="5565775"/>
            <a:chExt cx="4191000" cy="79376"/>
          </a:xfrm>
        </p:grpSpPr>
        <p:sp>
          <p:nvSpPr>
            <p:cNvPr id="20" name="Правая круглая скобка 19"/>
            <p:cNvSpPr/>
            <p:nvPr/>
          </p:nvSpPr>
          <p:spPr>
            <a:xfrm rot="5400000">
              <a:off x="1838325" y="5191125"/>
              <a:ext cx="73025" cy="822325"/>
            </a:xfrm>
            <a:prstGeom prst="rightBracket">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b="1"/>
            </a:p>
          </p:txBody>
        </p:sp>
        <p:sp>
          <p:nvSpPr>
            <p:cNvPr id="21" name="Правая круглая скобка 20"/>
            <p:cNvSpPr/>
            <p:nvPr/>
          </p:nvSpPr>
          <p:spPr>
            <a:xfrm rot="5400000">
              <a:off x="2646362" y="5197475"/>
              <a:ext cx="73025" cy="822325"/>
            </a:xfrm>
            <a:prstGeom prst="rightBracket">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b="1"/>
            </a:p>
          </p:txBody>
        </p:sp>
        <p:sp>
          <p:nvSpPr>
            <p:cNvPr id="35" name="Правая круглая скобка 34"/>
            <p:cNvSpPr/>
            <p:nvPr/>
          </p:nvSpPr>
          <p:spPr>
            <a:xfrm rot="5400000">
              <a:off x="3499643" y="5196683"/>
              <a:ext cx="73025" cy="823912"/>
            </a:xfrm>
            <a:prstGeom prst="rightBracket">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b="1"/>
            </a:p>
          </p:txBody>
        </p:sp>
        <p:sp>
          <p:nvSpPr>
            <p:cNvPr id="36" name="Правая круглая скобка 35"/>
            <p:cNvSpPr/>
            <p:nvPr/>
          </p:nvSpPr>
          <p:spPr>
            <a:xfrm rot="5400000">
              <a:off x="4352925" y="5197476"/>
              <a:ext cx="73025" cy="822325"/>
            </a:xfrm>
            <a:prstGeom prst="rightBracket">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b="1"/>
            </a:p>
          </p:txBody>
        </p:sp>
        <p:sp>
          <p:nvSpPr>
            <p:cNvPr id="37" name="Правая круглая скобка 36"/>
            <p:cNvSpPr/>
            <p:nvPr/>
          </p:nvSpPr>
          <p:spPr>
            <a:xfrm rot="5400000">
              <a:off x="5206206" y="5196682"/>
              <a:ext cx="73025" cy="823913"/>
            </a:xfrm>
            <a:prstGeom prst="rightBracket">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b="1"/>
            </a:p>
          </p:txBody>
        </p:sp>
      </p:grpSp>
      <p:grpSp>
        <p:nvGrpSpPr>
          <p:cNvPr id="68" name="Группа 67"/>
          <p:cNvGrpSpPr/>
          <p:nvPr/>
        </p:nvGrpSpPr>
        <p:grpSpPr>
          <a:xfrm>
            <a:off x="914400" y="2209800"/>
            <a:ext cx="4191000" cy="79376"/>
            <a:chOff x="1463675" y="5565775"/>
            <a:chExt cx="4191000" cy="79376"/>
          </a:xfrm>
        </p:grpSpPr>
        <p:sp>
          <p:nvSpPr>
            <p:cNvPr id="69" name="Правая круглая скобка 68"/>
            <p:cNvSpPr/>
            <p:nvPr/>
          </p:nvSpPr>
          <p:spPr>
            <a:xfrm rot="5400000">
              <a:off x="1838325" y="5191125"/>
              <a:ext cx="73025" cy="822325"/>
            </a:xfrm>
            <a:prstGeom prst="rightBracket">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b="1"/>
            </a:p>
          </p:txBody>
        </p:sp>
        <p:sp>
          <p:nvSpPr>
            <p:cNvPr id="70" name="Правая круглая скобка 69"/>
            <p:cNvSpPr/>
            <p:nvPr/>
          </p:nvSpPr>
          <p:spPr>
            <a:xfrm rot="5400000">
              <a:off x="2646362" y="5197475"/>
              <a:ext cx="73025" cy="822325"/>
            </a:xfrm>
            <a:prstGeom prst="rightBracket">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b="1"/>
            </a:p>
          </p:txBody>
        </p:sp>
        <p:sp>
          <p:nvSpPr>
            <p:cNvPr id="71" name="Правая круглая скобка 70"/>
            <p:cNvSpPr/>
            <p:nvPr/>
          </p:nvSpPr>
          <p:spPr>
            <a:xfrm rot="5400000">
              <a:off x="3499643" y="5196683"/>
              <a:ext cx="73025" cy="823912"/>
            </a:xfrm>
            <a:prstGeom prst="rightBracket">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b="1"/>
            </a:p>
          </p:txBody>
        </p:sp>
        <p:sp>
          <p:nvSpPr>
            <p:cNvPr id="72" name="Правая круглая скобка 71"/>
            <p:cNvSpPr/>
            <p:nvPr/>
          </p:nvSpPr>
          <p:spPr>
            <a:xfrm rot="5400000">
              <a:off x="4352925" y="5197476"/>
              <a:ext cx="73025" cy="822325"/>
            </a:xfrm>
            <a:prstGeom prst="rightBracket">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b="1"/>
            </a:p>
          </p:txBody>
        </p:sp>
        <p:sp>
          <p:nvSpPr>
            <p:cNvPr id="73" name="Правая круглая скобка 72"/>
            <p:cNvSpPr/>
            <p:nvPr/>
          </p:nvSpPr>
          <p:spPr>
            <a:xfrm rot="5400000">
              <a:off x="5206206" y="5196682"/>
              <a:ext cx="73025" cy="823913"/>
            </a:xfrm>
            <a:prstGeom prst="rightBracket">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b="1"/>
            </a:p>
          </p:txBody>
        </p:sp>
      </p:grpSp>
      <p:grpSp>
        <p:nvGrpSpPr>
          <p:cNvPr id="74" name="Группа 73"/>
          <p:cNvGrpSpPr/>
          <p:nvPr/>
        </p:nvGrpSpPr>
        <p:grpSpPr>
          <a:xfrm>
            <a:off x="914400" y="3048000"/>
            <a:ext cx="4191000" cy="79376"/>
            <a:chOff x="1463675" y="5565775"/>
            <a:chExt cx="4191000" cy="79376"/>
          </a:xfrm>
        </p:grpSpPr>
        <p:sp>
          <p:nvSpPr>
            <p:cNvPr id="75" name="Правая круглая скобка 74"/>
            <p:cNvSpPr/>
            <p:nvPr/>
          </p:nvSpPr>
          <p:spPr>
            <a:xfrm rot="5400000">
              <a:off x="1838325" y="5191125"/>
              <a:ext cx="73025" cy="822325"/>
            </a:xfrm>
            <a:prstGeom prst="rightBracket">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b="1"/>
            </a:p>
          </p:txBody>
        </p:sp>
        <p:sp>
          <p:nvSpPr>
            <p:cNvPr id="76" name="Правая круглая скобка 75"/>
            <p:cNvSpPr/>
            <p:nvPr/>
          </p:nvSpPr>
          <p:spPr>
            <a:xfrm rot="5400000">
              <a:off x="2646362" y="5197475"/>
              <a:ext cx="73025" cy="822325"/>
            </a:xfrm>
            <a:prstGeom prst="rightBracket">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b="1"/>
            </a:p>
          </p:txBody>
        </p:sp>
        <p:sp>
          <p:nvSpPr>
            <p:cNvPr id="77" name="Правая круглая скобка 76"/>
            <p:cNvSpPr/>
            <p:nvPr/>
          </p:nvSpPr>
          <p:spPr>
            <a:xfrm rot="5400000">
              <a:off x="3499643" y="5196683"/>
              <a:ext cx="73025" cy="823912"/>
            </a:xfrm>
            <a:prstGeom prst="rightBracket">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b="1"/>
            </a:p>
          </p:txBody>
        </p:sp>
        <p:sp>
          <p:nvSpPr>
            <p:cNvPr id="78" name="Правая круглая скобка 77"/>
            <p:cNvSpPr/>
            <p:nvPr/>
          </p:nvSpPr>
          <p:spPr>
            <a:xfrm rot="5400000">
              <a:off x="4352925" y="5197476"/>
              <a:ext cx="73025" cy="822325"/>
            </a:xfrm>
            <a:prstGeom prst="rightBracket">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b="1"/>
            </a:p>
          </p:txBody>
        </p:sp>
        <p:sp>
          <p:nvSpPr>
            <p:cNvPr id="79" name="Правая круглая скобка 78"/>
            <p:cNvSpPr/>
            <p:nvPr/>
          </p:nvSpPr>
          <p:spPr>
            <a:xfrm rot="5400000">
              <a:off x="5206206" y="5196682"/>
              <a:ext cx="73025" cy="823913"/>
            </a:xfrm>
            <a:prstGeom prst="rightBracket">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b="1"/>
            </a:p>
          </p:txBody>
        </p:sp>
      </p:grpSp>
      <p:grpSp>
        <p:nvGrpSpPr>
          <p:cNvPr id="80" name="Группа 79"/>
          <p:cNvGrpSpPr/>
          <p:nvPr/>
        </p:nvGrpSpPr>
        <p:grpSpPr>
          <a:xfrm>
            <a:off x="914400" y="3886200"/>
            <a:ext cx="4191000" cy="79376"/>
            <a:chOff x="1463675" y="5565775"/>
            <a:chExt cx="4191000" cy="79376"/>
          </a:xfrm>
        </p:grpSpPr>
        <p:sp>
          <p:nvSpPr>
            <p:cNvPr id="81" name="Правая круглая скобка 80"/>
            <p:cNvSpPr/>
            <p:nvPr/>
          </p:nvSpPr>
          <p:spPr>
            <a:xfrm rot="5400000">
              <a:off x="1838325" y="5191125"/>
              <a:ext cx="73025" cy="822325"/>
            </a:xfrm>
            <a:prstGeom prst="rightBracket">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b="1"/>
            </a:p>
          </p:txBody>
        </p:sp>
        <p:sp>
          <p:nvSpPr>
            <p:cNvPr id="82" name="Правая круглая скобка 81"/>
            <p:cNvSpPr/>
            <p:nvPr/>
          </p:nvSpPr>
          <p:spPr>
            <a:xfrm rot="5400000">
              <a:off x="2646362" y="5197475"/>
              <a:ext cx="73025" cy="822325"/>
            </a:xfrm>
            <a:prstGeom prst="rightBracket">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b="1"/>
            </a:p>
          </p:txBody>
        </p:sp>
        <p:sp>
          <p:nvSpPr>
            <p:cNvPr id="83" name="Правая круглая скобка 82"/>
            <p:cNvSpPr/>
            <p:nvPr/>
          </p:nvSpPr>
          <p:spPr>
            <a:xfrm rot="5400000">
              <a:off x="3499643" y="5196683"/>
              <a:ext cx="73025" cy="823912"/>
            </a:xfrm>
            <a:prstGeom prst="rightBracket">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b="1"/>
            </a:p>
          </p:txBody>
        </p:sp>
        <p:sp>
          <p:nvSpPr>
            <p:cNvPr id="84" name="Правая круглая скобка 83"/>
            <p:cNvSpPr/>
            <p:nvPr/>
          </p:nvSpPr>
          <p:spPr>
            <a:xfrm rot="5400000">
              <a:off x="4352925" y="5197476"/>
              <a:ext cx="73025" cy="822325"/>
            </a:xfrm>
            <a:prstGeom prst="rightBracket">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b="1"/>
            </a:p>
          </p:txBody>
        </p:sp>
        <p:sp>
          <p:nvSpPr>
            <p:cNvPr id="85" name="Правая круглая скобка 84"/>
            <p:cNvSpPr/>
            <p:nvPr/>
          </p:nvSpPr>
          <p:spPr>
            <a:xfrm rot="5400000">
              <a:off x="5206206" y="5196682"/>
              <a:ext cx="73025" cy="823913"/>
            </a:xfrm>
            <a:prstGeom prst="rightBracket">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b="1"/>
            </a:p>
          </p:txBody>
        </p:sp>
      </p:grpSp>
      <p:grpSp>
        <p:nvGrpSpPr>
          <p:cNvPr id="86" name="Группа 85"/>
          <p:cNvGrpSpPr/>
          <p:nvPr/>
        </p:nvGrpSpPr>
        <p:grpSpPr>
          <a:xfrm>
            <a:off x="1007444" y="4803774"/>
            <a:ext cx="4191000" cy="79376"/>
            <a:chOff x="1463675" y="5565775"/>
            <a:chExt cx="4191000" cy="79376"/>
          </a:xfrm>
        </p:grpSpPr>
        <p:sp>
          <p:nvSpPr>
            <p:cNvPr id="87" name="Правая круглая скобка 86"/>
            <p:cNvSpPr/>
            <p:nvPr/>
          </p:nvSpPr>
          <p:spPr>
            <a:xfrm rot="5400000">
              <a:off x="1838325" y="5191125"/>
              <a:ext cx="73025" cy="822325"/>
            </a:xfrm>
            <a:prstGeom prst="rightBracket">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b="1"/>
            </a:p>
          </p:txBody>
        </p:sp>
        <p:sp>
          <p:nvSpPr>
            <p:cNvPr id="88" name="Правая круглая скобка 87"/>
            <p:cNvSpPr/>
            <p:nvPr/>
          </p:nvSpPr>
          <p:spPr>
            <a:xfrm rot="5400000">
              <a:off x="2646362" y="5197475"/>
              <a:ext cx="73025" cy="822325"/>
            </a:xfrm>
            <a:prstGeom prst="rightBracket">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b="1"/>
            </a:p>
          </p:txBody>
        </p:sp>
        <p:sp>
          <p:nvSpPr>
            <p:cNvPr id="89" name="Правая круглая скобка 88"/>
            <p:cNvSpPr/>
            <p:nvPr/>
          </p:nvSpPr>
          <p:spPr>
            <a:xfrm rot="5400000">
              <a:off x="3499643" y="5196683"/>
              <a:ext cx="73025" cy="823912"/>
            </a:xfrm>
            <a:prstGeom prst="rightBracket">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b="1"/>
            </a:p>
          </p:txBody>
        </p:sp>
        <p:sp>
          <p:nvSpPr>
            <p:cNvPr id="90" name="Правая круглая скобка 89"/>
            <p:cNvSpPr/>
            <p:nvPr/>
          </p:nvSpPr>
          <p:spPr>
            <a:xfrm rot="5400000">
              <a:off x="4352925" y="5197476"/>
              <a:ext cx="73025" cy="822325"/>
            </a:xfrm>
            <a:prstGeom prst="rightBracket">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b="1"/>
            </a:p>
          </p:txBody>
        </p:sp>
        <p:sp>
          <p:nvSpPr>
            <p:cNvPr id="91" name="Правая круглая скобка 90"/>
            <p:cNvSpPr/>
            <p:nvPr/>
          </p:nvSpPr>
          <p:spPr>
            <a:xfrm rot="5400000">
              <a:off x="5206206" y="5196682"/>
              <a:ext cx="73025" cy="823913"/>
            </a:xfrm>
            <a:prstGeom prst="rightBracket">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b="1"/>
            </a:p>
          </p:txBody>
        </p:sp>
      </p:grpSp>
      <p:sp>
        <p:nvSpPr>
          <p:cNvPr id="93" name="Правая круглая скобка 92"/>
          <p:cNvSpPr/>
          <p:nvPr/>
        </p:nvSpPr>
        <p:spPr>
          <a:xfrm rot="5400000">
            <a:off x="1365250" y="5260974"/>
            <a:ext cx="73025" cy="822325"/>
          </a:xfrm>
          <a:prstGeom prst="rightBracket">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b="1"/>
          </a:p>
        </p:txBody>
      </p:sp>
      <p:sp>
        <p:nvSpPr>
          <p:cNvPr id="94" name="Правая круглая скобка 93"/>
          <p:cNvSpPr/>
          <p:nvPr/>
        </p:nvSpPr>
        <p:spPr>
          <a:xfrm rot="5400000">
            <a:off x="2508249" y="5267324"/>
            <a:ext cx="73025" cy="822325"/>
          </a:xfrm>
          <a:prstGeom prst="rightBracket">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b="1"/>
          </a:p>
        </p:txBody>
      </p:sp>
      <p:sp>
        <p:nvSpPr>
          <p:cNvPr id="96" name="Правая круглая скобка 95"/>
          <p:cNvSpPr/>
          <p:nvPr/>
        </p:nvSpPr>
        <p:spPr>
          <a:xfrm rot="5400000">
            <a:off x="3361530" y="5267324"/>
            <a:ext cx="73025" cy="822325"/>
          </a:xfrm>
          <a:prstGeom prst="rightBracket">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b="1"/>
          </a:p>
        </p:txBody>
      </p:sp>
      <p:sp>
        <p:nvSpPr>
          <p:cNvPr id="97" name="Правая круглая скобка 96"/>
          <p:cNvSpPr/>
          <p:nvPr/>
        </p:nvSpPr>
        <p:spPr>
          <a:xfrm rot="5400000">
            <a:off x="4221954" y="5266530"/>
            <a:ext cx="73025" cy="823913"/>
          </a:xfrm>
          <a:prstGeom prst="rightBracket">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b="1"/>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p:txBody>
          <a:bodyPr/>
          <a:lstStyle/>
          <a:p>
            <a:r>
              <a:rPr lang="ru-RU" smtClean="0"/>
              <a:t>Мы видим лишь закрепившиеся мутации</a:t>
            </a:r>
          </a:p>
        </p:txBody>
      </p:sp>
      <p:sp>
        <p:nvSpPr>
          <p:cNvPr id="5123" name="Содержимое 2"/>
          <p:cNvSpPr>
            <a:spLocks noGrp="1"/>
          </p:cNvSpPr>
          <p:nvPr>
            <p:ph idx="1"/>
          </p:nvPr>
        </p:nvSpPr>
        <p:spPr>
          <a:xfrm>
            <a:off x="228600" y="1600200"/>
            <a:ext cx="8763000" cy="5029200"/>
          </a:xfrm>
        </p:spPr>
        <p:txBody>
          <a:bodyPr/>
          <a:lstStyle/>
          <a:p>
            <a:pPr>
              <a:buFontTx/>
              <a:buNone/>
            </a:pPr>
            <a:endParaRPr lang="ru-RU" sz="2000" smtClean="0"/>
          </a:p>
          <a:p>
            <a:pPr>
              <a:buFontTx/>
              <a:buNone/>
            </a:pPr>
            <a:r>
              <a:rPr lang="ru-RU" sz="2000" smtClean="0"/>
              <a:t>А шанс закрепиться есть лишь у безвредных мутаций…</a:t>
            </a:r>
          </a:p>
          <a:p>
            <a:pPr>
              <a:buFontTx/>
              <a:buNone/>
            </a:pPr>
            <a:endParaRPr lang="ru-RU" sz="2000" smtClean="0"/>
          </a:p>
          <a:p>
            <a:pPr>
              <a:buFontTx/>
              <a:buNone/>
            </a:pPr>
            <a:endParaRPr lang="ru-RU" sz="2000" smtClean="0"/>
          </a:p>
          <a:p>
            <a:pPr>
              <a:buFontTx/>
              <a:buNone/>
            </a:pPr>
            <a:r>
              <a:rPr lang="pl-PL" sz="1400" smtClean="0">
                <a:latin typeface="Courier New" pitchFamily="49" charset="0"/>
                <a:cs typeface="Courier New" pitchFamily="49" charset="0"/>
              </a:rPr>
              <a:t>CYB5_CHICK         1 MVGSSEAGGEAWRGRYYRLEEVQKHNNSQSTWIIVHHRIYDITKFLDEHP     50</a:t>
            </a:r>
          </a:p>
          <a:p>
            <a:pPr>
              <a:buFontTx/>
              <a:buNone/>
            </a:pPr>
            <a:r>
              <a:rPr lang="pl-PL" sz="1400" smtClean="0">
                <a:latin typeface="Courier New" pitchFamily="49" charset="0"/>
                <a:cs typeface="Courier New" pitchFamily="49" charset="0"/>
              </a:rPr>
              <a:t>                        .:|...||  .:||.|||:||||:|:|||:|:||::||:||||:|||</a:t>
            </a:r>
          </a:p>
          <a:p>
            <a:pPr>
              <a:buFontTx/>
              <a:buNone/>
            </a:pPr>
            <a:r>
              <a:rPr lang="pl-PL" sz="1400" smtClean="0">
                <a:latin typeface="Courier New" pitchFamily="49" charset="0"/>
                <a:cs typeface="Courier New" pitchFamily="49" charset="0"/>
              </a:rPr>
              <a:t>CYB5_HUMAN         1 ---MAEQSDEA--VKYYTLEEIQKHNHSKSTWLILHHKVYDLTKFLEEHP     45</a:t>
            </a:r>
          </a:p>
          <a:p>
            <a:pPr>
              <a:buFontTx/>
              <a:buNone/>
            </a:pPr>
            <a:endParaRPr lang="pl-PL" sz="1400" smtClean="0">
              <a:latin typeface="Courier New" pitchFamily="49" charset="0"/>
              <a:cs typeface="Courier New" pitchFamily="49" charset="0"/>
            </a:endParaRPr>
          </a:p>
          <a:p>
            <a:pPr>
              <a:buFontTx/>
              <a:buNone/>
            </a:pPr>
            <a:r>
              <a:rPr lang="pl-PL" sz="1400" smtClean="0">
                <a:latin typeface="Courier New" pitchFamily="49" charset="0"/>
                <a:cs typeface="Courier New" pitchFamily="49" charset="0"/>
              </a:rPr>
              <a:t>CYB5_CHICK        51 GGEEVLREQAGGDATENFEDVGHSTDARALSETFIIGELHPDDRPKLQKP    100</a:t>
            </a:r>
          </a:p>
          <a:p>
            <a:pPr>
              <a:buFontTx/>
              <a:buNone/>
            </a:pPr>
            <a:r>
              <a:rPr lang="pl-PL" sz="1400" smtClean="0">
                <a:latin typeface="Courier New" pitchFamily="49" charset="0"/>
                <a:cs typeface="Courier New" pitchFamily="49" charset="0"/>
              </a:rPr>
              <a:t>                     ||||||||||||||||||||||||||||.:|:|||||||||||||||.||</a:t>
            </a:r>
          </a:p>
          <a:p>
            <a:pPr>
              <a:buFontTx/>
              <a:buNone/>
            </a:pPr>
            <a:r>
              <a:rPr lang="pl-PL" sz="1400" smtClean="0">
                <a:latin typeface="Courier New" pitchFamily="49" charset="0"/>
                <a:cs typeface="Courier New" pitchFamily="49" charset="0"/>
              </a:rPr>
              <a:t>CYB5_HUMAN        46 GGEEVLREQAGGDATENFEDVGHSTDAREMSKTFIIGELHPDDRPKLNKP     95</a:t>
            </a:r>
          </a:p>
          <a:p>
            <a:pPr>
              <a:buFontTx/>
              <a:buNone/>
            </a:pPr>
            <a:endParaRPr lang="pl-PL" sz="1400" smtClean="0">
              <a:latin typeface="Courier New" pitchFamily="49" charset="0"/>
              <a:cs typeface="Courier New" pitchFamily="49" charset="0"/>
            </a:endParaRPr>
          </a:p>
          <a:p>
            <a:pPr>
              <a:buFontTx/>
              <a:buNone/>
            </a:pPr>
            <a:r>
              <a:rPr lang="pl-PL" sz="1400" smtClean="0">
                <a:latin typeface="Courier New" pitchFamily="49" charset="0"/>
                <a:cs typeface="Courier New" pitchFamily="49" charset="0"/>
              </a:rPr>
              <a:t>CYB5_CHICK       101 AETLITTVQSNSSSWSNWVIPAIAAIIVALMYRSYMSE-    138</a:t>
            </a:r>
          </a:p>
          <a:p>
            <a:pPr>
              <a:buFontTx/>
              <a:buNone/>
            </a:pPr>
            <a:r>
              <a:rPr lang="pl-PL" sz="1400" smtClean="0">
                <a:latin typeface="Courier New" pitchFamily="49" charset="0"/>
                <a:cs typeface="Courier New" pitchFamily="49" charset="0"/>
              </a:rPr>
              <a:t>                     .||||||:.|:||.|:|||||||:|:.||||||.||:| </a:t>
            </a:r>
          </a:p>
          <a:p>
            <a:pPr>
              <a:buFontTx/>
              <a:buNone/>
            </a:pPr>
            <a:r>
              <a:rPr lang="pl-PL" sz="1400" smtClean="0">
                <a:latin typeface="Courier New" pitchFamily="49" charset="0"/>
                <a:cs typeface="Courier New" pitchFamily="49" charset="0"/>
              </a:rPr>
              <a:t>CYB5_HUMAN        96 PETLITTIDSSSSWWTNWVIPAISAVAVALMYRLYMAED    134</a:t>
            </a:r>
          </a:p>
          <a:p>
            <a:pPr>
              <a:buFontTx/>
              <a:buNone/>
            </a:pPr>
            <a:endParaRPr lang="ru-RU" sz="2000" smtClean="0"/>
          </a:p>
        </p:txBody>
      </p:sp>
      <p:sp>
        <p:nvSpPr>
          <p:cNvPr id="5124" name="Номер слайда 3"/>
          <p:cNvSpPr>
            <a:spLocks noGrp="1"/>
          </p:cNvSpPr>
          <p:nvPr>
            <p:ph type="sldNum" sz="quarter" idx="12"/>
          </p:nvPr>
        </p:nvSpPr>
        <p:spPr>
          <a:noFill/>
        </p:spPr>
        <p:txBody>
          <a:bodyPr/>
          <a:lstStyle/>
          <a:p>
            <a:fld id="{152C07A6-07CC-43EF-99EC-B8024933863D}" type="slidenum">
              <a:rPr lang="en-US" smtClean="0"/>
              <a:pPr/>
              <a:t>35</a:t>
            </a:fld>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p:txBody>
          <a:bodyPr/>
          <a:lstStyle/>
          <a:p>
            <a:r>
              <a:rPr lang="ru-RU" smtClean="0"/>
              <a:t>Путь эволюции</a:t>
            </a:r>
          </a:p>
        </p:txBody>
      </p:sp>
      <p:cxnSp>
        <p:nvCxnSpPr>
          <p:cNvPr id="4" name="Прямая соединительная линия 3"/>
          <p:cNvCxnSpPr/>
          <p:nvPr/>
        </p:nvCxnSpPr>
        <p:spPr>
          <a:xfrm>
            <a:off x="2514600" y="2286000"/>
            <a:ext cx="3733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148" name="TextBox 4"/>
          <p:cNvSpPr txBox="1">
            <a:spLocks noChangeArrowheads="1"/>
          </p:cNvSpPr>
          <p:nvPr/>
        </p:nvSpPr>
        <p:spPr bwMode="auto">
          <a:xfrm>
            <a:off x="838200" y="2057400"/>
            <a:ext cx="1524000" cy="369888"/>
          </a:xfrm>
          <a:prstGeom prst="rect">
            <a:avLst/>
          </a:prstGeom>
          <a:noFill/>
          <a:ln w="9525">
            <a:noFill/>
            <a:miter lim="800000"/>
            <a:headEnd/>
            <a:tailEnd/>
          </a:ln>
        </p:spPr>
        <p:txBody>
          <a:bodyPr>
            <a:spAutoFit/>
          </a:bodyPr>
          <a:lstStyle/>
          <a:p>
            <a:r>
              <a:rPr lang="en-US"/>
              <a:t>cyb5_human</a:t>
            </a:r>
            <a:endParaRPr lang="ru-RU"/>
          </a:p>
        </p:txBody>
      </p:sp>
      <p:sp>
        <p:nvSpPr>
          <p:cNvPr id="6149" name="TextBox 5"/>
          <p:cNvSpPr txBox="1">
            <a:spLocks noChangeArrowheads="1"/>
          </p:cNvSpPr>
          <p:nvPr/>
        </p:nvSpPr>
        <p:spPr bwMode="auto">
          <a:xfrm>
            <a:off x="6400800" y="2057400"/>
            <a:ext cx="1524000" cy="369888"/>
          </a:xfrm>
          <a:prstGeom prst="rect">
            <a:avLst/>
          </a:prstGeom>
          <a:noFill/>
          <a:ln w="9525">
            <a:noFill/>
            <a:miter lim="800000"/>
            <a:headEnd/>
            <a:tailEnd/>
          </a:ln>
        </p:spPr>
        <p:txBody>
          <a:bodyPr>
            <a:spAutoFit/>
          </a:bodyPr>
          <a:lstStyle/>
          <a:p>
            <a:r>
              <a:rPr lang="en-US"/>
              <a:t>cyb5_chick</a:t>
            </a:r>
            <a:endParaRPr lang="ru-RU"/>
          </a:p>
        </p:txBody>
      </p:sp>
      <p:sp>
        <p:nvSpPr>
          <p:cNvPr id="6150" name="TextBox 6"/>
          <p:cNvSpPr txBox="1">
            <a:spLocks noChangeArrowheads="1"/>
          </p:cNvSpPr>
          <p:nvPr/>
        </p:nvSpPr>
        <p:spPr bwMode="auto">
          <a:xfrm>
            <a:off x="228600" y="2819400"/>
            <a:ext cx="1143000" cy="369888"/>
          </a:xfrm>
          <a:prstGeom prst="rect">
            <a:avLst/>
          </a:prstGeom>
          <a:noFill/>
          <a:ln w="9525">
            <a:noFill/>
            <a:miter lim="800000"/>
            <a:headEnd/>
            <a:tailEnd/>
          </a:ln>
        </p:spPr>
        <p:txBody>
          <a:bodyPr>
            <a:spAutoFit/>
          </a:bodyPr>
          <a:lstStyle/>
          <a:p>
            <a:r>
              <a:rPr lang="ru-RU"/>
              <a:t>или</a:t>
            </a:r>
          </a:p>
        </p:txBody>
      </p:sp>
      <p:grpSp>
        <p:nvGrpSpPr>
          <p:cNvPr id="5" name="Группа 4"/>
          <p:cNvGrpSpPr/>
          <p:nvPr/>
        </p:nvGrpSpPr>
        <p:grpSpPr>
          <a:xfrm>
            <a:off x="871539" y="3004344"/>
            <a:ext cx="460374" cy="3124200"/>
            <a:chOff x="1292226" y="3121026"/>
            <a:chExt cx="460374" cy="3124200"/>
          </a:xfrm>
        </p:grpSpPr>
        <p:cxnSp>
          <p:nvCxnSpPr>
            <p:cNvPr id="9" name="Прямая со стрелкой 8"/>
            <p:cNvCxnSpPr/>
            <p:nvPr/>
          </p:nvCxnSpPr>
          <p:spPr>
            <a:xfrm rot="5400000">
              <a:off x="-268286" y="4681538"/>
              <a:ext cx="312420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52" name="TextBox 9"/>
            <p:cNvSpPr txBox="1">
              <a:spLocks noChangeArrowheads="1"/>
            </p:cNvSpPr>
            <p:nvPr/>
          </p:nvSpPr>
          <p:spPr bwMode="auto">
            <a:xfrm>
              <a:off x="1371600" y="4653755"/>
              <a:ext cx="381000" cy="369888"/>
            </a:xfrm>
            <a:prstGeom prst="rect">
              <a:avLst/>
            </a:prstGeom>
            <a:noFill/>
            <a:ln w="9525">
              <a:noFill/>
              <a:miter lim="800000"/>
              <a:headEnd/>
              <a:tailEnd/>
            </a:ln>
          </p:spPr>
          <p:txBody>
            <a:bodyPr>
              <a:spAutoFit/>
            </a:bodyPr>
            <a:lstStyle/>
            <a:p>
              <a:r>
                <a:rPr lang="en-US" dirty="0"/>
                <a:t>t</a:t>
              </a:r>
              <a:endParaRPr lang="ru-RU" dirty="0"/>
            </a:p>
          </p:txBody>
        </p:sp>
      </p:grpSp>
      <p:grpSp>
        <p:nvGrpSpPr>
          <p:cNvPr id="3" name="Группа 2"/>
          <p:cNvGrpSpPr/>
          <p:nvPr/>
        </p:nvGrpSpPr>
        <p:grpSpPr>
          <a:xfrm>
            <a:off x="962026" y="3176588"/>
            <a:ext cx="3657600" cy="2971800"/>
            <a:chOff x="2438400" y="3505200"/>
            <a:chExt cx="3657600" cy="2971800"/>
          </a:xfrm>
        </p:grpSpPr>
        <p:cxnSp>
          <p:nvCxnSpPr>
            <p:cNvPr id="12" name="Прямая соединительная линия 11"/>
            <p:cNvCxnSpPr/>
            <p:nvPr/>
          </p:nvCxnSpPr>
          <p:spPr>
            <a:xfrm rot="5400000">
              <a:off x="2514600" y="4495800"/>
              <a:ext cx="2667000" cy="685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16200000" flipH="1">
              <a:off x="3352800" y="4343400"/>
              <a:ext cx="2667000" cy="990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155" name="TextBox 15"/>
            <p:cNvSpPr txBox="1">
              <a:spLocks noChangeArrowheads="1"/>
            </p:cNvSpPr>
            <p:nvPr/>
          </p:nvSpPr>
          <p:spPr bwMode="auto">
            <a:xfrm>
              <a:off x="2438400" y="6096000"/>
              <a:ext cx="1524000" cy="369888"/>
            </a:xfrm>
            <a:prstGeom prst="rect">
              <a:avLst/>
            </a:prstGeom>
            <a:noFill/>
            <a:ln w="9525">
              <a:noFill/>
              <a:miter lim="800000"/>
              <a:headEnd/>
              <a:tailEnd/>
            </a:ln>
          </p:spPr>
          <p:txBody>
            <a:bodyPr>
              <a:spAutoFit/>
            </a:bodyPr>
            <a:lstStyle/>
            <a:p>
              <a:r>
                <a:rPr lang="en-US" dirty="0"/>
                <a:t>cyb5_human</a:t>
              </a:r>
              <a:endParaRPr lang="ru-RU" dirty="0"/>
            </a:p>
          </p:txBody>
        </p:sp>
        <p:sp>
          <p:nvSpPr>
            <p:cNvPr id="6156" name="TextBox 16"/>
            <p:cNvSpPr txBox="1">
              <a:spLocks noChangeArrowheads="1"/>
            </p:cNvSpPr>
            <p:nvPr/>
          </p:nvSpPr>
          <p:spPr bwMode="auto">
            <a:xfrm>
              <a:off x="4572000" y="6107113"/>
              <a:ext cx="1524000" cy="369887"/>
            </a:xfrm>
            <a:prstGeom prst="rect">
              <a:avLst/>
            </a:prstGeom>
            <a:noFill/>
            <a:ln w="9525">
              <a:noFill/>
              <a:miter lim="800000"/>
              <a:headEnd/>
              <a:tailEnd/>
            </a:ln>
          </p:spPr>
          <p:txBody>
            <a:bodyPr>
              <a:spAutoFit/>
            </a:bodyPr>
            <a:lstStyle/>
            <a:p>
              <a:r>
                <a:rPr lang="en-US"/>
                <a:t>cyb5_chick</a:t>
              </a:r>
              <a:endParaRPr lang="ru-RU"/>
            </a:p>
          </p:txBody>
        </p:sp>
      </p:grpSp>
      <p:sp>
        <p:nvSpPr>
          <p:cNvPr id="6157" name="Номер слайда 12"/>
          <p:cNvSpPr>
            <a:spLocks noGrp="1"/>
          </p:cNvSpPr>
          <p:nvPr>
            <p:ph type="sldNum" sz="quarter" idx="12"/>
          </p:nvPr>
        </p:nvSpPr>
        <p:spPr>
          <a:noFill/>
        </p:spPr>
        <p:txBody>
          <a:bodyPr/>
          <a:lstStyle/>
          <a:p>
            <a:fld id="{2CE91AA9-1074-4E93-A043-A1B718A5AB86}" type="slidenum">
              <a:rPr lang="en-US" smtClean="0"/>
              <a:pPr/>
              <a:t>36</a:t>
            </a:fld>
            <a:endParaRPr lang="en-US" smtClean="0"/>
          </a:p>
        </p:txBody>
      </p:sp>
      <p:sp>
        <p:nvSpPr>
          <p:cNvPr id="2" name="Прямоугольник 1"/>
          <p:cNvSpPr/>
          <p:nvPr/>
        </p:nvSpPr>
        <p:spPr>
          <a:xfrm>
            <a:off x="4391027" y="2957414"/>
            <a:ext cx="4524373" cy="3139321"/>
          </a:xfrm>
          <a:prstGeom prst="rect">
            <a:avLst/>
          </a:prstGeom>
        </p:spPr>
        <p:txBody>
          <a:bodyPr wrap="square">
            <a:spAutoFit/>
          </a:bodyPr>
          <a:lstStyle/>
          <a:p>
            <a:r>
              <a:rPr lang="ru-RU" dirty="0"/>
              <a:t>Каждая точка на линии – некоторая предковая последовательность.</a:t>
            </a:r>
          </a:p>
          <a:p>
            <a:r>
              <a:rPr lang="ru-RU" dirty="0"/>
              <a:t>Каждая предковая последовательность существовала в какой-то момент времени, поэтому можно изобразить линию так, чтобы последовательности, существовавшие одновременно, располагались на одной горизонтали</a:t>
            </a:r>
            <a:r>
              <a:rPr lang="ru-RU" dirty="0" smtClean="0"/>
              <a:t>.</a:t>
            </a:r>
            <a:endParaRPr lang="en-US" dirty="0" smtClean="0"/>
          </a:p>
          <a:p>
            <a:endParaRPr lang="en-US" dirty="0"/>
          </a:p>
          <a:p>
            <a:r>
              <a:rPr lang="ru-RU" dirty="0" smtClean="0"/>
              <a:t>Реконструировать время приходится по числу мутаций</a:t>
            </a:r>
            <a:endParaRPr lang="ru-RU" dirty="0"/>
          </a:p>
        </p:txBody>
      </p:sp>
    </p:spTree>
    <p:extLst>
      <p:ext uri="{BB962C8B-B14F-4D97-AF65-F5344CB8AC3E}">
        <p14:creationId xmlns:p14="http://schemas.microsoft.com/office/powerpoint/2010/main" val="7516570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3176"/>
            <a:ext cx="8839200" cy="1325562"/>
          </a:xfrm>
        </p:spPr>
        <p:txBody>
          <a:bodyPr/>
          <a:lstStyle/>
          <a:p>
            <a:r>
              <a:rPr lang="ru-RU" sz="3600" dirty="0" smtClean="0"/>
              <a:t>Выборка гомологичных последовательностей</a:t>
            </a:r>
            <a:endParaRPr lang="ru-RU" sz="3600" dirty="0"/>
          </a:p>
        </p:txBody>
      </p:sp>
      <p:sp>
        <p:nvSpPr>
          <p:cNvPr id="3" name="Объект 2"/>
          <p:cNvSpPr>
            <a:spLocks noGrp="1"/>
          </p:cNvSpPr>
          <p:nvPr>
            <p:ph idx="1"/>
          </p:nvPr>
        </p:nvSpPr>
        <p:spPr>
          <a:xfrm>
            <a:off x="304800" y="1219200"/>
            <a:ext cx="8458200" cy="5399154"/>
          </a:xfrm>
        </p:spPr>
        <p:txBody>
          <a:bodyPr/>
          <a:lstStyle/>
          <a:p>
            <a:r>
              <a:rPr lang="ru-RU" sz="2800" dirty="0" smtClean="0"/>
              <a:t>Выбор организмов:</a:t>
            </a:r>
          </a:p>
          <a:p>
            <a:pPr lvl="1"/>
            <a:r>
              <a:rPr lang="ru-RU" sz="2400" dirty="0"/>
              <a:t>в</a:t>
            </a:r>
            <a:r>
              <a:rPr lang="ru-RU" sz="2400" dirty="0" smtClean="0"/>
              <a:t>се из таксона</a:t>
            </a:r>
          </a:p>
          <a:p>
            <a:pPr lvl="1"/>
            <a:r>
              <a:rPr lang="ru-RU" sz="2400" dirty="0"/>
              <a:t>п</a:t>
            </a:r>
            <a:r>
              <a:rPr lang="ru-RU" sz="2400" dirty="0" smtClean="0"/>
              <a:t>редставители таксона или иное</a:t>
            </a:r>
          </a:p>
          <a:p>
            <a:r>
              <a:rPr lang="ru-RU" sz="2800" dirty="0" smtClean="0"/>
              <a:t>Выбор семейства последовательностей</a:t>
            </a:r>
          </a:p>
          <a:p>
            <a:pPr lvl="1"/>
            <a:r>
              <a:rPr lang="ru-RU" sz="2400" dirty="0" smtClean="0"/>
              <a:t>Семейство гомологичных белков  или доменов</a:t>
            </a:r>
          </a:p>
          <a:p>
            <a:pPr lvl="1"/>
            <a:r>
              <a:rPr lang="ru-RU" sz="2400" dirty="0" smtClean="0"/>
              <a:t>Гены родственных </a:t>
            </a:r>
            <a:r>
              <a:rPr lang="ru-RU" sz="2400" dirty="0" err="1" smtClean="0"/>
              <a:t>рРНК</a:t>
            </a:r>
            <a:endParaRPr lang="ru-RU" sz="2400" dirty="0" smtClean="0"/>
          </a:p>
          <a:p>
            <a:pPr lvl="2"/>
            <a:r>
              <a:rPr lang="ru-RU" sz="2000" dirty="0" smtClean="0"/>
              <a:t>16</a:t>
            </a:r>
            <a:r>
              <a:rPr lang="en-US" sz="2000" dirty="0" smtClean="0"/>
              <a:t>/18</a:t>
            </a:r>
            <a:r>
              <a:rPr lang="en-US" sz="2000" dirty="0"/>
              <a:t> </a:t>
            </a:r>
            <a:r>
              <a:rPr lang="en-US" sz="2000" dirty="0" smtClean="0"/>
              <a:t>S  </a:t>
            </a:r>
            <a:r>
              <a:rPr lang="ru-RU" sz="2000" dirty="0" err="1" smtClean="0"/>
              <a:t>рРНК</a:t>
            </a:r>
            <a:endParaRPr lang="ru-RU" sz="2000" dirty="0" smtClean="0"/>
          </a:p>
          <a:p>
            <a:pPr lvl="2"/>
            <a:r>
              <a:rPr lang="ru-RU" sz="2000" dirty="0" smtClean="0"/>
              <a:t>внутренние транскрибируемые</a:t>
            </a:r>
            <a:r>
              <a:rPr lang="ru-RU" sz="2000" dirty="0"/>
              <a:t> </a:t>
            </a:r>
            <a:r>
              <a:rPr lang="ru-RU" sz="2000" dirty="0" err="1" smtClean="0"/>
              <a:t>спейсеры</a:t>
            </a:r>
            <a:r>
              <a:rPr lang="ru-RU" sz="2000" dirty="0"/>
              <a:t> </a:t>
            </a:r>
            <a:endParaRPr lang="ru-RU" sz="2000" dirty="0" smtClean="0"/>
          </a:p>
          <a:p>
            <a:pPr lvl="1"/>
            <a:r>
              <a:rPr lang="ru-RU" sz="2400" dirty="0" err="1" smtClean="0"/>
              <a:t>Синтеничные</a:t>
            </a:r>
            <a:r>
              <a:rPr lang="ru-RU" sz="2400" dirty="0" smtClean="0"/>
              <a:t> участки геномов</a:t>
            </a:r>
          </a:p>
          <a:p>
            <a:pPr lvl="1"/>
            <a:r>
              <a:rPr lang="ru-RU" sz="2400" dirty="0"/>
              <a:t>Для </a:t>
            </a:r>
            <a:r>
              <a:rPr lang="ru-RU" sz="2400" dirty="0" smtClean="0"/>
              <a:t>определения филогении организмов</a:t>
            </a:r>
            <a:r>
              <a:rPr lang="en-US" sz="2400" dirty="0" smtClean="0"/>
              <a:t>:</a:t>
            </a:r>
          </a:p>
          <a:p>
            <a:pPr lvl="2"/>
            <a:r>
              <a:rPr lang="ru-RU" sz="2000" dirty="0" err="1" smtClean="0"/>
              <a:t>рРНК</a:t>
            </a:r>
            <a:endParaRPr lang="ru-RU" sz="2000" dirty="0" smtClean="0"/>
          </a:p>
          <a:p>
            <a:pPr lvl="2"/>
            <a:r>
              <a:rPr lang="ru-RU" sz="2000" dirty="0" smtClean="0"/>
              <a:t>Объединение семейств белков</a:t>
            </a:r>
          </a:p>
          <a:p>
            <a:pPr lvl="2"/>
            <a:r>
              <a:rPr lang="ru-RU" sz="2000" dirty="0" smtClean="0"/>
              <a:t>Объединение </a:t>
            </a:r>
            <a:r>
              <a:rPr lang="ru-RU" sz="2000" dirty="0" err="1" smtClean="0"/>
              <a:t>синтеничных</a:t>
            </a:r>
            <a:r>
              <a:rPr lang="ru-RU" sz="2000" dirty="0" smtClean="0"/>
              <a:t> участков.</a:t>
            </a:r>
            <a:br>
              <a:rPr lang="ru-RU" sz="2000" dirty="0" smtClean="0"/>
            </a:br>
            <a:endParaRPr lang="ru-RU" sz="2000" dirty="0" smtClean="0"/>
          </a:p>
          <a:p>
            <a:pPr lvl="2"/>
            <a:endParaRPr lang="ru-RU" sz="2000" dirty="0"/>
          </a:p>
        </p:txBody>
      </p:sp>
      <p:sp>
        <p:nvSpPr>
          <p:cNvPr id="4" name="Номер слайда 3"/>
          <p:cNvSpPr>
            <a:spLocks noGrp="1"/>
          </p:cNvSpPr>
          <p:nvPr>
            <p:ph type="sldNum" sz="quarter" idx="12"/>
          </p:nvPr>
        </p:nvSpPr>
        <p:spPr/>
        <p:txBody>
          <a:bodyPr/>
          <a:lstStyle/>
          <a:p>
            <a:pPr>
              <a:defRPr/>
            </a:pPr>
            <a:fld id="{10221035-5776-40F8-86A9-BA40694093CB}" type="slidenum">
              <a:rPr lang="en-US" smtClean="0"/>
              <a:pPr>
                <a:defRPr/>
              </a:pPr>
              <a:t>37</a:t>
            </a:fld>
            <a:endParaRPr lang="en-US"/>
          </a:p>
        </p:txBody>
      </p:sp>
    </p:spTree>
    <p:extLst>
      <p:ext uri="{BB962C8B-B14F-4D97-AF65-F5344CB8AC3E}">
        <p14:creationId xmlns:p14="http://schemas.microsoft.com/office/powerpoint/2010/main" val="21685166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Идея реконструкции?</a:t>
            </a:r>
            <a:endParaRPr lang="ru-RU" dirty="0"/>
          </a:p>
        </p:txBody>
      </p:sp>
      <p:sp>
        <p:nvSpPr>
          <p:cNvPr id="4" name="Объект 3"/>
          <p:cNvSpPr>
            <a:spLocks noGrp="1"/>
          </p:cNvSpPr>
          <p:nvPr>
            <p:ph idx="1"/>
          </p:nvPr>
        </p:nvSpPr>
        <p:spPr/>
        <p:txBody>
          <a:bodyPr/>
          <a:lstStyle/>
          <a:p>
            <a:r>
              <a:rPr lang="ru-RU" dirty="0" smtClean="0">
                <a:solidFill>
                  <a:srgbClr val="C00000"/>
                </a:solidFill>
              </a:rPr>
              <a:t>Предлагайте!</a:t>
            </a:r>
            <a:endParaRPr lang="ru-RU" dirty="0">
              <a:solidFill>
                <a:srgbClr val="C00000"/>
              </a:solidFill>
            </a:endParaRPr>
          </a:p>
        </p:txBody>
      </p:sp>
      <p:sp>
        <p:nvSpPr>
          <p:cNvPr id="3" name="Номер слайда 2"/>
          <p:cNvSpPr>
            <a:spLocks noGrp="1"/>
          </p:cNvSpPr>
          <p:nvPr>
            <p:ph type="sldNum" sz="quarter" idx="12"/>
          </p:nvPr>
        </p:nvSpPr>
        <p:spPr/>
        <p:txBody>
          <a:bodyPr/>
          <a:lstStyle/>
          <a:p>
            <a:pPr>
              <a:defRPr/>
            </a:pPr>
            <a:fld id="{E08159AC-E4C4-4820-82E1-D5BEC3D09747}" type="slidenum">
              <a:rPr lang="en-US" smtClean="0"/>
              <a:pPr>
                <a:defRPr/>
              </a:pPr>
              <a:t>38</a:t>
            </a:fld>
            <a:endParaRPr lang="en-US"/>
          </a:p>
        </p:txBody>
      </p:sp>
    </p:spTree>
    <p:extLst>
      <p:ext uri="{BB962C8B-B14F-4D97-AF65-F5344CB8AC3E}">
        <p14:creationId xmlns:p14="http://schemas.microsoft.com/office/powerpoint/2010/main" val="5224024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85800"/>
          </a:xfrm>
        </p:spPr>
        <p:txBody>
          <a:bodyPr/>
          <a:lstStyle/>
          <a:p>
            <a:r>
              <a:rPr lang="ru-RU" dirty="0" smtClean="0"/>
              <a:t>Выравнивание </a:t>
            </a:r>
            <a:endParaRPr lang="ru-RU" dirty="0"/>
          </a:p>
        </p:txBody>
      </p:sp>
      <p:sp>
        <p:nvSpPr>
          <p:cNvPr id="3" name="Номер слайда 2"/>
          <p:cNvSpPr>
            <a:spLocks noGrp="1"/>
          </p:cNvSpPr>
          <p:nvPr>
            <p:ph type="sldNum" sz="quarter" idx="12"/>
          </p:nvPr>
        </p:nvSpPr>
        <p:spPr/>
        <p:txBody>
          <a:bodyPr/>
          <a:lstStyle/>
          <a:p>
            <a:pPr>
              <a:defRPr/>
            </a:pPr>
            <a:fld id="{E08159AC-E4C4-4820-82E1-D5BEC3D09747}" type="slidenum">
              <a:rPr lang="en-US" smtClean="0"/>
              <a:pPr>
                <a:defRPr/>
              </a:pPr>
              <a:t>39</a:t>
            </a:fld>
            <a:endParaRPr lang="en-US"/>
          </a:p>
        </p:txBody>
      </p:sp>
      <p:sp>
        <p:nvSpPr>
          <p:cNvPr id="4" name="TextBox 3"/>
          <p:cNvSpPr txBox="1"/>
          <p:nvPr/>
        </p:nvSpPr>
        <p:spPr>
          <a:xfrm>
            <a:off x="342900" y="541199"/>
            <a:ext cx="8458200" cy="523220"/>
          </a:xfrm>
          <a:prstGeom prst="rect">
            <a:avLst/>
          </a:prstGeom>
          <a:noFill/>
        </p:spPr>
        <p:txBody>
          <a:bodyPr wrap="square" rtlCol="0">
            <a:spAutoFit/>
          </a:bodyPr>
          <a:lstStyle/>
          <a:p>
            <a:r>
              <a:rPr lang="ru-RU" sz="2800" dirty="0" smtClean="0"/>
              <a:t>Биологический смысл колонки выравнивания</a:t>
            </a:r>
            <a:endParaRPr lang="ru-RU" sz="2800" dirty="0"/>
          </a:p>
        </p:txBody>
      </p:sp>
      <p:pic>
        <p:nvPicPr>
          <p:cNvPr id="6" name="Рисунок 5"/>
          <p:cNvPicPr>
            <a:picLocks noChangeAspect="1"/>
          </p:cNvPicPr>
          <p:nvPr/>
        </p:nvPicPr>
        <p:blipFill>
          <a:blip r:embed="rId2"/>
          <a:stretch>
            <a:fillRect/>
          </a:stretch>
        </p:blipFill>
        <p:spPr>
          <a:xfrm>
            <a:off x="762000" y="1158598"/>
            <a:ext cx="7376399" cy="5695718"/>
          </a:xfrm>
          <a:prstGeom prst="rect">
            <a:avLst/>
          </a:prstGeom>
        </p:spPr>
      </p:pic>
    </p:spTree>
    <p:extLst>
      <p:ext uri="{BB962C8B-B14F-4D97-AF65-F5344CB8AC3E}">
        <p14:creationId xmlns:p14="http://schemas.microsoft.com/office/powerpoint/2010/main" val="3564104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4638"/>
            <a:ext cx="8229600" cy="658812"/>
          </a:xfrm>
        </p:spPr>
        <p:txBody>
          <a:bodyPr>
            <a:normAutofit fontScale="90000"/>
          </a:bodyPr>
          <a:lstStyle/>
          <a:p>
            <a:r>
              <a:rPr lang="ru-RU" b="1" dirty="0"/>
              <a:t>Закон есть закон.</a:t>
            </a:r>
            <a:endParaRPr lang="en-US" b="1" dirty="0"/>
          </a:p>
        </p:txBody>
      </p:sp>
      <p:sp>
        <p:nvSpPr>
          <p:cNvPr id="3" name="TextBox 2"/>
          <p:cNvSpPr txBox="1"/>
          <p:nvPr/>
        </p:nvSpPr>
        <p:spPr>
          <a:xfrm>
            <a:off x="274301" y="750572"/>
            <a:ext cx="3840499" cy="5940088"/>
          </a:xfrm>
          <a:prstGeom prst="rect">
            <a:avLst/>
          </a:prstGeom>
          <a:noFill/>
        </p:spPr>
        <p:txBody>
          <a:bodyPr wrap="square" rtlCol="0">
            <a:spAutoFit/>
          </a:bodyPr>
          <a:lstStyle/>
          <a:p>
            <a:endParaRPr lang="en-US" sz="2000" dirty="0" smtClean="0"/>
          </a:p>
          <a:p>
            <a:r>
              <a:rPr lang="ru-RU" sz="2000" dirty="0" smtClean="0"/>
              <a:t>Фердинанд</a:t>
            </a:r>
            <a:r>
              <a:rPr lang="en-US" sz="2000" dirty="0" smtClean="0"/>
              <a:t> </a:t>
            </a:r>
            <a:r>
              <a:rPr lang="ru-RU" sz="2000" dirty="0" smtClean="0"/>
              <a:t>роняет </a:t>
            </a:r>
            <a:r>
              <a:rPr lang="ru-RU" sz="2000" dirty="0"/>
              <a:t>фразу о том, что он родился в этом трактире на </a:t>
            </a:r>
            <a:r>
              <a:rPr lang="ru-RU" sz="2000" dirty="0" smtClean="0"/>
              <a:t>кухне</a:t>
            </a:r>
            <a:endParaRPr lang="en-US" sz="2000" dirty="0" smtClean="0"/>
          </a:p>
          <a:p>
            <a:endParaRPr lang="en-US" sz="2000" dirty="0" smtClean="0"/>
          </a:p>
          <a:p>
            <a:r>
              <a:rPr lang="ru-RU" sz="2000" dirty="0" smtClean="0"/>
              <a:t>Джузеппе</a:t>
            </a:r>
            <a:r>
              <a:rPr lang="en-US" sz="2000" dirty="0" smtClean="0"/>
              <a:t> </a:t>
            </a:r>
            <a:r>
              <a:rPr lang="ru-RU" sz="2000" dirty="0"/>
              <a:t>провозглашает, что Фердинанд </a:t>
            </a:r>
            <a:r>
              <a:rPr lang="ru-RU" sz="2000" dirty="0" smtClean="0"/>
              <a:t>не </a:t>
            </a:r>
            <a:r>
              <a:rPr lang="ru-RU" sz="2000" dirty="0"/>
              <a:t>имеет права задерживать </a:t>
            </a:r>
            <a:r>
              <a:rPr lang="ru-RU" sz="2000" dirty="0" smtClean="0"/>
              <a:t>его. Фердинанд -</a:t>
            </a:r>
            <a:endParaRPr lang="ru-RU" sz="2000" dirty="0"/>
          </a:p>
          <a:p>
            <a:r>
              <a:rPr lang="en-US" sz="2000" dirty="0" smtClean="0"/>
              <a:t> </a:t>
            </a:r>
            <a:r>
              <a:rPr lang="ru-RU" sz="2000" dirty="0" smtClean="0"/>
              <a:t>не француз: он  родился в Италии, т.к.  граница проходит через трактир и кухня – в Италии!</a:t>
            </a:r>
          </a:p>
          <a:p>
            <a:endParaRPr lang="en-US" sz="2000" dirty="0" smtClean="0"/>
          </a:p>
          <a:p>
            <a:r>
              <a:rPr lang="ru-RU" sz="2000" dirty="0" smtClean="0"/>
              <a:t>В французской полиции. </a:t>
            </a:r>
            <a:r>
              <a:rPr lang="ru-RU" sz="2000" dirty="0" smtClean="0">
                <a:solidFill>
                  <a:srgbClr val="C00000"/>
                </a:solidFill>
              </a:rPr>
              <a:t>«Я родился в Италии от матери-</a:t>
            </a:r>
            <a:r>
              <a:rPr lang="ru-RU" sz="2000" dirty="0" err="1" smtClean="0">
                <a:solidFill>
                  <a:srgbClr val="C00000"/>
                </a:solidFill>
              </a:rPr>
              <a:t>итальяники</a:t>
            </a:r>
            <a:r>
              <a:rPr lang="ru-RU" sz="2000" dirty="0" smtClean="0">
                <a:solidFill>
                  <a:srgbClr val="C00000"/>
                </a:solidFill>
              </a:rPr>
              <a:t> и неизвестного отца: правда, что я француз?»</a:t>
            </a:r>
          </a:p>
          <a:p>
            <a:endParaRPr lang="en-US" sz="2000" dirty="0" smtClean="0"/>
          </a:p>
          <a:p>
            <a:r>
              <a:rPr lang="ru-RU" sz="2000" dirty="0" err="1" smtClean="0"/>
              <a:t>Хэппи</a:t>
            </a:r>
            <a:r>
              <a:rPr lang="ru-RU" sz="2000" dirty="0" smtClean="0"/>
              <a:t> энд:</a:t>
            </a:r>
            <a:endParaRPr lang="ru-RU" sz="2000" dirty="0"/>
          </a:p>
        </p:txBody>
      </p:sp>
      <p:pic>
        <p:nvPicPr>
          <p:cNvPr id="9" name="Picture 10" descr="Image result for &quot;Ð·Ð°ÐºÐ¾Ð½ ÐµÑÑÑ Ð·Ð°ÐºÐ¾Ð½&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0089" y="740650"/>
            <a:ext cx="2466975" cy="1847851"/>
          </a:xfrm>
          <a:prstGeom prst="rect">
            <a:avLst/>
          </a:prstGeom>
          <a:noFill/>
          <a:extLst>
            <a:ext uri="{909E8E84-426E-40DD-AFC4-6F175D3DCCD1}">
              <a14:hiddenFill xmlns:a14="http://schemas.microsoft.com/office/drawing/2010/main">
                <a:solidFill>
                  <a:srgbClr val="FFFFFF"/>
                </a:solidFill>
              </a14:hiddenFill>
            </a:ext>
          </a:extLst>
        </p:spPr>
      </p:pic>
      <p:sp useBgFill="1">
        <p:nvSpPr>
          <p:cNvPr id="7" name="TextBox 6"/>
          <p:cNvSpPr txBox="1"/>
          <p:nvPr/>
        </p:nvSpPr>
        <p:spPr>
          <a:xfrm>
            <a:off x="4448904" y="1202910"/>
            <a:ext cx="1728225" cy="923330"/>
          </a:xfrm>
          <a:prstGeom prst="rect">
            <a:avLst/>
          </a:prstGeom>
        </p:spPr>
        <p:txBody>
          <a:bodyPr wrap="square" rtlCol="0">
            <a:spAutoFit/>
          </a:bodyPr>
          <a:lstStyle/>
          <a:p>
            <a:r>
              <a:rPr lang="ru-RU" dirty="0" smtClean="0"/>
              <a:t>Джузеппе -  итальянский контрабандист</a:t>
            </a:r>
            <a:endParaRPr lang="ru-RU" dirty="0"/>
          </a:p>
        </p:txBody>
      </p:sp>
      <p:sp useBgFill="1">
        <p:nvSpPr>
          <p:cNvPr id="4" name="TextBox 3"/>
          <p:cNvSpPr txBox="1"/>
          <p:nvPr/>
        </p:nvSpPr>
        <p:spPr>
          <a:xfrm>
            <a:off x="7801446" y="883812"/>
            <a:ext cx="1766630" cy="1200329"/>
          </a:xfrm>
          <a:prstGeom prst="rect">
            <a:avLst/>
          </a:prstGeom>
        </p:spPr>
        <p:txBody>
          <a:bodyPr wrap="square" rtlCol="0">
            <a:spAutoFit/>
          </a:bodyPr>
          <a:lstStyle/>
          <a:p>
            <a:r>
              <a:rPr lang="ru-RU" dirty="0" smtClean="0"/>
              <a:t>Фердинанд – французский полицейский - таможенник </a:t>
            </a:r>
            <a:endParaRPr lang="ru-RU" dirty="0"/>
          </a:p>
        </p:txBody>
      </p:sp>
      <p:pic>
        <p:nvPicPr>
          <p:cNvPr id="10" name="Picture 16" descr="Image result for Ð·Ð°ÐºÐ¾Ð½ ÐµÑÑÑ Ð·Ð°ÐºÐ¾Ð½ ÑÐ¸Ð»ÑÐ¼"/>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6050" y="2840720"/>
            <a:ext cx="3151014" cy="23511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67451" y="5244622"/>
            <a:ext cx="3917310" cy="1631216"/>
          </a:xfrm>
          <a:prstGeom prst="rect">
            <a:avLst/>
          </a:prstGeom>
          <a:noFill/>
        </p:spPr>
        <p:txBody>
          <a:bodyPr wrap="square" rtlCol="0">
            <a:spAutoFit/>
          </a:bodyPr>
          <a:lstStyle/>
          <a:p>
            <a:r>
              <a:rPr lang="ru-RU" sz="2000" dirty="0" smtClean="0"/>
              <a:t>Хозяин трактира</a:t>
            </a:r>
            <a:r>
              <a:rPr lang="en-US" sz="2000" dirty="0" smtClean="0"/>
              <a:t>: </a:t>
            </a:r>
            <a:r>
              <a:rPr lang="ru-RU" sz="2000" dirty="0" smtClean="0">
                <a:solidFill>
                  <a:srgbClr val="C00000"/>
                </a:solidFill>
              </a:rPr>
              <a:t>«Я перенес границу потому, что  итальянцам для посещения сортира приходилось нарушать границу. </a:t>
            </a:r>
            <a:endParaRPr lang="ru-RU" sz="2000" dirty="0">
              <a:solidFill>
                <a:srgbClr val="C00000"/>
              </a:solidFill>
            </a:endParaRPr>
          </a:p>
        </p:txBody>
      </p:sp>
    </p:spTree>
    <p:extLst>
      <p:ext uri="{BB962C8B-B14F-4D97-AF65-F5344CB8AC3E}">
        <p14:creationId xmlns:p14="http://schemas.microsoft.com/office/powerpoint/2010/main" val="38300028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228600" y="152400"/>
            <a:ext cx="8686800" cy="1143000"/>
          </a:xfrm>
        </p:spPr>
        <p:txBody>
          <a:bodyPr/>
          <a:lstStyle/>
          <a:p>
            <a:r>
              <a:rPr lang="ru-RU" sz="3600" smtClean="0"/>
              <a:t>Эволюция видов и эволюция белков</a:t>
            </a:r>
          </a:p>
        </p:txBody>
      </p:sp>
      <p:sp>
        <p:nvSpPr>
          <p:cNvPr id="3" name="TextBox 2"/>
          <p:cNvSpPr txBox="1"/>
          <p:nvPr/>
        </p:nvSpPr>
        <p:spPr>
          <a:xfrm>
            <a:off x="457200" y="1371600"/>
            <a:ext cx="8153400" cy="5262563"/>
          </a:xfrm>
          <a:prstGeom prst="rect">
            <a:avLst/>
          </a:prstGeom>
          <a:noFill/>
        </p:spPr>
        <p:txBody>
          <a:bodyPr>
            <a:spAutoFit/>
          </a:bodyPr>
          <a:lstStyle/>
          <a:p>
            <a:pPr>
              <a:defRPr/>
            </a:pPr>
            <a:r>
              <a:rPr lang="ru-RU" sz="2400" dirty="0"/>
              <a:t>Когда виды разделяются, то разделяются пути эволюции всех их белков…</a:t>
            </a:r>
          </a:p>
          <a:p>
            <a:pPr>
              <a:defRPr/>
            </a:pPr>
            <a:r>
              <a:rPr lang="ru-RU" dirty="0"/>
              <a:t>В результате большинству белков одного вида соответствует </a:t>
            </a:r>
            <a:r>
              <a:rPr lang="ru-RU" b="1" dirty="0" err="1"/>
              <a:t>ортолог</a:t>
            </a:r>
            <a:r>
              <a:rPr lang="ru-RU" b="1" dirty="0"/>
              <a:t> </a:t>
            </a:r>
            <a:r>
              <a:rPr lang="ru-RU" dirty="0"/>
              <a:t>в другом виде.</a:t>
            </a:r>
            <a:endParaRPr lang="ru-RU" b="1" dirty="0"/>
          </a:p>
          <a:p>
            <a:pPr>
              <a:defRPr/>
            </a:pPr>
            <a:r>
              <a:rPr lang="ru-RU" sz="2400" dirty="0"/>
              <a:t>Но:</a:t>
            </a:r>
          </a:p>
          <a:p>
            <a:pPr marL="342900" indent="-342900">
              <a:buFontTx/>
              <a:buAutoNum type="arabicParenR"/>
              <a:defRPr/>
            </a:pPr>
            <a:r>
              <a:rPr lang="ru-RU" sz="2400" dirty="0"/>
              <a:t>Бывают дупликации белков без разделения видов</a:t>
            </a:r>
            <a:r>
              <a:rPr lang="ru-RU" dirty="0"/>
              <a:t>: два родственных белка существуют в одном геноме и эволюционируют (почти) независимо – такие белки называются </a:t>
            </a:r>
            <a:r>
              <a:rPr lang="ru-RU" b="1" dirty="0" err="1"/>
              <a:t>паралогами</a:t>
            </a:r>
            <a:r>
              <a:rPr lang="ru-RU" dirty="0"/>
              <a:t>.</a:t>
            </a:r>
          </a:p>
          <a:p>
            <a:pPr marL="342900" indent="-342900">
              <a:buFontTx/>
              <a:buAutoNum type="arabicParenR"/>
              <a:defRPr/>
            </a:pPr>
            <a:r>
              <a:rPr lang="ru-RU" sz="2400" dirty="0"/>
              <a:t>Бывают потери генов. </a:t>
            </a:r>
            <a:br>
              <a:rPr lang="ru-RU" sz="2400" dirty="0"/>
            </a:br>
            <a:r>
              <a:rPr lang="ru-RU" dirty="0"/>
              <a:t>Если в двух видах потерялись по одному белку из пары </a:t>
            </a:r>
            <a:r>
              <a:rPr lang="ru-RU" dirty="0" err="1"/>
              <a:t>паралогов</a:t>
            </a:r>
            <a:r>
              <a:rPr lang="ru-RU" dirty="0"/>
              <a:t>, то получается, что общий предок белков, которые выглядят как </a:t>
            </a:r>
            <a:r>
              <a:rPr lang="ru-RU" dirty="0" err="1"/>
              <a:t>ортологи</a:t>
            </a:r>
            <a:r>
              <a:rPr lang="ru-RU" dirty="0"/>
              <a:t>, «жил» существенно раньше, чем общий предок видов.</a:t>
            </a:r>
          </a:p>
          <a:p>
            <a:pPr marL="342900" indent="-342900">
              <a:buFontTx/>
              <a:buAutoNum type="arabicParenR"/>
              <a:defRPr/>
            </a:pPr>
            <a:r>
              <a:rPr lang="ru-RU" sz="2400" dirty="0">
                <a:solidFill>
                  <a:srgbClr val="000000"/>
                </a:solidFill>
              </a:rPr>
              <a:t>Бывает, что два белка объединяются в один </a:t>
            </a:r>
            <a:r>
              <a:rPr lang="ru-RU" sz="2400" dirty="0" err="1">
                <a:solidFill>
                  <a:srgbClr val="000000"/>
                </a:solidFill>
              </a:rPr>
              <a:t>многодоменный</a:t>
            </a:r>
            <a:r>
              <a:rPr lang="ru-RU" sz="2400" dirty="0">
                <a:solidFill>
                  <a:srgbClr val="000000"/>
                </a:solidFill>
              </a:rPr>
              <a:t>, и наоборот.</a:t>
            </a:r>
            <a:br>
              <a:rPr lang="ru-RU" sz="2400" dirty="0">
                <a:solidFill>
                  <a:srgbClr val="000000"/>
                </a:solidFill>
              </a:rPr>
            </a:br>
            <a:r>
              <a:rPr lang="ru-RU" dirty="0">
                <a:solidFill>
                  <a:srgbClr val="000000"/>
                </a:solidFill>
              </a:rPr>
              <a:t>Поэтому правильнее говорить об эволюции белковых доменов.</a:t>
            </a:r>
            <a:r>
              <a:rPr lang="ru-RU" sz="2400" dirty="0">
                <a:solidFill>
                  <a:srgbClr val="000000"/>
                </a:solidFill>
              </a:rPr>
              <a:t/>
            </a:r>
            <a:br>
              <a:rPr lang="ru-RU" sz="2400" dirty="0">
                <a:solidFill>
                  <a:srgbClr val="000000"/>
                </a:solidFill>
              </a:rPr>
            </a:br>
            <a:endParaRPr lang="ru-RU" dirty="0"/>
          </a:p>
        </p:txBody>
      </p:sp>
      <p:sp>
        <p:nvSpPr>
          <p:cNvPr id="8196" name="Номер слайда 3"/>
          <p:cNvSpPr>
            <a:spLocks noGrp="1"/>
          </p:cNvSpPr>
          <p:nvPr>
            <p:ph type="sldNum" sz="quarter" idx="12"/>
          </p:nvPr>
        </p:nvSpPr>
        <p:spPr>
          <a:noFill/>
        </p:spPr>
        <p:txBody>
          <a:bodyPr/>
          <a:lstStyle/>
          <a:p>
            <a:fld id="{123533D5-73BB-43BA-8BD3-1C42E85816D4}" type="slidenum">
              <a:rPr lang="en-US" smtClean="0"/>
              <a:pPr/>
              <a:t>40</a:t>
            </a:fld>
            <a:endParaRPr 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457200" y="228600"/>
            <a:ext cx="8229600" cy="1143000"/>
          </a:xfrm>
        </p:spPr>
        <p:txBody>
          <a:bodyPr/>
          <a:lstStyle/>
          <a:p>
            <a:r>
              <a:rPr lang="ru-RU" sz="4000" smtClean="0"/>
              <a:t>Дерево видов и дерево белков</a:t>
            </a:r>
          </a:p>
        </p:txBody>
      </p:sp>
      <p:pic>
        <p:nvPicPr>
          <p:cNvPr id="9219" name="Picture 3"/>
          <p:cNvPicPr>
            <a:picLocks noChangeAspect="1" noChangeArrowheads="1"/>
          </p:cNvPicPr>
          <p:nvPr/>
        </p:nvPicPr>
        <p:blipFill>
          <a:blip r:embed="rId3" cstate="print"/>
          <a:srcRect/>
          <a:stretch>
            <a:fillRect/>
          </a:stretch>
        </p:blipFill>
        <p:spPr bwMode="auto">
          <a:xfrm>
            <a:off x="76200" y="1405037"/>
            <a:ext cx="5210175" cy="4476750"/>
          </a:xfrm>
          <a:prstGeom prst="rect">
            <a:avLst/>
          </a:prstGeom>
          <a:noFill/>
          <a:ln w="9525">
            <a:noFill/>
            <a:miter lim="800000"/>
            <a:headEnd/>
            <a:tailEnd/>
          </a:ln>
        </p:spPr>
      </p:pic>
      <p:sp>
        <p:nvSpPr>
          <p:cNvPr id="9220" name="Номер слайда 3"/>
          <p:cNvSpPr>
            <a:spLocks noGrp="1"/>
          </p:cNvSpPr>
          <p:nvPr>
            <p:ph type="sldNum" sz="quarter" idx="12"/>
          </p:nvPr>
        </p:nvSpPr>
        <p:spPr>
          <a:noFill/>
        </p:spPr>
        <p:txBody>
          <a:bodyPr/>
          <a:lstStyle/>
          <a:p>
            <a:fld id="{CA55F267-E998-48C6-9CC3-9E9E6AAC03E3}" type="slidenum">
              <a:rPr lang="en-US" smtClean="0"/>
              <a:pPr/>
              <a:t>41</a:t>
            </a:fld>
            <a:endParaRPr lang="en-US" smtClean="0"/>
          </a:p>
        </p:txBody>
      </p:sp>
      <p:sp>
        <p:nvSpPr>
          <p:cNvPr id="2" name="Прямоугольник 1"/>
          <p:cNvSpPr/>
          <p:nvPr/>
        </p:nvSpPr>
        <p:spPr>
          <a:xfrm>
            <a:off x="5181600" y="1225689"/>
            <a:ext cx="3962400" cy="5632311"/>
          </a:xfrm>
          <a:prstGeom prst="rect">
            <a:avLst/>
          </a:prstGeom>
        </p:spPr>
        <p:txBody>
          <a:bodyPr wrap="square">
            <a:spAutoFit/>
          </a:bodyPr>
          <a:lstStyle/>
          <a:p>
            <a:r>
              <a:rPr lang="en-US" dirty="0"/>
              <a:t>A, B, C – </a:t>
            </a:r>
            <a:r>
              <a:rPr lang="ru-RU" dirty="0"/>
              <a:t>виды, при этом </a:t>
            </a:r>
            <a:r>
              <a:rPr lang="en-US" dirty="0"/>
              <a:t>B </a:t>
            </a:r>
            <a:r>
              <a:rPr lang="ru-RU" dirty="0"/>
              <a:t>и </a:t>
            </a:r>
            <a:r>
              <a:rPr lang="en-US" dirty="0"/>
              <a:t>C </a:t>
            </a:r>
            <a:r>
              <a:rPr lang="ru-RU" dirty="0"/>
              <a:t>разделились позже, чем </a:t>
            </a:r>
            <a:r>
              <a:rPr lang="en-US" dirty="0"/>
              <a:t>A </a:t>
            </a:r>
            <a:r>
              <a:rPr lang="ru-RU" dirty="0"/>
              <a:t>и общий предок </a:t>
            </a:r>
            <a:r>
              <a:rPr lang="en-US" dirty="0"/>
              <a:t>B </a:t>
            </a:r>
            <a:r>
              <a:rPr lang="ru-RU" dirty="0"/>
              <a:t>и </a:t>
            </a:r>
            <a:r>
              <a:rPr lang="en-US" dirty="0"/>
              <a:t>C.</a:t>
            </a:r>
          </a:p>
          <a:p>
            <a:r>
              <a:rPr lang="ru-RU" dirty="0"/>
              <a:t>В каждом из трёх видов в настоящее время имеется по одному белку некоторого семейства.</a:t>
            </a:r>
          </a:p>
          <a:p>
            <a:r>
              <a:rPr lang="ru-RU" dirty="0"/>
              <a:t>Белки из </a:t>
            </a:r>
            <a:r>
              <a:rPr lang="en-US" dirty="0"/>
              <a:t>A </a:t>
            </a:r>
            <a:r>
              <a:rPr lang="ru-RU" dirty="0"/>
              <a:t>и </a:t>
            </a:r>
            <a:r>
              <a:rPr lang="en-US" dirty="0"/>
              <a:t>B – </a:t>
            </a:r>
            <a:r>
              <a:rPr lang="ru-RU" dirty="0"/>
              <a:t>ближе друг к другу, чем каждый из них к белку из </a:t>
            </a:r>
            <a:r>
              <a:rPr lang="en-US" dirty="0"/>
              <a:t>C. </a:t>
            </a:r>
            <a:r>
              <a:rPr lang="ru-RU" dirty="0"/>
              <a:t>Это произошло потому, что когда-то, у общего предка всех трёх видов, предковый белок разделился на два </a:t>
            </a:r>
            <a:r>
              <a:rPr lang="ru-RU" b="1" dirty="0" err="1">
                <a:solidFill>
                  <a:srgbClr val="C00000"/>
                </a:solidFill>
              </a:rPr>
              <a:t>паралога</a:t>
            </a:r>
            <a:r>
              <a:rPr lang="ru-RU" dirty="0"/>
              <a:t>.</a:t>
            </a:r>
          </a:p>
          <a:p>
            <a:r>
              <a:rPr lang="ru-RU" dirty="0"/>
              <a:t>Впоследствии у каждого вида один из </a:t>
            </a:r>
            <a:r>
              <a:rPr lang="ru-RU" dirty="0" err="1"/>
              <a:t>паралогов</a:t>
            </a:r>
            <a:r>
              <a:rPr lang="ru-RU" dirty="0"/>
              <a:t> был потерян.</a:t>
            </a:r>
          </a:p>
          <a:p>
            <a:r>
              <a:rPr lang="ru-RU" dirty="0"/>
              <a:t>В результате попытка восстановить дерево видов по последовательностям белков этого семейства приводит к неверному результату.</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304800" y="5410200"/>
            <a:ext cx="8229600" cy="1143000"/>
          </a:xfrm>
        </p:spPr>
        <p:txBody>
          <a:bodyPr/>
          <a:lstStyle/>
          <a:p>
            <a:pPr>
              <a:defRPr/>
            </a:pPr>
            <a:r>
              <a:rPr lang="ru-RU" sz="2400" dirty="0" smtClean="0">
                <a:latin typeface="+mn-lt"/>
              </a:rPr>
              <a:t>Когда хотят отразить разное число мутаций, произошедших на пути от общего предка, получается что-то вроде такого</a:t>
            </a:r>
          </a:p>
        </p:txBody>
      </p:sp>
      <p:cxnSp>
        <p:nvCxnSpPr>
          <p:cNvPr id="5" name="Прямая соединительная линия 4"/>
          <p:cNvCxnSpPr/>
          <p:nvPr/>
        </p:nvCxnSpPr>
        <p:spPr>
          <a:xfrm rot="5400000">
            <a:off x="0" y="2895600"/>
            <a:ext cx="2667000" cy="685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rot="16200000" flipH="1">
            <a:off x="952500" y="2628900"/>
            <a:ext cx="2438400" cy="990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245" name="TextBox 6"/>
          <p:cNvSpPr txBox="1">
            <a:spLocks noChangeArrowheads="1"/>
          </p:cNvSpPr>
          <p:nvPr/>
        </p:nvSpPr>
        <p:spPr bwMode="auto">
          <a:xfrm>
            <a:off x="228600" y="4953000"/>
            <a:ext cx="838200" cy="338138"/>
          </a:xfrm>
          <a:prstGeom prst="rect">
            <a:avLst/>
          </a:prstGeom>
          <a:noFill/>
          <a:ln w="9525">
            <a:noFill/>
            <a:miter lim="800000"/>
            <a:headEnd/>
            <a:tailEnd/>
          </a:ln>
        </p:spPr>
        <p:txBody>
          <a:bodyPr>
            <a:spAutoFit/>
          </a:bodyPr>
          <a:lstStyle/>
          <a:p>
            <a:r>
              <a:rPr lang="en-US" sz="1600"/>
              <a:t>Human</a:t>
            </a:r>
            <a:endParaRPr lang="ru-RU" sz="1600"/>
          </a:p>
        </p:txBody>
      </p:sp>
      <p:sp>
        <p:nvSpPr>
          <p:cNvPr id="10246" name="TextBox 7"/>
          <p:cNvSpPr txBox="1">
            <a:spLocks noChangeArrowheads="1"/>
          </p:cNvSpPr>
          <p:nvPr/>
        </p:nvSpPr>
        <p:spPr bwMode="auto">
          <a:xfrm>
            <a:off x="2362200" y="4419600"/>
            <a:ext cx="1524000" cy="338138"/>
          </a:xfrm>
          <a:prstGeom prst="rect">
            <a:avLst/>
          </a:prstGeom>
          <a:noFill/>
          <a:ln w="9525">
            <a:noFill/>
            <a:miter lim="800000"/>
            <a:headEnd/>
            <a:tailEnd/>
          </a:ln>
        </p:spPr>
        <p:txBody>
          <a:bodyPr>
            <a:spAutoFit/>
          </a:bodyPr>
          <a:lstStyle/>
          <a:p>
            <a:r>
              <a:rPr lang="en-US" sz="1600"/>
              <a:t>Chicken</a:t>
            </a:r>
            <a:endParaRPr lang="ru-RU" sz="1600"/>
          </a:p>
        </p:txBody>
      </p:sp>
      <p:cxnSp>
        <p:nvCxnSpPr>
          <p:cNvPr id="10" name="Прямая соединительная линия 9"/>
          <p:cNvCxnSpPr/>
          <p:nvPr/>
        </p:nvCxnSpPr>
        <p:spPr>
          <a:xfrm rot="16200000" flipH="1">
            <a:off x="609600" y="3886200"/>
            <a:ext cx="1828800" cy="30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248" name="TextBox 10"/>
          <p:cNvSpPr txBox="1">
            <a:spLocks noChangeArrowheads="1"/>
          </p:cNvSpPr>
          <p:nvPr/>
        </p:nvSpPr>
        <p:spPr bwMode="auto">
          <a:xfrm>
            <a:off x="1371600" y="4953000"/>
            <a:ext cx="1143000" cy="338138"/>
          </a:xfrm>
          <a:prstGeom prst="rect">
            <a:avLst/>
          </a:prstGeom>
          <a:noFill/>
          <a:ln w="9525">
            <a:noFill/>
            <a:miter lim="800000"/>
            <a:headEnd/>
            <a:tailEnd/>
          </a:ln>
        </p:spPr>
        <p:txBody>
          <a:bodyPr>
            <a:spAutoFit/>
          </a:bodyPr>
          <a:lstStyle/>
          <a:p>
            <a:r>
              <a:rPr lang="en-US" sz="1600"/>
              <a:t>Mouse</a:t>
            </a:r>
            <a:endParaRPr lang="ru-RU" sz="1600"/>
          </a:p>
        </p:txBody>
      </p:sp>
      <p:cxnSp>
        <p:nvCxnSpPr>
          <p:cNvPr id="13" name="Прямая соединительная линия 12"/>
          <p:cNvCxnSpPr/>
          <p:nvPr/>
        </p:nvCxnSpPr>
        <p:spPr>
          <a:xfrm rot="5400000">
            <a:off x="3771900" y="3162300"/>
            <a:ext cx="2057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4800600" y="2133600"/>
            <a:ext cx="152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4800600" y="4191000"/>
            <a:ext cx="685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rot="5400000">
            <a:off x="4838700" y="4152900"/>
            <a:ext cx="1295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5486400" y="3505200"/>
            <a:ext cx="1600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5486400" y="4800600"/>
            <a:ext cx="1219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255" name="TextBox 26"/>
          <p:cNvSpPr txBox="1">
            <a:spLocks noChangeArrowheads="1"/>
          </p:cNvSpPr>
          <p:nvPr/>
        </p:nvSpPr>
        <p:spPr bwMode="auto">
          <a:xfrm>
            <a:off x="6705600" y="4572000"/>
            <a:ext cx="838200" cy="338138"/>
          </a:xfrm>
          <a:prstGeom prst="rect">
            <a:avLst/>
          </a:prstGeom>
          <a:noFill/>
          <a:ln w="9525">
            <a:noFill/>
            <a:miter lim="800000"/>
            <a:headEnd/>
            <a:tailEnd/>
          </a:ln>
        </p:spPr>
        <p:txBody>
          <a:bodyPr>
            <a:spAutoFit/>
          </a:bodyPr>
          <a:lstStyle/>
          <a:p>
            <a:r>
              <a:rPr lang="en-US" sz="1600"/>
              <a:t>Human</a:t>
            </a:r>
            <a:endParaRPr lang="ru-RU" sz="1600"/>
          </a:p>
        </p:txBody>
      </p:sp>
      <p:sp>
        <p:nvSpPr>
          <p:cNvPr id="10256" name="TextBox 27"/>
          <p:cNvSpPr txBox="1">
            <a:spLocks noChangeArrowheads="1"/>
          </p:cNvSpPr>
          <p:nvPr/>
        </p:nvSpPr>
        <p:spPr bwMode="auto">
          <a:xfrm>
            <a:off x="7086600" y="3319463"/>
            <a:ext cx="1143000" cy="338137"/>
          </a:xfrm>
          <a:prstGeom prst="rect">
            <a:avLst/>
          </a:prstGeom>
          <a:noFill/>
          <a:ln w="9525">
            <a:noFill/>
            <a:miter lim="800000"/>
            <a:headEnd/>
            <a:tailEnd/>
          </a:ln>
        </p:spPr>
        <p:txBody>
          <a:bodyPr>
            <a:spAutoFit/>
          </a:bodyPr>
          <a:lstStyle/>
          <a:p>
            <a:r>
              <a:rPr lang="en-US" sz="1600"/>
              <a:t>Mouse</a:t>
            </a:r>
            <a:endParaRPr lang="ru-RU" sz="1600"/>
          </a:p>
        </p:txBody>
      </p:sp>
      <p:sp>
        <p:nvSpPr>
          <p:cNvPr id="10257" name="TextBox 28"/>
          <p:cNvSpPr txBox="1">
            <a:spLocks noChangeArrowheads="1"/>
          </p:cNvSpPr>
          <p:nvPr/>
        </p:nvSpPr>
        <p:spPr bwMode="auto">
          <a:xfrm>
            <a:off x="6324600" y="1905000"/>
            <a:ext cx="1524000" cy="338138"/>
          </a:xfrm>
          <a:prstGeom prst="rect">
            <a:avLst/>
          </a:prstGeom>
          <a:noFill/>
          <a:ln w="9525">
            <a:noFill/>
            <a:miter lim="800000"/>
            <a:headEnd/>
            <a:tailEnd/>
          </a:ln>
        </p:spPr>
        <p:txBody>
          <a:bodyPr>
            <a:spAutoFit/>
          </a:bodyPr>
          <a:lstStyle/>
          <a:p>
            <a:r>
              <a:rPr lang="en-US" sz="1600"/>
              <a:t>Chicken</a:t>
            </a:r>
            <a:endParaRPr lang="ru-RU" sz="1600"/>
          </a:p>
        </p:txBody>
      </p:sp>
      <p:sp>
        <p:nvSpPr>
          <p:cNvPr id="10258" name="TextBox 24"/>
          <p:cNvSpPr txBox="1">
            <a:spLocks noChangeArrowheads="1"/>
          </p:cNvSpPr>
          <p:nvPr/>
        </p:nvSpPr>
        <p:spPr bwMode="auto">
          <a:xfrm>
            <a:off x="533400" y="228600"/>
            <a:ext cx="8229600" cy="1077913"/>
          </a:xfrm>
          <a:prstGeom prst="rect">
            <a:avLst/>
          </a:prstGeom>
          <a:noFill/>
          <a:ln w="9525">
            <a:noFill/>
            <a:miter lim="800000"/>
            <a:headEnd/>
            <a:tailEnd/>
          </a:ln>
        </p:spPr>
        <p:txBody>
          <a:bodyPr>
            <a:spAutoFit/>
          </a:bodyPr>
          <a:lstStyle/>
          <a:p>
            <a:r>
              <a:rPr lang="ru-RU" sz="3200"/>
              <a:t>«Молекулярные часы»: всегда идут, но иногда неточно</a:t>
            </a:r>
          </a:p>
        </p:txBody>
      </p:sp>
      <p:sp>
        <p:nvSpPr>
          <p:cNvPr id="10259" name="Номер слайда 18"/>
          <p:cNvSpPr>
            <a:spLocks noGrp="1"/>
          </p:cNvSpPr>
          <p:nvPr>
            <p:ph type="sldNum" sz="quarter" idx="12"/>
          </p:nvPr>
        </p:nvSpPr>
        <p:spPr>
          <a:noFill/>
        </p:spPr>
        <p:txBody>
          <a:bodyPr/>
          <a:lstStyle/>
          <a:p>
            <a:fld id="{14AC20E0-A628-4AFE-8351-9BDB56FF13B8}" type="slidenum">
              <a:rPr lang="en-US" smtClean="0"/>
              <a:pPr/>
              <a:t>42</a:t>
            </a:fld>
            <a:endParaRPr 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ChangeArrowheads="1"/>
          </p:cNvSpPr>
          <p:nvPr/>
        </p:nvSpPr>
        <p:spPr>
          <a:xfrm>
            <a:off x="0" y="0"/>
            <a:ext cx="9144000" cy="745724"/>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ru-RU" altLang="ru-RU" sz="3600" b="1" smtClean="0">
                <a:solidFill>
                  <a:srgbClr val="00B0F0"/>
                </a:solidFill>
                <a:latin typeface="Courier New" panose="02070309020205020404" pitchFamily="49" charset="0"/>
              </a:rPr>
              <a:t>Небинарные деревья</a:t>
            </a:r>
          </a:p>
        </p:txBody>
      </p:sp>
      <p:sp>
        <p:nvSpPr>
          <p:cNvPr id="4" name="Rectangle 3"/>
          <p:cNvSpPr>
            <a:spLocks noChangeArrowheads="1"/>
          </p:cNvSpPr>
          <p:nvPr/>
        </p:nvSpPr>
        <p:spPr bwMode="auto">
          <a:xfrm>
            <a:off x="8345347" y="6363570"/>
            <a:ext cx="719278" cy="494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ru-RU" altLang="ru-RU" sz="2800" b="1">
                <a:latin typeface="Arial" panose="020B0604020202020204" pitchFamily="34" charset="0"/>
                <a:cs typeface="Arial" panose="020B0604020202020204" pitchFamily="34" charset="0"/>
                <a:sym typeface="Symbol" panose="05050102010706020507" pitchFamily="18" charset="2"/>
              </a:rPr>
              <a:t>7</a:t>
            </a:r>
            <a:endParaRPr lang="en-US" altLang="ru-RU" sz="2800" b="1">
              <a:latin typeface="Arial" panose="020B0604020202020204" pitchFamily="34" charset="0"/>
              <a:cs typeface="Arial" panose="020B0604020202020204" pitchFamily="34" charset="0"/>
              <a:sym typeface="Symbol" panose="05050102010706020507" pitchFamily="18" charset="2"/>
            </a:endParaRPr>
          </a:p>
        </p:txBody>
      </p:sp>
      <p:cxnSp>
        <p:nvCxnSpPr>
          <p:cNvPr id="6" name="Прямая соединительная линия 5"/>
          <p:cNvCxnSpPr/>
          <p:nvPr/>
        </p:nvCxnSpPr>
        <p:spPr>
          <a:xfrm flipH="1">
            <a:off x="1" y="745724"/>
            <a:ext cx="9143999" cy="0"/>
          </a:xfrm>
          <a:prstGeom prst="line">
            <a:avLst/>
          </a:prstGeom>
          <a:ln w="60325">
            <a:gradFill flip="none" rotWithShape="1">
              <a:gsLst>
                <a:gs pos="0">
                  <a:schemeClr val="accent1"/>
                </a:gs>
                <a:gs pos="59000">
                  <a:schemeClr val="accent1">
                    <a:lumMod val="45000"/>
                    <a:lumOff val="55000"/>
                  </a:schemeClr>
                </a:gs>
                <a:gs pos="83000">
                  <a:schemeClr val="accent1">
                    <a:lumMod val="45000"/>
                    <a:lumOff val="55000"/>
                  </a:schemeClr>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5" name="Rectangle 4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 name="Rectangle 3"/>
          <p:cNvSpPr>
            <a:spLocks noChangeArrowheads="1"/>
          </p:cNvSpPr>
          <p:nvPr/>
        </p:nvSpPr>
        <p:spPr bwMode="auto">
          <a:xfrm>
            <a:off x="254642" y="816492"/>
            <a:ext cx="8634715" cy="231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ru-RU" altLang="ru-RU" sz="2800" dirty="0" smtClean="0">
                <a:latin typeface="Arial" panose="020B0604020202020204" pitchFamily="34" charset="0"/>
                <a:cs typeface="Arial" panose="020B0604020202020204" pitchFamily="34" charset="0"/>
                <a:sym typeface="Symbol" panose="05050102010706020507" pitchFamily="18" charset="2"/>
              </a:rPr>
              <a:t>В реальности маловероятно, что предковый вид строго одномоментно дал более двух видов-потомков, но если данных о точном порядке видообразования нет, схему часто изображают, </a:t>
            </a:r>
            <a:r>
              <a:rPr lang="ru-RU" altLang="ru-RU" sz="2800" b="1" dirty="0" smtClean="0">
                <a:latin typeface="Arial" panose="020B0604020202020204" pitchFamily="34" charset="0"/>
                <a:cs typeface="Arial" panose="020B0604020202020204" pitchFamily="34" charset="0"/>
                <a:sym typeface="Symbol" panose="05050102010706020507" pitchFamily="18" charset="2"/>
              </a:rPr>
              <a:t>не разрешая </a:t>
            </a:r>
            <a:r>
              <a:rPr lang="ru-RU" altLang="ru-RU" sz="2800" dirty="0" smtClean="0">
                <a:latin typeface="Arial" panose="020B0604020202020204" pitchFamily="34" charset="0"/>
                <a:cs typeface="Arial" panose="020B0604020202020204" pitchFamily="34" charset="0"/>
                <a:sym typeface="Symbol" panose="05050102010706020507" pitchFamily="18" charset="2"/>
              </a:rPr>
              <a:t>тот или иной узел</a:t>
            </a:r>
            <a:endParaRPr lang="en-US" altLang="ru-RU" sz="2800" dirty="0">
              <a:latin typeface="Arial" panose="020B0604020202020204" pitchFamily="34" charset="0"/>
              <a:cs typeface="Arial" panose="020B0604020202020204" pitchFamily="34" charset="0"/>
              <a:sym typeface="Symbol" panose="05050102010706020507" pitchFamily="18" charset="2"/>
            </a:endParaRPr>
          </a:p>
        </p:txBody>
      </p:sp>
      <p:pic>
        <p:nvPicPr>
          <p:cNvPr id="10" name="Рисунок 9"/>
          <p:cNvPicPr>
            <a:picLocks noChangeAspect="1"/>
          </p:cNvPicPr>
          <p:nvPr/>
        </p:nvPicPr>
        <p:blipFill>
          <a:blip r:embed="rId2" cstate="print"/>
          <a:stretch>
            <a:fillRect/>
          </a:stretch>
        </p:blipFill>
        <p:spPr>
          <a:xfrm>
            <a:off x="960698" y="3912563"/>
            <a:ext cx="6667018" cy="2844546"/>
          </a:xfrm>
          <a:prstGeom prst="rect">
            <a:avLst/>
          </a:prstGeom>
        </p:spPr>
      </p:pic>
      <p:sp>
        <p:nvSpPr>
          <p:cNvPr id="11" name="Овал 10"/>
          <p:cNvSpPr/>
          <p:nvPr/>
        </p:nvSpPr>
        <p:spPr>
          <a:xfrm>
            <a:off x="3541854" y="3741831"/>
            <a:ext cx="2187613" cy="1552397"/>
          </a:xfrm>
          <a:prstGeom prst="ellipse">
            <a:avLst/>
          </a:prstGeom>
          <a:solidFill>
            <a:srgbClr val="FF00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3" name="Прямая со стрелкой 12"/>
          <p:cNvCxnSpPr/>
          <p:nvPr/>
        </p:nvCxnSpPr>
        <p:spPr>
          <a:xfrm>
            <a:off x="4143737" y="3107274"/>
            <a:ext cx="23150" cy="854761"/>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683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p:txBody>
          <a:bodyPr/>
          <a:lstStyle/>
          <a:p>
            <a:r>
              <a:rPr lang="ru-RU" smtClean="0"/>
              <a:t>Небинарное дерево</a:t>
            </a:r>
          </a:p>
        </p:txBody>
      </p:sp>
      <p:cxnSp>
        <p:nvCxnSpPr>
          <p:cNvPr id="5" name="Прямая соединительная линия 4"/>
          <p:cNvCxnSpPr/>
          <p:nvPr/>
        </p:nvCxnSpPr>
        <p:spPr>
          <a:xfrm rot="5400000">
            <a:off x="-190500" y="2171700"/>
            <a:ext cx="2667000" cy="1066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rot="16200000" flipH="1">
            <a:off x="1028700" y="2019300"/>
            <a:ext cx="2667000" cy="1371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293" name="TextBox 6"/>
          <p:cNvSpPr txBox="1">
            <a:spLocks noChangeArrowheads="1"/>
          </p:cNvSpPr>
          <p:nvPr/>
        </p:nvSpPr>
        <p:spPr bwMode="auto">
          <a:xfrm>
            <a:off x="76200" y="3962400"/>
            <a:ext cx="838200" cy="338138"/>
          </a:xfrm>
          <a:prstGeom prst="rect">
            <a:avLst/>
          </a:prstGeom>
          <a:noFill/>
          <a:ln w="9525">
            <a:noFill/>
            <a:miter lim="800000"/>
            <a:headEnd/>
            <a:tailEnd/>
          </a:ln>
        </p:spPr>
        <p:txBody>
          <a:bodyPr>
            <a:spAutoFit/>
          </a:bodyPr>
          <a:lstStyle/>
          <a:p>
            <a:r>
              <a:rPr lang="en-US" sz="1600"/>
              <a:t>Human</a:t>
            </a:r>
            <a:endParaRPr lang="ru-RU" sz="1600"/>
          </a:p>
        </p:txBody>
      </p:sp>
      <p:sp>
        <p:nvSpPr>
          <p:cNvPr id="12294" name="TextBox 7"/>
          <p:cNvSpPr txBox="1">
            <a:spLocks noChangeArrowheads="1"/>
          </p:cNvSpPr>
          <p:nvPr/>
        </p:nvSpPr>
        <p:spPr bwMode="auto">
          <a:xfrm>
            <a:off x="2895600" y="3962400"/>
            <a:ext cx="1524000" cy="338138"/>
          </a:xfrm>
          <a:prstGeom prst="rect">
            <a:avLst/>
          </a:prstGeom>
          <a:noFill/>
          <a:ln w="9525">
            <a:noFill/>
            <a:miter lim="800000"/>
            <a:headEnd/>
            <a:tailEnd/>
          </a:ln>
        </p:spPr>
        <p:txBody>
          <a:bodyPr>
            <a:spAutoFit/>
          </a:bodyPr>
          <a:lstStyle/>
          <a:p>
            <a:r>
              <a:rPr lang="en-US" sz="1600"/>
              <a:t>Chicken</a:t>
            </a:r>
            <a:endParaRPr lang="ru-RU" sz="1600"/>
          </a:p>
        </p:txBody>
      </p:sp>
      <p:cxnSp>
        <p:nvCxnSpPr>
          <p:cNvPr id="10" name="Прямая соединительная линия 9"/>
          <p:cNvCxnSpPr/>
          <p:nvPr/>
        </p:nvCxnSpPr>
        <p:spPr>
          <a:xfrm rot="16200000" flipH="1">
            <a:off x="723900" y="3009900"/>
            <a:ext cx="1524000" cy="533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296" name="TextBox 10"/>
          <p:cNvSpPr txBox="1">
            <a:spLocks noChangeArrowheads="1"/>
          </p:cNvSpPr>
          <p:nvPr/>
        </p:nvSpPr>
        <p:spPr bwMode="auto">
          <a:xfrm>
            <a:off x="1524000" y="3962400"/>
            <a:ext cx="1143000" cy="338138"/>
          </a:xfrm>
          <a:prstGeom prst="rect">
            <a:avLst/>
          </a:prstGeom>
          <a:noFill/>
          <a:ln w="9525">
            <a:noFill/>
            <a:miter lim="800000"/>
            <a:headEnd/>
            <a:tailEnd/>
          </a:ln>
        </p:spPr>
        <p:txBody>
          <a:bodyPr>
            <a:spAutoFit/>
          </a:bodyPr>
          <a:lstStyle/>
          <a:p>
            <a:r>
              <a:rPr lang="en-US" sz="1600"/>
              <a:t>Mouse</a:t>
            </a:r>
            <a:endParaRPr lang="ru-RU" sz="1600"/>
          </a:p>
        </p:txBody>
      </p:sp>
      <p:cxnSp>
        <p:nvCxnSpPr>
          <p:cNvPr id="13" name="Прямая соединительная линия 12"/>
          <p:cNvCxnSpPr/>
          <p:nvPr/>
        </p:nvCxnSpPr>
        <p:spPr>
          <a:xfrm rot="5400000">
            <a:off x="3771900" y="2628900"/>
            <a:ext cx="2057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4800600" y="1600200"/>
            <a:ext cx="1981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4800600" y="3657600"/>
            <a:ext cx="685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rot="5400000">
            <a:off x="4838700" y="3619500"/>
            <a:ext cx="1295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5486400" y="2971800"/>
            <a:ext cx="1219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5486400" y="4267200"/>
            <a:ext cx="1219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303" name="TextBox 26"/>
          <p:cNvSpPr txBox="1">
            <a:spLocks noChangeArrowheads="1"/>
          </p:cNvSpPr>
          <p:nvPr/>
        </p:nvSpPr>
        <p:spPr bwMode="auto">
          <a:xfrm>
            <a:off x="6705600" y="4038600"/>
            <a:ext cx="838200" cy="338138"/>
          </a:xfrm>
          <a:prstGeom prst="rect">
            <a:avLst/>
          </a:prstGeom>
          <a:noFill/>
          <a:ln w="9525">
            <a:noFill/>
            <a:miter lim="800000"/>
            <a:headEnd/>
            <a:tailEnd/>
          </a:ln>
        </p:spPr>
        <p:txBody>
          <a:bodyPr>
            <a:spAutoFit/>
          </a:bodyPr>
          <a:lstStyle/>
          <a:p>
            <a:r>
              <a:rPr lang="en-US" sz="1600"/>
              <a:t>Human</a:t>
            </a:r>
            <a:endParaRPr lang="ru-RU" sz="1600"/>
          </a:p>
        </p:txBody>
      </p:sp>
      <p:sp>
        <p:nvSpPr>
          <p:cNvPr id="12304" name="TextBox 27"/>
          <p:cNvSpPr txBox="1">
            <a:spLocks noChangeArrowheads="1"/>
          </p:cNvSpPr>
          <p:nvPr/>
        </p:nvSpPr>
        <p:spPr bwMode="auto">
          <a:xfrm>
            <a:off x="6705600" y="2743200"/>
            <a:ext cx="1143000" cy="338138"/>
          </a:xfrm>
          <a:prstGeom prst="rect">
            <a:avLst/>
          </a:prstGeom>
          <a:noFill/>
          <a:ln w="9525">
            <a:noFill/>
            <a:miter lim="800000"/>
            <a:headEnd/>
            <a:tailEnd/>
          </a:ln>
        </p:spPr>
        <p:txBody>
          <a:bodyPr>
            <a:spAutoFit/>
          </a:bodyPr>
          <a:lstStyle/>
          <a:p>
            <a:r>
              <a:rPr lang="en-US" sz="1600"/>
              <a:t>Mouse</a:t>
            </a:r>
            <a:endParaRPr lang="ru-RU" sz="1600"/>
          </a:p>
        </p:txBody>
      </p:sp>
      <p:sp>
        <p:nvSpPr>
          <p:cNvPr id="12305" name="TextBox 28"/>
          <p:cNvSpPr txBox="1">
            <a:spLocks noChangeArrowheads="1"/>
          </p:cNvSpPr>
          <p:nvPr/>
        </p:nvSpPr>
        <p:spPr bwMode="auto">
          <a:xfrm>
            <a:off x="6781800" y="1371600"/>
            <a:ext cx="1524000" cy="338138"/>
          </a:xfrm>
          <a:prstGeom prst="rect">
            <a:avLst/>
          </a:prstGeom>
          <a:noFill/>
          <a:ln w="9525">
            <a:noFill/>
            <a:miter lim="800000"/>
            <a:headEnd/>
            <a:tailEnd/>
          </a:ln>
        </p:spPr>
        <p:txBody>
          <a:bodyPr>
            <a:spAutoFit/>
          </a:bodyPr>
          <a:lstStyle/>
          <a:p>
            <a:r>
              <a:rPr lang="en-US" sz="1600"/>
              <a:t>Chicken</a:t>
            </a:r>
            <a:endParaRPr lang="ru-RU" sz="1600"/>
          </a:p>
        </p:txBody>
      </p:sp>
      <p:cxnSp>
        <p:nvCxnSpPr>
          <p:cNvPr id="31" name="Прямая соединительная линия 30"/>
          <p:cNvCxnSpPr/>
          <p:nvPr/>
        </p:nvCxnSpPr>
        <p:spPr>
          <a:xfrm rot="5400000">
            <a:off x="457200" y="3276600"/>
            <a:ext cx="152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307" name="TextBox 35"/>
          <p:cNvSpPr txBox="1">
            <a:spLocks noChangeArrowheads="1"/>
          </p:cNvSpPr>
          <p:nvPr/>
        </p:nvSpPr>
        <p:spPr bwMode="auto">
          <a:xfrm>
            <a:off x="914400" y="3962400"/>
            <a:ext cx="609600" cy="338138"/>
          </a:xfrm>
          <a:prstGeom prst="rect">
            <a:avLst/>
          </a:prstGeom>
          <a:noFill/>
          <a:ln w="9525">
            <a:noFill/>
            <a:miter lim="800000"/>
            <a:headEnd/>
            <a:tailEnd/>
          </a:ln>
        </p:spPr>
        <p:txBody>
          <a:bodyPr>
            <a:spAutoFit/>
          </a:bodyPr>
          <a:lstStyle/>
          <a:p>
            <a:r>
              <a:rPr lang="en-US" sz="1600"/>
              <a:t>Dog</a:t>
            </a:r>
            <a:endParaRPr lang="ru-RU" sz="1600"/>
          </a:p>
        </p:txBody>
      </p:sp>
      <p:cxnSp>
        <p:nvCxnSpPr>
          <p:cNvPr id="37" name="Прямая соединительная линия 36"/>
          <p:cNvCxnSpPr/>
          <p:nvPr/>
        </p:nvCxnSpPr>
        <p:spPr>
          <a:xfrm>
            <a:off x="5486400" y="3581400"/>
            <a:ext cx="1219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309" name="TextBox 37"/>
          <p:cNvSpPr txBox="1">
            <a:spLocks noChangeArrowheads="1"/>
          </p:cNvSpPr>
          <p:nvPr/>
        </p:nvSpPr>
        <p:spPr bwMode="auto">
          <a:xfrm>
            <a:off x="6781800" y="3352800"/>
            <a:ext cx="609600" cy="338138"/>
          </a:xfrm>
          <a:prstGeom prst="rect">
            <a:avLst/>
          </a:prstGeom>
          <a:noFill/>
          <a:ln w="9525">
            <a:noFill/>
            <a:miter lim="800000"/>
            <a:headEnd/>
            <a:tailEnd/>
          </a:ln>
        </p:spPr>
        <p:txBody>
          <a:bodyPr>
            <a:spAutoFit/>
          </a:bodyPr>
          <a:lstStyle/>
          <a:p>
            <a:r>
              <a:rPr lang="en-US" sz="1600"/>
              <a:t>Dog</a:t>
            </a:r>
            <a:endParaRPr lang="ru-RU" sz="1600"/>
          </a:p>
        </p:txBody>
      </p:sp>
      <p:sp>
        <p:nvSpPr>
          <p:cNvPr id="12310" name="Номер слайда 22"/>
          <p:cNvSpPr>
            <a:spLocks noGrp="1"/>
          </p:cNvSpPr>
          <p:nvPr>
            <p:ph type="sldNum" sz="quarter" idx="12"/>
          </p:nvPr>
        </p:nvSpPr>
        <p:spPr>
          <a:noFill/>
        </p:spPr>
        <p:txBody>
          <a:bodyPr/>
          <a:lstStyle/>
          <a:p>
            <a:fld id="{B6004B04-C7FE-474B-80FF-8F51D7CC3CCC}" type="slidenum">
              <a:rPr lang="en-US" smtClean="0"/>
              <a:pPr/>
              <a:t>44</a:t>
            </a:fld>
            <a:endParaRPr 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val 116"/>
          <p:cNvSpPr>
            <a:spLocks noChangeArrowheads="1"/>
          </p:cNvSpPr>
          <p:nvPr/>
        </p:nvSpPr>
        <p:spPr bwMode="auto">
          <a:xfrm>
            <a:off x="3962400" y="1219200"/>
            <a:ext cx="4953000" cy="5410200"/>
          </a:xfrm>
          <a:prstGeom prst="ellipse">
            <a:avLst/>
          </a:prstGeom>
          <a:solidFill>
            <a:srgbClr val="FFFFCC">
              <a:alpha val="30980"/>
            </a:srgbClr>
          </a:solidFill>
          <a:ln w="9525">
            <a:solidFill>
              <a:schemeClr val="tx1"/>
            </a:solidFill>
            <a:round/>
            <a:headEnd/>
            <a:tailEnd/>
          </a:ln>
        </p:spPr>
        <p:txBody>
          <a:bodyPr wrap="none" anchor="ctr"/>
          <a:lstStyle/>
          <a:p>
            <a:endParaRPr lang="ru-RU"/>
          </a:p>
        </p:txBody>
      </p:sp>
      <p:sp>
        <p:nvSpPr>
          <p:cNvPr id="13315" name="Rectangle 2"/>
          <p:cNvSpPr>
            <a:spLocks noGrp="1" noChangeArrowheads="1"/>
          </p:cNvSpPr>
          <p:nvPr>
            <p:ph type="title"/>
          </p:nvPr>
        </p:nvSpPr>
        <p:spPr>
          <a:xfrm>
            <a:off x="0" y="0"/>
            <a:ext cx="9144000" cy="1066800"/>
          </a:xfrm>
          <a:solidFill>
            <a:srgbClr val="003A1C"/>
          </a:solidFill>
        </p:spPr>
        <p:txBody>
          <a:bodyPr tIns="0" bIns="0"/>
          <a:lstStyle/>
          <a:p>
            <a:pPr algn="l" eaLnBrk="1" hangingPunct="1"/>
            <a:r>
              <a:rPr lang="ru-RU" sz="3600" b="1" smtClean="0">
                <a:solidFill>
                  <a:srgbClr val="FFFFCC"/>
                </a:solidFill>
                <a:latin typeface="Times New Roman" pitchFamily="18" charset="0"/>
              </a:rPr>
              <a:t/>
            </a:r>
            <a:br>
              <a:rPr lang="ru-RU" sz="3600" b="1" smtClean="0">
                <a:solidFill>
                  <a:srgbClr val="FFFFCC"/>
                </a:solidFill>
                <a:latin typeface="Times New Roman" pitchFamily="18" charset="0"/>
              </a:rPr>
            </a:br>
            <a:r>
              <a:rPr lang="ru-RU" sz="3600" b="1" smtClean="0">
                <a:solidFill>
                  <a:srgbClr val="FFFFCC"/>
                </a:solidFill>
                <a:latin typeface="Times New Roman" pitchFamily="18" charset="0"/>
              </a:rPr>
              <a:t> </a:t>
            </a:r>
            <a:r>
              <a:rPr lang="ru-RU" sz="3200" b="1" smtClean="0">
                <a:solidFill>
                  <a:srgbClr val="FFFFCC"/>
                </a:solidFill>
                <a:latin typeface="Times New Roman" pitchFamily="18" charset="0"/>
              </a:rPr>
              <a:t>Небинарное дерево следует понимать как </a:t>
            </a:r>
            <a:br>
              <a:rPr lang="ru-RU" sz="3200" b="1" smtClean="0">
                <a:solidFill>
                  <a:srgbClr val="FFFFCC"/>
                </a:solidFill>
                <a:latin typeface="Times New Roman" pitchFamily="18" charset="0"/>
              </a:rPr>
            </a:br>
            <a:r>
              <a:rPr lang="ru-RU" sz="3200" b="1" smtClean="0">
                <a:solidFill>
                  <a:srgbClr val="FFFFCC"/>
                </a:solidFill>
                <a:latin typeface="Times New Roman" pitchFamily="18" charset="0"/>
              </a:rPr>
              <a:t> множество возможных «разрешений»</a:t>
            </a:r>
            <a:br>
              <a:rPr lang="ru-RU" sz="3200" b="1" smtClean="0">
                <a:solidFill>
                  <a:srgbClr val="FFFFCC"/>
                </a:solidFill>
                <a:latin typeface="Times New Roman" pitchFamily="18" charset="0"/>
              </a:rPr>
            </a:br>
            <a:endParaRPr lang="ru-RU" sz="3200" b="1" smtClean="0">
              <a:solidFill>
                <a:srgbClr val="FFFFCC"/>
              </a:solidFill>
              <a:latin typeface="Times New Roman" pitchFamily="18" charset="0"/>
            </a:endParaRPr>
          </a:p>
        </p:txBody>
      </p:sp>
      <p:sp>
        <p:nvSpPr>
          <p:cNvPr id="13316" name="Rectangle 3"/>
          <p:cNvSpPr>
            <a:spLocks noChangeArrowheads="1"/>
          </p:cNvSpPr>
          <p:nvPr/>
        </p:nvSpPr>
        <p:spPr bwMode="auto">
          <a:xfrm>
            <a:off x="228600" y="5105400"/>
            <a:ext cx="8610600" cy="1752600"/>
          </a:xfrm>
          <a:prstGeom prst="rect">
            <a:avLst/>
          </a:prstGeom>
          <a:noFill/>
          <a:ln w="9525">
            <a:noFill/>
            <a:miter lim="800000"/>
            <a:headEnd/>
            <a:tailEnd/>
          </a:ln>
        </p:spPr>
        <p:txBody>
          <a:bodyPr wrap="none" anchor="ctr"/>
          <a:lstStyle/>
          <a:p>
            <a:pPr>
              <a:buSzPct val="150000"/>
              <a:buFont typeface="Wingdings" pitchFamily="2" charset="2"/>
              <a:buChar char="ь"/>
            </a:pPr>
            <a:endParaRPr lang="ru-RU" sz="2400">
              <a:solidFill>
                <a:srgbClr val="004600"/>
              </a:solidFill>
              <a:latin typeface="Times New Roman" pitchFamily="18" charset="0"/>
            </a:endParaRPr>
          </a:p>
        </p:txBody>
      </p:sp>
      <p:sp>
        <p:nvSpPr>
          <p:cNvPr id="13317" name="Rectangle 90"/>
          <p:cNvSpPr>
            <a:spLocks noChangeArrowheads="1"/>
          </p:cNvSpPr>
          <p:nvPr/>
        </p:nvSpPr>
        <p:spPr bwMode="auto">
          <a:xfrm>
            <a:off x="3048000" y="3581400"/>
            <a:ext cx="914400" cy="457200"/>
          </a:xfrm>
          <a:prstGeom prst="rect">
            <a:avLst/>
          </a:prstGeom>
          <a:noFill/>
          <a:ln w="9525">
            <a:noFill/>
            <a:miter lim="800000"/>
            <a:headEnd/>
            <a:tailEnd/>
          </a:ln>
        </p:spPr>
        <p:txBody>
          <a:bodyPr wrap="none" anchor="ctr"/>
          <a:lstStyle/>
          <a:p>
            <a:pPr algn="ctr"/>
            <a:r>
              <a:rPr lang="ru-RU" sz="6000">
                <a:solidFill>
                  <a:srgbClr val="003A1C"/>
                </a:solidFill>
              </a:rPr>
              <a:t>=</a:t>
            </a:r>
          </a:p>
        </p:txBody>
      </p:sp>
      <p:sp>
        <p:nvSpPr>
          <p:cNvPr id="13318" name="Rectangle 91"/>
          <p:cNvSpPr>
            <a:spLocks noChangeArrowheads="1"/>
          </p:cNvSpPr>
          <p:nvPr/>
        </p:nvSpPr>
        <p:spPr bwMode="auto">
          <a:xfrm>
            <a:off x="6019800" y="2895600"/>
            <a:ext cx="914400" cy="457200"/>
          </a:xfrm>
          <a:prstGeom prst="rect">
            <a:avLst/>
          </a:prstGeom>
          <a:noFill/>
          <a:ln w="9525">
            <a:noFill/>
            <a:miter lim="800000"/>
            <a:headEnd/>
            <a:tailEnd/>
          </a:ln>
        </p:spPr>
        <p:txBody>
          <a:bodyPr wrap="none" anchor="ctr"/>
          <a:lstStyle/>
          <a:p>
            <a:pPr algn="ctr"/>
            <a:endParaRPr lang="ru-RU" sz="2000">
              <a:solidFill>
                <a:srgbClr val="003A1C"/>
              </a:solidFill>
            </a:endParaRPr>
          </a:p>
        </p:txBody>
      </p:sp>
      <p:sp>
        <p:nvSpPr>
          <p:cNvPr id="13319" name="Rectangle 92"/>
          <p:cNvSpPr>
            <a:spLocks noChangeArrowheads="1"/>
          </p:cNvSpPr>
          <p:nvPr/>
        </p:nvSpPr>
        <p:spPr bwMode="auto">
          <a:xfrm>
            <a:off x="5181600" y="5410200"/>
            <a:ext cx="2514600" cy="533400"/>
          </a:xfrm>
          <a:prstGeom prst="rect">
            <a:avLst/>
          </a:prstGeom>
          <a:noFill/>
          <a:ln w="9525">
            <a:noFill/>
            <a:miter lim="800000"/>
            <a:headEnd/>
            <a:tailEnd/>
          </a:ln>
        </p:spPr>
        <p:txBody>
          <a:bodyPr wrap="none" anchor="ctr"/>
          <a:lstStyle/>
          <a:p>
            <a:pPr algn="ctr"/>
            <a:r>
              <a:rPr lang="ru-RU" sz="2000">
                <a:solidFill>
                  <a:srgbClr val="003A1C"/>
                </a:solidFill>
              </a:rPr>
              <a:t>Есть еще варианты?</a:t>
            </a:r>
          </a:p>
        </p:txBody>
      </p:sp>
      <p:grpSp>
        <p:nvGrpSpPr>
          <p:cNvPr id="13320" name="Group 97"/>
          <p:cNvGrpSpPr>
            <a:grpSpLocks/>
          </p:cNvGrpSpPr>
          <p:nvPr/>
        </p:nvGrpSpPr>
        <p:grpSpPr bwMode="auto">
          <a:xfrm>
            <a:off x="304800" y="1752600"/>
            <a:ext cx="2759075" cy="3640138"/>
            <a:chOff x="336" y="938"/>
            <a:chExt cx="2250" cy="2207"/>
          </a:xfrm>
        </p:grpSpPr>
        <p:sp>
          <p:nvSpPr>
            <p:cNvPr id="13373" name="Line 98"/>
            <p:cNvSpPr>
              <a:spLocks noChangeShapeType="1"/>
            </p:cNvSpPr>
            <p:nvPr/>
          </p:nvSpPr>
          <p:spPr bwMode="auto">
            <a:xfrm>
              <a:off x="383" y="2485"/>
              <a:ext cx="573" cy="0"/>
            </a:xfrm>
            <a:prstGeom prst="line">
              <a:avLst/>
            </a:prstGeom>
            <a:noFill/>
            <a:ln w="28575">
              <a:solidFill>
                <a:schemeClr val="tx1"/>
              </a:solidFill>
              <a:round/>
              <a:headEnd/>
              <a:tailEnd/>
            </a:ln>
          </p:spPr>
          <p:txBody>
            <a:bodyPr wrap="none" anchor="ctr"/>
            <a:lstStyle/>
            <a:p>
              <a:endParaRPr lang="ru-RU"/>
            </a:p>
          </p:txBody>
        </p:sp>
        <p:sp>
          <p:nvSpPr>
            <p:cNvPr id="13374" name="Line 99"/>
            <p:cNvSpPr>
              <a:spLocks noChangeShapeType="1"/>
            </p:cNvSpPr>
            <p:nvPr/>
          </p:nvSpPr>
          <p:spPr bwMode="auto">
            <a:xfrm flipH="1" flipV="1">
              <a:off x="960" y="2016"/>
              <a:ext cx="0" cy="480"/>
            </a:xfrm>
            <a:prstGeom prst="line">
              <a:avLst/>
            </a:prstGeom>
            <a:noFill/>
            <a:ln w="28575">
              <a:solidFill>
                <a:schemeClr val="tx1"/>
              </a:solidFill>
              <a:round/>
              <a:headEnd/>
              <a:tailEnd/>
            </a:ln>
          </p:spPr>
          <p:txBody>
            <a:bodyPr wrap="none" anchor="ctr"/>
            <a:lstStyle/>
            <a:p>
              <a:endParaRPr lang="ru-RU"/>
            </a:p>
          </p:txBody>
        </p:sp>
        <p:sp>
          <p:nvSpPr>
            <p:cNvPr id="13375" name="Line 100"/>
            <p:cNvSpPr>
              <a:spLocks noChangeShapeType="1"/>
            </p:cNvSpPr>
            <p:nvPr/>
          </p:nvSpPr>
          <p:spPr bwMode="auto">
            <a:xfrm>
              <a:off x="956" y="2009"/>
              <a:ext cx="1252" cy="0"/>
            </a:xfrm>
            <a:prstGeom prst="line">
              <a:avLst/>
            </a:prstGeom>
            <a:noFill/>
            <a:ln w="28575">
              <a:solidFill>
                <a:schemeClr val="tx1"/>
              </a:solidFill>
              <a:round/>
              <a:headEnd/>
              <a:tailEnd/>
            </a:ln>
          </p:spPr>
          <p:txBody>
            <a:bodyPr wrap="none" anchor="ctr"/>
            <a:lstStyle/>
            <a:p>
              <a:endParaRPr lang="ru-RU"/>
            </a:p>
          </p:txBody>
        </p:sp>
        <p:sp>
          <p:nvSpPr>
            <p:cNvPr id="13376" name="Line 101"/>
            <p:cNvSpPr>
              <a:spLocks noChangeShapeType="1"/>
            </p:cNvSpPr>
            <p:nvPr/>
          </p:nvSpPr>
          <p:spPr bwMode="auto">
            <a:xfrm flipV="1">
              <a:off x="960" y="2496"/>
              <a:ext cx="0" cy="278"/>
            </a:xfrm>
            <a:prstGeom prst="line">
              <a:avLst/>
            </a:prstGeom>
            <a:noFill/>
            <a:ln w="28575">
              <a:solidFill>
                <a:schemeClr val="tx1"/>
              </a:solidFill>
              <a:round/>
              <a:headEnd/>
              <a:tailEnd/>
            </a:ln>
          </p:spPr>
          <p:txBody>
            <a:bodyPr wrap="none" anchor="ctr"/>
            <a:lstStyle/>
            <a:p>
              <a:endParaRPr lang="ru-RU"/>
            </a:p>
          </p:txBody>
        </p:sp>
        <p:sp>
          <p:nvSpPr>
            <p:cNvPr id="13377" name="Line 102"/>
            <p:cNvSpPr>
              <a:spLocks noChangeShapeType="1"/>
            </p:cNvSpPr>
            <p:nvPr/>
          </p:nvSpPr>
          <p:spPr bwMode="auto">
            <a:xfrm>
              <a:off x="960" y="2640"/>
              <a:ext cx="788" cy="0"/>
            </a:xfrm>
            <a:prstGeom prst="line">
              <a:avLst/>
            </a:prstGeom>
            <a:noFill/>
            <a:ln w="28575">
              <a:solidFill>
                <a:schemeClr val="tx1"/>
              </a:solidFill>
              <a:round/>
              <a:headEnd/>
              <a:tailEnd/>
            </a:ln>
          </p:spPr>
          <p:txBody>
            <a:bodyPr wrap="none" anchor="ctr"/>
            <a:lstStyle/>
            <a:p>
              <a:endParaRPr lang="ru-RU"/>
            </a:p>
          </p:txBody>
        </p:sp>
        <p:sp>
          <p:nvSpPr>
            <p:cNvPr id="13378" name="Line 103"/>
            <p:cNvSpPr>
              <a:spLocks noChangeShapeType="1"/>
            </p:cNvSpPr>
            <p:nvPr/>
          </p:nvSpPr>
          <p:spPr bwMode="auto">
            <a:xfrm>
              <a:off x="960" y="2774"/>
              <a:ext cx="0" cy="238"/>
            </a:xfrm>
            <a:prstGeom prst="line">
              <a:avLst/>
            </a:prstGeom>
            <a:noFill/>
            <a:ln w="28575">
              <a:solidFill>
                <a:schemeClr val="tx1"/>
              </a:solidFill>
              <a:round/>
              <a:headEnd/>
              <a:tailEnd/>
            </a:ln>
          </p:spPr>
          <p:txBody>
            <a:bodyPr wrap="none" anchor="ctr"/>
            <a:lstStyle/>
            <a:p>
              <a:endParaRPr lang="ru-RU"/>
            </a:p>
          </p:txBody>
        </p:sp>
        <p:sp>
          <p:nvSpPr>
            <p:cNvPr id="13379" name="Line 104"/>
            <p:cNvSpPr>
              <a:spLocks noChangeShapeType="1"/>
            </p:cNvSpPr>
            <p:nvPr/>
          </p:nvSpPr>
          <p:spPr bwMode="auto">
            <a:xfrm>
              <a:off x="960" y="3012"/>
              <a:ext cx="752" cy="0"/>
            </a:xfrm>
            <a:prstGeom prst="line">
              <a:avLst/>
            </a:prstGeom>
            <a:noFill/>
            <a:ln w="28575">
              <a:solidFill>
                <a:schemeClr val="tx1"/>
              </a:solidFill>
              <a:round/>
              <a:headEnd/>
              <a:tailEnd/>
            </a:ln>
          </p:spPr>
          <p:txBody>
            <a:bodyPr wrap="none" anchor="ctr"/>
            <a:lstStyle/>
            <a:p>
              <a:endParaRPr lang="ru-RU"/>
            </a:p>
          </p:txBody>
        </p:sp>
        <p:sp>
          <p:nvSpPr>
            <p:cNvPr id="13380" name="Text Box 105"/>
            <p:cNvSpPr txBox="1">
              <a:spLocks noChangeArrowheads="1"/>
            </p:cNvSpPr>
            <p:nvPr/>
          </p:nvSpPr>
          <p:spPr bwMode="auto">
            <a:xfrm>
              <a:off x="2160" y="1824"/>
              <a:ext cx="316" cy="278"/>
            </a:xfrm>
            <a:prstGeom prst="rect">
              <a:avLst/>
            </a:prstGeom>
            <a:noFill/>
            <a:ln w="9525">
              <a:noFill/>
              <a:miter lim="800000"/>
              <a:headEnd/>
              <a:tailEnd/>
            </a:ln>
          </p:spPr>
          <p:txBody>
            <a:bodyPr wrap="none">
              <a:spAutoFit/>
            </a:bodyPr>
            <a:lstStyle/>
            <a:p>
              <a:pPr eaLnBrk="0" hangingPunct="0"/>
              <a:r>
                <a:rPr lang="ru-RU" sz="2400">
                  <a:latin typeface="Times New Roman" pitchFamily="18" charset="0"/>
                </a:rPr>
                <a:t>C</a:t>
              </a:r>
            </a:p>
          </p:txBody>
        </p:sp>
        <p:sp>
          <p:nvSpPr>
            <p:cNvPr id="13381" name="Text Box 106"/>
            <p:cNvSpPr txBox="1">
              <a:spLocks noChangeArrowheads="1"/>
            </p:cNvSpPr>
            <p:nvPr/>
          </p:nvSpPr>
          <p:spPr bwMode="auto">
            <a:xfrm>
              <a:off x="1711" y="2496"/>
              <a:ext cx="330" cy="277"/>
            </a:xfrm>
            <a:prstGeom prst="rect">
              <a:avLst/>
            </a:prstGeom>
            <a:noFill/>
            <a:ln w="9525">
              <a:noFill/>
              <a:miter lim="800000"/>
              <a:headEnd/>
              <a:tailEnd/>
            </a:ln>
          </p:spPr>
          <p:txBody>
            <a:bodyPr wrap="none">
              <a:spAutoFit/>
            </a:bodyPr>
            <a:lstStyle/>
            <a:p>
              <a:pPr eaLnBrk="0" hangingPunct="0"/>
              <a:r>
                <a:rPr lang="ru-RU" sz="2400">
                  <a:latin typeface="Times New Roman" pitchFamily="18" charset="0"/>
                </a:rPr>
                <a:t>D</a:t>
              </a:r>
            </a:p>
          </p:txBody>
        </p:sp>
        <p:sp>
          <p:nvSpPr>
            <p:cNvPr id="13382" name="Text Box 107"/>
            <p:cNvSpPr txBox="1">
              <a:spLocks noChangeArrowheads="1"/>
            </p:cNvSpPr>
            <p:nvPr/>
          </p:nvSpPr>
          <p:spPr bwMode="auto">
            <a:xfrm>
              <a:off x="1647" y="2868"/>
              <a:ext cx="302" cy="277"/>
            </a:xfrm>
            <a:prstGeom prst="rect">
              <a:avLst/>
            </a:prstGeom>
            <a:noFill/>
            <a:ln w="9525">
              <a:noFill/>
              <a:miter lim="800000"/>
              <a:headEnd/>
              <a:tailEnd/>
            </a:ln>
          </p:spPr>
          <p:txBody>
            <a:bodyPr wrap="none">
              <a:spAutoFit/>
            </a:bodyPr>
            <a:lstStyle/>
            <a:p>
              <a:pPr eaLnBrk="0" hangingPunct="0"/>
              <a:r>
                <a:rPr lang="ru-RU" sz="2400">
                  <a:latin typeface="Times New Roman" pitchFamily="18" charset="0"/>
                </a:rPr>
                <a:t>E</a:t>
              </a:r>
            </a:p>
          </p:txBody>
        </p:sp>
        <p:sp>
          <p:nvSpPr>
            <p:cNvPr id="13383" name="Line 108"/>
            <p:cNvSpPr>
              <a:spLocks noChangeShapeType="1"/>
            </p:cNvSpPr>
            <p:nvPr/>
          </p:nvSpPr>
          <p:spPr bwMode="auto">
            <a:xfrm>
              <a:off x="960" y="2304"/>
              <a:ext cx="752" cy="0"/>
            </a:xfrm>
            <a:prstGeom prst="line">
              <a:avLst/>
            </a:prstGeom>
            <a:noFill/>
            <a:ln w="28575">
              <a:solidFill>
                <a:schemeClr val="tx1"/>
              </a:solidFill>
              <a:round/>
              <a:headEnd/>
              <a:tailEnd/>
            </a:ln>
          </p:spPr>
          <p:txBody>
            <a:bodyPr wrap="none" anchor="ctr"/>
            <a:lstStyle/>
            <a:p>
              <a:endParaRPr lang="ru-RU"/>
            </a:p>
          </p:txBody>
        </p:sp>
        <p:sp>
          <p:nvSpPr>
            <p:cNvPr id="13384" name="Text Box 109"/>
            <p:cNvSpPr txBox="1">
              <a:spLocks noChangeArrowheads="1"/>
            </p:cNvSpPr>
            <p:nvPr/>
          </p:nvSpPr>
          <p:spPr bwMode="auto">
            <a:xfrm>
              <a:off x="1647" y="2160"/>
              <a:ext cx="289" cy="277"/>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F</a:t>
              </a:r>
              <a:endParaRPr lang="ru-RU" sz="2400">
                <a:latin typeface="Times New Roman" pitchFamily="18" charset="0"/>
              </a:endParaRPr>
            </a:p>
          </p:txBody>
        </p:sp>
        <p:sp>
          <p:nvSpPr>
            <p:cNvPr id="13385" name="Line 110"/>
            <p:cNvSpPr>
              <a:spLocks noChangeShapeType="1"/>
            </p:cNvSpPr>
            <p:nvPr/>
          </p:nvSpPr>
          <p:spPr bwMode="auto">
            <a:xfrm flipV="1">
              <a:off x="384" y="1104"/>
              <a:ext cx="0" cy="1392"/>
            </a:xfrm>
            <a:prstGeom prst="line">
              <a:avLst/>
            </a:prstGeom>
            <a:noFill/>
            <a:ln w="28575">
              <a:solidFill>
                <a:schemeClr val="tx1"/>
              </a:solidFill>
              <a:round/>
              <a:headEnd/>
              <a:tailEnd/>
            </a:ln>
          </p:spPr>
          <p:txBody>
            <a:bodyPr wrap="none" anchor="ctr"/>
            <a:lstStyle/>
            <a:p>
              <a:endParaRPr lang="ru-RU"/>
            </a:p>
          </p:txBody>
        </p:sp>
        <p:sp>
          <p:nvSpPr>
            <p:cNvPr id="13386" name="Line 111"/>
            <p:cNvSpPr>
              <a:spLocks noChangeShapeType="1"/>
            </p:cNvSpPr>
            <p:nvPr/>
          </p:nvSpPr>
          <p:spPr bwMode="auto">
            <a:xfrm>
              <a:off x="384" y="1104"/>
              <a:ext cx="1872" cy="0"/>
            </a:xfrm>
            <a:prstGeom prst="line">
              <a:avLst/>
            </a:prstGeom>
            <a:noFill/>
            <a:ln w="28575">
              <a:solidFill>
                <a:schemeClr val="tx1"/>
              </a:solidFill>
              <a:round/>
              <a:headEnd/>
              <a:tailEnd/>
            </a:ln>
          </p:spPr>
          <p:txBody>
            <a:bodyPr wrap="none" anchor="ctr"/>
            <a:lstStyle/>
            <a:p>
              <a:endParaRPr lang="ru-RU"/>
            </a:p>
          </p:txBody>
        </p:sp>
        <p:sp>
          <p:nvSpPr>
            <p:cNvPr id="13387" name="Line 112"/>
            <p:cNvSpPr>
              <a:spLocks noChangeShapeType="1"/>
            </p:cNvSpPr>
            <p:nvPr/>
          </p:nvSpPr>
          <p:spPr bwMode="auto">
            <a:xfrm>
              <a:off x="384" y="1488"/>
              <a:ext cx="1776" cy="0"/>
            </a:xfrm>
            <a:prstGeom prst="line">
              <a:avLst/>
            </a:prstGeom>
            <a:noFill/>
            <a:ln w="28575">
              <a:solidFill>
                <a:schemeClr val="tx1"/>
              </a:solidFill>
              <a:round/>
              <a:headEnd/>
              <a:tailEnd/>
            </a:ln>
          </p:spPr>
          <p:txBody>
            <a:bodyPr wrap="none" anchor="ctr"/>
            <a:lstStyle/>
            <a:p>
              <a:endParaRPr lang="ru-RU"/>
            </a:p>
          </p:txBody>
        </p:sp>
        <p:sp>
          <p:nvSpPr>
            <p:cNvPr id="13388" name="Text Box 113"/>
            <p:cNvSpPr txBox="1">
              <a:spLocks noChangeArrowheads="1"/>
            </p:cNvSpPr>
            <p:nvPr/>
          </p:nvSpPr>
          <p:spPr bwMode="auto">
            <a:xfrm>
              <a:off x="2256" y="938"/>
              <a:ext cx="330" cy="277"/>
            </a:xfrm>
            <a:prstGeom prst="rect">
              <a:avLst/>
            </a:prstGeom>
            <a:noFill/>
            <a:ln w="9525">
              <a:noFill/>
              <a:miter lim="800000"/>
              <a:headEnd/>
              <a:tailEnd/>
            </a:ln>
          </p:spPr>
          <p:txBody>
            <a:bodyPr wrap="none">
              <a:spAutoFit/>
            </a:bodyPr>
            <a:lstStyle/>
            <a:p>
              <a:pPr eaLnBrk="0" hangingPunct="0"/>
              <a:r>
                <a:rPr lang="ru-RU" sz="2400">
                  <a:latin typeface="Times New Roman" pitchFamily="18" charset="0"/>
                </a:rPr>
                <a:t>A</a:t>
              </a:r>
            </a:p>
          </p:txBody>
        </p:sp>
        <p:sp>
          <p:nvSpPr>
            <p:cNvPr id="13389" name="Text Box 114"/>
            <p:cNvSpPr txBox="1">
              <a:spLocks noChangeArrowheads="1"/>
            </p:cNvSpPr>
            <p:nvPr/>
          </p:nvSpPr>
          <p:spPr bwMode="auto">
            <a:xfrm>
              <a:off x="2160" y="1344"/>
              <a:ext cx="316" cy="277"/>
            </a:xfrm>
            <a:prstGeom prst="rect">
              <a:avLst/>
            </a:prstGeom>
            <a:noFill/>
            <a:ln w="9525">
              <a:noFill/>
              <a:miter lim="800000"/>
              <a:headEnd/>
              <a:tailEnd/>
            </a:ln>
          </p:spPr>
          <p:txBody>
            <a:bodyPr wrap="none">
              <a:spAutoFit/>
            </a:bodyPr>
            <a:lstStyle/>
            <a:p>
              <a:pPr eaLnBrk="0" hangingPunct="0"/>
              <a:r>
                <a:rPr lang="ru-RU" sz="2400">
                  <a:latin typeface="Times New Roman" pitchFamily="18" charset="0"/>
                </a:rPr>
                <a:t>B</a:t>
              </a:r>
            </a:p>
          </p:txBody>
        </p:sp>
        <p:sp>
          <p:nvSpPr>
            <p:cNvPr id="13390" name="Line 115"/>
            <p:cNvSpPr>
              <a:spLocks noChangeShapeType="1"/>
            </p:cNvSpPr>
            <p:nvPr/>
          </p:nvSpPr>
          <p:spPr bwMode="auto">
            <a:xfrm>
              <a:off x="336" y="1824"/>
              <a:ext cx="48" cy="0"/>
            </a:xfrm>
            <a:prstGeom prst="line">
              <a:avLst/>
            </a:prstGeom>
            <a:noFill/>
            <a:ln w="38100">
              <a:solidFill>
                <a:schemeClr val="tx1"/>
              </a:solidFill>
              <a:round/>
              <a:headEnd/>
              <a:tailEnd/>
            </a:ln>
          </p:spPr>
          <p:txBody>
            <a:bodyPr wrap="none" anchor="ctr"/>
            <a:lstStyle/>
            <a:p>
              <a:endParaRPr lang="ru-RU"/>
            </a:p>
          </p:txBody>
        </p:sp>
      </p:grpSp>
      <p:grpSp>
        <p:nvGrpSpPr>
          <p:cNvPr id="13321" name="Group 141"/>
          <p:cNvGrpSpPr>
            <a:grpSpLocks/>
          </p:cNvGrpSpPr>
          <p:nvPr/>
        </p:nvGrpSpPr>
        <p:grpSpPr bwMode="auto">
          <a:xfrm>
            <a:off x="4724400" y="1676400"/>
            <a:ext cx="1484313" cy="2474913"/>
            <a:chOff x="4272" y="672"/>
            <a:chExt cx="1351" cy="1715"/>
          </a:xfrm>
        </p:grpSpPr>
        <p:sp>
          <p:nvSpPr>
            <p:cNvPr id="13348" name="Text Box 142"/>
            <p:cNvSpPr txBox="1">
              <a:spLocks noChangeArrowheads="1"/>
            </p:cNvSpPr>
            <p:nvPr/>
          </p:nvSpPr>
          <p:spPr bwMode="auto">
            <a:xfrm>
              <a:off x="5288" y="672"/>
              <a:ext cx="335" cy="275"/>
            </a:xfrm>
            <a:prstGeom prst="rect">
              <a:avLst/>
            </a:prstGeom>
            <a:noFill/>
            <a:ln w="9525">
              <a:noFill/>
              <a:miter lim="800000"/>
              <a:headEnd/>
              <a:tailEnd/>
            </a:ln>
          </p:spPr>
          <p:txBody>
            <a:bodyPr wrap="none">
              <a:spAutoFit/>
            </a:bodyPr>
            <a:lstStyle/>
            <a:p>
              <a:pPr eaLnBrk="0" hangingPunct="0"/>
              <a:r>
                <a:rPr lang="ru-RU" sz="2000">
                  <a:latin typeface="Times New Roman" pitchFamily="18" charset="0"/>
                </a:rPr>
                <a:t>A</a:t>
              </a:r>
              <a:endParaRPr lang="ru-RU" sz="2400">
                <a:latin typeface="Times New Roman" pitchFamily="18" charset="0"/>
              </a:endParaRPr>
            </a:p>
          </p:txBody>
        </p:sp>
        <p:grpSp>
          <p:nvGrpSpPr>
            <p:cNvPr id="13349" name="Group 143"/>
            <p:cNvGrpSpPr>
              <a:grpSpLocks/>
            </p:cNvGrpSpPr>
            <p:nvPr/>
          </p:nvGrpSpPr>
          <p:grpSpPr bwMode="auto">
            <a:xfrm>
              <a:off x="4272" y="816"/>
              <a:ext cx="1331" cy="1571"/>
              <a:chOff x="4272" y="816"/>
              <a:chExt cx="1331" cy="1571"/>
            </a:xfrm>
          </p:grpSpPr>
          <p:sp>
            <p:nvSpPr>
              <p:cNvPr id="13350" name="Line 144"/>
              <p:cNvSpPr>
                <a:spLocks noChangeShapeType="1"/>
              </p:cNvSpPr>
              <p:nvPr/>
            </p:nvSpPr>
            <p:spPr bwMode="auto">
              <a:xfrm>
                <a:off x="4320" y="1872"/>
                <a:ext cx="269" cy="0"/>
              </a:xfrm>
              <a:prstGeom prst="line">
                <a:avLst/>
              </a:prstGeom>
              <a:noFill/>
              <a:ln w="28575">
                <a:solidFill>
                  <a:schemeClr val="tx1"/>
                </a:solidFill>
                <a:round/>
                <a:headEnd/>
                <a:tailEnd/>
              </a:ln>
            </p:spPr>
            <p:txBody>
              <a:bodyPr wrap="none" anchor="ctr"/>
              <a:lstStyle/>
              <a:p>
                <a:endParaRPr lang="ru-RU"/>
              </a:p>
            </p:txBody>
          </p:sp>
          <p:sp>
            <p:nvSpPr>
              <p:cNvPr id="13351" name="Line 145"/>
              <p:cNvSpPr>
                <a:spLocks noChangeShapeType="1"/>
              </p:cNvSpPr>
              <p:nvPr/>
            </p:nvSpPr>
            <p:spPr bwMode="auto">
              <a:xfrm flipV="1">
                <a:off x="4582" y="1636"/>
                <a:ext cx="0" cy="266"/>
              </a:xfrm>
              <a:prstGeom prst="line">
                <a:avLst/>
              </a:prstGeom>
              <a:noFill/>
              <a:ln w="28575">
                <a:solidFill>
                  <a:schemeClr val="tx1"/>
                </a:solidFill>
                <a:round/>
                <a:headEnd/>
                <a:tailEnd/>
              </a:ln>
            </p:spPr>
            <p:txBody>
              <a:bodyPr wrap="none" anchor="ctr"/>
              <a:lstStyle/>
              <a:p>
                <a:endParaRPr lang="ru-RU"/>
              </a:p>
            </p:txBody>
          </p:sp>
          <p:sp>
            <p:nvSpPr>
              <p:cNvPr id="13352" name="Line 146"/>
              <p:cNvSpPr>
                <a:spLocks noChangeShapeType="1"/>
              </p:cNvSpPr>
              <p:nvPr/>
            </p:nvSpPr>
            <p:spPr bwMode="auto">
              <a:xfrm>
                <a:off x="4582" y="1902"/>
                <a:ext cx="0" cy="221"/>
              </a:xfrm>
              <a:prstGeom prst="line">
                <a:avLst/>
              </a:prstGeom>
              <a:noFill/>
              <a:ln w="28575">
                <a:solidFill>
                  <a:schemeClr val="tx1"/>
                </a:solidFill>
                <a:round/>
                <a:headEnd/>
                <a:tailEnd/>
              </a:ln>
            </p:spPr>
            <p:txBody>
              <a:bodyPr wrap="none" anchor="ctr"/>
              <a:lstStyle/>
              <a:p>
                <a:endParaRPr lang="ru-RU"/>
              </a:p>
            </p:txBody>
          </p:sp>
          <p:sp>
            <p:nvSpPr>
              <p:cNvPr id="13353" name="Line 147"/>
              <p:cNvSpPr>
                <a:spLocks noChangeShapeType="1"/>
              </p:cNvSpPr>
              <p:nvPr/>
            </p:nvSpPr>
            <p:spPr bwMode="auto">
              <a:xfrm flipV="1">
                <a:off x="4657" y="1968"/>
                <a:ext cx="0" cy="155"/>
              </a:xfrm>
              <a:prstGeom prst="line">
                <a:avLst/>
              </a:prstGeom>
              <a:noFill/>
              <a:ln w="28575">
                <a:solidFill>
                  <a:schemeClr val="tx1"/>
                </a:solidFill>
                <a:round/>
                <a:headEnd/>
                <a:tailEnd/>
              </a:ln>
            </p:spPr>
            <p:txBody>
              <a:bodyPr wrap="none" anchor="ctr"/>
              <a:lstStyle/>
              <a:p>
                <a:endParaRPr lang="ru-RU"/>
              </a:p>
            </p:txBody>
          </p:sp>
          <p:sp>
            <p:nvSpPr>
              <p:cNvPr id="13354" name="Line 148"/>
              <p:cNvSpPr>
                <a:spLocks noChangeShapeType="1"/>
              </p:cNvSpPr>
              <p:nvPr/>
            </p:nvSpPr>
            <p:spPr bwMode="auto">
              <a:xfrm>
                <a:off x="4657" y="1968"/>
                <a:ext cx="499" cy="0"/>
              </a:xfrm>
              <a:prstGeom prst="line">
                <a:avLst/>
              </a:prstGeom>
              <a:noFill/>
              <a:ln w="28575">
                <a:solidFill>
                  <a:schemeClr val="tx1"/>
                </a:solidFill>
                <a:round/>
                <a:headEnd/>
                <a:tailEnd/>
              </a:ln>
            </p:spPr>
            <p:txBody>
              <a:bodyPr wrap="none" anchor="ctr"/>
              <a:lstStyle/>
              <a:p>
                <a:endParaRPr lang="ru-RU"/>
              </a:p>
            </p:txBody>
          </p:sp>
          <p:sp>
            <p:nvSpPr>
              <p:cNvPr id="13355" name="Line 149"/>
              <p:cNvSpPr>
                <a:spLocks noChangeShapeType="1"/>
              </p:cNvSpPr>
              <p:nvPr/>
            </p:nvSpPr>
            <p:spPr bwMode="auto">
              <a:xfrm>
                <a:off x="4657" y="2123"/>
                <a:ext cx="0" cy="133"/>
              </a:xfrm>
              <a:prstGeom prst="line">
                <a:avLst/>
              </a:prstGeom>
              <a:noFill/>
              <a:ln w="28575">
                <a:solidFill>
                  <a:schemeClr val="tx1"/>
                </a:solidFill>
                <a:round/>
                <a:headEnd/>
                <a:tailEnd/>
              </a:ln>
            </p:spPr>
            <p:txBody>
              <a:bodyPr wrap="none" anchor="ctr"/>
              <a:lstStyle/>
              <a:p>
                <a:endParaRPr lang="ru-RU"/>
              </a:p>
            </p:txBody>
          </p:sp>
          <p:sp>
            <p:nvSpPr>
              <p:cNvPr id="13356" name="Line 150"/>
              <p:cNvSpPr>
                <a:spLocks noChangeShapeType="1"/>
              </p:cNvSpPr>
              <p:nvPr/>
            </p:nvSpPr>
            <p:spPr bwMode="auto">
              <a:xfrm>
                <a:off x="4657" y="2256"/>
                <a:ext cx="476" cy="0"/>
              </a:xfrm>
              <a:prstGeom prst="line">
                <a:avLst/>
              </a:prstGeom>
              <a:noFill/>
              <a:ln w="28575">
                <a:solidFill>
                  <a:schemeClr val="tx1"/>
                </a:solidFill>
                <a:round/>
                <a:headEnd/>
                <a:tailEnd/>
              </a:ln>
            </p:spPr>
            <p:txBody>
              <a:bodyPr wrap="none" anchor="ctr"/>
              <a:lstStyle/>
              <a:p>
                <a:endParaRPr lang="ru-RU"/>
              </a:p>
            </p:txBody>
          </p:sp>
          <p:sp>
            <p:nvSpPr>
              <p:cNvPr id="13357" name="Text Box 151"/>
              <p:cNvSpPr txBox="1">
                <a:spLocks noChangeArrowheads="1"/>
              </p:cNvSpPr>
              <p:nvPr/>
            </p:nvSpPr>
            <p:spPr bwMode="auto">
              <a:xfrm>
                <a:off x="5115" y="2112"/>
                <a:ext cx="309" cy="275"/>
              </a:xfrm>
              <a:prstGeom prst="rect">
                <a:avLst/>
              </a:prstGeom>
              <a:noFill/>
              <a:ln w="9525">
                <a:noFill/>
                <a:miter lim="800000"/>
                <a:headEnd/>
                <a:tailEnd/>
              </a:ln>
            </p:spPr>
            <p:txBody>
              <a:bodyPr wrap="none">
                <a:spAutoFit/>
              </a:bodyPr>
              <a:lstStyle/>
              <a:p>
                <a:pPr eaLnBrk="0" hangingPunct="0"/>
                <a:r>
                  <a:rPr lang="ru-RU" sz="2000">
                    <a:latin typeface="Times New Roman" pitchFamily="18" charset="0"/>
                  </a:rPr>
                  <a:t>E</a:t>
                </a:r>
                <a:endParaRPr lang="ru-RU" sz="2400">
                  <a:latin typeface="Times New Roman" pitchFamily="18" charset="0"/>
                </a:endParaRPr>
              </a:p>
            </p:txBody>
          </p:sp>
          <p:sp>
            <p:nvSpPr>
              <p:cNvPr id="13358" name="Text Box 152"/>
              <p:cNvSpPr txBox="1">
                <a:spLocks noChangeArrowheads="1"/>
              </p:cNvSpPr>
              <p:nvPr/>
            </p:nvSpPr>
            <p:spPr bwMode="auto">
              <a:xfrm>
                <a:off x="5096" y="1824"/>
                <a:ext cx="335" cy="275"/>
              </a:xfrm>
              <a:prstGeom prst="rect">
                <a:avLst/>
              </a:prstGeom>
              <a:noFill/>
              <a:ln w="9525">
                <a:noFill/>
                <a:miter lim="800000"/>
                <a:headEnd/>
                <a:tailEnd/>
              </a:ln>
            </p:spPr>
            <p:txBody>
              <a:bodyPr wrap="none">
                <a:spAutoFit/>
              </a:bodyPr>
              <a:lstStyle/>
              <a:p>
                <a:pPr eaLnBrk="0" hangingPunct="0"/>
                <a:r>
                  <a:rPr lang="ru-RU" sz="2000">
                    <a:latin typeface="Times New Roman" pitchFamily="18" charset="0"/>
                  </a:rPr>
                  <a:t>D</a:t>
                </a:r>
                <a:endParaRPr lang="ru-RU" sz="2400">
                  <a:latin typeface="Times New Roman" pitchFamily="18" charset="0"/>
                </a:endParaRPr>
              </a:p>
            </p:txBody>
          </p:sp>
          <p:sp>
            <p:nvSpPr>
              <p:cNvPr id="13359" name="Line 153"/>
              <p:cNvSpPr>
                <a:spLocks noChangeShapeType="1"/>
              </p:cNvSpPr>
              <p:nvPr/>
            </p:nvSpPr>
            <p:spPr bwMode="auto">
              <a:xfrm flipV="1">
                <a:off x="4320" y="1008"/>
                <a:ext cx="0" cy="864"/>
              </a:xfrm>
              <a:prstGeom prst="line">
                <a:avLst/>
              </a:prstGeom>
              <a:noFill/>
              <a:ln w="28575">
                <a:solidFill>
                  <a:schemeClr val="tx1"/>
                </a:solidFill>
                <a:round/>
                <a:headEnd/>
                <a:tailEnd/>
              </a:ln>
            </p:spPr>
            <p:txBody>
              <a:bodyPr wrap="none" anchor="ctr"/>
              <a:lstStyle/>
              <a:p>
                <a:endParaRPr lang="ru-RU"/>
              </a:p>
            </p:txBody>
          </p:sp>
          <p:sp>
            <p:nvSpPr>
              <p:cNvPr id="13360" name="Line 154"/>
              <p:cNvSpPr>
                <a:spLocks noChangeShapeType="1"/>
              </p:cNvSpPr>
              <p:nvPr/>
            </p:nvSpPr>
            <p:spPr bwMode="auto">
              <a:xfrm>
                <a:off x="4320" y="1008"/>
                <a:ext cx="96" cy="0"/>
              </a:xfrm>
              <a:prstGeom prst="line">
                <a:avLst/>
              </a:prstGeom>
              <a:noFill/>
              <a:ln w="28575">
                <a:solidFill>
                  <a:schemeClr val="tx1"/>
                </a:solidFill>
                <a:round/>
                <a:headEnd/>
                <a:tailEnd/>
              </a:ln>
            </p:spPr>
            <p:txBody>
              <a:bodyPr wrap="none" anchor="ctr"/>
              <a:lstStyle/>
              <a:p>
                <a:endParaRPr lang="ru-RU"/>
              </a:p>
            </p:txBody>
          </p:sp>
          <p:sp>
            <p:nvSpPr>
              <p:cNvPr id="13361" name="Line 155"/>
              <p:cNvSpPr>
                <a:spLocks noChangeShapeType="1"/>
              </p:cNvSpPr>
              <p:nvPr/>
            </p:nvSpPr>
            <p:spPr bwMode="auto">
              <a:xfrm>
                <a:off x="4416" y="816"/>
                <a:ext cx="0" cy="384"/>
              </a:xfrm>
              <a:prstGeom prst="line">
                <a:avLst/>
              </a:prstGeom>
              <a:noFill/>
              <a:ln w="28575">
                <a:solidFill>
                  <a:schemeClr val="tx1"/>
                </a:solidFill>
                <a:round/>
                <a:headEnd/>
                <a:tailEnd/>
              </a:ln>
            </p:spPr>
            <p:txBody>
              <a:bodyPr wrap="none" anchor="ctr"/>
              <a:lstStyle/>
              <a:p>
                <a:endParaRPr lang="ru-RU"/>
              </a:p>
            </p:txBody>
          </p:sp>
          <p:sp>
            <p:nvSpPr>
              <p:cNvPr id="13362" name="Line 156"/>
              <p:cNvSpPr>
                <a:spLocks noChangeShapeType="1"/>
              </p:cNvSpPr>
              <p:nvPr/>
            </p:nvSpPr>
            <p:spPr bwMode="auto">
              <a:xfrm>
                <a:off x="4416" y="816"/>
                <a:ext cx="912" cy="0"/>
              </a:xfrm>
              <a:prstGeom prst="line">
                <a:avLst/>
              </a:prstGeom>
              <a:noFill/>
              <a:ln w="28575">
                <a:solidFill>
                  <a:schemeClr val="tx1"/>
                </a:solidFill>
                <a:round/>
                <a:headEnd/>
                <a:tailEnd/>
              </a:ln>
            </p:spPr>
            <p:txBody>
              <a:bodyPr wrap="none" anchor="ctr"/>
              <a:lstStyle/>
              <a:p>
                <a:endParaRPr lang="ru-RU"/>
              </a:p>
            </p:txBody>
          </p:sp>
          <p:sp>
            <p:nvSpPr>
              <p:cNvPr id="13363" name="Line 157"/>
              <p:cNvSpPr>
                <a:spLocks noChangeShapeType="1"/>
              </p:cNvSpPr>
              <p:nvPr/>
            </p:nvSpPr>
            <p:spPr bwMode="auto">
              <a:xfrm>
                <a:off x="4416" y="1200"/>
                <a:ext cx="864" cy="0"/>
              </a:xfrm>
              <a:prstGeom prst="line">
                <a:avLst/>
              </a:prstGeom>
              <a:noFill/>
              <a:ln w="28575">
                <a:solidFill>
                  <a:schemeClr val="tx1"/>
                </a:solidFill>
                <a:round/>
                <a:headEnd/>
                <a:tailEnd/>
              </a:ln>
            </p:spPr>
            <p:txBody>
              <a:bodyPr wrap="none" anchor="ctr"/>
              <a:lstStyle/>
              <a:p>
                <a:endParaRPr lang="ru-RU"/>
              </a:p>
            </p:txBody>
          </p:sp>
          <p:sp>
            <p:nvSpPr>
              <p:cNvPr id="13364" name="Text Box 158"/>
              <p:cNvSpPr txBox="1">
                <a:spLocks noChangeArrowheads="1"/>
              </p:cNvSpPr>
              <p:nvPr/>
            </p:nvSpPr>
            <p:spPr bwMode="auto">
              <a:xfrm>
                <a:off x="5280" y="1056"/>
                <a:ext cx="323" cy="275"/>
              </a:xfrm>
              <a:prstGeom prst="rect">
                <a:avLst/>
              </a:prstGeom>
              <a:noFill/>
              <a:ln w="9525">
                <a:noFill/>
                <a:miter lim="800000"/>
                <a:headEnd/>
                <a:tailEnd/>
              </a:ln>
            </p:spPr>
            <p:txBody>
              <a:bodyPr wrap="none">
                <a:spAutoFit/>
              </a:bodyPr>
              <a:lstStyle/>
              <a:p>
                <a:pPr eaLnBrk="0" hangingPunct="0"/>
                <a:r>
                  <a:rPr lang="ru-RU" sz="2000">
                    <a:latin typeface="Times New Roman" pitchFamily="18" charset="0"/>
                  </a:rPr>
                  <a:t>B</a:t>
                </a:r>
                <a:endParaRPr lang="ru-RU" sz="2400">
                  <a:latin typeface="Times New Roman" pitchFamily="18" charset="0"/>
                </a:endParaRPr>
              </a:p>
            </p:txBody>
          </p:sp>
          <p:sp>
            <p:nvSpPr>
              <p:cNvPr id="13365" name="Line 159"/>
              <p:cNvSpPr>
                <a:spLocks noChangeShapeType="1"/>
              </p:cNvSpPr>
              <p:nvPr/>
            </p:nvSpPr>
            <p:spPr bwMode="auto">
              <a:xfrm flipH="1">
                <a:off x="4272" y="1440"/>
                <a:ext cx="48" cy="0"/>
              </a:xfrm>
              <a:prstGeom prst="line">
                <a:avLst/>
              </a:prstGeom>
              <a:noFill/>
              <a:ln w="38100">
                <a:solidFill>
                  <a:schemeClr val="tx1"/>
                </a:solidFill>
                <a:round/>
                <a:headEnd/>
                <a:tailEnd/>
              </a:ln>
            </p:spPr>
            <p:txBody>
              <a:bodyPr wrap="none" anchor="ctr"/>
              <a:lstStyle/>
              <a:p>
                <a:endParaRPr lang="ru-RU"/>
              </a:p>
            </p:txBody>
          </p:sp>
          <p:sp>
            <p:nvSpPr>
              <p:cNvPr id="13366" name="Line 160"/>
              <p:cNvSpPr>
                <a:spLocks noChangeShapeType="1"/>
              </p:cNvSpPr>
              <p:nvPr/>
            </p:nvSpPr>
            <p:spPr bwMode="auto">
              <a:xfrm>
                <a:off x="4656" y="1440"/>
                <a:ext cx="0" cy="384"/>
              </a:xfrm>
              <a:prstGeom prst="line">
                <a:avLst/>
              </a:prstGeom>
              <a:noFill/>
              <a:ln w="28575">
                <a:solidFill>
                  <a:schemeClr val="tx1"/>
                </a:solidFill>
                <a:round/>
                <a:headEnd/>
                <a:tailEnd/>
              </a:ln>
            </p:spPr>
            <p:txBody>
              <a:bodyPr wrap="none" anchor="ctr"/>
              <a:lstStyle/>
              <a:p>
                <a:endParaRPr lang="ru-RU"/>
              </a:p>
            </p:txBody>
          </p:sp>
          <p:sp>
            <p:nvSpPr>
              <p:cNvPr id="13367" name="Line 161"/>
              <p:cNvSpPr>
                <a:spLocks noChangeShapeType="1"/>
              </p:cNvSpPr>
              <p:nvPr/>
            </p:nvSpPr>
            <p:spPr bwMode="auto">
              <a:xfrm>
                <a:off x="4656" y="1440"/>
                <a:ext cx="480" cy="0"/>
              </a:xfrm>
              <a:prstGeom prst="line">
                <a:avLst/>
              </a:prstGeom>
              <a:noFill/>
              <a:ln w="28575">
                <a:solidFill>
                  <a:schemeClr val="tx1"/>
                </a:solidFill>
                <a:round/>
                <a:headEnd/>
                <a:tailEnd/>
              </a:ln>
            </p:spPr>
            <p:txBody>
              <a:bodyPr wrap="none" anchor="ctr"/>
              <a:lstStyle/>
              <a:p>
                <a:endParaRPr lang="ru-RU"/>
              </a:p>
            </p:txBody>
          </p:sp>
          <p:sp>
            <p:nvSpPr>
              <p:cNvPr id="13368" name="Line 162"/>
              <p:cNvSpPr>
                <a:spLocks noChangeShapeType="1"/>
              </p:cNvSpPr>
              <p:nvPr/>
            </p:nvSpPr>
            <p:spPr bwMode="auto">
              <a:xfrm>
                <a:off x="4656" y="1824"/>
                <a:ext cx="384" cy="0"/>
              </a:xfrm>
              <a:prstGeom prst="line">
                <a:avLst/>
              </a:prstGeom>
              <a:noFill/>
              <a:ln w="28575">
                <a:solidFill>
                  <a:schemeClr val="tx1"/>
                </a:solidFill>
                <a:round/>
                <a:headEnd/>
                <a:tailEnd/>
              </a:ln>
            </p:spPr>
            <p:txBody>
              <a:bodyPr wrap="none" anchor="ctr"/>
              <a:lstStyle/>
              <a:p>
                <a:endParaRPr lang="ru-RU"/>
              </a:p>
            </p:txBody>
          </p:sp>
          <p:sp>
            <p:nvSpPr>
              <p:cNvPr id="13369" name="Text Box 163"/>
              <p:cNvSpPr txBox="1">
                <a:spLocks noChangeArrowheads="1"/>
              </p:cNvSpPr>
              <p:nvPr/>
            </p:nvSpPr>
            <p:spPr bwMode="auto">
              <a:xfrm>
                <a:off x="5136" y="1296"/>
                <a:ext cx="322" cy="275"/>
              </a:xfrm>
              <a:prstGeom prst="rect">
                <a:avLst/>
              </a:prstGeom>
              <a:noFill/>
              <a:ln w="9525">
                <a:noFill/>
                <a:miter lim="800000"/>
                <a:headEnd/>
                <a:tailEnd/>
              </a:ln>
            </p:spPr>
            <p:txBody>
              <a:bodyPr wrap="none">
                <a:spAutoFit/>
              </a:bodyPr>
              <a:lstStyle/>
              <a:p>
                <a:pPr eaLnBrk="0" hangingPunct="0"/>
                <a:r>
                  <a:rPr lang="ru-RU" sz="2000">
                    <a:latin typeface="Times New Roman" pitchFamily="18" charset="0"/>
                  </a:rPr>
                  <a:t>C</a:t>
                </a:r>
                <a:endParaRPr lang="ru-RU" sz="2400">
                  <a:latin typeface="Times New Roman" pitchFamily="18" charset="0"/>
                </a:endParaRPr>
              </a:p>
            </p:txBody>
          </p:sp>
          <p:sp>
            <p:nvSpPr>
              <p:cNvPr id="13370" name="Text Box 164"/>
              <p:cNvSpPr txBox="1">
                <a:spLocks noChangeArrowheads="1"/>
              </p:cNvSpPr>
              <p:nvPr/>
            </p:nvSpPr>
            <p:spPr bwMode="auto">
              <a:xfrm>
                <a:off x="5028" y="1680"/>
                <a:ext cx="296" cy="275"/>
              </a:xfrm>
              <a:prstGeom prst="rect">
                <a:avLst/>
              </a:prstGeom>
              <a:noFill/>
              <a:ln w="9525">
                <a:noFill/>
                <a:miter lim="800000"/>
                <a:headEnd/>
                <a:tailEnd/>
              </a:ln>
            </p:spPr>
            <p:txBody>
              <a:bodyPr wrap="none">
                <a:spAutoFit/>
              </a:bodyPr>
              <a:lstStyle/>
              <a:p>
                <a:pPr eaLnBrk="0" hangingPunct="0"/>
                <a:r>
                  <a:rPr lang="ru-RU" sz="2000">
                    <a:latin typeface="Times New Roman" pitchFamily="18" charset="0"/>
                  </a:rPr>
                  <a:t>F</a:t>
                </a:r>
                <a:endParaRPr lang="ru-RU" sz="2400">
                  <a:latin typeface="Times New Roman" pitchFamily="18" charset="0"/>
                </a:endParaRPr>
              </a:p>
            </p:txBody>
          </p:sp>
          <p:sp>
            <p:nvSpPr>
              <p:cNvPr id="13371" name="Line 165"/>
              <p:cNvSpPr>
                <a:spLocks noChangeShapeType="1"/>
              </p:cNvSpPr>
              <p:nvPr/>
            </p:nvSpPr>
            <p:spPr bwMode="auto">
              <a:xfrm>
                <a:off x="4579" y="2112"/>
                <a:ext cx="77" cy="0"/>
              </a:xfrm>
              <a:prstGeom prst="line">
                <a:avLst/>
              </a:prstGeom>
              <a:noFill/>
              <a:ln w="28575">
                <a:solidFill>
                  <a:schemeClr val="tx1"/>
                </a:solidFill>
                <a:round/>
                <a:headEnd/>
                <a:tailEnd/>
              </a:ln>
            </p:spPr>
            <p:txBody>
              <a:bodyPr wrap="none" anchor="ctr"/>
              <a:lstStyle/>
              <a:p>
                <a:endParaRPr lang="ru-RU"/>
              </a:p>
            </p:txBody>
          </p:sp>
          <p:sp>
            <p:nvSpPr>
              <p:cNvPr id="13372" name="Line 166"/>
              <p:cNvSpPr>
                <a:spLocks noChangeShapeType="1"/>
              </p:cNvSpPr>
              <p:nvPr/>
            </p:nvSpPr>
            <p:spPr bwMode="auto">
              <a:xfrm>
                <a:off x="4579" y="1632"/>
                <a:ext cx="77" cy="0"/>
              </a:xfrm>
              <a:prstGeom prst="line">
                <a:avLst/>
              </a:prstGeom>
              <a:noFill/>
              <a:ln w="28575">
                <a:solidFill>
                  <a:schemeClr val="tx1"/>
                </a:solidFill>
                <a:round/>
                <a:headEnd/>
                <a:tailEnd/>
              </a:ln>
            </p:spPr>
            <p:txBody>
              <a:bodyPr wrap="none" anchor="ctr"/>
              <a:lstStyle/>
              <a:p>
                <a:endParaRPr lang="ru-RU"/>
              </a:p>
            </p:txBody>
          </p:sp>
        </p:grpSp>
      </p:grpSp>
      <p:grpSp>
        <p:nvGrpSpPr>
          <p:cNvPr id="13322" name="Group 167"/>
          <p:cNvGrpSpPr>
            <a:grpSpLocks/>
          </p:cNvGrpSpPr>
          <p:nvPr/>
        </p:nvGrpSpPr>
        <p:grpSpPr bwMode="auto">
          <a:xfrm>
            <a:off x="6477000" y="3048000"/>
            <a:ext cx="1979613" cy="2074863"/>
            <a:chOff x="3936" y="2592"/>
            <a:chExt cx="1578" cy="1709"/>
          </a:xfrm>
        </p:grpSpPr>
        <p:sp>
          <p:nvSpPr>
            <p:cNvPr id="13324" name="Line 168"/>
            <p:cNvSpPr>
              <a:spLocks noChangeShapeType="1"/>
            </p:cNvSpPr>
            <p:nvPr/>
          </p:nvSpPr>
          <p:spPr bwMode="auto">
            <a:xfrm>
              <a:off x="3984" y="2736"/>
              <a:ext cx="912" cy="0"/>
            </a:xfrm>
            <a:prstGeom prst="line">
              <a:avLst/>
            </a:prstGeom>
            <a:noFill/>
            <a:ln w="28575">
              <a:solidFill>
                <a:schemeClr val="tx1"/>
              </a:solidFill>
              <a:round/>
              <a:headEnd/>
              <a:tailEnd/>
            </a:ln>
          </p:spPr>
          <p:txBody>
            <a:bodyPr wrap="none" anchor="ctr"/>
            <a:lstStyle/>
            <a:p>
              <a:endParaRPr lang="ru-RU"/>
            </a:p>
          </p:txBody>
        </p:sp>
        <p:sp>
          <p:nvSpPr>
            <p:cNvPr id="13325" name="Line 169"/>
            <p:cNvSpPr>
              <a:spLocks noChangeShapeType="1"/>
            </p:cNvSpPr>
            <p:nvPr/>
          </p:nvSpPr>
          <p:spPr bwMode="auto">
            <a:xfrm>
              <a:off x="3984" y="2736"/>
              <a:ext cx="0" cy="720"/>
            </a:xfrm>
            <a:prstGeom prst="line">
              <a:avLst/>
            </a:prstGeom>
            <a:noFill/>
            <a:ln w="28575">
              <a:solidFill>
                <a:schemeClr val="tx1"/>
              </a:solidFill>
              <a:round/>
              <a:headEnd/>
              <a:tailEnd/>
            </a:ln>
          </p:spPr>
          <p:txBody>
            <a:bodyPr wrap="none" anchor="ctr"/>
            <a:lstStyle/>
            <a:p>
              <a:endParaRPr lang="ru-RU"/>
            </a:p>
          </p:txBody>
        </p:sp>
        <p:sp>
          <p:nvSpPr>
            <p:cNvPr id="13326" name="Line 170"/>
            <p:cNvSpPr>
              <a:spLocks noChangeShapeType="1"/>
            </p:cNvSpPr>
            <p:nvPr/>
          </p:nvSpPr>
          <p:spPr bwMode="auto">
            <a:xfrm>
              <a:off x="3984" y="3456"/>
              <a:ext cx="96" cy="0"/>
            </a:xfrm>
            <a:prstGeom prst="line">
              <a:avLst/>
            </a:prstGeom>
            <a:noFill/>
            <a:ln w="28575">
              <a:solidFill>
                <a:schemeClr val="tx1"/>
              </a:solidFill>
              <a:round/>
              <a:headEnd/>
              <a:tailEnd/>
            </a:ln>
          </p:spPr>
          <p:txBody>
            <a:bodyPr wrap="none" anchor="ctr"/>
            <a:lstStyle/>
            <a:p>
              <a:endParaRPr lang="ru-RU"/>
            </a:p>
          </p:txBody>
        </p:sp>
        <p:sp>
          <p:nvSpPr>
            <p:cNvPr id="13327" name="Line 171"/>
            <p:cNvSpPr>
              <a:spLocks noChangeShapeType="1"/>
            </p:cNvSpPr>
            <p:nvPr/>
          </p:nvSpPr>
          <p:spPr bwMode="auto">
            <a:xfrm>
              <a:off x="4080" y="3072"/>
              <a:ext cx="0" cy="576"/>
            </a:xfrm>
            <a:prstGeom prst="line">
              <a:avLst/>
            </a:prstGeom>
            <a:noFill/>
            <a:ln w="28575">
              <a:solidFill>
                <a:schemeClr val="tx1"/>
              </a:solidFill>
              <a:round/>
              <a:headEnd/>
              <a:tailEnd/>
            </a:ln>
          </p:spPr>
          <p:txBody>
            <a:bodyPr wrap="none" anchor="ctr"/>
            <a:lstStyle/>
            <a:p>
              <a:endParaRPr lang="ru-RU"/>
            </a:p>
          </p:txBody>
        </p:sp>
        <p:sp>
          <p:nvSpPr>
            <p:cNvPr id="13328" name="Line 172"/>
            <p:cNvSpPr>
              <a:spLocks noChangeShapeType="1"/>
            </p:cNvSpPr>
            <p:nvPr/>
          </p:nvSpPr>
          <p:spPr bwMode="auto">
            <a:xfrm>
              <a:off x="4080" y="3072"/>
              <a:ext cx="816" cy="0"/>
            </a:xfrm>
            <a:prstGeom prst="line">
              <a:avLst/>
            </a:prstGeom>
            <a:noFill/>
            <a:ln w="28575">
              <a:solidFill>
                <a:schemeClr val="tx1"/>
              </a:solidFill>
              <a:round/>
              <a:headEnd/>
              <a:tailEnd/>
            </a:ln>
          </p:spPr>
          <p:txBody>
            <a:bodyPr wrap="none" anchor="ctr"/>
            <a:lstStyle/>
            <a:p>
              <a:endParaRPr lang="ru-RU"/>
            </a:p>
          </p:txBody>
        </p:sp>
        <p:sp>
          <p:nvSpPr>
            <p:cNvPr id="13329" name="Line 173"/>
            <p:cNvSpPr>
              <a:spLocks noChangeShapeType="1"/>
            </p:cNvSpPr>
            <p:nvPr/>
          </p:nvSpPr>
          <p:spPr bwMode="auto">
            <a:xfrm>
              <a:off x="4416" y="3888"/>
              <a:ext cx="48" cy="0"/>
            </a:xfrm>
            <a:prstGeom prst="line">
              <a:avLst/>
            </a:prstGeom>
            <a:noFill/>
            <a:ln w="28575">
              <a:solidFill>
                <a:schemeClr val="tx1"/>
              </a:solidFill>
              <a:round/>
              <a:headEnd/>
              <a:tailEnd/>
            </a:ln>
          </p:spPr>
          <p:txBody>
            <a:bodyPr wrap="none" anchor="ctr"/>
            <a:lstStyle/>
            <a:p>
              <a:endParaRPr lang="ru-RU"/>
            </a:p>
          </p:txBody>
        </p:sp>
        <p:sp>
          <p:nvSpPr>
            <p:cNvPr id="13330" name="Line 174"/>
            <p:cNvSpPr>
              <a:spLocks noChangeShapeType="1"/>
            </p:cNvSpPr>
            <p:nvPr/>
          </p:nvSpPr>
          <p:spPr bwMode="auto">
            <a:xfrm flipV="1">
              <a:off x="4608" y="3840"/>
              <a:ext cx="0" cy="155"/>
            </a:xfrm>
            <a:prstGeom prst="line">
              <a:avLst/>
            </a:prstGeom>
            <a:noFill/>
            <a:ln w="28575">
              <a:solidFill>
                <a:schemeClr val="tx1"/>
              </a:solidFill>
              <a:round/>
              <a:headEnd/>
              <a:tailEnd/>
            </a:ln>
          </p:spPr>
          <p:txBody>
            <a:bodyPr wrap="none" anchor="ctr"/>
            <a:lstStyle/>
            <a:p>
              <a:endParaRPr lang="ru-RU"/>
            </a:p>
          </p:txBody>
        </p:sp>
        <p:sp>
          <p:nvSpPr>
            <p:cNvPr id="13331" name="Line 175"/>
            <p:cNvSpPr>
              <a:spLocks noChangeShapeType="1"/>
            </p:cNvSpPr>
            <p:nvPr/>
          </p:nvSpPr>
          <p:spPr bwMode="auto">
            <a:xfrm>
              <a:off x="4608" y="3840"/>
              <a:ext cx="638" cy="0"/>
            </a:xfrm>
            <a:prstGeom prst="line">
              <a:avLst/>
            </a:prstGeom>
            <a:noFill/>
            <a:ln w="28575">
              <a:solidFill>
                <a:schemeClr val="tx1"/>
              </a:solidFill>
              <a:round/>
              <a:headEnd/>
              <a:tailEnd/>
            </a:ln>
          </p:spPr>
          <p:txBody>
            <a:bodyPr wrap="none" anchor="ctr"/>
            <a:lstStyle/>
            <a:p>
              <a:endParaRPr lang="ru-RU"/>
            </a:p>
          </p:txBody>
        </p:sp>
        <p:sp>
          <p:nvSpPr>
            <p:cNvPr id="13332" name="Line 176"/>
            <p:cNvSpPr>
              <a:spLocks noChangeShapeType="1"/>
            </p:cNvSpPr>
            <p:nvPr/>
          </p:nvSpPr>
          <p:spPr bwMode="auto">
            <a:xfrm>
              <a:off x="4608" y="3995"/>
              <a:ext cx="0" cy="133"/>
            </a:xfrm>
            <a:prstGeom prst="line">
              <a:avLst/>
            </a:prstGeom>
            <a:noFill/>
            <a:ln w="28575">
              <a:solidFill>
                <a:schemeClr val="tx1"/>
              </a:solidFill>
              <a:round/>
              <a:headEnd/>
              <a:tailEnd/>
            </a:ln>
          </p:spPr>
          <p:txBody>
            <a:bodyPr wrap="none" anchor="ctr"/>
            <a:lstStyle/>
            <a:p>
              <a:endParaRPr lang="ru-RU"/>
            </a:p>
          </p:txBody>
        </p:sp>
        <p:sp>
          <p:nvSpPr>
            <p:cNvPr id="13333" name="Line 177"/>
            <p:cNvSpPr>
              <a:spLocks noChangeShapeType="1"/>
            </p:cNvSpPr>
            <p:nvPr/>
          </p:nvSpPr>
          <p:spPr bwMode="auto">
            <a:xfrm>
              <a:off x="4608" y="4128"/>
              <a:ext cx="615" cy="0"/>
            </a:xfrm>
            <a:prstGeom prst="line">
              <a:avLst/>
            </a:prstGeom>
            <a:noFill/>
            <a:ln w="28575">
              <a:solidFill>
                <a:schemeClr val="tx1"/>
              </a:solidFill>
              <a:round/>
              <a:headEnd/>
              <a:tailEnd/>
            </a:ln>
          </p:spPr>
          <p:txBody>
            <a:bodyPr wrap="none" anchor="ctr"/>
            <a:lstStyle/>
            <a:p>
              <a:endParaRPr lang="ru-RU"/>
            </a:p>
          </p:txBody>
        </p:sp>
        <p:sp>
          <p:nvSpPr>
            <p:cNvPr id="13334" name="Text Box 178"/>
            <p:cNvSpPr txBox="1">
              <a:spLocks noChangeArrowheads="1"/>
            </p:cNvSpPr>
            <p:nvPr/>
          </p:nvSpPr>
          <p:spPr bwMode="auto">
            <a:xfrm>
              <a:off x="5193" y="3974"/>
              <a:ext cx="259" cy="327"/>
            </a:xfrm>
            <a:prstGeom prst="rect">
              <a:avLst/>
            </a:prstGeom>
            <a:noFill/>
            <a:ln w="9525">
              <a:noFill/>
              <a:miter lim="800000"/>
              <a:headEnd/>
              <a:tailEnd/>
            </a:ln>
          </p:spPr>
          <p:txBody>
            <a:bodyPr wrap="none">
              <a:spAutoFit/>
            </a:bodyPr>
            <a:lstStyle/>
            <a:p>
              <a:pPr eaLnBrk="0" hangingPunct="0"/>
              <a:r>
                <a:rPr lang="ru-RU" sz="2000">
                  <a:latin typeface="Times New Roman" pitchFamily="18" charset="0"/>
                </a:rPr>
                <a:t>F</a:t>
              </a:r>
              <a:endParaRPr lang="ru-RU" sz="2400">
                <a:latin typeface="Times New Roman" pitchFamily="18" charset="0"/>
              </a:endParaRPr>
            </a:p>
          </p:txBody>
        </p:sp>
        <p:sp>
          <p:nvSpPr>
            <p:cNvPr id="13335" name="Text Box 179"/>
            <p:cNvSpPr txBox="1">
              <a:spLocks noChangeArrowheads="1"/>
            </p:cNvSpPr>
            <p:nvPr/>
          </p:nvSpPr>
          <p:spPr bwMode="auto">
            <a:xfrm>
              <a:off x="5193" y="3687"/>
              <a:ext cx="293" cy="326"/>
            </a:xfrm>
            <a:prstGeom prst="rect">
              <a:avLst/>
            </a:prstGeom>
            <a:noFill/>
            <a:ln w="9525">
              <a:noFill/>
              <a:miter lim="800000"/>
              <a:headEnd/>
              <a:tailEnd/>
            </a:ln>
          </p:spPr>
          <p:txBody>
            <a:bodyPr wrap="none">
              <a:spAutoFit/>
            </a:bodyPr>
            <a:lstStyle/>
            <a:p>
              <a:pPr eaLnBrk="0" hangingPunct="0"/>
              <a:r>
                <a:rPr lang="ru-RU" sz="2000">
                  <a:latin typeface="Times New Roman" pitchFamily="18" charset="0"/>
                </a:rPr>
                <a:t>D</a:t>
              </a:r>
              <a:endParaRPr lang="ru-RU" sz="2400">
                <a:latin typeface="Times New Roman" pitchFamily="18" charset="0"/>
              </a:endParaRPr>
            </a:p>
          </p:txBody>
        </p:sp>
        <p:sp>
          <p:nvSpPr>
            <p:cNvPr id="13336" name="Text Box 180"/>
            <p:cNvSpPr txBox="1">
              <a:spLocks noChangeArrowheads="1"/>
            </p:cNvSpPr>
            <p:nvPr/>
          </p:nvSpPr>
          <p:spPr bwMode="auto">
            <a:xfrm>
              <a:off x="4865" y="2928"/>
              <a:ext cx="282" cy="327"/>
            </a:xfrm>
            <a:prstGeom prst="rect">
              <a:avLst/>
            </a:prstGeom>
            <a:noFill/>
            <a:ln w="9525">
              <a:noFill/>
              <a:miter lim="800000"/>
              <a:headEnd/>
              <a:tailEnd/>
            </a:ln>
          </p:spPr>
          <p:txBody>
            <a:bodyPr wrap="none">
              <a:spAutoFit/>
            </a:bodyPr>
            <a:lstStyle/>
            <a:p>
              <a:pPr eaLnBrk="0" hangingPunct="0"/>
              <a:r>
                <a:rPr lang="ru-RU" sz="2000">
                  <a:latin typeface="Times New Roman" pitchFamily="18" charset="0"/>
                </a:rPr>
                <a:t>B</a:t>
              </a:r>
              <a:endParaRPr lang="ru-RU" sz="2400">
                <a:latin typeface="Times New Roman" pitchFamily="18" charset="0"/>
              </a:endParaRPr>
            </a:p>
          </p:txBody>
        </p:sp>
        <p:sp>
          <p:nvSpPr>
            <p:cNvPr id="13337" name="Line 181"/>
            <p:cNvSpPr>
              <a:spLocks noChangeShapeType="1"/>
            </p:cNvSpPr>
            <p:nvPr/>
          </p:nvSpPr>
          <p:spPr bwMode="auto">
            <a:xfrm flipH="1">
              <a:off x="3936" y="3072"/>
              <a:ext cx="48" cy="0"/>
            </a:xfrm>
            <a:prstGeom prst="line">
              <a:avLst/>
            </a:prstGeom>
            <a:noFill/>
            <a:ln w="38100">
              <a:solidFill>
                <a:schemeClr val="tx1"/>
              </a:solidFill>
              <a:round/>
              <a:headEnd/>
              <a:tailEnd/>
            </a:ln>
          </p:spPr>
          <p:txBody>
            <a:bodyPr wrap="none" anchor="ctr"/>
            <a:lstStyle/>
            <a:p>
              <a:endParaRPr lang="ru-RU"/>
            </a:p>
          </p:txBody>
        </p:sp>
        <p:sp>
          <p:nvSpPr>
            <p:cNvPr id="13338" name="Text Box 182"/>
            <p:cNvSpPr txBox="1">
              <a:spLocks noChangeArrowheads="1"/>
            </p:cNvSpPr>
            <p:nvPr/>
          </p:nvSpPr>
          <p:spPr bwMode="auto">
            <a:xfrm>
              <a:off x="4856" y="2592"/>
              <a:ext cx="294" cy="327"/>
            </a:xfrm>
            <a:prstGeom prst="rect">
              <a:avLst/>
            </a:prstGeom>
            <a:noFill/>
            <a:ln w="9525">
              <a:noFill/>
              <a:miter lim="800000"/>
              <a:headEnd/>
              <a:tailEnd/>
            </a:ln>
          </p:spPr>
          <p:txBody>
            <a:bodyPr wrap="none">
              <a:spAutoFit/>
            </a:bodyPr>
            <a:lstStyle/>
            <a:p>
              <a:pPr eaLnBrk="0" hangingPunct="0"/>
              <a:r>
                <a:rPr lang="ru-RU" sz="2000">
                  <a:latin typeface="Times New Roman" pitchFamily="18" charset="0"/>
                </a:rPr>
                <a:t>A</a:t>
              </a:r>
              <a:endParaRPr lang="ru-RU" sz="2400">
                <a:latin typeface="Times New Roman" pitchFamily="18" charset="0"/>
              </a:endParaRPr>
            </a:p>
          </p:txBody>
        </p:sp>
        <p:sp>
          <p:nvSpPr>
            <p:cNvPr id="13339" name="Line 183"/>
            <p:cNvSpPr>
              <a:spLocks noChangeShapeType="1"/>
            </p:cNvSpPr>
            <p:nvPr/>
          </p:nvSpPr>
          <p:spPr bwMode="auto">
            <a:xfrm>
              <a:off x="4080" y="3648"/>
              <a:ext cx="336" cy="0"/>
            </a:xfrm>
            <a:prstGeom prst="line">
              <a:avLst/>
            </a:prstGeom>
            <a:noFill/>
            <a:ln w="28575">
              <a:solidFill>
                <a:schemeClr val="tx1"/>
              </a:solidFill>
              <a:round/>
              <a:headEnd/>
              <a:tailEnd/>
            </a:ln>
          </p:spPr>
          <p:txBody>
            <a:bodyPr wrap="none" anchor="ctr"/>
            <a:lstStyle/>
            <a:p>
              <a:endParaRPr lang="ru-RU"/>
            </a:p>
          </p:txBody>
        </p:sp>
        <p:sp>
          <p:nvSpPr>
            <p:cNvPr id="13340" name="Line 184"/>
            <p:cNvSpPr>
              <a:spLocks noChangeShapeType="1"/>
            </p:cNvSpPr>
            <p:nvPr/>
          </p:nvSpPr>
          <p:spPr bwMode="auto">
            <a:xfrm>
              <a:off x="4416" y="3648"/>
              <a:ext cx="0" cy="240"/>
            </a:xfrm>
            <a:prstGeom prst="line">
              <a:avLst/>
            </a:prstGeom>
            <a:noFill/>
            <a:ln w="28575">
              <a:solidFill>
                <a:schemeClr val="tx1"/>
              </a:solidFill>
              <a:round/>
              <a:headEnd/>
              <a:tailEnd/>
            </a:ln>
          </p:spPr>
          <p:txBody>
            <a:bodyPr wrap="none" anchor="ctr"/>
            <a:lstStyle/>
            <a:p>
              <a:endParaRPr lang="ru-RU"/>
            </a:p>
          </p:txBody>
        </p:sp>
        <p:sp>
          <p:nvSpPr>
            <p:cNvPr id="13341" name="Line 185"/>
            <p:cNvSpPr>
              <a:spLocks noChangeShapeType="1"/>
            </p:cNvSpPr>
            <p:nvPr/>
          </p:nvSpPr>
          <p:spPr bwMode="auto">
            <a:xfrm flipV="1">
              <a:off x="4416" y="3312"/>
              <a:ext cx="0" cy="336"/>
            </a:xfrm>
            <a:prstGeom prst="line">
              <a:avLst/>
            </a:prstGeom>
            <a:noFill/>
            <a:ln w="28575">
              <a:solidFill>
                <a:schemeClr val="tx1"/>
              </a:solidFill>
              <a:round/>
              <a:headEnd/>
              <a:tailEnd/>
            </a:ln>
          </p:spPr>
          <p:txBody>
            <a:bodyPr wrap="none" anchor="ctr"/>
            <a:lstStyle/>
            <a:p>
              <a:endParaRPr lang="ru-RU"/>
            </a:p>
          </p:txBody>
        </p:sp>
        <p:sp>
          <p:nvSpPr>
            <p:cNvPr id="13342" name="Line 186"/>
            <p:cNvSpPr>
              <a:spLocks noChangeShapeType="1"/>
            </p:cNvSpPr>
            <p:nvPr/>
          </p:nvSpPr>
          <p:spPr bwMode="auto">
            <a:xfrm>
              <a:off x="4416" y="3312"/>
              <a:ext cx="864" cy="0"/>
            </a:xfrm>
            <a:prstGeom prst="line">
              <a:avLst/>
            </a:prstGeom>
            <a:noFill/>
            <a:ln w="28575">
              <a:solidFill>
                <a:schemeClr val="tx1"/>
              </a:solidFill>
              <a:round/>
              <a:headEnd/>
              <a:tailEnd/>
            </a:ln>
          </p:spPr>
          <p:txBody>
            <a:bodyPr wrap="none" anchor="ctr"/>
            <a:lstStyle/>
            <a:p>
              <a:endParaRPr lang="ru-RU"/>
            </a:p>
          </p:txBody>
        </p:sp>
        <p:sp>
          <p:nvSpPr>
            <p:cNvPr id="13343" name="Text Box 187"/>
            <p:cNvSpPr txBox="1">
              <a:spLocks noChangeArrowheads="1"/>
            </p:cNvSpPr>
            <p:nvPr/>
          </p:nvSpPr>
          <p:spPr bwMode="auto">
            <a:xfrm>
              <a:off x="5232" y="3167"/>
              <a:ext cx="282" cy="327"/>
            </a:xfrm>
            <a:prstGeom prst="rect">
              <a:avLst/>
            </a:prstGeom>
            <a:noFill/>
            <a:ln w="9525">
              <a:noFill/>
              <a:miter lim="800000"/>
              <a:headEnd/>
              <a:tailEnd/>
            </a:ln>
          </p:spPr>
          <p:txBody>
            <a:bodyPr wrap="none">
              <a:spAutoFit/>
            </a:bodyPr>
            <a:lstStyle/>
            <a:p>
              <a:pPr eaLnBrk="0" hangingPunct="0"/>
              <a:r>
                <a:rPr lang="ru-RU" sz="2000">
                  <a:latin typeface="Times New Roman" pitchFamily="18" charset="0"/>
                </a:rPr>
                <a:t>C</a:t>
              </a:r>
              <a:endParaRPr lang="ru-RU" sz="2400">
                <a:latin typeface="Times New Roman" pitchFamily="18" charset="0"/>
              </a:endParaRPr>
            </a:p>
          </p:txBody>
        </p:sp>
        <p:sp>
          <p:nvSpPr>
            <p:cNvPr id="13344" name="Line 188"/>
            <p:cNvSpPr>
              <a:spLocks noChangeShapeType="1"/>
            </p:cNvSpPr>
            <p:nvPr/>
          </p:nvSpPr>
          <p:spPr bwMode="auto">
            <a:xfrm>
              <a:off x="4464" y="3552"/>
              <a:ext cx="0" cy="480"/>
            </a:xfrm>
            <a:prstGeom prst="line">
              <a:avLst/>
            </a:prstGeom>
            <a:noFill/>
            <a:ln w="28575">
              <a:solidFill>
                <a:schemeClr val="tx1"/>
              </a:solidFill>
              <a:round/>
              <a:headEnd/>
              <a:tailEnd/>
            </a:ln>
          </p:spPr>
          <p:txBody>
            <a:bodyPr wrap="none" anchor="ctr"/>
            <a:lstStyle/>
            <a:p>
              <a:endParaRPr lang="ru-RU"/>
            </a:p>
          </p:txBody>
        </p:sp>
        <p:sp>
          <p:nvSpPr>
            <p:cNvPr id="13345" name="Line 189"/>
            <p:cNvSpPr>
              <a:spLocks noChangeShapeType="1"/>
            </p:cNvSpPr>
            <p:nvPr/>
          </p:nvSpPr>
          <p:spPr bwMode="auto">
            <a:xfrm>
              <a:off x="4464" y="3552"/>
              <a:ext cx="720" cy="0"/>
            </a:xfrm>
            <a:prstGeom prst="line">
              <a:avLst/>
            </a:prstGeom>
            <a:noFill/>
            <a:ln w="28575">
              <a:solidFill>
                <a:schemeClr val="tx1"/>
              </a:solidFill>
              <a:round/>
              <a:headEnd/>
              <a:tailEnd/>
            </a:ln>
          </p:spPr>
          <p:txBody>
            <a:bodyPr wrap="none" anchor="ctr"/>
            <a:lstStyle/>
            <a:p>
              <a:endParaRPr lang="ru-RU"/>
            </a:p>
          </p:txBody>
        </p:sp>
        <p:sp>
          <p:nvSpPr>
            <p:cNvPr id="13346" name="Line 190"/>
            <p:cNvSpPr>
              <a:spLocks noChangeShapeType="1"/>
            </p:cNvSpPr>
            <p:nvPr/>
          </p:nvSpPr>
          <p:spPr bwMode="auto">
            <a:xfrm>
              <a:off x="4464" y="4032"/>
              <a:ext cx="144" cy="0"/>
            </a:xfrm>
            <a:prstGeom prst="line">
              <a:avLst/>
            </a:prstGeom>
            <a:noFill/>
            <a:ln w="28575">
              <a:solidFill>
                <a:schemeClr val="tx1"/>
              </a:solidFill>
              <a:round/>
              <a:headEnd/>
              <a:tailEnd/>
            </a:ln>
          </p:spPr>
          <p:txBody>
            <a:bodyPr wrap="none" anchor="ctr"/>
            <a:lstStyle/>
            <a:p>
              <a:endParaRPr lang="ru-RU"/>
            </a:p>
          </p:txBody>
        </p:sp>
        <p:sp>
          <p:nvSpPr>
            <p:cNvPr id="13347" name="Text Box 191"/>
            <p:cNvSpPr txBox="1">
              <a:spLocks noChangeArrowheads="1"/>
            </p:cNvSpPr>
            <p:nvPr/>
          </p:nvSpPr>
          <p:spPr bwMode="auto">
            <a:xfrm>
              <a:off x="5136" y="3408"/>
              <a:ext cx="271" cy="327"/>
            </a:xfrm>
            <a:prstGeom prst="rect">
              <a:avLst/>
            </a:prstGeom>
            <a:noFill/>
            <a:ln w="9525">
              <a:noFill/>
              <a:miter lim="800000"/>
              <a:headEnd/>
              <a:tailEnd/>
            </a:ln>
          </p:spPr>
          <p:txBody>
            <a:bodyPr wrap="none">
              <a:spAutoFit/>
            </a:bodyPr>
            <a:lstStyle/>
            <a:p>
              <a:pPr eaLnBrk="0" hangingPunct="0"/>
              <a:r>
                <a:rPr lang="ru-RU" sz="2000">
                  <a:latin typeface="Times New Roman" pitchFamily="18" charset="0"/>
                </a:rPr>
                <a:t>E</a:t>
              </a:r>
              <a:endParaRPr lang="ru-RU" sz="2400">
                <a:latin typeface="Times New Roman" pitchFamily="18" charset="0"/>
              </a:endParaRPr>
            </a:p>
          </p:txBody>
        </p:sp>
      </p:grpSp>
      <p:sp>
        <p:nvSpPr>
          <p:cNvPr id="13323" name="Номер слайда 77"/>
          <p:cNvSpPr>
            <a:spLocks noGrp="1"/>
          </p:cNvSpPr>
          <p:nvPr>
            <p:ph type="sldNum" sz="quarter" idx="12"/>
          </p:nvPr>
        </p:nvSpPr>
        <p:spPr>
          <a:noFill/>
        </p:spPr>
        <p:txBody>
          <a:bodyPr/>
          <a:lstStyle/>
          <a:p>
            <a:fld id="{E7D8642D-6B77-4468-92A1-95B42797F6F4}" type="slidenum">
              <a:rPr lang="en-US" smtClean="0"/>
              <a:pPr/>
              <a:t>45</a:t>
            </a:fld>
            <a:endParaRPr 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p:txBody>
          <a:bodyPr/>
          <a:lstStyle/>
          <a:p>
            <a:r>
              <a:rPr lang="ru-RU" smtClean="0"/>
              <a:t>Неукоренённое дерево</a:t>
            </a:r>
          </a:p>
        </p:txBody>
      </p:sp>
      <p:sp>
        <p:nvSpPr>
          <p:cNvPr id="14339" name="TextBox 6"/>
          <p:cNvSpPr txBox="1">
            <a:spLocks noChangeArrowheads="1"/>
          </p:cNvSpPr>
          <p:nvPr/>
        </p:nvSpPr>
        <p:spPr bwMode="auto">
          <a:xfrm>
            <a:off x="1981200" y="1828800"/>
            <a:ext cx="838200" cy="338138"/>
          </a:xfrm>
          <a:prstGeom prst="rect">
            <a:avLst/>
          </a:prstGeom>
          <a:noFill/>
          <a:ln w="9525">
            <a:noFill/>
            <a:miter lim="800000"/>
            <a:headEnd/>
            <a:tailEnd/>
          </a:ln>
        </p:spPr>
        <p:txBody>
          <a:bodyPr>
            <a:spAutoFit/>
          </a:bodyPr>
          <a:lstStyle/>
          <a:p>
            <a:r>
              <a:rPr lang="en-US" sz="1600"/>
              <a:t>Human</a:t>
            </a:r>
            <a:endParaRPr lang="ru-RU" sz="1600"/>
          </a:p>
        </p:txBody>
      </p:sp>
      <p:cxnSp>
        <p:nvCxnSpPr>
          <p:cNvPr id="10" name="Прямая соединительная линия 9"/>
          <p:cNvCxnSpPr/>
          <p:nvPr/>
        </p:nvCxnSpPr>
        <p:spPr>
          <a:xfrm flipV="1">
            <a:off x="4191000" y="2819400"/>
            <a:ext cx="1371600" cy="533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341" name="TextBox 10"/>
          <p:cNvSpPr txBox="1">
            <a:spLocks noChangeArrowheads="1"/>
          </p:cNvSpPr>
          <p:nvPr/>
        </p:nvSpPr>
        <p:spPr bwMode="auto">
          <a:xfrm>
            <a:off x="5867400" y="2057400"/>
            <a:ext cx="1143000" cy="338138"/>
          </a:xfrm>
          <a:prstGeom prst="rect">
            <a:avLst/>
          </a:prstGeom>
          <a:noFill/>
          <a:ln w="9525">
            <a:noFill/>
            <a:miter lim="800000"/>
            <a:headEnd/>
            <a:tailEnd/>
          </a:ln>
        </p:spPr>
        <p:txBody>
          <a:bodyPr>
            <a:spAutoFit/>
          </a:bodyPr>
          <a:lstStyle/>
          <a:p>
            <a:r>
              <a:rPr lang="en-US" sz="1600"/>
              <a:t>Mouse</a:t>
            </a:r>
            <a:endParaRPr lang="ru-RU" sz="1600"/>
          </a:p>
        </p:txBody>
      </p:sp>
      <p:cxnSp>
        <p:nvCxnSpPr>
          <p:cNvPr id="31" name="Прямая соединительная линия 30"/>
          <p:cNvCxnSpPr/>
          <p:nvPr/>
        </p:nvCxnSpPr>
        <p:spPr>
          <a:xfrm rot="5400000">
            <a:off x="3695700" y="3848100"/>
            <a:ext cx="990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343" name="TextBox 35"/>
          <p:cNvSpPr txBox="1">
            <a:spLocks noChangeArrowheads="1"/>
          </p:cNvSpPr>
          <p:nvPr/>
        </p:nvSpPr>
        <p:spPr bwMode="auto">
          <a:xfrm>
            <a:off x="3429000" y="5105400"/>
            <a:ext cx="609600" cy="338138"/>
          </a:xfrm>
          <a:prstGeom prst="rect">
            <a:avLst/>
          </a:prstGeom>
          <a:noFill/>
          <a:ln w="9525">
            <a:noFill/>
            <a:miter lim="800000"/>
            <a:headEnd/>
            <a:tailEnd/>
          </a:ln>
        </p:spPr>
        <p:txBody>
          <a:bodyPr>
            <a:spAutoFit/>
          </a:bodyPr>
          <a:lstStyle/>
          <a:p>
            <a:r>
              <a:rPr lang="en-US" sz="1600"/>
              <a:t>Dog</a:t>
            </a:r>
            <a:endParaRPr lang="ru-RU" sz="1600"/>
          </a:p>
        </p:txBody>
      </p:sp>
      <p:cxnSp>
        <p:nvCxnSpPr>
          <p:cNvPr id="23" name="Прямая соединительная линия 22"/>
          <p:cNvCxnSpPr/>
          <p:nvPr/>
        </p:nvCxnSpPr>
        <p:spPr>
          <a:xfrm rot="16200000" flipV="1">
            <a:off x="3238500" y="2400300"/>
            <a:ext cx="990600" cy="914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a:endCxn id="14343" idx="0"/>
          </p:cNvCxnSpPr>
          <p:nvPr/>
        </p:nvCxnSpPr>
        <p:spPr>
          <a:xfrm rot="5400000">
            <a:off x="3581400" y="4495800"/>
            <a:ext cx="76200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rot="16200000" flipH="1">
            <a:off x="4000500" y="4533900"/>
            <a:ext cx="685800" cy="30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347" name="TextBox 44"/>
          <p:cNvSpPr txBox="1">
            <a:spLocks noChangeArrowheads="1"/>
          </p:cNvSpPr>
          <p:nvPr/>
        </p:nvSpPr>
        <p:spPr bwMode="auto">
          <a:xfrm>
            <a:off x="4419600" y="5029200"/>
            <a:ext cx="609600" cy="338138"/>
          </a:xfrm>
          <a:prstGeom prst="rect">
            <a:avLst/>
          </a:prstGeom>
          <a:noFill/>
          <a:ln w="9525">
            <a:noFill/>
            <a:miter lim="800000"/>
            <a:headEnd/>
            <a:tailEnd/>
          </a:ln>
        </p:spPr>
        <p:txBody>
          <a:bodyPr>
            <a:spAutoFit/>
          </a:bodyPr>
          <a:lstStyle/>
          <a:p>
            <a:r>
              <a:rPr lang="en-US" sz="1600"/>
              <a:t>Cat</a:t>
            </a:r>
            <a:endParaRPr lang="ru-RU" sz="1600"/>
          </a:p>
        </p:txBody>
      </p:sp>
      <p:cxnSp>
        <p:nvCxnSpPr>
          <p:cNvPr id="46" name="Прямая соединительная линия 45"/>
          <p:cNvCxnSpPr/>
          <p:nvPr/>
        </p:nvCxnSpPr>
        <p:spPr>
          <a:xfrm rot="5400000" flipH="1" flipV="1">
            <a:off x="5562600" y="2438400"/>
            <a:ext cx="381000" cy="381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5562600" y="2819400"/>
            <a:ext cx="60960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350" name="TextBox 53"/>
          <p:cNvSpPr txBox="1">
            <a:spLocks noChangeArrowheads="1"/>
          </p:cNvSpPr>
          <p:nvPr/>
        </p:nvSpPr>
        <p:spPr bwMode="auto">
          <a:xfrm>
            <a:off x="6172200" y="2743200"/>
            <a:ext cx="609600" cy="338138"/>
          </a:xfrm>
          <a:prstGeom prst="rect">
            <a:avLst/>
          </a:prstGeom>
          <a:noFill/>
          <a:ln w="9525">
            <a:noFill/>
            <a:miter lim="800000"/>
            <a:headEnd/>
            <a:tailEnd/>
          </a:ln>
        </p:spPr>
        <p:txBody>
          <a:bodyPr>
            <a:spAutoFit/>
          </a:bodyPr>
          <a:lstStyle/>
          <a:p>
            <a:r>
              <a:rPr lang="en-US" sz="1600"/>
              <a:t>Rat</a:t>
            </a:r>
            <a:endParaRPr lang="ru-RU" sz="1600"/>
          </a:p>
        </p:txBody>
      </p:sp>
      <p:cxnSp>
        <p:nvCxnSpPr>
          <p:cNvPr id="60" name="Прямая соединительная линия 59"/>
          <p:cNvCxnSpPr/>
          <p:nvPr/>
        </p:nvCxnSpPr>
        <p:spPr>
          <a:xfrm rot="10800000">
            <a:off x="2514600" y="2133600"/>
            <a:ext cx="76200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p:cNvCxnSpPr/>
          <p:nvPr/>
        </p:nvCxnSpPr>
        <p:spPr>
          <a:xfrm rot="16200000" flipV="1">
            <a:off x="2895600" y="1981200"/>
            <a:ext cx="6096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353" name="TextBox 64"/>
          <p:cNvSpPr txBox="1">
            <a:spLocks noChangeArrowheads="1"/>
          </p:cNvSpPr>
          <p:nvPr/>
        </p:nvSpPr>
        <p:spPr bwMode="auto">
          <a:xfrm>
            <a:off x="2743200" y="1447800"/>
            <a:ext cx="914400" cy="338138"/>
          </a:xfrm>
          <a:prstGeom prst="rect">
            <a:avLst/>
          </a:prstGeom>
          <a:noFill/>
          <a:ln w="9525">
            <a:noFill/>
            <a:miter lim="800000"/>
            <a:headEnd/>
            <a:tailEnd/>
          </a:ln>
        </p:spPr>
        <p:txBody>
          <a:bodyPr>
            <a:spAutoFit/>
          </a:bodyPr>
          <a:lstStyle/>
          <a:p>
            <a:r>
              <a:rPr lang="en-US" sz="1600"/>
              <a:t>Monkey</a:t>
            </a:r>
            <a:endParaRPr lang="ru-RU" sz="1600"/>
          </a:p>
        </p:txBody>
      </p:sp>
      <p:sp>
        <p:nvSpPr>
          <p:cNvPr id="14354" name="Номер слайда 17"/>
          <p:cNvSpPr>
            <a:spLocks noGrp="1"/>
          </p:cNvSpPr>
          <p:nvPr>
            <p:ph type="sldNum" sz="quarter" idx="12"/>
          </p:nvPr>
        </p:nvSpPr>
        <p:spPr>
          <a:noFill/>
        </p:spPr>
        <p:txBody>
          <a:bodyPr/>
          <a:lstStyle/>
          <a:p>
            <a:fld id="{EE8217AE-21A4-44BD-9F17-1182798FD5AC}" type="slidenum">
              <a:rPr lang="en-US" smtClean="0"/>
              <a:pPr/>
              <a:t>46</a:t>
            </a:fld>
            <a:endParaRPr lang="en-US" smtClean="0"/>
          </a:p>
        </p:txBody>
      </p:sp>
      <p:sp>
        <p:nvSpPr>
          <p:cNvPr id="2" name="Прямоугольник 1"/>
          <p:cNvSpPr/>
          <p:nvPr/>
        </p:nvSpPr>
        <p:spPr>
          <a:xfrm>
            <a:off x="190500" y="5690195"/>
            <a:ext cx="7429500" cy="923330"/>
          </a:xfrm>
          <a:prstGeom prst="rect">
            <a:avLst/>
          </a:prstGeom>
        </p:spPr>
        <p:txBody>
          <a:bodyPr wrap="square">
            <a:spAutoFit/>
          </a:bodyPr>
          <a:lstStyle/>
          <a:p>
            <a:r>
              <a:rPr lang="ru-RU" dirty="0"/>
              <a:t>Из-за обратимого характера большинства мутаций часто невозможно понять, в каком направлении двигалась эволюция. Поэтому приходится рисовать </a:t>
            </a:r>
            <a:r>
              <a:rPr lang="ru-RU" dirty="0" err="1"/>
              <a:t>неукоренённые</a:t>
            </a:r>
            <a:r>
              <a:rPr lang="ru-RU" dirty="0"/>
              <a:t> деревья.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val 161"/>
          <p:cNvSpPr>
            <a:spLocks noChangeArrowheads="1"/>
          </p:cNvSpPr>
          <p:nvPr/>
        </p:nvSpPr>
        <p:spPr bwMode="auto">
          <a:xfrm>
            <a:off x="3810000" y="1143000"/>
            <a:ext cx="5105400" cy="5562600"/>
          </a:xfrm>
          <a:prstGeom prst="ellipse">
            <a:avLst/>
          </a:prstGeom>
          <a:solidFill>
            <a:srgbClr val="FFFFCC">
              <a:alpha val="30980"/>
            </a:srgbClr>
          </a:solidFill>
          <a:ln w="9525">
            <a:solidFill>
              <a:schemeClr val="tx1"/>
            </a:solidFill>
            <a:round/>
            <a:headEnd/>
            <a:tailEnd/>
          </a:ln>
        </p:spPr>
        <p:txBody>
          <a:bodyPr wrap="none" anchor="ctr"/>
          <a:lstStyle/>
          <a:p>
            <a:endParaRPr lang="ru-RU"/>
          </a:p>
        </p:txBody>
      </p:sp>
      <p:sp>
        <p:nvSpPr>
          <p:cNvPr id="15363" name="Rectangle 2"/>
          <p:cNvSpPr>
            <a:spLocks noGrp="1" noChangeArrowheads="1"/>
          </p:cNvSpPr>
          <p:nvPr>
            <p:ph type="title"/>
          </p:nvPr>
        </p:nvSpPr>
        <p:spPr>
          <a:xfrm>
            <a:off x="0" y="0"/>
            <a:ext cx="9144000" cy="1066800"/>
          </a:xfrm>
          <a:solidFill>
            <a:srgbClr val="003A1C"/>
          </a:solidFill>
        </p:spPr>
        <p:txBody>
          <a:bodyPr tIns="0" bIns="0"/>
          <a:lstStyle/>
          <a:p>
            <a:pPr algn="l" eaLnBrk="1" hangingPunct="1"/>
            <a:r>
              <a:rPr lang="ru-RU" sz="3200" b="1" smtClean="0">
                <a:solidFill>
                  <a:srgbClr val="FFFFCC"/>
                </a:solidFill>
                <a:latin typeface="Times New Roman" pitchFamily="18" charset="0"/>
              </a:rPr>
              <a:t/>
            </a:r>
            <a:br>
              <a:rPr lang="ru-RU" sz="3200" b="1" smtClean="0">
                <a:solidFill>
                  <a:srgbClr val="FFFFCC"/>
                </a:solidFill>
                <a:latin typeface="Times New Roman" pitchFamily="18" charset="0"/>
              </a:rPr>
            </a:br>
            <a:r>
              <a:rPr lang="ru-RU" sz="3200" b="1" smtClean="0">
                <a:solidFill>
                  <a:srgbClr val="FFFFCC"/>
                </a:solidFill>
                <a:latin typeface="Times New Roman" pitchFamily="18" charset="0"/>
              </a:rPr>
              <a:t> </a:t>
            </a:r>
            <a:r>
              <a:rPr lang="ru-RU" sz="2800" b="1" smtClean="0">
                <a:solidFill>
                  <a:srgbClr val="FFFFCC"/>
                </a:solidFill>
                <a:latin typeface="Times New Roman" pitchFamily="18" charset="0"/>
              </a:rPr>
              <a:t>Неукоренённое дерево следует понимать как  </a:t>
            </a:r>
            <a:br>
              <a:rPr lang="ru-RU" sz="2800" b="1" smtClean="0">
                <a:solidFill>
                  <a:srgbClr val="FFFFCC"/>
                </a:solidFill>
                <a:latin typeface="Times New Roman" pitchFamily="18" charset="0"/>
              </a:rPr>
            </a:br>
            <a:r>
              <a:rPr lang="ru-RU" sz="2800" b="1" smtClean="0">
                <a:solidFill>
                  <a:srgbClr val="FFFFCC"/>
                </a:solidFill>
                <a:latin typeface="Times New Roman" pitchFamily="18" charset="0"/>
              </a:rPr>
              <a:t> множество возможных укоренений</a:t>
            </a:r>
            <a:r>
              <a:rPr lang="ru-RU" sz="3200" smtClean="0">
                <a:solidFill>
                  <a:srgbClr val="FFFFCC"/>
                </a:solidFill>
                <a:latin typeface="Times New Roman" pitchFamily="18" charset="0"/>
              </a:rPr>
              <a:t/>
            </a:r>
            <a:br>
              <a:rPr lang="ru-RU" sz="3200" smtClean="0">
                <a:solidFill>
                  <a:srgbClr val="FFFFCC"/>
                </a:solidFill>
                <a:latin typeface="Times New Roman" pitchFamily="18" charset="0"/>
              </a:rPr>
            </a:br>
            <a:endParaRPr lang="ru-RU" sz="3200" smtClean="0">
              <a:solidFill>
                <a:srgbClr val="FFFFCC"/>
              </a:solidFill>
              <a:latin typeface="Times New Roman" pitchFamily="18" charset="0"/>
            </a:endParaRPr>
          </a:p>
        </p:txBody>
      </p:sp>
      <p:sp>
        <p:nvSpPr>
          <p:cNvPr id="15364" name="Rectangle 3"/>
          <p:cNvSpPr>
            <a:spLocks noChangeArrowheads="1"/>
          </p:cNvSpPr>
          <p:nvPr/>
        </p:nvSpPr>
        <p:spPr bwMode="auto">
          <a:xfrm>
            <a:off x="228600" y="5105400"/>
            <a:ext cx="8610600" cy="1752600"/>
          </a:xfrm>
          <a:prstGeom prst="rect">
            <a:avLst/>
          </a:prstGeom>
          <a:noFill/>
          <a:ln w="9525">
            <a:noFill/>
            <a:miter lim="800000"/>
            <a:headEnd/>
            <a:tailEnd/>
          </a:ln>
        </p:spPr>
        <p:txBody>
          <a:bodyPr wrap="none" anchor="ctr"/>
          <a:lstStyle/>
          <a:p>
            <a:pPr>
              <a:buSzPct val="150000"/>
              <a:buFont typeface="Wingdings" pitchFamily="2" charset="2"/>
              <a:buChar char="ь"/>
            </a:pPr>
            <a:endParaRPr lang="ru-RU" sz="2400">
              <a:solidFill>
                <a:srgbClr val="004600"/>
              </a:solidFill>
              <a:latin typeface="Times New Roman" pitchFamily="18" charset="0"/>
            </a:endParaRPr>
          </a:p>
        </p:txBody>
      </p:sp>
      <p:grpSp>
        <p:nvGrpSpPr>
          <p:cNvPr id="15365" name="Group 5"/>
          <p:cNvGrpSpPr>
            <a:grpSpLocks/>
          </p:cNvGrpSpPr>
          <p:nvPr/>
        </p:nvGrpSpPr>
        <p:grpSpPr bwMode="auto">
          <a:xfrm>
            <a:off x="381000" y="2133600"/>
            <a:ext cx="2622550" cy="3233738"/>
            <a:chOff x="288" y="1296"/>
            <a:chExt cx="2252" cy="2404"/>
          </a:xfrm>
        </p:grpSpPr>
        <p:grpSp>
          <p:nvGrpSpPr>
            <p:cNvPr id="15435" name="Group 6"/>
            <p:cNvGrpSpPr>
              <a:grpSpLocks/>
            </p:cNvGrpSpPr>
            <p:nvPr/>
          </p:nvGrpSpPr>
          <p:grpSpPr bwMode="auto">
            <a:xfrm>
              <a:off x="288" y="1440"/>
              <a:ext cx="1968" cy="2064"/>
              <a:chOff x="624" y="1440"/>
              <a:chExt cx="2640" cy="2496"/>
            </a:xfrm>
          </p:grpSpPr>
          <p:sp>
            <p:nvSpPr>
              <p:cNvPr id="15441" name="Line 7"/>
              <p:cNvSpPr>
                <a:spLocks noChangeShapeType="1"/>
              </p:cNvSpPr>
              <p:nvPr/>
            </p:nvSpPr>
            <p:spPr bwMode="auto">
              <a:xfrm>
                <a:off x="624" y="1440"/>
                <a:ext cx="0" cy="1248"/>
              </a:xfrm>
              <a:prstGeom prst="line">
                <a:avLst/>
              </a:prstGeom>
              <a:noFill/>
              <a:ln w="28575">
                <a:solidFill>
                  <a:schemeClr val="tx1"/>
                </a:solidFill>
                <a:round/>
                <a:headEnd/>
                <a:tailEnd/>
              </a:ln>
            </p:spPr>
            <p:txBody>
              <a:bodyPr wrap="none" anchor="ctr"/>
              <a:lstStyle/>
              <a:p>
                <a:endParaRPr lang="ru-RU"/>
              </a:p>
            </p:txBody>
          </p:sp>
          <p:sp>
            <p:nvSpPr>
              <p:cNvPr id="15442" name="Line 8"/>
              <p:cNvSpPr>
                <a:spLocks noChangeShapeType="1"/>
              </p:cNvSpPr>
              <p:nvPr/>
            </p:nvSpPr>
            <p:spPr bwMode="auto">
              <a:xfrm>
                <a:off x="624" y="1440"/>
                <a:ext cx="288" cy="0"/>
              </a:xfrm>
              <a:prstGeom prst="line">
                <a:avLst/>
              </a:prstGeom>
              <a:noFill/>
              <a:ln w="28575">
                <a:solidFill>
                  <a:schemeClr val="tx1"/>
                </a:solidFill>
                <a:round/>
                <a:headEnd/>
                <a:tailEnd/>
              </a:ln>
            </p:spPr>
            <p:txBody>
              <a:bodyPr wrap="none" anchor="ctr"/>
              <a:lstStyle/>
              <a:p>
                <a:endParaRPr lang="ru-RU"/>
              </a:p>
            </p:txBody>
          </p:sp>
          <p:sp>
            <p:nvSpPr>
              <p:cNvPr id="15443" name="Line 9"/>
              <p:cNvSpPr>
                <a:spLocks noChangeShapeType="1"/>
              </p:cNvSpPr>
              <p:nvPr/>
            </p:nvSpPr>
            <p:spPr bwMode="auto">
              <a:xfrm>
                <a:off x="624" y="2688"/>
                <a:ext cx="192" cy="0"/>
              </a:xfrm>
              <a:prstGeom prst="line">
                <a:avLst/>
              </a:prstGeom>
              <a:noFill/>
              <a:ln w="28575">
                <a:solidFill>
                  <a:schemeClr val="tx1"/>
                </a:solidFill>
                <a:round/>
                <a:headEnd/>
                <a:tailEnd/>
              </a:ln>
            </p:spPr>
            <p:txBody>
              <a:bodyPr wrap="none" anchor="ctr"/>
              <a:lstStyle/>
              <a:p>
                <a:endParaRPr lang="ru-RU"/>
              </a:p>
            </p:txBody>
          </p:sp>
          <p:sp>
            <p:nvSpPr>
              <p:cNvPr id="15444" name="Line 10"/>
              <p:cNvSpPr>
                <a:spLocks noChangeShapeType="1"/>
              </p:cNvSpPr>
              <p:nvPr/>
            </p:nvSpPr>
            <p:spPr bwMode="auto">
              <a:xfrm flipV="1">
                <a:off x="816" y="2112"/>
                <a:ext cx="0" cy="576"/>
              </a:xfrm>
              <a:prstGeom prst="line">
                <a:avLst/>
              </a:prstGeom>
              <a:noFill/>
              <a:ln w="28575">
                <a:solidFill>
                  <a:schemeClr val="tx1"/>
                </a:solidFill>
                <a:round/>
                <a:headEnd/>
                <a:tailEnd/>
              </a:ln>
            </p:spPr>
            <p:txBody>
              <a:bodyPr wrap="none" anchor="ctr"/>
              <a:lstStyle/>
              <a:p>
                <a:endParaRPr lang="ru-RU"/>
              </a:p>
            </p:txBody>
          </p:sp>
          <p:sp>
            <p:nvSpPr>
              <p:cNvPr id="15445" name="Line 11"/>
              <p:cNvSpPr>
                <a:spLocks noChangeShapeType="1"/>
              </p:cNvSpPr>
              <p:nvPr/>
            </p:nvSpPr>
            <p:spPr bwMode="auto">
              <a:xfrm>
                <a:off x="816" y="2112"/>
                <a:ext cx="240" cy="0"/>
              </a:xfrm>
              <a:prstGeom prst="line">
                <a:avLst/>
              </a:prstGeom>
              <a:noFill/>
              <a:ln w="28575">
                <a:solidFill>
                  <a:schemeClr val="tx1"/>
                </a:solidFill>
                <a:round/>
                <a:headEnd/>
                <a:tailEnd/>
              </a:ln>
            </p:spPr>
            <p:txBody>
              <a:bodyPr wrap="none" anchor="ctr"/>
              <a:lstStyle/>
              <a:p>
                <a:endParaRPr lang="ru-RU"/>
              </a:p>
            </p:txBody>
          </p:sp>
          <p:sp>
            <p:nvSpPr>
              <p:cNvPr id="15446" name="Line 12"/>
              <p:cNvSpPr>
                <a:spLocks noChangeShapeType="1"/>
              </p:cNvSpPr>
              <p:nvPr/>
            </p:nvSpPr>
            <p:spPr bwMode="auto">
              <a:xfrm>
                <a:off x="816" y="2688"/>
                <a:ext cx="0" cy="480"/>
              </a:xfrm>
              <a:prstGeom prst="line">
                <a:avLst/>
              </a:prstGeom>
              <a:noFill/>
              <a:ln w="28575">
                <a:solidFill>
                  <a:schemeClr val="tx1"/>
                </a:solidFill>
                <a:round/>
                <a:headEnd/>
                <a:tailEnd/>
              </a:ln>
            </p:spPr>
            <p:txBody>
              <a:bodyPr wrap="none" anchor="ctr"/>
              <a:lstStyle/>
              <a:p>
                <a:endParaRPr lang="ru-RU"/>
              </a:p>
            </p:txBody>
          </p:sp>
          <p:sp>
            <p:nvSpPr>
              <p:cNvPr id="15447" name="Line 13"/>
              <p:cNvSpPr>
                <a:spLocks noChangeShapeType="1"/>
              </p:cNvSpPr>
              <p:nvPr/>
            </p:nvSpPr>
            <p:spPr bwMode="auto">
              <a:xfrm>
                <a:off x="816" y="3168"/>
                <a:ext cx="768" cy="0"/>
              </a:xfrm>
              <a:prstGeom prst="line">
                <a:avLst/>
              </a:prstGeom>
              <a:noFill/>
              <a:ln w="28575">
                <a:solidFill>
                  <a:schemeClr val="tx1"/>
                </a:solidFill>
                <a:round/>
                <a:headEnd/>
                <a:tailEnd/>
              </a:ln>
            </p:spPr>
            <p:txBody>
              <a:bodyPr wrap="none" anchor="ctr"/>
              <a:lstStyle/>
              <a:p>
                <a:endParaRPr lang="ru-RU"/>
              </a:p>
            </p:txBody>
          </p:sp>
          <p:sp>
            <p:nvSpPr>
              <p:cNvPr id="15448" name="Line 14"/>
              <p:cNvSpPr>
                <a:spLocks noChangeShapeType="1"/>
              </p:cNvSpPr>
              <p:nvPr/>
            </p:nvSpPr>
            <p:spPr bwMode="auto">
              <a:xfrm flipV="1">
                <a:off x="1584" y="2592"/>
                <a:ext cx="0" cy="576"/>
              </a:xfrm>
              <a:prstGeom prst="line">
                <a:avLst/>
              </a:prstGeom>
              <a:noFill/>
              <a:ln w="28575">
                <a:solidFill>
                  <a:schemeClr val="tx1"/>
                </a:solidFill>
                <a:round/>
                <a:headEnd/>
                <a:tailEnd/>
              </a:ln>
            </p:spPr>
            <p:txBody>
              <a:bodyPr wrap="none" anchor="ctr"/>
              <a:lstStyle/>
              <a:p>
                <a:endParaRPr lang="ru-RU"/>
              </a:p>
            </p:txBody>
          </p:sp>
          <p:sp>
            <p:nvSpPr>
              <p:cNvPr id="15449" name="Line 15"/>
              <p:cNvSpPr>
                <a:spLocks noChangeShapeType="1"/>
              </p:cNvSpPr>
              <p:nvPr/>
            </p:nvSpPr>
            <p:spPr bwMode="auto">
              <a:xfrm>
                <a:off x="1584" y="2592"/>
                <a:ext cx="1680" cy="0"/>
              </a:xfrm>
              <a:prstGeom prst="line">
                <a:avLst/>
              </a:prstGeom>
              <a:noFill/>
              <a:ln w="28575">
                <a:solidFill>
                  <a:schemeClr val="tx1"/>
                </a:solidFill>
                <a:round/>
                <a:headEnd/>
                <a:tailEnd/>
              </a:ln>
            </p:spPr>
            <p:txBody>
              <a:bodyPr wrap="none" anchor="ctr"/>
              <a:lstStyle/>
              <a:p>
                <a:endParaRPr lang="ru-RU"/>
              </a:p>
            </p:txBody>
          </p:sp>
          <p:sp>
            <p:nvSpPr>
              <p:cNvPr id="15450" name="Line 16"/>
              <p:cNvSpPr>
                <a:spLocks noChangeShapeType="1"/>
              </p:cNvSpPr>
              <p:nvPr/>
            </p:nvSpPr>
            <p:spPr bwMode="auto">
              <a:xfrm>
                <a:off x="1584" y="3168"/>
                <a:ext cx="0" cy="480"/>
              </a:xfrm>
              <a:prstGeom prst="line">
                <a:avLst/>
              </a:prstGeom>
              <a:noFill/>
              <a:ln w="28575">
                <a:solidFill>
                  <a:schemeClr val="tx1"/>
                </a:solidFill>
                <a:round/>
                <a:headEnd/>
                <a:tailEnd/>
              </a:ln>
            </p:spPr>
            <p:txBody>
              <a:bodyPr wrap="none" anchor="ctr"/>
              <a:lstStyle/>
              <a:p>
                <a:endParaRPr lang="ru-RU"/>
              </a:p>
            </p:txBody>
          </p:sp>
          <p:sp>
            <p:nvSpPr>
              <p:cNvPr id="15451" name="Line 17"/>
              <p:cNvSpPr>
                <a:spLocks noChangeShapeType="1"/>
              </p:cNvSpPr>
              <p:nvPr/>
            </p:nvSpPr>
            <p:spPr bwMode="auto">
              <a:xfrm>
                <a:off x="1584" y="3648"/>
                <a:ext cx="480" cy="0"/>
              </a:xfrm>
              <a:prstGeom prst="line">
                <a:avLst/>
              </a:prstGeom>
              <a:noFill/>
              <a:ln w="28575">
                <a:solidFill>
                  <a:schemeClr val="tx1"/>
                </a:solidFill>
                <a:round/>
                <a:headEnd/>
                <a:tailEnd/>
              </a:ln>
            </p:spPr>
            <p:txBody>
              <a:bodyPr wrap="none" anchor="ctr"/>
              <a:lstStyle/>
              <a:p>
                <a:endParaRPr lang="ru-RU"/>
              </a:p>
            </p:txBody>
          </p:sp>
          <p:sp>
            <p:nvSpPr>
              <p:cNvPr id="15452" name="Line 18"/>
              <p:cNvSpPr>
                <a:spLocks noChangeShapeType="1"/>
              </p:cNvSpPr>
              <p:nvPr/>
            </p:nvSpPr>
            <p:spPr bwMode="auto">
              <a:xfrm flipV="1">
                <a:off x="2064" y="3312"/>
                <a:ext cx="0" cy="336"/>
              </a:xfrm>
              <a:prstGeom prst="line">
                <a:avLst/>
              </a:prstGeom>
              <a:noFill/>
              <a:ln w="28575">
                <a:solidFill>
                  <a:schemeClr val="tx1"/>
                </a:solidFill>
                <a:round/>
                <a:headEnd/>
                <a:tailEnd/>
              </a:ln>
            </p:spPr>
            <p:txBody>
              <a:bodyPr wrap="none" anchor="ctr"/>
              <a:lstStyle/>
              <a:p>
                <a:endParaRPr lang="ru-RU"/>
              </a:p>
            </p:txBody>
          </p:sp>
          <p:sp>
            <p:nvSpPr>
              <p:cNvPr id="15453" name="Line 19"/>
              <p:cNvSpPr>
                <a:spLocks noChangeShapeType="1"/>
              </p:cNvSpPr>
              <p:nvPr/>
            </p:nvSpPr>
            <p:spPr bwMode="auto">
              <a:xfrm>
                <a:off x="2064" y="3312"/>
                <a:ext cx="1056" cy="0"/>
              </a:xfrm>
              <a:prstGeom prst="line">
                <a:avLst/>
              </a:prstGeom>
              <a:noFill/>
              <a:ln w="28575">
                <a:solidFill>
                  <a:schemeClr val="tx1"/>
                </a:solidFill>
                <a:round/>
                <a:headEnd/>
                <a:tailEnd/>
              </a:ln>
            </p:spPr>
            <p:txBody>
              <a:bodyPr wrap="none" anchor="ctr"/>
              <a:lstStyle/>
              <a:p>
                <a:endParaRPr lang="ru-RU"/>
              </a:p>
            </p:txBody>
          </p:sp>
          <p:sp>
            <p:nvSpPr>
              <p:cNvPr id="15454" name="Line 20"/>
              <p:cNvSpPr>
                <a:spLocks noChangeShapeType="1"/>
              </p:cNvSpPr>
              <p:nvPr/>
            </p:nvSpPr>
            <p:spPr bwMode="auto">
              <a:xfrm>
                <a:off x="2064" y="3648"/>
                <a:ext cx="0" cy="288"/>
              </a:xfrm>
              <a:prstGeom prst="line">
                <a:avLst/>
              </a:prstGeom>
              <a:noFill/>
              <a:ln w="28575">
                <a:solidFill>
                  <a:schemeClr val="tx1"/>
                </a:solidFill>
                <a:round/>
                <a:headEnd/>
                <a:tailEnd/>
              </a:ln>
            </p:spPr>
            <p:txBody>
              <a:bodyPr wrap="none" anchor="ctr"/>
              <a:lstStyle/>
              <a:p>
                <a:endParaRPr lang="ru-RU"/>
              </a:p>
            </p:txBody>
          </p:sp>
          <p:sp>
            <p:nvSpPr>
              <p:cNvPr id="15455" name="Line 21"/>
              <p:cNvSpPr>
                <a:spLocks noChangeShapeType="1"/>
              </p:cNvSpPr>
              <p:nvPr/>
            </p:nvSpPr>
            <p:spPr bwMode="auto">
              <a:xfrm>
                <a:off x="2064" y="3936"/>
                <a:ext cx="1008" cy="0"/>
              </a:xfrm>
              <a:prstGeom prst="line">
                <a:avLst/>
              </a:prstGeom>
              <a:noFill/>
              <a:ln w="28575">
                <a:solidFill>
                  <a:schemeClr val="tx1"/>
                </a:solidFill>
                <a:round/>
                <a:headEnd/>
                <a:tailEnd/>
              </a:ln>
            </p:spPr>
            <p:txBody>
              <a:bodyPr wrap="none" anchor="ctr"/>
              <a:lstStyle/>
              <a:p>
                <a:endParaRPr lang="ru-RU"/>
              </a:p>
            </p:txBody>
          </p:sp>
        </p:grpSp>
        <p:sp>
          <p:nvSpPr>
            <p:cNvPr id="15436" name="Text Box 22"/>
            <p:cNvSpPr txBox="1">
              <a:spLocks noChangeArrowheads="1"/>
            </p:cNvSpPr>
            <p:nvPr/>
          </p:nvSpPr>
          <p:spPr bwMode="auto">
            <a:xfrm>
              <a:off x="432" y="1296"/>
              <a:ext cx="348" cy="340"/>
            </a:xfrm>
            <a:prstGeom prst="rect">
              <a:avLst/>
            </a:prstGeom>
            <a:noFill/>
            <a:ln w="9525">
              <a:noFill/>
              <a:miter lim="800000"/>
              <a:headEnd/>
              <a:tailEnd/>
            </a:ln>
          </p:spPr>
          <p:txBody>
            <a:bodyPr wrap="none">
              <a:spAutoFit/>
            </a:bodyPr>
            <a:lstStyle/>
            <a:p>
              <a:pPr eaLnBrk="0" hangingPunct="0"/>
              <a:r>
                <a:rPr lang="ru-RU" sz="2400">
                  <a:latin typeface="Times New Roman" pitchFamily="18" charset="0"/>
                </a:rPr>
                <a:t>A</a:t>
              </a:r>
            </a:p>
          </p:txBody>
        </p:sp>
        <p:sp>
          <p:nvSpPr>
            <p:cNvPr id="15437" name="Text Box 23"/>
            <p:cNvSpPr txBox="1">
              <a:spLocks noChangeArrowheads="1"/>
            </p:cNvSpPr>
            <p:nvPr/>
          </p:nvSpPr>
          <p:spPr bwMode="auto">
            <a:xfrm>
              <a:off x="576" y="1824"/>
              <a:ext cx="332" cy="339"/>
            </a:xfrm>
            <a:prstGeom prst="rect">
              <a:avLst/>
            </a:prstGeom>
            <a:noFill/>
            <a:ln w="9525">
              <a:noFill/>
              <a:miter lim="800000"/>
              <a:headEnd/>
              <a:tailEnd/>
            </a:ln>
          </p:spPr>
          <p:txBody>
            <a:bodyPr wrap="none">
              <a:spAutoFit/>
            </a:bodyPr>
            <a:lstStyle/>
            <a:p>
              <a:pPr eaLnBrk="0" hangingPunct="0"/>
              <a:r>
                <a:rPr lang="ru-RU" sz="2400">
                  <a:latin typeface="Times New Roman" pitchFamily="18" charset="0"/>
                </a:rPr>
                <a:t>B</a:t>
              </a:r>
            </a:p>
          </p:txBody>
        </p:sp>
        <p:sp>
          <p:nvSpPr>
            <p:cNvPr id="15438" name="Text Box 24"/>
            <p:cNvSpPr txBox="1">
              <a:spLocks noChangeArrowheads="1"/>
            </p:cNvSpPr>
            <p:nvPr/>
          </p:nvSpPr>
          <p:spPr bwMode="auto">
            <a:xfrm>
              <a:off x="2208" y="2208"/>
              <a:ext cx="332" cy="340"/>
            </a:xfrm>
            <a:prstGeom prst="rect">
              <a:avLst/>
            </a:prstGeom>
            <a:noFill/>
            <a:ln w="9525">
              <a:noFill/>
              <a:miter lim="800000"/>
              <a:headEnd/>
              <a:tailEnd/>
            </a:ln>
          </p:spPr>
          <p:txBody>
            <a:bodyPr wrap="none">
              <a:spAutoFit/>
            </a:bodyPr>
            <a:lstStyle/>
            <a:p>
              <a:pPr eaLnBrk="0" hangingPunct="0"/>
              <a:r>
                <a:rPr lang="ru-RU" sz="2400">
                  <a:latin typeface="Times New Roman" pitchFamily="18" charset="0"/>
                </a:rPr>
                <a:t>C</a:t>
              </a:r>
            </a:p>
          </p:txBody>
        </p:sp>
        <p:sp>
          <p:nvSpPr>
            <p:cNvPr id="15439" name="Text Box 25"/>
            <p:cNvSpPr txBox="1">
              <a:spLocks noChangeArrowheads="1"/>
            </p:cNvSpPr>
            <p:nvPr/>
          </p:nvSpPr>
          <p:spPr bwMode="auto">
            <a:xfrm>
              <a:off x="2114" y="2833"/>
              <a:ext cx="347" cy="339"/>
            </a:xfrm>
            <a:prstGeom prst="rect">
              <a:avLst/>
            </a:prstGeom>
            <a:noFill/>
            <a:ln w="9525">
              <a:noFill/>
              <a:miter lim="800000"/>
              <a:headEnd/>
              <a:tailEnd/>
            </a:ln>
          </p:spPr>
          <p:txBody>
            <a:bodyPr wrap="none">
              <a:spAutoFit/>
            </a:bodyPr>
            <a:lstStyle/>
            <a:p>
              <a:pPr eaLnBrk="0" hangingPunct="0"/>
              <a:r>
                <a:rPr lang="ru-RU" sz="2400">
                  <a:latin typeface="Times New Roman" pitchFamily="18" charset="0"/>
                </a:rPr>
                <a:t>D</a:t>
              </a:r>
            </a:p>
          </p:txBody>
        </p:sp>
        <p:sp>
          <p:nvSpPr>
            <p:cNvPr id="15440" name="Text Box 26"/>
            <p:cNvSpPr txBox="1">
              <a:spLocks noChangeArrowheads="1"/>
            </p:cNvSpPr>
            <p:nvPr/>
          </p:nvSpPr>
          <p:spPr bwMode="auto">
            <a:xfrm>
              <a:off x="2049" y="3360"/>
              <a:ext cx="318" cy="340"/>
            </a:xfrm>
            <a:prstGeom prst="rect">
              <a:avLst/>
            </a:prstGeom>
            <a:noFill/>
            <a:ln w="9525">
              <a:noFill/>
              <a:miter lim="800000"/>
              <a:headEnd/>
              <a:tailEnd/>
            </a:ln>
          </p:spPr>
          <p:txBody>
            <a:bodyPr wrap="none">
              <a:spAutoFit/>
            </a:bodyPr>
            <a:lstStyle/>
            <a:p>
              <a:pPr eaLnBrk="0" hangingPunct="0"/>
              <a:r>
                <a:rPr lang="ru-RU" sz="2400">
                  <a:latin typeface="Times New Roman" pitchFamily="18" charset="0"/>
                </a:rPr>
                <a:t>E</a:t>
              </a:r>
            </a:p>
          </p:txBody>
        </p:sp>
      </p:grpSp>
      <p:sp>
        <p:nvSpPr>
          <p:cNvPr id="15366" name="Text Box 68"/>
          <p:cNvSpPr txBox="1">
            <a:spLocks noChangeArrowheads="1"/>
          </p:cNvSpPr>
          <p:nvPr/>
        </p:nvSpPr>
        <p:spPr bwMode="auto">
          <a:xfrm>
            <a:off x="5689600" y="3394075"/>
            <a:ext cx="354013" cy="396875"/>
          </a:xfrm>
          <a:prstGeom prst="rect">
            <a:avLst/>
          </a:prstGeom>
          <a:noFill/>
          <a:ln w="9525">
            <a:noFill/>
            <a:miter lim="800000"/>
            <a:headEnd/>
            <a:tailEnd/>
          </a:ln>
        </p:spPr>
        <p:txBody>
          <a:bodyPr wrap="none">
            <a:spAutoFit/>
          </a:bodyPr>
          <a:lstStyle/>
          <a:p>
            <a:pPr eaLnBrk="0" hangingPunct="0"/>
            <a:r>
              <a:rPr lang="ru-RU" sz="2000">
                <a:latin typeface="Times New Roman" pitchFamily="18" charset="0"/>
              </a:rPr>
              <a:t>C</a:t>
            </a:r>
            <a:endParaRPr lang="ru-RU" sz="2400">
              <a:latin typeface="Times New Roman" pitchFamily="18" charset="0"/>
            </a:endParaRPr>
          </a:p>
        </p:txBody>
      </p:sp>
      <p:sp>
        <p:nvSpPr>
          <p:cNvPr id="15367" name="Line 70"/>
          <p:cNvSpPr>
            <a:spLocks noChangeShapeType="1"/>
          </p:cNvSpPr>
          <p:nvPr/>
        </p:nvSpPr>
        <p:spPr bwMode="auto">
          <a:xfrm>
            <a:off x="4321175" y="2809875"/>
            <a:ext cx="0" cy="876300"/>
          </a:xfrm>
          <a:prstGeom prst="line">
            <a:avLst/>
          </a:prstGeom>
          <a:noFill/>
          <a:ln w="28575">
            <a:solidFill>
              <a:schemeClr val="tx1"/>
            </a:solidFill>
            <a:round/>
            <a:headEnd/>
            <a:tailEnd/>
          </a:ln>
        </p:spPr>
        <p:txBody>
          <a:bodyPr wrap="none" anchor="ctr"/>
          <a:lstStyle/>
          <a:p>
            <a:endParaRPr lang="ru-RU"/>
          </a:p>
        </p:txBody>
      </p:sp>
      <p:sp>
        <p:nvSpPr>
          <p:cNvPr id="15368" name="Line 71"/>
          <p:cNvSpPr>
            <a:spLocks noChangeShapeType="1"/>
          </p:cNvSpPr>
          <p:nvPr/>
        </p:nvSpPr>
        <p:spPr bwMode="auto">
          <a:xfrm>
            <a:off x="4321175" y="2809875"/>
            <a:ext cx="155575" cy="0"/>
          </a:xfrm>
          <a:prstGeom prst="line">
            <a:avLst/>
          </a:prstGeom>
          <a:noFill/>
          <a:ln w="28575">
            <a:solidFill>
              <a:schemeClr val="tx1"/>
            </a:solidFill>
            <a:round/>
            <a:headEnd/>
            <a:tailEnd/>
          </a:ln>
        </p:spPr>
        <p:txBody>
          <a:bodyPr wrap="none" anchor="ctr"/>
          <a:lstStyle/>
          <a:p>
            <a:endParaRPr lang="ru-RU"/>
          </a:p>
        </p:txBody>
      </p:sp>
      <p:sp>
        <p:nvSpPr>
          <p:cNvPr id="15369" name="Line 72"/>
          <p:cNvSpPr>
            <a:spLocks noChangeShapeType="1"/>
          </p:cNvSpPr>
          <p:nvPr/>
        </p:nvSpPr>
        <p:spPr bwMode="auto">
          <a:xfrm>
            <a:off x="4321175" y="3686175"/>
            <a:ext cx="104775" cy="0"/>
          </a:xfrm>
          <a:prstGeom prst="line">
            <a:avLst/>
          </a:prstGeom>
          <a:noFill/>
          <a:ln w="28575">
            <a:solidFill>
              <a:schemeClr val="tx1"/>
            </a:solidFill>
            <a:round/>
            <a:headEnd/>
            <a:tailEnd/>
          </a:ln>
        </p:spPr>
        <p:txBody>
          <a:bodyPr wrap="none" anchor="ctr"/>
          <a:lstStyle/>
          <a:p>
            <a:endParaRPr lang="ru-RU"/>
          </a:p>
        </p:txBody>
      </p:sp>
      <p:sp>
        <p:nvSpPr>
          <p:cNvPr id="15370" name="Line 73"/>
          <p:cNvSpPr>
            <a:spLocks noChangeShapeType="1"/>
          </p:cNvSpPr>
          <p:nvPr/>
        </p:nvSpPr>
        <p:spPr bwMode="auto">
          <a:xfrm flipV="1">
            <a:off x="4425950" y="3281363"/>
            <a:ext cx="0" cy="404812"/>
          </a:xfrm>
          <a:prstGeom prst="line">
            <a:avLst/>
          </a:prstGeom>
          <a:noFill/>
          <a:ln w="28575">
            <a:solidFill>
              <a:schemeClr val="tx1"/>
            </a:solidFill>
            <a:round/>
            <a:headEnd/>
            <a:tailEnd/>
          </a:ln>
        </p:spPr>
        <p:txBody>
          <a:bodyPr wrap="none" anchor="ctr"/>
          <a:lstStyle/>
          <a:p>
            <a:endParaRPr lang="ru-RU"/>
          </a:p>
        </p:txBody>
      </p:sp>
      <p:sp>
        <p:nvSpPr>
          <p:cNvPr id="15371" name="Line 74"/>
          <p:cNvSpPr>
            <a:spLocks noChangeShapeType="1"/>
          </p:cNvSpPr>
          <p:nvPr/>
        </p:nvSpPr>
        <p:spPr bwMode="auto">
          <a:xfrm>
            <a:off x="4425950" y="3281363"/>
            <a:ext cx="128588" cy="0"/>
          </a:xfrm>
          <a:prstGeom prst="line">
            <a:avLst/>
          </a:prstGeom>
          <a:noFill/>
          <a:ln w="28575">
            <a:solidFill>
              <a:schemeClr val="tx1"/>
            </a:solidFill>
            <a:round/>
            <a:headEnd/>
            <a:tailEnd/>
          </a:ln>
        </p:spPr>
        <p:txBody>
          <a:bodyPr wrap="none" anchor="ctr"/>
          <a:lstStyle/>
          <a:p>
            <a:endParaRPr lang="ru-RU"/>
          </a:p>
        </p:txBody>
      </p:sp>
      <p:sp>
        <p:nvSpPr>
          <p:cNvPr id="15372" name="Line 75"/>
          <p:cNvSpPr>
            <a:spLocks noChangeShapeType="1"/>
          </p:cNvSpPr>
          <p:nvPr/>
        </p:nvSpPr>
        <p:spPr bwMode="auto">
          <a:xfrm>
            <a:off x="4425950" y="3686175"/>
            <a:ext cx="0" cy="338138"/>
          </a:xfrm>
          <a:prstGeom prst="line">
            <a:avLst/>
          </a:prstGeom>
          <a:noFill/>
          <a:ln w="28575">
            <a:solidFill>
              <a:schemeClr val="tx1"/>
            </a:solidFill>
            <a:round/>
            <a:headEnd/>
            <a:tailEnd/>
          </a:ln>
        </p:spPr>
        <p:txBody>
          <a:bodyPr wrap="none" anchor="ctr"/>
          <a:lstStyle/>
          <a:p>
            <a:endParaRPr lang="ru-RU"/>
          </a:p>
        </p:txBody>
      </p:sp>
      <p:sp>
        <p:nvSpPr>
          <p:cNvPr id="15373" name="Line 76"/>
          <p:cNvSpPr>
            <a:spLocks noChangeShapeType="1"/>
          </p:cNvSpPr>
          <p:nvPr/>
        </p:nvSpPr>
        <p:spPr bwMode="auto">
          <a:xfrm>
            <a:off x="4425950" y="4024313"/>
            <a:ext cx="412750" cy="0"/>
          </a:xfrm>
          <a:prstGeom prst="line">
            <a:avLst/>
          </a:prstGeom>
          <a:noFill/>
          <a:ln w="28575">
            <a:solidFill>
              <a:schemeClr val="tx1"/>
            </a:solidFill>
            <a:round/>
            <a:headEnd/>
            <a:tailEnd/>
          </a:ln>
        </p:spPr>
        <p:txBody>
          <a:bodyPr wrap="none" anchor="ctr"/>
          <a:lstStyle/>
          <a:p>
            <a:endParaRPr lang="ru-RU"/>
          </a:p>
        </p:txBody>
      </p:sp>
      <p:sp>
        <p:nvSpPr>
          <p:cNvPr id="15374" name="Line 77"/>
          <p:cNvSpPr>
            <a:spLocks noChangeShapeType="1"/>
          </p:cNvSpPr>
          <p:nvPr/>
        </p:nvSpPr>
        <p:spPr bwMode="auto">
          <a:xfrm flipV="1">
            <a:off x="4838700" y="3619500"/>
            <a:ext cx="0" cy="404813"/>
          </a:xfrm>
          <a:prstGeom prst="line">
            <a:avLst/>
          </a:prstGeom>
          <a:noFill/>
          <a:ln w="28575">
            <a:solidFill>
              <a:schemeClr val="tx1"/>
            </a:solidFill>
            <a:round/>
            <a:headEnd/>
            <a:tailEnd/>
          </a:ln>
        </p:spPr>
        <p:txBody>
          <a:bodyPr wrap="none" anchor="ctr"/>
          <a:lstStyle/>
          <a:p>
            <a:endParaRPr lang="ru-RU"/>
          </a:p>
        </p:txBody>
      </p:sp>
      <p:sp>
        <p:nvSpPr>
          <p:cNvPr id="15375" name="Line 78"/>
          <p:cNvSpPr>
            <a:spLocks noChangeShapeType="1"/>
          </p:cNvSpPr>
          <p:nvPr/>
        </p:nvSpPr>
        <p:spPr bwMode="auto">
          <a:xfrm>
            <a:off x="4838700" y="3619500"/>
            <a:ext cx="904875" cy="0"/>
          </a:xfrm>
          <a:prstGeom prst="line">
            <a:avLst/>
          </a:prstGeom>
          <a:noFill/>
          <a:ln w="28575">
            <a:solidFill>
              <a:schemeClr val="tx1"/>
            </a:solidFill>
            <a:round/>
            <a:headEnd/>
            <a:tailEnd/>
          </a:ln>
        </p:spPr>
        <p:txBody>
          <a:bodyPr wrap="none" anchor="ctr"/>
          <a:lstStyle/>
          <a:p>
            <a:endParaRPr lang="ru-RU"/>
          </a:p>
        </p:txBody>
      </p:sp>
      <p:sp>
        <p:nvSpPr>
          <p:cNvPr id="15376" name="Line 79"/>
          <p:cNvSpPr>
            <a:spLocks noChangeShapeType="1"/>
          </p:cNvSpPr>
          <p:nvPr/>
        </p:nvSpPr>
        <p:spPr bwMode="auto">
          <a:xfrm>
            <a:off x="4838700" y="4024313"/>
            <a:ext cx="0" cy="336550"/>
          </a:xfrm>
          <a:prstGeom prst="line">
            <a:avLst/>
          </a:prstGeom>
          <a:noFill/>
          <a:ln w="28575">
            <a:solidFill>
              <a:schemeClr val="tx1"/>
            </a:solidFill>
            <a:round/>
            <a:headEnd/>
            <a:tailEnd/>
          </a:ln>
        </p:spPr>
        <p:txBody>
          <a:bodyPr wrap="none" anchor="ctr"/>
          <a:lstStyle/>
          <a:p>
            <a:endParaRPr lang="ru-RU"/>
          </a:p>
        </p:txBody>
      </p:sp>
      <p:sp>
        <p:nvSpPr>
          <p:cNvPr id="15377" name="Line 80"/>
          <p:cNvSpPr>
            <a:spLocks noChangeShapeType="1"/>
          </p:cNvSpPr>
          <p:nvPr/>
        </p:nvSpPr>
        <p:spPr bwMode="auto">
          <a:xfrm>
            <a:off x="4838700" y="4360863"/>
            <a:ext cx="258763" cy="0"/>
          </a:xfrm>
          <a:prstGeom prst="line">
            <a:avLst/>
          </a:prstGeom>
          <a:noFill/>
          <a:ln w="28575">
            <a:solidFill>
              <a:schemeClr val="tx1"/>
            </a:solidFill>
            <a:round/>
            <a:headEnd/>
            <a:tailEnd/>
          </a:ln>
        </p:spPr>
        <p:txBody>
          <a:bodyPr wrap="none" anchor="ctr"/>
          <a:lstStyle/>
          <a:p>
            <a:endParaRPr lang="ru-RU"/>
          </a:p>
        </p:txBody>
      </p:sp>
      <p:sp>
        <p:nvSpPr>
          <p:cNvPr id="15378" name="Line 81"/>
          <p:cNvSpPr>
            <a:spLocks noChangeShapeType="1"/>
          </p:cNvSpPr>
          <p:nvPr/>
        </p:nvSpPr>
        <p:spPr bwMode="auto">
          <a:xfrm flipV="1">
            <a:off x="5097463" y="4125913"/>
            <a:ext cx="0" cy="234950"/>
          </a:xfrm>
          <a:prstGeom prst="line">
            <a:avLst/>
          </a:prstGeom>
          <a:noFill/>
          <a:ln w="28575">
            <a:solidFill>
              <a:schemeClr val="tx1"/>
            </a:solidFill>
            <a:round/>
            <a:headEnd/>
            <a:tailEnd/>
          </a:ln>
        </p:spPr>
        <p:txBody>
          <a:bodyPr wrap="none" anchor="ctr"/>
          <a:lstStyle/>
          <a:p>
            <a:endParaRPr lang="ru-RU"/>
          </a:p>
        </p:txBody>
      </p:sp>
      <p:sp>
        <p:nvSpPr>
          <p:cNvPr id="15379" name="Line 82"/>
          <p:cNvSpPr>
            <a:spLocks noChangeShapeType="1"/>
          </p:cNvSpPr>
          <p:nvPr/>
        </p:nvSpPr>
        <p:spPr bwMode="auto">
          <a:xfrm>
            <a:off x="5097463" y="4125913"/>
            <a:ext cx="568325" cy="0"/>
          </a:xfrm>
          <a:prstGeom prst="line">
            <a:avLst/>
          </a:prstGeom>
          <a:noFill/>
          <a:ln w="28575">
            <a:solidFill>
              <a:schemeClr val="tx1"/>
            </a:solidFill>
            <a:round/>
            <a:headEnd/>
            <a:tailEnd/>
          </a:ln>
        </p:spPr>
        <p:txBody>
          <a:bodyPr wrap="none" anchor="ctr"/>
          <a:lstStyle/>
          <a:p>
            <a:endParaRPr lang="ru-RU"/>
          </a:p>
        </p:txBody>
      </p:sp>
      <p:sp>
        <p:nvSpPr>
          <p:cNvPr id="15380" name="Line 83"/>
          <p:cNvSpPr>
            <a:spLocks noChangeShapeType="1"/>
          </p:cNvSpPr>
          <p:nvPr/>
        </p:nvSpPr>
        <p:spPr bwMode="auto">
          <a:xfrm>
            <a:off x="5097463" y="4360863"/>
            <a:ext cx="0" cy="203200"/>
          </a:xfrm>
          <a:prstGeom prst="line">
            <a:avLst/>
          </a:prstGeom>
          <a:noFill/>
          <a:ln w="28575">
            <a:solidFill>
              <a:schemeClr val="tx1"/>
            </a:solidFill>
            <a:round/>
            <a:headEnd/>
            <a:tailEnd/>
          </a:ln>
        </p:spPr>
        <p:txBody>
          <a:bodyPr wrap="none" anchor="ctr"/>
          <a:lstStyle/>
          <a:p>
            <a:endParaRPr lang="ru-RU"/>
          </a:p>
        </p:txBody>
      </p:sp>
      <p:sp>
        <p:nvSpPr>
          <p:cNvPr id="15381" name="Line 84"/>
          <p:cNvSpPr>
            <a:spLocks noChangeShapeType="1"/>
          </p:cNvSpPr>
          <p:nvPr/>
        </p:nvSpPr>
        <p:spPr bwMode="auto">
          <a:xfrm>
            <a:off x="5097463" y="4564063"/>
            <a:ext cx="542925" cy="0"/>
          </a:xfrm>
          <a:prstGeom prst="line">
            <a:avLst/>
          </a:prstGeom>
          <a:noFill/>
          <a:ln w="28575">
            <a:solidFill>
              <a:schemeClr val="tx1"/>
            </a:solidFill>
            <a:round/>
            <a:headEnd/>
            <a:tailEnd/>
          </a:ln>
        </p:spPr>
        <p:txBody>
          <a:bodyPr wrap="none" anchor="ctr"/>
          <a:lstStyle/>
          <a:p>
            <a:endParaRPr lang="ru-RU"/>
          </a:p>
        </p:txBody>
      </p:sp>
      <p:sp>
        <p:nvSpPr>
          <p:cNvPr id="15382" name="Line 85"/>
          <p:cNvSpPr>
            <a:spLocks noChangeShapeType="1"/>
          </p:cNvSpPr>
          <p:nvPr/>
        </p:nvSpPr>
        <p:spPr bwMode="auto">
          <a:xfrm flipH="1">
            <a:off x="4267200" y="3248025"/>
            <a:ext cx="53975" cy="0"/>
          </a:xfrm>
          <a:prstGeom prst="line">
            <a:avLst/>
          </a:prstGeom>
          <a:noFill/>
          <a:ln w="38100">
            <a:solidFill>
              <a:schemeClr val="tx1"/>
            </a:solidFill>
            <a:round/>
            <a:headEnd/>
            <a:tailEnd/>
          </a:ln>
        </p:spPr>
        <p:txBody>
          <a:bodyPr wrap="none" anchor="ctr"/>
          <a:lstStyle/>
          <a:p>
            <a:endParaRPr lang="ru-RU"/>
          </a:p>
        </p:txBody>
      </p:sp>
      <p:sp>
        <p:nvSpPr>
          <p:cNvPr id="15383" name="Text Box 87"/>
          <p:cNvSpPr txBox="1">
            <a:spLocks noChangeArrowheads="1"/>
          </p:cNvSpPr>
          <p:nvPr/>
        </p:nvSpPr>
        <p:spPr bwMode="auto">
          <a:xfrm>
            <a:off x="5632450" y="3906838"/>
            <a:ext cx="369888" cy="396875"/>
          </a:xfrm>
          <a:prstGeom prst="rect">
            <a:avLst/>
          </a:prstGeom>
          <a:noFill/>
          <a:ln w="9525">
            <a:noFill/>
            <a:miter lim="800000"/>
            <a:headEnd/>
            <a:tailEnd/>
          </a:ln>
        </p:spPr>
        <p:txBody>
          <a:bodyPr wrap="none">
            <a:spAutoFit/>
          </a:bodyPr>
          <a:lstStyle/>
          <a:p>
            <a:pPr eaLnBrk="0" hangingPunct="0"/>
            <a:r>
              <a:rPr lang="ru-RU" sz="2000">
                <a:latin typeface="Times New Roman" pitchFamily="18" charset="0"/>
              </a:rPr>
              <a:t>D</a:t>
            </a:r>
            <a:endParaRPr lang="ru-RU" sz="2400">
              <a:latin typeface="Times New Roman" pitchFamily="18" charset="0"/>
            </a:endParaRPr>
          </a:p>
        </p:txBody>
      </p:sp>
      <p:sp>
        <p:nvSpPr>
          <p:cNvPr id="15384" name="Text Box 88"/>
          <p:cNvSpPr txBox="1">
            <a:spLocks noChangeArrowheads="1"/>
          </p:cNvSpPr>
          <p:nvPr/>
        </p:nvSpPr>
        <p:spPr bwMode="auto">
          <a:xfrm>
            <a:off x="4505325" y="3089275"/>
            <a:ext cx="354013" cy="395288"/>
          </a:xfrm>
          <a:prstGeom prst="rect">
            <a:avLst/>
          </a:prstGeom>
          <a:noFill/>
          <a:ln w="9525">
            <a:noFill/>
            <a:miter lim="800000"/>
            <a:headEnd/>
            <a:tailEnd/>
          </a:ln>
        </p:spPr>
        <p:txBody>
          <a:bodyPr wrap="none">
            <a:spAutoFit/>
          </a:bodyPr>
          <a:lstStyle/>
          <a:p>
            <a:pPr eaLnBrk="0" hangingPunct="0"/>
            <a:r>
              <a:rPr lang="ru-RU" sz="2000">
                <a:latin typeface="Times New Roman" pitchFamily="18" charset="0"/>
              </a:rPr>
              <a:t>B</a:t>
            </a:r>
            <a:endParaRPr lang="ru-RU" sz="2400">
              <a:latin typeface="Times New Roman" pitchFamily="18" charset="0"/>
            </a:endParaRPr>
          </a:p>
        </p:txBody>
      </p:sp>
      <p:sp>
        <p:nvSpPr>
          <p:cNvPr id="15385" name="Text Box 89"/>
          <p:cNvSpPr txBox="1">
            <a:spLocks noChangeArrowheads="1"/>
          </p:cNvSpPr>
          <p:nvPr/>
        </p:nvSpPr>
        <p:spPr bwMode="auto">
          <a:xfrm>
            <a:off x="4430713" y="2590800"/>
            <a:ext cx="368300" cy="396875"/>
          </a:xfrm>
          <a:prstGeom prst="rect">
            <a:avLst/>
          </a:prstGeom>
          <a:noFill/>
          <a:ln w="9525">
            <a:noFill/>
            <a:miter lim="800000"/>
            <a:headEnd/>
            <a:tailEnd/>
          </a:ln>
        </p:spPr>
        <p:txBody>
          <a:bodyPr wrap="none">
            <a:spAutoFit/>
          </a:bodyPr>
          <a:lstStyle/>
          <a:p>
            <a:pPr eaLnBrk="0" hangingPunct="0"/>
            <a:r>
              <a:rPr lang="ru-RU" sz="2000">
                <a:latin typeface="Times New Roman" pitchFamily="18" charset="0"/>
              </a:rPr>
              <a:t>A</a:t>
            </a:r>
            <a:endParaRPr lang="ru-RU" sz="2400">
              <a:latin typeface="Times New Roman" pitchFamily="18" charset="0"/>
            </a:endParaRPr>
          </a:p>
        </p:txBody>
      </p:sp>
      <p:grpSp>
        <p:nvGrpSpPr>
          <p:cNvPr id="15386" name="Group 90"/>
          <p:cNvGrpSpPr>
            <a:grpSpLocks/>
          </p:cNvGrpSpPr>
          <p:nvPr/>
        </p:nvGrpSpPr>
        <p:grpSpPr bwMode="auto">
          <a:xfrm>
            <a:off x="6705600" y="1828800"/>
            <a:ext cx="1660525" cy="1955800"/>
            <a:chOff x="4286" y="672"/>
            <a:chExt cx="1365" cy="1807"/>
          </a:xfrm>
        </p:grpSpPr>
        <p:sp>
          <p:nvSpPr>
            <p:cNvPr id="15414" name="Text Box 91"/>
            <p:cNvSpPr txBox="1">
              <a:spLocks noChangeArrowheads="1"/>
            </p:cNvSpPr>
            <p:nvPr/>
          </p:nvSpPr>
          <p:spPr bwMode="auto">
            <a:xfrm>
              <a:off x="5266" y="2113"/>
              <a:ext cx="279" cy="366"/>
            </a:xfrm>
            <a:prstGeom prst="rect">
              <a:avLst/>
            </a:prstGeom>
            <a:noFill/>
            <a:ln w="9525">
              <a:noFill/>
              <a:miter lim="800000"/>
              <a:headEnd/>
              <a:tailEnd/>
            </a:ln>
          </p:spPr>
          <p:txBody>
            <a:bodyPr wrap="none">
              <a:spAutoFit/>
            </a:bodyPr>
            <a:lstStyle/>
            <a:p>
              <a:pPr eaLnBrk="0" hangingPunct="0"/>
              <a:r>
                <a:rPr lang="ru-RU" sz="2000">
                  <a:latin typeface="Times New Roman" pitchFamily="18" charset="0"/>
                </a:rPr>
                <a:t>E</a:t>
              </a:r>
              <a:endParaRPr lang="ru-RU" sz="2400">
                <a:latin typeface="Times New Roman" pitchFamily="18" charset="0"/>
              </a:endParaRPr>
            </a:p>
          </p:txBody>
        </p:sp>
        <p:sp>
          <p:nvSpPr>
            <p:cNvPr id="15415" name="Text Box 92"/>
            <p:cNvSpPr txBox="1">
              <a:spLocks noChangeArrowheads="1"/>
            </p:cNvSpPr>
            <p:nvPr/>
          </p:nvSpPr>
          <p:spPr bwMode="auto">
            <a:xfrm>
              <a:off x="5288" y="672"/>
              <a:ext cx="303" cy="367"/>
            </a:xfrm>
            <a:prstGeom prst="rect">
              <a:avLst/>
            </a:prstGeom>
            <a:noFill/>
            <a:ln w="9525">
              <a:noFill/>
              <a:miter lim="800000"/>
              <a:headEnd/>
              <a:tailEnd/>
            </a:ln>
          </p:spPr>
          <p:txBody>
            <a:bodyPr wrap="none">
              <a:spAutoFit/>
            </a:bodyPr>
            <a:lstStyle/>
            <a:p>
              <a:pPr eaLnBrk="0" hangingPunct="0"/>
              <a:r>
                <a:rPr lang="ru-RU" sz="2000">
                  <a:latin typeface="Times New Roman" pitchFamily="18" charset="0"/>
                </a:rPr>
                <a:t>A</a:t>
              </a:r>
              <a:endParaRPr lang="ru-RU" sz="2400">
                <a:latin typeface="Times New Roman" pitchFamily="18" charset="0"/>
              </a:endParaRPr>
            </a:p>
          </p:txBody>
        </p:sp>
        <p:grpSp>
          <p:nvGrpSpPr>
            <p:cNvPr id="15416" name="Group 93"/>
            <p:cNvGrpSpPr>
              <a:grpSpLocks/>
            </p:cNvGrpSpPr>
            <p:nvPr/>
          </p:nvGrpSpPr>
          <p:grpSpPr bwMode="auto">
            <a:xfrm>
              <a:off x="4286" y="799"/>
              <a:ext cx="1365" cy="1440"/>
              <a:chOff x="4272" y="816"/>
              <a:chExt cx="1365" cy="1440"/>
            </a:xfrm>
          </p:grpSpPr>
          <p:sp>
            <p:nvSpPr>
              <p:cNvPr id="15417" name="Line 94"/>
              <p:cNvSpPr>
                <a:spLocks noChangeShapeType="1"/>
              </p:cNvSpPr>
              <p:nvPr/>
            </p:nvSpPr>
            <p:spPr bwMode="auto">
              <a:xfrm>
                <a:off x="4320" y="1872"/>
                <a:ext cx="269" cy="0"/>
              </a:xfrm>
              <a:prstGeom prst="line">
                <a:avLst/>
              </a:prstGeom>
              <a:noFill/>
              <a:ln w="28575">
                <a:solidFill>
                  <a:schemeClr val="tx1"/>
                </a:solidFill>
                <a:round/>
                <a:headEnd/>
                <a:tailEnd/>
              </a:ln>
            </p:spPr>
            <p:txBody>
              <a:bodyPr wrap="none" anchor="ctr"/>
              <a:lstStyle/>
              <a:p>
                <a:endParaRPr lang="ru-RU"/>
              </a:p>
            </p:txBody>
          </p:sp>
          <p:sp>
            <p:nvSpPr>
              <p:cNvPr id="15418" name="Line 95"/>
              <p:cNvSpPr>
                <a:spLocks noChangeShapeType="1"/>
              </p:cNvSpPr>
              <p:nvPr/>
            </p:nvSpPr>
            <p:spPr bwMode="auto">
              <a:xfrm flipV="1">
                <a:off x="4582" y="1636"/>
                <a:ext cx="0" cy="266"/>
              </a:xfrm>
              <a:prstGeom prst="line">
                <a:avLst/>
              </a:prstGeom>
              <a:noFill/>
              <a:ln w="28575">
                <a:solidFill>
                  <a:schemeClr val="tx1"/>
                </a:solidFill>
                <a:round/>
                <a:headEnd/>
                <a:tailEnd/>
              </a:ln>
            </p:spPr>
            <p:txBody>
              <a:bodyPr wrap="none" anchor="ctr"/>
              <a:lstStyle/>
              <a:p>
                <a:endParaRPr lang="ru-RU"/>
              </a:p>
            </p:txBody>
          </p:sp>
          <p:sp>
            <p:nvSpPr>
              <p:cNvPr id="15419" name="Line 96"/>
              <p:cNvSpPr>
                <a:spLocks noChangeShapeType="1"/>
              </p:cNvSpPr>
              <p:nvPr/>
            </p:nvSpPr>
            <p:spPr bwMode="auto">
              <a:xfrm>
                <a:off x="4582" y="1636"/>
                <a:ext cx="794" cy="0"/>
              </a:xfrm>
              <a:prstGeom prst="line">
                <a:avLst/>
              </a:prstGeom>
              <a:noFill/>
              <a:ln w="28575">
                <a:solidFill>
                  <a:schemeClr val="tx1"/>
                </a:solidFill>
                <a:round/>
                <a:headEnd/>
                <a:tailEnd/>
              </a:ln>
            </p:spPr>
            <p:txBody>
              <a:bodyPr wrap="none" anchor="ctr"/>
              <a:lstStyle/>
              <a:p>
                <a:endParaRPr lang="ru-RU"/>
              </a:p>
            </p:txBody>
          </p:sp>
          <p:sp>
            <p:nvSpPr>
              <p:cNvPr id="15420" name="Line 97"/>
              <p:cNvSpPr>
                <a:spLocks noChangeShapeType="1"/>
              </p:cNvSpPr>
              <p:nvPr/>
            </p:nvSpPr>
            <p:spPr bwMode="auto">
              <a:xfrm>
                <a:off x="4582" y="1902"/>
                <a:ext cx="0" cy="221"/>
              </a:xfrm>
              <a:prstGeom prst="line">
                <a:avLst/>
              </a:prstGeom>
              <a:noFill/>
              <a:ln w="28575">
                <a:solidFill>
                  <a:schemeClr val="tx1"/>
                </a:solidFill>
                <a:round/>
                <a:headEnd/>
                <a:tailEnd/>
              </a:ln>
            </p:spPr>
            <p:txBody>
              <a:bodyPr wrap="none" anchor="ctr"/>
              <a:lstStyle/>
              <a:p>
                <a:endParaRPr lang="ru-RU"/>
              </a:p>
            </p:txBody>
          </p:sp>
          <p:sp>
            <p:nvSpPr>
              <p:cNvPr id="15421" name="Line 98"/>
              <p:cNvSpPr>
                <a:spLocks noChangeShapeType="1"/>
              </p:cNvSpPr>
              <p:nvPr/>
            </p:nvSpPr>
            <p:spPr bwMode="auto">
              <a:xfrm>
                <a:off x="4582" y="2123"/>
                <a:ext cx="227" cy="0"/>
              </a:xfrm>
              <a:prstGeom prst="line">
                <a:avLst/>
              </a:prstGeom>
              <a:noFill/>
              <a:ln w="28575">
                <a:solidFill>
                  <a:schemeClr val="tx1"/>
                </a:solidFill>
                <a:round/>
                <a:headEnd/>
                <a:tailEnd/>
              </a:ln>
            </p:spPr>
            <p:txBody>
              <a:bodyPr wrap="none" anchor="ctr"/>
              <a:lstStyle/>
              <a:p>
                <a:endParaRPr lang="ru-RU"/>
              </a:p>
            </p:txBody>
          </p:sp>
          <p:sp>
            <p:nvSpPr>
              <p:cNvPr id="15422" name="Line 99"/>
              <p:cNvSpPr>
                <a:spLocks noChangeShapeType="1"/>
              </p:cNvSpPr>
              <p:nvPr/>
            </p:nvSpPr>
            <p:spPr bwMode="auto">
              <a:xfrm flipV="1">
                <a:off x="4809" y="1968"/>
                <a:ext cx="0" cy="155"/>
              </a:xfrm>
              <a:prstGeom prst="line">
                <a:avLst/>
              </a:prstGeom>
              <a:noFill/>
              <a:ln w="28575">
                <a:solidFill>
                  <a:schemeClr val="tx1"/>
                </a:solidFill>
                <a:round/>
                <a:headEnd/>
                <a:tailEnd/>
              </a:ln>
            </p:spPr>
            <p:txBody>
              <a:bodyPr wrap="none" anchor="ctr"/>
              <a:lstStyle/>
              <a:p>
                <a:endParaRPr lang="ru-RU"/>
              </a:p>
            </p:txBody>
          </p:sp>
          <p:sp>
            <p:nvSpPr>
              <p:cNvPr id="15423" name="Line 100"/>
              <p:cNvSpPr>
                <a:spLocks noChangeShapeType="1"/>
              </p:cNvSpPr>
              <p:nvPr/>
            </p:nvSpPr>
            <p:spPr bwMode="auto">
              <a:xfrm>
                <a:off x="4809" y="1968"/>
                <a:ext cx="499" cy="0"/>
              </a:xfrm>
              <a:prstGeom prst="line">
                <a:avLst/>
              </a:prstGeom>
              <a:noFill/>
              <a:ln w="28575">
                <a:solidFill>
                  <a:schemeClr val="tx1"/>
                </a:solidFill>
                <a:round/>
                <a:headEnd/>
                <a:tailEnd/>
              </a:ln>
            </p:spPr>
            <p:txBody>
              <a:bodyPr wrap="none" anchor="ctr"/>
              <a:lstStyle/>
              <a:p>
                <a:endParaRPr lang="ru-RU"/>
              </a:p>
            </p:txBody>
          </p:sp>
          <p:sp>
            <p:nvSpPr>
              <p:cNvPr id="15424" name="Line 101"/>
              <p:cNvSpPr>
                <a:spLocks noChangeShapeType="1"/>
              </p:cNvSpPr>
              <p:nvPr/>
            </p:nvSpPr>
            <p:spPr bwMode="auto">
              <a:xfrm>
                <a:off x="4809" y="2123"/>
                <a:ext cx="0" cy="133"/>
              </a:xfrm>
              <a:prstGeom prst="line">
                <a:avLst/>
              </a:prstGeom>
              <a:noFill/>
              <a:ln w="28575">
                <a:solidFill>
                  <a:schemeClr val="tx1"/>
                </a:solidFill>
                <a:round/>
                <a:headEnd/>
                <a:tailEnd/>
              </a:ln>
            </p:spPr>
            <p:txBody>
              <a:bodyPr wrap="none" anchor="ctr"/>
              <a:lstStyle/>
              <a:p>
                <a:endParaRPr lang="ru-RU"/>
              </a:p>
            </p:txBody>
          </p:sp>
          <p:sp>
            <p:nvSpPr>
              <p:cNvPr id="15425" name="Line 102"/>
              <p:cNvSpPr>
                <a:spLocks noChangeShapeType="1"/>
              </p:cNvSpPr>
              <p:nvPr/>
            </p:nvSpPr>
            <p:spPr bwMode="auto">
              <a:xfrm>
                <a:off x="4809" y="2256"/>
                <a:ext cx="476" cy="0"/>
              </a:xfrm>
              <a:prstGeom prst="line">
                <a:avLst/>
              </a:prstGeom>
              <a:noFill/>
              <a:ln w="28575">
                <a:solidFill>
                  <a:schemeClr val="tx1"/>
                </a:solidFill>
                <a:round/>
                <a:headEnd/>
                <a:tailEnd/>
              </a:ln>
            </p:spPr>
            <p:txBody>
              <a:bodyPr wrap="none" anchor="ctr"/>
              <a:lstStyle/>
              <a:p>
                <a:endParaRPr lang="ru-RU"/>
              </a:p>
            </p:txBody>
          </p:sp>
          <p:sp>
            <p:nvSpPr>
              <p:cNvPr id="15426" name="Text Box 103"/>
              <p:cNvSpPr txBox="1">
                <a:spLocks noChangeArrowheads="1"/>
              </p:cNvSpPr>
              <p:nvPr/>
            </p:nvSpPr>
            <p:spPr bwMode="auto">
              <a:xfrm>
                <a:off x="5346" y="1488"/>
                <a:ext cx="291" cy="367"/>
              </a:xfrm>
              <a:prstGeom prst="rect">
                <a:avLst/>
              </a:prstGeom>
              <a:noFill/>
              <a:ln w="9525">
                <a:noFill/>
                <a:miter lim="800000"/>
                <a:headEnd/>
                <a:tailEnd/>
              </a:ln>
            </p:spPr>
            <p:txBody>
              <a:bodyPr wrap="none">
                <a:spAutoFit/>
              </a:bodyPr>
              <a:lstStyle/>
              <a:p>
                <a:pPr eaLnBrk="0" hangingPunct="0"/>
                <a:r>
                  <a:rPr lang="ru-RU" sz="2000">
                    <a:latin typeface="Times New Roman" pitchFamily="18" charset="0"/>
                  </a:rPr>
                  <a:t>C</a:t>
                </a:r>
                <a:endParaRPr lang="ru-RU" sz="2400">
                  <a:latin typeface="Times New Roman" pitchFamily="18" charset="0"/>
                </a:endParaRPr>
              </a:p>
            </p:txBody>
          </p:sp>
          <p:sp>
            <p:nvSpPr>
              <p:cNvPr id="15427" name="Text Box 104"/>
              <p:cNvSpPr txBox="1">
                <a:spLocks noChangeArrowheads="1"/>
              </p:cNvSpPr>
              <p:nvPr/>
            </p:nvSpPr>
            <p:spPr bwMode="auto">
              <a:xfrm>
                <a:off x="5297" y="1824"/>
                <a:ext cx="303" cy="367"/>
              </a:xfrm>
              <a:prstGeom prst="rect">
                <a:avLst/>
              </a:prstGeom>
              <a:noFill/>
              <a:ln w="9525">
                <a:noFill/>
                <a:miter lim="800000"/>
                <a:headEnd/>
                <a:tailEnd/>
              </a:ln>
            </p:spPr>
            <p:txBody>
              <a:bodyPr wrap="none">
                <a:spAutoFit/>
              </a:bodyPr>
              <a:lstStyle/>
              <a:p>
                <a:pPr eaLnBrk="0" hangingPunct="0"/>
                <a:r>
                  <a:rPr lang="ru-RU" sz="2000">
                    <a:latin typeface="Times New Roman" pitchFamily="18" charset="0"/>
                  </a:rPr>
                  <a:t>D</a:t>
                </a:r>
                <a:endParaRPr lang="ru-RU" sz="2400">
                  <a:latin typeface="Times New Roman" pitchFamily="18" charset="0"/>
                </a:endParaRPr>
              </a:p>
            </p:txBody>
          </p:sp>
          <p:sp>
            <p:nvSpPr>
              <p:cNvPr id="15428" name="Line 105"/>
              <p:cNvSpPr>
                <a:spLocks noChangeShapeType="1"/>
              </p:cNvSpPr>
              <p:nvPr/>
            </p:nvSpPr>
            <p:spPr bwMode="auto">
              <a:xfrm flipV="1">
                <a:off x="4320" y="1008"/>
                <a:ext cx="0" cy="864"/>
              </a:xfrm>
              <a:prstGeom prst="line">
                <a:avLst/>
              </a:prstGeom>
              <a:noFill/>
              <a:ln w="28575">
                <a:solidFill>
                  <a:schemeClr val="tx1"/>
                </a:solidFill>
                <a:round/>
                <a:headEnd/>
                <a:tailEnd/>
              </a:ln>
            </p:spPr>
            <p:txBody>
              <a:bodyPr wrap="none" anchor="ctr"/>
              <a:lstStyle/>
              <a:p>
                <a:endParaRPr lang="ru-RU"/>
              </a:p>
            </p:txBody>
          </p:sp>
          <p:sp>
            <p:nvSpPr>
              <p:cNvPr id="15429" name="Line 106"/>
              <p:cNvSpPr>
                <a:spLocks noChangeShapeType="1"/>
              </p:cNvSpPr>
              <p:nvPr/>
            </p:nvSpPr>
            <p:spPr bwMode="auto">
              <a:xfrm>
                <a:off x="4320" y="1008"/>
                <a:ext cx="768" cy="0"/>
              </a:xfrm>
              <a:prstGeom prst="line">
                <a:avLst/>
              </a:prstGeom>
              <a:noFill/>
              <a:ln w="28575">
                <a:solidFill>
                  <a:schemeClr val="tx1"/>
                </a:solidFill>
                <a:round/>
                <a:headEnd/>
                <a:tailEnd/>
              </a:ln>
            </p:spPr>
            <p:txBody>
              <a:bodyPr wrap="none" anchor="ctr"/>
              <a:lstStyle/>
              <a:p>
                <a:endParaRPr lang="ru-RU"/>
              </a:p>
            </p:txBody>
          </p:sp>
          <p:sp>
            <p:nvSpPr>
              <p:cNvPr id="15430" name="Line 107"/>
              <p:cNvSpPr>
                <a:spLocks noChangeShapeType="1"/>
              </p:cNvSpPr>
              <p:nvPr/>
            </p:nvSpPr>
            <p:spPr bwMode="auto">
              <a:xfrm>
                <a:off x="5088" y="816"/>
                <a:ext cx="0" cy="384"/>
              </a:xfrm>
              <a:prstGeom prst="line">
                <a:avLst/>
              </a:prstGeom>
              <a:noFill/>
              <a:ln w="28575">
                <a:solidFill>
                  <a:schemeClr val="tx1"/>
                </a:solidFill>
                <a:round/>
                <a:headEnd/>
                <a:tailEnd/>
              </a:ln>
            </p:spPr>
            <p:txBody>
              <a:bodyPr wrap="none" anchor="ctr"/>
              <a:lstStyle/>
              <a:p>
                <a:endParaRPr lang="ru-RU"/>
              </a:p>
            </p:txBody>
          </p:sp>
          <p:sp>
            <p:nvSpPr>
              <p:cNvPr id="15431" name="Line 108"/>
              <p:cNvSpPr>
                <a:spLocks noChangeShapeType="1"/>
              </p:cNvSpPr>
              <p:nvPr/>
            </p:nvSpPr>
            <p:spPr bwMode="auto">
              <a:xfrm>
                <a:off x="5088" y="816"/>
                <a:ext cx="240" cy="0"/>
              </a:xfrm>
              <a:prstGeom prst="line">
                <a:avLst/>
              </a:prstGeom>
              <a:noFill/>
              <a:ln w="28575">
                <a:solidFill>
                  <a:schemeClr val="tx1"/>
                </a:solidFill>
                <a:round/>
                <a:headEnd/>
                <a:tailEnd/>
              </a:ln>
            </p:spPr>
            <p:txBody>
              <a:bodyPr wrap="none" anchor="ctr"/>
              <a:lstStyle/>
              <a:p>
                <a:endParaRPr lang="ru-RU"/>
              </a:p>
            </p:txBody>
          </p:sp>
          <p:sp>
            <p:nvSpPr>
              <p:cNvPr id="15432" name="Line 109"/>
              <p:cNvSpPr>
                <a:spLocks noChangeShapeType="1"/>
              </p:cNvSpPr>
              <p:nvPr/>
            </p:nvSpPr>
            <p:spPr bwMode="auto">
              <a:xfrm>
                <a:off x="5088" y="1200"/>
                <a:ext cx="240" cy="0"/>
              </a:xfrm>
              <a:prstGeom prst="line">
                <a:avLst/>
              </a:prstGeom>
              <a:noFill/>
              <a:ln w="28575">
                <a:solidFill>
                  <a:schemeClr val="tx1"/>
                </a:solidFill>
                <a:round/>
                <a:headEnd/>
                <a:tailEnd/>
              </a:ln>
            </p:spPr>
            <p:txBody>
              <a:bodyPr wrap="none" anchor="ctr"/>
              <a:lstStyle/>
              <a:p>
                <a:endParaRPr lang="ru-RU"/>
              </a:p>
            </p:txBody>
          </p:sp>
          <p:sp>
            <p:nvSpPr>
              <p:cNvPr id="15433" name="Text Box 110"/>
              <p:cNvSpPr txBox="1">
                <a:spLocks noChangeArrowheads="1"/>
              </p:cNvSpPr>
              <p:nvPr/>
            </p:nvSpPr>
            <p:spPr bwMode="auto">
              <a:xfrm>
                <a:off x="5280" y="1057"/>
                <a:ext cx="291" cy="367"/>
              </a:xfrm>
              <a:prstGeom prst="rect">
                <a:avLst/>
              </a:prstGeom>
              <a:noFill/>
              <a:ln w="9525">
                <a:noFill/>
                <a:miter lim="800000"/>
                <a:headEnd/>
                <a:tailEnd/>
              </a:ln>
            </p:spPr>
            <p:txBody>
              <a:bodyPr wrap="none">
                <a:spAutoFit/>
              </a:bodyPr>
              <a:lstStyle/>
              <a:p>
                <a:pPr eaLnBrk="0" hangingPunct="0"/>
                <a:r>
                  <a:rPr lang="ru-RU" sz="2000">
                    <a:latin typeface="Times New Roman" pitchFamily="18" charset="0"/>
                  </a:rPr>
                  <a:t>B</a:t>
                </a:r>
                <a:endParaRPr lang="ru-RU" sz="2400">
                  <a:latin typeface="Times New Roman" pitchFamily="18" charset="0"/>
                </a:endParaRPr>
              </a:p>
            </p:txBody>
          </p:sp>
          <p:sp>
            <p:nvSpPr>
              <p:cNvPr id="15434" name="Line 111"/>
              <p:cNvSpPr>
                <a:spLocks noChangeShapeType="1"/>
              </p:cNvSpPr>
              <p:nvPr/>
            </p:nvSpPr>
            <p:spPr bwMode="auto">
              <a:xfrm flipH="1">
                <a:off x="4272" y="1440"/>
                <a:ext cx="48" cy="0"/>
              </a:xfrm>
              <a:prstGeom prst="line">
                <a:avLst/>
              </a:prstGeom>
              <a:noFill/>
              <a:ln w="38100">
                <a:solidFill>
                  <a:schemeClr val="tx1"/>
                </a:solidFill>
                <a:round/>
                <a:headEnd/>
                <a:tailEnd/>
              </a:ln>
            </p:spPr>
            <p:txBody>
              <a:bodyPr wrap="none" anchor="ctr"/>
              <a:lstStyle/>
              <a:p>
                <a:endParaRPr lang="ru-RU"/>
              </a:p>
            </p:txBody>
          </p:sp>
        </p:grpSp>
      </p:grpSp>
      <p:grpSp>
        <p:nvGrpSpPr>
          <p:cNvPr id="15387" name="Group 112"/>
          <p:cNvGrpSpPr>
            <a:grpSpLocks/>
          </p:cNvGrpSpPr>
          <p:nvPr/>
        </p:nvGrpSpPr>
        <p:grpSpPr bwMode="auto">
          <a:xfrm>
            <a:off x="6553200" y="3962400"/>
            <a:ext cx="1641475" cy="1828800"/>
            <a:chOff x="4416" y="2832"/>
            <a:chExt cx="1164" cy="1392"/>
          </a:xfrm>
        </p:grpSpPr>
        <p:sp>
          <p:nvSpPr>
            <p:cNvPr id="15396" name="Line 113"/>
            <p:cNvSpPr>
              <a:spLocks noChangeShapeType="1"/>
            </p:cNvSpPr>
            <p:nvPr/>
          </p:nvSpPr>
          <p:spPr bwMode="auto">
            <a:xfrm>
              <a:off x="4464" y="2976"/>
              <a:ext cx="672" cy="0"/>
            </a:xfrm>
            <a:prstGeom prst="line">
              <a:avLst/>
            </a:prstGeom>
            <a:noFill/>
            <a:ln w="28575">
              <a:solidFill>
                <a:schemeClr val="tx1"/>
              </a:solidFill>
              <a:round/>
              <a:headEnd/>
              <a:tailEnd/>
            </a:ln>
          </p:spPr>
          <p:txBody>
            <a:bodyPr wrap="none" anchor="ctr"/>
            <a:lstStyle/>
            <a:p>
              <a:endParaRPr lang="ru-RU"/>
            </a:p>
          </p:txBody>
        </p:sp>
        <p:sp>
          <p:nvSpPr>
            <p:cNvPr id="15397" name="Line 114"/>
            <p:cNvSpPr>
              <a:spLocks noChangeShapeType="1"/>
            </p:cNvSpPr>
            <p:nvPr/>
          </p:nvSpPr>
          <p:spPr bwMode="auto">
            <a:xfrm>
              <a:off x="4464" y="2976"/>
              <a:ext cx="0" cy="720"/>
            </a:xfrm>
            <a:prstGeom prst="line">
              <a:avLst/>
            </a:prstGeom>
            <a:noFill/>
            <a:ln w="28575">
              <a:solidFill>
                <a:schemeClr val="tx1"/>
              </a:solidFill>
              <a:round/>
              <a:headEnd/>
              <a:tailEnd/>
            </a:ln>
          </p:spPr>
          <p:txBody>
            <a:bodyPr wrap="none" anchor="ctr"/>
            <a:lstStyle/>
            <a:p>
              <a:endParaRPr lang="ru-RU"/>
            </a:p>
          </p:txBody>
        </p:sp>
        <p:sp>
          <p:nvSpPr>
            <p:cNvPr id="15398" name="Line 115"/>
            <p:cNvSpPr>
              <a:spLocks noChangeShapeType="1"/>
            </p:cNvSpPr>
            <p:nvPr/>
          </p:nvSpPr>
          <p:spPr bwMode="auto">
            <a:xfrm>
              <a:off x="4464" y="3696"/>
              <a:ext cx="96" cy="0"/>
            </a:xfrm>
            <a:prstGeom prst="line">
              <a:avLst/>
            </a:prstGeom>
            <a:noFill/>
            <a:ln w="28575">
              <a:solidFill>
                <a:schemeClr val="tx1"/>
              </a:solidFill>
              <a:round/>
              <a:headEnd/>
              <a:tailEnd/>
            </a:ln>
          </p:spPr>
          <p:txBody>
            <a:bodyPr wrap="none" anchor="ctr"/>
            <a:lstStyle/>
            <a:p>
              <a:endParaRPr lang="ru-RU"/>
            </a:p>
          </p:txBody>
        </p:sp>
        <p:sp>
          <p:nvSpPr>
            <p:cNvPr id="15399" name="Line 116"/>
            <p:cNvSpPr>
              <a:spLocks noChangeShapeType="1"/>
            </p:cNvSpPr>
            <p:nvPr/>
          </p:nvSpPr>
          <p:spPr bwMode="auto">
            <a:xfrm>
              <a:off x="4560" y="3312"/>
              <a:ext cx="0" cy="816"/>
            </a:xfrm>
            <a:prstGeom prst="line">
              <a:avLst/>
            </a:prstGeom>
            <a:noFill/>
            <a:ln w="28575">
              <a:solidFill>
                <a:schemeClr val="tx1"/>
              </a:solidFill>
              <a:round/>
              <a:headEnd/>
              <a:tailEnd/>
            </a:ln>
          </p:spPr>
          <p:txBody>
            <a:bodyPr wrap="none" anchor="ctr"/>
            <a:lstStyle/>
            <a:p>
              <a:endParaRPr lang="ru-RU"/>
            </a:p>
          </p:txBody>
        </p:sp>
        <p:sp>
          <p:nvSpPr>
            <p:cNvPr id="15400" name="Line 117"/>
            <p:cNvSpPr>
              <a:spLocks noChangeShapeType="1"/>
            </p:cNvSpPr>
            <p:nvPr/>
          </p:nvSpPr>
          <p:spPr bwMode="auto">
            <a:xfrm>
              <a:off x="4560" y="3312"/>
              <a:ext cx="240" cy="0"/>
            </a:xfrm>
            <a:prstGeom prst="line">
              <a:avLst/>
            </a:prstGeom>
            <a:noFill/>
            <a:ln w="28575">
              <a:solidFill>
                <a:schemeClr val="tx1"/>
              </a:solidFill>
              <a:round/>
              <a:headEnd/>
              <a:tailEnd/>
            </a:ln>
          </p:spPr>
          <p:txBody>
            <a:bodyPr wrap="none" anchor="ctr"/>
            <a:lstStyle/>
            <a:p>
              <a:endParaRPr lang="ru-RU"/>
            </a:p>
          </p:txBody>
        </p:sp>
        <p:sp>
          <p:nvSpPr>
            <p:cNvPr id="15401" name="Line 118"/>
            <p:cNvSpPr>
              <a:spLocks noChangeShapeType="1"/>
            </p:cNvSpPr>
            <p:nvPr/>
          </p:nvSpPr>
          <p:spPr bwMode="auto">
            <a:xfrm>
              <a:off x="4560" y="4128"/>
              <a:ext cx="227" cy="0"/>
            </a:xfrm>
            <a:prstGeom prst="line">
              <a:avLst/>
            </a:prstGeom>
            <a:noFill/>
            <a:ln w="28575">
              <a:solidFill>
                <a:schemeClr val="tx1"/>
              </a:solidFill>
              <a:round/>
              <a:headEnd/>
              <a:tailEnd/>
            </a:ln>
          </p:spPr>
          <p:txBody>
            <a:bodyPr wrap="none" anchor="ctr"/>
            <a:lstStyle/>
            <a:p>
              <a:endParaRPr lang="ru-RU"/>
            </a:p>
          </p:txBody>
        </p:sp>
        <p:sp>
          <p:nvSpPr>
            <p:cNvPr id="15402" name="Line 119"/>
            <p:cNvSpPr>
              <a:spLocks noChangeShapeType="1"/>
            </p:cNvSpPr>
            <p:nvPr/>
          </p:nvSpPr>
          <p:spPr bwMode="auto">
            <a:xfrm flipV="1">
              <a:off x="4787" y="3936"/>
              <a:ext cx="0" cy="155"/>
            </a:xfrm>
            <a:prstGeom prst="line">
              <a:avLst/>
            </a:prstGeom>
            <a:noFill/>
            <a:ln w="28575">
              <a:solidFill>
                <a:schemeClr val="tx1"/>
              </a:solidFill>
              <a:round/>
              <a:headEnd/>
              <a:tailEnd/>
            </a:ln>
          </p:spPr>
          <p:txBody>
            <a:bodyPr wrap="none" anchor="ctr"/>
            <a:lstStyle/>
            <a:p>
              <a:endParaRPr lang="ru-RU"/>
            </a:p>
          </p:txBody>
        </p:sp>
        <p:sp>
          <p:nvSpPr>
            <p:cNvPr id="15403" name="Line 120"/>
            <p:cNvSpPr>
              <a:spLocks noChangeShapeType="1"/>
            </p:cNvSpPr>
            <p:nvPr/>
          </p:nvSpPr>
          <p:spPr bwMode="auto">
            <a:xfrm>
              <a:off x="4787" y="3936"/>
              <a:ext cx="499" cy="0"/>
            </a:xfrm>
            <a:prstGeom prst="line">
              <a:avLst/>
            </a:prstGeom>
            <a:noFill/>
            <a:ln w="28575">
              <a:solidFill>
                <a:schemeClr val="tx1"/>
              </a:solidFill>
              <a:round/>
              <a:headEnd/>
              <a:tailEnd/>
            </a:ln>
          </p:spPr>
          <p:txBody>
            <a:bodyPr wrap="none" anchor="ctr"/>
            <a:lstStyle/>
            <a:p>
              <a:endParaRPr lang="ru-RU"/>
            </a:p>
          </p:txBody>
        </p:sp>
        <p:sp>
          <p:nvSpPr>
            <p:cNvPr id="15404" name="Line 121"/>
            <p:cNvSpPr>
              <a:spLocks noChangeShapeType="1"/>
            </p:cNvSpPr>
            <p:nvPr/>
          </p:nvSpPr>
          <p:spPr bwMode="auto">
            <a:xfrm>
              <a:off x="4787" y="4091"/>
              <a:ext cx="0" cy="133"/>
            </a:xfrm>
            <a:prstGeom prst="line">
              <a:avLst/>
            </a:prstGeom>
            <a:noFill/>
            <a:ln w="28575">
              <a:solidFill>
                <a:schemeClr val="tx1"/>
              </a:solidFill>
              <a:round/>
              <a:headEnd/>
              <a:tailEnd/>
            </a:ln>
          </p:spPr>
          <p:txBody>
            <a:bodyPr wrap="none" anchor="ctr"/>
            <a:lstStyle/>
            <a:p>
              <a:endParaRPr lang="ru-RU"/>
            </a:p>
          </p:txBody>
        </p:sp>
        <p:sp>
          <p:nvSpPr>
            <p:cNvPr id="15405" name="Line 122"/>
            <p:cNvSpPr>
              <a:spLocks noChangeShapeType="1"/>
            </p:cNvSpPr>
            <p:nvPr/>
          </p:nvSpPr>
          <p:spPr bwMode="auto">
            <a:xfrm>
              <a:off x="4787" y="4224"/>
              <a:ext cx="476" cy="0"/>
            </a:xfrm>
            <a:prstGeom prst="line">
              <a:avLst/>
            </a:prstGeom>
            <a:noFill/>
            <a:ln w="28575">
              <a:solidFill>
                <a:schemeClr val="tx1"/>
              </a:solidFill>
              <a:round/>
              <a:headEnd/>
              <a:tailEnd/>
            </a:ln>
          </p:spPr>
          <p:txBody>
            <a:bodyPr wrap="none" anchor="ctr"/>
            <a:lstStyle/>
            <a:p>
              <a:endParaRPr lang="ru-RU"/>
            </a:p>
          </p:txBody>
        </p:sp>
        <p:sp>
          <p:nvSpPr>
            <p:cNvPr id="15406" name="Text Box 123"/>
            <p:cNvSpPr txBox="1">
              <a:spLocks noChangeArrowheads="1"/>
            </p:cNvSpPr>
            <p:nvPr/>
          </p:nvSpPr>
          <p:spPr bwMode="auto">
            <a:xfrm>
              <a:off x="5319" y="3782"/>
              <a:ext cx="261" cy="302"/>
            </a:xfrm>
            <a:prstGeom prst="rect">
              <a:avLst/>
            </a:prstGeom>
            <a:noFill/>
            <a:ln w="9525">
              <a:noFill/>
              <a:miter lim="800000"/>
              <a:headEnd/>
              <a:tailEnd/>
            </a:ln>
          </p:spPr>
          <p:txBody>
            <a:bodyPr wrap="none">
              <a:spAutoFit/>
            </a:bodyPr>
            <a:lstStyle/>
            <a:p>
              <a:pPr eaLnBrk="0" hangingPunct="0"/>
              <a:r>
                <a:rPr lang="ru-RU" sz="2000">
                  <a:latin typeface="Times New Roman" pitchFamily="18" charset="0"/>
                </a:rPr>
                <a:t>D</a:t>
              </a:r>
              <a:endParaRPr lang="ru-RU" sz="2400">
                <a:latin typeface="Times New Roman" pitchFamily="18" charset="0"/>
              </a:endParaRPr>
            </a:p>
          </p:txBody>
        </p:sp>
        <p:sp>
          <p:nvSpPr>
            <p:cNvPr id="15407" name="Line 124"/>
            <p:cNvSpPr>
              <a:spLocks noChangeShapeType="1"/>
            </p:cNvSpPr>
            <p:nvPr/>
          </p:nvSpPr>
          <p:spPr bwMode="auto">
            <a:xfrm>
              <a:off x="4800" y="3158"/>
              <a:ext cx="0" cy="384"/>
            </a:xfrm>
            <a:prstGeom prst="line">
              <a:avLst/>
            </a:prstGeom>
            <a:noFill/>
            <a:ln w="28575">
              <a:solidFill>
                <a:schemeClr val="tx1"/>
              </a:solidFill>
              <a:round/>
              <a:headEnd/>
              <a:tailEnd/>
            </a:ln>
          </p:spPr>
          <p:txBody>
            <a:bodyPr wrap="none" anchor="ctr"/>
            <a:lstStyle/>
            <a:p>
              <a:endParaRPr lang="ru-RU"/>
            </a:p>
          </p:txBody>
        </p:sp>
        <p:sp>
          <p:nvSpPr>
            <p:cNvPr id="15408" name="Line 125"/>
            <p:cNvSpPr>
              <a:spLocks noChangeShapeType="1"/>
            </p:cNvSpPr>
            <p:nvPr/>
          </p:nvSpPr>
          <p:spPr bwMode="auto">
            <a:xfrm>
              <a:off x="4800" y="3158"/>
              <a:ext cx="240" cy="0"/>
            </a:xfrm>
            <a:prstGeom prst="line">
              <a:avLst/>
            </a:prstGeom>
            <a:noFill/>
            <a:ln w="28575">
              <a:solidFill>
                <a:schemeClr val="tx1"/>
              </a:solidFill>
              <a:round/>
              <a:headEnd/>
              <a:tailEnd/>
            </a:ln>
          </p:spPr>
          <p:txBody>
            <a:bodyPr wrap="none" anchor="ctr"/>
            <a:lstStyle/>
            <a:p>
              <a:endParaRPr lang="ru-RU"/>
            </a:p>
          </p:txBody>
        </p:sp>
        <p:sp>
          <p:nvSpPr>
            <p:cNvPr id="15409" name="Line 126"/>
            <p:cNvSpPr>
              <a:spLocks noChangeShapeType="1"/>
            </p:cNvSpPr>
            <p:nvPr/>
          </p:nvSpPr>
          <p:spPr bwMode="auto">
            <a:xfrm>
              <a:off x="4800" y="3542"/>
              <a:ext cx="240" cy="0"/>
            </a:xfrm>
            <a:prstGeom prst="line">
              <a:avLst/>
            </a:prstGeom>
            <a:noFill/>
            <a:ln w="28575">
              <a:solidFill>
                <a:schemeClr val="tx1"/>
              </a:solidFill>
              <a:round/>
              <a:headEnd/>
              <a:tailEnd/>
            </a:ln>
          </p:spPr>
          <p:txBody>
            <a:bodyPr wrap="none" anchor="ctr"/>
            <a:lstStyle/>
            <a:p>
              <a:endParaRPr lang="ru-RU"/>
            </a:p>
          </p:txBody>
        </p:sp>
        <p:sp>
          <p:nvSpPr>
            <p:cNvPr id="15410" name="Text Box 127"/>
            <p:cNvSpPr txBox="1">
              <a:spLocks noChangeArrowheads="1"/>
            </p:cNvSpPr>
            <p:nvPr/>
          </p:nvSpPr>
          <p:spPr bwMode="auto">
            <a:xfrm>
              <a:off x="5000" y="3014"/>
              <a:ext cx="262" cy="303"/>
            </a:xfrm>
            <a:prstGeom prst="rect">
              <a:avLst/>
            </a:prstGeom>
            <a:noFill/>
            <a:ln w="9525">
              <a:noFill/>
              <a:miter lim="800000"/>
              <a:headEnd/>
              <a:tailEnd/>
            </a:ln>
          </p:spPr>
          <p:txBody>
            <a:bodyPr wrap="none">
              <a:spAutoFit/>
            </a:bodyPr>
            <a:lstStyle/>
            <a:p>
              <a:pPr eaLnBrk="0" hangingPunct="0"/>
              <a:r>
                <a:rPr lang="ru-RU" sz="2000">
                  <a:latin typeface="Times New Roman" pitchFamily="18" charset="0"/>
                </a:rPr>
                <a:t>A</a:t>
              </a:r>
              <a:endParaRPr lang="ru-RU" sz="2400">
                <a:latin typeface="Times New Roman" pitchFamily="18" charset="0"/>
              </a:endParaRPr>
            </a:p>
          </p:txBody>
        </p:sp>
        <p:sp>
          <p:nvSpPr>
            <p:cNvPr id="15411" name="Text Box 128"/>
            <p:cNvSpPr txBox="1">
              <a:spLocks noChangeArrowheads="1"/>
            </p:cNvSpPr>
            <p:nvPr/>
          </p:nvSpPr>
          <p:spPr bwMode="auto">
            <a:xfrm>
              <a:off x="4993" y="3398"/>
              <a:ext cx="251" cy="302"/>
            </a:xfrm>
            <a:prstGeom prst="rect">
              <a:avLst/>
            </a:prstGeom>
            <a:noFill/>
            <a:ln w="9525">
              <a:noFill/>
              <a:miter lim="800000"/>
              <a:headEnd/>
              <a:tailEnd/>
            </a:ln>
          </p:spPr>
          <p:txBody>
            <a:bodyPr wrap="none">
              <a:spAutoFit/>
            </a:bodyPr>
            <a:lstStyle/>
            <a:p>
              <a:pPr eaLnBrk="0" hangingPunct="0"/>
              <a:r>
                <a:rPr lang="ru-RU" sz="2000">
                  <a:latin typeface="Times New Roman" pitchFamily="18" charset="0"/>
                </a:rPr>
                <a:t>B</a:t>
              </a:r>
              <a:endParaRPr lang="ru-RU" sz="2400">
                <a:latin typeface="Times New Roman" pitchFamily="18" charset="0"/>
              </a:endParaRPr>
            </a:p>
          </p:txBody>
        </p:sp>
        <p:sp>
          <p:nvSpPr>
            <p:cNvPr id="15412" name="Line 129"/>
            <p:cNvSpPr>
              <a:spLocks noChangeShapeType="1"/>
            </p:cNvSpPr>
            <p:nvPr/>
          </p:nvSpPr>
          <p:spPr bwMode="auto">
            <a:xfrm flipH="1">
              <a:off x="4416" y="3312"/>
              <a:ext cx="48" cy="0"/>
            </a:xfrm>
            <a:prstGeom prst="line">
              <a:avLst/>
            </a:prstGeom>
            <a:noFill/>
            <a:ln w="38100">
              <a:solidFill>
                <a:schemeClr val="tx1"/>
              </a:solidFill>
              <a:round/>
              <a:headEnd/>
              <a:tailEnd/>
            </a:ln>
          </p:spPr>
          <p:txBody>
            <a:bodyPr wrap="none" anchor="ctr"/>
            <a:lstStyle/>
            <a:p>
              <a:endParaRPr lang="ru-RU"/>
            </a:p>
          </p:txBody>
        </p:sp>
        <p:sp>
          <p:nvSpPr>
            <p:cNvPr id="15413" name="Text Box 130"/>
            <p:cNvSpPr txBox="1">
              <a:spLocks noChangeArrowheads="1"/>
            </p:cNvSpPr>
            <p:nvPr/>
          </p:nvSpPr>
          <p:spPr bwMode="auto">
            <a:xfrm>
              <a:off x="5088" y="2832"/>
              <a:ext cx="251" cy="302"/>
            </a:xfrm>
            <a:prstGeom prst="rect">
              <a:avLst/>
            </a:prstGeom>
            <a:noFill/>
            <a:ln w="9525">
              <a:noFill/>
              <a:miter lim="800000"/>
              <a:headEnd/>
              <a:tailEnd/>
            </a:ln>
          </p:spPr>
          <p:txBody>
            <a:bodyPr wrap="none">
              <a:spAutoFit/>
            </a:bodyPr>
            <a:lstStyle/>
            <a:p>
              <a:pPr eaLnBrk="0" hangingPunct="0"/>
              <a:r>
                <a:rPr lang="ru-RU" sz="2000">
                  <a:latin typeface="Times New Roman" pitchFamily="18" charset="0"/>
                </a:rPr>
                <a:t>C</a:t>
              </a:r>
              <a:endParaRPr lang="ru-RU" sz="2400">
                <a:latin typeface="Times New Roman" pitchFamily="18" charset="0"/>
              </a:endParaRPr>
            </a:p>
          </p:txBody>
        </p:sp>
      </p:grpSp>
      <p:sp>
        <p:nvSpPr>
          <p:cNvPr id="15388" name="Rectangle 154"/>
          <p:cNvSpPr>
            <a:spLocks noChangeArrowheads="1"/>
          </p:cNvSpPr>
          <p:nvPr/>
        </p:nvSpPr>
        <p:spPr bwMode="auto">
          <a:xfrm>
            <a:off x="3048000" y="3733800"/>
            <a:ext cx="914400" cy="457200"/>
          </a:xfrm>
          <a:prstGeom prst="rect">
            <a:avLst/>
          </a:prstGeom>
          <a:noFill/>
          <a:ln w="9525">
            <a:noFill/>
            <a:miter lim="800000"/>
            <a:headEnd/>
            <a:tailEnd/>
          </a:ln>
        </p:spPr>
        <p:txBody>
          <a:bodyPr wrap="none" anchor="ctr"/>
          <a:lstStyle/>
          <a:p>
            <a:pPr algn="ctr"/>
            <a:r>
              <a:rPr lang="ru-RU" sz="6000">
                <a:solidFill>
                  <a:srgbClr val="003A1C"/>
                </a:solidFill>
              </a:rPr>
              <a:t>=</a:t>
            </a:r>
          </a:p>
        </p:txBody>
      </p:sp>
      <p:sp>
        <p:nvSpPr>
          <p:cNvPr id="15389" name="Rectangle 158"/>
          <p:cNvSpPr>
            <a:spLocks noChangeArrowheads="1"/>
          </p:cNvSpPr>
          <p:nvPr/>
        </p:nvSpPr>
        <p:spPr bwMode="auto">
          <a:xfrm>
            <a:off x="3962400" y="3048000"/>
            <a:ext cx="533400" cy="228600"/>
          </a:xfrm>
          <a:prstGeom prst="rect">
            <a:avLst/>
          </a:prstGeom>
          <a:noFill/>
          <a:ln w="9525">
            <a:noFill/>
            <a:miter lim="800000"/>
            <a:headEnd/>
            <a:tailEnd/>
          </a:ln>
        </p:spPr>
        <p:txBody>
          <a:bodyPr wrap="none" anchor="ctr"/>
          <a:lstStyle/>
          <a:p>
            <a:pPr algn="ctr"/>
            <a:r>
              <a:rPr lang="ru-RU" sz="6000">
                <a:solidFill>
                  <a:srgbClr val="CC0000"/>
                </a:solidFill>
              </a:rPr>
              <a:t>-</a:t>
            </a:r>
          </a:p>
        </p:txBody>
      </p:sp>
      <p:sp>
        <p:nvSpPr>
          <p:cNvPr id="15390" name="Rectangle 159"/>
          <p:cNvSpPr>
            <a:spLocks noChangeArrowheads="1"/>
          </p:cNvSpPr>
          <p:nvPr/>
        </p:nvSpPr>
        <p:spPr bwMode="auto">
          <a:xfrm>
            <a:off x="6248400" y="4343400"/>
            <a:ext cx="533400" cy="304800"/>
          </a:xfrm>
          <a:prstGeom prst="rect">
            <a:avLst/>
          </a:prstGeom>
          <a:noFill/>
          <a:ln w="9525">
            <a:noFill/>
            <a:miter lim="800000"/>
            <a:headEnd/>
            <a:tailEnd/>
          </a:ln>
        </p:spPr>
        <p:txBody>
          <a:bodyPr wrap="none" anchor="ctr"/>
          <a:lstStyle/>
          <a:p>
            <a:pPr algn="ctr"/>
            <a:r>
              <a:rPr lang="ru-RU" sz="6000">
                <a:solidFill>
                  <a:srgbClr val="CC0000"/>
                </a:solidFill>
              </a:rPr>
              <a:t>-</a:t>
            </a:r>
          </a:p>
        </p:txBody>
      </p:sp>
      <p:sp>
        <p:nvSpPr>
          <p:cNvPr id="15391" name="Rectangle 160"/>
          <p:cNvSpPr>
            <a:spLocks noChangeArrowheads="1"/>
          </p:cNvSpPr>
          <p:nvPr/>
        </p:nvSpPr>
        <p:spPr bwMode="auto">
          <a:xfrm>
            <a:off x="6400800" y="2438400"/>
            <a:ext cx="533400" cy="228600"/>
          </a:xfrm>
          <a:prstGeom prst="rect">
            <a:avLst/>
          </a:prstGeom>
          <a:noFill/>
          <a:ln w="9525">
            <a:noFill/>
            <a:miter lim="800000"/>
            <a:headEnd/>
            <a:tailEnd/>
          </a:ln>
        </p:spPr>
        <p:txBody>
          <a:bodyPr wrap="none" anchor="ctr"/>
          <a:lstStyle/>
          <a:p>
            <a:pPr algn="ctr"/>
            <a:r>
              <a:rPr lang="ru-RU" sz="6000">
                <a:solidFill>
                  <a:srgbClr val="CC0000"/>
                </a:solidFill>
              </a:rPr>
              <a:t>-</a:t>
            </a:r>
          </a:p>
        </p:txBody>
      </p:sp>
      <p:sp>
        <p:nvSpPr>
          <p:cNvPr id="15392" name="Rectangle 162"/>
          <p:cNvSpPr>
            <a:spLocks noChangeArrowheads="1"/>
          </p:cNvSpPr>
          <p:nvPr/>
        </p:nvSpPr>
        <p:spPr bwMode="auto">
          <a:xfrm>
            <a:off x="5181600" y="5867400"/>
            <a:ext cx="2514600" cy="533400"/>
          </a:xfrm>
          <a:prstGeom prst="rect">
            <a:avLst/>
          </a:prstGeom>
          <a:noFill/>
          <a:ln w="9525">
            <a:noFill/>
            <a:miter lim="800000"/>
            <a:headEnd/>
            <a:tailEnd/>
          </a:ln>
        </p:spPr>
        <p:txBody>
          <a:bodyPr wrap="none" anchor="ctr"/>
          <a:lstStyle/>
          <a:p>
            <a:pPr algn="ctr"/>
            <a:r>
              <a:rPr lang="ru-RU" sz="2000">
                <a:solidFill>
                  <a:srgbClr val="003A1C"/>
                </a:solidFill>
              </a:rPr>
              <a:t>Есть еще варианты?</a:t>
            </a:r>
          </a:p>
        </p:txBody>
      </p:sp>
      <p:sp>
        <p:nvSpPr>
          <p:cNvPr id="15393" name="Text Box 227"/>
          <p:cNvSpPr txBox="1">
            <a:spLocks noChangeArrowheads="1"/>
          </p:cNvSpPr>
          <p:nvPr/>
        </p:nvSpPr>
        <p:spPr bwMode="auto">
          <a:xfrm>
            <a:off x="5599113" y="4344988"/>
            <a:ext cx="339725" cy="395287"/>
          </a:xfrm>
          <a:prstGeom prst="rect">
            <a:avLst/>
          </a:prstGeom>
          <a:noFill/>
          <a:ln w="9525">
            <a:noFill/>
            <a:miter lim="800000"/>
            <a:headEnd/>
            <a:tailEnd/>
          </a:ln>
        </p:spPr>
        <p:txBody>
          <a:bodyPr wrap="none">
            <a:spAutoFit/>
          </a:bodyPr>
          <a:lstStyle/>
          <a:p>
            <a:pPr eaLnBrk="0" hangingPunct="0"/>
            <a:r>
              <a:rPr lang="ru-RU" sz="2000">
                <a:latin typeface="Times New Roman" pitchFamily="18" charset="0"/>
              </a:rPr>
              <a:t>E</a:t>
            </a:r>
            <a:endParaRPr lang="ru-RU" sz="2400">
              <a:latin typeface="Times New Roman" pitchFamily="18" charset="0"/>
            </a:endParaRPr>
          </a:p>
        </p:txBody>
      </p:sp>
      <p:sp>
        <p:nvSpPr>
          <p:cNvPr id="15394" name="Text Box 228"/>
          <p:cNvSpPr txBox="1">
            <a:spLocks noChangeArrowheads="1"/>
          </p:cNvSpPr>
          <p:nvPr/>
        </p:nvSpPr>
        <p:spPr bwMode="auto">
          <a:xfrm>
            <a:off x="7696200" y="5562600"/>
            <a:ext cx="339725" cy="395288"/>
          </a:xfrm>
          <a:prstGeom prst="rect">
            <a:avLst/>
          </a:prstGeom>
          <a:noFill/>
          <a:ln w="9525">
            <a:noFill/>
            <a:miter lim="800000"/>
            <a:headEnd/>
            <a:tailEnd/>
          </a:ln>
        </p:spPr>
        <p:txBody>
          <a:bodyPr wrap="none">
            <a:spAutoFit/>
          </a:bodyPr>
          <a:lstStyle/>
          <a:p>
            <a:pPr eaLnBrk="0" hangingPunct="0"/>
            <a:r>
              <a:rPr lang="ru-RU" sz="2000">
                <a:latin typeface="Times New Roman" pitchFamily="18" charset="0"/>
              </a:rPr>
              <a:t>E</a:t>
            </a:r>
            <a:endParaRPr lang="ru-RU" sz="2400">
              <a:latin typeface="Times New Roman" pitchFamily="18" charset="0"/>
            </a:endParaRPr>
          </a:p>
        </p:txBody>
      </p:sp>
      <p:sp>
        <p:nvSpPr>
          <p:cNvPr id="15395" name="Номер слайда 94"/>
          <p:cNvSpPr>
            <a:spLocks noGrp="1"/>
          </p:cNvSpPr>
          <p:nvPr>
            <p:ph type="sldNum" sz="quarter" idx="12"/>
          </p:nvPr>
        </p:nvSpPr>
        <p:spPr>
          <a:noFill/>
        </p:spPr>
        <p:txBody>
          <a:bodyPr/>
          <a:lstStyle/>
          <a:p>
            <a:fld id="{109838D3-342E-48C0-A1A1-B562E35FF409}" type="slidenum">
              <a:rPr lang="en-US" smtClean="0"/>
              <a:pPr/>
              <a:t>47</a:t>
            </a:fld>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Рисунок 24"/>
          <p:cNvPicPr>
            <a:picLocks noChangeAspect="1"/>
          </p:cNvPicPr>
          <p:nvPr/>
        </p:nvPicPr>
        <p:blipFill>
          <a:blip r:embed="rId2" cstate="print"/>
          <a:stretch>
            <a:fillRect/>
          </a:stretch>
        </p:blipFill>
        <p:spPr>
          <a:xfrm>
            <a:off x="278260" y="863782"/>
            <a:ext cx="2698744" cy="3092518"/>
          </a:xfrm>
          <a:prstGeom prst="rect">
            <a:avLst/>
          </a:prstGeom>
        </p:spPr>
      </p:pic>
      <p:sp>
        <p:nvSpPr>
          <p:cNvPr id="2" name="Rectangle 8"/>
          <p:cNvSpPr txBox="1">
            <a:spLocks noChangeArrowheads="1"/>
          </p:cNvSpPr>
          <p:nvPr/>
        </p:nvSpPr>
        <p:spPr>
          <a:xfrm>
            <a:off x="0" y="0"/>
            <a:ext cx="9144000" cy="745724"/>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ru-RU" altLang="ru-RU" sz="3600" b="1" smtClean="0">
                <a:solidFill>
                  <a:srgbClr val="00B0F0"/>
                </a:solidFill>
                <a:latin typeface="Courier New" panose="02070309020205020404" pitchFamily="49" charset="0"/>
              </a:rPr>
              <a:t>Неукорененное дерево</a:t>
            </a:r>
          </a:p>
        </p:txBody>
      </p:sp>
      <p:cxnSp>
        <p:nvCxnSpPr>
          <p:cNvPr id="6" name="Прямая соединительная линия 5"/>
          <p:cNvCxnSpPr/>
          <p:nvPr/>
        </p:nvCxnSpPr>
        <p:spPr>
          <a:xfrm flipH="1">
            <a:off x="1" y="745724"/>
            <a:ext cx="9143999" cy="0"/>
          </a:xfrm>
          <a:prstGeom prst="line">
            <a:avLst/>
          </a:prstGeom>
          <a:ln w="60325">
            <a:gradFill flip="none" rotWithShape="1">
              <a:gsLst>
                <a:gs pos="0">
                  <a:schemeClr val="accent1"/>
                </a:gs>
                <a:gs pos="59000">
                  <a:schemeClr val="accent1">
                    <a:lumMod val="45000"/>
                    <a:lumOff val="55000"/>
                  </a:schemeClr>
                </a:gs>
                <a:gs pos="83000">
                  <a:schemeClr val="accent1">
                    <a:lumMod val="45000"/>
                    <a:lumOff val="55000"/>
                  </a:schemeClr>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5" name="Rectangle 4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pSp>
        <p:nvGrpSpPr>
          <p:cNvPr id="37" name="Группа 36"/>
          <p:cNvGrpSpPr/>
          <p:nvPr/>
        </p:nvGrpSpPr>
        <p:grpSpPr>
          <a:xfrm>
            <a:off x="3994446" y="3912487"/>
            <a:ext cx="4865074" cy="2533032"/>
            <a:chOff x="3994446" y="3912487"/>
            <a:chExt cx="4865074" cy="2533032"/>
          </a:xfrm>
        </p:grpSpPr>
        <p:pic>
          <p:nvPicPr>
            <p:cNvPr id="12" name="Рисунок 11"/>
            <p:cNvPicPr>
              <a:picLocks noChangeAspect="1"/>
            </p:cNvPicPr>
            <p:nvPr/>
          </p:nvPicPr>
          <p:blipFill>
            <a:blip r:embed="rId3" cstate="print"/>
            <a:stretch>
              <a:fillRect/>
            </a:stretch>
          </p:blipFill>
          <p:spPr>
            <a:xfrm>
              <a:off x="3994446" y="4648998"/>
              <a:ext cx="2270980" cy="1782310"/>
            </a:xfrm>
            <a:prstGeom prst="rect">
              <a:avLst/>
            </a:prstGeom>
          </p:spPr>
        </p:pic>
        <p:pic>
          <p:nvPicPr>
            <p:cNvPr id="13" name="Рисунок 12"/>
            <p:cNvPicPr>
              <a:picLocks noChangeAspect="1"/>
            </p:cNvPicPr>
            <p:nvPr/>
          </p:nvPicPr>
          <p:blipFill>
            <a:blip r:embed="rId4" cstate="print"/>
            <a:stretch>
              <a:fillRect/>
            </a:stretch>
          </p:blipFill>
          <p:spPr>
            <a:xfrm>
              <a:off x="6208699" y="4634787"/>
              <a:ext cx="2579186" cy="1810732"/>
            </a:xfrm>
            <a:prstGeom prst="rect">
              <a:avLst/>
            </a:prstGeom>
          </p:spPr>
        </p:pic>
        <p:sp>
          <p:nvSpPr>
            <p:cNvPr id="22" name="Прямоугольник 21"/>
            <p:cNvSpPr/>
            <p:nvPr/>
          </p:nvSpPr>
          <p:spPr>
            <a:xfrm>
              <a:off x="3994446" y="3912487"/>
              <a:ext cx="4865074" cy="2533032"/>
            </a:xfrm>
            <a:prstGeom prst="rect">
              <a:avLst/>
            </a:prstGeom>
            <a:solidFill>
              <a:schemeClr val="accent6">
                <a:lumMod val="40000"/>
                <a:lumOff val="6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Rectangle 3"/>
            <p:cNvSpPr>
              <a:spLocks noChangeArrowheads="1"/>
            </p:cNvSpPr>
            <p:nvPr/>
          </p:nvSpPr>
          <p:spPr bwMode="auto">
            <a:xfrm>
              <a:off x="4187469" y="3985249"/>
              <a:ext cx="4524309" cy="46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ru-RU" altLang="ru-RU" sz="2400" smtClean="0">
                  <a:solidFill>
                    <a:srgbClr val="00B050"/>
                  </a:solidFill>
                  <a:latin typeface="Arial" panose="020B0604020202020204" pitchFamily="34" charset="0"/>
                  <a:cs typeface="Arial" panose="020B0604020202020204" pitchFamily="34" charset="0"/>
                  <a:sym typeface="Symbol" panose="05050102010706020507" pitchFamily="18" charset="2"/>
                </a:rPr>
                <a:t>Примеры других укоренений:</a:t>
              </a:r>
              <a:endParaRPr lang="en-US" altLang="ru-RU" sz="2400">
                <a:solidFill>
                  <a:srgbClr val="00B050"/>
                </a:solidFill>
                <a:latin typeface="Arial" panose="020B0604020202020204" pitchFamily="34" charset="0"/>
                <a:cs typeface="Arial" panose="020B0604020202020204" pitchFamily="34" charset="0"/>
                <a:sym typeface="Symbol" panose="05050102010706020507" pitchFamily="18" charset="2"/>
              </a:endParaRPr>
            </a:p>
          </p:txBody>
        </p:sp>
      </p:grpSp>
      <p:sp>
        <p:nvSpPr>
          <p:cNvPr id="24" name="Rectangle 3"/>
          <p:cNvSpPr>
            <a:spLocks noChangeArrowheads="1"/>
          </p:cNvSpPr>
          <p:nvPr/>
        </p:nvSpPr>
        <p:spPr bwMode="auto">
          <a:xfrm>
            <a:off x="0" y="4354771"/>
            <a:ext cx="3992891" cy="2290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ru-RU" altLang="ru-RU" sz="2800" smtClean="0">
                <a:latin typeface="Arial" panose="020B0604020202020204" pitchFamily="34" charset="0"/>
                <a:cs typeface="Arial" panose="020B0604020202020204" pitchFamily="34" charset="0"/>
                <a:sym typeface="Symbol" panose="05050102010706020507" pitchFamily="18" charset="2"/>
              </a:rPr>
              <a:t>Неукорененное дерево можно рассматривать как множество вариантов укоренения</a:t>
            </a:r>
            <a:endParaRPr lang="en-US" altLang="ru-RU" sz="2800">
              <a:latin typeface="Arial" panose="020B0604020202020204" pitchFamily="34" charset="0"/>
              <a:cs typeface="Arial" panose="020B0604020202020204" pitchFamily="34" charset="0"/>
              <a:sym typeface="Symbol" panose="05050102010706020507" pitchFamily="18" charset="2"/>
            </a:endParaRPr>
          </a:p>
        </p:txBody>
      </p:sp>
      <p:grpSp>
        <p:nvGrpSpPr>
          <p:cNvPr id="35" name="Группа 34"/>
          <p:cNvGrpSpPr/>
          <p:nvPr/>
        </p:nvGrpSpPr>
        <p:grpSpPr>
          <a:xfrm>
            <a:off x="1161116" y="859552"/>
            <a:ext cx="4883139" cy="3066030"/>
            <a:chOff x="1161116" y="859552"/>
            <a:chExt cx="4883139" cy="3066030"/>
          </a:xfrm>
        </p:grpSpPr>
        <p:pic>
          <p:nvPicPr>
            <p:cNvPr id="26" name="Рисунок 25"/>
            <p:cNvPicPr>
              <a:picLocks noChangeAspect="1"/>
            </p:cNvPicPr>
            <p:nvPr/>
          </p:nvPicPr>
          <p:blipFill>
            <a:blip r:embed="rId5" cstate="print"/>
            <a:stretch>
              <a:fillRect/>
            </a:stretch>
          </p:blipFill>
          <p:spPr>
            <a:xfrm>
              <a:off x="3266135" y="859552"/>
              <a:ext cx="2778120" cy="3066030"/>
            </a:xfrm>
            <a:prstGeom prst="rect">
              <a:avLst/>
            </a:prstGeom>
          </p:spPr>
        </p:pic>
        <p:grpSp>
          <p:nvGrpSpPr>
            <p:cNvPr id="20" name="Группа 19"/>
            <p:cNvGrpSpPr/>
            <p:nvPr/>
          </p:nvGrpSpPr>
          <p:grpSpPr>
            <a:xfrm flipH="1">
              <a:off x="3821772" y="1841365"/>
              <a:ext cx="300674" cy="603411"/>
              <a:chOff x="4703445" y="2515211"/>
              <a:chExt cx="308569" cy="603411"/>
            </a:xfrm>
          </p:grpSpPr>
          <p:sp>
            <p:nvSpPr>
              <p:cNvPr id="7" name="Дуга 6"/>
              <p:cNvSpPr/>
              <p:nvPr/>
            </p:nvSpPr>
            <p:spPr>
              <a:xfrm>
                <a:off x="4724030" y="2716518"/>
                <a:ext cx="98540" cy="168294"/>
              </a:xfrm>
              <a:custGeom>
                <a:avLst/>
                <a:gdLst>
                  <a:gd name="connsiteX0" fmla="*/ 34290 w 68580"/>
                  <a:gd name="connsiteY0" fmla="*/ 0 h 250151"/>
                  <a:gd name="connsiteX1" fmla="*/ 68580 w 68580"/>
                  <a:gd name="connsiteY1" fmla="*/ 125076 h 250151"/>
                  <a:gd name="connsiteX2" fmla="*/ 34290 w 68580"/>
                  <a:gd name="connsiteY2" fmla="*/ 125076 h 250151"/>
                  <a:gd name="connsiteX3" fmla="*/ 34290 w 68580"/>
                  <a:gd name="connsiteY3" fmla="*/ 0 h 250151"/>
                  <a:gd name="connsiteX0" fmla="*/ 34290 w 68580"/>
                  <a:gd name="connsiteY0" fmla="*/ 0 h 250151"/>
                  <a:gd name="connsiteX1" fmla="*/ 68580 w 68580"/>
                  <a:gd name="connsiteY1" fmla="*/ 125076 h 250151"/>
                  <a:gd name="connsiteX0" fmla="*/ 0 w 98540"/>
                  <a:gd name="connsiteY0" fmla="*/ 0 h 136601"/>
                  <a:gd name="connsiteX1" fmla="*/ 34290 w 98540"/>
                  <a:gd name="connsiteY1" fmla="*/ 125076 h 136601"/>
                  <a:gd name="connsiteX2" fmla="*/ 0 w 98540"/>
                  <a:gd name="connsiteY2" fmla="*/ 125076 h 136601"/>
                  <a:gd name="connsiteX3" fmla="*/ 0 w 98540"/>
                  <a:gd name="connsiteY3" fmla="*/ 0 h 136601"/>
                  <a:gd name="connsiteX0" fmla="*/ 0 w 98540"/>
                  <a:gd name="connsiteY0" fmla="*/ 0 h 136601"/>
                  <a:gd name="connsiteX1" fmla="*/ 34290 w 98540"/>
                  <a:gd name="connsiteY1" fmla="*/ 125076 h 136601"/>
                  <a:gd name="connsiteX0" fmla="*/ 0 w 98540"/>
                  <a:gd name="connsiteY0" fmla="*/ 25651 h 162252"/>
                  <a:gd name="connsiteX1" fmla="*/ 34290 w 98540"/>
                  <a:gd name="connsiteY1" fmla="*/ 150727 h 162252"/>
                  <a:gd name="connsiteX2" fmla="*/ 0 w 98540"/>
                  <a:gd name="connsiteY2" fmla="*/ 150727 h 162252"/>
                  <a:gd name="connsiteX3" fmla="*/ 0 w 98540"/>
                  <a:gd name="connsiteY3" fmla="*/ 25651 h 162252"/>
                  <a:gd name="connsiteX0" fmla="*/ 0 w 98540"/>
                  <a:gd name="connsiteY0" fmla="*/ 25651 h 162252"/>
                  <a:gd name="connsiteX1" fmla="*/ 30480 w 98540"/>
                  <a:gd name="connsiteY1" fmla="*/ 32617 h 162252"/>
                  <a:gd name="connsiteX0" fmla="*/ 0 w 98540"/>
                  <a:gd name="connsiteY0" fmla="*/ 0 h 136601"/>
                  <a:gd name="connsiteX1" fmla="*/ 34290 w 98540"/>
                  <a:gd name="connsiteY1" fmla="*/ 125076 h 136601"/>
                  <a:gd name="connsiteX2" fmla="*/ 0 w 98540"/>
                  <a:gd name="connsiteY2" fmla="*/ 125076 h 136601"/>
                  <a:gd name="connsiteX3" fmla="*/ 0 w 98540"/>
                  <a:gd name="connsiteY3" fmla="*/ 0 h 136601"/>
                  <a:gd name="connsiteX0" fmla="*/ 0 w 98540"/>
                  <a:gd name="connsiteY0" fmla="*/ 0 h 136601"/>
                  <a:gd name="connsiteX1" fmla="*/ 30480 w 98540"/>
                  <a:gd name="connsiteY1" fmla="*/ 6966 h 136601"/>
                  <a:gd name="connsiteX0" fmla="*/ 0 w 98540"/>
                  <a:gd name="connsiteY0" fmla="*/ 0 h 154308"/>
                  <a:gd name="connsiteX1" fmla="*/ 34290 w 98540"/>
                  <a:gd name="connsiteY1" fmla="*/ 125076 h 154308"/>
                  <a:gd name="connsiteX2" fmla="*/ 0 w 98540"/>
                  <a:gd name="connsiteY2" fmla="*/ 125076 h 154308"/>
                  <a:gd name="connsiteX3" fmla="*/ 0 w 98540"/>
                  <a:gd name="connsiteY3" fmla="*/ 0 h 154308"/>
                  <a:gd name="connsiteX0" fmla="*/ 11430 w 98540"/>
                  <a:gd name="connsiteY0" fmla="*/ 154305 h 154308"/>
                  <a:gd name="connsiteX1" fmla="*/ 30480 w 98540"/>
                  <a:gd name="connsiteY1" fmla="*/ 6966 h 154308"/>
                  <a:gd name="connsiteX0" fmla="*/ 0 w 98540"/>
                  <a:gd name="connsiteY0" fmla="*/ 8274 h 162579"/>
                  <a:gd name="connsiteX1" fmla="*/ 34290 w 98540"/>
                  <a:gd name="connsiteY1" fmla="*/ 133350 h 162579"/>
                  <a:gd name="connsiteX2" fmla="*/ 0 w 98540"/>
                  <a:gd name="connsiteY2" fmla="*/ 133350 h 162579"/>
                  <a:gd name="connsiteX3" fmla="*/ 0 w 98540"/>
                  <a:gd name="connsiteY3" fmla="*/ 8274 h 162579"/>
                  <a:gd name="connsiteX0" fmla="*/ 11430 w 98540"/>
                  <a:gd name="connsiteY0" fmla="*/ 162579 h 162579"/>
                  <a:gd name="connsiteX1" fmla="*/ 68580 w 98540"/>
                  <a:gd name="connsiteY1" fmla="*/ 0 h 162579"/>
                  <a:gd name="connsiteX0" fmla="*/ 0 w 98540"/>
                  <a:gd name="connsiteY0" fmla="*/ 13989 h 168294"/>
                  <a:gd name="connsiteX1" fmla="*/ 34290 w 98540"/>
                  <a:gd name="connsiteY1" fmla="*/ 139065 h 168294"/>
                  <a:gd name="connsiteX2" fmla="*/ 0 w 98540"/>
                  <a:gd name="connsiteY2" fmla="*/ 139065 h 168294"/>
                  <a:gd name="connsiteX3" fmla="*/ 0 w 98540"/>
                  <a:gd name="connsiteY3" fmla="*/ 13989 h 168294"/>
                  <a:gd name="connsiteX0" fmla="*/ 11430 w 98540"/>
                  <a:gd name="connsiteY0" fmla="*/ 168294 h 168294"/>
                  <a:gd name="connsiteX1" fmla="*/ 45720 w 98540"/>
                  <a:gd name="connsiteY1" fmla="*/ 0 h 168294"/>
                  <a:gd name="connsiteX0" fmla="*/ 0 w 98540"/>
                  <a:gd name="connsiteY0" fmla="*/ 13989 h 168294"/>
                  <a:gd name="connsiteX1" fmla="*/ 34290 w 98540"/>
                  <a:gd name="connsiteY1" fmla="*/ 139065 h 168294"/>
                  <a:gd name="connsiteX2" fmla="*/ 0 w 98540"/>
                  <a:gd name="connsiteY2" fmla="*/ 139065 h 168294"/>
                  <a:gd name="connsiteX3" fmla="*/ 0 w 98540"/>
                  <a:gd name="connsiteY3" fmla="*/ 13989 h 168294"/>
                  <a:gd name="connsiteX0" fmla="*/ 11430 w 98540"/>
                  <a:gd name="connsiteY0" fmla="*/ 168294 h 168294"/>
                  <a:gd name="connsiteX1" fmla="*/ 45720 w 98540"/>
                  <a:gd name="connsiteY1" fmla="*/ 0 h 168294"/>
                </a:gdLst>
                <a:ahLst/>
                <a:cxnLst>
                  <a:cxn ang="0">
                    <a:pos x="connsiteX0" y="connsiteY0"/>
                  </a:cxn>
                  <a:cxn ang="0">
                    <a:pos x="connsiteX1" y="connsiteY1"/>
                  </a:cxn>
                </a:cxnLst>
                <a:rect l="l" t="t" r="r" b="b"/>
                <a:pathLst>
                  <a:path w="98540" h="168294" stroke="0" extrusionOk="0">
                    <a:moveTo>
                      <a:pt x="0" y="13989"/>
                    </a:moveTo>
                    <a:cubicBezTo>
                      <a:pt x="18938" y="13989"/>
                      <a:pt x="188595" y="197622"/>
                      <a:pt x="34290" y="139065"/>
                    </a:cubicBezTo>
                    <a:lnTo>
                      <a:pt x="0" y="139065"/>
                    </a:lnTo>
                    <a:lnTo>
                      <a:pt x="0" y="13989"/>
                    </a:lnTo>
                    <a:close/>
                  </a:path>
                  <a:path w="98540" h="168294" fill="none">
                    <a:moveTo>
                      <a:pt x="11430" y="168294"/>
                    </a:moveTo>
                    <a:cubicBezTo>
                      <a:pt x="30368" y="168294"/>
                      <a:pt x="158115" y="125232"/>
                      <a:pt x="45720" y="0"/>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 name="Дуга 17"/>
              <p:cNvSpPr/>
              <p:nvPr/>
            </p:nvSpPr>
            <p:spPr>
              <a:xfrm>
                <a:off x="4703445" y="2577554"/>
                <a:ext cx="221574" cy="407016"/>
              </a:xfrm>
              <a:custGeom>
                <a:avLst/>
                <a:gdLst>
                  <a:gd name="connsiteX0" fmla="*/ 34290 w 68580"/>
                  <a:gd name="connsiteY0" fmla="*/ 0 h 250151"/>
                  <a:gd name="connsiteX1" fmla="*/ 68580 w 68580"/>
                  <a:gd name="connsiteY1" fmla="*/ 125076 h 250151"/>
                  <a:gd name="connsiteX2" fmla="*/ 34290 w 68580"/>
                  <a:gd name="connsiteY2" fmla="*/ 125076 h 250151"/>
                  <a:gd name="connsiteX3" fmla="*/ 34290 w 68580"/>
                  <a:gd name="connsiteY3" fmla="*/ 0 h 250151"/>
                  <a:gd name="connsiteX0" fmla="*/ 34290 w 68580"/>
                  <a:gd name="connsiteY0" fmla="*/ 0 h 250151"/>
                  <a:gd name="connsiteX1" fmla="*/ 68580 w 68580"/>
                  <a:gd name="connsiteY1" fmla="*/ 125076 h 250151"/>
                  <a:gd name="connsiteX0" fmla="*/ 0 w 34290"/>
                  <a:gd name="connsiteY0" fmla="*/ 0 h 330816"/>
                  <a:gd name="connsiteX1" fmla="*/ 34290 w 34290"/>
                  <a:gd name="connsiteY1" fmla="*/ 125076 h 330816"/>
                  <a:gd name="connsiteX2" fmla="*/ 0 w 34290"/>
                  <a:gd name="connsiteY2" fmla="*/ 125076 h 330816"/>
                  <a:gd name="connsiteX3" fmla="*/ 0 w 34290"/>
                  <a:gd name="connsiteY3" fmla="*/ 0 h 330816"/>
                  <a:gd name="connsiteX0" fmla="*/ 0 w 34290"/>
                  <a:gd name="connsiteY0" fmla="*/ 0 h 330816"/>
                  <a:gd name="connsiteX1" fmla="*/ 11430 w 34290"/>
                  <a:gd name="connsiteY1" fmla="*/ 330816 h 330816"/>
                  <a:gd name="connsiteX0" fmla="*/ 78105 w 112395"/>
                  <a:gd name="connsiteY0" fmla="*/ 0 h 407016"/>
                  <a:gd name="connsiteX1" fmla="*/ 112395 w 112395"/>
                  <a:gd name="connsiteY1" fmla="*/ 125076 h 407016"/>
                  <a:gd name="connsiteX2" fmla="*/ 78105 w 112395"/>
                  <a:gd name="connsiteY2" fmla="*/ 125076 h 407016"/>
                  <a:gd name="connsiteX3" fmla="*/ 78105 w 112395"/>
                  <a:gd name="connsiteY3" fmla="*/ 0 h 407016"/>
                  <a:gd name="connsiteX0" fmla="*/ 78105 w 112395"/>
                  <a:gd name="connsiteY0" fmla="*/ 0 h 407016"/>
                  <a:gd name="connsiteX1" fmla="*/ 0 w 112395"/>
                  <a:gd name="connsiteY1" fmla="*/ 407016 h 407016"/>
                  <a:gd name="connsiteX0" fmla="*/ 78105 w 221574"/>
                  <a:gd name="connsiteY0" fmla="*/ 0 h 407016"/>
                  <a:gd name="connsiteX1" fmla="*/ 112395 w 221574"/>
                  <a:gd name="connsiteY1" fmla="*/ 125076 h 407016"/>
                  <a:gd name="connsiteX2" fmla="*/ 78105 w 221574"/>
                  <a:gd name="connsiteY2" fmla="*/ 125076 h 407016"/>
                  <a:gd name="connsiteX3" fmla="*/ 78105 w 221574"/>
                  <a:gd name="connsiteY3" fmla="*/ 0 h 407016"/>
                  <a:gd name="connsiteX0" fmla="*/ 78105 w 221574"/>
                  <a:gd name="connsiteY0" fmla="*/ 0 h 407016"/>
                  <a:gd name="connsiteX1" fmla="*/ 0 w 221574"/>
                  <a:gd name="connsiteY1" fmla="*/ 407016 h 407016"/>
                </a:gdLst>
                <a:ahLst/>
                <a:cxnLst>
                  <a:cxn ang="0">
                    <a:pos x="connsiteX0" y="connsiteY0"/>
                  </a:cxn>
                  <a:cxn ang="0">
                    <a:pos x="connsiteX1" y="connsiteY1"/>
                  </a:cxn>
                </a:cxnLst>
                <a:rect l="l" t="t" r="r" b="b"/>
                <a:pathLst>
                  <a:path w="221574" h="407016" stroke="0" extrusionOk="0">
                    <a:moveTo>
                      <a:pt x="78105" y="0"/>
                    </a:moveTo>
                    <a:cubicBezTo>
                      <a:pt x="97043" y="0"/>
                      <a:pt x="112395" y="55998"/>
                      <a:pt x="112395" y="125076"/>
                    </a:cubicBezTo>
                    <a:lnTo>
                      <a:pt x="78105" y="125076"/>
                    </a:lnTo>
                    <a:lnTo>
                      <a:pt x="78105" y="0"/>
                    </a:lnTo>
                    <a:close/>
                  </a:path>
                  <a:path w="221574" h="407016" fill="none">
                    <a:moveTo>
                      <a:pt x="78105" y="0"/>
                    </a:moveTo>
                    <a:cubicBezTo>
                      <a:pt x="97043" y="0"/>
                      <a:pt x="436245" y="326508"/>
                      <a:pt x="0" y="407016"/>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 name="Дуга 17"/>
              <p:cNvSpPr/>
              <p:nvPr/>
            </p:nvSpPr>
            <p:spPr>
              <a:xfrm>
                <a:off x="4735576" y="2515211"/>
                <a:ext cx="276438" cy="603411"/>
              </a:xfrm>
              <a:custGeom>
                <a:avLst/>
                <a:gdLst>
                  <a:gd name="connsiteX0" fmla="*/ 34290 w 68580"/>
                  <a:gd name="connsiteY0" fmla="*/ 0 h 250151"/>
                  <a:gd name="connsiteX1" fmla="*/ 68580 w 68580"/>
                  <a:gd name="connsiteY1" fmla="*/ 125076 h 250151"/>
                  <a:gd name="connsiteX2" fmla="*/ 34290 w 68580"/>
                  <a:gd name="connsiteY2" fmla="*/ 125076 h 250151"/>
                  <a:gd name="connsiteX3" fmla="*/ 34290 w 68580"/>
                  <a:gd name="connsiteY3" fmla="*/ 0 h 250151"/>
                  <a:gd name="connsiteX0" fmla="*/ 34290 w 68580"/>
                  <a:gd name="connsiteY0" fmla="*/ 0 h 250151"/>
                  <a:gd name="connsiteX1" fmla="*/ 68580 w 68580"/>
                  <a:gd name="connsiteY1" fmla="*/ 125076 h 250151"/>
                  <a:gd name="connsiteX0" fmla="*/ 0 w 34290"/>
                  <a:gd name="connsiteY0" fmla="*/ 0 h 330816"/>
                  <a:gd name="connsiteX1" fmla="*/ 34290 w 34290"/>
                  <a:gd name="connsiteY1" fmla="*/ 125076 h 330816"/>
                  <a:gd name="connsiteX2" fmla="*/ 0 w 34290"/>
                  <a:gd name="connsiteY2" fmla="*/ 125076 h 330816"/>
                  <a:gd name="connsiteX3" fmla="*/ 0 w 34290"/>
                  <a:gd name="connsiteY3" fmla="*/ 0 h 330816"/>
                  <a:gd name="connsiteX0" fmla="*/ 0 w 34290"/>
                  <a:gd name="connsiteY0" fmla="*/ 0 h 330816"/>
                  <a:gd name="connsiteX1" fmla="*/ 11430 w 34290"/>
                  <a:gd name="connsiteY1" fmla="*/ 330816 h 330816"/>
                  <a:gd name="connsiteX0" fmla="*/ 78105 w 112395"/>
                  <a:gd name="connsiteY0" fmla="*/ 0 h 407016"/>
                  <a:gd name="connsiteX1" fmla="*/ 112395 w 112395"/>
                  <a:gd name="connsiteY1" fmla="*/ 125076 h 407016"/>
                  <a:gd name="connsiteX2" fmla="*/ 78105 w 112395"/>
                  <a:gd name="connsiteY2" fmla="*/ 125076 h 407016"/>
                  <a:gd name="connsiteX3" fmla="*/ 78105 w 112395"/>
                  <a:gd name="connsiteY3" fmla="*/ 0 h 407016"/>
                  <a:gd name="connsiteX0" fmla="*/ 78105 w 112395"/>
                  <a:gd name="connsiteY0" fmla="*/ 0 h 407016"/>
                  <a:gd name="connsiteX1" fmla="*/ 0 w 112395"/>
                  <a:gd name="connsiteY1" fmla="*/ 407016 h 407016"/>
                  <a:gd name="connsiteX0" fmla="*/ 78105 w 221574"/>
                  <a:gd name="connsiteY0" fmla="*/ 0 h 407016"/>
                  <a:gd name="connsiteX1" fmla="*/ 112395 w 221574"/>
                  <a:gd name="connsiteY1" fmla="*/ 125076 h 407016"/>
                  <a:gd name="connsiteX2" fmla="*/ 78105 w 221574"/>
                  <a:gd name="connsiteY2" fmla="*/ 125076 h 407016"/>
                  <a:gd name="connsiteX3" fmla="*/ 78105 w 221574"/>
                  <a:gd name="connsiteY3" fmla="*/ 0 h 407016"/>
                  <a:gd name="connsiteX0" fmla="*/ 78105 w 221574"/>
                  <a:gd name="connsiteY0" fmla="*/ 0 h 407016"/>
                  <a:gd name="connsiteX1" fmla="*/ 0 w 221574"/>
                  <a:gd name="connsiteY1" fmla="*/ 407016 h 407016"/>
                  <a:gd name="connsiteX0" fmla="*/ 78105 w 221574"/>
                  <a:gd name="connsiteY0" fmla="*/ 59055 h 466071"/>
                  <a:gd name="connsiteX1" fmla="*/ 112395 w 221574"/>
                  <a:gd name="connsiteY1" fmla="*/ 184131 h 466071"/>
                  <a:gd name="connsiteX2" fmla="*/ 78105 w 221574"/>
                  <a:gd name="connsiteY2" fmla="*/ 184131 h 466071"/>
                  <a:gd name="connsiteX3" fmla="*/ 78105 w 221574"/>
                  <a:gd name="connsiteY3" fmla="*/ 59055 h 466071"/>
                  <a:gd name="connsiteX0" fmla="*/ 78105 w 221574"/>
                  <a:gd name="connsiteY0" fmla="*/ 0 h 466071"/>
                  <a:gd name="connsiteX1" fmla="*/ 0 w 221574"/>
                  <a:gd name="connsiteY1" fmla="*/ 466071 h 466071"/>
                  <a:gd name="connsiteX0" fmla="*/ 137160 w 243101"/>
                  <a:gd name="connsiteY0" fmla="*/ 59055 h 553701"/>
                  <a:gd name="connsiteX1" fmla="*/ 171450 w 243101"/>
                  <a:gd name="connsiteY1" fmla="*/ 184131 h 553701"/>
                  <a:gd name="connsiteX2" fmla="*/ 137160 w 243101"/>
                  <a:gd name="connsiteY2" fmla="*/ 184131 h 553701"/>
                  <a:gd name="connsiteX3" fmla="*/ 137160 w 243101"/>
                  <a:gd name="connsiteY3" fmla="*/ 59055 h 553701"/>
                  <a:gd name="connsiteX0" fmla="*/ 137160 w 243101"/>
                  <a:gd name="connsiteY0" fmla="*/ 0 h 553701"/>
                  <a:gd name="connsiteX1" fmla="*/ 0 w 243101"/>
                  <a:gd name="connsiteY1" fmla="*/ 553701 h 553701"/>
                  <a:gd name="connsiteX0" fmla="*/ 137160 w 265313"/>
                  <a:gd name="connsiteY0" fmla="*/ 108585 h 603231"/>
                  <a:gd name="connsiteX1" fmla="*/ 171450 w 265313"/>
                  <a:gd name="connsiteY1" fmla="*/ 233661 h 603231"/>
                  <a:gd name="connsiteX2" fmla="*/ 137160 w 265313"/>
                  <a:gd name="connsiteY2" fmla="*/ 233661 h 603231"/>
                  <a:gd name="connsiteX3" fmla="*/ 137160 w 265313"/>
                  <a:gd name="connsiteY3" fmla="*/ 108585 h 603231"/>
                  <a:gd name="connsiteX0" fmla="*/ 188595 w 265313"/>
                  <a:gd name="connsiteY0" fmla="*/ 0 h 603231"/>
                  <a:gd name="connsiteX1" fmla="*/ 0 w 265313"/>
                  <a:gd name="connsiteY1" fmla="*/ 603231 h 603231"/>
                  <a:gd name="connsiteX0" fmla="*/ 137160 w 233954"/>
                  <a:gd name="connsiteY0" fmla="*/ 108590 h 603236"/>
                  <a:gd name="connsiteX1" fmla="*/ 171450 w 233954"/>
                  <a:gd name="connsiteY1" fmla="*/ 233666 h 603236"/>
                  <a:gd name="connsiteX2" fmla="*/ 137160 w 233954"/>
                  <a:gd name="connsiteY2" fmla="*/ 233666 h 603236"/>
                  <a:gd name="connsiteX3" fmla="*/ 137160 w 233954"/>
                  <a:gd name="connsiteY3" fmla="*/ 108590 h 603236"/>
                  <a:gd name="connsiteX0" fmla="*/ 188595 w 233954"/>
                  <a:gd name="connsiteY0" fmla="*/ 5 h 603236"/>
                  <a:gd name="connsiteX1" fmla="*/ 0 w 233954"/>
                  <a:gd name="connsiteY1" fmla="*/ 603236 h 603236"/>
                  <a:gd name="connsiteX0" fmla="*/ 137160 w 276438"/>
                  <a:gd name="connsiteY0" fmla="*/ 108765 h 603411"/>
                  <a:gd name="connsiteX1" fmla="*/ 171450 w 276438"/>
                  <a:gd name="connsiteY1" fmla="*/ 233841 h 603411"/>
                  <a:gd name="connsiteX2" fmla="*/ 137160 w 276438"/>
                  <a:gd name="connsiteY2" fmla="*/ 233841 h 603411"/>
                  <a:gd name="connsiteX3" fmla="*/ 137160 w 276438"/>
                  <a:gd name="connsiteY3" fmla="*/ 108765 h 603411"/>
                  <a:gd name="connsiteX0" fmla="*/ 188595 w 276438"/>
                  <a:gd name="connsiteY0" fmla="*/ 180 h 603411"/>
                  <a:gd name="connsiteX1" fmla="*/ 0 w 276438"/>
                  <a:gd name="connsiteY1" fmla="*/ 603411 h 603411"/>
                </a:gdLst>
                <a:ahLst/>
                <a:cxnLst>
                  <a:cxn ang="0">
                    <a:pos x="connsiteX0" y="connsiteY0"/>
                  </a:cxn>
                  <a:cxn ang="0">
                    <a:pos x="connsiteX1" y="connsiteY1"/>
                  </a:cxn>
                </a:cxnLst>
                <a:rect l="l" t="t" r="r" b="b"/>
                <a:pathLst>
                  <a:path w="276438" h="603411" stroke="0" extrusionOk="0">
                    <a:moveTo>
                      <a:pt x="137160" y="108765"/>
                    </a:moveTo>
                    <a:cubicBezTo>
                      <a:pt x="156098" y="108765"/>
                      <a:pt x="171450" y="164763"/>
                      <a:pt x="171450" y="233841"/>
                    </a:cubicBezTo>
                    <a:lnTo>
                      <a:pt x="137160" y="233841"/>
                    </a:lnTo>
                    <a:lnTo>
                      <a:pt x="137160" y="108765"/>
                    </a:lnTo>
                    <a:close/>
                  </a:path>
                  <a:path w="276438" h="603411" fill="none">
                    <a:moveTo>
                      <a:pt x="188595" y="180"/>
                    </a:moveTo>
                    <a:cubicBezTo>
                      <a:pt x="238013" y="-11250"/>
                      <a:pt x="436245" y="522903"/>
                      <a:pt x="0" y="603411"/>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sp>
          <p:nvSpPr>
            <p:cNvPr id="27" name="Rectangle 3"/>
            <p:cNvSpPr>
              <a:spLocks noChangeArrowheads="1"/>
            </p:cNvSpPr>
            <p:nvPr/>
          </p:nvSpPr>
          <p:spPr bwMode="auto">
            <a:xfrm>
              <a:off x="1161116" y="1729298"/>
              <a:ext cx="640536" cy="680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None/>
              </a:pPr>
              <a:r>
                <a:rPr lang="ru-RU" sz="4000" b="1">
                  <a:solidFill>
                    <a:srgbClr val="FF0000"/>
                  </a:solidFill>
                </a:rPr>
                <a:t>👉</a:t>
              </a:r>
              <a:endParaRPr lang="en-US" altLang="ru-RU" sz="4000" b="1">
                <a:solidFill>
                  <a:srgbClr val="FF0000"/>
                </a:solidFill>
                <a:latin typeface="Arial" panose="020B0604020202020204" pitchFamily="34" charset="0"/>
                <a:cs typeface="Arial" panose="020B0604020202020204" pitchFamily="34" charset="0"/>
                <a:sym typeface="Symbol" panose="05050102010706020507" pitchFamily="18" charset="2"/>
              </a:endParaRPr>
            </a:p>
          </p:txBody>
        </p:sp>
        <p:sp>
          <p:nvSpPr>
            <p:cNvPr id="28" name="Rectangle 3"/>
            <p:cNvSpPr>
              <a:spLocks noChangeArrowheads="1"/>
            </p:cNvSpPr>
            <p:nvPr/>
          </p:nvSpPr>
          <p:spPr bwMode="auto">
            <a:xfrm>
              <a:off x="4014659" y="1721187"/>
              <a:ext cx="640536" cy="680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None/>
              </a:pPr>
              <a:r>
                <a:rPr lang="ru-RU" sz="4000" b="1">
                  <a:solidFill>
                    <a:srgbClr val="FF0000"/>
                  </a:solidFill>
                </a:rPr>
                <a:t>👉</a:t>
              </a:r>
              <a:endParaRPr lang="en-US" altLang="ru-RU" sz="4000" b="1">
                <a:solidFill>
                  <a:srgbClr val="FF0000"/>
                </a:solidFill>
                <a:latin typeface="Arial" panose="020B0604020202020204" pitchFamily="34" charset="0"/>
                <a:cs typeface="Arial" panose="020B0604020202020204" pitchFamily="34" charset="0"/>
                <a:sym typeface="Symbol" panose="05050102010706020507" pitchFamily="18" charset="2"/>
              </a:endParaRPr>
            </a:p>
          </p:txBody>
        </p:sp>
        <p:cxnSp>
          <p:nvCxnSpPr>
            <p:cNvPr id="29" name="Прямая со стрелкой 28"/>
            <p:cNvCxnSpPr/>
            <p:nvPr/>
          </p:nvCxnSpPr>
          <p:spPr>
            <a:xfrm flipV="1">
              <a:off x="2711696" y="2094094"/>
              <a:ext cx="711684" cy="13122"/>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Группа 35"/>
          <p:cNvGrpSpPr/>
          <p:nvPr/>
        </p:nvGrpSpPr>
        <p:grpSpPr>
          <a:xfrm>
            <a:off x="5424799" y="1373208"/>
            <a:ext cx="3568646" cy="1875692"/>
            <a:chOff x="5424799" y="1373208"/>
            <a:chExt cx="3568646" cy="1875692"/>
          </a:xfrm>
        </p:grpSpPr>
        <p:pic>
          <p:nvPicPr>
            <p:cNvPr id="11" name="Рисунок 10"/>
            <p:cNvPicPr>
              <a:picLocks noChangeAspect="1"/>
            </p:cNvPicPr>
            <p:nvPr/>
          </p:nvPicPr>
          <p:blipFill>
            <a:blip r:embed="rId6" cstate="print"/>
            <a:stretch>
              <a:fillRect/>
            </a:stretch>
          </p:blipFill>
          <p:spPr>
            <a:xfrm>
              <a:off x="6706241" y="1373208"/>
              <a:ext cx="2287204" cy="1875692"/>
            </a:xfrm>
            <a:prstGeom prst="rect">
              <a:avLst/>
            </a:prstGeom>
          </p:spPr>
        </p:pic>
        <p:sp>
          <p:nvSpPr>
            <p:cNvPr id="21" name="Rectangle 3"/>
            <p:cNvSpPr>
              <a:spLocks noChangeArrowheads="1"/>
            </p:cNvSpPr>
            <p:nvPr/>
          </p:nvSpPr>
          <p:spPr bwMode="auto">
            <a:xfrm>
              <a:off x="6173323" y="1711824"/>
              <a:ext cx="640536" cy="680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None/>
              </a:pPr>
              <a:r>
                <a:rPr lang="ru-RU" sz="4000" b="1">
                  <a:solidFill>
                    <a:srgbClr val="FF0000"/>
                  </a:solidFill>
                </a:rPr>
                <a:t>👉</a:t>
              </a:r>
              <a:endParaRPr lang="en-US" altLang="ru-RU" sz="4000" b="1">
                <a:solidFill>
                  <a:srgbClr val="FF0000"/>
                </a:solidFill>
                <a:latin typeface="Arial" panose="020B0604020202020204" pitchFamily="34" charset="0"/>
                <a:cs typeface="Arial" panose="020B0604020202020204" pitchFamily="34" charset="0"/>
                <a:sym typeface="Symbol" panose="05050102010706020507" pitchFamily="18" charset="2"/>
              </a:endParaRPr>
            </a:p>
          </p:txBody>
        </p:sp>
        <p:cxnSp>
          <p:nvCxnSpPr>
            <p:cNvPr id="33" name="Прямая со стрелкой 32"/>
            <p:cNvCxnSpPr/>
            <p:nvPr/>
          </p:nvCxnSpPr>
          <p:spPr>
            <a:xfrm flipV="1">
              <a:off x="5424799" y="2075216"/>
              <a:ext cx="711684" cy="13122"/>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
        <p:nvSpPr>
          <p:cNvPr id="34" name="Rectangle 3"/>
          <p:cNvSpPr>
            <a:spLocks noChangeArrowheads="1"/>
          </p:cNvSpPr>
          <p:nvPr/>
        </p:nvSpPr>
        <p:spPr bwMode="auto">
          <a:xfrm>
            <a:off x="8345347" y="6363570"/>
            <a:ext cx="719278" cy="494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ru-RU" altLang="ru-RU" sz="2800" b="1">
                <a:latin typeface="Arial" panose="020B0604020202020204" pitchFamily="34" charset="0"/>
                <a:cs typeface="Arial" panose="020B0604020202020204" pitchFamily="34" charset="0"/>
                <a:sym typeface="Symbol" panose="05050102010706020507" pitchFamily="18" charset="2"/>
              </a:rPr>
              <a:t>8</a:t>
            </a:r>
            <a:endParaRPr lang="en-US" altLang="ru-RU" sz="2800" b="1">
              <a:latin typeface="Arial" panose="020B0604020202020204" pitchFamily="34" charset="0"/>
              <a:cs typeface="Arial" panose="020B0604020202020204" pitchFamily="34" charset="0"/>
              <a:sym typeface="Symbol" panose="05050102010706020507" pitchFamily="18" charset="2"/>
            </a:endParaRPr>
          </a:p>
        </p:txBody>
      </p:sp>
    </p:spTree>
    <p:extLst>
      <p:ext uri="{BB962C8B-B14F-4D97-AF65-F5344CB8AC3E}">
        <p14:creationId xmlns:p14="http://schemas.microsoft.com/office/powerpoint/2010/main" val="167195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685800"/>
          </a:xfrm>
          <a:solidFill>
            <a:srgbClr val="003A1C"/>
          </a:solidFill>
        </p:spPr>
        <p:txBody>
          <a:bodyPr/>
          <a:lstStyle/>
          <a:p>
            <a:pPr eaLnBrk="1" hangingPunct="1"/>
            <a:r>
              <a:rPr lang="ru-RU" sz="3200" b="1" smtClean="0">
                <a:solidFill>
                  <a:srgbClr val="FFFFCC"/>
                </a:solidFill>
                <a:latin typeface="Times New Roman" pitchFamily="18" charset="0"/>
              </a:rPr>
              <a:t>Топология дерева</a:t>
            </a:r>
          </a:p>
        </p:txBody>
      </p:sp>
      <p:sp>
        <p:nvSpPr>
          <p:cNvPr id="18435" name="Rectangle 3"/>
          <p:cNvSpPr>
            <a:spLocks noChangeArrowheads="1"/>
          </p:cNvSpPr>
          <p:nvPr/>
        </p:nvSpPr>
        <p:spPr bwMode="auto">
          <a:xfrm>
            <a:off x="228600" y="5105400"/>
            <a:ext cx="8610600" cy="1752600"/>
          </a:xfrm>
          <a:prstGeom prst="rect">
            <a:avLst/>
          </a:prstGeom>
          <a:noFill/>
          <a:ln w="9525">
            <a:noFill/>
            <a:miter lim="800000"/>
            <a:headEnd/>
            <a:tailEnd/>
          </a:ln>
        </p:spPr>
        <p:txBody>
          <a:bodyPr wrap="none" anchor="ctr"/>
          <a:lstStyle/>
          <a:p>
            <a:pPr>
              <a:buSzPct val="150000"/>
              <a:buFont typeface="Wingdings" pitchFamily="2" charset="2"/>
              <a:buChar char="ь"/>
            </a:pPr>
            <a:endParaRPr lang="ru-RU" sz="2400">
              <a:solidFill>
                <a:srgbClr val="004600"/>
              </a:solidFill>
              <a:latin typeface="Times New Roman" pitchFamily="18" charset="0"/>
            </a:endParaRPr>
          </a:p>
        </p:txBody>
      </p:sp>
      <p:pic>
        <p:nvPicPr>
          <p:cNvPr id="18436" name="Picture 5" descr="rt14_rooted2_cl"/>
          <p:cNvPicPr>
            <a:picLocks noChangeAspect="1" noChangeArrowheads="1"/>
          </p:cNvPicPr>
          <p:nvPr/>
        </p:nvPicPr>
        <p:blipFill>
          <a:blip r:embed="rId3" cstate="print"/>
          <a:srcRect b="7802"/>
          <a:stretch>
            <a:fillRect/>
          </a:stretch>
        </p:blipFill>
        <p:spPr bwMode="auto">
          <a:xfrm>
            <a:off x="5221288" y="685800"/>
            <a:ext cx="3846512" cy="4587875"/>
          </a:xfrm>
          <a:prstGeom prst="rect">
            <a:avLst/>
          </a:prstGeom>
          <a:noFill/>
          <a:ln w="9525">
            <a:noFill/>
            <a:miter lim="800000"/>
            <a:headEnd/>
            <a:tailEnd/>
          </a:ln>
        </p:spPr>
      </p:pic>
      <p:sp>
        <p:nvSpPr>
          <p:cNvPr id="18437" name="TextBox 8"/>
          <p:cNvSpPr txBox="1">
            <a:spLocks noChangeArrowheads="1"/>
          </p:cNvSpPr>
          <p:nvPr/>
        </p:nvSpPr>
        <p:spPr bwMode="auto">
          <a:xfrm>
            <a:off x="0" y="838200"/>
            <a:ext cx="4876800" cy="2862263"/>
          </a:xfrm>
          <a:prstGeom prst="rect">
            <a:avLst/>
          </a:prstGeom>
          <a:noFill/>
          <a:ln w="9525">
            <a:noFill/>
            <a:miter lim="800000"/>
            <a:headEnd/>
            <a:tailEnd/>
          </a:ln>
        </p:spPr>
        <p:txBody>
          <a:bodyPr>
            <a:spAutoFit/>
          </a:bodyPr>
          <a:lstStyle/>
          <a:p>
            <a:r>
              <a:rPr lang="ru-RU"/>
              <a:t>Каждая ветвь разбивает множество листьев на два.</a:t>
            </a:r>
          </a:p>
          <a:p>
            <a:endParaRPr lang="ru-RU"/>
          </a:p>
          <a:p>
            <a:r>
              <a:rPr lang="ru-RU"/>
              <a:t>В каждом дереве есть </a:t>
            </a:r>
            <a:r>
              <a:rPr lang="ru-RU" b="1"/>
              <a:t>тривиальные </a:t>
            </a:r>
            <a:r>
              <a:rPr lang="ru-RU"/>
              <a:t>ветви (отделяющие один лист от всех остальных), они не зависят от топологии.</a:t>
            </a:r>
          </a:p>
          <a:p>
            <a:endParaRPr lang="ru-RU"/>
          </a:p>
          <a:p>
            <a:r>
              <a:rPr lang="ru-RU"/>
              <a:t>Топологию (неукоренённого) дерева можно однозначно записать набором нетривиальных разбиений. Например:</a:t>
            </a:r>
          </a:p>
        </p:txBody>
      </p:sp>
      <p:sp>
        <p:nvSpPr>
          <p:cNvPr id="18438" name="TextBox 9"/>
          <p:cNvSpPr txBox="1">
            <a:spLocks noChangeArrowheads="1"/>
          </p:cNvSpPr>
          <p:nvPr/>
        </p:nvSpPr>
        <p:spPr bwMode="auto">
          <a:xfrm>
            <a:off x="1600200" y="5638800"/>
            <a:ext cx="6172200" cy="938213"/>
          </a:xfrm>
          <a:prstGeom prst="rect">
            <a:avLst/>
          </a:prstGeom>
          <a:noFill/>
          <a:ln w="9525">
            <a:noFill/>
            <a:miter lim="800000"/>
            <a:headEnd/>
            <a:tailEnd/>
          </a:ln>
        </p:spPr>
        <p:txBody>
          <a:bodyPr>
            <a:spAutoFit/>
          </a:bodyPr>
          <a:lstStyle/>
          <a:p>
            <a:r>
              <a:rPr lang="pl-PL" sz="1100" b="1">
                <a:latin typeface="Courier New" pitchFamily="49" charset="0"/>
                <a:cs typeface="Courier New" pitchFamily="49" charset="0"/>
              </a:rPr>
              <a:t>HUMAN	MOUSE	CAEEL	VICFA	BRANA	MARPO	PROWI</a:t>
            </a:r>
          </a:p>
          <a:p>
            <a:r>
              <a:rPr lang="pl-PL" sz="1100" b="1">
                <a:latin typeface="Courier New" pitchFamily="49" charset="0"/>
                <a:cs typeface="Courier New" pitchFamily="49" charset="0"/>
              </a:rPr>
              <a:t>+	+	-	-	-	-	-</a:t>
            </a:r>
          </a:p>
          <a:p>
            <a:r>
              <a:rPr lang="pl-PL" sz="1100" b="1">
                <a:latin typeface="Courier New" pitchFamily="49" charset="0"/>
                <a:cs typeface="Courier New" pitchFamily="49" charset="0"/>
              </a:rPr>
              <a:t>+	+	+	-	-	-	-</a:t>
            </a:r>
          </a:p>
          <a:p>
            <a:r>
              <a:rPr lang="pl-PL" sz="1100" b="1">
                <a:latin typeface="Courier New" pitchFamily="49" charset="0"/>
                <a:cs typeface="Courier New" pitchFamily="49" charset="0"/>
              </a:rPr>
              <a:t>+	+	+	-	-	-	+</a:t>
            </a:r>
          </a:p>
          <a:p>
            <a:r>
              <a:rPr lang="pl-PL" sz="1100" b="1">
                <a:latin typeface="Courier New" pitchFamily="49" charset="0"/>
                <a:cs typeface="Courier New" pitchFamily="49" charset="0"/>
              </a:rPr>
              <a:t>+	+	+	-	-	+	+</a:t>
            </a:r>
            <a:endParaRPr lang="ru-RU" sz="1100" b="1">
              <a:latin typeface="Courier New" pitchFamily="49" charset="0"/>
              <a:cs typeface="Courier New" pitchFamily="49" charset="0"/>
            </a:endParaRPr>
          </a:p>
        </p:txBody>
      </p:sp>
      <p:sp>
        <p:nvSpPr>
          <p:cNvPr id="18439" name="TextBox 10"/>
          <p:cNvSpPr txBox="1">
            <a:spLocks noChangeArrowheads="1"/>
          </p:cNvSpPr>
          <p:nvPr/>
        </p:nvSpPr>
        <p:spPr bwMode="auto">
          <a:xfrm>
            <a:off x="0" y="3810000"/>
            <a:ext cx="5334000" cy="307975"/>
          </a:xfrm>
          <a:prstGeom prst="rect">
            <a:avLst/>
          </a:prstGeom>
          <a:noFill/>
          <a:ln w="9525">
            <a:noFill/>
            <a:miter lim="800000"/>
            <a:headEnd/>
            <a:tailEnd/>
          </a:ln>
        </p:spPr>
        <p:txBody>
          <a:bodyPr>
            <a:spAutoFit/>
          </a:bodyPr>
          <a:lstStyle/>
          <a:p>
            <a:r>
              <a:rPr lang="en-US" sz="1400"/>
              <a:t>{</a:t>
            </a:r>
            <a:r>
              <a:rPr lang="en-US" sz="1400">
                <a:solidFill>
                  <a:srgbClr val="FF0000"/>
                </a:solidFill>
              </a:rPr>
              <a:t>HUMAN, MOUSE</a:t>
            </a:r>
            <a:r>
              <a:rPr lang="en-US" sz="1400"/>
              <a:t>} vs </a:t>
            </a:r>
            <a:r>
              <a:rPr lang="ru-RU" sz="1400"/>
              <a:t> </a:t>
            </a:r>
            <a:r>
              <a:rPr lang="en-US" sz="1400"/>
              <a:t>{</a:t>
            </a:r>
            <a:r>
              <a:rPr lang="en-US" sz="1400">
                <a:solidFill>
                  <a:srgbClr val="0070C0"/>
                </a:solidFill>
              </a:rPr>
              <a:t>CAEEL,PROWI,MARPO,BRANA,VICFA</a:t>
            </a:r>
            <a:r>
              <a:rPr lang="en-US" sz="1400"/>
              <a:t>}</a:t>
            </a:r>
            <a:endParaRPr lang="ru-RU" sz="1400"/>
          </a:p>
        </p:txBody>
      </p:sp>
      <p:sp>
        <p:nvSpPr>
          <p:cNvPr id="18440" name="TextBox 11"/>
          <p:cNvSpPr txBox="1">
            <a:spLocks noChangeArrowheads="1"/>
          </p:cNvSpPr>
          <p:nvPr/>
        </p:nvSpPr>
        <p:spPr bwMode="auto">
          <a:xfrm>
            <a:off x="0" y="4419600"/>
            <a:ext cx="5334000" cy="307975"/>
          </a:xfrm>
          <a:prstGeom prst="rect">
            <a:avLst/>
          </a:prstGeom>
          <a:noFill/>
          <a:ln w="9525">
            <a:noFill/>
            <a:miter lim="800000"/>
            <a:headEnd/>
            <a:tailEnd/>
          </a:ln>
        </p:spPr>
        <p:txBody>
          <a:bodyPr>
            <a:spAutoFit/>
          </a:bodyPr>
          <a:lstStyle/>
          <a:p>
            <a:r>
              <a:rPr lang="en-US" sz="1400"/>
              <a:t>{</a:t>
            </a:r>
            <a:r>
              <a:rPr lang="en-US" sz="1400">
                <a:solidFill>
                  <a:srgbClr val="FF0000"/>
                </a:solidFill>
              </a:rPr>
              <a:t>HUMAN,MOUSE, CAEEL,PROWI</a:t>
            </a:r>
            <a:r>
              <a:rPr lang="en-US" sz="1400"/>
              <a:t>} vs </a:t>
            </a:r>
            <a:r>
              <a:rPr lang="ru-RU" sz="1400"/>
              <a:t> </a:t>
            </a:r>
            <a:r>
              <a:rPr lang="en-US" sz="1400"/>
              <a:t>{</a:t>
            </a:r>
            <a:r>
              <a:rPr lang="en-US" sz="1400">
                <a:solidFill>
                  <a:srgbClr val="0070C0"/>
                </a:solidFill>
              </a:rPr>
              <a:t>MARPO,BRANA,VICFA</a:t>
            </a:r>
            <a:r>
              <a:rPr lang="en-US" sz="1400"/>
              <a:t>}</a:t>
            </a:r>
            <a:endParaRPr lang="ru-RU" sz="1400"/>
          </a:p>
        </p:txBody>
      </p:sp>
      <p:sp>
        <p:nvSpPr>
          <p:cNvPr id="18441" name="TextBox 12"/>
          <p:cNvSpPr txBox="1">
            <a:spLocks noChangeArrowheads="1"/>
          </p:cNvSpPr>
          <p:nvPr/>
        </p:nvSpPr>
        <p:spPr bwMode="auto">
          <a:xfrm>
            <a:off x="0" y="4114800"/>
            <a:ext cx="5334000" cy="307975"/>
          </a:xfrm>
          <a:prstGeom prst="rect">
            <a:avLst/>
          </a:prstGeom>
          <a:noFill/>
          <a:ln w="9525">
            <a:noFill/>
            <a:miter lim="800000"/>
            <a:headEnd/>
            <a:tailEnd/>
          </a:ln>
        </p:spPr>
        <p:txBody>
          <a:bodyPr>
            <a:spAutoFit/>
          </a:bodyPr>
          <a:lstStyle/>
          <a:p>
            <a:r>
              <a:rPr lang="en-US" sz="1400"/>
              <a:t>{</a:t>
            </a:r>
            <a:r>
              <a:rPr lang="en-US" sz="1400">
                <a:solidFill>
                  <a:srgbClr val="FF0000"/>
                </a:solidFill>
              </a:rPr>
              <a:t>HUMAN, MOUSE,CAEEL</a:t>
            </a:r>
            <a:r>
              <a:rPr lang="en-US" sz="1400"/>
              <a:t>} vs </a:t>
            </a:r>
            <a:r>
              <a:rPr lang="ru-RU" sz="1400"/>
              <a:t> </a:t>
            </a:r>
            <a:r>
              <a:rPr lang="en-US" sz="1400"/>
              <a:t>{</a:t>
            </a:r>
            <a:r>
              <a:rPr lang="en-US" sz="1400">
                <a:solidFill>
                  <a:srgbClr val="0070C0"/>
                </a:solidFill>
              </a:rPr>
              <a:t>PROWI,MARPO,BRANA,VICFA</a:t>
            </a:r>
            <a:r>
              <a:rPr lang="en-US" sz="1400"/>
              <a:t>}</a:t>
            </a:r>
            <a:endParaRPr lang="ru-RU" sz="1400"/>
          </a:p>
        </p:txBody>
      </p:sp>
      <p:sp>
        <p:nvSpPr>
          <p:cNvPr id="18442" name="TextBox 13"/>
          <p:cNvSpPr txBox="1">
            <a:spLocks noChangeArrowheads="1"/>
          </p:cNvSpPr>
          <p:nvPr/>
        </p:nvSpPr>
        <p:spPr bwMode="auto">
          <a:xfrm>
            <a:off x="0" y="4724400"/>
            <a:ext cx="5334000" cy="307975"/>
          </a:xfrm>
          <a:prstGeom prst="rect">
            <a:avLst/>
          </a:prstGeom>
          <a:noFill/>
          <a:ln w="9525">
            <a:noFill/>
            <a:miter lim="800000"/>
            <a:headEnd/>
            <a:tailEnd/>
          </a:ln>
        </p:spPr>
        <p:txBody>
          <a:bodyPr>
            <a:spAutoFit/>
          </a:bodyPr>
          <a:lstStyle/>
          <a:p>
            <a:r>
              <a:rPr lang="en-US" sz="1400"/>
              <a:t>{</a:t>
            </a:r>
            <a:r>
              <a:rPr lang="en-US" sz="1400">
                <a:solidFill>
                  <a:srgbClr val="FF0000"/>
                </a:solidFill>
              </a:rPr>
              <a:t>HUMAN,MOUSE,CAEEL,PROWI,MARPO</a:t>
            </a:r>
            <a:r>
              <a:rPr lang="en-US" sz="1400"/>
              <a:t>} vs </a:t>
            </a:r>
            <a:r>
              <a:rPr lang="ru-RU" sz="1400"/>
              <a:t> </a:t>
            </a:r>
            <a:r>
              <a:rPr lang="en-US" sz="1400"/>
              <a:t>{</a:t>
            </a:r>
            <a:r>
              <a:rPr lang="en-US" sz="1400">
                <a:solidFill>
                  <a:srgbClr val="0070C0"/>
                </a:solidFill>
              </a:rPr>
              <a:t>BRANA,VICFA</a:t>
            </a:r>
            <a:r>
              <a:rPr lang="en-US" sz="1400"/>
              <a:t>}</a:t>
            </a:r>
            <a:endParaRPr lang="ru-RU" sz="1400"/>
          </a:p>
        </p:txBody>
      </p:sp>
      <p:sp>
        <p:nvSpPr>
          <p:cNvPr id="18443" name="Номер слайда 10"/>
          <p:cNvSpPr>
            <a:spLocks noGrp="1"/>
          </p:cNvSpPr>
          <p:nvPr>
            <p:ph type="sldNum" sz="quarter" idx="12"/>
          </p:nvPr>
        </p:nvSpPr>
        <p:spPr>
          <a:noFill/>
        </p:spPr>
        <p:txBody>
          <a:bodyPr/>
          <a:lstStyle/>
          <a:p>
            <a:fld id="{3405EE50-7D78-46F1-AF88-2225A69DA2DF}" type="slidenum">
              <a:rPr lang="en-US" smtClean="0"/>
              <a:pPr/>
              <a:t>49</a:t>
            </a:fld>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1B0424B-BA00-4C1D-946A-CCF19F3E8C64}" type="slidenum">
              <a:rPr lang="ru-RU" smtClean="0"/>
              <a:pPr/>
              <a:t>5</a:t>
            </a:fld>
            <a:endParaRPr lang="ru-RU"/>
          </a:p>
        </p:txBody>
      </p:sp>
      <p:pic>
        <p:nvPicPr>
          <p:cNvPr id="3074" name="Picture 2" descr="https://www.sciencenews.org/sites/default/files/2016/10/101716_TI_3parentbaby_inline_re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639" y="1316725"/>
            <a:ext cx="8641125" cy="52230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2235" y="0"/>
            <a:ext cx="8679530" cy="1384995"/>
          </a:xfrm>
          <a:prstGeom prst="rect">
            <a:avLst/>
          </a:prstGeom>
          <a:noFill/>
        </p:spPr>
        <p:txBody>
          <a:bodyPr wrap="square" rtlCol="0">
            <a:spAutoFit/>
          </a:bodyPr>
          <a:lstStyle/>
          <a:p>
            <a:r>
              <a:rPr lang="ru-RU" sz="2800" dirty="0" smtClean="0"/>
              <a:t>Схема экстракорпорального оплодотворения с </a:t>
            </a:r>
            <a:br>
              <a:rPr lang="ru-RU" sz="2800" dirty="0" smtClean="0"/>
            </a:br>
            <a:r>
              <a:rPr lang="ru-RU" sz="2800" dirty="0" smtClean="0"/>
              <a:t>использованием </a:t>
            </a:r>
            <a:r>
              <a:rPr lang="ru-RU" sz="2800" dirty="0" err="1" smtClean="0"/>
              <a:t>митохондриальной</a:t>
            </a:r>
            <a:r>
              <a:rPr lang="ru-RU" sz="2800" dirty="0" smtClean="0"/>
              <a:t>  ДНК </a:t>
            </a:r>
            <a:br>
              <a:rPr lang="ru-RU" sz="2800" dirty="0" smtClean="0"/>
            </a:br>
            <a:r>
              <a:rPr lang="ru-RU" sz="2800" dirty="0" smtClean="0"/>
              <a:t>женщины - донора</a:t>
            </a:r>
            <a:endParaRPr lang="ru-RU" sz="2800" dirty="0"/>
          </a:p>
        </p:txBody>
      </p:sp>
    </p:spTree>
    <p:extLst>
      <p:ext uri="{BB962C8B-B14F-4D97-AF65-F5344CB8AC3E}">
        <p14:creationId xmlns:p14="http://schemas.microsoft.com/office/powerpoint/2010/main" val="33521679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44000" cy="685800"/>
          </a:xfrm>
          <a:prstGeom prst="rect">
            <a:avLst/>
          </a:prstGeom>
          <a:solidFill>
            <a:srgbClr val="003A1C"/>
          </a:solidFill>
          <a:ln w="9525">
            <a:noFill/>
            <a:miter lim="800000"/>
            <a:headEnd/>
            <a:tailEnd/>
          </a:ln>
        </p:spPr>
        <p:txBody>
          <a:bodyPr anchor="ctr"/>
          <a:lstStyle/>
          <a:p>
            <a:pPr algn="ctr"/>
            <a:r>
              <a:rPr lang="ru-RU" sz="3200" b="1">
                <a:solidFill>
                  <a:srgbClr val="FFFFCC"/>
                </a:solidFill>
                <a:latin typeface="Times New Roman" pitchFamily="18" charset="0"/>
              </a:rPr>
              <a:t>Программы визуализации деревьев</a:t>
            </a:r>
          </a:p>
        </p:txBody>
      </p:sp>
      <p:sp>
        <p:nvSpPr>
          <p:cNvPr id="20483" name="TextBox 5"/>
          <p:cNvSpPr txBox="1">
            <a:spLocks noChangeArrowheads="1"/>
          </p:cNvSpPr>
          <p:nvPr/>
        </p:nvSpPr>
        <p:spPr bwMode="auto">
          <a:xfrm>
            <a:off x="457200" y="914400"/>
            <a:ext cx="8077200" cy="3939540"/>
          </a:xfrm>
          <a:prstGeom prst="rect">
            <a:avLst/>
          </a:prstGeom>
          <a:noFill/>
          <a:ln w="9525">
            <a:noFill/>
            <a:miter lim="800000"/>
            <a:headEnd/>
            <a:tailEnd/>
          </a:ln>
        </p:spPr>
        <p:txBody>
          <a:bodyPr>
            <a:spAutoFit/>
          </a:bodyPr>
          <a:lstStyle/>
          <a:p>
            <a:pPr>
              <a:spcBef>
                <a:spcPts val="1200"/>
              </a:spcBef>
              <a:buFont typeface="Arial" charset="0"/>
              <a:buChar char="•"/>
            </a:pPr>
            <a:r>
              <a:rPr lang="ru-RU" sz="2400" dirty="0"/>
              <a:t> </a:t>
            </a:r>
            <a:r>
              <a:rPr lang="en-US" sz="2400" dirty="0" err="1" smtClean="0"/>
              <a:t>TreeView</a:t>
            </a:r>
            <a:r>
              <a:rPr lang="en-US" sz="2400" dirty="0" smtClean="0"/>
              <a:t> </a:t>
            </a:r>
            <a:r>
              <a:rPr lang="pl-PL" sz="2000" dirty="0" smtClean="0">
                <a:hlinkClick r:id="rId3"/>
              </a:rPr>
              <a:t>http</a:t>
            </a:r>
            <a:r>
              <a:rPr lang="pl-PL" sz="2000" dirty="0">
                <a:hlinkClick r:id="rId3"/>
              </a:rPr>
              <a:t>://taxonomy.zoology.gla.ac.uk/rod/treeview.html</a:t>
            </a:r>
            <a:endParaRPr lang="ru-RU" sz="2000" dirty="0"/>
          </a:p>
          <a:p>
            <a:pPr>
              <a:spcBef>
                <a:spcPts val="1200"/>
              </a:spcBef>
              <a:buFont typeface="Arial" charset="0"/>
              <a:buChar char="•"/>
            </a:pPr>
            <a:r>
              <a:rPr lang="ru-RU" sz="2400" dirty="0" smtClean="0"/>
              <a:t> </a:t>
            </a:r>
            <a:r>
              <a:rPr lang="en-US" sz="2400" dirty="0" smtClean="0"/>
              <a:t>MEGA</a:t>
            </a:r>
            <a:r>
              <a:rPr lang="ru-RU" sz="2400" dirty="0" smtClean="0"/>
              <a:t> </a:t>
            </a:r>
            <a:r>
              <a:rPr lang="pl-PL" sz="2000" dirty="0">
                <a:hlinkClick r:id="rId4"/>
              </a:rPr>
              <a:t>http://www.megasoftware.net</a:t>
            </a:r>
            <a:r>
              <a:rPr lang="pl-PL" sz="2000" dirty="0" smtClean="0">
                <a:hlinkClick r:id="rId4"/>
              </a:rPr>
              <a:t>/</a:t>
            </a:r>
            <a:endParaRPr lang="en-US" sz="2400" dirty="0" smtClean="0"/>
          </a:p>
          <a:p>
            <a:pPr>
              <a:spcBef>
                <a:spcPts val="1200"/>
              </a:spcBef>
              <a:buFont typeface="Arial" charset="0"/>
              <a:buChar char="•"/>
            </a:pPr>
            <a:r>
              <a:rPr lang="en-US" sz="2400" dirty="0" smtClean="0"/>
              <a:t> </a:t>
            </a:r>
            <a:r>
              <a:rPr lang="en-US" sz="2400" dirty="0" err="1" smtClean="0"/>
              <a:t>FigTree</a:t>
            </a:r>
            <a:r>
              <a:rPr lang="en-US" sz="2400" dirty="0" smtClean="0"/>
              <a:t> </a:t>
            </a:r>
            <a:r>
              <a:rPr lang="en-US" sz="2000" dirty="0" smtClean="0">
                <a:hlinkClick r:id="rId5"/>
              </a:rPr>
              <a:t>http://tree.bio.ed.ac.uk/software/figtree/</a:t>
            </a:r>
            <a:r>
              <a:rPr lang="en-US" sz="2000" dirty="0" smtClean="0"/>
              <a:t> </a:t>
            </a:r>
            <a:endParaRPr lang="ru-RU" sz="2400" dirty="0" smtClean="0"/>
          </a:p>
          <a:p>
            <a:pPr>
              <a:spcBef>
                <a:spcPts val="1200"/>
              </a:spcBef>
              <a:buFont typeface="Arial" charset="0"/>
              <a:buChar char="•"/>
            </a:pPr>
            <a:r>
              <a:rPr lang="en-US" sz="2400" dirty="0" smtClean="0"/>
              <a:t> Archaeopteryx </a:t>
            </a:r>
            <a:r>
              <a:rPr lang="en-US" dirty="0" smtClean="0">
                <a:hlinkClick r:id="rId6"/>
              </a:rPr>
              <a:t>https://sites.google.com/site/cmzmasek/home/software/archaeopteryx</a:t>
            </a:r>
            <a:endParaRPr lang="ru-RU" dirty="0" smtClean="0"/>
          </a:p>
          <a:p>
            <a:pPr>
              <a:spcBef>
                <a:spcPts val="1200"/>
              </a:spcBef>
              <a:buFont typeface="Arial" charset="0"/>
              <a:buChar char="•"/>
            </a:pPr>
            <a:r>
              <a:rPr lang="ru-RU" sz="2400" dirty="0" smtClean="0"/>
              <a:t> </a:t>
            </a:r>
            <a:r>
              <a:rPr lang="en-US" sz="2400" dirty="0" err="1"/>
              <a:t>drawgram</a:t>
            </a:r>
            <a:r>
              <a:rPr lang="en-US" sz="2400" dirty="0"/>
              <a:t> </a:t>
            </a:r>
            <a:r>
              <a:rPr lang="ru-RU" sz="2400" dirty="0"/>
              <a:t>и </a:t>
            </a:r>
            <a:r>
              <a:rPr lang="en-US" sz="2400" dirty="0" err="1"/>
              <a:t>drawtree</a:t>
            </a:r>
            <a:r>
              <a:rPr lang="en-US" sz="2400" dirty="0"/>
              <a:t> </a:t>
            </a:r>
            <a:r>
              <a:rPr lang="ru-RU" sz="2400" dirty="0"/>
              <a:t>из пакета </a:t>
            </a:r>
            <a:r>
              <a:rPr lang="en-US" sz="2400" dirty="0"/>
              <a:t>PHYLIP</a:t>
            </a:r>
            <a:r>
              <a:rPr lang="ru-RU" sz="2400" dirty="0"/>
              <a:t/>
            </a:r>
            <a:br>
              <a:rPr lang="ru-RU" sz="2400" dirty="0"/>
            </a:br>
            <a:r>
              <a:rPr lang="pl-PL" sz="2000" dirty="0" smtClean="0"/>
              <a:t> </a:t>
            </a:r>
            <a:r>
              <a:rPr lang="en-US" sz="2000" dirty="0" smtClean="0">
                <a:hlinkClick r:id="rId7"/>
              </a:rPr>
              <a:t>http</a:t>
            </a:r>
            <a:r>
              <a:rPr lang="en-US" sz="2000" dirty="0">
                <a:hlinkClick r:id="rId7"/>
              </a:rPr>
              <a:t>://evolution.genetics.washington.edu/phylip.html</a:t>
            </a:r>
            <a:endParaRPr lang="ru-RU" sz="2000" dirty="0"/>
          </a:p>
          <a:p>
            <a:pPr>
              <a:spcBef>
                <a:spcPts val="1200"/>
              </a:spcBef>
              <a:buFont typeface="Arial" charset="0"/>
              <a:buChar char="•"/>
            </a:pPr>
            <a:r>
              <a:rPr lang="ru-RU" sz="2400" dirty="0" smtClean="0"/>
              <a:t>см</a:t>
            </a:r>
            <a:r>
              <a:rPr lang="ru-RU" sz="2400" dirty="0"/>
              <a:t>. также </a:t>
            </a:r>
            <a:r>
              <a:rPr lang="pl-PL" dirty="0">
                <a:hlinkClick r:id="rId8"/>
              </a:rPr>
              <a:t>http://en.wikipedia.org/wiki/List_of_phylogenetic_tree_visualization_software</a:t>
            </a:r>
            <a:endParaRPr lang="ru-RU" dirty="0"/>
          </a:p>
        </p:txBody>
      </p:sp>
      <p:sp>
        <p:nvSpPr>
          <p:cNvPr id="20484" name="Номер слайда 3"/>
          <p:cNvSpPr>
            <a:spLocks noGrp="1"/>
          </p:cNvSpPr>
          <p:nvPr>
            <p:ph type="sldNum" sz="quarter" idx="12"/>
          </p:nvPr>
        </p:nvSpPr>
        <p:spPr>
          <a:noFill/>
        </p:spPr>
        <p:txBody>
          <a:bodyPr/>
          <a:lstStyle/>
          <a:p>
            <a:fld id="{F3017009-0F70-4501-B187-7AEF55B0280B}" type="slidenum">
              <a:rPr lang="en-US" smtClean="0"/>
              <a:pPr/>
              <a:t>50</a:t>
            </a:fld>
            <a:endParaRPr 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Предупреждение</a:t>
            </a:r>
            <a:endParaRPr lang="ru-RU" dirty="0"/>
          </a:p>
        </p:txBody>
      </p:sp>
      <p:sp>
        <p:nvSpPr>
          <p:cNvPr id="3" name="Номер слайда 2"/>
          <p:cNvSpPr>
            <a:spLocks noGrp="1"/>
          </p:cNvSpPr>
          <p:nvPr>
            <p:ph type="sldNum" sz="quarter" idx="12"/>
          </p:nvPr>
        </p:nvSpPr>
        <p:spPr/>
        <p:txBody>
          <a:bodyPr/>
          <a:lstStyle/>
          <a:p>
            <a:pPr>
              <a:defRPr/>
            </a:pPr>
            <a:fld id="{E08159AC-E4C4-4820-82E1-D5BEC3D09747}" type="slidenum">
              <a:rPr lang="en-US" smtClean="0"/>
              <a:pPr>
                <a:defRPr/>
              </a:pPr>
              <a:t>51</a:t>
            </a:fld>
            <a:endParaRPr lang="en-US"/>
          </a:p>
        </p:txBody>
      </p:sp>
      <p:sp>
        <p:nvSpPr>
          <p:cNvPr id="4" name="TextBox 3"/>
          <p:cNvSpPr txBox="1"/>
          <p:nvPr/>
        </p:nvSpPr>
        <p:spPr>
          <a:xfrm>
            <a:off x="647700" y="1524000"/>
            <a:ext cx="7848600" cy="2677656"/>
          </a:xfrm>
          <a:prstGeom prst="rect">
            <a:avLst/>
          </a:prstGeom>
          <a:noFill/>
        </p:spPr>
        <p:txBody>
          <a:bodyPr wrap="square" rtlCol="0">
            <a:spAutoFit/>
          </a:bodyPr>
          <a:lstStyle/>
          <a:p>
            <a:r>
              <a:rPr lang="ru-RU" sz="2400" dirty="0" smtClean="0">
                <a:solidFill>
                  <a:srgbClr val="C00000"/>
                </a:solidFill>
              </a:rPr>
              <a:t>На следующем занятии будет КР.  </a:t>
            </a:r>
            <a:r>
              <a:rPr lang="ru-RU" sz="2400" dirty="0" smtClean="0"/>
              <a:t/>
            </a:r>
            <a:br>
              <a:rPr lang="ru-RU" sz="2400" dirty="0" smtClean="0"/>
            </a:br>
            <a:r>
              <a:rPr lang="ru-RU" sz="2400" b="1" dirty="0" smtClean="0"/>
              <a:t>Дано</a:t>
            </a:r>
            <a:r>
              <a:rPr lang="en-US" sz="2400" b="1" dirty="0" smtClean="0"/>
              <a:t>:</a:t>
            </a:r>
            <a:r>
              <a:rPr lang="ru-RU" sz="2400" b="1" dirty="0" smtClean="0"/>
              <a:t> </a:t>
            </a:r>
          </a:p>
          <a:p>
            <a:pPr marL="342900" indent="-342900">
              <a:buAutoNum type="arabicParenBoth"/>
            </a:pPr>
            <a:r>
              <a:rPr lang="ru-RU" sz="2400" dirty="0" smtClean="0"/>
              <a:t>множество</a:t>
            </a:r>
            <a:r>
              <a:rPr lang="en-US" sz="2400" dirty="0" smtClean="0"/>
              <a:t> </a:t>
            </a:r>
            <a:r>
              <a:rPr lang="ru-RU" sz="2400" dirty="0" smtClean="0"/>
              <a:t>листьев</a:t>
            </a:r>
          </a:p>
          <a:p>
            <a:pPr marL="342900" indent="-342900">
              <a:buAutoNum type="arabicParenBoth"/>
            </a:pPr>
            <a:r>
              <a:rPr lang="ru-RU" sz="2400" dirty="0"/>
              <a:t>м</a:t>
            </a:r>
            <a:r>
              <a:rPr lang="ru-RU" sz="2400" dirty="0" smtClean="0"/>
              <a:t>ножество ветвей, каждая представлена разбиением множества листьев на два подмножества</a:t>
            </a:r>
          </a:p>
          <a:p>
            <a:r>
              <a:rPr lang="ru-RU" sz="2400" b="1" dirty="0" smtClean="0"/>
              <a:t>Построить</a:t>
            </a:r>
            <a:r>
              <a:rPr lang="en-US" sz="2400" b="1" dirty="0" smtClean="0"/>
              <a:t>: </a:t>
            </a:r>
            <a:r>
              <a:rPr lang="ru-RU" sz="2400" dirty="0" smtClean="0"/>
              <a:t>филогенетическое дерево</a:t>
            </a:r>
            <a:endParaRPr lang="ru-RU" sz="2400" dirty="0"/>
          </a:p>
        </p:txBody>
      </p:sp>
      <p:sp>
        <p:nvSpPr>
          <p:cNvPr id="5" name="Прямоугольник 4"/>
          <p:cNvSpPr/>
          <p:nvPr/>
        </p:nvSpPr>
        <p:spPr>
          <a:xfrm>
            <a:off x="485775" y="4308018"/>
            <a:ext cx="7315200" cy="2611805"/>
          </a:xfrm>
          <a:prstGeom prst="rect">
            <a:avLst/>
          </a:prstGeom>
        </p:spPr>
        <p:txBody>
          <a:bodyPr wrap="square">
            <a:spAutoFit/>
          </a:bodyPr>
          <a:lstStyle/>
          <a:p>
            <a:pPr>
              <a:lnSpc>
                <a:spcPct val="150000"/>
              </a:lnSpc>
            </a:pPr>
            <a:r>
              <a:rPr lang="ru-RU" sz="2400" b="1" dirty="0" smtClean="0">
                <a:solidFill>
                  <a:srgbClr val="003300"/>
                </a:solidFill>
              </a:rPr>
              <a:t>Пример  данных</a:t>
            </a:r>
            <a:endParaRPr lang="en-US" sz="2400" b="1" dirty="0" smtClean="0">
              <a:solidFill>
                <a:srgbClr val="003300"/>
              </a:solidFill>
            </a:endParaRPr>
          </a:p>
          <a:p>
            <a:pPr>
              <a:lnSpc>
                <a:spcPct val="150000"/>
              </a:lnSpc>
            </a:pPr>
            <a:r>
              <a:rPr lang="en-US" sz="2400" b="1" dirty="0" smtClean="0">
                <a:solidFill>
                  <a:srgbClr val="003300"/>
                </a:solidFill>
              </a:rPr>
              <a:t>{A,B| C,D,E,F}</a:t>
            </a:r>
          </a:p>
          <a:p>
            <a:pPr>
              <a:lnSpc>
                <a:spcPct val="150000"/>
              </a:lnSpc>
            </a:pPr>
            <a:r>
              <a:rPr lang="en-US" sz="2400" b="1" dirty="0" smtClean="0">
                <a:solidFill>
                  <a:srgbClr val="003300"/>
                </a:solidFill>
              </a:rPr>
              <a:t>{A,B,C|D,E,F}</a:t>
            </a:r>
          </a:p>
          <a:p>
            <a:pPr>
              <a:lnSpc>
                <a:spcPct val="150000"/>
              </a:lnSpc>
            </a:pPr>
            <a:r>
              <a:rPr lang="en-US" sz="2400" b="1" dirty="0" smtClean="0">
                <a:solidFill>
                  <a:srgbClr val="003300"/>
                </a:solidFill>
              </a:rPr>
              <a:t>{E,F|A,B,C,D} </a:t>
            </a:r>
            <a:endParaRPr lang="ru-RU" sz="2400" b="1" dirty="0">
              <a:solidFill>
                <a:srgbClr val="003300"/>
              </a:solidFill>
            </a:endParaRPr>
          </a:p>
          <a:p>
            <a:pPr lvl="2">
              <a:lnSpc>
                <a:spcPct val="150000"/>
              </a:lnSpc>
            </a:pPr>
            <a:r>
              <a:rPr lang="ru-RU" sz="1500" b="1" dirty="0">
                <a:solidFill>
                  <a:srgbClr val="008000"/>
                </a:solidFill>
              </a:rPr>
              <a:t> </a:t>
            </a:r>
            <a:endParaRPr lang="ru-RU" sz="1500" dirty="0">
              <a:solidFill>
                <a:srgbClr val="008000"/>
              </a:solidFill>
            </a:endParaRPr>
          </a:p>
        </p:txBody>
      </p:sp>
    </p:spTree>
    <p:extLst>
      <p:ext uri="{BB962C8B-B14F-4D97-AF65-F5344CB8AC3E}">
        <p14:creationId xmlns:p14="http://schemas.microsoft.com/office/powerpoint/2010/main" val="1919611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конец</a:t>
            </a:r>
            <a:endParaRPr lang="ru-RU" dirty="0"/>
          </a:p>
        </p:txBody>
      </p:sp>
      <p:sp>
        <p:nvSpPr>
          <p:cNvPr id="4" name="Текст 3"/>
          <p:cNvSpPr>
            <a:spLocks noGrp="1"/>
          </p:cNvSpPr>
          <p:nvPr>
            <p:ph type="body" idx="1"/>
          </p:nvPr>
        </p:nvSpPr>
        <p:spPr/>
        <p:txBody>
          <a:bodyPr/>
          <a:lstStyle/>
          <a:p>
            <a:endParaRPr lang="ru-RU"/>
          </a:p>
        </p:txBody>
      </p:sp>
      <p:sp>
        <p:nvSpPr>
          <p:cNvPr id="2" name="Номер слайда 1"/>
          <p:cNvSpPr>
            <a:spLocks noGrp="1"/>
          </p:cNvSpPr>
          <p:nvPr>
            <p:ph type="sldNum" sz="quarter" idx="12"/>
          </p:nvPr>
        </p:nvSpPr>
        <p:spPr/>
        <p:txBody>
          <a:bodyPr/>
          <a:lstStyle/>
          <a:p>
            <a:pPr>
              <a:defRPr/>
            </a:pPr>
            <a:fld id="{8345765E-673F-42A4-99AC-004DE457BDA1}" type="slidenum">
              <a:rPr lang="en-US" smtClean="0"/>
              <a:pPr>
                <a:defRPr/>
              </a:pPr>
              <a:t>52</a:t>
            </a:fld>
            <a:endParaRPr lang="en-US"/>
          </a:p>
        </p:txBody>
      </p:sp>
    </p:spTree>
    <p:extLst>
      <p:ext uri="{BB962C8B-B14F-4D97-AF65-F5344CB8AC3E}">
        <p14:creationId xmlns:p14="http://schemas.microsoft.com/office/powerpoint/2010/main" val="38236923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8345765E-673F-42A4-99AC-004DE457BDA1}" type="slidenum">
              <a:rPr lang="en-US" smtClean="0"/>
              <a:pPr>
                <a:defRPr/>
              </a:pPr>
              <a:t>53</a:t>
            </a:fld>
            <a:endParaRPr lang="en-US"/>
          </a:p>
        </p:txBody>
      </p:sp>
      <p:pic>
        <p:nvPicPr>
          <p:cNvPr id="4098" name="Picture 2" descr="Fig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7678"/>
            <a:ext cx="7007225" cy="536052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28600" y="5433544"/>
            <a:ext cx="3706977" cy="646331"/>
          </a:xfrm>
          <a:prstGeom prst="rect">
            <a:avLst/>
          </a:prstGeom>
        </p:spPr>
        <p:txBody>
          <a:bodyPr wrap="none">
            <a:spAutoFit/>
          </a:bodyPr>
          <a:lstStyle/>
          <a:p>
            <a:r>
              <a:rPr lang="en-US" dirty="0">
                <a:solidFill>
                  <a:srgbClr val="202020"/>
                </a:solidFill>
                <a:latin typeface="Helvetica" panose="020B0604020202020204" pitchFamily="34" charset="0"/>
              </a:rPr>
              <a:t>Phylogenetic tree of the OZ family</a:t>
            </a:r>
            <a:r>
              <a:rPr lang="en-US" dirty="0" smtClean="0">
                <a:solidFill>
                  <a:srgbClr val="202020"/>
                </a:solidFill>
                <a:latin typeface="Helvetica" panose="020B0604020202020204" pitchFamily="34" charset="0"/>
              </a:rPr>
              <a:t>.</a:t>
            </a:r>
          </a:p>
          <a:p>
            <a:r>
              <a:rPr lang="en-US" dirty="0" smtClean="0">
                <a:solidFill>
                  <a:srgbClr val="202020"/>
                </a:solidFill>
                <a:latin typeface="Helvetica" panose="020B0604020202020204" pitchFamily="34" charset="0"/>
              </a:rPr>
              <a:t>Sun, 2014, PLOS Genet.</a:t>
            </a:r>
            <a:endParaRPr lang="ru-RU" dirty="0"/>
          </a:p>
        </p:txBody>
      </p:sp>
      <p:sp>
        <p:nvSpPr>
          <p:cNvPr id="4" name="Прямоугольник 3"/>
          <p:cNvSpPr/>
          <p:nvPr/>
        </p:nvSpPr>
        <p:spPr>
          <a:xfrm>
            <a:off x="4495800" y="5103674"/>
            <a:ext cx="4572000" cy="1754326"/>
          </a:xfrm>
          <a:prstGeom prst="rect">
            <a:avLst/>
          </a:prstGeom>
        </p:spPr>
        <p:txBody>
          <a:bodyPr>
            <a:spAutoFit/>
          </a:bodyPr>
          <a:lstStyle/>
          <a:p>
            <a:r>
              <a:rPr lang="en-US" dirty="0">
                <a:solidFill>
                  <a:srgbClr val="000000"/>
                </a:solidFill>
                <a:latin typeface="Times New Roman" panose="02020603050405020304" pitchFamily="18" charset="0"/>
              </a:rPr>
              <a:t>The protein, which we have named OZ1 (Organelle Zinc finger 1), belongs to the RanBP2 type zinc finger protein family, and is required for editing of 14 sites in chloroplasts and affects editing efficiency of another 16 chloroplast C targets. </a:t>
            </a:r>
            <a:endParaRPr lang="ru-RU" dirty="0"/>
          </a:p>
        </p:txBody>
      </p:sp>
    </p:spTree>
    <p:extLst>
      <p:ext uri="{BB962C8B-B14F-4D97-AF65-F5344CB8AC3E}">
        <p14:creationId xmlns:p14="http://schemas.microsoft.com/office/powerpoint/2010/main" val="2935019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8345765E-673F-42A4-99AC-004DE457BDA1}" type="slidenum">
              <a:rPr lang="en-US" smtClean="0"/>
              <a:pPr>
                <a:defRPr/>
              </a:pPr>
              <a:t>54</a:t>
            </a:fld>
            <a:endParaRPr lang="en-US"/>
          </a:p>
        </p:txBody>
      </p:sp>
      <p:pic>
        <p:nvPicPr>
          <p:cNvPr id="1026" name="Picture 2" descr="Как правильно называть родственников? Кто кому кем приходитс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6629400" cy="47201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e/ed/Maximov_VM.jpg/150px-Maximov_V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634157"/>
            <a:ext cx="1428750" cy="223837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52400" y="4958714"/>
            <a:ext cx="8839200" cy="923330"/>
          </a:xfrm>
          <a:prstGeom prst="rect">
            <a:avLst/>
          </a:prstGeom>
        </p:spPr>
        <p:txBody>
          <a:bodyPr wrap="square">
            <a:spAutoFit/>
          </a:bodyPr>
          <a:lstStyle/>
          <a:p>
            <a:r>
              <a:rPr lang="ru-RU" dirty="0">
                <a:solidFill>
                  <a:srgbClr val="202122"/>
                </a:solidFill>
                <a:latin typeface="Arial" panose="020B0604020202020204" pitchFamily="34" charset="0"/>
              </a:rPr>
              <a:t>В. М. </a:t>
            </a:r>
            <a:r>
              <a:rPr lang="ru-RU" dirty="0" smtClean="0">
                <a:solidFill>
                  <a:srgbClr val="202122"/>
                </a:solidFill>
                <a:latin typeface="Arial" panose="020B0604020202020204" pitchFamily="34" charset="0"/>
              </a:rPr>
              <a:t>Максимов. 1844-1911. </a:t>
            </a:r>
            <a:r>
              <a:rPr lang="ru-RU" dirty="0" smtClean="0"/>
              <a:t>Сын </a:t>
            </a:r>
            <a:r>
              <a:rPr lang="ru-RU" dirty="0"/>
              <a:t>крестьянина. В 1855—1862 годах учился в Петербурге в иконописных мастерских. В 1863 году поступил вольнослушателем в Императорскую Академию художеств.</a:t>
            </a:r>
          </a:p>
        </p:txBody>
      </p:sp>
    </p:spTree>
    <p:extLst>
      <p:ext uri="{BB962C8B-B14F-4D97-AF65-F5344CB8AC3E}">
        <p14:creationId xmlns:p14="http://schemas.microsoft.com/office/powerpoint/2010/main" val="1214475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8345765E-673F-42A4-99AC-004DE457BDA1}" type="slidenum">
              <a:rPr lang="en-US" smtClean="0"/>
              <a:pPr>
                <a:defRPr/>
              </a:pPr>
              <a:t>55</a:t>
            </a:fld>
            <a:endParaRPr lang="en-US"/>
          </a:p>
        </p:txBody>
      </p:sp>
      <p:pic>
        <p:nvPicPr>
          <p:cNvPr id="3" name="Рисунок 2"/>
          <p:cNvPicPr>
            <a:picLocks noChangeAspect="1"/>
          </p:cNvPicPr>
          <p:nvPr/>
        </p:nvPicPr>
        <p:blipFill>
          <a:blip r:embed="rId2"/>
          <a:stretch>
            <a:fillRect/>
          </a:stretch>
        </p:blipFill>
        <p:spPr>
          <a:xfrm>
            <a:off x="0" y="845797"/>
            <a:ext cx="9144000" cy="5166405"/>
          </a:xfrm>
          <a:prstGeom prst="rect">
            <a:avLst/>
          </a:prstGeom>
        </p:spPr>
      </p:pic>
    </p:spTree>
    <p:extLst>
      <p:ext uri="{BB962C8B-B14F-4D97-AF65-F5344CB8AC3E}">
        <p14:creationId xmlns:p14="http://schemas.microsoft.com/office/powerpoint/2010/main" val="698793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6285" y="510220"/>
            <a:ext cx="7772400" cy="837715"/>
          </a:xfrm>
        </p:spPr>
        <p:txBody>
          <a:bodyPr>
            <a:normAutofit/>
          </a:bodyPr>
          <a:lstStyle/>
          <a:p>
            <a:r>
              <a:rPr lang="en-US" dirty="0" smtClean="0"/>
              <a:t>“</a:t>
            </a:r>
            <a:r>
              <a:rPr lang="ru-RU" dirty="0" smtClean="0"/>
              <a:t>Ребенок от трех родителей</a:t>
            </a:r>
            <a:r>
              <a:rPr lang="en-US" dirty="0" smtClean="0"/>
              <a:t>”</a:t>
            </a:r>
            <a:endParaRPr lang="ru-RU"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6</a:t>
            </a:fld>
            <a:endParaRPr lang="ru-RU"/>
          </a:p>
        </p:txBody>
      </p:sp>
      <p:pic>
        <p:nvPicPr>
          <p:cNvPr id="5" name="Picture 2" descr="http://binaryapi.ap.org/a359bc099b0e473f92c0c9bf3416f4a3/460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9545" y="1931205"/>
            <a:ext cx="4381500" cy="291465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4379975" y="4888390"/>
            <a:ext cx="3878049" cy="369332"/>
          </a:xfrm>
          <a:prstGeom prst="rect">
            <a:avLst/>
          </a:prstGeom>
        </p:spPr>
        <p:txBody>
          <a:bodyPr wrap="none">
            <a:spAutoFit/>
          </a:bodyPr>
          <a:lstStyle/>
          <a:p>
            <a:r>
              <a:rPr lang="en-US" dirty="0">
                <a:latin typeface="arial" panose="020B0604020202020204" pitchFamily="34" charset="0"/>
              </a:rPr>
              <a:t>Emma Foster, 17, of Red Bank, N.J.</a:t>
            </a:r>
            <a:endParaRPr lang="ru-RU" dirty="0"/>
          </a:p>
        </p:txBody>
      </p:sp>
    </p:spTree>
    <p:extLst>
      <p:ext uri="{BB962C8B-B14F-4D97-AF65-F5344CB8AC3E}">
        <p14:creationId xmlns:p14="http://schemas.microsoft.com/office/powerpoint/2010/main" val="939282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74613"/>
            <a:ext cx="8229600" cy="1143000"/>
          </a:xfrm>
        </p:spPr>
        <p:txBody>
          <a:bodyPr/>
          <a:lstStyle/>
          <a:p>
            <a:r>
              <a:rPr lang="ru-RU" dirty="0" smtClean="0"/>
              <a:t>Сложности</a:t>
            </a:r>
            <a:endParaRPr lang="ru-RU" dirty="0"/>
          </a:p>
        </p:txBody>
      </p:sp>
      <p:sp>
        <p:nvSpPr>
          <p:cNvPr id="3" name="Номер слайда 2"/>
          <p:cNvSpPr>
            <a:spLocks noGrp="1"/>
          </p:cNvSpPr>
          <p:nvPr>
            <p:ph type="sldNum" sz="quarter" idx="12"/>
          </p:nvPr>
        </p:nvSpPr>
        <p:spPr/>
        <p:txBody>
          <a:bodyPr/>
          <a:lstStyle/>
          <a:p>
            <a:pPr>
              <a:defRPr/>
            </a:pPr>
            <a:fld id="{E08159AC-E4C4-4820-82E1-D5BEC3D09747}" type="slidenum">
              <a:rPr lang="en-US" smtClean="0"/>
              <a:pPr>
                <a:defRPr/>
              </a:pPr>
              <a:t>7</a:t>
            </a:fld>
            <a:endParaRPr lang="en-US"/>
          </a:p>
        </p:txBody>
      </p:sp>
      <p:sp>
        <p:nvSpPr>
          <p:cNvPr id="5" name="TextBox 4"/>
          <p:cNvSpPr txBox="1"/>
          <p:nvPr/>
        </p:nvSpPr>
        <p:spPr>
          <a:xfrm>
            <a:off x="114300" y="1335385"/>
            <a:ext cx="8915400" cy="5386090"/>
          </a:xfrm>
          <a:prstGeom prst="rect">
            <a:avLst/>
          </a:prstGeom>
          <a:noFill/>
        </p:spPr>
        <p:txBody>
          <a:bodyPr wrap="square" rtlCol="0">
            <a:spAutoFit/>
          </a:bodyPr>
          <a:lstStyle/>
          <a:p>
            <a:pPr marL="742950" lvl="1" indent="-285750">
              <a:buFont typeface="Arial" panose="020B0604020202020204" pitchFamily="34" charset="0"/>
              <a:buChar char="•"/>
            </a:pPr>
            <a:r>
              <a:rPr lang="ru-RU" sz="3200" dirty="0" smtClean="0"/>
              <a:t>«Бесполое» размножение</a:t>
            </a:r>
            <a:r>
              <a:rPr lang="en-US" sz="3200" dirty="0" smtClean="0"/>
              <a:t>:</a:t>
            </a:r>
            <a:r>
              <a:rPr lang="ru-RU" sz="3200" dirty="0" smtClean="0"/>
              <a:t> </a:t>
            </a:r>
            <a:r>
              <a:rPr lang="ru-RU" sz="3200" dirty="0" err="1" smtClean="0"/>
              <a:t>мито</a:t>
            </a:r>
            <a:r>
              <a:rPr lang="ru-RU" sz="3200" dirty="0" smtClean="0"/>
              <a:t> ДНК и </a:t>
            </a:r>
            <a:r>
              <a:rPr lang="en-US" sz="3200" dirty="0" smtClean="0"/>
              <a:t>X </a:t>
            </a:r>
            <a:r>
              <a:rPr lang="ru-RU" sz="3200" dirty="0" smtClean="0"/>
              <a:t>хромосома</a:t>
            </a:r>
          </a:p>
          <a:p>
            <a:pPr marL="1200150" lvl="2" indent="-285750">
              <a:buFont typeface="Arial" panose="020B0604020202020204" pitchFamily="34" charset="0"/>
              <a:buChar char="•"/>
            </a:pPr>
            <a:r>
              <a:rPr lang="en-US" sz="2800" dirty="0"/>
              <a:t>Luo et al., </a:t>
            </a:r>
            <a:r>
              <a:rPr lang="en-US" sz="2800" dirty="0" err="1"/>
              <a:t>Biparental</a:t>
            </a:r>
            <a:r>
              <a:rPr lang="en-US" sz="2800" dirty="0"/>
              <a:t> Inheritance of Mitochondrial DNA in </a:t>
            </a:r>
            <a:r>
              <a:rPr lang="en-US" sz="2800" dirty="0" smtClean="0"/>
              <a:t>Humans, 2018</a:t>
            </a:r>
            <a:r>
              <a:rPr lang="en-US" sz="2800" dirty="0"/>
              <a:t>, </a:t>
            </a:r>
            <a:r>
              <a:rPr lang="en-US" sz="2800" dirty="0" smtClean="0"/>
              <a:t>PNAS</a:t>
            </a:r>
            <a:endParaRPr lang="ru-RU" sz="2800" dirty="0" smtClean="0"/>
          </a:p>
          <a:p>
            <a:pPr marL="1200150" lvl="2" indent="-285750">
              <a:buFont typeface="Arial" panose="020B0604020202020204" pitchFamily="34" charset="0"/>
              <a:buChar char="•"/>
            </a:pPr>
            <a:r>
              <a:rPr lang="en-US" sz="2800" dirty="0"/>
              <a:t>Graves et al., The Origin and Evolution of the </a:t>
            </a:r>
            <a:r>
              <a:rPr lang="en-US" sz="2800" dirty="0" err="1"/>
              <a:t>Pseudoautosomal</a:t>
            </a:r>
            <a:r>
              <a:rPr lang="en-US" sz="2800" dirty="0"/>
              <a:t> Regions of Human Sex Chromosomes ,1998,</a:t>
            </a:r>
            <a:r>
              <a:rPr lang="en-US" sz="2800" i="1" dirty="0" smtClean="0"/>
              <a:t>Human Molecular Genetics</a:t>
            </a:r>
            <a:endParaRPr lang="en-US" sz="2800" dirty="0" smtClean="0"/>
          </a:p>
          <a:p>
            <a:pPr marL="742950" lvl="1" indent="-285750">
              <a:buFont typeface="Arial" panose="020B0604020202020204" pitchFamily="34" charset="0"/>
              <a:buChar char="•"/>
            </a:pPr>
            <a:r>
              <a:rPr lang="ru-RU" sz="3200" dirty="0" err="1" smtClean="0"/>
              <a:t>Митохондриальная</a:t>
            </a:r>
            <a:r>
              <a:rPr lang="ru-RU" sz="3200" dirty="0" smtClean="0"/>
              <a:t> Ева. </a:t>
            </a:r>
            <a:r>
              <a:rPr lang="ru-RU" sz="2800" dirty="0" smtClean="0"/>
              <a:t/>
            </a:r>
            <a:br>
              <a:rPr lang="ru-RU" sz="2800" dirty="0" smtClean="0"/>
            </a:br>
            <a:r>
              <a:rPr lang="ru-RU" sz="2400" dirty="0" smtClean="0"/>
              <a:t>Все люди – по  </a:t>
            </a:r>
            <a:r>
              <a:rPr lang="ru-RU" sz="2400" dirty="0" err="1" smtClean="0"/>
              <a:t>митохондриальной</a:t>
            </a:r>
            <a:r>
              <a:rPr lang="ru-RU" sz="2400" dirty="0" smtClean="0"/>
              <a:t> ДНК</a:t>
            </a:r>
            <a:r>
              <a:rPr lang="en-US" sz="2400" dirty="0" smtClean="0"/>
              <a:t> -</a:t>
            </a:r>
            <a:r>
              <a:rPr lang="ru-RU" sz="2400" dirty="0" smtClean="0"/>
              <a:t> потомки </a:t>
            </a:r>
            <a:r>
              <a:rPr lang="ru-RU" sz="2400" dirty="0" smtClean="0">
                <a:solidFill>
                  <a:srgbClr val="C00000"/>
                </a:solidFill>
              </a:rPr>
              <a:t>ОДНОЙ </a:t>
            </a:r>
            <a:r>
              <a:rPr lang="ru-RU" sz="2400" dirty="0" smtClean="0"/>
              <a:t>женщины </a:t>
            </a:r>
          </a:p>
          <a:p>
            <a:pPr marL="742950" lvl="1" indent="-285750">
              <a:buFont typeface="Arial" panose="020B0604020202020204" pitchFamily="34" charset="0"/>
              <a:buChar char="•"/>
            </a:pPr>
            <a:r>
              <a:rPr lang="en-US" sz="3200" dirty="0" smtClean="0"/>
              <a:t>X </a:t>
            </a:r>
            <a:r>
              <a:rPr lang="ru-RU" sz="3200" dirty="0" smtClean="0"/>
              <a:t>хромосомный Адам </a:t>
            </a:r>
            <a:r>
              <a:rPr lang="ru-RU" sz="2400" dirty="0" smtClean="0"/>
              <a:t>– то же самое</a:t>
            </a:r>
            <a:r>
              <a:rPr lang="ru-RU" sz="2800" dirty="0" smtClean="0"/>
              <a:t>.</a:t>
            </a:r>
            <a:endParaRPr lang="ru-RU" sz="2000" dirty="0"/>
          </a:p>
        </p:txBody>
      </p:sp>
    </p:spTree>
    <p:extLst>
      <p:ext uri="{BB962C8B-B14F-4D97-AF65-F5344CB8AC3E}">
        <p14:creationId xmlns:p14="http://schemas.microsoft.com/office/powerpoint/2010/main" val="498526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7700" y="5867400"/>
            <a:ext cx="7772400" cy="1362075"/>
          </a:xfrm>
        </p:spPr>
        <p:txBody>
          <a:bodyPr/>
          <a:lstStyle/>
          <a:p>
            <a:r>
              <a:rPr lang="ru-RU" dirty="0"/>
              <a:t>2</a:t>
            </a:r>
            <a:r>
              <a:rPr lang="ru-RU" dirty="0" smtClean="0"/>
              <a:t>. ФИЛОГЕНИЯ </a:t>
            </a:r>
            <a:endParaRPr lang="ru-RU" dirty="0"/>
          </a:p>
        </p:txBody>
      </p:sp>
      <p:sp>
        <p:nvSpPr>
          <p:cNvPr id="4" name="Номер слайда 3"/>
          <p:cNvSpPr>
            <a:spLocks noGrp="1"/>
          </p:cNvSpPr>
          <p:nvPr>
            <p:ph type="sldNum" sz="quarter" idx="12"/>
          </p:nvPr>
        </p:nvSpPr>
        <p:spPr/>
        <p:txBody>
          <a:bodyPr/>
          <a:lstStyle/>
          <a:p>
            <a:pPr>
              <a:defRPr/>
            </a:pPr>
            <a:fld id="{224B78B0-4D4D-48D1-AAA5-3F87BD4F28A0}" type="slidenum">
              <a:rPr lang="en-US" smtClean="0"/>
              <a:pPr>
                <a:defRPr/>
              </a:pPr>
              <a:t>8</a:t>
            </a:fld>
            <a:endParaRPr lang="en-US"/>
          </a:p>
        </p:txBody>
      </p:sp>
      <p:pic>
        <p:nvPicPr>
          <p:cNvPr id="6" name="Picture 4" descr="Image result for hominids phyloge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96" y="70551"/>
            <a:ext cx="7632604" cy="572064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rot="16200000">
            <a:off x="-505671" y="2893367"/>
            <a:ext cx="3048000" cy="461665"/>
          </a:xfrm>
          <a:prstGeom prst="rect">
            <a:avLst/>
          </a:prstGeom>
          <a:noFill/>
        </p:spPr>
        <p:txBody>
          <a:bodyPr wrap="square" rtlCol="0">
            <a:spAutoFit/>
          </a:bodyPr>
          <a:lstStyle/>
          <a:p>
            <a:r>
              <a:rPr lang="en-US" sz="2400" dirty="0" smtClean="0">
                <a:solidFill>
                  <a:srgbClr val="C00000"/>
                </a:solidFill>
              </a:rPr>
              <a:t>Millions of years</a:t>
            </a:r>
            <a:endParaRPr lang="ru-RU" sz="2400" dirty="0">
              <a:solidFill>
                <a:srgbClr val="C00000"/>
              </a:solidFill>
            </a:endParaRPr>
          </a:p>
        </p:txBody>
      </p:sp>
    </p:spTree>
    <p:extLst>
      <p:ext uri="{BB962C8B-B14F-4D97-AF65-F5344CB8AC3E}">
        <p14:creationId xmlns:p14="http://schemas.microsoft.com/office/powerpoint/2010/main" val="2133881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4150" y="76200"/>
            <a:ext cx="8788400" cy="1143000"/>
          </a:xfrm>
        </p:spPr>
        <p:txBody>
          <a:bodyPr/>
          <a:lstStyle/>
          <a:p>
            <a:r>
              <a:rPr lang="ru-RU" sz="2800" dirty="0"/>
              <a:t> </a:t>
            </a:r>
            <a:r>
              <a:rPr lang="ru-RU" sz="3200" dirty="0" err="1"/>
              <a:t>Филогени́я</a:t>
            </a:r>
            <a:r>
              <a:rPr lang="en-US" sz="3200" dirty="0"/>
              <a:t> </a:t>
            </a:r>
            <a:r>
              <a:rPr lang="ru-RU" sz="2800" dirty="0" smtClean="0"/>
              <a:t/>
            </a:r>
            <a:br>
              <a:rPr lang="ru-RU" sz="2800" dirty="0" smtClean="0"/>
            </a:br>
            <a:r>
              <a:rPr lang="ru-RU" sz="1400" dirty="0" smtClean="0"/>
              <a:t>(</a:t>
            </a:r>
            <a:r>
              <a:rPr lang="ru-RU" sz="1400" u="sng" dirty="0"/>
              <a:t>др.-греч.</a:t>
            </a:r>
            <a:r>
              <a:rPr lang="en-US" sz="1400" dirty="0"/>
              <a:t> </a:t>
            </a:r>
            <a:r>
              <a:rPr lang="en-US" sz="1400" dirty="0" err="1"/>
              <a:t>φῦλον</a:t>
            </a:r>
            <a:r>
              <a:rPr lang="ru-RU" sz="1400" dirty="0"/>
              <a:t>,</a:t>
            </a:r>
            <a:r>
              <a:rPr lang="en-US" sz="1400" dirty="0"/>
              <a:t> </a:t>
            </a:r>
            <a:r>
              <a:rPr lang="en-US" sz="1400" dirty="0" err="1"/>
              <a:t>phylon</a:t>
            </a:r>
            <a:r>
              <a:rPr lang="en-US" sz="1400" dirty="0"/>
              <a:t> </a:t>
            </a:r>
            <a:r>
              <a:rPr lang="ru-RU" sz="1400" dirty="0"/>
              <a:t>— племя, раса и</a:t>
            </a:r>
            <a:r>
              <a:rPr lang="en-US" sz="1400" dirty="0"/>
              <a:t> </a:t>
            </a:r>
            <a:r>
              <a:rPr lang="ru-RU" sz="1400" u="sng" dirty="0" smtClean="0"/>
              <a:t>др</a:t>
            </a:r>
            <a:r>
              <a:rPr lang="ru-RU" sz="1400" u="sng" dirty="0"/>
              <a:t>.-греч.</a:t>
            </a:r>
            <a:r>
              <a:rPr lang="en-US" sz="1400" dirty="0"/>
              <a:t> </a:t>
            </a:r>
            <a:r>
              <a:rPr lang="en-US" sz="1400" dirty="0" err="1"/>
              <a:t>γενετικός</a:t>
            </a:r>
            <a:r>
              <a:rPr lang="ru-RU" sz="1400" dirty="0"/>
              <a:t>,</a:t>
            </a:r>
            <a:r>
              <a:rPr lang="en-US" sz="1400" dirty="0"/>
              <a:t> </a:t>
            </a:r>
            <a:r>
              <a:rPr lang="en-US" sz="1400" dirty="0" err="1"/>
              <a:t>genetikos</a:t>
            </a:r>
            <a:r>
              <a:rPr lang="en-US" sz="1400" dirty="0"/>
              <a:t> </a:t>
            </a:r>
            <a:r>
              <a:rPr lang="ru-RU" sz="1400" dirty="0"/>
              <a:t>— имеющий отношение к рождению)</a:t>
            </a:r>
          </a:p>
        </p:txBody>
      </p:sp>
      <p:sp>
        <p:nvSpPr>
          <p:cNvPr id="3" name="Номер слайда 2"/>
          <p:cNvSpPr>
            <a:spLocks noGrp="1"/>
          </p:cNvSpPr>
          <p:nvPr>
            <p:ph type="sldNum" sz="quarter" idx="12"/>
          </p:nvPr>
        </p:nvSpPr>
        <p:spPr/>
        <p:txBody>
          <a:bodyPr/>
          <a:lstStyle/>
          <a:p>
            <a:pPr>
              <a:defRPr/>
            </a:pPr>
            <a:fld id="{E08159AC-E4C4-4820-82E1-D5BEC3D09747}" type="slidenum">
              <a:rPr lang="en-US" smtClean="0"/>
              <a:pPr>
                <a:defRPr/>
              </a:pPr>
              <a:t>9</a:t>
            </a:fld>
            <a:endParaRPr lang="en-US"/>
          </a:p>
        </p:txBody>
      </p:sp>
      <p:sp>
        <p:nvSpPr>
          <p:cNvPr id="4" name="TextBox 3"/>
          <p:cNvSpPr txBox="1"/>
          <p:nvPr/>
        </p:nvSpPr>
        <p:spPr>
          <a:xfrm>
            <a:off x="9525" y="957590"/>
            <a:ext cx="8972550" cy="523220"/>
          </a:xfrm>
          <a:prstGeom prst="rect">
            <a:avLst/>
          </a:prstGeom>
          <a:noFill/>
        </p:spPr>
        <p:txBody>
          <a:bodyPr wrap="square" rtlCol="0">
            <a:spAutoFit/>
          </a:bodyPr>
          <a:lstStyle/>
          <a:p>
            <a:r>
              <a:rPr lang="ru-RU" sz="2800" dirty="0" smtClean="0"/>
              <a:t>Историческое развитие </a:t>
            </a:r>
            <a:r>
              <a:rPr lang="ru-RU" sz="2800" u="sng" dirty="0" smtClean="0"/>
              <a:t>групп</a:t>
            </a:r>
            <a:r>
              <a:rPr lang="en-US" sz="2800" u="sng" dirty="0"/>
              <a:t> </a:t>
            </a:r>
            <a:r>
              <a:rPr lang="ru-RU" sz="2800" u="sng" dirty="0" smtClean="0"/>
              <a:t>организмов -</a:t>
            </a:r>
            <a:r>
              <a:rPr lang="ru-RU" sz="2800" dirty="0" smtClean="0"/>
              <a:t> таксонов</a:t>
            </a:r>
          </a:p>
        </p:txBody>
      </p:sp>
      <p:sp>
        <p:nvSpPr>
          <p:cNvPr id="5" name="TextBox 4"/>
          <p:cNvSpPr txBox="1"/>
          <p:nvPr/>
        </p:nvSpPr>
        <p:spPr>
          <a:xfrm>
            <a:off x="0" y="1499860"/>
            <a:ext cx="9158287" cy="5016758"/>
          </a:xfrm>
          <a:prstGeom prst="rect">
            <a:avLst/>
          </a:prstGeom>
          <a:noFill/>
        </p:spPr>
        <p:txBody>
          <a:bodyPr wrap="square" rtlCol="0">
            <a:spAutoFit/>
          </a:bodyPr>
          <a:lstStyle/>
          <a:p>
            <a:r>
              <a:rPr lang="ru-RU" sz="2400" dirty="0" smtClean="0"/>
              <a:t>Сложности реконструкции</a:t>
            </a:r>
          </a:p>
          <a:p>
            <a:pPr marL="285750" indent="-285750">
              <a:buFont typeface="Arial" panose="020B0604020202020204" pitchFamily="34" charset="0"/>
              <a:buChar char="•"/>
            </a:pPr>
            <a:r>
              <a:rPr lang="ru-RU" sz="2400" dirty="0" smtClean="0"/>
              <a:t>Эукариоты</a:t>
            </a:r>
          </a:p>
          <a:p>
            <a:pPr marL="742950" lvl="1" indent="-285750">
              <a:buFont typeface="Arial" panose="020B0604020202020204" pitchFamily="34" charset="0"/>
              <a:buChar char="•"/>
            </a:pPr>
            <a:r>
              <a:rPr lang="ru-RU" sz="2400" dirty="0" smtClean="0"/>
              <a:t>У </a:t>
            </a:r>
            <a:r>
              <a:rPr lang="ru-RU" sz="2400" dirty="0"/>
              <a:t>каждого человека в среднем 2% ДНК получены от неандертальца</a:t>
            </a:r>
            <a:r>
              <a:rPr lang="ru-RU" sz="2400" dirty="0" smtClean="0"/>
              <a:t>! </a:t>
            </a:r>
            <a:r>
              <a:rPr lang="ru-RU" sz="1600" dirty="0" smtClean="0"/>
              <a:t>Обнаружено путем сравнения полных геномов. У разных людей – разные фрагменты генома неандертальца. В сумме человечество заимствовало  20% генома неандертальца</a:t>
            </a:r>
          </a:p>
          <a:p>
            <a:pPr marL="742950" lvl="1" indent="-285750">
              <a:buFont typeface="Arial" panose="020B0604020202020204" pitchFamily="34" charset="0"/>
              <a:buChar char="•"/>
            </a:pPr>
            <a:r>
              <a:rPr lang="ru-RU" sz="2400" dirty="0" smtClean="0"/>
              <a:t>Много примеров межвидовы</a:t>
            </a:r>
            <a:r>
              <a:rPr lang="ru-RU" sz="2400" dirty="0"/>
              <a:t>х</a:t>
            </a:r>
            <a:r>
              <a:rPr lang="ru-RU" sz="2400" dirty="0" smtClean="0"/>
              <a:t> гибридов. Проблема определения вида.</a:t>
            </a:r>
          </a:p>
          <a:p>
            <a:pPr marL="285750" indent="-285750">
              <a:buFont typeface="Arial" panose="020B0604020202020204" pitchFamily="34" charset="0"/>
              <a:buChar char="•"/>
            </a:pPr>
            <a:r>
              <a:rPr lang="ru-RU" sz="2400" dirty="0" smtClean="0"/>
              <a:t>Прокариоты</a:t>
            </a:r>
          </a:p>
          <a:p>
            <a:pPr marL="742950" lvl="1" indent="-285750">
              <a:buFont typeface="Arial" panose="020B0604020202020204" pitchFamily="34" charset="0"/>
              <a:buChar char="•"/>
            </a:pPr>
            <a:r>
              <a:rPr lang="ru-RU" sz="2400" dirty="0" smtClean="0"/>
              <a:t>Бесполое размножение ведет в тупик, так как вредные мутации (не лет.) накапливаются (</a:t>
            </a:r>
            <a:r>
              <a:rPr lang="ru-RU" sz="2400" dirty="0"/>
              <a:t> «храповик </a:t>
            </a:r>
            <a:r>
              <a:rPr lang="ru-RU" sz="2400" dirty="0" err="1" smtClean="0"/>
              <a:t>Мёллера</a:t>
            </a:r>
            <a:r>
              <a:rPr lang="ru-RU" sz="2400" dirty="0" smtClean="0"/>
              <a:t>»)</a:t>
            </a:r>
          </a:p>
          <a:p>
            <a:pPr marL="742950" lvl="1" indent="-285750">
              <a:buFont typeface="Arial" panose="020B0604020202020204" pitchFamily="34" charset="0"/>
              <a:buChar char="•"/>
            </a:pPr>
            <a:r>
              <a:rPr lang="ru-RU" sz="2400" dirty="0" smtClean="0"/>
              <a:t>Горизонтальный перенос ДНК у бактерий и архей – замена полового размножения для сохранения изменчивости генома</a:t>
            </a:r>
            <a:endParaRPr lang="ru-RU" sz="2400" dirty="0"/>
          </a:p>
        </p:txBody>
      </p:sp>
    </p:spTree>
    <p:extLst>
      <p:ext uri="{BB962C8B-B14F-4D97-AF65-F5344CB8AC3E}">
        <p14:creationId xmlns:p14="http://schemas.microsoft.com/office/powerpoint/2010/main" val="3030591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4057</TotalTime>
  <Words>2719</Words>
  <Application>Microsoft Office PowerPoint</Application>
  <PresentationFormat>On-screen Show (4:3)</PresentationFormat>
  <Paragraphs>500</Paragraphs>
  <Slides>55</Slides>
  <Notes>27</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Оформление по умолчанию</vt:lpstr>
      <vt:lpstr>Молекулярная филогения - 1</vt:lpstr>
      <vt:lpstr>1. генеалогия</vt:lpstr>
      <vt:lpstr> ГЕНЕАЛОГИЯ.  (др.-греч. γενεαλογία — генеалоги́а — «родословная», от γενεά — генеá — «род» и λόγος — лóгос — «слово; счёт, отсчёт»)  </vt:lpstr>
      <vt:lpstr>Закон есть закон.</vt:lpstr>
      <vt:lpstr>PowerPoint Presentation</vt:lpstr>
      <vt:lpstr>“Ребенок от трех родителей”</vt:lpstr>
      <vt:lpstr>Сложности</vt:lpstr>
      <vt:lpstr>2. ФИЛОГЕНИЯ </vt:lpstr>
      <vt:lpstr> Филогени́я  (др.-греч. φῦλον, phylon — племя, раса и др.-греч. γενετικός, genetikos — имеющий отношение к рождению)</vt:lpstr>
      <vt:lpstr>PowerPoint Presentation</vt:lpstr>
      <vt:lpstr>Эволюция геномов (от evolutio - лат.  — разворачивание и чтение свитка)</vt:lpstr>
      <vt:lpstr>PowerPoint Presentation</vt:lpstr>
      <vt:lpstr>Этапы эксперимента</vt:lpstr>
      <vt:lpstr>По микробиологическим признакам химерные бактерии были как M.mycoides</vt:lpstr>
      <vt:lpstr>3. Молекулярная ФИЛОГЕНИЯ </vt:lpstr>
      <vt:lpstr>События в эволюции геномов</vt:lpstr>
      <vt:lpstr>PowerPoint Presentation</vt:lpstr>
      <vt:lpstr>PowerPoint Presentation</vt:lpstr>
      <vt:lpstr> Молекулярная филогения</vt:lpstr>
      <vt:lpstr>Математическая задача реконструкции филогении  </vt:lpstr>
      <vt:lpstr>PowerPoint Presentation</vt:lpstr>
      <vt:lpstr>PowerPoint Presentation</vt:lpstr>
      <vt:lpstr>PowerPoint Presentation</vt:lpstr>
      <vt:lpstr>PowerPoint Presentation</vt:lpstr>
      <vt:lpstr>PowerPoint Presentation</vt:lpstr>
      <vt:lpstr>Математическое описание филогении  </vt:lpstr>
      <vt:lpstr>PowerPoint Presentation</vt:lpstr>
      <vt:lpstr>Филогенетическое дерево</vt:lpstr>
      <vt:lpstr>PowerPoint Presentation</vt:lpstr>
      <vt:lpstr>PowerPoint Presentation</vt:lpstr>
      <vt:lpstr>PowerPoint Presentation</vt:lpstr>
      <vt:lpstr>Топология дерева</vt:lpstr>
      <vt:lpstr>Топология дерева</vt:lpstr>
      <vt:lpstr>Точечные замены в гене</vt:lpstr>
      <vt:lpstr>Мы видим лишь закрепившиеся мутации</vt:lpstr>
      <vt:lpstr>Путь эволюции</vt:lpstr>
      <vt:lpstr>Выборка гомологичных последовательностей</vt:lpstr>
      <vt:lpstr>Идея реконструкции?</vt:lpstr>
      <vt:lpstr>Выравнивание </vt:lpstr>
      <vt:lpstr>Эволюция видов и эволюция белков</vt:lpstr>
      <vt:lpstr>Дерево видов и дерево белков</vt:lpstr>
      <vt:lpstr>Когда хотят отразить разное число мутаций, произошедших на пути от общего предка, получается что-то вроде такого</vt:lpstr>
      <vt:lpstr>PowerPoint Presentation</vt:lpstr>
      <vt:lpstr>Небинарное дерево</vt:lpstr>
      <vt:lpstr>  Небинарное дерево следует понимать как   множество возможных «разрешений» </vt:lpstr>
      <vt:lpstr>Неукоренённое дерево</vt:lpstr>
      <vt:lpstr>  Неукоренённое дерево следует понимать как    множество возможных укоренений </vt:lpstr>
      <vt:lpstr>PowerPoint Presentation</vt:lpstr>
      <vt:lpstr>Топология дерева</vt:lpstr>
      <vt:lpstr>PowerPoint Presentation</vt:lpstr>
      <vt:lpstr>Предупреждение</vt:lpstr>
      <vt:lpstr>конец</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AB</dc:creator>
  <cp:lastModifiedBy>Andrei Vladimirovich Alexeevsky</cp:lastModifiedBy>
  <cp:revision>251</cp:revision>
  <dcterms:created xsi:type="dcterms:W3CDTF">2008-03-01T09:44:19Z</dcterms:created>
  <dcterms:modified xsi:type="dcterms:W3CDTF">2021-02-12T06:04:51Z</dcterms:modified>
</cp:coreProperties>
</file>