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51"/>
  </p:notesMasterIdLst>
  <p:sldIdLst>
    <p:sldId id="306" r:id="rId2"/>
    <p:sldId id="400" r:id="rId3"/>
    <p:sldId id="401" r:id="rId4"/>
    <p:sldId id="402" r:id="rId5"/>
    <p:sldId id="394" r:id="rId6"/>
    <p:sldId id="393" r:id="rId7"/>
    <p:sldId id="308" r:id="rId8"/>
    <p:sldId id="309" r:id="rId9"/>
    <p:sldId id="406" r:id="rId10"/>
    <p:sldId id="311" r:id="rId11"/>
    <p:sldId id="312" r:id="rId12"/>
    <p:sldId id="313" r:id="rId13"/>
    <p:sldId id="314" r:id="rId14"/>
    <p:sldId id="408" r:id="rId15"/>
    <p:sldId id="409" r:id="rId16"/>
    <p:sldId id="423" r:id="rId17"/>
    <p:sldId id="410" r:id="rId18"/>
    <p:sldId id="317" r:id="rId19"/>
    <p:sldId id="412" r:id="rId20"/>
    <p:sldId id="417" r:id="rId21"/>
    <p:sldId id="418" r:id="rId22"/>
    <p:sldId id="420" r:id="rId23"/>
    <p:sldId id="338" r:id="rId24"/>
    <p:sldId id="421" r:id="rId25"/>
    <p:sldId id="415" r:id="rId26"/>
    <p:sldId id="416" r:id="rId27"/>
    <p:sldId id="424" r:id="rId28"/>
    <p:sldId id="425" r:id="rId29"/>
    <p:sldId id="324" r:id="rId30"/>
    <p:sldId id="285" r:id="rId31"/>
    <p:sldId id="320" r:id="rId32"/>
    <p:sldId id="339" r:id="rId33"/>
    <p:sldId id="340" r:id="rId34"/>
    <p:sldId id="341" r:id="rId35"/>
    <p:sldId id="426" r:id="rId36"/>
    <p:sldId id="319" r:id="rId37"/>
    <p:sldId id="356" r:id="rId38"/>
    <p:sldId id="422" r:id="rId39"/>
    <p:sldId id="342" r:id="rId40"/>
    <p:sldId id="346" r:id="rId41"/>
    <p:sldId id="348" r:id="rId42"/>
    <p:sldId id="349" r:id="rId43"/>
    <p:sldId id="352" r:id="rId44"/>
    <p:sldId id="351" r:id="rId45"/>
    <p:sldId id="354" r:id="rId46"/>
    <p:sldId id="353" r:id="rId47"/>
    <p:sldId id="355" r:id="rId48"/>
    <p:sldId id="345" r:id="rId49"/>
    <p:sldId id="414" r:id="rId5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8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7" autoAdjust="0"/>
    <p:restoredTop sz="82793" autoAdjust="0"/>
  </p:normalViewPr>
  <p:slideViewPr>
    <p:cSldViewPr>
      <p:cViewPr varScale="1">
        <p:scale>
          <a:sx n="45" d="100"/>
          <a:sy n="45" d="100"/>
        </p:scale>
        <p:origin x="632" y="48"/>
      </p:cViewPr>
      <p:guideLst>
        <p:guide orient="horz" pos="2308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378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933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50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866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92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47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84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70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54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19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38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04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50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11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61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3/18/2021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3/18/2021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500957/#B5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 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07" y="181413"/>
            <a:ext cx="9071610" cy="1063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en-US" dirty="0" smtClean="0"/>
              <a:t> </a:t>
            </a:r>
            <a:r>
              <a:rPr lang="ru-RU" dirty="0" smtClean="0"/>
              <a:t>содержит оба сигнала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4658" y="1129893"/>
            <a:ext cx="9071610" cy="161301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u-RU" sz="7000" dirty="0" err="1" smtClean="0">
                <a:solidFill>
                  <a:srgbClr val="C00000"/>
                </a:solidFill>
              </a:rPr>
              <a:t>ПолиА</a:t>
            </a:r>
            <a:r>
              <a:rPr lang="ru-RU" sz="7000" dirty="0" smtClean="0">
                <a:solidFill>
                  <a:srgbClr val="C00000"/>
                </a:solidFill>
              </a:rPr>
              <a:t> </a:t>
            </a:r>
            <a:r>
              <a:rPr lang="ru-RU" sz="7000" dirty="0" smtClean="0"/>
              <a:t>на 3</a:t>
            </a:r>
            <a:r>
              <a:rPr lang="en-US" sz="7000" dirty="0" smtClean="0"/>
              <a:t>’-</a:t>
            </a:r>
            <a:r>
              <a:rPr lang="ru-RU" sz="7000" dirty="0" smtClean="0"/>
              <a:t>конце </a:t>
            </a:r>
            <a:r>
              <a:rPr lang="en-US" sz="7000" dirty="0" smtClean="0"/>
              <a:t>[ c</a:t>
            </a:r>
            <a:r>
              <a:rPr lang="ru-RU" sz="7000" dirty="0" err="1" smtClean="0"/>
              <a:t>игнал</a:t>
            </a:r>
            <a:r>
              <a:rPr lang="ru-RU" sz="7000" dirty="0" smtClean="0"/>
              <a:t> в последовательности</a:t>
            </a:r>
            <a:r>
              <a:rPr lang="en-US" sz="7000" dirty="0" smtClean="0"/>
              <a:t> ]</a:t>
            </a:r>
            <a:r>
              <a:rPr lang="ru-RU" sz="7000" dirty="0" smtClean="0"/>
              <a:t/>
            </a:r>
            <a:br>
              <a:rPr lang="ru-RU" sz="7000" dirty="0" smtClean="0"/>
            </a:br>
            <a:endParaRPr lang="en-US" sz="7000" dirty="0" smtClean="0"/>
          </a:p>
          <a:p>
            <a:pPr lvl="1"/>
            <a:r>
              <a:rPr lang="ru-RU" sz="7000" dirty="0" smtClean="0">
                <a:solidFill>
                  <a:srgbClr val="C00000"/>
                </a:solidFill>
              </a:rPr>
              <a:t>КЭП</a:t>
            </a:r>
            <a:r>
              <a:rPr lang="en-US" sz="7000" dirty="0" smtClean="0">
                <a:solidFill>
                  <a:srgbClr val="C00000"/>
                </a:solidFill>
              </a:rPr>
              <a:t> – 7-</a:t>
            </a:r>
            <a:r>
              <a:rPr lang="ru-RU" sz="7000" dirty="0" err="1" smtClean="0">
                <a:solidFill>
                  <a:srgbClr val="C00000"/>
                </a:solidFill>
              </a:rPr>
              <a:t>метилгуанозин</a:t>
            </a:r>
            <a:r>
              <a:rPr lang="ru-RU" sz="7000" dirty="0" smtClean="0">
                <a:solidFill>
                  <a:srgbClr val="C00000"/>
                </a:solidFill>
              </a:rPr>
              <a:t> </a:t>
            </a:r>
            <a:r>
              <a:rPr lang="ru-RU" sz="7000" dirty="0" smtClean="0">
                <a:solidFill>
                  <a:srgbClr val="C00000"/>
                </a:solidFill>
              </a:rPr>
              <a:t>-</a:t>
            </a:r>
            <a:r>
              <a:rPr lang="en-US" sz="7000" dirty="0" smtClean="0"/>
              <a:t> </a:t>
            </a:r>
            <a:r>
              <a:rPr lang="ru-RU" sz="7000" dirty="0" smtClean="0"/>
              <a:t>на 5</a:t>
            </a:r>
            <a:r>
              <a:rPr lang="en-US" sz="7000" dirty="0" smtClean="0"/>
              <a:t>’ </a:t>
            </a:r>
            <a:r>
              <a:rPr lang="ru-RU" sz="7000" dirty="0" smtClean="0"/>
              <a:t>конце</a:t>
            </a:r>
            <a:r>
              <a:rPr lang="en-US" sz="7000" dirty="0" smtClean="0"/>
              <a:t> [ </a:t>
            </a:r>
            <a:r>
              <a:rPr lang="ru-RU" sz="7000" dirty="0" smtClean="0"/>
              <a:t>химический сигнал </a:t>
            </a:r>
            <a:r>
              <a:rPr lang="en-US" sz="7000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397" y="2704431"/>
            <a:ext cx="9181459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68" dirty="0">
                <a:latin typeface="Courier New" panose="02070309020205020404" pitchFamily="49" charset="0"/>
                <a:cs typeface="Courier New" panose="02070309020205020404" pitchFamily="49" charset="0"/>
              </a:rPr>
              <a:t>……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AAAATTAATTTTAGTAGTGCTATCCCCATGTGATTTTAATAGCTTCTTAGGAGAATGAC</a:t>
            </a:r>
            <a:r>
              <a:rPr lang="ru-RU" sz="3968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AAAAAAAAAAAAAAAAAAAAAAAAAAAAAAAAA</a:t>
            </a:r>
            <a:r>
              <a:rPr lang="ru-RU" sz="3968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29903                      </a:t>
            </a:r>
            <a:endParaRPr lang="ru-RU" sz="3968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76897"/>
            <a:ext cx="97775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876" y="6111198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белок!</a:t>
            </a:r>
          </a:p>
        </p:txBody>
      </p:sp>
    </p:spTree>
    <p:extLst>
      <p:ext uri="{BB962C8B-B14F-4D97-AF65-F5344CB8AC3E}">
        <p14:creationId xmlns:p14="http://schemas.microsoft.com/office/powerpoint/2010/main" val="2042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6067" y="981617"/>
            <a:ext cx="9797175" cy="5929887"/>
            <a:chOff x="86067" y="981617"/>
            <a:chExt cx="9797175" cy="5929887"/>
          </a:xfrm>
        </p:grpSpPr>
        <p:sp>
          <p:nvSpPr>
            <p:cNvPr id="3" name="TextBox 2"/>
            <p:cNvSpPr txBox="1"/>
            <p:nvPr/>
          </p:nvSpPr>
          <p:spPr>
            <a:xfrm>
              <a:off x="86067" y="981617"/>
              <a:ext cx="9797175" cy="117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527" dirty="0"/>
                <a:t>По оси </a:t>
              </a:r>
              <a:r>
                <a:rPr lang="en-US" sz="3527" dirty="0"/>
                <a:t>X </a:t>
              </a:r>
              <a:r>
                <a:rPr lang="ru-RU" sz="3527" dirty="0"/>
                <a:t>нуклеотиды </a:t>
              </a:r>
              <a:r>
                <a:rPr lang="ru-RU" sz="3527" dirty="0" smtClean="0"/>
                <a:t>РНК</a:t>
              </a:r>
              <a:endParaRPr lang="ru-RU" sz="3527" dirty="0"/>
            </a:p>
            <a:p>
              <a:r>
                <a:rPr lang="ru-RU" sz="3527" dirty="0" smtClean="0"/>
                <a:t>1</a:t>
              </a:r>
              <a:r>
                <a:rPr lang="en-US" sz="3527" dirty="0" smtClean="0"/>
                <a:t>                </a:t>
              </a:r>
              <a:r>
                <a:rPr lang="ru-RU" sz="3527" dirty="0" smtClean="0"/>
                <a:t>      </a:t>
              </a:r>
              <a:r>
                <a:rPr lang="en-US" sz="3527" dirty="0" smtClean="0"/>
                <a:t> </a:t>
              </a:r>
              <a:r>
                <a:rPr lang="ru-RU" sz="3527" dirty="0" smtClean="0"/>
                <a:t> </a:t>
              </a:r>
              <a:r>
                <a:rPr lang="en-US" sz="3527" dirty="0" smtClean="0"/>
                <a:t> </a:t>
              </a:r>
              <a:r>
                <a:rPr lang="en-US" sz="3527" dirty="0"/>
                <a:t>10 000               </a:t>
              </a:r>
              <a:r>
                <a:rPr lang="ru-RU" sz="3527" dirty="0" smtClean="0"/>
                <a:t>  </a:t>
              </a:r>
              <a:r>
                <a:rPr lang="en-US" sz="3527" dirty="0" smtClean="0"/>
                <a:t>  </a:t>
              </a:r>
              <a:r>
                <a:rPr lang="en-US" sz="3527" dirty="0"/>
                <a:t>20 000        </a:t>
              </a:r>
              <a:r>
                <a:rPr lang="en-US" sz="3527" dirty="0" smtClean="0"/>
                <a:t>   </a:t>
              </a:r>
              <a:r>
                <a:rPr lang="en-US" sz="3527" dirty="0"/>
                <a:t>29 903</a:t>
              </a:r>
              <a:endParaRPr lang="ru-RU" sz="3527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-635" t="7700" r="-513" b="6587"/>
            <a:stretch/>
          </p:blipFill>
          <p:spPr>
            <a:xfrm>
              <a:off x="197384" y="2159504"/>
              <a:ext cx="9685857" cy="4752000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40" y="61596"/>
            <a:ext cx="9071610" cy="9200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ГЕНЫ БЕЛКОВ </a:t>
            </a:r>
            <a:r>
              <a:rPr lang="en-US" dirty="0" smtClean="0"/>
              <a:t>SARS-CoV-2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красные и коричневые полоски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357" y="7006699"/>
            <a:ext cx="1109834" cy="402322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2087" y="6915472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Вопросы есть?</a:t>
            </a:r>
            <a:endParaRPr lang="en-US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132446" y="1283512"/>
            <a:ext cx="58546" cy="592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131363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1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старт трансляции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со второго </a:t>
            </a:r>
            <a:r>
              <a:rPr lang="en-US" dirty="0" smtClean="0">
                <a:solidFill>
                  <a:srgbClr val="C00000"/>
                </a:solidFill>
              </a:rPr>
              <a:t>ATG</a:t>
            </a:r>
            <a:r>
              <a:rPr lang="ru-RU" dirty="0" smtClean="0">
                <a:solidFill>
                  <a:srgbClr val="C00000"/>
                </a:solidFill>
              </a:rPr>
              <a:t> кодона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468" y="1207900"/>
            <a:ext cx="8987824" cy="51438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ген </a:t>
            </a:r>
            <a:r>
              <a:rPr lang="en-US" dirty="0" err="1" smtClean="0"/>
              <a:t>CoV</a:t>
            </a:r>
            <a:r>
              <a:rPr lang="en-US" dirty="0" smtClean="0"/>
              <a:t>  orf1ab </a:t>
            </a:r>
            <a:r>
              <a:rPr lang="ru-RU" dirty="0" smtClean="0"/>
              <a:t>начинается с 266 </a:t>
            </a:r>
            <a:r>
              <a:rPr lang="ru-RU" dirty="0" err="1" smtClean="0"/>
              <a:t>пн</a:t>
            </a:r>
            <a:r>
              <a:rPr lang="ru-RU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самая длинная красная полоска)</a:t>
            </a:r>
          </a:p>
          <a:p>
            <a:r>
              <a:rPr lang="ru-RU" dirty="0"/>
              <a:t>У </a:t>
            </a:r>
            <a:r>
              <a:rPr lang="en-US" dirty="0"/>
              <a:t>SARS-CoV-2 </a:t>
            </a:r>
            <a:r>
              <a:rPr lang="ru-RU" dirty="0"/>
              <a:t>такие </a:t>
            </a:r>
            <a:r>
              <a:rPr lang="en-US" dirty="0"/>
              <a:t>ATG </a:t>
            </a:r>
            <a:r>
              <a:rPr lang="ru-RU" dirty="0"/>
              <a:t>до 269</a:t>
            </a:r>
            <a:r>
              <a:rPr lang="en-US" dirty="0"/>
              <a:t>-</a:t>
            </a:r>
            <a:r>
              <a:rPr lang="ru-RU" dirty="0"/>
              <a:t>й пн.</a:t>
            </a:r>
            <a:r>
              <a:rPr lang="en-US" dirty="0"/>
              <a:t>:</a:t>
            </a:r>
            <a:endParaRPr lang="ru-RU" dirty="0"/>
          </a:p>
          <a:p>
            <a:pPr lvl="2"/>
            <a:r>
              <a:rPr lang="ru-RU" dirty="0"/>
              <a:t>107 – АТ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266 </a:t>
            </a:r>
            <a:r>
              <a:rPr lang="ru-RU" dirty="0"/>
              <a:t>– АТ</a:t>
            </a:r>
            <a:r>
              <a:rPr lang="en-US" dirty="0"/>
              <a:t>G</a:t>
            </a:r>
            <a:endParaRPr lang="ru-RU" dirty="0"/>
          </a:p>
          <a:p>
            <a:r>
              <a:rPr lang="ru-RU" dirty="0" smtClean="0"/>
              <a:t>Просто </a:t>
            </a:r>
            <a:r>
              <a:rPr lang="en-US" dirty="0" smtClean="0"/>
              <a:t>ATG </a:t>
            </a:r>
            <a:r>
              <a:rPr lang="ru-RU" dirty="0" smtClean="0"/>
              <a:t>недостаточно для старта трансляции?</a:t>
            </a:r>
          </a:p>
          <a:p>
            <a:r>
              <a:rPr lang="ru-RU" dirty="0" smtClean="0"/>
              <a:t>М.К</a:t>
            </a:r>
            <a:r>
              <a:rPr lang="en-US" dirty="0" smtClean="0"/>
              <a:t>ó</a:t>
            </a:r>
            <a:r>
              <a:rPr lang="ru-RU" dirty="0" err="1" smtClean="0"/>
              <a:t>зак</a:t>
            </a:r>
            <a:r>
              <a:rPr lang="ru-RU" dirty="0" smtClean="0"/>
              <a:t> в </a:t>
            </a:r>
            <a:r>
              <a:rPr lang="ru-RU" dirty="0" smtClean="0"/>
              <a:t>1986 году </a:t>
            </a:r>
            <a:r>
              <a:rPr lang="ru-RU" dirty="0" smtClean="0"/>
              <a:t>проанализировала известные </a:t>
            </a:r>
            <a:r>
              <a:rPr lang="ru-RU" dirty="0" err="1" smtClean="0"/>
              <a:t>инициаторные</a:t>
            </a:r>
            <a:r>
              <a:rPr lang="ru-RU" dirty="0" smtClean="0"/>
              <a:t> кодоны </a:t>
            </a:r>
            <a:r>
              <a:rPr lang="en-US" dirty="0" smtClean="0"/>
              <a:t>ATG </a:t>
            </a:r>
            <a:r>
              <a:rPr lang="ru-RU" dirty="0" smtClean="0"/>
              <a:t>и нашла более длинный </a:t>
            </a:r>
            <a:r>
              <a:rPr lang="ru-RU" i="1" dirty="0" smtClean="0"/>
              <a:t>слабый</a:t>
            </a:r>
            <a:r>
              <a:rPr lang="ru-RU" dirty="0" smtClean="0"/>
              <a:t> сигнал</a:t>
            </a:r>
          </a:p>
          <a:p>
            <a:r>
              <a:rPr lang="ru-RU" dirty="0" smtClean="0"/>
              <a:t>Сигнал начала трансляции (у эукариот) называется последовательностью Козак. В разных таксонах - отличия</a:t>
            </a:r>
            <a:endParaRPr lang="en-US" dirty="0" smtClean="0"/>
          </a:p>
          <a:p>
            <a:pPr marL="914400" lvl="2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12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7173" y="4737595"/>
            <a:ext cx="485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Контекст (окружение) </a:t>
            </a:r>
            <a:r>
              <a:rPr lang="en-US" sz="2800" dirty="0" smtClean="0"/>
              <a:t>ATG </a:t>
            </a:r>
            <a:r>
              <a:rPr lang="ru-RU" sz="2800" dirty="0" smtClean="0"/>
              <a:t>в позиции </a:t>
            </a:r>
            <a:r>
              <a:rPr lang="en-US" sz="2800" dirty="0" smtClean="0"/>
              <a:t>266 </a:t>
            </a:r>
            <a:r>
              <a:rPr lang="ru-RU" sz="2800" dirty="0" smtClean="0"/>
              <a:t>более похож на последовательностью Козак</a:t>
            </a:r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117" y="54552"/>
            <a:ext cx="9133633" cy="779968"/>
          </a:xfrm>
        </p:spPr>
        <p:txBody>
          <a:bodyPr/>
          <a:lstStyle/>
          <a:p>
            <a:r>
              <a:rPr lang="ru-RU" dirty="0" smtClean="0"/>
              <a:t>Последовательность Козак человека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566641" y="4737596"/>
            <a:ext cx="3436735" cy="2666854"/>
            <a:chOff x="566641" y="4984842"/>
            <a:chExt cx="3033995" cy="2275497"/>
          </a:xfrm>
        </p:grpSpPr>
        <p:pic>
          <p:nvPicPr>
            <p:cNvPr id="19" name="Picture 2" descr="Genteknologi Rasmus Hartmann-Petersen IMB, August Krogh, Protein Science  Section, Room 637, 6th floor Phone: S. - ppt downlo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41" y="4984842"/>
              <a:ext cx="3033995" cy="227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51743" y="6891007"/>
              <a:ext cx="1663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Marilyn </a:t>
              </a:r>
              <a:r>
                <a:rPr lang="en-US" i="1" dirty="0" err="1" smtClean="0">
                  <a:solidFill>
                    <a:schemeClr val="bg1"/>
                  </a:solidFill>
                </a:rPr>
                <a:t>Kozak</a:t>
              </a:r>
              <a:r>
                <a:rPr lang="ru-RU" i="1" dirty="0" smtClean="0">
                  <a:solidFill>
                    <a:schemeClr val="bg1"/>
                  </a:solidFill>
                </a:rPr>
                <a:t>  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6914" y="361792"/>
            <a:ext cx="4880282" cy="4131567"/>
            <a:chOff x="146914" y="433229"/>
            <a:chExt cx="4880282" cy="41315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68" y="724296"/>
              <a:ext cx="4643228" cy="3840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5033" y="389889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0</a:t>
              </a:r>
              <a:endParaRPr lang="ru-RU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914" y="433229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2</a:t>
              </a:r>
              <a:endParaRPr lang="ru-RU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319" y="2220186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925097" y="814622"/>
            <a:ext cx="5050037" cy="3294404"/>
            <a:chOff x="4925097" y="814622"/>
            <a:chExt cx="5050037" cy="3294404"/>
          </a:xfrm>
        </p:grpSpPr>
        <p:sp>
          <p:nvSpPr>
            <p:cNvPr id="6" name="TextBox 5"/>
            <p:cNvSpPr txBox="1"/>
            <p:nvPr/>
          </p:nvSpPr>
          <p:spPr>
            <a:xfrm>
              <a:off x="4925097" y="814622"/>
              <a:ext cx="50500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ru-RU" sz="4000" dirty="0" smtClean="0"/>
                <a:t>между 1 и 269</a:t>
              </a:r>
              <a:br>
                <a:rPr lang="ru-RU" sz="4000" dirty="0" smtClean="0"/>
              </a:br>
              <a:r>
                <a:rPr lang="en-US" sz="4000" dirty="0" smtClean="0"/>
                <a:t> </a:t>
              </a:r>
              <a:r>
                <a:rPr lang="ru-RU" sz="4000" dirty="0" smtClean="0"/>
                <a:t>в геноме </a:t>
              </a:r>
              <a:r>
                <a:rPr lang="en-US" sz="4000" dirty="0" smtClean="0"/>
                <a:t>SARS-CoV-2: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7042" y="2375570"/>
              <a:ext cx="43261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104-TGC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C -110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9304" y="3401140"/>
              <a:ext cx="44557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263-</a:t>
              </a:r>
              <a:r>
                <a:rPr lang="en-US" sz="4000" dirty="0" smtClean="0">
                  <a:solidFill>
                    <a:srgbClr val="FF0000"/>
                  </a:solidFill>
                </a:rPr>
                <a:t>A</a:t>
              </a:r>
              <a:r>
                <a:rPr lang="en-US" sz="4000" dirty="0" smtClean="0"/>
                <a:t>AG </a:t>
              </a:r>
              <a:r>
                <a:rPr lang="en-US" sz="4000" b="1" dirty="0" smtClean="0"/>
                <a:t>ATG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olidFill>
                    <a:srgbClr val="FF0000"/>
                  </a:solidFill>
                </a:rPr>
                <a:t>G</a:t>
              </a:r>
              <a:r>
                <a:rPr lang="en-US" sz="4000" dirty="0" smtClean="0"/>
                <a:t> -269</a:t>
              </a:r>
              <a:endParaRPr lang="en-US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770007" y="70351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Kozak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Cell, 1986.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4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8" y="591024"/>
            <a:ext cx="9140389" cy="9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</a:t>
            </a:r>
            <a:r>
              <a:rPr lang="en-US" dirty="0" smtClean="0"/>
              <a:t>2: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два гена с одинаковым стартом, но разной длины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401" y="2550877"/>
            <a:ext cx="8987824" cy="36868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</a:t>
            </a:r>
            <a:r>
              <a:rPr lang="ru-RU" dirty="0" smtClean="0"/>
              <a:t>ороткий </a:t>
            </a:r>
            <a:r>
              <a:rPr lang="ru-RU" dirty="0" smtClean="0"/>
              <a:t>ген </a:t>
            </a:r>
            <a:r>
              <a:rPr lang="en-US" dirty="0" smtClean="0"/>
              <a:t>orf1a</a:t>
            </a:r>
            <a:r>
              <a:rPr lang="ru-RU" dirty="0"/>
              <a:t> </a:t>
            </a:r>
            <a:r>
              <a:rPr lang="ru-RU" dirty="0" smtClean="0"/>
              <a:t>завершает стоп </a:t>
            </a:r>
            <a:r>
              <a:rPr lang="ru-RU" dirty="0"/>
              <a:t>кодон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/>
              <a:t>Получается, что иногда рибосома проскакивает канонический стоп-кодон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Сигнал </a:t>
            </a:r>
            <a:r>
              <a:rPr lang="ru-RU" dirty="0"/>
              <a:t>программируемого сдвига </a:t>
            </a:r>
            <a:r>
              <a:rPr lang="ru-RU" dirty="0"/>
              <a:t>рамки считывания </a:t>
            </a:r>
            <a:r>
              <a:rPr lang="ru-RU" dirty="0" smtClean="0"/>
              <a:t>адресован рибосомам хозяйской клетки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90992" y="6929047"/>
            <a:ext cx="2266950" cy="401638"/>
          </a:xfrm>
          <a:solidFill>
            <a:schemeClr val="accent4">
              <a:lumMod val="40000"/>
              <a:lumOff val="60000"/>
              <a:alpha val="9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fld id="{8DEEC8EE-03FA-42FE-992C-F282326656FA}" type="slidenum">
              <a:rPr lang="en-US" sz="2000" smtClean="0">
                <a:solidFill>
                  <a:srgbClr val="00B0F0"/>
                </a:solidFill>
              </a:rPr>
              <a:t>14</a:t>
            </a:fld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" y="76326"/>
            <a:ext cx="10079567" cy="1883132"/>
          </a:xfrm>
        </p:spPr>
        <p:txBody>
          <a:bodyPr>
            <a:normAutofit fontScale="90000"/>
          </a:bodyPr>
          <a:lstStyle/>
          <a:p>
            <a:r>
              <a:rPr lang="ru-RU" sz="4000" u="sng" dirty="0"/>
              <a:t>Программируемый</a:t>
            </a:r>
            <a:r>
              <a:rPr lang="ru-RU" sz="4000" dirty="0"/>
              <a:t> </a:t>
            </a:r>
            <a:r>
              <a:rPr lang="ru-RU" sz="4000" dirty="0" err="1"/>
              <a:t>рибосомный</a:t>
            </a:r>
            <a:r>
              <a:rPr lang="ru-RU" sz="4000" dirty="0"/>
              <a:t> сдвиг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2976" dirty="0"/>
              <a:t/>
            </a:r>
            <a:br>
              <a:rPr lang="ru-RU" sz="2976" dirty="0"/>
            </a:br>
            <a:r>
              <a:rPr lang="ru-RU" sz="2976" dirty="0"/>
              <a:t>Рибосома останавливается из-за шпильки на РНК</a:t>
            </a:r>
            <a:br>
              <a:rPr lang="ru-RU" sz="2976" dirty="0"/>
            </a:br>
            <a:r>
              <a:rPr lang="ru-RU" sz="2976" dirty="0"/>
              <a:t> и </a:t>
            </a:r>
            <a:r>
              <a:rPr lang="en-US" sz="2976" dirty="0"/>
              <a:t>slippery sequence</a:t>
            </a:r>
            <a:r>
              <a:rPr lang="ru-RU" sz="2976" dirty="0"/>
              <a:t>. Отскакивает на ОДИН нуклеотид(букву).</a:t>
            </a:r>
            <a:r>
              <a:rPr lang="en-US" sz="2976" dirty="0"/>
              <a:t> </a:t>
            </a:r>
            <a:r>
              <a:rPr lang="ru-RU" sz="2976" dirty="0"/>
              <a:t>И продолжает синтез белка</a:t>
            </a:r>
            <a:endParaRPr lang="en-US" sz="3417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4977" y="6319902"/>
            <a:ext cx="9071610" cy="829570"/>
          </a:xfrm>
          <a:prstGeom prst="rect">
            <a:avLst/>
          </a:prstGeom>
        </p:spPr>
        <p:txBody>
          <a:bodyPr vert="horz" lIns="100796" tIns="50398" rIns="100796" bIns="5039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968" dirty="0"/>
          </a:p>
        </p:txBody>
      </p:sp>
      <p:sp>
        <p:nvSpPr>
          <p:cNvPr id="9" name="AutoShape 4" descr="Image result for frameshifting"/>
          <p:cNvSpPr>
            <a:spLocks noChangeAspect="1" noChangeArrowheads="1"/>
          </p:cNvSpPr>
          <p:nvPr/>
        </p:nvSpPr>
        <p:spPr bwMode="auto">
          <a:xfrm>
            <a:off x="172021" y="-159244"/>
            <a:ext cx="335986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endParaRPr lang="en-US" sz="1984"/>
          </a:p>
        </p:txBody>
      </p:sp>
      <p:pic>
        <p:nvPicPr>
          <p:cNvPr id="12" name="Picture 4" descr="Image result for frameshifting S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" y="2213465"/>
            <a:ext cx="5376469" cy="2061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frameshifting S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138"/>
          <a:stretch/>
        </p:blipFill>
        <p:spPr bwMode="auto">
          <a:xfrm>
            <a:off x="6014003" y="2238265"/>
            <a:ext cx="3556090" cy="46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frameshif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63" y="4668859"/>
            <a:ext cx="2769535" cy="26156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54902" y="217250"/>
            <a:ext cx="93324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Ketteler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2012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Front Genet. 2012; 3: 242.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-1 frameshift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slippery sequence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generally of the type X XXY YYZ, where X denotes any nucleotide, Y denotes A or U, and Z is A, U, or C. 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/>
              <a:t>Pseudoknots are secondary RNA substructures that contain two or more stem-loop motifs with intercalated stems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 The pseudoknot or stem-loop structure in the mRNA is thought to result in pausing of the ribosome, resulting in eventual frameshifting (</a:t>
            </a:r>
            <a:r>
              <a:rPr lang="en-US" sz="3200" dirty="0" err="1"/>
              <a:t>Namy</a:t>
            </a:r>
            <a:r>
              <a:rPr lang="en-US" sz="3200" dirty="0"/>
              <a:t> et al., </a:t>
            </a:r>
            <a:r>
              <a:rPr lang="en-US" sz="3200" dirty="0">
                <a:hlinkClick r:id="rId2"/>
              </a:rPr>
              <a:t>2006</a:t>
            </a:r>
            <a:r>
              <a:rPr lang="en-US" sz="3200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00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Сигнал </a:t>
            </a:r>
            <a:r>
              <a:rPr lang="ru-RU" dirty="0" smtClean="0"/>
              <a:t>прогр</a:t>
            </a:r>
            <a:r>
              <a:rPr lang="ru-RU" dirty="0" smtClean="0"/>
              <a:t>аммированного </a:t>
            </a:r>
            <a:r>
              <a:rPr lang="ru-RU" dirty="0" smtClean="0"/>
              <a:t>сдвига </a:t>
            </a:r>
            <a:r>
              <a:rPr lang="ru-RU" dirty="0" smtClean="0"/>
              <a:t>рамки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Состоит из двух частей</a:t>
            </a:r>
          </a:p>
          <a:p>
            <a:pPr lvl="1"/>
            <a:r>
              <a:rPr lang="ru-RU" dirty="0" smtClean="0"/>
              <a:t>Последовательность</a:t>
            </a:r>
          </a:p>
          <a:p>
            <a:pPr lvl="1"/>
            <a:r>
              <a:rPr lang="ru-RU" dirty="0" smtClean="0"/>
              <a:t>Шпилька (</a:t>
            </a:r>
            <a:r>
              <a:rPr lang="ru-RU" dirty="0" err="1" smtClean="0"/>
              <a:t>псевдоузел</a:t>
            </a:r>
            <a:r>
              <a:rPr lang="ru-RU" dirty="0" smtClean="0"/>
              <a:t>) РНК</a:t>
            </a:r>
          </a:p>
          <a:p>
            <a:r>
              <a:rPr lang="ru-RU" dirty="0" smtClean="0"/>
              <a:t>Не является сильным, иногда работает иногда нет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3. </a:t>
            </a:r>
            <a:r>
              <a:rPr lang="ru-RU" dirty="0">
                <a:solidFill>
                  <a:srgbClr val="FF0000"/>
                </a:solidFill>
              </a:rPr>
              <a:t>Из одного белка получается много зрелых белков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627687"/>
            <a:ext cx="8693150" cy="31492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Сигналы </a:t>
            </a:r>
            <a:r>
              <a:rPr lang="ru-RU" dirty="0" err="1" smtClean="0"/>
              <a:t>протеолиза</a:t>
            </a:r>
            <a:r>
              <a:rPr lang="ru-RU" dirty="0" smtClean="0"/>
              <a:t> </a:t>
            </a:r>
            <a:r>
              <a:rPr lang="ru-RU" dirty="0" err="1" smtClean="0"/>
              <a:t>полипротеина</a:t>
            </a:r>
            <a:r>
              <a:rPr lang="ru-RU" dirty="0" smtClean="0"/>
              <a:t>, </a:t>
            </a:r>
            <a:r>
              <a:rPr lang="ru-RU" dirty="0"/>
              <a:t>в</a:t>
            </a:r>
            <a:r>
              <a:rPr lang="ru-RU" dirty="0" smtClean="0"/>
              <a:t>ирусными протеазами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Сигнал</a:t>
            </a:r>
            <a:r>
              <a:rPr lang="en-US" dirty="0" smtClean="0"/>
              <a:t> -</a:t>
            </a:r>
            <a:r>
              <a:rPr lang="ru-RU" dirty="0" smtClean="0"/>
              <a:t> короткая последовательность аминокислот и </a:t>
            </a:r>
            <a:r>
              <a:rPr lang="ru-RU" u="sng" dirty="0" smtClean="0"/>
              <a:t>их </a:t>
            </a:r>
            <a:r>
              <a:rPr lang="ru-RU" u="sng" dirty="0" err="1" smtClean="0"/>
              <a:t>конформация</a:t>
            </a:r>
            <a:r>
              <a:rPr lang="ru-RU" u="sng" dirty="0" smtClean="0"/>
              <a:t> в 3</a:t>
            </a:r>
            <a:r>
              <a:rPr lang="en-US" u="sng" dirty="0" smtClean="0"/>
              <a:t>D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Протеазы – домены </a:t>
            </a:r>
            <a:r>
              <a:rPr lang="ru-RU" dirty="0" err="1" smtClean="0"/>
              <a:t>полипротеина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02" y="137442"/>
            <a:ext cx="9553867" cy="725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 генов </a:t>
            </a:r>
            <a:r>
              <a:rPr lang="en-US" dirty="0" smtClean="0"/>
              <a:t>ORF1ab </a:t>
            </a:r>
            <a:r>
              <a:rPr lang="ru-RU" dirty="0" smtClean="0"/>
              <a:t>и </a:t>
            </a:r>
            <a:r>
              <a:rPr lang="en-US" dirty="0" smtClean="0"/>
              <a:t>ORF1a </a:t>
            </a:r>
            <a:r>
              <a:rPr lang="ru-RU" sz="2976" dirty="0" err="1" smtClean="0"/>
              <a:t>полипротеины</a:t>
            </a:r>
            <a:endParaRPr lang="en-US" sz="29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098" name="Picture 2" descr="https://www.guidetopharmacology.org/images/introductions/103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7" y="1100593"/>
            <a:ext cx="7548405" cy="56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58" y="10232"/>
            <a:ext cx="4461789" cy="1460500"/>
          </a:xfrm>
        </p:spPr>
        <p:txBody>
          <a:bodyPr/>
          <a:lstStyle/>
          <a:p>
            <a:r>
              <a:rPr lang="ru-RU" dirty="0" smtClean="0"/>
              <a:t>Пример сигнала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Штраф на переход на красный свет: сколько придется заплатить пешех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0" y="1424834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3072" y="498349"/>
            <a:ext cx="5261485" cy="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Сигнал </a:t>
            </a:r>
            <a:r>
              <a:rPr lang="ru-RU" sz="3900" dirty="0" smtClean="0"/>
              <a:t>несет</a:t>
            </a:r>
            <a:r>
              <a:rPr lang="ru-RU" sz="3600" dirty="0" smtClean="0"/>
              <a:t> информацию</a:t>
            </a:r>
            <a:endParaRPr lang="ru-RU" sz="3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33072" y="1233670"/>
            <a:ext cx="4939630" cy="458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Адресован</a:t>
            </a:r>
            <a:r>
              <a:rPr lang="ru-RU" sz="2400" dirty="0" smtClean="0"/>
              <a:t> пешеходам</a:t>
            </a:r>
          </a:p>
          <a:p>
            <a:r>
              <a:rPr lang="ru-RU" sz="2400" b="1" dirty="0" smtClean="0"/>
              <a:t>Два состояния</a:t>
            </a:r>
            <a:r>
              <a:rPr lang="ru-RU" sz="2400" dirty="0" smtClean="0"/>
              <a:t>: красный или зеленый (и не работает)</a:t>
            </a:r>
          </a:p>
          <a:p>
            <a:r>
              <a:rPr lang="ru-RU" sz="2400" b="1" dirty="0" smtClean="0"/>
              <a:t>Предназначение</a:t>
            </a:r>
            <a:r>
              <a:rPr lang="ru-RU" sz="2400" dirty="0" smtClean="0"/>
              <a:t> красного </a:t>
            </a:r>
            <a:r>
              <a:rPr lang="ru-RU" sz="2400" dirty="0" smtClean="0"/>
              <a:t>сигнала– </a:t>
            </a:r>
            <a:r>
              <a:rPr lang="ru-RU" sz="2400" dirty="0" smtClean="0"/>
              <a:t>пешеход не переходит улицу, даже если ему </a:t>
            </a:r>
            <a:r>
              <a:rPr lang="ru-RU" sz="2400" dirty="0" smtClean="0"/>
              <a:t>нужно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Сигнал изменяет поведение получателя</a:t>
            </a:r>
          </a:p>
          <a:p>
            <a:pPr lvl="1"/>
            <a:r>
              <a:rPr lang="ru-RU" sz="2000" dirty="0" smtClean="0"/>
              <a:t>Чем чаще сигнал  приводит к и реакции, тем больше в нем информации (сильнее сигнал)</a:t>
            </a:r>
          </a:p>
          <a:p>
            <a:r>
              <a:rPr lang="ru-RU" sz="2000" b="1" dirty="0" smtClean="0"/>
              <a:t>От </a:t>
            </a:r>
            <a:r>
              <a:rPr lang="ru-RU" sz="2000" b="1" dirty="0"/>
              <a:t>кого сигнал</a:t>
            </a:r>
            <a:r>
              <a:rPr lang="ru-RU" sz="2000" dirty="0"/>
              <a:t> </a:t>
            </a:r>
            <a:r>
              <a:rPr lang="ru-RU" sz="2000" dirty="0" smtClean="0"/>
              <a:t> не важно и не </a:t>
            </a:r>
            <a:r>
              <a:rPr lang="ru-RU" sz="2000" dirty="0"/>
              <a:t>всегда </a:t>
            </a:r>
            <a:r>
              <a:rPr lang="ru-RU" sz="2000" dirty="0" smtClean="0"/>
              <a:t>ясно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6758" y="6270254"/>
            <a:ext cx="933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 предусмотренные получатели сигнала – </a:t>
            </a:r>
            <a:br>
              <a:rPr lang="ru-RU" sz="2400" dirty="0" smtClean="0"/>
            </a:br>
            <a:r>
              <a:rPr lang="ru-RU" sz="2400" dirty="0" smtClean="0"/>
              <a:t>бродячие </a:t>
            </a:r>
            <a:r>
              <a:rPr lang="ru-RU" sz="2400" dirty="0" smtClean="0"/>
              <a:t>собаки (</a:t>
            </a:r>
            <a:r>
              <a:rPr lang="en-US" sz="2400" dirty="0"/>
              <a:t>https://</a:t>
            </a:r>
            <a:r>
              <a:rPr lang="en-US" sz="2400" dirty="0" smtClean="0"/>
              <a:t>pikabu.ru/story/sobaka_i_svetofor_5931508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9" name="Picture 2" descr="Какие цвета видят собак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4365014"/>
            <a:ext cx="2841970" cy="19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8257842" y="6023885"/>
            <a:ext cx="1367965" cy="612648"/>
          </a:xfrm>
          <a:prstGeom prst="borderCallout1">
            <a:avLst>
              <a:gd name="adj1" fmla="val 18750"/>
              <a:gd name="adj2" fmla="val -8333"/>
              <a:gd name="adj3" fmla="val -27425"/>
              <a:gd name="adj4" fmla="val -3443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 видит собака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</a:t>
            </a:r>
            <a:r>
              <a:rPr lang="ru-RU" dirty="0" smtClean="0"/>
              <a:t>4. </a:t>
            </a:r>
            <a:r>
              <a:rPr lang="ru-RU" dirty="0" smtClean="0">
                <a:solidFill>
                  <a:srgbClr val="FF0000"/>
                </a:solidFill>
              </a:rPr>
              <a:t>Трансляция </a:t>
            </a:r>
            <a:r>
              <a:rPr lang="ru-RU" dirty="0" smtClean="0">
                <a:solidFill>
                  <a:srgbClr val="FF0000"/>
                </a:solidFill>
              </a:rPr>
              <a:t>поздних генов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2012950"/>
            <a:ext cx="9370820" cy="4795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РНК вируса транскрибируются </a:t>
            </a:r>
            <a:r>
              <a:rPr lang="ru-RU" dirty="0" err="1" smtClean="0"/>
              <a:t>мРНК</a:t>
            </a:r>
            <a:r>
              <a:rPr lang="ru-RU" dirty="0" smtClean="0"/>
              <a:t> поздних генов. Одна </a:t>
            </a:r>
            <a:r>
              <a:rPr lang="ru-RU" dirty="0" err="1" smtClean="0"/>
              <a:t>мРНК</a:t>
            </a:r>
            <a:r>
              <a:rPr lang="ru-RU" dirty="0" smtClean="0"/>
              <a:t> для одного позднего гена.</a:t>
            </a:r>
          </a:p>
          <a:p>
            <a:r>
              <a:rPr lang="ru-RU" dirty="0" err="1" smtClean="0"/>
              <a:t>мРНК</a:t>
            </a:r>
            <a:r>
              <a:rPr lang="ru-RU" dirty="0" smtClean="0"/>
              <a:t> каждого позднего гена устроена так:</a:t>
            </a:r>
          </a:p>
          <a:p>
            <a:pPr lvl="1"/>
            <a:r>
              <a:rPr lang="ru-RU" dirty="0" err="1" smtClean="0"/>
              <a:t>Кэпированный</a:t>
            </a:r>
            <a:r>
              <a:rPr lang="ru-RU" dirty="0" smtClean="0"/>
              <a:t> 5</a:t>
            </a:r>
            <a:r>
              <a:rPr lang="en-US" dirty="0" smtClean="0"/>
              <a:t>’ </a:t>
            </a:r>
            <a:r>
              <a:rPr lang="ru-RU" dirty="0" smtClean="0"/>
              <a:t>концевой участок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кончается до </a:t>
            </a:r>
            <a:r>
              <a:rPr lang="en-US" dirty="0" smtClean="0"/>
              <a:t>ATG </a:t>
            </a:r>
            <a:r>
              <a:rPr lang="ru-RU" dirty="0" smtClean="0"/>
              <a:t>кодонов</a:t>
            </a:r>
            <a:r>
              <a:rPr lang="en-US" dirty="0" smtClean="0"/>
              <a:t>)</a:t>
            </a:r>
            <a:r>
              <a:rPr lang="ru-RU" dirty="0" smtClean="0"/>
              <a:t> соединенный с  3</a:t>
            </a:r>
            <a:r>
              <a:rPr lang="en-US" dirty="0" smtClean="0"/>
              <a:t>’ </a:t>
            </a:r>
            <a:r>
              <a:rPr lang="ru-RU" dirty="0" smtClean="0"/>
              <a:t>концевым участком, начинающимся перед </a:t>
            </a:r>
            <a:r>
              <a:rPr lang="en-US" dirty="0" smtClean="0"/>
              <a:t>ATG </a:t>
            </a:r>
            <a:r>
              <a:rPr lang="ru-RU" dirty="0" smtClean="0"/>
              <a:t>кодоном этого позднего гена и до конца  </a:t>
            </a:r>
            <a:endParaRPr lang="en-US" dirty="0" smtClean="0"/>
          </a:p>
          <a:p>
            <a:r>
              <a:rPr lang="ru-RU" dirty="0" smtClean="0"/>
              <a:t>Эти </a:t>
            </a:r>
            <a:r>
              <a:rPr lang="ru-RU" dirty="0" err="1" smtClean="0"/>
              <a:t>мРНК</a:t>
            </a:r>
            <a:r>
              <a:rPr lang="ru-RU" dirty="0" smtClean="0"/>
              <a:t> называются </a:t>
            </a:r>
            <a:r>
              <a:rPr lang="ru-RU" dirty="0" err="1" smtClean="0"/>
              <a:t>субгеномными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 (</a:t>
            </a:r>
            <a:r>
              <a:rPr lang="en-US" dirty="0" err="1" smtClean="0"/>
              <a:t>sgRNA</a:t>
            </a:r>
            <a:r>
              <a:rPr lang="en-US" dirty="0" smtClean="0"/>
              <a:t>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См. след.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75" y="88745"/>
            <a:ext cx="8693150" cy="1460500"/>
          </a:xfrm>
        </p:spPr>
        <p:txBody>
          <a:bodyPr>
            <a:noAutofit/>
          </a:bodyPr>
          <a:lstStyle/>
          <a:p>
            <a:r>
              <a:rPr lang="en-US" sz="2400" b="1" dirty="0"/>
              <a:t>Fig. 1: SARS-CoV-2 genomic and </a:t>
            </a:r>
            <a:r>
              <a:rPr lang="en-US" sz="2400" b="1" dirty="0" err="1"/>
              <a:t>subgenomic</a:t>
            </a:r>
            <a:r>
              <a:rPr lang="en-US" sz="2400" b="1" dirty="0"/>
              <a:t> RNA structure showing genes and open reading frames (ORF) together with violin plots showing the number of reads per total of 5 million reads in the diagnostic samples mapped to the leader-containing </a:t>
            </a:r>
            <a:r>
              <a:rPr lang="en-US" sz="2400" b="1" dirty="0" err="1"/>
              <a:t>subgenomic</a:t>
            </a:r>
            <a:r>
              <a:rPr lang="en-US" sz="2400" b="1" dirty="0"/>
              <a:t> RNAs in the </a:t>
            </a:r>
            <a:r>
              <a:rPr lang="en-US" sz="2400" b="1" dirty="0" err="1"/>
              <a:t>fasta</a:t>
            </a:r>
            <a:r>
              <a:rPr lang="en-US" sz="2400" b="1" dirty="0"/>
              <a:t> file used for mapping.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 descr="SARS-CoV-2 genomic and subgenomic RNAs in diagnostic samples are not an  indicator of active replication | Nature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3" y="1721909"/>
            <a:ext cx="9248794" cy="58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765072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Транскрипция вирусной РНК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168297"/>
            <a:ext cx="9716465" cy="6029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Вирусная РНК-зависимая РНК-полимераза (</a:t>
            </a:r>
            <a:r>
              <a:rPr lang="en-US" sz="2800" dirty="0" err="1" smtClean="0"/>
              <a:t>RdRP</a:t>
            </a:r>
            <a:r>
              <a:rPr lang="en-US" sz="2800" dirty="0" smtClean="0"/>
              <a:t>)</a:t>
            </a:r>
            <a:r>
              <a:rPr lang="ru-RU" sz="2800" dirty="0" smtClean="0"/>
              <a:t> закодирована в </a:t>
            </a:r>
            <a:r>
              <a:rPr lang="ru-RU" sz="2800" dirty="0" err="1" smtClean="0"/>
              <a:t>полипротеине</a:t>
            </a:r>
            <a:r>
              <a:rPr lang="ru-RU" sz="2800" dirty="0" smtClean="0"/>
              <a:t> (</a:t>
            </a:r>
            <a:r>
              <a:rPr lang="en-US" sz="2800" dirty="0" smtClean="0"/>
              <a:t>nsp11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по РНК матрице делает</a:t>
            </a:r>
            <a:r>
              <a:rPr lang="en-US" sz="2800" dirty="0" smtClean="0"/>
              <a:t> </a:t>
            </a:r>
            <a:r>
              <a:rPr lang="ru-RU" sz="2800" dirty="0" smtClean="0"/>
              <a:t> комплементарную копию</a:t>
            </a:r>
            <a:r>
              <a:rPr lang="en-US" sz="2800" dirty="0" smtClean="0"/>
              <a:t>. </a:t>
            </a:r>
            <a:r>
              <a:rPr lang="ru-RU" sz="2800" dirty="0" smtClean="0"/>
              <a:t>Из вирусной </a:t>
            </a:r>
            <a:r>
              <a:rPr lang="en-US" sz="2800" dirty="0" smtClean="0"/>
              <a:t>+RNA </a:t>
            </a:r>
            <a:r>
              <a:rPr lang="ru-RU" sz="2800" dirty="0" smtClean="0"/>
              <a:t>получается </a:t>
            </a:r>
            <a:r>
              <a:rPr lang="en-US" sz="2800" dirty="0" smtClean="0"/>
              <a:t>-RNA; </a:t>
            </a:r>
            <a:r>
              <a:rPr lang="ru-RU" sz="2800" dirty="0" smtClean="0"/>
              <a:t>из </a:t>
            </a:r>
            <a:r>
              <a:rPr lang="en-US" sz="2800" dirty="0"/>
              <a:t>-</a:t>
            </a:r>
            <a:r>
              <a:rPr lang="en-US" sz="2800" dirty="0" smtClean="0"/>
              <a:t>RNA </a:t>
            </a:r>
            <a:r>
              <a:rPr lang="ru-RU" sz="2800" dirty="0" smtClean="0"/>
              <a:t>получается </a:t>
            </a:r>
            <a:r>
              <a:rPr lang="en-US" sz="2800" dirty="0"/>
              <a:t>-</a:t>
            </a:r>
            <a:r>
              <a:rPr lang="en-US" sz="2800" dirty="0" smtClean="0"/>
              <a:t>(-RNA) = +RNA</a:t>
            </a:r>
            <a:endParaRPr lang="ru-RU" sz="2800" dirty="0" smtClean="0"/>
          </a:p>
          <a:p>
            <a:r>
              <a:rPr lang="ru-RU" sz="2800" dirty="0" smtClean="0"/>
              <a:t>Сигналы разрывной транскрипции направляют перескок </a:t>
            </a:r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 при синтезе -</a:t>
            </a:r>
            <a:r>
              <a:rPr lang="en-US" sz="2800" dirty="0" smtClean="0"/>
              <a:t>RNA, </a:t>
            </a:r>
            <a:r>
              <a:rPr lang="ru-RU" sz="2800" dirty="0" smtClean="0"/>
              <a:t>в результате которого синтезируются -</a:t>
            </a:r>
            <a:r>
              <a:rPr lang="en-US" sz="2800" dirty="0" err="1" smtClean="0"/>
              <a:t>sgRNA</a:t>
            </a:r>
            <a:r>
              <a:rPr lang="en-US" sz="2800" dirty="0" smtClean="0"/>
              <a:t>. </a:t>
            </a:r>
          </a:p>
          <a:p>
            <a:r>
              <a:rPr lang="ru-RU" sz="2800" dirty="0" smtClean="0"/>
              <a:t>-</a:t>
            </a:r>
            <a:r>
              <a:rPr lang="en-US" sz="2800" dirty="0" err="1" smtClean="0"/>
              <a:t>sgRNA</a:t>
            </a:r>
            <a:r>
              <a:rPr lang="en-US" sz="2800" dirty="0" smtClean="0"/>
              <a:t> </a:t>
            </a:r>
            <a:r>
              <a:rPr lang="ru-RU" sz="2800" dirty="0" smtClean="0"/>
              <a:t>является матрицей для </a:t>
            </a:r>
            <a:r>
              <a:rPr lang="en-US" sz="2800" dirty="0" err="1" smtClean="0"/>
              <a:t>RdRP</a:t>
            </a:r>
            <a:r>
              <a:rPr lang="ru-RU" sz="2800" dirty="0" smtClean="0"/>
              <a:t>; продукт – </a:t>
            </a:r>
            <a:r>
              <a:rPr lang="ru-RU" sz="2800" dirty="0" err="1" smtClean="0"/>
              <a:t>субгеномная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en-US" sz="2800" dirty="0" smtClean="0"/>
              <a:t>(+</a:t>
            </a:r>
            <a:r>
              <a:rPr lang="en-US" sz="2800" dirty="0" err="1" smtClean="0"/>
              <a:t>sgRNA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Сигналы разрывной транскрипции называются так:</a:t>
            </a:r>
            <a:br>
              <a:rPr lang="ru-RU" sz="2800" dirty="0" smtClean="0"/>
            </a:br>
            <a:r>
              <a:rPr lang="en-US" sz="2800" dirty="0" smtClean="0"/>
              <a:t>TRS-L</a:t>
            </a:r>
            <a:r>
              <a:rPr lang="ru-RU" sz="2800" dirty="0" smtClean="0"/>
              <a:t> в лидере, </a:t>
            </a:r>
            <a:r>
              <a:rPr lang="en-US" sz="2800" dirty="0" smtClean="0"/>
              <a:t>TRS-B </a:t>
            </a:r>
            <a:r>
              <a:rPr lang="ru-RU" sz="2800" dirty="0" smtClean="0"/>
              <a:t>перед каждым поздним геном</a:t>
            </a:r>
            <a:r>
              <a:rPr lang="en-US" sz="2800" dirty="0" smtClean="0"/>
              <a:t> (TRS=transcription-regulatory sequences)</a:t>
            </a:r>
            <a:endParaRPr lang="ru-RU" sz="2800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927" y="134390"/>
            <a:ext cx="8693150" cy="611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23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10202"/>
          <a:stretch/>
        </p:blipFill>
        <p:spPr>
          <a:xfrm>
            <a:off x="470117" y="749962"/>
            <a:ext cx="4992050" cy="62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167" y="6119169"/>
            <a:ext cx="42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Zuniga et al., Journal of Virology,</a:t>
            </a:r>
          </a:p>
          <a:p>
            <a:r>
              <a:rPr lang="en-US" sz="2400" dirty="0" smtClean="0"/>
              <a:t>2004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544" y="5062965"/>
            <a:ext cx="479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Рисунок -  гипотеза, косвенно </a:t>
            </a:r>
          </a:p>
          <a:p>
            <a:r>
              <a:rPr lang="ru-RU" sz="2800" dirty="0" smtClean="0"/>
              <a:t>подтвержденная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62168" y="872587"/>
            <a:ext cx="461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Лидер –красная полоска</a:t>
            </a:r>
          </a:p>
          <a:p>
            <a:endParaRPr lang="en-US" sz="2600" dirty="0" smtClean="0"/>
          </a:p>
          <a:p>
            <a:r>
              <a:rPr lang="ru-RU" sz="2600" dirty="0" smtClean="0"/>
              <a:t>Сигналы </a:t>
            </a:r>
            <a:r>
              <a:rPr lang="en-US" sz="2600" dirty="0" smtClean="0"/>
              <a:t>TRS </a:t>
            </a:r>
            <a:r>
              <a:rPr lang="ru-RU" sz="2600" dirty="0" smtClean="0"/>
              <a:t> </a:t>
            </a:r>
            <a:r>
              <a:rPr lang="ru-RU" sz="2600" dirty="0" smtClean="0"/>
              <a:t>– желтые  </a:t>
            </a:r>
          </a:p>
          <a:p>
            <a:r>
              <a:rPr lang="ru-RU" sz="2600" dirty="0" smtClean="0"/>
              <a:t>прямоугольники. В них есть 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бщее слово из шести </a:t>
            </a:r>
            <a:r>
              <a:rPr lang="ru-RU" sz="2600" dirty="0" smtClean="0"/>
              <a:t>букв</a:t>
            </a:r>
            <a:r>
              <a:rPr lang="en-US" sz="2600" dirty="0" smtClean="0"/>
              <a:t> (CS)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Мутации </a:t>
            </a:r>
            <a:r>
              <a:rPr lang="ru-RU" sz="2600" dirty="0" smtClean="0"/>
              <a:t>в</a:t>
            </a:r>
            <a:r>
              <a:rPr lang="en-US" sz="2600" dirty="0" smtClean="0"/>
              <a:t> CS</a:t>
            </a:r>
            <a:r>
              <a:rPr lang="ru-RU" sz="2600" dirty="0" smtClean="0"/>
              <a:t> влияют </a:t>
            </a:r>
            <a:r>
              <a:rPr lang="ru-RU" sz="2600" dirty="0" smtClean="0"/>
              <a:t>на</a:t>
            </a:r>
          </a:p>
          <a:p>
            <a:r>
              <a:rPr lang="ru-RU" sz="2600" dirty="0" smtClean="0"/>
              <a:t>синтез </a:t>
            </a:r>
            <a:r>
              <a:rPr lang="en-US" sz="2600" dirty="0" err="1" smtClean="0"/>
              <a:t>sgmRNA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ожидаемым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2113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0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Сигналы разрывной транскрипции </a:t>
            </a:r>
            <a:r>
              <a:rPr lang="en-US" dirty="0" smtClean="0"/>
              <a:t>TRS-L, TRS-B</a:t>
            </a:r>
            <a:r>
              <a:rPr lang="ru-RU" dirty="0" smtClean="0"/>
              <a:t>;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24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2" y="1547551"/>
            <a:ext cx="9716465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</a:t>
            </a:r>
            <a:r>
              <a:rPr lang="ru-RU" dirty="0" smtClean="0"/>
              <a:t>игналы </a:t>
            </a:r>
            <a:r>
              <a:rPr lang="en-US" dirty="0" smtClean="0"/>
              <a:t>TRS-L </a:t>
            </a:r>
            <a:r>
              <a:rPr lang="ru-RU" dirty="0" smtClean="0"/>
              <a:t>и все </a:t>
            </a:r>
            <a:r>
              <a:rPr lang="en-US" dirty="0" smtClean="0"/>
              <a:t>TRS-B </a:t>
            </a:r>
            <a:r>
              <a:rPr lang="ru-RU" dirty="0" smtClean="0"/>
              <a:t>имеют </a:t>
            </a:r>
            <a:r>
              <a:rPr lang="ru-RU" dirty="0" err="1" smtClean="0"/>
              <a:t>высокосходные</a:t>
            </a:r>
            <a:r>
              <a:rPr lang="ru-RU" dirty="0" smtClean="0"/>
              <a:t> последовательности. Наиболее похожие их части, часто полностью совпадающие, </a:t>
            </a:r>
            <a:r>
              <a:rPr lang="ru-RU" dirty="0" smtClean="0"/>
              <a:t>называются </a:t>
            </a:r>
            <a:r>
              <a:rPr lang="en-US" dirty="0" smtClean="0"/>
              <a:t>CS (core sequences)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Принято считать, что длина </a:t>
            </a:r>
            <a:r>
              <a:rPr lang="en-US" dirty="0" smtClean="0"/>
              <a:t>CS – </a:t>
            </a:r>
            <a:r>
              <a:rPr lang="ru-RU" dirty="0" smtClean="0"/>
              <a:t>шесть нуклеотидов, </a:t>
            </a:r>
            <a:r>
              <a:rPr lang="en-US" dirty="0" smtClean="0"/>
              <a:t>TRS </a:t>
            </a:r>
            <a:r>
              <a:rPr lang="ru-RU" dirty="0" smtClean="0"/>
              <a:t>включает2-3 нуклеотида с 5</a:t>
            </a:r>
            <a:r>
              <a:rPr lang="en-US" dirty="0" smtClean="0"/>
              <a:t>’ </a:t>
            </a:r>
            <a:r>
              <a:rPr lang="ru-RU" dirty="0" smtClean="0"/>
              <a:t>и 3</a:t>
            </a:r>
            <a:r>
              <a:rPr lang="en-US" dirty="0" smtClean="0"/>
              <a:t>’ </a:t>
            </a:r>
            <a:r>
              <a:rPr lang="ru-RU" dirty="0" smtClean="0"/>
              <a:t>концов </a:t>
            </a:r>
            <a:r>
              <a:rPr lang="en-US" dirty="0" smtClean="0"/>
              <a:t>CS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все в биологии</a:t>
            </a:r>
            <a:r>
              <a:rPr lang="en-US" dirty="0" smtClean="0"/>
              <a:t> </a:t>
            </a:r>
            <a:r>
              <a:rPr lang="ru-RU" dirty="0" smtClean="0"/>
              <a:t>значения длин не являются мировыми константами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2a: </a:t>
            </a:r>
            <a:r>
              <a:rPr lang="ru-RU" dirty="0" smtClean="0"/>
              <a:t>в геноме одного </a:t>
            </a:r>
            <a:r>
              <a:rPr lang="ru-RU" dirty="0" err="1" smtClean="0"/>
              <a:t>коронавируса</a:t>
            </a:r>
            <a:r>
              <a:rPr lang="ru-RU" dirty="0" smtClean="0"/>
              <a:t> найти сигналы </a:t>
            </a:r>
            <a:r>
              <a:rPr lang="en-US" dirty="0" smtClean="0"/>
              <a:t>TRS (CS)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r>
              <a:rPr lang="ru-RU" dirty="0" smtClean="0"/>
              <a:t>У вируса </a:t>
            </a:r>
            <a:r>
              <a:rPr lang="en-US" dirty="0" smtClean="0"/>
              <a:t>SARS-CoV-2  CS ACGAAC, </a:t>
            </a:r>
            <a:r>
              <a:rPr lang="ru-RU" dirty="0" smtClean="0"/>
              <a:t>встречается перед 7-ю из 10-и поздних генов.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ru-RU" dirty="0" smtClean="0"/>
              <a:t>Сигнал посадки рибосомы у прокариот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Последовательность </a:t>
            </a:r>
            <a:r>
              <a:rPr lang="en-US" dirty="0" smtClean="0"/>
              <a:t>Shine-</a:t>
            </a:r>
            <a:r>
              <a:rPr lang="en-US" dirty="0" err="1" smtClean="0"/>
              <a:t>Dalgarno</a:t>
            </a:r>
            <a:r>
              <a:rPr lang="en-US" dirty="0" smtClean="0"/>
              <a:t>  (SD)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2</a:t>
            </a:r>
            <a:r>
              <a:rPr lang="en-US" dirty="0"/>
              <a:t>b</a:t>
            </a:r>
            <a:r>
              <a:rPr lang="en-US" dirty="0" smtClean="0"/>
              <a:t>: </a:t>
            </a:r>
            <a:r>
              <a:rPr lang="ru-RU" dirty="0" smtClean="0"/>
              <a:t>в геноме одной археи или бактерии найти сигнал сайта посадки рибосомы </a:t>
            </a:r>
            <a:r>
              <a:rPr lang="en-US" dirty="0" smtClean="0"/>
              <a:t>(SD)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Shine-</a:t>
            </a:r>
            <a:r>
              <a:rPr lang="en-US" dirty="0" err="1"/>
              <a:t>Dalgarno</a:t>
            </a:r>
            <a:r>
              <a:rPr lang="en-US" dirty="0"/>
              <a:t> motifs have the consensus sequence GGAGG and can base pair with as many as nine </a:t>
            </a:r>
            <a:r>
              <a:rPr lang="en-US" dirty="0" err="1"/>
              <a:t>nt</a:t>
            </a:r>
            <a:r>
              <a:rPr lang="en-US" dirty="0"/>
              <a:t> in the 3’ terminal sequence of 16S </a:t>
            </a:r>
            <a:r>
              <a:rPr lang="en-US" dirty="0" err="1"/>
              <a:t>rRNA</a:t>
            </a:r>
            <a:r>
              <a:rPr lang="en-US" dirty="0"/>
              <a:t> (ACCUCCUUA in E. coli) referred to as the anti-Shine </a:t>
            </a:r>
            <a:r>
              <a:rPr lang="en-US" dirty="0" err="1"/>
              <a:t>Dalgarno</a:t>
            </a:r>
            <a:r>
              <a:rPr lang="en-US" dirty="0"/>
              <a:t> or ASD (Shine and </a:t>
            </a:r>
            <a:r>
              <a:rPr lang="en-US" dirty="0" err="1"/>
              <a:t>Dalgarno</a:t>
            </a:r>
            <a:r>
              <a:rPr lang="en-US" dirty="0"/>
              <a:t>, 1974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Saito et al., 2020, </a:t>
            </a:r>
            <a:r>
              <a:rPr lang="en-US" dirty="0" err="1" smtClean="0"/>
              <a:t>eLife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Разнообразные сигналы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Быстро!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/>
          <a:lstStyle/>
          <a:p>
            <a:r>
              <a:rPr lang="ru-RU" dirty="0" smtClean="0"/>
              <a:t>Сигналы </a:t>
            </a:r>
            <a:r>
              <a:rPr lang="ru-RU" dirty="0" smtClean="0"/>
              <a:t>бывают разной природы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553457"/>
            <a:ext cx="8693150" cy="51849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Закодированы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последовательностью нуклеотидов,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для белков – последовательностью 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аминокислотных остатков</a:t>
            </a:r>
          </a:p>
          <a:p>
            <a:r>
              <a:rPr lang="ru-RU" dirty="0" smtClean="0"/>
              <a:t> Закодированы структурой НК или белка </a:t>
            </a:r>
          </a:p>
          <a:p>
            <a:pPr lvl="1"/>
            <a:r>
              <a:rPr lang="en-US" dirty="0" smtClean="0"/>
              <a:t>G-</a:t>
            </a:r>
            <a:r>
              <a:rPr lang="ru-RU" dirty="0" smtClean="0"/>
              <a:t>квадруплекс</a:t>
            </a:r>
          </a:p>
          <a:p>
            <a:pPr lvl="1"/>
            <a:r>
              <a:rPr lang="en-US" dirty="0" smtClean="0"/>
              <a:t>IRES – </a:t>
            </a:r>
            <a:r>
              <a:rPr lang="ru-RU" dirty="0" smtClean="0"/>
              <a:t>особым образом уложенная шпилька РНК </a:t>
            </a:r>
          </a:p>
          <a:p>
            <a:r>
              <a:rPr lang="ru-RU" dirty="0" smtClean="0"/>
              <a:t>Закодированы химической модификацией НК или белка</a:t>
            </a:r>
          </a:p>
          <a:p>
            <a:pPr lvl="1"/>
            <a:r>
              <a:rPr lang="en-US" dirty="0" smtClean="0"/>
              <a:t>Cap</a:t>
            </a:r>
          </a:p>
          <a:p>
            <a:pPr lvl="1"/>
            <a:r>
              <a:rPr lang="ru-RU" dirty="0" err="1" smtClean="0"/>
              <a:t>Метилирование</a:t>
            </a:r>
            <a:r>
              <a:rPr lang="ru-RU" dirty="0" smtClean="0"/>
              <a:t> ДНК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 сигналов одновременно влияют на действия пешехода и бродячей собаки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2615" y="2414317"/>
            <a:ext cx="8693150" cy="3132150"/>
          </a:xfrm>
        </p:spPr>
        <p:txBody>
          <a:bodyPr/>
          <a:lstStyle/>
          <a:p>
            <a:r>
              <a:rPr lang="ru-RU" dirty="0"/>
              <a:t>Красный </a:t>
            </a:r>
            <a:r>
              <a:rPr lang="ru-RU" dirty="0" smtClean="0"/>
              <a:t>цвет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Отсутствие </a:t>
            </a:r>
            <a:r>
              <a:rPr lang="ru-RU" dirty="0" smtClean="0"/>
              <a:t>машин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Реакция  других пешеходов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206702"/>
            <a:ext cx="9725723" cy="3144837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Сигналы, закодированные последовательностью</a:t>
            </a:r>
            <a:r>
              <a:rPr lang="ru-RU" sz="3600" dirty="0" smtClean="0"/>
              <a:t> НК</a:t>
            </a:r>
            <a:r>
              <a:rPr lang="en-US" sz="3600" dirty="0" smtClean="0"/>
              <a:t> </a:t>
            </a:r>
            <a:r>
              <a:rPr lang="ru-RU" sz="3600" dirty="0" smtClean="0"/>
              <a:t>или </a:t>
            </a:r>
            <a:r>
              <a:rPr lang="ru-RU" sz="3600" dirty="0" smtClean="0"/>
              <a:t>белка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03" y="4547937"/>
            <a:ext cx="9447630" cy="13704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Мотивы в последовательности </a:t>
            </a:r>
            <a:r>
              <a:rPr lang="ru-RU" dirty="0" smtClean="0"/>
              <a:t>(что может понять </a:t>
            </a:r>
            <a:r>
              <a:rPr lang="ru-RU" dirty="0" err="1" smtClean="0"/>
              <a:t>биоинформатик</a:t>
            </a:r>
            <a:r>
              <a:rPr lang="ru-RU" dirty="0" smtClean="0"/>
              <a:t> или мол. биолог)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4552"/>
            <a:ext cx="8693150" cy="960125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014677"/>
            <a:ext cx="8693150" cy="57941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Поли</a:t>
            </a:r>
            <a:r>
              <a:rPr lang="en-US" dirty="0" smtClean="0"/>
              <a:t>A </a:t>
            </a:r>
            <a:r>
              <a:rPr lang="ru-RU" dirty="0" smtClean="0"/>
              <a:t>в </a:t>
            </a:r>
            <a:r>
              <a:rPr lang="ru-RU" dirty="0" err="1" smtClean="0"/>
              <a:t>мРНК</a:t>
            </a:r>
            <a:r>
              <a:rPr lang="en-US" dirty="0" smtClean="0"/>
              <a:t>, </a:t>
            </a:r>
            <a:r>
              <a:rPr lang="ru-RU" dirty="0" smtClean="0"/>
              <a:t>но в ДНК гена белка это:</a:t>
            </a:r>
          </a:p>
          <a:p>
            <a:pPr lvl="1"/>
            <a:r>
              <a:rPr lang="ru-RU" dirty="0" smtClean="0"/>
              <a:t>Сигнал </a:t>
            </a:r>
            <a:r>
              <a:rPr lang="ru-RU" dirty="0" err="1" smtClean="0"/>
              <a:t>полиаденилирования</a:t>
            </a:r>
            <a:r>
              <a:rPr lang="en-US" dirty="0" smtClean="0"/>
              <a:t> (</a:t>
            </a:r>
            <a:r>
              <a:rPr lang="ru-RU" dirty="0" smtClean="0"/>
              <a:t>AAUAAA на 3</a:t>
            </a:r>
            <a:r>
              <a:rPr lang="en-US" dirty="0" smtClean="0"/>
              <a:t>’ </a:t>
            </a:r>
            <a:r>
              <a:rPr lang="ru-RU" dirty="0" smtClean="0"/>
              <a:t>в </a:t>
            </a:r>
            <a:r>
              <a:rPr lang="ru-RU" dirty="0" err="1"/>
              <a:t>м</a:t>
            </a:r>
            <a:r>
              <a:rPr lang="ru-RU" dirty="0" err="1" smtClean="0"/>
              <a:t>РНК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</a:p>
          <a:p>
            <a:pPr lvl="2"/>
            <a:r>
              <a:rPr lang="ru-RU" dirty="0" smtClean="0"/>
              <a:t>Его </a:t>
            </a:r>
            <a:r>
              <a:rPr lang="ru-RU" dirty="0"/>
              <a:t>читает </a:t>
            </a:r>
            <a:r>
              <a:rPr lang="en-US" dirty="0" smtClean="0"/>
              <a:t>…. =&gt;</a:t>
            </a:r>
            <a:r>
              <a:rPr lang="ru-RU" dirty="0" smtClean="0"/>
              <a:t> </a:t>
            </a:r>
            <a:r>
              <a:rPr lang="ru-RU" dirty="0" err="1" smtClean="0"/>
              <a:t>полиаденилат</a:t>
            </a:r>
            <a:r>
              <a:rPr lang="ru-RU" dirty="0" smtClean="0"/>
              <a:t>-полимеразой</a:t>
            </a:r>
          </a:p>
          <a:p>
            <a:pPr lvl="2"/>
            <a:r>
              <a:rPr lang="ru-RU" dirty="0"/>
              <a:t>Важность этой последовательности можно увидеть на примере мутации в гене человеческого 2-глобина, которая изменяет AAUAAA на AAUAAG, что приводит к недостаточному количеству глобина в организме</a:t>
            </a:r>
            <a:endParaRPr lang="ru-RU" dirty="0" smtClean="0"/>
          </a:p>
          <a:p>
            <a:r>
              <a:rPr lang="ru-RU" dirty="0" smtClean="0"/>
              <a:t>Промотор и старт транскрипции</a:t>
            </a:r>
          </a:p>
          <a:p>
            <a:r>
              <a:rPr lang="ru-RU" dirty="0" smtClean="0"/>
              <a:t>Конец </a:t>
            </a:r>
            <a:r>
              <a:rPr lang="ru-RU" dirty="0" err="1" smtClean="0"/>
              <a:t>транскрипта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Эукариоты – тот </a:t>
            </a:r>
            <a:r>
              <a:rPr lang="ru-RU" dirty="0"/>
              <a:t>же </a:t>
            </a:r>
            <a:r>
              <a:rPr lang="ru-RU" dirty="0" smtClean="0"/>
              <a:t>сигнал </a:t>
            </a:r>
            <a:r>
              <a:rPr lang="ru-RU" dirty="0" err="1" smtClean="0"/>
              <a:t>полиаденилирования</a:t>
            </a:r>
            <a:endParaRPr lang="ru-RU" dirty="0" smtClean="0"/>
          </a:p>
          <a:p>
            <a:pPr lvl="1"/>
            <a:r>
              <a:rPr lang="ru-RU" dirty="0" smtClean="0"/>
              <a:t>Прокариоты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Rho independent</a:t>
            </a:r>
          </a:p>
          <a:p>
            <a:pPr lvl="2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Rho dependent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???????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Li,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Nat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Microbiol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2019;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 результатах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Send-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seq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технологии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42803" y="523020"/>
            <a:ext cx="8142043" cy="1163149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Termination of transcription in </a:t>
            </a:r>
            <a:r>
              <a:rPr lang="en-US" altLang="en-US" i="1"/>
              <a:t>E. coli</a:t>
            </a:r>
            <a:r>
              <a:rPr lang="en-US" altLang="en-US"/>
              <a:t>: Rho-</a:t>
            </a:r>
            <a:r>
              <a:rPr lang="en-US" altLang="en-US" b="1"/>
              <a:t>independent</a:t>
            </a:r>
            <a:r>
              <a:rPr lang="en-US" altLang="en-US"/>
              <a:t> site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32" y="1996342"/>
            <a:ext cx="6281005" cy="446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60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7688" y="445477"/>
            <a:ext cx="5573888" cy="105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56">
                <a:solidFill>
                  <a:schemeClr val="tx2"/>
                </a:solidFill>
              </a:rPr>
              <a:t>Транскрипция в прокариотах</a:t>
            </a:r>
            <a:r>
              <a:rPr lang="ru-RU" sz="1425">
                <a:solidFill>
                  <a:schemeClr val="tx2"/>
                </a:solidFill>
              </a:rPr>
              <a:t> </a:t>
            </a:r>
            <a:r>
              <a:rPr lang="ru-RU" sz="3256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ru-RU" sz="2849">
                <a:solidFill>
                  <a:schemeClr val="tx2"/>
                </a:solidFill>
              </a:rPr>
              <a:t>Регуляция</a:t>
            </a:r>
            <a:r>
              <a:rPr lang="ru-RU" sz="2035">
                <a:solidFill>
                  <a:schemeClr val="tx2"/>
                </a:solidFill>
              </a:rPr>
              <a:t>  </a:t>
            </a:r>
            <a:r>
              <a:rPr lang="ru-RU" sz="2849">
                <a:solidFill>
                  <a:schemeClr val="tx2"/>
                </a:solidFill>
              </a:rPr>
              <a:t>транскрипции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13634" y="2151428"/>
            <a:ext cx="1705952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3149" y="2151428"/>
            <a:ext cx="1783495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" y="4335564"/>
            <a:ext cx="4171182" cy="11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311347"/>
            <a:ext cx="4174413" cy="21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24909" y="413167"/>
            <a:ext cx="6677991" cy="6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63">
                <a:solidFill>
                  <a:schemeClr val="tx2"/>
                </a:solidFill>
              </a:rPr>
              <a:t>Использование свойств сигнала</a:t>
            </a:r>
            <a:endParaRPr lang="ru-RU" sz="3256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4178" y="1246757"/>
            <a:ext cx="6934817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49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214844" y="1918799"/>
            <a:ext cx="4414453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25817" y="2707155"/>
            <a:ext cx="184580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83" y="2461602"/>
            <a:ext cx="2436151" cy="7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43" y="3392121"/>
            <a:ext cx="2436151" cy="5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14845" y="4172401"/>
            <a:ext cx="4727655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46820" y="4920369"/>
            <a:ext cx="131812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47" y="4710357"/>
            <a:ext cx="2424843" cy="7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90277" y="3518129"/>
            <a:ext cx="2301710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14844" y="5485790"/>
            <a:ext cx="1558899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Другие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87717" y="6353305"/>
            <a:ext cx="2850139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49"/>
              <a:t>РНК-сигналы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ru-RU" dirty="0" smtClean="0"/>
              <a:t>Способы описания сигнала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последовательности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96" y="-99068"/>
            <a:ext cx="9486034" cy="16514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Мотив –  описание последовательностей одного сигнала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928" y="1632202"/>
            <a:ext cx="9236402" cy="545046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Точная последовательность</a:t>
            </a:r>
          </a:p>
          <a:p>
            <a:pPr lvl="1"/>
            <a:r>
              <a:rPr lang="en-US" dirty="0" smtClean="0"/>
              <a:t>AAAAAAAAAAAAAAAAAA</a:t>
            </a:r>
            <a:r>
              <a:rPr lang="ru-RU" dirty="0" smtClean="0"/>
              <a:t>ААА (от десятков до сотен букв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CpG</a:t>
            </a:r>
            <a:endParaRPr lang="en-US" dirty="0" smtClean="0"/>
          </a:p>
          <a:p>
            <a:pPr lvl="1"/>
            <a:r>
              <a:rPr lang="en-US" dirty="0" smtClean="0"/>
              <a:t>GATC</a:t>
            </a:r>
          </a:p>
          <a:p>
            <a:r>
              <a:rPr lang="ru-RU" dirty="0" smtClean="0"/>
              <a:t>Паттерн </a:t>
            </a:r>
            <a:endParaRPr lang="en-US" dirty="0" smtClean="0"/>
          </a:p>
          <a:p>
            <a:pPr lvl="1"/>
            <a:r>
              <a:rPr lang="en-US" dirty="0" smtClean="0"/>
              <a:t>CCNGG</a:t>
            </a:r>
            <a:endParaRPr lang="ru-RU" dirty="0" smtClean="0"/>
          </a:p>
          <a:p>
            <a:pPr lvl="1"/>
            <a:r>
              <a:rPr lang="ru-RU" dirty="0" smtClean="0"/>
              <a:t>Козак для вида</a:t>
            </a:r>
          </a:p>
          <a:p>
            <a:r>
              <a:rPr lang="ru-RU" dirty="0" smtClean="0"/>
              <a:t>Выравнивание</a:t>
            </a:r>
          </a:p>
          <a:p>
            <a:pPr lvl="1"/>
            <a:r>
              <a:rPr lang="ru-RU" dirty="0" smtClean="0"/>
              <a:t>Консенсус</a:t>
            </a:r>
          </a:p>
          <a:p>
            <a:pPr lvl="1"/>
            <a:r>
              <a:rPr lang="en-US" dirty="0" smtClean="0"/>
              <a:t>LOGO</a:t>
            </a:r>
          </a:p>
          <a:p>
            <a:pPr lvl="1"/>
            <a:r>
              <a:rPr lang="ru-RU" dirty="0" smtClean="0"/>
              <a:t>Позиционная весовая матрица </a:t>
            </a:r>
            <a:r>
              <a:rPr lang="en-US" dirty="0" smtClean="0"/>
              <a:t>(PWM)</a:t>
            </a:r>
            <a:endParaRPr lang="ru-RU" dirty="0" smtClean="0"/>
          </a:p>
          <a:p>
            <a:pPr lvl="1"/>
            <a:r>
              <a:rPr lang="ru-RU" dirty="0" smtClean="0"/>
              <a:t>Профиль (чаще для белков)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387440" y="223560"/>
            <a:ext cx="665784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справки: Ambiguity codes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199320" y="4185720"/>
            <a:ext cx="18381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rimidines)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Line 3"/>
          <p:cNvSpPr/>
          <p:nvPr/>
        </p:nvSpPr>
        <p:spPr>
          <a:xfrm flipH="1">
            <a:off x="2399040" y="2579040"/>
            <a:ext cx="432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4"/>
          <p:cNvSpPr/>
          <p:nvPr/>
        </p:nvSpPr>
        <p:spPr>
          <a:xfrm>
            <a:off x="697680" y="4427280"/>
            <a:ext cx="249696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"/>
          <p:cNvSpPr/>
          <p:nvPr/>
        </p:nvSpPr>
        <p:spPr>
          <a:xfrm>
            <a:off x="697680" y="2579040"/>
            <a:ext cx="250020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6"/>
          <p:cNvSpPr/>
          <p:nvPr/>
        </p:nvSpPr>
        <p:spPr>
          <a:xfrm>
            <a:off x="697680" y="2579040"/>
            <a:ext cx="216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7"/>
          <p:cNvSpPr/>
          <p:nvPr/>
        </p:nvSpPr>
        <p:spPr>
          <a:xfrm>
            <a:off x="697680" y="2570400"/>
            <a:ext cx="2156040" cy="23781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8"/>
          <p:cNvSpPr/>
          <p:nvPr/>
        </p:nvSpPr>
        <p:spPr>
          <a:xfrm flipV="1">
            <a:off x="697680" y="2092320"/>
            <a:ext cx="2156040" cy="234864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9"/>
          <p:cNvSpPr/>
          <p:nvPr/>
        </p:nvSpPr>
        <p:spPr>
          <a:xfrm>
            <a:off x="3193560" y="2351520"/>
            <a:ext cx="14007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(pu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473040" y="5368680"/>
            <a:ext cx="12225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eak)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1"/>
          <p:cNvSpPr/>
          <p:nvPr/>
        </p:nvSpPr>
        <p:spPr>
          <a:xfrm>
            <a:off x="2246040" y="5368680"/>
            <a:ext cx="12150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trong)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2"/>
          <p:cNvSpPr/>
          <p:nvPr/>
        </p:nvSpPr>
        <p:spPr>
          <a:xfrm>
            <a:off x="2709360" y="4854960"/>
            <a:ext cx="13280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3"/>
          <p:cNvSpPr/>
          <p:nvPr/>
        </p:nvSpPr>
        <p:spPr>
          <a:xfrm>
            <a:off x="479520" y="224316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2166120" y="2286000"/>
            <a:ext cx="46404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511560" y="4145760"/>
            <a:ext cx="40356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6"/>
          <p:cNvSpPr/>
          <p:nvPr/>
        </p:nvSpPr>
        <p:spPr>
          <a:xfrm>
            <a:off x="2161800" y="414108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7"/>
          <p:cNvSpPr/>
          <p:nvPr/>
        </p:nvSpPr>
        <p:spPr>
          <a:xfrm>
            <a:off x="2791800" y="1753560"/>
            <a:ext cx="10832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eto)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8"/>
          <p:cNvSpPr/>
          <p:nvPr/>
        </p:nvSpPr>
        <p:spPr>
          <a:xfrm>
            <a:off x="5792760" y="2497680"/>
            <a:ext cx="3040560" cy="17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A”)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C”)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G”)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H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T”)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V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9"/>
          <p:cNvSpPr/>
          <p:nvPr/>
        </p:nvSpPr>
        <p:spPr>
          <a:xfrm>
            <a:off x="5511240" y="4410000"/>
            <a:ext cx="386388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ucleotide)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0"/>
          <p:cNvSpPr/>
          <p:nvPr/>
        </p:nvSpPr>
        <p:spPr>
          <a:xfrm>
            <a:off x="7656480" y="6436440"/>
            <a:ext cx="202464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1"/>
          <p:cNvSpPr/>
          <p:nvPr/>
        </p:nvSpPr>
        <p:spPr>
          <a:xfrm>
            <a:off x="7128360" y="6933240"/>
            <a:ext cx="26593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FF59868-8CB9-426F-94E3-F900ABCBD35F}" type="slidenum">
              <a:rPr lang="ru-RU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553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611588"/>
            <a:ext cx="8694737" cy="3144837"/>
          </a:xfrm>
        </p:spPr>
        <p:txBody>
          <a:bodyPr/>
          <a:lstStyle/>
          <a:p>
            <a:r>
              <a:rPr lang="ru-RU" dirty="0" smtClean="0"/>
              <a:t>М. Позиционная весовая матрица (</a:t>
            </a:r>
            <a:r>
              <a:rPr lang="en-US" dirty="0" smtClean="0"/>
              <a:t>PWM)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961524" cy="1652587"/>
          </a:xfrm>
        </p:spPr>
        <p:txBody>
          <a:bodyPr/>
          <a:lstStyle/>
          <a:p>
            <a:r>
              <a:rPr lang="ru-RU" dirty="0" smtClean="0"/>
              <a:t>Поиск сигналов, закодированных последовательностями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73" y="16147"/>
            <a:ext cx="9793274" cy="14605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PWM </a:t>
            </a:r>
            <a:r>
              <a:rPr lang="ru-RU" b="1" dirty="0" smtClean="0">
                <a:solidFill>
                  <a:schemeClr val="accent1"/>
                </a:solidFill>
              </a:rPr>
              <a:t>Известно выравнивание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(</a:t>
            </a:r>
            <a:r>
              <a:rPr lang="ru-RU" sz="2800" b="1" dirty="0" smtClean="0">
                <a:solidFill>
                  <a:schemeClr val="accent1"/>
                </a:solidFill>
              </a:rPr>
              <a:t>без </a:t>
            </a:r>
            <a:r>
              <a:rPr lang="ru-RU" sz="2800" b="1" dirty="0" err="1" smtClean="0">
                <a:solidFill>
                  <a:schemeClr val="accent1"/>
                </a:solidFill>
              </a:rPr>
              <a:t>гэпов</a:t>
            </a:r>
            <a:r>
              <a:rPr lang="ru-RU" sz="2800" b="1" dirty="0" smtClean="0">
                <a:solidFill>
                  <a:schemeClr val="accent1"/>
                </a:solidFill>
              </a:rPr>
              <a:t>) </a:t>
            </a:r>
            <a:r>
              <a:rPr lang="ru-RU" dirty="0" smtClean="0"/>
              <a:t>последовательностей сигнала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712" y="6314567"/>
            <a:ext cx="8803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Задача:</a:t>
            </a:r>
            <a:r>
              <a:rPr lang="ru-RU" sz="4400" dirty="0" smtClean="0"/>
              <a:t> найти все сигналы в геноме</a:t>
            </a:r>
            <a:endParaRPr lang="ru-RU" sz="4400" dirty="0"/>
          </a:p>
        </p:txBody>
      </p:sp>
      <p:sp>
        <p:nvSpPr>
          <p:cNvPr id="5" name="CustomShape 4"/>
          <p:cNvSpPr/>
          <p:nvPr/>
        </p:nvSpPr>
        <p:spPr>
          <a:xfrm>
            <a:off x="2381632" y="1360322"/>
            <a:ext cx="3465185" cy="5146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400" b="1" dirty="0">
                <a:latin typeface="Courier New" pitchFamily="49" charset="0"/>
              </a:rPr>
              <a:t>AGGAAAACGATTGGCT</a:t>
            </a:r>
          </a:p>
          <a:p>
            <a:r>
              <a:rPr lang="ru-RU" sz="2400" b="1" dirty="0">
                <a:latin typeface="Courier New" pitchFamily="49" charset="0"/>
              </a:rPr>
              <a:t>AAGCAAACGGTGATTT</a:t>
            </a:r>
          </a:p>
          <a:p>
            <a:r>
              <a:rPr lang="ru-RU" sz="2400" b="1" dirty="0">
                <a:latin typeface="Courier New" pitchFamily="49" charset="0"/>
              </a:rPr>
              <a:t>ATGCAATCGGTTACGC</a:t>
            </a:r>
          </a:p>
          <a:p>
            <a:r>
              <a:rPr lang="ru-RU" sz="2400" b="1" dirty="0">
                <a:latin typeface="Courier New" pitchFamily="49" charset="0"/>
              </a:rPr>
              <a:t>AGGCAAACGTTTACCT</a:t>
            </a:r>
          </a:p>
          <a:p>
            <a:r>
              <a:rPr lang="ru-RU" sz="2400" b="1" dirty="0">
                <a:latin typeface="Courier New" pitchFamily="49" charset="0"/>
              </a:rPr>
              <a:t>GAGCAAACGTTTCCAC</a:t>
            </a:r>
            <a:endParaRPr lang="ru-RU" sz="2400" dirty="0"/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1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21" y="16147"/>
            <a:ext cx="9240559" cy="7356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Сигнала: </a:t>
            </a:r>
            <a:r>
              <a:rPr lang="en-US" sz="3600" b="1" dirty="0" smtClean="0"/>
              <a:t>GAATTC</a:t>
            </a:r>
            <a:r>
              <a:rPr lang="en-US" sz="3600" dirty="0" smtClean="0"/>
              <a:t>  </a:t>
            </a:r>
            <a:r>
              <a:rPr lang="ru-RU" sz="3600" dirty="0" smtClean="0"/>
              <a:t>в геноме </a:t>
            </a:r>
            <a:r>
              <a:rPr lang="en-US" sz="3600" dirty="0" smtClean="0"/>
              <a:t>E.coli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757" y="169767"/>
            <a:ext cx="9369729" cy="2972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Адресован</a:t>
            </a:r>
            <a:r>
              <a:rPr lang="ru-RU" sz="3400" dirty="0" smtClean="0">
                <a:latin typeface="+mn-lt"/>
              </a:rPr>
              <a:t> системе рестрикции-модификации </a:t>
            </a:r>
            <a:r>
              <a:rPr lang="en-US" sz="3400" dirty="0" err="1" smtClean="0">
                <a:latin typeface="+mn-lt"/>
              </a:rPr>
              <a:t>EcoRI</a:t>
            </a:r>
            <a:r>
              <a:rPr lang="ru-RU" sz="3400" dirty="0" smtClean="0">
                <a:latin typeface="+mn-lt"/>
              </a:rPr>
              <a:t> </a:t>
            </a:r>
            <a:r>
              <a:rPr lang="ru-RU" sz="3400" dirty="0" smtClean="0">
                <a:latin typeface="+mn-lt"/>
              </a:rPr>
              <a:t>(белки </a:t>
            </a:r>
            <a:r>
              <a:rPr lang="en-US" sz="3400" dirty="0" smtClean="0">
                <a:latin typeface="+mn-lt"/>
              </a:rPr>
              <a:t>R </a:t>
            </a:r>
            <a:r>
              <a:rPr lang="ru-RU" sz="3400" dirty="0" smtClean="0">
                <a:latin typeface="+mn-lt"/>
              </a:rPr>
              <a:t>и </a:t>
            </a:r>
            <a:r>
              <a:rPr lang="en-US" sz="3400" dirty="0" smtClean="0">
                <a:latin typeface="+mn-lt"/>
              </a:rPr>
              <a:t>M)</a:t>
            </a:r>
            <a:br>
              <a:rPr lang="en-US" sz="3400" dirty="0" smtClean="0">
                <a:latin typeface="+mn-lt"/>
              </a:rPr>
            </a:br>
            <a:endParaRPr lang="ru-RU" sz="3400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Три состояния</a:t>
            </a:r>
            <a:r>
              <a:rPr lang="ru-RU" sz="3400" dirty="0" smtClean="0">
                <a:latin typeface="+mn-lt"/>
              </a:rPr>
              <a:t>:  </a:t>
            </a:r>
            <a:endParaRPr lang="ru-RU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smtClean="0">
                <a:latin typeface="+mn-lt"/>
              </a:rPr>
              <a:t>не </a:t>
            </a:r>
            <a:r>
              <a:rPr lang="ru-RU" sz="3400" dirty="0" err="1" smtClean="0">
                <a:latin typeface="+mn-lt"/>
              </a:rPr>
              <a:t>метилирован</a:t>
            </a:r>
            <a:endParaRPr lang="ru-RU" sz="3400" dirty="0" smtClean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err="1" smtClean="0">
                <a:latin typeface="+mn-lt"/>
              </a:rPr>
              <a:t>Полуметилирован</a:t>
            </a:r>
            <a:r>
              <a:rPr lang="ru-RU" sz="3400" dirty="0" smtClean="0">
                <a:latin typeface="+mn-lt"/>
              </a:rPr>
              <a:t> – </a:t>
            </a:r>
            <a:r>
              <a:rPr lang="ru-RU" sz="3400" dirty="0" err="1" smtClean="0">
                <a:latin typeface="+mn-lt"/>
              </a:rPr>
              <a:t>метилирован</a:t>
            </a:r>
            <a:r>
              <a:rPr lang="ru-RU" sz="3400" dirty="0" smtClean="0">
                <a:latin typeface="+mn-lt"/>
              </a:rPr>
              <a:t> по одной цепочке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dirty="0" err="1" smtClean="0">
                <a:latin typeface="+mn-lt"/>
              </a:rPr>
              <a:t>метилирован</a:t>
            </a:r>
            <a:r>
              <a:rPr lang="ru-RU" sz="3400" dirty="0" smtClean="0">
                <a:latin typeface="+mn-lt"/>
              </a:rPr>
              <a:t> но двум цепочкам</a:t>
            </a:r>
            <a:endParaRPr lang="en-US" sz="3400" dirty="0">
              <a:latin typeface="+mn-lt"/>
            </a:endParaRPr>
          </a:p>
          <a:p>
            <a:endParaRPr lang="en-US" sz="3400" dirty="0" smtClean="0">
              <a:latin typeface="+mn-lt"/>
            </a:endParaRPr>
          </a:p>
          <a:p>
            <a:r>
              <a:rPr lang="ru-RU" sz="3400" b="1" dirty="0" smtClean="0">
                <a:latin typeface="+mn-lt"/>
              </a:rPr>
              <a:t>Предназначен </a:t>
            </a:r>
            <a:r>
              <a:rPr lang="ru-RU" sz="3400" dirty="0" smtClean="0">
                <a:latin typeface="+mn-lt"/>
              </a:rPr>
              <a:t>для </a:t>
            </a:r>
            <a:r>
              <a:rPr lang="ru-RU" sz="3400" dirty="0" err="1" smtClean="0">
                <a:latin typeface="+mn-lt"/>
              </a:rPr>
              <a:t>отличения</a:t>
            </a:r>
            <a:r>
              <a:rPr lang="ru-RU" sz="3400" dirty="0" smtClean="0">
                <a:latin typeface="+mn-lt"/>
              </a:rPr>
              <a:t> и расщепления чужой ДНК, и не расщепления </a:t>
            </a:r>
            <a:r>
              <a:rPr lang="ru-RU" sz="3400" dirty="0" smtClean="0">
                <a:latin typeface="+mn-lt"/>
              </a:rPr>
              <a:t>своей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0" y="3011737"/>
            <a:ext cx="9363339" cy="44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-18598"/>
            <a:ext cx="8693150" cy="1460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Похожа ли </a:t>
            </a:r>
            <a:r>
              <a:rPr lang="ru-RU" dirty="0" smtClean="0"/>
              <a:t>новая последовательность на </a:t>
            </a:r>
            <a:r>
              <a:rPr lang="ru-RU" b="1" dirty="0" smtClean="0">
                <a:solidFill>
                  <a:schemeClr val="accent1"/>
                </a:solidFill>
              </a:rPr>
              <a:t>выравнивание?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738" y="6274821"/>
            <a:ext cx="737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Новая </a:t>
            </a:r>
            <a:r>
              <a:rPr lang="en-US" sz="4400" dirty="0" smtClean="0">
                <a:solidFill>
                  <a:schemeClr val="accent1"/>
                </a:solidFill>
              </a:rPr>
              <a:t>..</a:t>
            </a:r>
            <a:r>
              <a:rPr lang="en-US" sz="4400" dirty="0" smtClean="0">
                <a:solidFill>
                  <a:schemeClr val="accent1"/>
                </a:solidFill>
              </a:rPr>
              <a:t>..</a:t>
            </a:r>
            <a:r>
              <a:rPr lang="en-US" sz="2400" dirty="0" smtClean="0">
                <a:solidFill>
                  <a:schemeClr val="accent1"/>
                </a:solidFill>
              </a:rPr>
              <a:t>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CCTAACCATTATTTTT</a:t>
            </a:r>
            <a:r>
              <a:rPr lang="en-US" sz="28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2851227" y="1245108"/>
            <a:ext cx="3418045" cy="5372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400" b="1" dirty="0">
                <a:latin typeface="Courier New" pitchFamily="49" charset="0"/>
              </a:rPr>
              <a:t>AGGAAAACGATTGGCT</a:t>
            </a:r>
          </a:p>
          <a:p>
            <a:r>
              <a:rPr lang="ru-RU" sz="2400" b="1" dirty="0">
                <a:latin typeface="Courier New" pitchFamily="49" charset="0"/>
              </a:rPr>
              <a:t>AAGCAAACGGTGATTT</a:t>
            </a:r>
          </a:p>
          <a:p>
            <a:r>
              <a:rPr lang="ru-RU" sz="2400" b="1" dirty="0">
                <a:latin typeface="Courier New" pitchFamily="49" charset="0"/>
              </a:rPr>
              <a:t>ATGCAATCGGTTACGC</a:t>
            </a:r>
          </a:p>
          <a:p>
            <a:r>
              <a:rPr lang="ru-RU" sz="2400" b="1" dirty="0">
                <a:latin typeface="Courier New" pitchFamily="49" charset="0"/>
              </a:rPr>
              <a:t>AGGCAAACGTTTACCT</a:t>
            </a:r>
          </a:p>
          <a:p>
            <a:r>
              <a:rPr lang="ru-RU" sz="2400" b="1" dirty="0" smtClean="0">
                <a:latin typeface="Courier New" pitchFamily="49" charset="0"/>
              </a:rPr>
              <a:t>GAGCAAACGTTTCCAC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882" y="2971452"/>
            <a:ext cx="32357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Идея: вес буквы </a:t>
            </a:r>
          </a:p>
          <a:p>
            <a:r>
              <a:rPr lang="ru-RU" sz="2800" dirty="0" smtClean="0"/>
              <a:t>зависит от позиции </a:t>
            </a:r>
          </a:p>
          <a:p>
            <a:r>
              <a:rPr lang="ru-RU" sz="2800" dirty="0" smtClean="0"/>
              <a:t>в выравнивании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57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28723"/>
              </p:ext>
            </p:extLst>
          </p:nvPr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462" y="3778747"/>
            <a:ext cx="73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A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42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5063" y="4335742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67611"/>
              </p:ext>
            </p:extLst>
          </p:nvPr>
        </p:nvGraphicFramePr>
        <p:xfrm>
          <a:off x="201282" y="2119468"/>
          <a:ext cx="10590778" cy="2216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 dirty="0">
                          <a:effectLst/>
                        </a:rPr>
                        <a:t>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5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Повышенная частота буквы может объясняться её повышенной частотой в геноме!!!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092" y="2128422"/>
            <a:ext cx="92398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Частота </a:t>
            </a:r>
            <a:r>
              <a:rPr lang="en-US" sz="2800" dirty="0" smtClean="0"/>
              <a:t>G </a:t>
            </a:r>
            <a:r>
              <a:rPr lang="ru-RU" sz="2800" dirty="0" smtClean="0"/>
              <a:t>в позиции 15 равна 0</a:t>
            </a:r>
            <a:r>
              <a:rPr lang="en-US" sz="2800" dirty="0" smtClean="0"/>
              <a:t>.</a:t>
            </a:r>
            <a:r>
              <a:rPr lang="ru-RU" sz="2800" dirty="0" smtClean="0"/>
              <a:t>38</a:t>
            </a:r>
          </a:p>
          <a:p>
            <a:endParaRPr lang="en-US" sz="2800" dirty="0" smtClean="0"/>
          </a:p>
          <a:p>
            <a:r>
              <a:rPr lang="ru-RU" sz="2800" dirty="0" smtClean="0"/>
              <a:t>Значит ли это что-нибудь, если </a:t>
            </a:r>
            <a:r>
              <a:rPr lang="en-US" sz="2800" dirty="0" smtClean="0"/>
              <a:t>GC </a:t>
            </a:r>
            <a:r>
              <a:rPr lang="ru-RU" sz="2800" dirty="0" smtClean="0"/>
              <a:t>состав генома равен 0</a:t>
            </a:r>
            <a:r>
              <a:rPr lang="en-US" sz="2800" dirty="0" smtClean="0"/>
              <a:t>.7,</a:t>
            </a:r>
          </a:p>
          <a:p>
            <a:r>
              <a:rPr lang="ru-RU" sz="2800" dirty="0" smtClean="0"/>
              <a:t>Т.е. частота </a:t>
            </a:r>
            <a:r>
              <a:rPr lang="en-US" sz="2800" dirty="0" smtClean="0"/>
              <a:t>G </a:t>
            </a:r>
            <a:r>
              <a:rPr lang="ru-RU" sz="2800" dirty="0" smtClean="0"/>
              <a:t>в геноме равна 0.35</a:t>
            </a:r>
            <a:r>
              <a:rPr lang="en-US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3307" y="4317507"/>
            <a:ext cx="9334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ЛОГАРИФМ Отношения правдоподобия </a:t>
            </a:r>
            <a:r>
              <a:rPr lang="en-US" sz="2800" dirty="0" smtClean="0"/>
              <a:t>W</a:t>
            </a:r>
            <a:r>
              <a:rPr lang="ru-RU" sz="2800" dirty="0" smtClean="0"/>
              <a:t> как вес различия </a:t>
            </a:r>
          </a:p>
          <a:p>
            <a:r>
              <a:rPr lang="ru-RU" sz="2800" dirty="0" smtClean="0"/>
              <a:t>наблюдаемой частоты и ожидаемой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37482" y="5644817"/>
            <a:ext cx="6514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(G,15)  = ln(0.38/0.35) = 0.1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48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44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9904" y="349389"/>
            <a:ext cx="8693150" cy="882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Матрица весов </a:t>
            </a:r>
            <a:r>
              <a:rPr lang="en-US" dirty="0" smtClean="0"/>
              <a:t>PWM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80362"/>
              </p:ext>
            </p:extLst>
          </p:nvPr>
        </p:nvGraphicFramePr>
        <p:xfrm>
          <a:off x="316497" y="2205232"/>
          <a:ext cx="11022236" cy="3232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6025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8312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138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</a:rPr>
                        <a:t>w(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Баз</a:t>
                      </a:r>
                      <a:r>
                        <a:rPr lang="en-US" sz="2400" u="none" strike="noStrike" dirty="0" smtClean="0">
                          <a:effectLst/>
                        </a:rPr>
                        <a:t>.</a:t>
                      </a:r>
                      <a:r>
                        <a:rPr lang="ru-RU" sz="2400" u="none" strike="noStrike" dirty="0" smtClean="0">
                          <a:effectLst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</a:rPr>
                        <a:t>частоты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382" marR="3382" marT="33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7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-inf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err="1">
                          <a:effectLst/>
                        </a:rPr>
                        <a:t>inf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82" marR="3382" marT="338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5. </a:t>
            </a:r>
            <a:r>
              <a:rPr lang="ru-RU" dirty="0" err="1" smtClean="0"/>
              <a:t>Псевдоотсчёты</a:t>
            </a:r>
            <a:r>
              <a:rPr lang="ru-RU" dirty="0" smtClean="0"/>
              <a:t>: борьба с –</a:t>
            </a: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ru-RU" dirty="0" smtClean="0"/>
              <a:t>и не только… </a:t>
            </a:r>
            <a:r>
              <a:rPr lang="en-US" dirty="0" err="1"/>
              <a:t>Pseudocounts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472" y="1398727"/>
            <a:ext cx="1003390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Идея в том, чтобы немножко изменить ЧАСТОТЫ букв.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Избавляется от возможности нулевой частоты буквы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Если частота </a:t>
            </a:r>
            <a:r>
              <a:rPr lang="en-US" sz="2400" dirty="0" smtClean="0"/>
              <a:t>A </a:t>
            </a:r>
            <a:r>
              <a:rPr lang="ru-RU" sz="2400" dirty="0" smtClean="0"/>
              <a:t>равна единицы, то разрешим другим буквам появляться</a:t>
            </a:r>
            <a:br>
              <a:rPr lang="ru-RU" sz="2400" dirty="0" smtClean="0"/>
            </a:br>
            <a:r>
              <a:rPr lang="ru-RU" sz="2400" dirty="0" smtClean="0"/>
              <a:t>с малой частотой, вдруг у нас просто мало последовательностей</a:t>
            </a:r>
            <a:r>
              <a:rPr lang="ru-RU" sz="2400" dirty="0" smtClean="0"/>
              <a:t>, чтобы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все буквы появились</a:t>
            </a:r>
            <a:br>
              <a:rPr lang="ru-RU" sz="2400" dirty="0" smtClean="0"/>
            </a:br>
            <a:endParaRPr lang="ru-RU" sz="3200" dirty="0" smtClean="0"/>
          </a:p>
          <a:p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[N(</a:t>
            </a:r>
            <a:r>
              <a:rPr lang="en-US" sz="3200" dirty="0" err="1" smtClean="0"/>
              <a:t>b,j</a:t>
            </a:r>
            <a:r>
              <a:rPr lang="en-US" sz="3200" dirty="0" smtClean="0"/>
              <a:t>) + </a:t>
            </a:r>
            <a:r>
              <a:rPr lang="en-US" sz="3200" dirty="0" smtClean="0">
                <a:sym typeface="Symbol" panose="05050102010706020507" pitchFamily="18" charset="2"/>
              </a:rPr>
              <a:t>(b)]  /(N +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)    вместо</a:t>
            </a:r>
          </a:p>
          <a:p>
            <a:endParaRPr lang="en-US" sz="3200" dirty="0" smtClean="0">
              <a:sym typeface="Symbol" panose="05050102010706020507" pitchFamily="18" charset="2"/>
            </a:endParaRPr>
          </a:p>
          <a:p>
            <a:r>
              <a:rPr lang="en-US" sz="3200" dirty="0" smtClean="0">
                <a:sym typeface="Symbol" panose="05050102010706020507" pitchFamily="18" charset="2"/>
              </a:rPr>
              <a:t>f(</a:t>
            </a:r>
            <a:r>
              <a:rPr lang="en-US" sz="3200" dirty="0" err="1" smtClean="0">
                <a:sym typeface="Symbol" panose="05050102010706020507" pitchFamily="18" charset="2"/>
              </a:rPr>
              <a:t>b,j</a:t>
            </a:r>
            <a:r>
              <a:rPr lang="en-US" sz="3200" dirty="0" smtClean="0">
                <a:sym typeface="Symbol" panose="05050102010706020507" pitchFamily="18" charset="2"/>
              </a:rPr>
              <a:t>) = N(</a:t>
            </a:r>
            <a:r>
              <a:rPr lang="en-US" sz="3200" dirty="0" err="1" smtClean="0">
                <a:sym typeface="Symbol" panose="05050102010706020507" pitchFamily="18" charset="2"/>
              </a:rPr>
              <a:t>b,j</a:t>
            </a:r>
            <a:r>
              <a:rPr lang="en-US" sz="3200" dirty="0" smtClean="0">
                <a:sym typeface="Symbol" panose="05050102010706020507" pitchFamily="18" charset="2"/>
              </a:rPr>
              <a:t>)/N 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ru-RU" sz="3200" dirty="0" smtClean="0">
                <a:sym typeface="Symbol" panose="05050102010706020507" pitchFamily="18" charset="2"/>
              </a:rPr>
              <a:t>Здесь </a:t>
            </a:r>
            <a:r>
              <a:rPr lang="en-US" sz="3200" dirty="0" smtClean="0">
                <a:sym typeface="Symbol" panose="05050102010706020507" pitchFamily="18" charset="2"/>
              </a:rPr>
              <a:t> </a:t>
            </a:r>
            <a:r>
              <a:rPr lang="ru-RU" sz="3200" dirty="0" smtClean="0">
                <a:sym typeface="Symbol" panose="05050102010706020507" pitchFamily="18" charset="2"/>
              </a:rPr>
              <a:t> =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(</a:t>
            </a:r>
            <a:r>
              <a:rPr lang="en-US" sz="3200" dirty="0" smtClean="0">
                <a:sym typeface="Symbol" panose="05050102010706020507" pitchFamily="18" charset="2"/>
              </a:rPr>
              <a:t>A) + (G) + (T) +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(C)</a:t>
            </a:r>
          </a:p>
          <a:p>
            <a:r>
              <a:rPr lang="ru-RU" sz="3200" dirty="0" smtClean="0">
                <a:sym typeface="Symbol" panose="05050102010706020507" pitchFamily="18" charset="2"/>
              </a:rPr>
              <a:t>Все </a:t>
            </a:r>
            <a:r>
              <a:rPr lang="en-US" sz="3200" dirty="0" smtClean="0">
                <a:sym typeface="Symbol" panose="05050102010706020507" pitchFamily="18" charset="2"/>
              </a:rPr>
              <a:t></a:t>
            </a:r>
            <a:r>
              <a:rPr lang="ru-RU" sz="3200" dirty="0" smtClean="0">
                <a:sym typeface="Symbol" panose="05050102010706020507" pitchFamily="18" charset="2"/>
              </a:rPr>
              <a:t>(</a:t>
            </a:r>
            <a:r>
              <a:rPr lang="en-US" sz="3200" dirty="0" smtClean="0">
                <a:sym typeface="Symbol" panose="05050102010706020507" pitchFamily="18" charset="2"/>
              </a:rPr>
              <a:t>b) </a:t>
            </a:r>
            <a:r>
              <a:rPr lang="ru-RU" sz="3200" dirty="0" smtClean="0">
                <a:sym typeface="Symbol" panose="05050102010706020507" pitchFamily="18" charset="2"/>
              </a:rPr>
              <a:t>маленькие в сравнении с </a:t>
            </a:r>
            <a:r>
              <a:rPr lang="en-US" sz="3200" dirty="0" smtClean="0">
                <a:sym typeface="Symbol" panose="05050102010706020507" pitchFamily="18" charset="2"/>
              </a:rPr>
              <a:t>N</a:t>
            </a:r>
          </a:p>
          <a:p>
            <a:r>
              <a:rPr lang="ru-RU" sz="3200" dirty="0" smtClean="0">
                <a:sym typeface="Symbol" panose="05050102010706020507" pitchFamily="18" charset="2"/>
              </a:rPr>
              <a:t>Подбираются  опытным путем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99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9904" y="349388"/>
            <a:ext cx="8693150" cy="12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</a:t>
            </a: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Частоты с </a:t>
            </a:r>
            <a:r>
              <a:rPr lang="ru-RU" dirty="0" err="1" smtClean="0"/>
              <a:t>псевдоотсчётами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02822"/>
              </p:ext>
            </p:extLst>
          </p:nvPr>
        </p:nvGraphicFramePr>
        <p:xfrm>
          <a:off x="124469" y="1834407"/>
          <a:ext cx="12251197" cy="294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7411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64165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733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F(</a:t>
                      </a:r>
                      <a:r>
                        <a:rPr lang="en-US" sz="2400" u="none" strike="noStrike" dirty="0" err="1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баз. Частоты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e(b)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980" marR="2980" marT="29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46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0" marR="2980" marT="298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928" y="7144029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47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67" y="0"/>
            <a:ext cx="10292540" cy="12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5. </a:t>
            </a:r>
            <a:r>
              <a:rPr lang="en-US" dirty="0" smtClean="0"/>
              <a:t> </a:t>
            </a:r>
            <a:r>
              <a:rPr lang="ru-RU" dirty="0" smtClean="0"/>
              <a:t>Матрица </a:t>
            </a:r>
            <a:r>
              <a:rPr lang="en-US" dirty="0" smtClean="0"/>
              <a:t>PWM </a:t>
            </a:r>
            <a:r>
              <a:rPr lang="ru-RU" dirty="0" smtClean="0"/>
              <a:t>с </a:t>
            </a:r>
            <a:r>
              <a:rPr lang="ru-RU" dirty="0" err="1" smtClean="0"/>
              <a:t>псевдоотсчётами</a:t>
            </a:r>
            <a:r>
              <a:rPr lang="en-US" dirty="0" smtClean="0"/>
              <a:t> </a:t>
            </a:r>
            <a:r>
              <a:rPr lang="ru-RU" dirty="0" smtClean="0"/>
              <a:t>Вес последовательности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20793"/>
              </p:ext>
            </p:extLst>
          </p:nvPr>
        </p:nvGraphicFramePr>
        <p:xfrm>
          <a:off x="86067" y="1360322"/>
          <a:ext cx="10983830" cy="4773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05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101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3098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59345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749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W(</a:t>
                      </a:r>
                      <a:r>
                        <a:rPr lang="en-US" sz="2400" u="none" strike="noStrike" dirty="0" err="1">
                          <a:effectLst/>
                        </a:rPr>
                        <a:t>b,j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баз. 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e(b)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47" marR="3047" marT="30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-1.5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-3.8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-0.8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827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0.40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-8.8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-3.2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-6.5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-4.2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-0.2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-5.9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7" marR="3047" marT="3047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002" y="5930870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333" y="195653"/>
            <a:ext cx="8376884" cy="1070953"/>
          </a:xfrm>
        </p:spPr>
        <p:txBody>
          <a:bodyPr>
            <a:noAutofit/>
          </a:bodyPr>
          <a:lstStyle/>
          <a:p>
            <a:r>
              <a:rPr lang="ru-RU" sz="2900" dirty="0"/>
              <a:t>Выравнивание сайтов связывания </a:t>
            </a:r>
            <a:r>
              <a:rPr lang="en-US" sz="2900" dirty="0" err="1"/>
              <a:t>PurR</a:t>
            </a:r>
            <a:r>
              <a:rPr lang="en-US" sz="2900" dirty="0"/>
              <a:t> </a:t>
            </a:r>
            <a:r>
              <a:rPr lang="en-US" sz="2900" i="1" dirty="0"/>
              <a:t>E. coli</a:t>
            </a:r>
            <a:endParaRPr lang="ru-RU" sz="29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7812088" y="6989763"/>
            <a:ext cx="2268537" cy="401637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91557" y="6894704"/>
            <a:ext cx="2025818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562191" y="1228448"/>
            <a:ext cx="7704141" cy="5663089"/>
            <a:chOff x="1956615" y="1447800"/>
            <a:chExt cx="4520385" cy="5137452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137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i="1" dirty="0" err="1"/>
                <a:t>cvpA</a:t>
              </a:r>
              <a:endParaRPr lang="ru-RU" sz="2100" i="1" dirty="0"/>
            </a:p>
            <a:p>
              <a:r>
                <a:rPr lang="ru-RU" sz="2100" i="1" dirty="0" err="1"/>
                <a:t>purM</a:t>
              </a:r>
              <a:endParaRPr lang="ru-RU" sz="2100" i="1" dirty="0"/>
            </a:p>
            <a:p>
              <a:r>
                <a:rPr lang="ru-RU" sz="2100" i="1" dirty="0" err="1"/>
                <a:t>purT</a:t>
              </a:r>
              <a:endParaRPr lang="ru-RU" sz="2100" i="1" dirty="0"/>
            </a:p>
            <a:p>
              <a:r>
                <a:rPr lang="ru-RU" sz="2100" i="1" dirty="0" err="1"/>
                <a:t>purL</a:t>
              </a:r>
              <a:endParaRPr lang="ru-RU" sz="2100" i="1" dirty="0"/>
            </a:p>
            <a:p>
              <a:r>
                <a:rPr lang="ru-RU" sz="2100" i="1" dirty="0" err="1"/>
                <a:t>purE</a:t>
              </a:r>
              <a:endParaRPr lang="ru-RU" sz="2100" i="1" dirty="0"/>
            </a:p>
            <a:p>
              <a:r>
                <a:rPr lang="ru-RU" sz="2100" i="1" dirty="0" err="1"/>
                <a:t>purC</a:t>
              </a:r>
              <a:endParaRPr lang="ru-RU" sz="2100" i="1" dirty="0"/>
            </a:p>
            <a:p>
              <a:r>
                <a:rPr lang="ru-RU" sz="2100" i="1" dirty="0" err="1"/>
                <a:t>purB</a:t>
              </a:r>
              <a:endParaRPr lang="ru-RU" sz="2100" i="1" dirty="0"/>
            </a:p>
            <a:p>
              <a:r>
                <a:rPr lang="ru-RU" sz="2100" i="1" dirty="0" err="1"/>
                <a:t>purH</a:t>
              </a:r>
              <a:endParaRPr lang="ru-RU" sz="2100" i="1" dirty="0"/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1</a:t>
              </a:r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2</a:t>
              </a:r>
            </a:p>
            <a:p>
              <a:r>
                <a:rPr lang="ru-RU" sz="2100" i="1" dirty="0" err="1"/>
                <a:t>guaB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1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2</a:t>
              </a:r>
              <a:endParaRPr lang="ru-RU" sz="2100" i="1" dirty="0"/>
            </a:p>
            <a:p>
              <a:endParaRPr lang="ru-RU" sz="1300" i="1" dirty="0"/>
            </a:p>
            <a:p>
              <a:r>
                <a:rPr lang="en-US" sz="2100" dirty="0"/>
                <a:t>consensus</a:t>
              </a:r>
            </a:p>
            <a:p>
              <a:endParaRPr lang="en-US" sz="1300" dirty="0"/>
            </a:p>
            <a:p>
              <a:r>
                <a:rPr lang="en-US" sz="2100" dirty="0"/>
                <a:t>pattern</a:t>
              </a:r>
              <a:endParaRPr lang="ru-RU" sz="210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4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1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1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1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1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1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1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1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1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1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1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AACGAGCAAACGTTTCCACTAC</a:t>
              </a:r>
              <a:endParaRPr lang="en-US" sz="2100" b="1" dirty="0"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G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AA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latin typeface="Courier New" pitchFamily="49" charset="0"/>
                </a:rPr>
                <a:t>CG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endParaRPr lang="en-US" sz="2100" b="1" dirty="0">
                <a:solidFill>
                  <a:srgbClr val="FF0000"/>
                </a:solidFill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 err="1">
                  <a:latin typeface="Courier New" pitchFamily="49" charset="0"/>
                </a:rPr>
                <a:t>dn</a:t>
              </a:r>
              <a:r>
                <a:rPr lang="ru-RU" sz="2100" b="1" dirty="0">
                  <a:latin typeface="Courier New" pitchFamily="49" charset="0"/>
                </a:rPr>
                <a:t>G</a:t>
              </a:r>
              <a:r>
                <a:rPr lang="en-US" sz="2100" b="1" dirty="0">
                  <a:latin typeface="Courier New" pitchFamily="49" charset="0"/>
                </a:rPr>
                <a:t>M</a:t>
              </a:r>
              <a:r>
                <a:rPr lang="ru-RU" sz="2100" b="1" dirty="0">
                  <a:latin typeface="Courier New" pitchFamily="49" charset="0"/>
                </a:rPr>
                <a:t>AA</a:t>
              </a:r>
              <a:r>
                <a:rPr lang="en-US" sz="2100" b="1" dirty="0">
                  <a:latin typeface="Courier New" pitchFamily="49" charset="0"/>
                </a:rPr>
                <a:t>h</a:t>
              </a:r>
              <a:r>
                <a:rPr lang="ru-RU" sz="2100" b="1" dirty="0">
                  <a:latin typeface="Courier New" pitchFamily="49" charset="0"/>
                </a:rPr>
                <a:t>CG</a:t>
              </a:r>
              <a:r>
                <a:rPr lang="en-US" sz="2100" b="1" dirty="0" err="1">
                  <a:latin typeface="Courier New" pitchFamily="49" charset="0"/>
                </a:rPr>
                <a:t>dKKnbnY</a:t>
              </a:r>
              <a:endParaRPr lang="ru-RU" sz="2100" b="1" dirty="0"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26148"/>
            <a:ext cx="8693150" cy="880287"/>
          </a:xfrm>
        </p:spPr>
        <p:txBody>
          <a:bodyPr/>
          <a:lstStyle/>
          <a:p>
            <a:r>
              <a:rPr lang="ru-RU" dirty="0" smtClean="0"/>
              <a:t>Информация и энтропия сигнала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3112548"/>
            <a:ext cx="8693150" cy="36820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Информационная ёмкость - потенциально </a:t>
            </a:r>
            <a:r>
              <a:rPr lang="ru-RU" dirty="0" smtClean="0"/>
              <a:t>возможное количество </a:t>
            </a:r>
            <a:r>
              <a:rPr lang="ru-RU" dirty="0" smtClean="0"/>
              <a:t>информации в сигнале </a:t>
            </a:r>
            <a:r>
              <a:rPr lang="ru-RU" dirty="0" smtClean="0"/>
              <a:t>(</a:t>
            </a:r>
            <a:r>
              <a:rPr lang="ru-RU" dirty="0" err="1" smtClean="0"/>
              <a:t>матем</a:t>
            </a:r>
            <a:r>
              <a:rPr lang="ru-RU" dirty="0" smtClean="0"/>
              <a:t>.) </a:t>
            </a:r>
            <a:endParaRPr lang="ru-RU" dirty="0" smtClean="0"/>
          </a:p>
          <a:p>
            <a:r>
              <a:rPr lang="ru-RU" dirty="0" smtClean="0"/>
              <a:t>Информационное «содержание» – насколько сигнал отличается от случайного (статист.)</a:t>
            </a:r>
          </a:p>
          <a:p>
            <a:r>
              <a:rPr lang="ru-RU" dirty="0" smtClean="0"/>
              <a:t>Содержательность - чем чаще сигнал  приводит к реакции, тем более содержательна информация в сигнале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7787" y="1053082"/>
            <a:ext cx="798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противоположна энтропии. </a:t>
            </a:r>
            <a:br>
              <a:rPr lang="ru-RU" sz="2400" dirty="0" smtClean="0"/>
            </a:br>
            <a:r>
              <a:rPr lang="ru-RU" sz="2400" dirty="0" smtClean="0"/>
              <a:t>Энтропия – мера неупорядоченности.  </a:t>
            </a:r>
            <a:br>
              <a:rPr lang="ru-RU" sz="2400" dirty="0" smtClean="0"/>
            </a:br>
            <a:r>
              <a:rPr lang="ru-RU" sz="2400" dirty="0" smtClean="0"/>
              <a:t>Чем </a:t>
            </a:r>
            <a:r>
              <a:rPr lang="ru-RU" sz="2400" dirty="0"/>
              <a:t>б</a:t>
            </a:r>
            <a:r>
              <a:rPr lang="ru-RU" sz="2400" dirty="0" smtClean="0"/>
              <a:t>ольше энтропия, тем меньше порядка.</a:t>
            </a:r>
          </a:p>
          <a:p>
            <a:r>
              <a:rPr lang="ru-RU" sz="2400" dirty="0" smtClean="0"/>
              <a:t>Чем </a:t>
            </a:r>
            <a:r>
              <a:rPr lang="ru-RU" sz="2400" dirty="0" smtClean="0"/>
              <a:t>больше информации, тем меньше энтропия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7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Сигналы </a:t>
            </a:r>
            <a:r>
              <a:rPr lang="ru-RU" dirty="0"/>
              <a:t>у </a:t>
            </a:r>
            <a:r>
              <a:rPr lang="ru-RU" dirty="0" err="1"/>
              <a:t>коронавируса</a:t>
            </a:r>
            <a:r>
              <a:rPr lang="ru-RU" dirty="0"/>
              <a:t> </a:t>
            </a:r>
            <a:r>
              <a:rPr lang="en-US" dirty="0"/>
              <a:t>SARS-CoV-2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Вирус для размножения использует механизмы хозяйской клетки; значить, вынужден  использовать сигналы, понимаемые клеткой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7" y="3040389"/>
            <a:ext cx="8693150" cy="889705"/>
          </a:xfrm>
        </p:spPr>
        <p:txBody>
          <a:bodyPr/>
          <a:lstStyle/>
          <a:p>
            <a:r>
              <a:rPr lang="en-US" dirty="0" smtClean="0"/>
              <a:t>+</a:t>
            </a:r>
            <a:r>
              <a:rPr lang="ru-RU" dirty="0" smtClean="0"/>
              <a:t>РНК </a:t>
            </a:r>
            <a:r>
              <a:rPr lang="ru-RU" dirty="0" err="1" smtClean="0"/>
              <a:t>коронавируса</a:t>
            </a:r>
            <a:r>
              <a:rPr lang="ru-RU" dirty="0" smtClean="0"/>
              <a:t> (29 903 </a:t>
            </a:r>
            <a:r>
              <a:rPr lang="ru-RU" dirty="0" err="1" smtClean="0"/>
              <a:t>пн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6762" y="7159780"/>
            <a:ext cx="890126" cy="244669"/>
          </a:xfrm>
        </p:spPr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16" descr="Image result for coronavirus 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" y="822651"/>
            <a:ext cx="2112445" cy="17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human 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07" y="439145"/>
            <a:ext cx="2074233" cy="11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351962" y="323387"/>
            <a:ext cx="5338295" cy="2242331"/>
            <a:chOff x="2159937" y="442909"/>
            <a:chExt cx="5338295" cy="2242331"/>
          </a:xfrm>
        </p:grpSpPr>
        <p:pic>
          <p:nvPicPr>
            <p:cNvPr id="6" name="Picture 28" descr="Image result for priority letter envelop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937" y="442909"/>
              <a:ext cx="5338295" cy="224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493197" y="942125"/>
              <a:ext cx="1607760" cy="703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/>
                <a:t>РНК</a:t>
              </a: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745815" y="560619"/>
              <a:ext cx="3521757" cy="201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&gt;NC_045512.2 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Wuhan seafood market pneumonia virus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isolate Wuhan-Hu-1,</a:t>
              </a: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complete genome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ATTAAAGGTTTATACCTTCCCAGGTAACAAACCAACCAACTTTCGATCTCTTGTAGATCTGTTCTCTAAA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CGAACTTTAAAATCTGTGTGGCTGTCACTCGGCTGCATGCTTAGTGCACTCACGCAGTATAATTAATAAC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TAATTACTGTCGTTGACAGGACACGAGTAACTCGTCTATCTTCTGCAGGCTGCTTACGGTTTCGTCCGTG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TTGCAGCCGATCATCAGCACATCTAGGTTTCGTCCGGGTGTGACCGAAAGGTAAGATGGAGAGCCTTGTC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CCTGGTTTCAACGAGAAAACACACGTCCAACTCAGTTTGCCTGTTTTACAGGTTCGCGACGTGCTCGTAC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GTGGCTTTGGAGACTCCGTGGAGGAGGTCTTATCAGAGGCACGTCAACATCTTAAAGATGGCACTTGTGG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CTTAGTAGAAGTTGAAAAAGGCGTTTTGCCTCAACTTGAACAGCCCTATGTGTTCATCAAACGTTCGGAT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GCTCGAACTGCACCTCATGGTCATGTTATGGTTGAGCTGGTAGCAGAACTCGAAGGCATTCAGTACGGTC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GTAGTGGTGAGACACTTGGTGTCCTTGTCCCTCATGTGGGCGAAATACCAGTGGCTTACCGCAAGGTTCT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TCTTCGTAAGAACGGTAATAAAGGAGCTGGTGGCCATAGTTACGGCGCCGATCTAAAGTCATTTGACTTA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GGCGACGAGCTTGGCACTGATCCTTATGAAGATTTTCAAGAAAACTGGAACACTAAACATAGCAGTGGTG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TTACCCGTGAACTCATGCGTGAGCTTAACGGAGGGGCATACACTCGCTATGTCGATAACAACTTCTGTGG </a:t>
              </a:r>
              <a:endPara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CCCTGATGGCTACCCTCTTGAGTGCATTAAAGACCTTCTAGCACGTGCTGGTAAAGCTTCATGCACTTTG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TCCGAACAACTGGACTTTATTGACACTAAGAGGGGTGTATACTGCTGCCGTGAACATGAGCATGAAATTG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CTTGGTACACGGAACGTTCTGAAAAGAGCTATGAATTGCAGACACCTTTTGAAATTAAATTGGCAAAGAA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ATTTGACACCTTCAATGGGGAATGTCCAAATTTTGTATTTCCCTTAAATTCCATAATCAAGACTATTCAA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CCAAGGGTTGAAAAGAAAAAGCTTGATGGCTTTATGGGTAGAATTCGATCTGTCTATCCAGTTGCGTCAC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5026" y="227563"/>
            <a:ext cx="1661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 КОГО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9129" y="1846537"/>
            <a:ext cx="1237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КОМУ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00" y="3940512"/>
            <a:ext cx="9622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“</a:t>
            </a:r>
            <a:r>
              <a:rPr lang="ru-RU" sz="4000" dirty="0">
                <a:latin typeface="+mj-lt"/>
              </a:rPr>
              <a:t>+</a:t>
            </a:r>
            <a:r>
              <a:rPr lang="en-US" sz="4000" dirty="0">
                <a:latin typeface="+mj-lt"/>
              </a:rPr>
              <a:t>”</a:t>
            </a:r>
            <a:r>
              <a:rPr lang="ru-RU" sz="4000" dirty="0">
                <a:latin typeface="+mj-lt"/>
              </a:rPr>
              <a:t> значит, что она кодирует белки в</a:t>
            </a:r>
            <a:r>
              <a:rPr lang="ru-RU" sz="4000" dirty="0" smtClean="0">
                <a:latin typeface="+mj-lt"/>
              </a:rPr>
              <a:t>ируса</a:t>
            </a:r>
            <a:endParaRPr lang="ru-RU" sz="4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026" y="5386163"/>
            <a:ext cx="962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Сигнал рибосомам  «Я </a:t>
            </a:r>
            <a:r>
              <a:rPr lang="ru-RU" sz="4400" dirty="0" err="1" smtClean="0"/>
              <a:t>мРНК</a:t>
            </a:r>
            <a:r>
              <a:rPr lang="ru-RU" sz="4400" dirty="0" smtClean="0"/>
              <a:t>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03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187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Сигналы, позволяющие рибосоме отличить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ru-RU" dirty="0" smtClean="0"/>
              <a:t>человека (</a:t>
            </a:r>
            <a:r>
              <a:rPr lang="ru-RU" dirty="0" err="1" smtClean="0"/>
              <a:t>эук</a:t>
            </a:r>
            <a:r>
              <a:rPr lang="ru-RU" dirty="0" smtClean="0"/>
              <a:t>.) от остальных РНК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522" y="3357382"/>
            <a:ext cx="8993581" cy="3418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err="1" smtClean="0"/>
              <a:t>мРНК</a:t>
            </a:r>
            <a:r>
              <a:rPr lang="ru-RU" u="sng" dirty="0" smtClean="0"/>
              <a:t> эукариот</a:t>
            </a:r>
            <a:r>
              <a:rPr lang="ru-RU" dirty="0" smtClean="0"/>
              <a:t> содержит такие сигналы рибосоме </a:t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ru-RU" dirty="0" smtClean="0"/>
              <a:t>5</a:t>
            </a:r>
            <a:r>
              <a:rPr lang="en-US" dirty="0" smtClean="0"/>
              <a:t>’:  </a:t>
            </a:r>
            <a:r>
              <a:rPr lang="ru-RU" b="1" dirty="0" smtClean="0"/>
              <a:t>КЭП  (</a:t>
            </a:r>
            <a:r>
              <a:rPr lang="en-US" b="1" dirty="0" smtClean="0"/>
              <a:t>cap</a:t>
            </a:r>
            <a:r>
              <a:rPr lang="ru-RU" b="1" dirty="0" smtClean="0"/>
              <a:t>) </a:t>
            </a:r>
            <a:r>
              <a:rPr lang="en-US" dirty="0" smtClean="0"/>
              <a:t> - </a:t>
            </a:r>
            <a:r>
              <a:rPr lang="ru-RU" dirty="0" smtClean="0"/>
              <a:t>7-метилгуанозин</a:t>
            </a:r>
          </a:p>
          <a:p>
            <a:pPr lvl="2"/>
            <a:r>
              <a:rPr lang="ru-RU" dirty="0" smtClean="0"/>
              <a:t>присоединяет </a:t>
            </a:r>
            <a:r>
              <a:rPr lang="ru-RU" dirty="0" err="1" smtClean="0"/>
              <a:t>кэп</a:t>
            </a:r>
            <a:r>
              <a:rPr lang="en-US" dirty="0" smtClean="0"/>
              <a:t> </a:t>
            </a:r>
            <a:r>
              <a:rPr lang="ru-RU" dirty="0" smtClean="0"/>
              <a:t> связывающий комплекс </a:t>
            </a:r>
            <a:r>
              <a:rPr lang="en-US" dirty="0" smtClean="0"/>
              <a:t>(CBC)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en-US" dirty="0" smtClean="0"/>
              <a:t>3’:  </a:t>
            </a:r>
            <a:r>
              <a:rPr lang="ru-RU" b="1" dirty="0" err="1" smtClean="0"/>
              <a:t>ПолиА</a:t>
            </a:r>
            <a:r>
              <a:rPr lang="ru-RU" b="1" dirty="0" smtClean="0"/>
              <a:t> </a:t>
            </a:r>
            <a:r>
              <a:rPr lang="ru-RU" dirty="0" smtClean="0"/>
              <a:t>-  много-много-много А (</a:t>
            </a:r>
            <a:r>
              <a:rPr lang="ru-RU" dirty="0" err="1" smtClean="0"/>
              <a:t>аденинов</a:t>
            </a:r>
            <a:r>
              <a:rPr lang="ru-RU" dirty="0" smtClean="0"/>
              <a:t>) </a:t>
            </a:r>
          </a:p>
          <a:p>
            <a:pPr lvl="2"/>
            <a:r>
              <a:rPr lang="ru-RU" dirty="0" smtClean="0"/>
              <a:t>Присоединяет поли(А)-полимераза при наличии  сигнала </a:t>
            </a:r>
            <a:r>
              <a:rPr lang="ru-RU" dirty="0" err="1" smtClean="0"/>
              <a:t>полиаденилирования</a:t>
            </a:r>
            <a:r>
              <a:rPr lang="ru-RU" dirty="0" smtClean="0"/>
              <a:t> в 3</a:t>
            </a:r>
            <a:r>
              <a:rPr lang="en-US" dirty="0" smtClean="0"/>
              <a:t>’ </a:t>
            </a:r>
            <a:r>
              <a:rPr lang="ru-RU" dirty="0" smtClean="0"/>
              <a:t>концевой части </a:t>
            </a:r>
            <a:r>
              <a:rPr lang="ru-RU" dirty="0" err="1" smtClean="0"/>
              <a:t>транскрипта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2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https://upload.wikimedia.org/wikipedia/commons/thumb/b/ba/MRNA_structure.svg/430px-MRNA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4" y="1686764"/>
            <a:ext cx="8359015" cy="15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94308"/>
            <a:ext cx="8693150" cy="12664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Инициация, элонгация, </a:t>
            </a:r>
            <a:r>
              <a:rPr lang="ru-RU" dirty="0" err="1" smtClean="0"/>
              <a:t>терминация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 объёме одного слайда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660784"/>
            <a:ext cx="8878364" cy="47896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Фактор инициации трансляции узнаёт </a:t>
            </a:r>
            <a:r>
              <a:rPr lang="ru-RU" dirty="0" err="1" smtClean="0"/>
              <a:t>кэп</a:t>
            </a:r>
            <a:r>
              <a:rPr lang="ru-RU" dirty="0" smtClean="0"/>
              <a:t> и связывается с ним. Белки </a:t>
            </a:r>
            <a:r>
              <a:rPr lang="en-US" dirty="0" smtClean="0"/>
              <a:t>PABP </a:t>
            </a:r>
            <a:r>
              <a:rPr lang="ru-RU" dirty="0" smtClean="0"/>
              <a:t>связываются с поли</a:t>
            </a:r>
            <a:r>
              <a:rPr lang="en-US" dirty="0" smtClean="0"/>
              <a:t>A </a:t>
            </a:r>
            <a:r>
              <a:rPr lang="ru-RU" dirty="0" smtClean="0"/>
              <a:t>и они же связываются с  </a:t>
            </a:r>
            <a:r>
              <a:rPr lang="ru-RU" dirty="0" err="1" smtClean="0"/>
              <a:t>инициаторным</a:t>
            </a:r>
            <a:r>
              <a:rPr lang="ru-RU" dirty="0" smtClean="0"/>
              <a:t> комплексом, стабилизируя его</a:t>
            </a:r>
          </a:p>
          <a:p>
            <a:r>
              <a:rPr lang="ru-RU" dirty="0" smtClean="0"/>
              <a:t>Малая субъединица рибосомы садится на 5</a:t>
            </a:r>
            <a:r>
              <a:rPr lang="en-US" dirty="0" smtClean="0"/>
              <a:t>’ </a:t>
            </a:r>
            <a:r>
              <a:rPr lang="ru-RU" dirty="0" smtClean="0"/>
              <a:t>конец </a:t>
            </a:r>
            <a:r>
              <a:rPr lang="ru-RU" dirty="0" err="1" smtClean="0"/>
              <a:t>мРНК</a:t>
            </a:r>
            <a:r>
              <a:rPr lang="ru-RU" dirty="0" smtClean="0"/>
              <a:t> и сканирует её до старта инициации трансляции, </a:t>
            </a:r>
            <a:r>
              <a:rPr lang="en-US" dirty="0" smtClean="0"/>
              <a:t>ATG (</a:t>
            </a:r>
            <a:r>
              <a:rPr lang="ru-RU" dirty="0" smtClean="0"/>
              <a:t>кодон </a:t>
            </a:r>
            <a:r>
              <a:rPr lang="ru-RU" dirty="0" smtClean="0"/>
              <a:t>метионина)</a:t>
            </a:r>
          </a:p>
          <a:p>
            <a:r>
              <a:rPr lang="ru-RU" dirty="0" smtClean="0"/>
              <a:t>Привлекается большая субъединица рибосомы и начинается трансляция</a:t>
            </a:r>
          </a:p>
          <a:p>
            <a:r>
              <a:rPr lang="ru-RU" dirty="0" err="1" smtClean="0"/>
              <a:t>Терминация</a:t>
            </a:r>
            <a:r>
              <a:rPr lang="ru-RU" dirty="0" smtClean="0"/>
              <a:t> – на ближайшем стоп-кодоне в рамке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877" y="6450387"/>
            <a:ext cx="8954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 человека одна </a:t>
            </a:r>
            <a:r>
              <a:rPr lang="ru-RU" sz="4000" dirty="0" err="1" smtClean="0"/>
              <a:t>мРНК</a:t>
            </a:r>
            <a:r>
              <a:rPr lang="ru-RU" sz="4000" dirty="0" smtClean="0"/>
              <a:t> – один белок</a:t>
            </a:r>
          </a:p>
        </p:txBody>
      </p:sp>
    </p:spTree>
    <p:extLst>
      <p:ext uri="{BB962C8B-B14F-4D97-AF65-F5344CB8AC3E}">
        <p14:creationId xmlns:p14="http://schemas.microsoft.com/office/powerpoint/2010/main" val="21890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6031</TotalTime>
  <Words>2400</Words>
  <Application>Microsoft Office PowerPoint</Application>
  <PresentationFormat>Произвольный</PresentationFormat>
  <Paragraphs>953</Paragraphs>
  <Slides>49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DejaVu Sans</vt:lpstr>
      <vt:lpstr>Symbol</vt:lpstr>
      <vt:lpstr>Times New Roman</vt:lpstr>
      <vt:lpstr>Wingdings</vt:lpstr>
      <vt:lpstr>Специальное оформление</vt:lpstr>
      <vt:lpstr>Сигналы и мотивы</vt:lpstr>
      <vt:lpstr>Пример сигнала</vt:lpstr>
      <vt:lpstr>Много сигналов одновременно влияют на действия пешехода и бродячей собаки</vt:lpstr>
      <vt:lpstr>Сигнала: GAATTC  в геноме E.coli</vt:lpstr>
      <vt:lpstr>Информация и энтропия сигнала</vt:lpstr>
      <vt:lpstr>I. Сигналы у коронавируса SARS-CoV-2</vt:lpstr>
      <vt:lpstr>+РНК коронавируса (29 903 пн)</vt:lpstr>
      <vt:lpstr>Сигналы, позволяющие рибосоме отличить мРНК человека (эук.) от остальных РНК</vt:lpstr>
      <vt:lpstr>Инициация, элонгация, терминация в объёме одного слайда</vt:lpstr>
      <vt:lpstr> РНК коронавируса содержит оба сигнала  </vt:lpstr>
      <vt:lpstr> ГЕНЫ БЕЛКОВ SARS-CoV-2 красные и коричневые полоски</vt:lpstr>
      <vt:lpstr>Проблема 1: старт трансляции со второго ATG кодона</vt:lpstr>
      <vt:lpstr>Последовательность Козак человека</vt:lpstr>
      <vt:lpstr>Проблема 2: два гена с одинаковым стартом, но разной длины</vt:lpstr>
      <vt:lpstr>Программируемый рибосомный сдвиг.  Рибосома останавливается из-за шпильки на РНК  и slippery sequence. Отскакивает на ОДИН нуклеотид(букву). И продолжает синтез белка</vt:lpstr>
      <vt:lpstr>Презентация PowerPoint</vt:lpstr>
      <vt:lpstr>Сигнал программированного сдвига рамки</vt:lpstr>
      <vt:lpstr>Проблема 3. Из одного белка получается много зрелых белков</vt:lpstr>
      <vt:lpstr>Продукты генов ORF1ab и ORF1a полипротеины</vt:lpstr>
      <vt:lpstr>Проблема 4. Трансляция поздних генов</vt:lpstr>
      <vt:lpstr>Fig. 1: SARS-CoV-2 genomic and subgenomic RNA structure showing genes and open reading frames (ORF) together with violin plots showing the number of reads per total of 5 million reads in the diagnostic samples mapped to the leader-containing subgenomic RNAs in the fasta file used for mapping.</vt:lpstr>
      <vt:lpstr>Транскрипция вирусной РНК</vt:lpstr>
      <vt:lpstr>TRS-L и TRS-B</vt:lpstr>
      <vt:lpstr>Сигналы разрывной транскрипции TRS-L, TRS-B; CS</vt:lpstr>
      <vt:lpstr>Задание  2a: в геноме одного коронавируса найти сигналы TRS (CS)</vt:lpstr>
      <vt:lpstr>II. Сигнал посадки рибосомы у прокариот</vt:lpstr>
      <vt:lpstr>Задание  2b: в геноме одной археи или бактерии найти сигнал сайта посадки рибосомы (SD)</vt:lpstr>
      <vt:lpstr>III. Разнообразные сигналы</vt:lpstr>
      <vt:lpstr>Сигналы бывают разной природы</vt:lpstr>
      <vt:lpstr>Сигналы, закодированные последовательностью НК или белка</vt:lpstr>
      <vt:lpstr>Примеры</vt:lpstr>
      <vt:lpstr>Termination of transcription in E. coli: Rho-independent site</vt:lpstr>
      <vt:lpstr>Презентация PowerPoint</vt:lpstr>
      <vt:lpstr>Презентация PowerPoint</vt:lpstr>
      <vt:lpstr>IV. Способы описания сигнала </vt:lpstr>
      <vt:lpstr>Мотив –  описание последовательностей одного сигнала</vt:lpstr>
      <vt:lpstr>Презентация PowerPoint</vt:lpstr>
      <vt:lpstr>М. Позиционная весовая матрица (PWM)</vt:lpstr>
      <vt:lpstr>PWM Известно выравнивание (без гэпов) последовательностей сигнала</vt:lpstr>
      <vt:lpstr>Похожа ли новая последовательность на выравнивание?</vt:lpstr>
      <vt:lpstr>Презентация PowerPoint</vt:lpstr>
      <vt:lpstr>Презентация PowerPoint</vt:lpstr>
      <vt:lpstr>Повышенная частота буквы может объясняться её повышенной частотой в геноме!!!</vt:lpstr>
      <vt:lpstr>Презентация PowerPoint</vt:lpstr>
      <vt:lpstr>Шаг 5. Псевдоотсчёты: борьба с –inf и не только… Pseudocounts </vt:lpstr>
      <vt:lpstr>Презентация PowerPoint</vt:lpstr>
      <vt:lpstr>Презентация PowerPoint</vt:lpstr>
      <vt:lpstr>Выравнивание сайтов связывания PurR E. coli</vt:lpstr>
      <vt:lpstr>КОНЕЦ ПРЕЗЕНТАЦИИ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308</cp:revision>
  <dcterms:created xsi:type="dcterms:W3CDTF">2017-04-13T14:13:19Z</dcterms:created>
  <dcterms:modified xsi:type="dcterms:W3CDTF">2021-03-18T21:24:30Z</dcterms:modified>
  <dc:language>ru-RU</dc:language>
</cp:coreProperties>
</file>