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65" r:id="rId1"/>
    <p:sldMasterId id="2147483700" r:id="rId2"/>
  </p:sldMasterIdLst>
  <p:notesMasterIdLst>
    <p:notesMasterId r:id="rId73"/>
  </p:notesMasterIdLst>
  <p:sldIdLst>
    <p:sldId id="306" r:id="rId3"/>
    <p:sldId id="414" r:id="rId4"/>
    <p:sldId id="440" r:id="rId5"/>
    <p:sldId id="458" r:id="rId6"/>
    <p:sldId id="444" r:id="rId7"/>
    <p:sldId id="445" r:id="rId8"/>
    <p:sldId id="462" r:id="rId9"/>
    <p:sldId id="457" r:id="rId10"/>
    <p:sldId id="446" r:id="rId11"/>
    <p:sldId id="447" r:id="rId12"/>
    <p:sldId id="448" r:id="rId13"/>
    <p:sldId id="449" r:id="rId14"/>
    <p:sldId id="450" r:id="rId15"/>
    <p:sldId id="452" r:id="rId16"/>
    <p:sldId id="453" r:id="rId17"/>
    <p:sldId id="454" r:id="rId18"/>
    <p:sldId id="455" r:id="rId19"/>
    <p:sldId id="456" r:id="rId20"/>
    <p:sldId id="437" r:id="rId21"/>
    <p:sldId id="425" r:id="rId22"/>
    <p:sldId id="426" r:id="rId23"/>
    <p:sldId id="439" r:id="rId24"/>
    <p:sldId id="427" r:id="rId25"/>
    <p:sldId id="428" r:id="rId26"/>
    <p:sldId id="430" r:id="rId27"/>
    <p:sldId id="431" r:id="rId28"/>
    <p:sldId id="432" r:id="rId29"/>
    <p:sldId id="433" r:id="rId30"/>
    <p:sldId id="434" r:id="rId31"/>
    <p:sldId id="435" r:id="rId32"/>
    <p:sldId id="436" r:id="rId33"/>
    <p:sldId id="415" r:id="rId34"/>
    <p:sldId id="416" r:id="rId35"/>
    <p:sldId id="417" r:id="rId36"/>
    <p:sldId id="395" r:id="rId37"/>
    <p:sldId id="399" r:id="rId38"/>
    <p:sldId id="413" r:id="rId39"/>
    <p:sldId id="394" r:id="rId40"/>
    <p:sldId id="358" r:id="rId41"/>
    <p:sldId id="359" r:id="rId42"/>
    <p:sldId id="360" r:id="rId43"/>
    <p:sldId id="361" r:id="rId44"/>
    <p:sldId id="362" r:id="rId45"/>
    <p:sldId id="363" r:id="rId46"/>
    <p:sldId id="344" r:id="rId47"/>
    <p:sldId id="263" r:id="rId48"/>
    <p:sldId id="278" r:id="rId49"/>
    <p:sldId id="265" r:id="rId50"/>
    <p:sldId id="408" r:id="rId51"/>
    <p:sldId id="409" r:id="rId52"/>
    <p:sldId id="410" r:id="rId53"/>
    <p:sldId id="404" r:id="rId54"/>
    <p:sldId id="405" r:id="rId55"/>
    <p:sldId id="406" r:id="rId56"/>
    <p:sldId id="407" r:id="rId57"/>
    <p:sldId id="403" r:id="rId58"/>
    <p:sldId id="463" r:id="rId59"/>
    <p:sldId id="460" r:id="rId60"/>
    <p:sldId id="461" r:id="rId61"/>
    <p:sldId id="266" r:id="rId62"/>
    <p:sldId id="297" r:id="rId63"/>
    <p:sldId id="305" r:id="rId64"/>
    <p:sldId id="303" r:id="rId65"/>
    <p:sldId id="296" r:id="rId66"/>
    <p:sldId id="273" r:id="rId67"/>
    <p:sldId id="274" r:id="rId68"/>
    <p:sldId id="275" r:id="rId69"/>
    <p:sldId id="276" r:id="rId70"/>
    <p:sldId id="400" r:id="rId71"/>
    <p:sldId id="401" r:id="rId72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4" userDrawn="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 autoAdjust="0"/>
    <p:restoredTop sz="83059" autoAdjust="0"/>
  </p:normalViewPr>
  <p:slideViewPr>
    <p:cSldViewPr>
      <p:cViewPr varScale="1">
        <p:scale>
          <a:sx n="54" d="100"/>
          <a:sy n="54" d="100"/>
        </p:scale>
        <p:origin x="368" y="48"/>
      </p:cViewPr>
      <p:guideLst>
        <p:guide orient="horz" pos="2284"/>
        <p:guide pos="3175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2034" y="1074"/>
      </p:cViewPr>
      <p:guideLst>
        <p:guide orient="horz" pos="3367"/>
        <p:guide pos="238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hange\y19-term4-signals\pr1\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H(p1,p2,p3)</a:t>
            </a:r>
            <a:r>
              <a:rPr lang="en-US" baseline="0"/>
              <a:t>  </a:t>
            </a:r>
            <a:r>
              <a:rPr lang="ru-RU" baseline="0"/>
              <a:t>где </a:t>
            </a:r>
            <a:r>
              <a:rPr lang="en-US" baseline="0"/>
              <a:t>p1+p2+p3=1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 w="25400"/>
            <a:effectLst/>
            <a:sp3d/>
          </c:spPr>
          <c:cat>
            <c:numRef>
              <c:f>Лист1!$A$3:$A$23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cat>
          <c:val>
            <c:numRef>
              <c:f>Лист1!$D$3:$X$3</c:f>
              <c:numCache>
                <c:formatCode>General</c:formatCode>
                <c:ptCount val="21"/>
                <c:pt idx="0">
                  <c:v>0</c:v>
                </c:pt>
                <c:pt idx="1">
                  <c:v>0.28639695711595625</c:v>
                </c:pt>
                <c:pt idx="2">
                  <c:v>0.46899559358928122</c:v>
                </c:pt>
                <c:pt idx="3">
                  <c:v>0.60984030471640038</c:v>
                </c:pt>
                <c:pt idx="4">
                  <c:v>0.72192809488736231</c:v>
                </c:pt>
                <c:pt idx="5">
                  <c:v>0.81127812445913283</c:v>
                </c:pt>
                <c:pt idx="6">
                  <c:v>0.91492637277972755</c:v>
                </c:pt>
                <c:pt idx="7">
                  <c:v>0.93406805537549098</c:v>
                </c:pt>
                <c:pt idx="8">
                  <c:v>0.97095059445466858</c:v>
                </c:pt>
                <c:pt idx="9">
                  <c:v>0.99277445398780839</c:v>
                </c:pt>
                <c:pt idx="10">
                  <c:v>1</c:v>
                </c:pt>
                <c:pt idx="11">
                  <c:v>0.99277445398780839</c:v>
                </c:pt>
                <c:pt idx="12">
                  <c:v>0.97095059445466858</c:v>
                </c:pt>
                <c:pt idx="13">
                  <c:v>0.93406805537549098</c:v>
                </c:pt>
                <c:pt idx="14">
                  <c:v>0.8812908992306927</c:v>
                </c:pt>
                <c:pt idx="15">
                  <c:v>0.81127812445913283</c:v>
                </c:pt>
                <c:pt idx="16">
                  <c:v>0.72192809488736231</c:v>
                </c:pt>
                <c:pt idx="17">
                  <c:v>0.60984030471640049</c:v>
                </c:pt>
                <c:pt idx="18">
                  <c:v>0.46899559358928117</c:v>
                </c:pt>
                <c:pt idx="19">
                  <c:v>0.28639695711595631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5-4B2A-B641-F4FAD6A174CB}"/>
            </c:ext>
          </c:extLst>
        </c:ser>
        <c:ser>
          <c:idx val="1"/>
          <c:order val="1"/>
          <c:tx>
            <c:strRef>
              <c:f>Лист1!$E$1</c:f>
              <c:strCache>
                <c:ptCount val="1"/>
                <c:pt idx="0">
                  <c:v>0.05</c:v>
                </c:pt>
              </c:strCache>
            </c:strRef>
          </c:tx>
          <c:spPr>
            <a:solidFill>
              <a:schemeClr val="accent2"/>
            </a:solidFill>
            <a:ln w="25400"/>
            <a:effectLst/>
            <a:sp3d/>
          </c:spPr>
          <c:cat>
            <c:numRef>
              <c:f>Лист1!$A$3:$A$23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cat>
          <c:val>
            <c:numRef>
              <c:f>Лист1!$D$4:$X$4</c:f>
              <c:numCache>
                <c:formatCode>General</c:formatCode>
                <c:ptCount val="21"/>
                <c:pt idx="0">
                  <c:v>0.28639695711595625</c:v>
                </c:pt>
                <c:pt idx="1">
                  <c:v>0.56899559358928142</c:v>
                </c:pt>
                <c:pt idx="2">
                  <c:v>0.74758467982457388</c:v>
                </c:pt>
                <c:pt idx="3">
                  <c:v>0.88418371977918897</c:v>
                </c:pt>
                <c:pt idx="4">
                  <c:v>0.99176014818097336</c:v>
                </c:pt>
                <c:pt idx="5">
                  <c:v>1.0762976257251988</c:v>
                </c:pt>
                <c:pt idx="6">
                  <c:v>1.1715080132022044</c:v>
                </c:pt>
                <c:pt idx="7">
                  <c:v>1.1883763717345075</c:v>
                </c:pt>
                <c:pt idx="8">
                  <c:v>1.219240704636849</c:v>
                </c:pt>
                <c:pt idx="9">
                  <c:v>1.2344977967946407</c:v>
                </c:pt>
                <c:pt idx="10">
                  <c:v>1.2344977967946407</c:v>
                </c:pt>
                <c:pt idx="11">
                  <c:v>1.219240704636849</c:v>
                </c:pt>
                <c:pt idx="12">
                  <c:v>1.1883763717345075</c:v>
                </c:pt>
                <c:pt idx="13">
                  <c:v>1.1411535278793055</c:v>
                </c:pt>
                <c:pt idx="14">
                  <c:v>1.076297625725199</c:v>
                </c:pt>
                <c:pt idx="15">
                  <c:v>0.99176014818097347</c:v>
                </c:pt>
                <c:pt idx="16">
                  <c:v>0.88418371977918875</c:v>
                </c:pt>
                <c:pt idx="17">
                  <c:v>0.74758467982457388</c:v>
                </c:pt>
                <c:pt idx="18">
                  <c:v>0.56899559358928098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55-4B2A-B641-F4FAD6A174CB}"/>
            </c:ext>
          </c:extLst>
        </c:ser>
        <c:ser>
          <c:idx val="2"/>
          <c:order val="2"/>
          <c:tx>
            <c:strRef>
              <c:f>Лист1!$F$1</c:f>
              <c:strCache>
                <c:ptCount val="1"/>
                <c:pt idx="0">
                  <c:v>0.1</c:v>
                </c:pt>
              </c:strCache>
            </c:strRef>
          </c:tx>
          <c:spPr>
            <a:solidFill>
              <a:schemeClr val="accent3"/>
            </a:solidFill>
            <a:ln w="25400"/>
            <a:effectLst/>
            <a:sp3d/>
          </c:spPr>
          <c:cat>
            <c:numRef>
              <c:f>Лист1!$A$3:$A$23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cat>
          <c:val>
            <c:numRef>
              <c:f>Лист1!$D$5:$X$5</c:f>
              <c:numCache>
                <c:formatCode>General</c:formatCode>
                <c:ptCount val="21"/>
                <c:pt idx="0">
                  <c:v>0.46899559358928122</c:v>
                </c:pt>
                <c:pt idx="1">
                  <c:v>0.74758467982457388</c:v>
                </c:pt>
                <c:pt idx="2">
                  <c:v>0.92192809488736227</c:v>
                </c:pt>
                <c:pt idx="3">
                  <c:v>1.0540157730728001</c:v>
                </c:pt>
                <c:pt idx="4">
                  <c:v>1.1567796494470395</c:v>
                </c:pt>
                <c:pt idx="5">
                  <c:v>1.2361602543738119</c:v>
                </c:pt>
                <c:pt idx="6">
                  <c:v>1.3222660128237962</c:v>
                </c:pt>
                <c:pt idx="7">
                  <c:v>1.3366664819166876</c:v>
                </c:pt>
                <c:pt idx="8">
                  <c:v>1.360964047443681</c:v>
                </c:pt>
                <c:pt idx="9">
                  <c:v>1.3689955935892815</c:v>
                </c:pt>
                <c:pt idx="10">
                  <c:v>1.360964047443681</c:v>
                </c:pt>
                <c:pt idx="11">
                  <c:v>1.3366664819166876</c:v>
                </c:pt>
                <c:pt idx="12">
                  <c:v>1.2954618442383219</c:v>
                </c:pt>
                <c:pt idx="13">
                  <c:v>1.2361602543738117</c:v>
                </c:pt>
                <c:pt idx="14">
                  <c:v>1.1567796494470397</c:v>
                </c:pt>
                <c:pt idx="15">
                  <c:v>1.0540157730727999</c:v>
                </c:pt>
                <c:pt idx="16">
                  <c:v>0.92192809488736227</c:v>
                </c:pt>
                <c:pt idx="17">
                  <c:v>0.74758467982457399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55-4B2A-B641-F4FAD6A174CB}"/>
            </c:ext>
          </c:extLst>
        </c:ser>
        <c:ser>
          <c:idx val="3"/>
          <c:order val="3"/>
          <c:tx>
            <c:strRef>
              <c:f>Лист1!$H$1</c:f>
              <c:strCache>
                <c:ptCount val="1"/>
                <c:pt idx="0">
                  <c:v>0.2</c:v>
                </c:pt>
              </c:strCache>
            </c:strRef>
          </c:tx>
          <c:spPr>
            <a:solidFill>
              <a:schemeClr val="accent4"/>
            </a:solidFill>
            <a:ln w="25400"/>
            <a:effectLst/>
            <a:sp3d/>
          </c:spPr>
          <c:cat>
            <c:numRef>
              <c:f>Лист1!$A$3:$A$23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cat>
          <c:val>
            <c:numRef>
              <c:f>Лист1!$D$6:$X$6</c:f>
              <c:numCache>
                <c:formatCode>General</c:formatCode>
                <c:ptCount val="21"/>
                <c:pt idx="0">
                  <c:v>0.60984030471640038</c:v>
                </c:pt>
                <c:pt idx="1">
                  <c:v>0.88418371977918897</c:v>
                </c:pt>
                <c:pt idx="2">
                  <c:v>1.0540157730728001</c:v>
                </c:pt>
                <c:pt idx="3">
                  <c:v>1.1812908992306925</c:v>
                </c:pt>
                <c:pt idx="4">
                  <c:v>1.2788979029874792</c:v>
                </c:pt>
                <c:pt idx="5">
                  <c:v>1.3527241956246545</c:v>
                </c:pt>
                <c:pt idx="6">
                  <c:v>1.4289438876117893</c:v>
                </c:pt>
                <c:pt idx="7">
                  <c:v>1.4406454496153462</c:v>
                </c:pt>
                <c:pt idx="8">
                  <c:v>1.4577174691301482</c:v>
                </c:pt>
                <c:pt idx="9">
                  <c:v>1.4577174691301484</c:v>
                </c:pt>
                <c:pt idx="10">
                  <c:v>1.4406454496153462</c:v>
                </c:pt>
                <c:pt idx="11">
                  <c:v>1.4060075793123286</c:v>
                </c:pt>
                <c:pt idx="12">
                  <c:v>1.3527241956246545</c:v>
                </c:pt>
                <c:pt idx="13">
                  <c:v>1.278897902987479</c:v>
                </c:pt>
                <c:pt idx="14">
                  <c:v>1.1812908992306925</c:v>
                </c:pt>
                <c:pt idx="15">
                  <c:v>1.0540157730727999</c:v>
                </c:pt>
                <c:pt idx="16">
                  <c:v>0.88418371977918864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55-4B2A-B641-F4FAD6A174CB}"/>
            </c:ext>
          </c:extLst>
        </c:ser>
        <c:ser>
          <c:idx val="4"/>
          <c:order val="4"/>
          <c:spPr>
            <a:solidFill>
              <a:schemeClr val="accent5"/>
            </a:solidFill>
            <a:ln w="25400"/>
            <a:effectLst/>
            <a:sp3d/>
          </c:spPr>
          <c:cat>
            <c:numRef>
              <c:f>Лист1!$A$3:$A$23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cat>
          <c:val>
            <c:numRef>
              <c:f>Лист1!$D$7:$X$7</c:f>
              <c:numCache>
                <c:formatCode>General</c:formatCode>
                <c:ptCount val="21"/>
                <c:pt idx="0">
                  <c:v>0.72192809488736231</c:v>
                </c:pt>
                <c:pt idx="1">
                  <c:v>0.99176014818097336</c:v>
                </c:pt>
                <c:pt idx="2">
                  <c:v>1.1567796494470395</c:v>
                </c:pt>
                <c:pt idx="3">
                  <c:v>1.278897902987479</c:v>
                </c:pt>
                <c:pt idx="4">
                  <c:v>1.3709505944546685</c:v>
                </c:pt>
                <c:pt idx="5">
                  <c:v>1.4387586809150084</c:v>
                </c:pt>
                <c:pt idx="6">
                  <c:v>1.5041637511204731</c:v>
                </c:pt>
                <c:pt idx="7">
                  <c:v>1.5128876215181604</c:v>
                </c:pt>
                <c:pt idx="8">
                  <c:v>1.5219280948873621</c:v>
                </c:pt>
                <c:pt idx="9">
                  <c:v>1.5128876215181606</c:v>
                </c:pt>
                <c:pt idx="10">
                  <c:v>1.4854752972273344</c:v>
                </c:pt>
                <c:pt idx="11">
                  <c:v>1.4387586809150084</c:v>
                </c:pt>
                <c:pt idx="12">
                  <c:v>1.3709505944546687</c:v>
                </c:pt>
                <c:pt idx="13">
                  <c:v>1.278897902987479</c:v>
                </c:pt>
                <c:pt idx="14">
                  <c:v>1.1567796494470395</c:v>
                </c:pt>
                <c:pt idx="15">
                  <c:v>0.99176014818097347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55-4B2A-B641-F4FAD6A174CB}"/>
            </c:ext>
          </c:extLst>
        </c:ser>
        <c:ser>
          <c:idx val="5"/>
          <c:order val="5"/>
          <c:spPr>
            <a:solidFill>
              <a:schemeClr val="accent6"/>
            </a:solidFill>
            <a:ln w="25400"/>
            <a:effectLst/>
            <a:sp3d/>
          </c:spPr>
          <c:cat>
            <c:numRef>
              <c:f>Лист1!$A$3:$A$23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cat>
          <c:val>
            <c:numRef>
              <c:f>Лист1!$D$8:$X$8</c:f>
              <c:numCache>
                <c:formatCode>General</c:formatCode>
                <c:ptCount val="21"/>
                <c:pt idx="0">
                  <c:v>0.81127812445913283</c:v>
                </c:pt>
                <c:pt idx="1">
                  <c:v>1.0762976257251988</c:v>
                </c:pt>
                <c:pt idx="2">
                  <c:v>1.2361602543738119</c:v>
                </c:pt>
                <c:pt idx="3">
                  <c:v>1.3527241956246545</c:v>
                </c:pt>
                <c:pt idx="4">
                  <c:v>1.4387586809150084</c:v>
                </c:pt>
                <c:pt idx="5">
                  <c:v>1.5</c:v>
                </c:pt>
                <c:pt idx="6">
                  <c:v>1.5534687653756745</c:v>
                </c:pt>
                <c:pt idx="7">
                  <c:v>1.5588718484453605</c:v>
                </c:pt>
                <c:pt idx="8">
                  <c:v>1.5588718484453605</c:v>
                </c:pt>
                <c:pt idx="9">
                  <c:v>1.5394910703001345</c:v>
                </c:pt>
                <c:pt idx="10">
                  <c:v>1.5</c:v>
                </c:pt>
                <c:pt idx="11">
                  <c:v>1.4387586809150084</c:v>
                </c:pt>
                <c:pt idx="12">
                  <c:v>1.3527241956246547</c:v>
                </c:pt>
                <c:pt idx="13">
                  <c:v>1.2361602543738117</c:v>
                </c:pt>
                <c:pt idx="14">
                  <c:v>1.076297625725199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155-4B2A-B641-F4FAD6A174CB}"/>
            </c:ext>
          </c:extLst>
        </c:ser>
        <c:ser>
          <c:idx val="6"/>
          <c:order val="6"/>
          <c:tx>
            <c:strRef>
              <c:f>Лист1!$L$1</c:f>
              <c:strCache>
                <c:ptCount val="1"/>
                <c:pt idx="0">
                  <c:v>0.4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25400"/>
            <a:effectLst/>
            <a:sp3d/>
          </c:spPr>
          <c:cat>
            <c:numRef>
              <c:f>Лист1!$A$3:$A$23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cat>
          <c:val>
            <c:numRef>
              <c:f>Лист1!$D$9:$X$9</c:f>
              <c:numCache>
                <c:formatCode>General</c:formatCode>
                <c:ptCount val="21"/>
                <c:pt idx="0">
                  <c:v>0.91492637277972755</c:v>
                </c:pt>
                <c:pt idx="1">
                  <c:v>1.1715080132022044</c:v>
                </c:pt>
                <c:pt idx="2">
                  <c:v>1.3222660128237962</c:v>
                </c:pt>
                <c:pt idx="3">
                  <c:v>1.4289438876117893</c:v>
                </c:pt>
                <c:pt idx="4">
                  <c:v>1.5041637511204731</c:v>
                </c:pt>
                <c:pt idx="5">
                  <c:v>1.5534687653756745</c:v>
                </c:pt>
                <c:pt idx="6">
                  <c:v>1.58481870497303</c:v>
                </c:pt>
                <c:pt idx="7">
                  <c:v>1.5839570744556968</c:v>
                </c:pt>
                <c:pt idx="8">
                  <c:v>1.5666152668473534</c:v>
                </c:pt>
                <c:pt idx="9">
                  <c:v>1.526797280937876</c:v>
                </c:pt>
                <c:pt idx="10">
                  <c:v>1.4624093524865149</c:v>
                </c:pt>
                <c:pt idx="11">
                  <c:v>1.369262787861333</c:v>
                </c:pt>
                <c:pt idx="12">
                  <c:v>1.2385569284772915</c:v>
                </c:pt>
                <c:pt idx="13">
                  <c:v>1.0446670519179393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155-4B2A-B641-F4FAD6A174CB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 w="25400"/>
            <a:effectLst/>
            <a:sp3d/>
          </c:spPr>
          <c:cat>
            <c:numRef>
              <c:f>Лист1!$A$3:$A$23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cat>
          <c:val>
            <c:numRef>
              <c:f>Лист1!$D$10:$X$10</c:f>
              <c:numCache>
                <c:formatCode>General</c:formatCode>
                <c:ptCount val="21"/>
                <c:pt idx="0">
                  <c:v>0.93406805537549098</c:v>
                </c:pt>
                <c:pt idx="1">
                  <c:v>1.1883763717345075</c:v>
                </c:pt>
                <c:pt idx="2">
                  <c:v>1.3366664819166876</c:v>
                </c:pt>
                <c:pt idx="3">
                  <c:v>1.4406454496153462</c:v>
                </c:pt>
                <c:pt idx="4">
                  <c:v>1.5128876215181606</c:v>
                </c:pt>
                <c:pt idx="5">
                  <c:v>1.5588718484453605</c:v>
                </c:pt>
                <c:pt idx="6">
                  <c:v>1.5839570744556968</c:v>
                </c:pt>
                <c:pt idx="7">
                  <c:v>1.5812908992306927</c:v>
                </c:pt>
                <c:pt idx="8">
                  <c:v>1.5588718484453603</c:v>
                </c:pt>
                <c:pt idx="9">
                  <c:v>1.5128876215181606</c:v>
                </c:pt>
                <c:pt idx="10">
                  <c:v>1.4406454496153465</c:v>
                </c:pt>
                <c:pt idx="11">
                  <c:v>1.3366664819166876</c:v>
                </c:pt>
                <c:pt idx="12">
                  <c:v>1.1883763717345075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155-4B2A-B641-F4FAD6A174CB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 w="25400"/>
            <a:effectLst/>
            <a:sp3d/>
          </c:spPr>
          <c:cat>
            <c:numRef>
              <c:f>Лист1!$A$3:$A$23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cat>
          <c:val>
            <c:numRef>
              <c:f>Лист1!$D$11:$X$11</c:f>
              <c:numCache>
                <c:formatCode>General</c:formatCode>
                <c:ptCount val="21"/>
                <c:pt idx="0">
                  <c:v>0.97095059445466858</c:v>
                </c:pt>
                <c:pt idx="1">
                  <c:v>1.219240704636849</c:v>
                </c:pt>
                <c:pt idx="2">
                  <c:v>1.360964047443681</c:v>
                </c:pt>
                <c:pt idx="3">
                  <c:v>1.4577174691301482</c:v>
                </c:pt>
                <c:pt idx="4">
                  <c:v>1.5219280948873624</c:v>
                </c:pt>
                <c:pt idx="5">
                  <c:v>1.5588718484453605</c:v>
                </c:pt>
                <c:pt idx="6">
                  <c:v>1.5666152668473532</c:v>
                </c:pt>
                <c:pt idx="7">
                  <c:v>1.5588718484453603</c:v>
                </c:pt>
                <c:pt idx="8">
                  <c:v>1.5219280948873621</c:v>
                </c:pt>
                <c:pt idx="9">
                  <c:v>1.4577174691301484</c:v>
                </c:pt>
                <c:pt idx="10">
                  <c:v>1.360964047443681</c:v>
                </c:pt>
                <c:pt idx="11">
                  <c:v>1.2192407046368485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155-4B2A-B641-F4FAD6A174CB}"/>
            </c:ext>
          </c:extLst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 w="25400"/>
            <a:effectLst/>
            <a:sp3d/>
          </c:spPr>
          <c:cat>
            <c:numRef>
              <c:f>Лист1!$A$3:$A$23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cat>
          <c:val>
            <c:numRef>
              <c:f>Лист1!$D$12:$X$12</c:f>
              <c:numCache>
                <c:formatCode>General</c:formatCode>
                <c:ptCount val="21"/>
                <c:pt idx="0">
                  <c:v>0.99277445398780839</c:v>
                </c:pt>
                <c:pt idx="1">
                  <c:v>1.2344977967946407</c:v>
                </c:pt>
                <c:pt idx="2">
                  <c:v>1.3689955935892812</c:v>
                </c:pt>
                <c:pt idx="3">
                  <c:v>1.4577174691301482</c:v>
                </c:pt>
                <c:pt idx="4">
                  <c:v>1.5128876215181606</c:v>
                </c:pt>
                <c:pt idx="5">
                  <c:v>1.5394910703001345</c:v>
                </c:pt>
                <c:pt idx="6">
                  <c:v>1.526797280937876</c:v>
                </c:pt>
                <c:pt idx="7">
                  <c:v>1.5128876215181608</c:v>
                </c:pt>
                <c:pt idx="8">
                  <c:v>1.4577174691301484</c:v>
                </c:pt>
                <c:pt idx="9">
                  <c:v>1.3689955935892815</c:v>
                </c:pt>
                <c:pt idx="10">
                  <c:v>1.2344977967946409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155-4B2A-B641-F4FAD6A174CB}"/>
            </c:ext>
          </c:extLst>
        </c:ser>
        <c:ser>
          <c:idx val="10"/>
          <c:order val="10"/>
          <c:spPr>
            <a:solidFill>
              <a:schemeClr val="accent5">
                <a:lumMod val="60000"/>
              </a:schemeClr>
            </a:solidFill>
            <a:ln w="25400"/>
            <a:effectLst/>
            <a:sp3d/>
          </c:spPr>
          <c:cat>
            <c:numRef>
              <c:f>Лист1!$A$3:$A$23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cat>
          <c:val>
            <c:numRef>
              <c:f>Лист1!$D$13:$X$13</c:f>
              <c:numCache>
                <c:formatCode>General</c:formatCode>
                <c:ptCount val="21"/>
                <c:pt idx="0">
                  <c:v>1</c:v>
                </c:pt>
                <c:pt idx="1">
                  <c:v>1.2344977967946407</c:v>
                </c:pt>
                <c:pt idx="2">
                  <c:v>1.360964047443681</c:v>
                </c:pt>
                <c:pt idx="3">
                  <c:v>1.4406454496153462</c:v>
                </c:pt>
                <c:pt idx="4">
                  <c:v>1.4854752972273344</c:v>
                </c:pt>
                <c:pt idx="5">
                  <c:v>1.5</c:v>
                </c:pt>
                <c:pt idx="6">
                  <c:v>1.4624093524865149</c:v>
                </c:pt>
                <c:pt idx="7">
                  <c:v>1.4406454496153465</c:v>
                </c:pt>
                <c:pt idx="8">
                  <c:v>1.360964047443681</c:v>
                </c:pt>
                <c:pt idx="9">
                  <c:v>1.2344977967946407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155-4B2A-B641-F4FAD6A174CB}"/>
            </c:ext>
          </c:extLst>
        </c:ser>
        <c:ser>
          <c:idx val="11"/>
          <c:order val="11"/>
          <c:spPr>
            <a:solidFill>
              <a:schemeClr val="accent6">
                <a:lumMod val="60000"/>
              </a:schemeClr>
            </a:solidFill>
            <a:ln w="25400"/>
            <a:effectLst/>
            <a:sp3d/>
          </c:spPr>
          <c:cat>
            <c:numRef>
              <c:f>Лист1!$A$3:$A$23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cat>
          <c:val>
            <c:numRef>
              <c:f>Лист1!$D$14:$X$14</c:f>
              <c:numCache>
                <c:formatCode>General</c:formatCode>
                <c:ptCount val="21"/>
                <c:pt idx="0">
                  <c:v>0.99277445398780839</c:v>
                </c:pt>
                <c:pt idx="1">
                  <c:v>1.219240704636849</c:v>
                </c:pt>
                <c:pt idx="2">
                  <c:v>1.3366664819166876</c:v>
                </c:pt>
                <c:pt idx="3">
                  <c:v>1.4060075793123286</c:v>
                </c:pt>
                <c:pt idx="4">
                  <c:v>1.4387586809150084</c:v>
                </c:pt>
                <c:pt idx="5">
                  <c:v>1.4387586809150084</c:v>
                </c:pt>
                <c:pt idx="6">
                  <c:v>1.3692627878613333</c:v>
                </c:pt>
                <c:pt idx="7">
                  <c:v>1.3366664819166876</c:v>
                </c:pt>
                <c:pt idx="8">
                  <c:v>1.2192407046368485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155-4B2A-B641-F4FAD6A174CB}"/>
            </c:ext>
          </c:extLst>
        </c:ser>
        <c:ser>
          <c:idx val="12"/>
          <c:order val="12"/>
          <c:spPr>
            <a:solidFill>
              <a:schemeClr val="accent1">
                <a:lumMod val="80000"/>
                <a:lumOff val="20000"/>
              </a:schemeClr>
            </a:solidFill>
            <a:ln w="25400"/>
            <a:effectLst/>
            <a:sp3d/>
          </c:spPr>
          <c:cat>
            <c:numRef>
              <c:f>Лист1!$A$3:$A$23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cat>
          <c:val>
            <c:numRef>
              <c:f>Лист1!$D$15:$X$15</c:f>
              <c:numCache>
                <c:formatCode>General</c:formatCode>
                <c:ptCount val="21"/>
                <c:pt idx="0">
                  <c:v>0.97095059445466858</c:v>
                </c:pt>
                <c:pt idx="1">
                  <c:v>1.1883763717345075</c:v>
                </c:pt>
                <c:pt idx="2">
                  <c:v>1.2954618442383219</c:v>
                </c:pt>
                <c:pt idx="3">
                  <c:v>1.3527241956246545</c:v>
                </c:pt>
                <c:pt idx="4">
                  <c:v>1.3709505944546687</c:v>
                </c:pt>
                <c:pt idx="5">
                  <c:v>1.3527241956246547</c:v>
                </c:pt>
                <c:pt idx="6">
                  <c:v>1.2385569284772917</c:v>
                </c:pt>
                <c:pt idx="7">
                  <c:v>1.1883763717345075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155-4B2A-B641-F4FAD6A174CB}"/>
            </c:ext>
          </c:extLst>
        </c:ser>
        <c:ser>
          <c:idx val="13"/>
          <c:order val="13"/>
          <c:spPr>
            <a:solidFill>
              <a:schemeClr val="accent2">
                <a:lumMod val="80000"/>
                <a:lumOff val="20000"/>
              </a:schemeClr>
            </a:solidFill>
            <a:ln w="25400"/>
            <a:effectLst/>
            <a:sp3d/>
          </c:spPr>
          <c:cat>
            <c:numRef>
              <c:f>Лист1!$A$3:$A$23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cat>
          <c:val>
            <c:numRef>
              <c:f>Лист1!$D$16:$X$16</c:f>
              <c:numCache>
                <c:formatCode>General</c:formatCode>
                <c:ptCount val="21"/>
                <c:pt idx="0">
                  <c:v>0.93406805537549098</c:v>
                </c:pt>
                <c:pt idx="1">
                  <c:v>1.1411535278793057</c:v>
                </c:pt>
                <c:pt idx="2">
                  <c:v>1.2361602543738117</c:v>
                </c:pt>
                <c:pt idx="3">
                  <c:v>1.278897902987479</c:v>
                </c:pt>
                <c:pt idx="4">
                  <c:v>1.278897902987479</c:v>
                </c:pt>
                <c:pt idx="5">
                  <c:v>1.2361602543738117</c:v>
                </c:pt>
                <c:pt idx="6">
                  <c:v>1.0446670519179395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155-4B2A-B641-F4FAD6A174CB}"/>
            </c:ext>
          </c:extLst>
        </c:ser>
        <c:ser>
          <c:idx val="14"/>
          <c:order val="14"/>
          <c:spPr>
            <a:solidFill>
              <a:schemeClr val="accent3">
                <a:lumMod val="80000"/>
                <a:lumOff val="20000"/>
              </a:schemeClr>
            </a:solidFill>
            <a:ln w="25400"/>
            <a:effectLst/>
            <a:sp3d/>
          </c:spPr>
          <c:cat>
            <c:numRef>
              <c:f>Лист1!$A$3:$A$23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cat>
          <c:val>
            <c:numRef>
              <c:f>Лист1!$D$17:$X$17</c:f>
              <c:numCache>
                <c:formatCode>General</c:formatCode>
                <c:ptCount val="21"/>
                <c:pt idx="0">
                  <c:v>0.8812908992306927</c:v>
                </c:pt>
                <c:pt idx="1">
                  <c:v>1.076297625725199</c:v>
                </c:pt>
                <c:pt idx="2">
                  <c:v>1.1567796494470395</c:v>
                </c:pt>
                <c:pt idx="3">
                  <c:v>1.1812908992306927</c:v>
                </c:pt>
                <c:pt idx="4">
                  <c:v>1.1567796494470395</c:v>
                </c:pt>
                <c:pt idx="5">
                  <c:v>1.076297625725199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155-4B2A-B641-F4FAD6A174CB}"/>
            </c:ext>
          </c:extLst>
        </c:ser>
        <c:ser>
          <c:idx val="15"/>
          <c:order val="15"/>
          <c:spPr>
            <a:solidFill>
              <a:schemeClr val="accent4">
                <a:lumMod val="80000"/>
                <a:lumOff val="20000"/>
              </a:schemeClr>
            </a:solidFill>
            <a:ln w="25400"/>
            <a:effectLst/>
            <a:sp3d/>
          </c:spPr>
          <c:cat>
            <c:numRef>
              <c:f>Лист1!$A$3:$A$23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cat>
          <c:val>
            <c:numRef>
              <c:f>Лист1!$D$18:$X$18</c:f>
              <c:numCache>
                <c:formatCode>General</c:formatCode>
                <c:ptCount val="21"/>
                <c:pt idx="0">
                  <c:v>0.81127812445913283</c:v>
                </c:pt>
                <c:pt idx="1">
                  <c:v>0.99176014818097347</c:v>
                </c:pt>
                <c:pt idx="2">
                  <c:v>1.0540157730727999</c:v>
                </c:pt>
                <c:pt idx="3">
                  <c:v>1.0540157730727999</c:v>
                </c:pt>
                <c:pt idx="4">
                  <c:v>0.99176014818097336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155-4B2A-B641-F4FAD6A174CB}"/>
            </c:ext>
          </c:extLst>
        </c:ser>
        <c:ser>
          <c:idx val="16"/>
          <c:order val="16"/>
          <c:spPr>
            <a:solidFill>
              <a:schemeClr val="accent5">
                <a:lumMod val="80000"/>
                <a:lumOff val="20000"/>
              </a:schemeClr>
            </a:solidFill>
            <a:ln w="25400"/>
            <a:effectLst/>
            <a:sp3d/>
          </c:spPr>
          <c:cat>
            <c:numRef>
              <c:f>Лист1!$A$3:$A$23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cat>
          <c:val>
            <c:numRef>
              <c:f>Лист1!$D$19:$X$19</c:f>
              <c:numCache>
                <c:formatCode>General</c:formatCode>
                <c:ptCount val="21"/>
                <c:pt idx="0">
                  <c:v>0.72192809488736231</c:v>
                </c:pt>
                <c:pt idx="1">
                  <c:v>0.88418371977918886</c:v>
                </c:pt>
                <c:pt idx="2">
                  <c:v>0.92192809488736227</c:v>
                </c:pt>
                <c:pt idx="3">
                  <c:v>0.88418371977918875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155-4B2A-B641-F4FAD6A174CB}"/>
            </c:ext>
          </c:extLst>
        </c:ser>
        <c:ser>
          <c:idx val="17"/>
          <c:order val="17"/>
          <c:spPr>
            <a:solidFill>
              <a:schemeClr val="accent6">
                <a:lumMod val="80000"/>
                <a:lumOff val="20000"/>
              </a:schemeClr>
            </a:solidFill>
            <a:ln w="25400"/>
            <a:effectLst/>
            <a:sp3d/>
          </c:spPr>
          <c:cat>
            <c:numRef>
              <c:f>Лист1!$A$3:$A$23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cat>
          <c:val>
            <c:numRef>
              <c:f>Лист1!$D$20:$X$20</c:f>
              <c:numCache>
                <c:formatCode>General</c:formatCode>
                <c:ptCount val="21"/>
                <c:pt idx="0">
                  <c:v>0.60984030471640049</c:v>
                </c:pt>
                <c:pt idx="1">
                  <c:v>0.74758467982457399</c:v>
                </c:pt>
                <c:pt idx="2">
                  <c:v>0.74758467982457399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155-4B2A-B641-F4FAD6A174CB}"/>
            </c:ext>
          </c:extLst>
        </c:ser>
        <c:ser>
          <c:idx val="18"/>
          <c:order val="18"/>
          <c:spPr>
            <a:solidFill>
              <a:schemeClr val="accent1">
                <a:lumMod val="80000"/>
              </a:schemeClr>
            </a:solidFill>
            <a:ln w="25400"/>
            <a:effectLst/>
            <a:sp3d/>
          </c:spPr>
          <c:cat>
            <c:numRef>
              <c:f>Лист1!$A$3:$A$23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cat>
          <c:val>
            <c:numRef>
              <c:f>Лист1!$D$21:$X$21</c:f>
              <c:numCache>
                <c:formatCode>General</c:formatCode>
                <c:ptCount val="21"/>
                <c:pt idx="0">
                  <c:v>0.46899559358928117</c:v>
                </c:pt>
                <c:pt idx="1">
                  <c:v>0.5689955935892812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1155-4B2A-B641-F4FAD6A174CB}"/>
            </c:ext>
          </c:extLst>
        </c:ser>
        <c:ser>
          <c:idx val="19"/>
          <c:order val="19"/>
          <c:spPr>
            <a:solidFill>
              <a:schemeClr val="accent2">
                <a:lumMod val="80000"/>
              </a:schemeClr>
            </a:solidFill>
            <a:ln w="25400"/>
            <a:effectLst/>
            <a:sp3d/>
          </c:spPr>
          <c:cat>
            <c:numRef>
              <c:f>Лист1!$A$3:$A$23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cat>
          <c:val>
            <c:numRef>
              <c:f>Лист1!$D$22:$X$22</c:f>
              <c:numCache>
                <c:formatCode>General</c:formatCode>
                <c:ptCount val="21"/>
                <c:pt idx="0">
                  <c:v>0.28639695711595631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1155-4B2A-B641-F4FAD6A174CB}"/>
            </c:ext>
          </c:extLst>
        </c:ser>
        <c:bandFmts>
          <c:bandFmt>
            <c:idx val="0"/>
            <c:spPr>
              <a:solidFill>
                <a:schemeClr val="accent1"/>
              </a:solidFill>
              <a:ln w="25400"/>
              <a:effectLst/>
              <a:sp3d/>
            </c:spPr>
          </c:bandFmt>
          <c:bandFmt>
            <c:idx val="1"/>
            <c:spPr>
              <a:solidFill>
                <a:schemeClr val="accent2"/>
              </a:solidFill>
              <a:ln w="25400"/>
              <a:effectLst/>
              <a:sp3d/>
            </c:spPr>
          </c:bandFmt>
          <c:bandFmt>
            <c:idx val="2"/>
            <c:spPr>
              <a:solidFill>
                <a:schemeClr val="accent3"/>
              </a:solidFill>
              <a:ln w="25400"/>
              <a:effectLst/>
              <a:sp3d/>
            </c:spPr>
          </c:bandFmt>
          <c:bandFmt>
            <c:idx val="3"/>
            <c:spPr>
              <a:solidFill>
                <a:schemeClr val="accent4"/>
              </a:solidFill>
              <a:ln w="25400"/>
              <a:effectLst/>
              <a:sp3d/>
            </c:spPr>
          </c:bandFmt>
          <c:bandFmt>
            <c:idx val="4"/>
            <c:spPr>
              <a:solidFill>
                <a:schemeClr val="accent5"/>
              </a:solidFill>
              <a:ln w="25400"/>
              <a:effectLst/>
              <a:sp3d/>
            </c:spPr>
          </c:bandFmt>
          <c:bandFmt>
            <c:idx val="5"/>
            <c:spPr>
              <a:solidFill>
                <a:schemeClr val="accent6"/>
              </a:solidFill>
              <a:ln w="25400"/>
              <a:effectLst/>
              <a:sp3d/>
            </c:spPr>
          </c:bandFmt>
          <c:bandFmt>
            <c:idx val="6"/>
            <c:spPr>
              <a:solidFill>
                <a:schemeClr val="accent1">
                  <a:lumMod val="60000"/>
                </a:schemeClr>
              </a:solidFill>
              <a:ln w="25400"/>
              <a:effectLst/>
              <a:sp3d/>
            </c:spPr>
          </c:bandFmt>
          <c:bandFmt>
            <c:idx val="7"/>
            <c:spPr>
              <a:solidFill>
                <a:schemeClr val="accent2">
                  <a:lumMod val="60000"/>
                </a:schemeClr>
              </a:solidFill>
              <a:ln w="25400"/>
              <a:effectLst/>
              <a:sp3d/>
            </c:spPr>
          </c:bandFmt>
          <c:bandFmt>
            <c:idx val="8"/>
            <c:spPr>
              <a:solidFill>
                <a:schemeClr val="accent3">
                  <a:lumMod val="60000"/>
                </a:schemeClr>
              </a:solidFill>
              <a:ln w="25400"/>
              <a:effectLst/>
              <a:sp3d/>
            </c:spPr>
          </c:bandFmt>
          <c:bandFmt>
            <c:idx val="9"/>
            <c:spPr>
              <a:solidFill>
                <a:schemeClr val="accent4">
                  <a:lumMod val="60000"/>
                </a:schemeClr>
              </a:solidFill>
              <a:ln w="25400"/>
              <a:effectLst/>
              <a:sp3d/>
            </c:spPr>
          </c:bandFmt>
          <c:bandFmt>
            <c:idx val="10"/>
            <c:spPr>
              <a:solidFill>
                <a:schemeClr val="accent5">
                  <a:lumMod val="60000"/>
                </a:schemeClr>
              </a:solidFill>
              <a:ln w="25400"/>
              <a:effectLst/>
              <a:sp3d/>
            </c:spPr>
          </c:bandFmt>
          <c:bandFmt>
            <c:idx val="11"/>
            <c:spPr>
              <a:solidFill>
                <a:schemeClr val="accent6">
                  <a:lumMod val="60000"/>
                </a:schemeClr>
              </a:solidFill>
              <a:ln w="25400"/>
              <a:effectLst/>
              <a:sp3d/>
            </c:spPr>
          </c:bandFmt>
          <c:bandFm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25400"/>
              <a:effectLst/>
              <a:sp3d/>
            </c:spPr>
          </c:bandFmt>
          <c:bandFm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25400"/>
              <a:effectLst/>
              <a:sp3d/>
            </c:spPr>
          </c:bandFmt>
          <c:bandFm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 w="25400"/>
              <a:effectLst/>
              <a:sp3d/>
            </c:spPr>
          </c:bandFmt>
        </c:bandFmts>
        <c:axId val="490524424"/>
        <c:axId val="490525208"/>
        <c:axId val="486863384"/>
      </c:surface3DChart>
      <c:catAx>
        <c:axId val="490524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525208"/>
        <c:crosses val="autoZero"/>
        <c:auto val="1"/>
        <c:lblAlgn val="ctr"/>
        <c:lblOffset val="100"/>
        <c:noMultiLvlLbl val="0"/>
      </c:catAx>
      <c:valAx>
        <c:axId val="490525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524424"/>
        <c:crosses val="autoZero"/>
        <c:crossBetween val="midCat"/>
      </c:valAx>
      <c:serAx>
        <c:axId val="4868633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525208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51A0BC5-4977-48AF-8644-18973B5889BA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970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1710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0088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Задача – найти … что? Мотив – т.е. описание того, что узнает белок.</a:t>
            </a:r>
            <a:endParaRPr lang="en-US" dirty="0" smtClean="0"/>
          </a:p>
          <a:p>
            <a:r>
              <a:rPr lang="en-US" dirty="0" err="1" smtClean="0"/>
              <a:t>ChiP-Seq</a:t>
            </a:r>
            <a:r>
              <a:rPr lang="en-US" dirty="0" smtClean="0"/>
              <a:t>  - </a:t>
            </a:r>
            <a:r>
              <a:rPr lang="ru-RU" dirty="0" smtClean="0"/>
              <a:t>объяснить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496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Задача – найти … что? Мотив – т.е. описание того, что узнает белок.</a:t>
            </a:r>
            <a:endParaRPr lang="en-US" dirty="0" smtClean="0"/>
          </a:p>
          <a:p>
            <a:r>
              <a:rPr lang="en-US" dirty="0" err="1" smtClean="0"/>
              <a:t>ChiP-Seq</a:t>
            </a:r>
            <a:r>
              <a:rPr lang="en-US" dirty="0" smtClean="0"/>
              <a:t>  - </a:t>
            </a:r>
            <a:r>
              <a:rPr lang="ru-RU" dirty="0" smtClean="0"/>
              <a:t>объяснить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383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Подходят – сайты рестрикции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1891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Здесь – про </a:t>
            </a:r>
            <a:r>
              <a:rPr lang="en-US" dirty="0" smtClean="0"/>
              <a:t>PWM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6832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9180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2"/>
          <p:cNvSpPr/>
          <p:nvPr/>
        </p:nvSpPr>
        <p:spPr>
          <a:xfrm>
            <a:off x="4282200" y="10155240"/>
            <a:ext cx="3275640" cy="534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A4634DFE-0CD2-42C3-9239-71B849679E41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65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952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2"/>
          <p:cNvSpPr/>
          <p:nvPr/>
        </p:nvSpPr>
        <p:spPr>
          <a:xfrm>
            <a:off x="4282200" y="10155600"/>
            <a:ext cx="3275640" cy="534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9F8971EC-A6FF-45A5-A06B-3FE9995A52CE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66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725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сигнал? То, что узнает белок. В частности, может узнавать кривизну ДНК или ее «</a:t>
            </a:r>
            <a:r>
              <a:rPr lang="ru-RU" dirty="0" err="1" smtClean="0"/>
              <a:t>сгибаемость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Что такое мотив? Описание сигнала для человека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Профиль – не понял. Это ЛОГО</a:t>
            </a:r>
          </a:p>
          <a:p>
            <a:endParaRPr lang="ru-RU" dirty="0" smtClean="0"/>
          </a:p>
          <a:p>
            <a:r>
              <a:rPr lang="ru-RU" dirty="0" smtClean="0"/>
              <a:t>В паттерне можно еще кое-чего отобразить – кратностями и др. А большие и маленькие – ничего не значат.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983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744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622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8445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9679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6717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9373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46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618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>
            <a:normAutofit/>
          </a:bodyPr>
          <a:lstStyle>
            <a:lvl1pPr algn="ctr">
              <a:defRPr sz="6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F3EC-45CE-4CBE-A892-6E5BA243DEAE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3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C82F-4865-4876-BA0A-88307CDAD44E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994D-CD71-44C2-9CA4-EE79B0F7B43B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2537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1F35-A60C-4C12-BC79-134F90EBDF1D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6EBA-8A46-4954-B28D-1764C9020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46FD-D636-425E-B440-B76964B88FE7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B430-CFAF-44FA-BC63-BECC63153096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A83-4DE6-42A4-9121-F6C4C5EA196C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23F9-2036-4B8D-82EC-BF0AD9D759C7}" type="datetime1">
              <a:rPr lang="en-US" smtClean="0"/>
              <a:t>3/25/2021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4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07-49D5-4336-9D99-AAEB0350B853}" type="datetime1">
              <a:rPr lang="en-US" smtClean="0"/>
              <a:t>3/25/2021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B0F0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8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F196-04A5-40B1-9B54-01509159AC26}" type="datetime1">
              <a:rPr lang="en-US" smtClean="0"/>
              <a:t>3/25/2021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92D-CB9C-40BF-A6EF-5F69C0A7A052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1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A63-E00D-4CED-BCF0-8AE0F09D08C3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68FDB-9AA1-40E2-BDCA-72DB77F281B3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1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64" r:id="rId7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opera.autosome.ru/chipmunk/discovery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ictor-safronov.ru/systems-analysis/lectures/zhivickaya.html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ompbio.pbworks.com/w/pag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s.google.ru/books?hl=ru&amp;lr=&amp;id=YC2K_v1mficC&amp;oi=fnd&amp;pg=PA135&amp;dq=makeev+vsevolod&amp;ots=uSo84sL8A6&amp;sig=xOTJH2RcPWhsjL7cBELQqkCkyfI&amp;redir_esc=y" TargetMode="Externa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Сигналы и мотивы -2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Поиск сигналов в последовательностях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0080625" cy="8338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Вычисление </a:t>
            </a:r>
            <a:r>
              <a:rPr lang="en-US" sz="3600" dirty="0" smtClean="0"/>
              <a:t>IC </a:t>
            </a:r>
            <a:r>
              <a:rPr lang="ru-RU" sz="3600" dirty="0" smtClean="0"/>
              <a:t> мотива </a:t>
            </a:r>
            <a:r>
              <a:rPr lang="en-US" sz="3600" dirty="0" smtClean="0"/>
              <a:t>M</a:t>
            </a:r>
            <a:r>
              <a:rPr lang="ru-RU" sz="3600" dirty="0" smtClean="0"/>
              <a:t>, заданного выравниван</a:t>
            </a:r>
            <a:r>
              <a:rPr lang="ru-RU" sz="3600" dirty="0"/>
              <a:t>и</a:t>
            </a:r>
            <a:r>
              <a:rPr lang="ru-RU" sz="3600" dirty="0" smtClean="0"/>
              <a:t>ем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4126" y="1449745"/>
            <a:ext cx="733649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</a:t>
            </a:r>
            <a:r>
              <a:rPr lang="en-US" sz="2800" baseline="-25000" dirty="0" err="1" smtClean="0"/>
              <a:t>before</a:t>
            </a:r>
            <a:r>
              <a:rPr lang="en-US" sz="2800" dirty="0" smtClean="0"/>
              <a:t> </a:t>
            </a:r>
            <a:r>
              <a:rPr lang="ru-RU" sz="2800" dirty="0" smtClean="0"/>
              <a:t>=</a:t>
            </a:r>
            <a:r>
              <a:rPr lang="en-US" sz="2800" dirty="0" smtClean="0"/>
              <a:t> -</a:t>
            </a:r>
            <a:r>
              <a:rPr lang="ru-RU" sz="2800" dirty="0" smtClean="0"/>
              <a:t> </a:t>
            </a:r>
            <a:r>
              <a:rPr lang="ru-RU" sz="2800" dirty="0" smtClean="0">
                <a:sym typeface="Symbol" panose="05050102010706020507" pitchFamily="18" charset="2"/>
              </a:rPr>
              <a:t>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</a:t>
            </a:r>
            <a:r>
              <a:rPr lang="ru-RU" sz="2800" dirty="0" smtClean="0">
                <a:sym typeface="Symbol" panose="05050102010706020507" pitchFamily="18" charset="2"/>
              </a:rPr>
              <a:t>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 p(b) log</a:t>
            </a:r>
            <a:r>
              <a:rPr lang="en-US" sz="2800" baseline="-25000" dirty="0"/>
              <a:t> 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 p(b)</a:t>
            </a:r>
            <a:endParaRPr lang="ru-RU" sz="2800" dirty="0" smtClean="0"/>
          </a:p>
          <a:p>
            <a:endParaRPr lang="ru-RU" dirty="0" smtClean="0"/>
          </a:p>
          <a:p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ru-RU" sz="2400" dirty="0" smtClean="0"/>
              <a:t>номер буквы в сигнале; все буквы равноправны, </a:t>
            </a:r>
            <a:endParaRPr lang="en-US" sz="2400" dirty="0" smtClean="0"/>
          </a:p>
          <a:p>
            <a:r>
              <a:rPr lang="en-US" sz="2400" dirty="0" smtClean="0"/>
              <a:t>p(b)  - </a:t>
            </a:r>
            <a:r>
              <a:rPr lang="ru-RU" sz="2400" dirty="0" smtClean="0"/>
              <a:t>априорная вероятность появления буквы </a:t>
            </a:r>
            <a:r>
              <a:rPr lang="en-US" sz="2400" dirty="0" smtClean="0"/>
              <a:t>b </a:t>
            </a:r>
            <a:r>
              <a:rPr lang="ru-RU" sz="2400" dirty="0" smtClean="0"/>
              <a:t>в </a:t>
            </a:r>
            <a:endParaRPr lang="en-US" sz="2400" dirty="0" smtClean="0"/>
          </a:p>
          <a:p>
            <a:r>
              <a:rPr lang="ru-RU" sz="2400" dirty="0" smtClean="0"/>
              <a:t>изучаемых последовательностях (например,</a:t>
            </a:r>
            <a:r>
              <a:rPr lang="en-US" sz="2400" dirty="0" smtClean="0"/>
              <a:t> </a:t>
            </a:r>
            <a:r>
              <a:rPr lang="ru-RU" sz="2400" dirty="0" smtClean="0"/>
              <a:t>в геноме) 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75103" y="683481"/>
            <a:ext cx="7305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Сигнал   </a:t>
            </a:r>
            <a:r>
              <a:rPr lang="en-US" sz="2400" dirty="0" smtClean="0"/>
              <a:t>NNN….NN  </a:t>
            </a:r>
            <a:r>
              <a:rPr lang="ru-RU" sz="2400" dirty="0" smtClean="0"/>
              <a:t>длины </a:t>
            </a:r>
            <a:r>
              <a:rPr lang="en-US" sz="2400" dirty="0" smtClean="0"/>
              <a:t>n </a:t>
            </a:r>
            <a:r>
              <a:rPr lang="ru-RU" sz="2400" dirty="0" smtClean="0"/>
              <a:t>с независимым появлением букв</a:t>
            </a:r>
            <a:endParaRPr lang="ru-RU" sz="2400" dirty="0"/>
          </a:p>
        </p:txBody>
      </p:sp>
      <p:sp>
        <p:nvSpPr>
          <p:cNvPr id="7" name="CustomShape 4"/>
          <p:cNvSpPr/>
          <p:nvPr/>
        </p:nvSpPr>
        <p:spPr>
          <a:xfrm>
            <a:off x="62338" y="953449"/>
            <a:ext cx="2697607" cy="45920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sz="2000" b="1" dirty="0">
                <a:latin typeface="Courier New" pitchFamily="49" charset="0"/>
              </a:rPr>
              <a:t>AGGAAAACGATTGGCT</a:t>
            </a:r>
          </a:p>
          <a:p>
            <a:r>
              <a:rPr lang="ru-RU" sz="2000" b="1" dirty="0">
                <a:latin typeface="Courier New" pitchFamily="49" charset="0"/>
              </a:rPr>
              <a:t>AAGCAAACGGTGATTT</a:t>
            </a:r>
          </a:p>
          <a:p>
            <a:r>
              <a:rPr lang="ru-RU" sz="2000" b="1" dirty="0">
                <a:latin typeface="Courier New" pitchFamily="49" charset="0"/>
              </a:rPr>
              <a:t>ATGCAATCGGTTACGC</a:t>
            </a:r>
          </a:p>
          <a:p>
            <a:r>
              <a:rPr lang="ru-RU" sz="2000" b="1" dirty="0">
                <a:latin typeface="Courier New" pitchFamily="49" charset="0"/>
              </a:rPr>
              <a:t>AGGCAAACGTTTACCT</a:t>
            </a:r>
          </a:p>
          <a:p>
            <a:r>
              <a:rPr lang="ru-RU" sz="2000" b="1" dirty="0" smtClean="0">
                <a:latin typeface="Courier New" pitchFamily="49" charset="0"/>
              </a:rPr>
              <a:t>GAGCAAACGTTTCCAC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7166" y="3297848"/>
            <a:ext cx="7258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</a:t>
            </a:r>
            <a:r>
              <a:rPr lang="en-US" sz="2800" baseline="-25000" dirty="0" err="1" smtClean="0"/>
              <a:t>after</a:t>
            </a:r>
            <a:r>
              <a:rPr lang="en-US" sz="2800" dirty="0" smtClean="0"/>
              <a:t> </a:t>
            </a:r>
            <a:r>
              <a:rPr lang="ru-RU" sz="2800" dirty="0"/>
              <a:t>=</a:t>
            </a:r>
            <a:r>
              <a:rPr lang="en-US" sz="2800" dirty="0"/>
              <a:t> -</a:t>
            </a:r>
            <a:r>
              <a:rPr lang="ru-RU" sz="2800" dirty="0"/>
              <a:t> </a:t>
            </a:r>
            <a:r>
              <a:rPr lang="ru-RU" sz="2800" dirty="0">
                <a:sym typeface="Symbol" panose="05050102010706020507" pitchFamily="18" charset="2"/>
              </a:rPr>
              <a:t></a:t>
            </a:r>
            <a:r>
              <a:rPr lang="en-US" sz="2800" baseline="-25000" dirty="0" err="1"/>
              <a:t>i</a:t>
            </a:r>
            <a:r>
              <a:rPr lang="en-US" sz="2800" dirty="0"/>
              <a:t> </a:t>
            </a:r>
            <a:r>
              <a:rPr lang="ru-RU" sz="2800" dirty="0">
                <a:sym typeface="Symbol" panose="05050102010706020507" pitchFamily="18" charset="2"/>
              </a:rPr>
              <a:t></a:t>
            </a:r>
            <a:r>
              <a:rPr lang="en-US" sz="2800" baseline="-25000" dirty="0"/>
              <a:t>b</a:t>
            </a:r>
            <a:r>
              <a:rPr lang="en-US" sz="2800" dirty="0"/>
              <a:t> </a:t>
            </a:r>
            <a:r>
              <a:rPr lang="en-US" sz="2800" dirty="0" smtClean="0"/>
              <a:t>f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(b</a:t>
            </a:r>
            <a:r>
              <a:rPr lang="en-US" sz="2800" dirty="0"/>
              <a:t>) log</a:t>
            </a:r>
            <a:r>
              <a:rPr lang="en-US" sz="2800" baseline="-25000" dirty="0"/>
              <a:t> 2 </a:t>
            </a:r>
            <a:r>
              <a:rPr lang="en-US" sz="2800" dirty="0"/>
              <a:t>f</a:t>
            </a:r>
            <a:r>
              <a:rPr lang="en-US" sz="2800" baseline="-25000" dirty="0"/>
              <a:t>i</a:t>
            </a:r>
            <a:r>
              <a:rPr lang="en-US" sz="2800" dirty="0"/>
              <a:t>(b)</a:t>
            </a:r>
            <a:endParaRPr lang="ru-RU" sz="2800" dirty="0"/>
          </a:p>
          <a:p>
            <a:endParaRPr lang="ru-RU" dirty="0"/>
          </a:p>
          <a:p>
            <a:r>
              <a:rPr lang="ru-RU" dirty="0" smtClean="0"/>
              <a:t>Это энтропия того знания о</a:t>
            </a:r>
            <a:r>
              <a:rPr lang="en-US" dirty="0" smtClean="0"/>
              <a:t> </a:t>
            </a:r>
            <a:r>
              <a:rPr lang="ru-RU" dirty="0" smtClean="0"/>
              <a:t>мотиве </a:t>
            </a:r>
            <a:r>
              <a:rPr lang="en-US" dirty="0" smtClean="0"/>
              <a:t>M</a:t>
            </a:r>
            <a:r>
              <a:rPr lang="ru-RU" dirty="0" smtClean="0"/>
              <a:t>, кот</a:t>
            </a:r>
            <a:r>
              <a:rPr lang="ru-RU" dirty="0"/>
              <a:t>о</a:t>
            </a:r>
            <a:r>
              <a:rPr lang="ru-RU" dirty="0" smtClean="0"/>
              <a:t>рое мы получаем глядя на выравнивание: </a:t>
            </a:r>
            <a:r>
              <a:rPr lang="en-US" sz="2400" dirty="0"/>
              <a:t>f</a:t>
            </a:r>
            <a:r>
              <a:rPr lang="en-US" sz="2400" baseline="-25000" dirty="0"/>
              <a:t>i</a:t>
            </a:r>
            <a:r>
              <a:rPr lang="en-US" sz="2400" dirty="0"/>
              <a:t>(b)</a:t>
            </a:r>
            <a:r>
              <a:rPr lang="en-US" sz="2400" dirty="0" smtClean="0"/>
              <a:t>– </a:t>
            </a:r>
            <a:r>
              <a:rPr lang="ru-RU" sz="2400" dirty="0" smtClean="0"/>
              <a:t>частота буквы </a:t>
            </a:r>
            <a:r>
              <a:rPr lang="en-US" sz="2400" dirty="0" smtClean="0"/>
              <a:t>b </a:t>
            </a:r>
            <a:r>
              <a:rPr lang="ru-RU" sz="2400" dirty="0" smtClean="0"/>
              <a:t>в </a:t>
            </a:r>
            <a:r>
              <a:rPr lang="en-US" sz="2400" dirty="0" err="1" smtClean="0"/>
              <a:t>i</a:t>
            </a:r>
            <a:r>
              <a:rPr lang="en-US" sz="2400" dirty="0" smtClean="0"/>
              <a:t>-</a:t>
            </a:r>
            <a:r>
              <a:rPr lang="ru-RU" sz="2400" dirty="0" smtClean="0"/>
              <a:t>м</a:t>
            </a:r>
            <a:r>
              <a:rPr lang="en-US" sz="2400" dirty="0" smtClean="0"/>
              <a:t> </a:t>
            </a:r>
            <a:r>
              <a:rPr lang="ru-RU" sz="2400" dirty="0" smtClean="0"/>
              <a:t>столбце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2878" y="5882061"/>
            <a:ext cx="9793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IC = </a:t>
            </a:r>
            <a:r>
              <a:rPr lang="en-US" sz="2800" dirty="0" err="1" smtClean="0"/>
              <a:t>H’</a:t>
            </a:r>
            <a:r>
              <a:rPr lang="en-US" sz="2800" baseline="-25000" dirty="0" err="1" smtClean="0"/>
              <a:t>before</a:t>
            </a:r>
            <a:r>
              <a:rPr lang="ru-RU" sz="2800" baseline="-25000" dirty="0" smtClean="0"/>
              <a:t>  </a:t>
            </a:r>
            <a:r>
              <a:rPr lang="ru-RU" sz="2800" dirty="0" smtClean="0"/>
              <a:t>-</a:t>
            </a:r>
            <a:r>
              <a:rPr lang="en-US" sz="2800" dirty="0" smtClean="0"/>
              <a:t>  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after</a:t>
            </a:r>
            <a:r>
              <a:rPr lang="en-US" sz="2800" dirty="0" smtClean="0"/>
              <a:t>  =</a:t>
            </a:r>
            <a:r>
              <a:rPr lang="ru-RU" sz="2800" dirty="0" smtClean="0"/>
              <a:t> </a:t>
            </a:r>
            <a:r>
              <a:rPr lang="en-US" sz="2800" dirty="0"/>
              <a:t>-</a:t>
            </a:r>
            <a:r>
              <a:rPr lang="ru-RU" sz="2800" dirty="0"/>
              <a:t> </a:t>
            </a:r>
            <a:r>
              <a:rPr lang="ru-RU" sz="2800" dirty="0">
                <a:sym typeface="Symbol" panose="05050102010706020507" pitchFamily="18" charset="2"/>
              </a:rPr>
              <a:t></a:t>
            </a:r>
            <a:r>
              <a:rPr lang="en-US" sz="2800" baseline="-25000" dirty="0" err="1"/>
              <a:t>i</a:t>
            </a:r>
            <a:r>
              <a:rPr lang="en-US" sz="2800" dirty="0"/>
              <a:t> </a:t>
            </a:r>
            <a:r>
              <a:rPr lang="ru-RU" sz="2800" dirty="0">
                <a:sym typeface="Symbol" panose="05050102010706020507" pitchFamily="18" charset="2"/>
              </a:rPr>
              <a:t></a:t>
            </a:r>
            <a:r>
              <a:rPr lang="en-US" sz="2800" baseline="-25000" dirty="0"/>
              <a:t>b</a:t>
            </a:r>
            <a:r>
              <a:rPr lang="en-US" sz="2800" dirty="0"/>
              <a:t> f</a:t>
            </a:r>
            <a:r>
              <a:rPr lang="en-US" sz="2800" baseline="-25000" dirty="0"/>
              <a:t>i</a:t>
            </a:r>
            <a:r>
              <a:rPr lang="en-US" sz="2800" dirty="0"/>
              <a:t>(b)</a:t>
            </a:r>
            <a:r>
              <a:rPr lang="en-US" sz="2800" dirty="0" smtClean="0"/>
              <a:t> </a:t>
            </a:r>
            <a:r>
              <a:rPr lang="en-US" sz="2800" dirty="0"/>
              <a:t>log</a:t>
            </a:r>
            <a:r>
              <a:rPr lang="en-US" sz="2800" baseline="-25000" dirty="0"/>
              <a:t> 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p(b) +</a:t>
            </a:r>
            <a:r>
              <a:rPr lang="ru-RU" sz="2800" dirty="0" smtClean="0"/>
              <a:t> </a:t>
            </a:r>
            <a:r>
              <a:rPr lang="ru-RU" sz="2800" dirty="0">
                <a:sym typeface="Symbol" panose="05050102010706020507" pitchFamily="18" charset="2"/>
              </a:rPr>
              <a:t></a:t>
            </a:r>
            <a:r>
              <a:rPr lang="en-US" sz="2800" baseline="-25000" dirty="0" err="1"/>
              <a:t>i</a:t>
            </a:r>
            <a:r>
              <a:rPr lang="en-US" sz="2800" dirty="0"/>
              <a:t> </a:t>
            </a:r>
            <a:r>
              <a:rPr lang="ru-RU" sz="2800" dirty="0">
                <a:sym typeface="Symbol" panose="05050102010706020507" pitchFamily="18" charset="2"/>
              </a:rPr>
              <a:t></a:t>
            </a:r>
            <a:r>
              <a:rPr lang="en-US" sz="2800" baseline="-25000" dirty="0"/>
              <a:t>b</a:t>
            </a:r>
            <a:r>
              <a:rPr lang="en-US" sz="2800" dirty="0"/>
              <a:t> f</a:t>
            </a:r>
            <a:r>
              <a:rPr lang="en-US" sz="2800" baseline="-25000" dirty="0"/>
              <a:t>i</a:t>
            </a:r>
            <a:r>
              <a:rPr lang="en-US" sz="2800" dirty="0"/>
              <a:t>(b) log</a:t>
            </a:r>
            <a:r>
              <a:rPr lang="en-US" sz="2800" baseline="-25000" dirty="0"/>
              <a:t> 2 </a:t>
            </a:r>
            <a:r>
              <a:rPr lang="en-US" sz="2800" dirty="0"/>
              <a:t>f</a:t>
            </a:r>
            <a:r>
              <a:rPr lang="en-US" sz="2800" baseline="-25000" dirty="0"/>
              <a:t>i</a:t>
            </a:r>
            <a:r>
              <a:rPr lang="en-US" sz="2800" dirty="0"/>
              <a:t>(b</a:t>
            </a:r>
            <a:r>
              <a:rPr lang="en-US" sz="2800" dirty="0" smtClean="0"/>
              <a:t>) =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  = </a:t>
            </a:r>
            <a:r>
              <a:rPr lang="ru-RU" sz="2800" dirty="0" smtClean="0">
                <a:sym typeface="Symbol" panose="05050102010706020507" pitchFamily="18" charset="2"/>
              </a:rPr>
              <a:t></a:t>
            </a:r>
            <a:r>
              <a:rPr lang="en-US" sz="2800" baseline="-25000" dirty="0" err="1"/>
              <a:t>i</a:t>
            </a:r>
            <a:r>
              <a:rPr lang="en-US" sz="2800" dirty="0"/>
              <a:t> </a:t>
            </a:r>
            <a:r>
              <a:rPr lang="ru-RU" sz="2800" dirty="0">
                <a:sym typeface="Symbol" panose="05050102010706020507" pitchFamily="18" charset="2"/>
              </a:rPr>
              <a:t></a:t>
            </a:r>
            <a:r>
              <a:rPr lang="en-US" sz="2800" baseline="-25000" dirty="0" smtClean="0"/>
              <a:t>b </a:t>
            </a:r>
            <a:r>
              <a:rPr lang="en-US" sz="2800" dirty="0" smtClean="0"/>
              <a:t> f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(b</a:t>
            </a:r>
            <a:r>
              <a:rPr lang="en-US" sz="2800" dirty="0"/>
              <a:t>) log</a:t>
            </a:r>
            <a:r>
              <a:rPr lang="en-US" sz="2800" baseline="-25000" dirty="0"/>
              <a:t> 2 </a:t>
            </a:r>
            <a:r>
              <a:rPr lang="en-US" sz="2800" dirty="0"/>
              <a:t>f</a:t>
            </a:r>
            <a:r>
              <a:rPr lang="en-US" sz="2800" baseline="-25000" dirty="0"/>
              <a:t>i</a:t>
            </a:r>
            <a:r>
              <a:rPr lang="en-US" sz="2800" dirty="0"/>
              <a:t>(b</a:t>
            </a:r>
            <a:r>
              <a:rPr lang="en-US" sz="2800" dirty="0" smtClean="0"/>
              <a:t>)/p(b)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37287" y="4944453"/>
            <a:ext cx="4540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H’</a:t>
            </a:r>
            <a:r>
              <a:rPr lang="en-US" sz="2800" baseline="-25000" dirty="0" err="1" smtClean="0"/>
              <a:t>before</a:t>
            </a:r>
            <a:r>
              <a:rPr lang="en-US" sz="2800" dirty="0" smtClean="0"/>
              <a:t> </a:t>
            </a:r>
            <a:r>
              <a:rPr lang="ru-RU" sz="2800" dirty="0"/>
              <a:t>=</a:t>
            </a:r>
            <a:r>
              <a:rPr lang="en-US" sz="2800" dirty="0"/>
              <a:t> -</a:t>
            </a:r>
            <a:r>
              <a:rPr lang="ru-RU" sz="2800" dirty="0"/>
              <a:t> </a:t>
            </a:r>
            <a:r>
              <a:rPr lang="ru-RU" sz="2800" dirty="0">
                <a:sym typeface="Symbol" panose="05050102010706020507" pitchFamily="18" charset="2"/>
              </a:rPr>
              <a:t></a:t>
            </a:r>
            <a:r>
              <a:rPr lang="en-US" sz="2800" baseline="-25000" dirty="0" err="1"/>
              <a:t>i</a:t>
            </a:r>
            <a:r>
              <a:rPr lang="en-US" sz="2800" dirty="0"/>
              <a:t> </a:t>
            </a:r>
            <a:r>
              <a:rPr lang="ru-RU" sz="2800" dirty="0">
                <a:sym typeface="Symbol" panose="05050102010706020507" pitchFamily="18" charset="2"/>
              </a:rPr>
              <a:t></a:t>
            </a:r>
            <a:r>
              <a:rPr lang="en-US" sz="2800" baseline="-25000" dirty="0"/>
              <a:t>b</a:t>
            </a:r>
            <a:r>
              <a:rPr lang="en-US" sz="2800" dirty="0"/>
              <a:t> f</a:t>
            </a:r>
            <a:r>
              <a:rPr lang="en-US" sz="2800" baseline="-25000" dirty="0"/>
              <a:t>i</a:t>
            </a:r>
            <a:r>
              <a:rPr lang="en-US" sz="2800" dirty="0"/>
              <a:t>(b)</a:t>
            </a:r>
            <a:r>
              <a:rPr lang="en-US" sz="2800" dirty="0" smtClean="0"/>
              <a:t> </a:t>
            </a:r>
            <a:r>
              <a:rPr lang="en-US" sz="2800" dirty="0"/>
              <a:t>log</a:t>
            </a:r>
            <a:r>
              <a:rPr lang="en-US" sz="2800" baseline="-25000" dirty="0"/>
              <a:t> 2 </a:t>
            </a:r>
            <a:r>
              <a:rPr lang="en-US" sz="2800" dirty="0"/>
              <a:t> p(b)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474610" y="4998595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Обоснование?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659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3252" y="1090930"/>
          <a:ext cx="6812856" cy="2727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u="none" strike="noStrike">
                          <a:effectLst/>
                        </a:rPr>
                        <a:t>Всего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93738" y="208172"/>
            <a:ext cx="8693150" cy="1460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1. Подсчёт числа букв</a:t>
            </a:r>
            <a:r>
              <a:rPr lang="en-US" dirty="0" smtClean="0"/>
              <a:t>  N(</a:t>
            </a:r>
            <a:r>
              <a:rPr lang="en-US" dirty="0" err="1" smtClean="0"/>
              <a:t>b,j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9" name="CustomShape 4"/>
          <p:cNvSpPr/>
          <p:nvPr/>
        </p:nvSpPr>
        <p:spPr>
          <a:xfrm>
            <a:off x="76518" y="938422"/>
            <a:ext cx="2697607" cy="45920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sz="2000" b="1" dirty="0">
                <a:latin typeface="Courier New" pitchFamily="49" charset="0"/>
              </a:rPr>
              <a:t>AGGAAAACGATTGGCT</a:t>
            </a:r>
          </a:p>
          <a:p>
            <a:r>
              <a:rPr lang="ru-RU" sz="2000" b="1" dirty="0">
                <a:latin typeface="Courier New" pitchFamily="49" charset="0"/>
              </a:rPr>
              <a:t>AAGCAAACGGTGATTT</a:t>
            </a:r>
          </a:p>
          <a:p>
            <a:r>
              <a:rPr lang="ru-RU" sz="2000" b="1" dirty="0">
                <a:latin typeface="Courier New" pitchFamily="49" charset="0"/>
              </a:rPr>
              <a:t>ATGCAATCGGTTACGC</a:t>
            </a:r>
          </a:p>
          <a:p>
            <a:r>
              <a:rPr lang="ru-RU" sz="2000" b="1" dirty="0">
                <a:latin typeface="Courier New" pitchFamily="49" charset="0"/>
              </a:rPr>
              <a:t>AGGCAAACGTTTACCT</a:t>
            </a:r>
          </a:p>
          <a:p>
            <a:r>
              <a:rPr lang="ru-RU" sz="2000" b="1" dirty="0" smtClean="0">
                <a:latin typeface="Courier New" pitchFamily="49" charset="0"/>
              </a:rPr>
              <a:t>GAGCAAACGTTTCCAC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1462" y="3778747"/>
            <a:ext cx="737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      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C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 A C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T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T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ru-RU" sz="32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2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12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3738" y="208172"/>
            <a:ext cx="8693150" cy="1460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2. Частоты букв</a:t>
            </a:r>
            <a:r>
              <a:rPr lang="en-US" dirty="0" smtClean="0"/>
              <a:t> f(</a:t>
            </a:r>
            <a:r>
              <a:rPr lang="en-US" dirty="0" err="1" smtClean="0"/>
              <a:t>b,j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5063" y="4335742"/>
            <a:ext cx="1034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      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 C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  A  C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  T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 T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ru-RU" sz="32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1282" y="2119468"/>
          <a:ext cx="10590778" cy="2216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52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9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59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59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59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59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59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596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596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596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596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7596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7596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75969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75969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7596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575969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3673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u="none" strike="noStrike" dirty="0">
                          <a:effectLst/>
                        </a:rPr>
                        <a:t>Частоты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0.77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0.77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0.15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0.23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0.62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0.23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0.85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0.62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0.85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u="none" strike="noStrike">
                          <a:effectLst/>
                        </a:rPr>
                        <a:t>Всего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9388" y="1045240"/>
            <a:ext cx="7221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</a:t>
            </a:r>
            <a:r>
              <a:rPr lang="en-US" sz="4000" dirty="0" smtClean="0"/>
              <a:t>(</a:t>
            </a:r>
            <a:r>
              <a:rPr lang="en-US" sz="4000" dirty="0" err="1" smtClean="0"/>
              <a:t>b,j</a:t>
            </a:r>
            <a:r>
              <a:rPr lang="en-US" sz="4000" dirty="0" smtClean="0"/>
              <a:t>) = N(</a:t>
            </a:r>
            <a:r>
              <a:rPr lang="en-US" sz="4000" dirty="0" err="1" smtClean="0"/>
              <a:t>b,j</a:t>
            </a:r>
            <a:r>
              <a:rPr lang="en-US" sz="4000" dirty="0" smtClean="0"/>
              <a:t>)/N  </a:t>
            </a:r>
            <a:r>
              <a:rPr lang="ru-RU" sz="4000" dirty="0" smtClean="0"/>
              <a:t>в примере </a:t>
            </a:r>
            <a:r>
              <a:rPr lang="en-US" sz="4000" dirty="0" smtClean="0"/>
              <a:t>N=13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576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11" y="284982"/>
            <a:ext cx="9178795" cy="14605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Величина </a:t>
            </a:r>
            <a:r>
              <a:rPr lang="en-US" dirty="0" smtClean="0"/>
              <a:t>I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для буквы </a:t>
            </a:r>
            <a:r>
              <a:rPr lang="en-US" dirty="0" smtClean="0"/>
              <a:t>b </a:t>
            </a:r>
            <a:r>
              <a:rPr lang="ru-RU" dirty="0" smtClean="0"/>
              <a:t>в позиции </a:t>
            </a:r>
            <a:r>
              <a:rPr lang="en-US" dirty="0" smtClean="0"/>
              <a:t>j</a:t>
            </a:r>
            <a:br>
              <a:rPr lang="en-US" dirty="0" smtClean="0"/>
            </a:br>
            <a:r>
              <a:rPr lang="ru-RU" dirty="0" smtClean="0"/>
              <a:t>выравнивания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2267" y="1929765"/>
            <a:ext cx="766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f(</a:t>
            </a:r>
            <a:r>
              <a:rPr lang="en-US" sz="3200" dirty="0" err="1" smtClean="0"/>
              <a:t>b,j</a:t>
            </a:r>
            <a:r>
              <a:rPr lang="en-US" sz="3200" dirty="0" smtClean="0"/>
              <a:t>)*log</a:t>
            </a:r>
            <a:r>
              <a:rPr lang="en-US" sz="3200" baseline="-25000" dirty="0" smtClean="0"/>
              <a:t>2</a:t>
            </a:r>
            <a:r>
              <a:rPr lang="en-US" sz="3200" dirty="0"/>
              <a:t>[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)/p(b)] = </a:t>
            </a:r>
            <a:r>
              <a:rPr lang="ru-RU" sz="3200" dirty="0" smtClean="0"/>
              <a:t> 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)*w(</a:t>
            </a:r>
            <a:r>
              <a:rPr lang="en-US" sz="3200" dirty="0" err="1" smtClean="0"/>
              <a:t>b,j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8093" y="2781307"/>
            <a:ext cx="93324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og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[f(</a:t>
            </a:r>
            <a:r>
              <a:rPr lang="en-US" sz="3200" dirty="0" err="1" smtClean="0"/>
              <a:t>b,j</a:t>
            </a:r>
            <a:r>
              <a:rPr lang="en-US" sz="3200" dirty="0"/>
              <a:t>)/p(b</a:t>
            </a:r>
            <a:r>
              <a:rPr lang="en-US" sz="3200" dirty="0" smtClean="0"/>
              <a:t>)] = w(</a:t>
            </a:r>
            <a:r>
              <a:rPr lang="en-US" sz="3200" dirty="0" err="1" smtClean="0"/>
              <a:t>b,j</a:t>
            </a:r>
            <a:r>
              <a:rPr lang="en-US" sz="3200" dirty="0" smtClean="0"/>
              <a:t>) –</a:t>
            </a:r>
            <a:r>
              <a:rPr lang="ru-RU" sz="3200" dirty="0" smtClean="0"/>
              <a:t> вес из матрицы </a:t>
            </a:r>
            <a:r>
              <a:rPr lang="en-US" sz="3200" dirty="0" smtClean="0"/>
              <a:t>PWM </a:t>
            </a:r>
            <a:r>
              <a:rPr lang="ru-RU" sz="3200" b="1" dirty="0" smtClean="0"/>
              <a:t>без </a:t>
            </a:r>
            <a:r>
              <a:rPr lang="ru-RU" sz="3200" b="1" dirty="0" err="1" smtClean="0"/>
              <a:t>псевдоотсчётов</a:t>
            </a:r>
            <a:r>
              <a:rPr lang="ru-RU" sz="3200" b="1" dirty="0" smtClean="0"/>
              <a:t>.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accent1"/>
                </a:solidFill>
              </a:rPr>
              <a:t>положительное число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 f(</a:t>
            </a:r>
            <a:r>
              <a:rPr lang="en-US" sz="3200" b="1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b,j</a:t>
            </a:r>
            <a:r>
              <a:rPr lang="en-US" sz="32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) &gt; p(b)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br>
              <a:rPr lang="en-US" sz="3200" b="1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>(</a:t>
            </a:r>
            <a:r>
              <a:rPr lang="ru-RU" sz="3200" dirty="0" smtClean="0">
                <a:solidFill>
                  <a:schemeClr val="accent1"/>
                </a:solidFill>
              </a:rPr>
              <a:t>как вычислять при </a:t>
            </a:r>
            <a:r>
              <a:rPr lang="en-US" sz="3200" dirty="0" smtClean="0">
                <a:solidFill>
                  <a:schemeClr val="accent1"/>
                </a:solidFill>
              </a:rPr>
              <a:t>f(</a:t>
            </a:r>
            <a:r>
              <a:rPr lang="en-US" sz="3200" dirty="0" err="1" smtClean="0">
                <a:solidFill>
                  <a:schemeClr val="accent1"/>
                </a:solidFill>
              </a:rPr>
              <a:t>b,j</a:t>
            </a:r>
            <a:r>
              <a:rPr lang="en-US" sz="3200" dirty="0" smtClean="0">
                <a:solidFill>
                  <a:schemeClr val="accent1"/>
                </a:solidFill>
              </a:rPr>
              <a:t>) = 0 </a:t>
            </a:r>
            <a:r>
              <a:rPr lang="ru-RU" sz="3200" dirty="0" smtClean="0">
                <a:solidFill>
                  <a:schemeClr val="accent1"/>
                </a:solidFill>
              </a:rPr>
              <a:t>? )</a:t>
            </a:r>
          </a:p>
          <a:p>
            <a:r>
              <a:rPr lang="ru-RU" sz="3200" dirty="0" smtClean="0"/>
              <a:t>Если  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0, </a:t>
            </a:r>
            <a:r>
              <a:rPr lang="ru-RU" sz="3200" dirty="0" smtClean="0"/>
              <a:t>то  </a:t>
            </a:r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0  (</a:t>
            </a:r>
            <a:r>
              <a:rPr lang="ru-RU" sz="3200" dirty="0" smtClean="0"/>
              <a:t>теорема)</a:t>
            </a:r>
            <a:endParaRPr lang="en-US" sz="3200" dirty="0" smtClean="0"/>
          </a:p>
          <a:p>
            <a:r>
              <a:rPr lang="ru-RU" sz="3200" dirty="0" smtClean="0"/>
              <a:t>Также </a:t>
            </a:r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0 </a:t>
            </a:r>
            <a:r>
              <a:rPr lang="ru-RU" sz="3200" dirty="0" smtClean="0"/>
              <a:t>если частота 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p(b)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Максимум  </a:t>
            </a:r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log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[1/p(b)] </a:t>
            </a:r>
            <a:r>
              <a:rPr lang="ru-RU" sz="3200" dirty="0" smtClean="0"/>
              <a:t>для минимальной </a:t>
            </a:r>
            <a:r>
              <a:rPr lang="en-US" sz="3200" dirty="0" smtClean="0"/>
              <a:t>p(b)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204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15" y="92957"/>
            <a:ext cx="9178795" cy="688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Величина </a:t>
            </a:r>
            <a:r>
              <a:rPr lang="en-US" dirty="0" smtClean="0"/>
              <a:t>I</a:t>
            </a:r>
            <a:r>
              <a:rPr lang="ru-RU" dirty="0" smtClean="0"/>
              <a:t>С</a:t>
            </a:r>
            <a:r>
              <a:rPr lang="en-US" dirty="0" smtClean="0"/>
              <a:t>(j) </a:t>
            </a:r>
            <a:r>
              <a:rPr lang="ru-RU" dirty="0" smtClean="0"/>
              <a:t>для</a:t>
            </a:r>
            <a:r>
              <a:rPr lang="en-US" dirty="0" smtClean="0"/>
              <a:t> </a:t>
            </a:r>
            <a:r>
              <a:rPr lang="ru-RU" dirty="0" smtClean="0"/>
              <a:t>колонки </a:t>
            </a:r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8467" y="904100"/>
            <a:ext cx="422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IC(j) =</a:t>
            </a:r>
            <a:r>
              <a:rPr lang="ru-RU" sz="3200" dirty="0" smtClean="0"/>
              <a:t> </a:t>
            </a:r>
            <a:r>
              <a:rPr lang="en-US" sz="3200" dirty="0" smtClean="0"/>
              <a:t> ∑</a:t>
            </a:r>
            <a:r>
              <a:rPr lang="en-US" sz="3200" baseline="-25000" dirty="0" smtClean="0"/>
              <a:t>b 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)*w(</a:t>
            </a:r>
            <a:r>
              <a:rPr lang="en-US" sz="3200" dirty="0" err="1" smtClean="0"/>
              <a:t>b,j</a:t>
            </a:r>
            <a:r>
              <a:rPr lang="en-US" sz="3200" dirty="0" smtClean="0"/>
              <a:t>))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0915" y="1986054"/>
            <a:ext cx="93324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 формулы следует, что </a:t>
            </a:r>
            <a:r>
              <a:rPr lang="en-US" sz="3200" dirty="0" smtClean="0"/>
              <a:t>IC(j) – </a:t>
            </a:r>
            <a:r>
              <a:rPr lang="ru-RU" sz="3200" dirty="0" err="1" smtClean="0"/>
              <a:t>матожидание</a:t>
            </a:r>
            <a:r>
              <a:rPr lang="ru-RU" sz="3200" dirty="0" smtClean="0"/>
              <a:t> - веса в колонке при распределении вероятностей букв </a:t>
            </a:r>
            <a:r>
              <a:rPr lang="en-US" sz="3200" dirty="0" smtClean="0"/>
              <a:t>b </a:t>
            </a:r>
            <a:r>
              <a:rPr lang="ru-RU" sz="3200" dirty="0" smtClean="0"/>
              <a:t>заданного частотами букв в колонке </a:t>
            </a:r>
            <a:endParaRPr lang="en-US" sz="3200" dirty="0" smtClean="0"/>
          </a:p>
          <a:p>
            <a:endParaRPr lang="en-US" sz="3200" dirty="0"/>
          </a:p>
          <a:p>
            <a:r>
              <a:rPr lang="ru-RU" sz="3200" dirty="0" smtClean="0"/>
              <a:t>Теорема. </a:t>
            </a:r>
            <a:r>
              <a:rPr lang="en-US" sz="3200" dirty="0" smtClean="0"/>
              <a:t>0 ≤ IC(j) ≤ </a:t>
            </a:r>
            <a:r>
              <a:rPr lang="ru-RU" sz="3200" dirty="0" smtClean="0"/>
              <a:t>(?)</a:t>
            </a:r>
            <a:r>
              <a:rPr lang="en-US" sz="3200" dirty="0" smtClean="0"/>
              <a:t> max(log</a:t>
            </a:r>
            <a:r>
              <a:rPr lang="en-US" sz="3200" baseline="-25000" dirty="0" smtClean="0"/>
              <a:t>2 </a:t>
            </a:r>
            <a:r>
              <a:rPr lang="en-US" sz="3200" dirty="0" smtClean="0"/>
              <a:t>1/p(b) </a:t>
            </a:r>
            <a:r>
              <a:rPr lang="ru-RU" sz="3200" dirty="0" smtClean="0"/>
              <a:t>)  При </a:t>
            </a:r>
            <a:r>
              <a:rPr lang="en-US" sz="3200" dirty="0" smtClean="0"/>
              <a:t>p(b) = ¼  </a:t>
            </a:r>
            <a:r>
              <a:rPr lang="ru-RU" sz="3200" dirty="0" smtClean="0"/>
              <a:t>имеем 2</a:t>
            </a:r>
          </a:p>
          <a:p>
            <a:endParaRPr lang="ru-RU" sz="3200" dirty="0"/>
          </a:p>
          <a:p>
            <a:r>
              <a:rPr lang="ru-RU" sz="3200" dirty="0" smtClean="0"/>
              <a:t>Чем больше </a:t>
            </a:r>
            <a:r>
              <a:rPr lang="en-US" sz="3200" dirty="0" smtClean="0"/>
              <a:t>IC(j), </a:t>
            </a:r>
            <a:r>
              <a:rPr lang="ru-RU" sz="3200" dirty="0" smtClean="0"/>
              <a:t>тем больше частоты букв в колонке отличаются от ожидаемых, тем больше информации в колонке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818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15" y="126724"/>
            <a:ext cx="9332414" cy="8111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Информационное содержание  </a:t>
            </a:r>
            <a:r>
              <a:rPr lang="en-US" dirty="0" smtClean="0"/>
              <a:t>I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 выравнивания равно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0063" y="1091487"/>
            <a:ext cx="384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IC = ∑</a:t>
            </a:r>
            <a:r>
              <a:rPr lang="en-US" sz="3200" baseline="-25000" dirty="0" smtClean="0"/>
              <a:t>j </a:t>
            </a:r>
            <a:r>
              <a:rPr lang="en-US" sz="3200" dirty="0" smtClean="0"/>
              <a:t>IC(j)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40313" y="2090017"/>
            <a:ext cx="4743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</a:t>
            </a:r>
            <a:r>
              <a:rPr lang="en-US" sz="3200" dirty="0" smtClean="0"/>
              <a:t>LOGO </a:t>
            </a:r>
            <a:r>
              <a:rPr lang="ru-RU" sz="3200" dirty="0" smtClean="0"/>
              <a:t>сигнала буквы имеют высоту, равную информационному содержанию букв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7" y="1821998"/>
            <a:ext cx="4643228" cy="38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webLOGO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2572" y="1863725"/>
            <a:ext cx="7936788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pt-BR" sz="2800" dirty="0"/>
              <a:t>Rseq = Smax − Sobs = log</a:t>
            </a:r>
            <a:r>
              <a:rPr lang="pt-BR" sz="2800" baseline="-25000" dirty="0"/>
              <a:t>2</a:t>
            </a:r>
            <a:r>
              <a:rPr lang="pt-BR" sz="2800" dirty="0"/>
              <a:t> N − </a:t>
            </a:r>
            <a:r>
              <a:rPr lang="pt-BR" sz="2800" dirty="0" smtClean="0"/>
              <a:t>(</a:t>
            </a:r>
            <a:r>
              <a:rPr lang="ru-RU" sz="2800" dirty="0" smtClean="0"/>
              <a:t>- </a:t>
            </a:r>
            <a:r>
              <a:rPr lang="pt-BR" sz="2800" dirty="0" smtClean="0">
                <a:sym typeface="Symbol" panose="05050102010706020507" pitchFamily="18" charset="2"/>
              </a:rPr>
              <a:t></a:t>
            </a:r>
            <a:r>
              <a:rPr lang="pt-BR" sz="2800" dirty="0" smtClean="0"/>
              <a:t> </a:t>
            </a:r>
            <a:r>
              <a:rPr lang="en-US" sz="2800" dirty="0" smtClean="0"/>
              <a:t>f</a:t>
            </a:r>
            <a:r>
              <a:rPr lang="pt-BR" sz="2800" dirty="0" smtClean="0"/>
              <a:t>(b)</a:t>
            </a:r>
            <a:r>
              <a:rPr lang="pt-BR" sz="2800" dirty="0"/>
              <a:t> </a:t>
            </a:r>
            <a:r>
              <a:rPr lang="pt-BR" sz="2800" dirty="0" smtClean="0"/>
              <a:t>log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f(b)</a:t>
            </a:r>
            <a:r>
              <a:rPr lang="ru-RU" sz="2800" dirty="0" smtClean="0"/>
              <a:t>)</a:t>
            </a:r>
            <a:endParaRPr lang="pt-BR" sz="2800" dirty="0" smtClean="0"/>
          </a:p>
          <a:p>
            <a:pPr lvl="0"/>
            <a:endParaRPr kumimoji="0" lang="pt-BR" altLang="ru-RU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pt-BR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 = 4 </a:t>
            </a:r>
            <a:r>
              <a:rPr lang="ru-RU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для ДНК, т.к. 4е буквы</a:t>
            </a:r>
            <a:r>
              <a:rPr lang="en-US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2800" dirty="0"/>
              <a:t>log</a:t>
            </a:r>
            <a:r>
              <a:rPr lang="pt-BR" sz="2800" baseline="-25000" dirty="0"/>
              <a:t>2</a:t>
            </a:r>
            <a:r>
              <a:rPr lang="pt-BR" sz="2800" dirty="0"/>
              <a:t> N </a:t>
            </a:r>
            <a:r>
              <a:rPr lang="pt-BR" sz="2800" dirty="0" smtClean="0"/>
              <a:t>= 2</a:t>
            </a:r>
            <a:endParaRPr lang="en-US" altLang="ru-RU" sz="2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altLang="ru-RU" sz="2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IC(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колонки)</a:t>
            </a:r>
            <a:r>
              <a:rPr kumimoji="0" lang="ru-RU" alt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pt-BR" sz="2800" dirty="0" smtClean="0">
                <a:sym typeface="Symbol" panose="05050102010706020507" pitchFamily="18" charset="2"/>
              </a:rPr>
              <a:t></a:t>
            </a:r>
            <a:r>
              <a:rPr lang="pt-BR" sz="2800" dirty="0" smtClean="0"/>
              <a:t> f(b</a:t>
            </a:r>
            <a:r>
              <a:rPr lang="pt-BR" sz="2800" dirty="0"/>
              <a:t>) log</a:t>
            </a:r>
            <a:r>
              <a:rPr lang="pt-BR" sz="2800" baseline="-25000" dirty="0"/>
              <a:t>2 </a:t>
            </a:r>
            <a:r>
              <a:rPr lang="pt-BR" sz="2800" dirty="0" smtClean="0"/>
              <a:t>f(b) </a:t>
            </a:r>
            <a:r>
              <a:rPr lang="ru-RU" sz="2800" dirty="0" smtClean="0"/>
              <a:t>-</a:t>
            </a:r>
            <a:r>
              <a:rPr lang="pt-BR" sz="2800" dirty="0" smtClean="0"/>
              <a:t> </a:t>
            </a:r>
            <a:r>
              <a:rPr lang="pt-BR" sz="2800" dirty="0">
                <a:sym typeface="Symbol" panose="05050102010706020507" pitchFamily="18" charset="2"/>
              </a:rPr>
              <a:t></a:t>
            </a:r>
            <a:r>
              <a:rPr lang="pt-BR" sz="2800" dirty="0"/>
              <a:t> f(b) log</a:t>
            </a:r>
            <a:r>
              <a:rPr lang="pt-BR" sz="2800" baseline="-25000" dirty="0"/>
              <a:t>2 </a:t>
            </a:r>
            <a:r>
              <a:rPr lang="pt-BR" sz="2800" dirty="0" smtClean="0"/>
              <a:t>p(b)</a:t>
            </a:r>
          </a:p>
          <a:p>
            <a:pPr lvl="0"/>
            <a:endParaRPr kumimoji="0" lang="pt-BR" altLang="ru-RU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ru-RU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en-US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p(b) = ¼ </a:t>
            </a:r>
            <a:r>
              <a:rPr lang="ru-RU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всех </a:t>
            </a:r>
            <a:r>
              <a:rPr lang="en-US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 </a:t>
            </a:r>
            <a:r>
              <a:rPr lang="ru-RU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получаем</a:t>
            </a:r>
          </a:p>
          <a:p>
            <a:pPr lvl="0"/>
            <a:r>
              <a:rPr lang="en-US" altLang="ru-RU" sz="2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IC(</a:t>
            </a:r>
            <a:r>
              <a:rPr lang="ru-RU" altLang="ru-RU" sz="2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колонки) = </a:t>
            </a:r>
            <a:r>
              <a:rPr lang="ru-RU" sz="2800" dirty="0" smtClean="0"/>
              <a:t> </a:t>
            </a:r>
            <a:r>
              <a:rPr lang="pt-BR" sz="2800" dirty="0">
                <a:sym typeface="Symbol" panose="05050102010706020507" pitchFamily="18" charset="2"/>
              </a:rPr>
              <a:t></a:t>
            </a:r>
            <a:r>
              <a:rPr lang="pt-BR" sz="2800" dirty="0"/>
              <a:t> f(b) log</a:t>
            </a:r>
            <a:r>
              <a:rPr lang="pt-BR" sz="2800" baseline="-25000" dirty="0"/>
              <a:t>2 </a:t>
            </a:r>
            <a:r>
              <a:rPr lang="pt-BR" sz="2800" dirty="0"/>
              <a:t>f(b</a:t>
            </a:r>
            <a:r>
              <a:rPr lang="pt-BR" sz="2800" dirty="0" smtClean="0"/>
              <a:t>)</a:t>
            </a:r>
            <a:r>
              <a:rPr lang="ru-RU" sz="2800" dirty="0" smtClean="0"/>
              <a:t>  + 2*</a:t>
            </a:r>
            <a:r>
              <a:rPr lang="pt-BR" sz="2800" dirty="0">
                <a:sym typeface="Symbol" panose="05050102010706020507" pitchFamily="18" charset="2"/>
              </a:rPr>
              <a:t> </a:t>
            </a:r>
            <a:r>
              <a:rPr lang="pt-BR" sz="2800" dirty="0"/>
              <a:t> f(b</a:t>
            </a:r>
            <a:r>
              <a:rPr lang="pt-BR" sz="2800" dirty="0" smtClean="0"/>
              <a:t>)</a:t>
            </a:r>
            <a:endParaRPr lang="ru-RU" sz="2800" dirty="0" smtClean="0"/>
          </a:p>
          <a:p>
            <a:pPr lvl="0"/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Совпадает с </a:t>
            </a:r>
            <a:r>
              <a:rPr kumimoji="0" lang="en-US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Rseq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184" y="169767"/>
            <a:ext cx="8694539" cy="1348930"/>
          </a:xfrm>
        </p:spPr>
        <p:txBody>
          <a:bodyPr>
            <a:normAutofit/>
          </a:bodyPr>
          <a:lstStyle/>
          <a:p>
            <a:pPr marL="697870" lvl="2">
              <a:spcBef>
                <a:spcPts val="1018"/>
              </a:spcBef>
            </a:pPr>
            <a:r>
              <a:rPr lang="ru-RU" sz="3663" dirty="0" smtClean="0">
                <a:latin typeface="+mj-lt"/>
              </a:rPr>
              <a:t>Примеры</a:t>
            </a:r>
            <a:endParaRPr lang="ru-RU" sz="3663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042" y="1443847"/>
            <a:ext cx="8699386" cy="413887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Слабый сигнал:</a:t>
            </a:r>
          </a:p>
          <a:p>
            <a:pPr lvl="1"/>
            <a:r>
              <a:rPr lang="ru-RU" sz="2035" dirty="0" err="1"/>
              <a:t>Гомеодомен</a:t>
            </a:r>
            <a:r>
              <a:rPr lang="ru-RU" sz="2035" dirty="0"/>
              <a:t>  - консервативный </a:t>
            </a:r>
            <a:r>
              <a:rPr lang="ru-RU" sz="2035" dirty="0" err="1"/>
              <a:t>ДНК-узнающий</a:t>
            </a:r>
            <a:r>
              <a:rPr lang="ru-RU" sz="2035" dirty="0"/>
              <a:t> домен многих важных транскрипционных факторов  эукариот</a:t>
            </a:r>
          </a:p>
          <a:p>
            <a:pPr lvl="1"/>
            <a:r>
              <a:rPr lang="ru-RU" sz="2035" dirty="0"/>
              <a:t>Узнаёт короткую последовательность ДНК</a:t>
            </a:r>
          </a:p>
          <a:p>
            <a:pPr lvl="1"/>
            <a:r>
              <a:rPr lang="ru-RU" sz="2035" dirty="0"/>
              <a:t>На основании наложения </a:t>
            </a:r>
            <a:r>
              <a:rPr lang="ru-RU" sz="2035" dirty="0" err="1"/>
              <a:t>структр</a:t>
            </a:r>
            <a:r>
              <a:rPr lang="ru-RU" sz="2035" dirty="0"/>
              <a:t> </a:t>
            </a:r>
            <a:r>
              <a:rPr lang="ru-RU" sz="2035" dirty="0" err="1"/>
              <a:t>гомеодоменов</a:t>
            </a:r>
            <a:r>
              <a:rPr lang="ru-RU" sz="2035" dirty="0"/>
              <a:t> найден единственный общий контакт домена с сайтом ДНК</a:t>
            </a:r>
            <a:r>
              <a:rPr lang="en-US" sz="2035" dirty="0"/>
              <a:t>:</a:t>
            </a:r>
            <a:br>
              <a:rPr lang="en-US" sz="2035" dirty="0"/>
            </a:br>
            <a:r>
              <a:rPr lang="ru-RU" sz="2035" u="sng" dirty="0"/>
              <a:t> </a:t>
            </a:r>
            <a:r>
              <a:rPr lang="en-US" sz="2035" u="sng" dirty="0"/>
              <a:t>Asn51 </a:t>
            </a:r>
            <a:r>
              <a:rPr lang="ru-RU" sz="2035" u="sng" dirty="0"/>
              <a:t>две водородных связи с </a:t>
            </a:r>
            <a:r>
              <a:rPr lang="ru-RU" sz="2035" u="sng" dirty="0" err="1"/>
              <a:t>аденином</a:t>
            </a:r>
            <a:r>
              <a:rPr lang="ru-RU" sz="2035" u="sng" dirty="0"/>
              <a:t> </a:t>
            </a:r>
            <a:r>
              <a:rPr lang="ru-RU" sz="2035" dirty="0"/>
              <a:t>(!)</a:t>
            </a:r>
            <a:endParaRPr lang="en-US" sz="2035" dirty="0">
              <a:solidFill>
                <a:srgbClr val="FF0000"/>
              </a:solidFill>
            </a:endParaRPr>
          </a:p>
          <a:p>
            <a:pPr lvl="1"/>
            <a:r>
              <a:rPr lang="ru-RU" sz="2035" dirty="0"/>
              <a:t>Сигнал</a:t>
            </a:r>
            <a:r>
              <a:rPr lang="ru-RU" dirty="0" smtClean="0"/>
              <a:t>  </a:t>
            </a:r>
            <a:r>
              <a:rPr lang="en-US" sz="3562" u="sng" dirty="0"/>
              <a:t>NNANN</a:t>
            </a:r>
            <a:r>
              <a:rPr lang="en-US" dirty="0" smtClean="0"/>
              <a:t> </a:t>
            </a:r>
            <a:r>
              <a:rPr lang="ru-RU" dirty="0" smtClean="0"/>
              <a:t>слабый )))</a:t>
            </a:r>
          </a:p>
          <a:p>
            <a:r>
              <a:rPr lang="ru-RU" dirty="0" smtClean="0"/>
              <a:t>Сильный сигнал:</a:t>
            </a:r>
          </a:p>
          <a:p>
            <a:pPr lvl="1"/>
            <a:r>
              <a:rPr lang="ru-RU" sz="2035" dirty="0" err="1"/>
              <a:t>Эндонуклеаза</a:t>
            </a:r>
            <a:r>
              <a:rPr lang="ru-RU" sz="2035" dirty="0"/>
              <a:t> </a:t>
            </a:r>
            <a:r>
              <a:rPr lang="en-US" sz="2035" dirty="0"/>
              <a:t>I-</a:t>
            </a:r>
            <a:r>
              <a:rPr lang="en-US" sz="2035" dirty="0" err="1"/>
              <a:t>CreI</a:t>
            </a:r>
            <a:r>
              <a:rPr lang="en-US" sz="2035" dirty="0"/>
              <a:t> </a:t>
            </a:r>
            <a:r>
              <a:rPr lang="ru-RU" sz="2035" dirty="0"/>
              <a:t>семейства </a:t>
            </a:r>
            <a:r>
              <a:rPr lang="en-US" sz="2035" dirty="0"/>
              <a:t>LAGLIDADG </a:t>
            </a:r>
            <a:r>
              <a:rPr lang="ru-RU" sz="2035" dirty="0"/>
              <a:t>узнает такую последовательность</a:t>
            </a:r>
            <a:r>
              <a:rPr lang="en-US" sz="2035" dirty="0"/>
              <a:t>. </a:t>
            </a:r>
            <a:r>
              <a:rPr lang="ru-RU" sz="2035" dirty="0"/>
              <a:t>Вероятность обнаружить в геноме такую последовательность случайно близка к 0</a:t>
            </a:r>
          </a:p>
          <a:p>
            <a:pPr lvl="1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11" y="5582718"/>
            <a:ext cx="8083886" cy="93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99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как мера силы сигнала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316497" y="1705967"/>
            <a:ext cx="9071280" cy="45074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грубом приближении два выравнивания с одинаковым информационным содержанием дадут одинаковое число «случайных» находок в «случайном» банке</a:t>
            </a:r>
          </a:p>
          <a:p>
            <a:pPr marL="10872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 «выравнивания» из одной последовательности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букв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равно,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2n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(по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формуле)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Сколько раз случайно встретится слово длины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в геноме длины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? В грубом приближении 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N/(4</a:t>
            </a:r>
            <a:r>
              <a:rPr lang="en-US" sz="24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раз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Значит  если информационное содержание выравнивания равно 10, то случайных находок в геноме размера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будет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                                    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N/(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4</a:t>
            </a:r>
            <a:r>
              <a:rPr lang="ru-RU" sz="24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5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примерно, 1 на 1000 п.н.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Надо понимать, что такая оценка грубая, но грубые оценки полезны!</a:t>
            </a:r>
            <a:r>
              <a:rPr lang="ru-RU" sz="2400" dirty="0"/>
              <a:t> </a:t>
            </a:r>
            <a:r>
              <a:rPr lang="ru-RU" sz="2400" dirty="0" smtClean="0"/>
              <a:t>             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ИС измеряет отклонение частот от случайного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880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Алгоритмы поиска мотивов  в последовательностях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* MEME:  Multiple Expectation Maximization for </a:t>
            </a:r>
            <a:r>
              <a:rPr lang="pt-BR" dirty="0"/>
              <a:t>Motif </a:t>
            </a:r>
            <a:r>
              <a:rPr lang="pt-BR" dirty="0" smtClean="0"/>
              <a:t>Elicitation</a:t>
            </a:r>
          </a:p>
          <a:p>
            <a:r>
              <a:rPr lang="pt-BR" dirty="0"/>
              <a:t>* gibbs sampling for motif finding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7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744372"/>
            <a:ext cx="8693150" cy="4795838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ru-RU" dirty="0"/>
              <a:t>Информационное содержание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Алгоритмы поиска мотивов</a:t>
            </a:r>
          </a:p>
          <a:p>
            <a:pPr marL="1028700" lvl="1" indent="-571500">
              <a:buFont typeface="+mj-lt"/>
              <a:buAutoNum type="romanUcPeriod"/>
            </a:pPr>
            <a:r>
              <a:rPr lang="ru-RU" dirty="0" smtClean="0"/>
              <a:t> </a:t>
            </a:r>
            <a:r>
              <a:rPr lang="en-US" dirty="0" smtClean="0"/>
              <a:t>MEME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 err="1" smtClean="0"/>
              <a:t>Gibs</a:t>
            </a:r>
            <a:r>
              <a:rPr lang="en-US" dirty="0" smtClean="0"/>
              <a:t> sampler</a:t>
            </a:r>
            <a:endParaRPr lang="ru-RU" dirty="0" smtClean="0"/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Примеры </a:t>
            </a:r>
            <a:r>
              <a:rPr lang="ru-RU" dirty="0" smtClean="0"/>
              <a:t>сигналов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516009" y="24689"/>
            <a:ext cx="9197280" cy="7734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Задача поиска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мотивов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354533" y="4394317"/>
            <a:ext cx="9196405" cy="80650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Дано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набор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последовательностей, в которых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предполагается наличие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сигнала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239687" y="5661682"/>
            <a:ext cx="9639655" cy="161301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Результат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один или несколько достоверных мотивов.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Каждый мотив – предполагаемый сигнал.</a:t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Для каждого сигнала 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 ответе: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координаты  сигнала; выравнивание всех последовательностей,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PWM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</a:t>
            </a:r>
            <a:r>
              <a:rPr lang="ru-RU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информационное содержание и </a:t>
            </a: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LOGO</a:t>
            </a:r>
            <a:endParaRPr lang="ru-RU" sz="24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388529" y="822652"/>
            <a:ext cx="9180358" cy="226589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игнал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- последовательность (напр. </a:t>
            </a:r>
            <a:r>
              <a:rPr lang="ru-RU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нуклдеотидов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), адресованная одному белку или комплексу белков, и вызывающая одну реакцию. Предполагается, что последовательности сигнала похожи (в редких случаях совпадают)</a:t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Мотив –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описание сигнала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: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PWM,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паттерн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,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др. правило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7" name="TextShape 2"/>
          <p:cNvSpPr txBox="1"/>
          <p:nvPr/>
        </p:nvSpPr>
        <p:spPr>
          <a:xfrm>
            <a:off x="388529" y="3414989"/>
            <a:ext cx="9196405" cy="4800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Примеры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 </a:t>
            </a:r>
            <a:r>
              <a:rPr lang="ru-RU" sz="24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от слушателей</a:t>
            </a:r>
            <a:endParaRPr lang="ru-RU" sz="240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6608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501606" y="0"/>
            <a:ext cx="9197280" cy="9378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Пакет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MEME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TextShape 3"/>
          <p:cNvSpPr txBox="1"/>
          <p:nvPr/>
        </p:nvSpPr>
        <p:spPr>
          <a:xfrm>
            <a:off x="501606" y="1014677"/>
            <a:ext cx="9495360" cy="487743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Входные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параметры позволяют ввести ограничения на искомый сигнал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</a:p>
          <a:p>
            <a:pPr marL="971640" lvl="1" indent="-51372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Число разных</a:t>
            </a:r>
            <a:r>
              <a:rPr lang="ru-RU" sz="2800" u="sn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сигналов, которые выдает программа</a:t>
            </a:r>
          </a:p>
          <a:p>
            <a:pPr marL="971640" lvl="1" indent="-51372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Длина последовательности сигнала</a:t>
            </a:r>
          </a:p>
          <a:p>
            <a:pPr marL="971640" lvl="1" indent="-51372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Ограничения на число находок сигнала в одной последовательности </a:t>
            </a:r>
          </a:p>
          <a:p>
            <a:pPr marL="971640" lvl="1" indent="-51372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Искать ли на комплементарной цепи</a:t>
            </a: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71640" lvl="1" indent="-51372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Вариант выбора базовой модели для вычисления базовых частот букв</a:t>
            </a: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8954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501606" y="0"/>
            <a:ext cx="9197280" cy="11436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Алгоритм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MEME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TextShape 3"/>
          <p:cNvSpPr txBox="1"/>
          <p:nvPr/>
        </p:nvSpPr>
        <p:spPr>
          <a:xfrm>
            <a:off x="501606" y="1437131"/>
            <a:ext cx="9495360" cy="487743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Последовательно берем фрагмент заданной длины в каждой последовательности, ищем похожие фрагменты в других последовательностях, строим выравнивание. Берем базовые частоты букв из дополнения.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каждого выравнивания получаем PWM с максимальным весом, используя  алгоритм EM (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Expectation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maximization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Выбираем заданное число PWM с лучшим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весом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Если задан поиск мотивов разной длины, то все заказанные длины перебираются</a:t>
            </a:r>
            <a:endParaRPr lang="ru-RU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79514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693000" y="402120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Алгоритм EM (Expectation maximization)</a:t>
            </a:r>
          </a:p>
        </p:txBody>
      </p:sp>
      <p:sp>
        <p:nvSpPr>
          <p:cNvPr id="381" name="TextShape 2"/>
          <p:cNvSpPr txBox="1"/>
          <p:nvPr/>
        </p:nvSpPr>
        <p:spPr>
          <a:xfrm>
            <a:off x="585720" y="2270405"/>
            <a:ext cx="8990280" cy="312244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 входе выравнивание и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PWM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 очереди удаляем фрагмент из выравнивания, и заменяем его на лучший по PWM фрагмент в соответствующей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последовательности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Повторяем пока процесс не сходится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Находим максимальный вес, записываем PWM с максимальным весом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0427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693673" y="169767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E-value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мотива, найденного с помощью 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MEME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431712" y="1590752"/>
            <a:ext cx="9262479" cy="59293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MEME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улучшалась несколько раз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классическом варианте </a:t>
            </a: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Нужно одно число на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выравнивание (аналог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веса для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BLAST).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Это число – информационное содержание</a:t>
            </a: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E-value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должно показывать </a:t>
            </a:r>
            <a:r>
              <a:rPr lang="ru-RU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мат.ожидание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числа мотивов с тем же или большим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IC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получаемых поиском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MEME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случайном банке того же размера и состава</a:t>
            </a: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Хорошей математической теории, позволяющей быстро вычислить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E-value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нет.</a:t>
            </a: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Используют эвристические алгоритмы</a:t>
            </a:r>
          </a:p>
          <a:p>
            <a:pPr marL="457920" lvl="1">
              <a:buClr>
                <a:srgbClr val="000000"/>
              </a:buClr>
            </a:pPr>
            <a:endParaRPr lang="ru-RU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endParaRPr lang="ru-RU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25849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93000" y="361792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Ограничения MEME</a:t>
            </a:r>
          </a:p>
        </p:txBody>
      </p:sp>
      <p:sp>
        <p:nvSpPr>
          <p:cNvPr id="383" name="TextShape 2"/>
          <p:cNvSpPr txBox="1"/>
          <p:nvPr/>
        </p:nvSpPr>
        <p:spPr>
          <a:xfrm>
            <a:off x="540312" y="2318523"/>
            <a:ext cx="9031789" cy="376561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Предположение о независимости позиций выравнивания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Находит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только мотивы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без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гэпов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Последовательности должны быть как можно короче и содержать минимум шума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 40 последовательностей, включение дополнительных последовательностей не улучшает работу алгоритма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1942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3" y="613489"/>
            <a:ext cx="8694539" cy="1348930"/>
          </a:xfrm>
        </p:spPr>
        <p:txBody>
          <a:bodyPr>
            <a:normAutofit/>
          </a:bodyPr>
          <a:lstStyle/>
          <a:p>
            <a:r>
              <a:rPr lang="en-US" sz="3663" dirty="0"/>
              <a:t>Gibbs Sampling</a:t>
            </a:r>
            <a:r>
              <a:rPr lang="en-US" sz="3663" dirty="0">
                <a:solidFill>
                  <a:schemeClr val="tx2"/>
                </a:solidFill>
              </a:rPr>
              <a:t/>
            </a:r>
            <a:br>
              <a:rPr lang="en-US" sz="3663" dirty="0">
                <a:solidFill>
                  <a:schemeClr val="tx2"/>
                </a:solidFill>
              </a:rPr>
            </a:br>
            <a:endParaRPr lang="ru-RU" sz="3663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043" y="1353378"/>
            <a:ext cx="8694539" cy="56735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Первый шаг такой же, как в </a:t>
            </a:r>
            <a:r>
              <a:rPr lang="en-US" dirty="0" smtClean="0"/>
              <a:t>MEME</a:t>
            </a:r>
            <a:r>
              <a:rPr lang="ru-RU" dirty="0" smtClean="0"/>
              <a:t>: выбор выравнивания </a:t>
            </a:r>
            <a:r>
              <a:rPr lang="en-US" dirty="0" smtClean="0"/>
              <a:t>A </a:t>
            </a:r>
            <a:r>
              <a:rPr lang="ru-RU" dirty="0" smtClean="0"/>
              <a:t>из случайных фрагментов</a:t>
            </a:r>
          </a:p>
          <a:p>
            <a:r>
              <a:rPr lang="ru-RU" dirty="0" smtClean="0"/>
              <a:t>Шаг состоит в удалении одного фрагмента и замене его случайным фрагментом из той же последовательности</a:t>
            </a:r>
            <a:r>
              <a:rPr lang="en-US" dirty="0" smtClean="0"/>
              <a:t> =&gt; </a:t>
            </a:r>
            <a:r>
              <a:rPr lang="ru-RU" dirty="0" smtClean="0"/>
              <a:t>новое выравнивание </a:t>
            </a:r>
            <a:r>
              <a:rPr lang="en-US" dirty="0" smtClean="0"/>
              <a:t>B</a:t>
            </a:r>
          </a:p>
          <a:p>
            <a:r>
              <a:rPr lang="ru-RU" dirty="0" smtClean="0"/>
              <a:t>Если </a:t>
            </a:r>
            <a:r>
              <a:rPr lang="en-US" dirty="0" smtClean="0"/>
              <a:t>I(B) &gt; I(A), </a:t>
            </a:r>
            <a:r>
              <a:rPr lang="ru-RU" dirty="0" smtClean="0"/>
              <a:t>то берем </a:t>
            </a:r>
            <a:r>
              <a:rPr lang="en-US" dirty="0" smtClean="0"/>
              <a:t>B</a:t>
            </a:r>
          </a:p>
          <a:p>
            <a:r>
              <a:rPr lang="ru-RU" dirty="0" smtClean="0"/>
              <a:t>Если </a:t>
            </a:r>
            <a:r>
              <a:rPr lang="en-US" dirty="0" smtClean="0"/>
              <a:t>I(B) &lt; I(A), </a:t>
            </a:r>
            <a:r>
              <a:rPr lang="ru-RU" dirty="0" smtClean="0"/>
              <a:t>то с вероятностью 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берем </a:t>
            </a:r>
            <a:r>
              <a:rPr lang="en-US" dirty="0" smtClean="0"/>
              <a:t>B, </a:t>
            </a:r>
            <a:r>
              <a:rPr lang="ru-RU" dirty="0" smtClean="0"/>
              <a:t>иначе оставляем </a:t>
            </a:r>
            <a:r>
              <a:rPr lang="en-US" dirty="0" smtClean="0"/>
              <a:t>A</a:t>
            </a:r>
          </a:p>
          <a:p>
            <a:r>
              <a:rPr lang="en-US" dirty="0" smtClean="0"/>
              <a:t> </a:t>
            </a:r>
            <a:r>
              <a:rPr lang="ru-RU" dirty="0" smtClean="0"/>
              <a:t>В начале </a:t>
            </a:r>
            <a:r>
              <a:rPr lang="en-US" dirty="0" smtClean="0"/>
              <a:t>“</a:t>
            </a:r>
            <a:r>
              <a:rPr lang="ru-RU" dirty="0" smtClean="0"/>
              <a:t>температура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en-US" dirty="0" smtClean="0"/>
              <a:t>T </a:t>
            </a:r>
            <a:r>
              <a:rPr lang="ru-RU" dirty="0" smtClean="0"/>
              <a:t>большая =</a:t>
            </a:r>
            <a:r>
              <a:rPr lang="en-US" dirty="0" smtClean="0"/>
              <a:t>&gt; </a:t>
            </a:r>
            <a:r>
              <a:rPr lang="ru-RU" dirty="0" smtClean="0"/>
              <a:t>почти все замены на худшее выравнивание </a:t>
            </a:r>
            <a:r>
              <a:rPr lang="en-US" dirty="0" smtClean="0"/>
              <a:t>B </a:t>
            </a:r>
            <a:r>
              <a:rPr lang="ru-RU" dirty="0" smtClean="0"/>
              <a:t>принимаются; с каждым шагом температура понижается, так что все более  жесткие условия на то, чтобы взять </a:t>
            </a:r>
            <a:r>
              <a:rPr lang="en-US" dirty="0" smtClean="0"/>
              <a:t>B.</a:t>
            </a:r>
          </a:p>
          <a:p>
            <a:r>
              <a:rPr lang="en-US" dirty="0" smtClean="0"/>
              <a:t>“</a:t>
            </a:r>
            <a:r>
              <a:rPr lang="ru-RU" dirty="0" smtClean="0"/>
              <a:t>Тепловой отжиг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ru-RU" sz="1900" dirty="0" smtClean="0"/>
              <a:t>(Как в ПЦР</a:t>
            </a:r>
            <a:r>
              <a:rPr lang="en-US" sz="1900" dirty="0" smtClean="0">
                <a:sym typeface="Wingdings" panose="05000000000000000000" pitchFamily="2" charset="2"/>
              </a:rPr>
              <a:t> )</a:t>
            </a:r>
            <a:endParaRPr lang="en-US" sz="19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077513" y="4109396"/>
            <a:ext cx="3845926" cy="54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49" b="1" dirty="0"/>
              <a:t>P = exp [</a:t>
            </a:r>
            <a:r>
              <a:rPr lang="en-US" sz="1221" b="1" dirty="0"/>
              <a:t> </a:t>
            </a:r>
            <a:r>
              <a:rPr lang="en-US" sz="2849" b="1" dirty="0"/>
              <a:t>(I(B) – I(A))</a:t>
            </a:r>
            <a:r>
              <a:rPr lang="en-US" sz="1425" b="1" dirty="0"/>
              <a:t> </a:t>
            </a:r>
            <a:r>
              <a:rPr lang="en-US" sz="2849" b="1" dirty="0"/>
              <a:t>/</a:t>
            </a:r>
            <a:r>
              <a:rPr lang="en-US" sz="2035" b="1" dirty="0"/>
              <a:t> </a:t>
            </a:r>
            <a:r>
              <a:rPr lang="en-US" sz="2849" b="1" dirty="0"/>
              <a:t>T</a:t>
            </a:r>
            <a:r>
              <a:rPr lang="en-US" sz="2035" b="1" dirty="0"/>
              <a:t> </a:t>
            </a:r>
            <a:r>
              <a:rPr lang="en-US" sz="2849" b="1" dirty="0"/>
              <a:t>]</a:t>
            </a:r>
            <a:endParaRPr lang="ru-RU" sz="2849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27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62142" y="1590752"/>
            <a:ext cx="89551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3200" dirty="0" smtClean="0"/>
              <a:t>Как-то упустил что наши люди – коллеги - тоже сделали детектор мотивов </a:t>
            </a:r>
            <a:endParaRPr lang="en-US" sz="3200" dirty="0"/>
          </a:p>
          <a:p>
            <a:r>
              <a:rPr lang="ru-RU" sz="3200" dirty="0" smtClean="0"/>
              <a:t>     </a:t>
            </a:r>
            <a:r>
              <a:rPr lang="en-US" sz="3200" dirty="0" smtClean="0"/>
              <a:t>Chipmunk </a:t>
            </a:r>
            <a:r>
              <a:rPr lang="en-US" sz="3200" dirty="0"/>
              <a:t>(</a:t>
            </a:r>
            <a:r>
              <a:rPr lang="en-US" sz="3200" dirty="0">
                <a:hlinkClick r:id="rId2"/>
              </a:rPr>
              <a:t>https://opera.autosome.ru/chipmunk/discovery</a:t>
            </a:r>
            <a:r>
              <a:rPr lang="en-US" sz="3200" dirty="0" smtClean="0"/>
              <a:t>)</a:t>
            </a:r>
            <a:endParaRPr lang="ru-RU" sz="3200" dirty="0"/>
          </a:p>
          <a:p>
            <a:endParaRPr lang="ru-RU" sz="3200" dirty="0" smtClean="0"/>
          </a:p>
          <a:p>
            <a:r>
              <a:rPr lang="ru-RU" sz="3200" dirty="0" smtClean="0"/>
              <a:t>     Можете попробовать в своей задаче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78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93000" y="361792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dirty="0" smtClean="0"/>
              <a:t>3. </a:t>
            </a:r>
            <a:r>
              <a:rPr lang="en-US" sz="4400" dirty="0" smtClean="0"/>
              <a:t>Find </a:t>
            </a:r>
            <a:r>
              <a:rPr lang="en-US" sz="4400" dirty="0"/>
              <a:t>Individual Motif </a:t>
            </a:r>
            <a:r>
              <a:rPr lang="en-US" sz="4400" dirty="0" smtClean="0"/>
              <a:t>Occurrences (FIMO)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TextShape 2"/>
          <p:cNvSpPr txBox="1"/>
          <p:nvPr/>
        </p:nvSpPr>
        <p:spPr>
          <a:xfrm>
            <a:off x="10212" y="1744372"/>
            <a:ext cx="10070414" cy="57607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FIMO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ищет встречи каждого из входных мотивов по очереди, независимо друг от друга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Использует алгоритм динамического программирования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Вычисляет 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p-value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каждой находки.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Из-за проблемы множественного тестирования,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p-value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неправильно считать единственным показателем хорошей находки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3200" dirty="0" smtClean="0"/>
              <a:t>FIMO </a:t>
            </a:r>
            <a:r>
              <a:rPr lang="en-US" sz="3200" dirty="0"/>
              <a:t>instead reports for each </a:t>
            </a:r>
            <a:r>
              <a:rPr lang="en-US" sz="3200" i="1" dirty="0"/>
              <a:t>P</a:t>
            </a:r>
            <a:r>
              <a:rPr lang="en-US" sz="3200" dirty="0"/>
              <a:t>-value a corresponding </a:t>
            </a:r>
            <a:r>
              <a:rPr lang="en-US" sz="3200" i="1" dirty="0"/>
              <a:t>q</a:t>
            </a:r>
            <a:r>
              <a:rPr lang="en-US" sz="3200" dirty="0"/>
              <a:t>-value</a:t>
            </a:r>
            <a:r>
              <a:rPr lang="en-US" sz="3200" dirty="0" smtClean="0"/>
              <a:t>,</a:t>
            </a:r>
            <a:r>
              <a:rPr lang="ru-RU" sz="3200" dirty="0" smtClean="0"/>
              <a:t> </a:t>
            </a:r>
            <a:r>
              <a:rPr lang="en-US" sz="3200" dirty="0" smtClean="0"/>
              <a:t>which </a:t>
            </a:r>
            <a:r>
              <a:rPr lang="en-US" sz="3200" dirty="0"/>
              <a:t>is defined as the minimal FDR threshold at which the </a:t>
            </a:r>
            <a:r>
              <a:rPr lang="en-US" sz="3200" i="1" dirty="0" smtClean="0"/>
              <a:t>P</a:t>
            </a:r>
            <a:r>
              <a:rPr lang="en-US" sz="3200" dirty="0" smtClean="0"/>
              <a:t>-value</a:t>
            </a:r>
            <a:r>
              <a:rPr lang="ru-RU" sz="3200" dirty="0" smtClean="0"/>
              <a:t> </a:t>
            </a:r>
            <a:r>
              <a:rPr lang="en-US" sz="3200" dirty="0" smtClean="0"/>
              <a:t>is </a:t>
            </a:r>
            <a:r>
              <a:rPr lang="en-US" sz="3200" dirty="0"/>
              <a:t>deemed significant</a:t>
            </a: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581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2" name="Рисунок 371"/>
          <p:cNvPicPr/>
          <p:nvPr/>
        </p:nvPicPr>
        <p:blipFill>
          <a:blip r:embed="rId3" cstate="print"/>
          <a:stretch/>
        </p:blipFill>
        <p:spPr>
          <a:xfrm>
            <a:off x="1171080" y="1768680"/>
            <a:ext cx="4136760" cy="4384080"/>
          </a:xfrm>
          <a:prstGeom prst="rect">
            <a:avLst/>
          </a:prstGeom>
          <a:ln>
            <a:noFill/>
          </a:ln>
        </p:spPr>
      </p:pic>
      <p:sp>
        <p:nvSpPr>
          <p:cNvPr id="373" name="CustomShape 2"/>
          <p:cNvSpPr/>
          <p:nvPr/>
        </p:nvSpPr>
        <p:spPr>
          <a:xfrm>
            <a:off x="360000" y="6679080"/>
            <a:ext cx="5819040" cy="3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GuhaThakurta D. Computational identification of transcriptional regulatory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elements in DNA sequence. Nucleic Acids Res. 2006 Jul 19;34(12):3585-98.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TextShape 3"/>
          <p:cNvSpPr txBox="1"/>
          <p:nvPr/>
        </p:nvSpPr>
        <p:spPr>
          <a:xfrm>
            <a:off x="787680" y="312480"/>
            <a:ext cx="8616240" cy="1250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мотива с использованием позиционно-весовой матрицы </a:t>
            </a:r>
          </a:p>
        </p:txBody>
      </p:sp>
      <p:sp>
        <p:nvSpPr>
          <p:cNvPr id="375" name="TextShape 4"/>
          <p:cNvSpPr txBox="1"/>
          <p:nvPr/>
        </p:nvSpPr>
        <p:spPr>
          <a:xfrm>
            <a:off x="5400000" y="5539680"/>
            <a:ext cx="4265280" cy="940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Вес позиции — сумма по столбцу, вес мотива — сумма весов позиций</a:t>
            </a:r>
          </a:p>
        </p:txBody>
      </p:sp>
      <p:sp>
        <p:nvSpPr>
          <p:cNvPr id="376" name="TextShape 5"/>
          <p:cNvSpPr txBox="1"/>
          <p:nvPr/>
        </p:nvSpPr>
        <p:spPr>
          <a:xfrm>
            <a:off x="5472000" y="3600000"/>
            <a:ext cx="4392000" cy="179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Вес (I(bj) основания b в данной позиции j</a:t>
            </a: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I(bj)=f(bj)*log f(bj) — p(b)*log p(b),</a:t>
            </a: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где f(bj) — частота основания и в позиции j выравнивания, p(b) — фоновая частота основания b</a:t>
            </a:r>
          </a:p>
        </p:txBody>
      </p:sp>
    </p:spTree>
    <p:extLst>
      <p:ext uri="{BB962C8B-B14F-4D97-AF65-F5344CB8AC3E}">
        <p14:creationId xmlns:p14="http://schemas.microsoft.com/office/powerpoint/2010/main" val="17083792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44" y="1769095"/>
            <a:ext cx="9840938" cy="3144837"/>
          </a:xfrm>
        </p:spPr>
        <p:txBody>
          <a:bodyPr>
            <a:normAutofit/>
          </a:bodyPr>
          <a:lstStyle/>
          <a:p>
            <a:r>
              <a:rPr lang="en-US" dirty="0" smtClean="0"/>
              <a:t>I. </a:t>
            </a:r>
            <a:r>
              <a:rPr lang="ru-RU" dirty="0" smtClean="0"/>
              <a:t>Информационное содержание выравнивания последовательностей сигнала. </a:t>
            </a:r>
            <a:r>
              <a:rPr lang="en-US" dirty="0" smtClean="0"/>
              <a:t>LOGO. </a:t>
            </a:r>
            <a:r>
              <a:rPr lang="ru-RU" dirty="0" smtClean="0"/>
              <a:t>«Сила» сигнала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293609"/>
          </a:xfrm>
        </p:spPr>
        <p:txBody>
          <a:bodyPr/>
          <a:lstStyle/>
          <a:p>
            <a:r>
              <a:rPr lang="ru-RU" dirty="0" smtClean="0"/>
              <a:t>«Классное» задание в </a:t>
            </a:r>
            <a:r>
              <a:rPr lang="ru-RU" dirty="0" smtClean="0"/>
              <a:t>конце занятия </a:t>
            </a:r>
            <a:r>
              <a:rPr lang="ru-RU" dirty="0" smtClean="0"/>
              <a:t>- </a:t>
            </a:r>
            <a:r>
              <a:rPr lang="ru-RU" dirty="0" smtClean="0"/>
              <a:t>вычислить информационное содержание выравнивания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Набор программ для работы с мотивами</a:t>
            </a:r>
          </a:p>
        </p:txBody>
      </p:sp>
      <p:sp>
        <p:nvSpPr>
          <p:cNvPr id="385" name="TextShape 2"/>
          <p:cNvSpPr txBox="1"/>
          <p:nvPr/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6" name="Рисунок 385"/>
          <p:cNvPicPr/>
          <p:nvPr/>
        </p:nvPicPr>
        <p:blipFill>
          <a:blip r:embed="rId2" cstate="print"/>
          <a:stretch/>
        </p:blipFill>
        <p:spPr>
          <a:xfrm>
            <a:off x="682920" y="1677960"/>
            <a:ext cx="8029080" cy="5018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7711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142" y="822652"/>
            <a:ext cx="8955174" cy="21476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MAST – </a:t>
            </a:r>
            <a:r>
              <a:rPr lang="ru-RU" dirty="0" smtClean="0"/>
              <a:t>другая программа из пакета </a:t>
            </a:r>
            <a:r>
              <a:rPr lang="en-US" dirty="0" smtClean="0"/>
              <a:t>MEME </a:t>
            </a:r>
            <a:r>
              <a:rPr lang="ru-RU" dirty="0" smtClean="0"/>
              <a:t>для поиска новых  сигналов  по нескольким </a:t>
            </a:r>
            <a:r>
              <a:rPr lang="en-US" dirty="0" smtClean="0"/>
              <a:t>PWM </a:t>
            </a:r>
            <a:r>
              <a:rPr lang="ru-RU" dirty="0" smtClean="0"/>
              <a:t>в большом наборе последовательностей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</a:t>
            </a:r>
            <a:r>
              <a:rPr lang="ru-RU" dirty="0" smtClean="0"/>
              <a:t>Примеры сигналов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п</a:t>
            </a:r>
            <a:r>
              <a:rPr lang="ru-RU" dirty="0"/>
              <a:t>р</a:t>
            </a:r>
            <a:r>
              <a:rPr lang="ru-RU" dirty="0" smtClean="0"/>
              <a:t>едстоящего теста, зачёт которого приводит к зачёту темы коллоквиума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918692"/>
          </a:xfrm>
        </p:spPr>
        <p:txBody>
          <a:bodyPr/>
          <a:lstStyle/>
          <a:p>
            <a:r>
              <a:rPr lang="ru-RU" dirty="0" smtClean="0"/>
              <a:t>Вопросы о сигнале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360" y="1321917"/>
            <a:ext cx="8693150" cy="479583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называется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каком процессе используется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Конкретный адресат – белок или комплекс белков, реагирующий на сигнал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Предназначение, какую реакцию вызывает у адресата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[</a:t>
            </a:r>
            <a:r>
              <a:rPr lang="ru-RU" sz="2000" dirty="0" smtClean="0"/>
              <a:t>не запланированные  получатели сигнала, если есть</a:t>
            </a:r>
            <a:r>
              <a:rPr lang="en-US" sz="2000" dirty="0" smtClean="0"/>
              <a:t>]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Какой  тип сигнала (хим. модификация, вторичная структура, 3</a:t>
            </a:r>
            <a:r>
              <a:rPr lang="en-US" dirty="0" smtClean="0"/>
              <a:t>D </a:t>
            </a:r>
            <a:r>
              <a:rPr lang="ru-RU" dirty="0" smtClean="0"/>
              <a:t>структура, последовательность; составной), описание сигнала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Информационное содержание сигнала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Эффективность сигнала для адресата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000" dirty="0"/>
              <a:t>Какая вероятность, что адресат среагирует на сигнал при встрече его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033907"/>
          </a:xfrm>
        </p:spPr>
        <p:txBody>
          <a:bodyPr/>
          <a:lstStyle/>
          <a:p>
            <a:r>
              <a:rPr lang="ru-RU" dirty="0" smtClean="0"/>
              <a:t>Из лекции 1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234212"/>
              </p:ext>
            </p:extLst>
          </p:nvPr>
        </p:nvGraphicFramePr>
        <p:xfrm>
          <a:off x="317643" y="1437132"/>
          <a:ext cx="9445340" cy="3755663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207987">
                  <a:extLst>
                    <a:ext uri="{9D8B030D-6E8A-4147-A177-3AD203B41FA5}">
                      <a16:colId xmlns="" xmlns:a16="http://schemas.microsoft.com/office/drawing/2014/main" val="2935204"/>
                    </a:ext>
                  </a:extLst>
                </a:gridCol>
                <a:gridCol w="1832814">
                  <a:extLst>
                    <a:ext uri="{9D8B030D-6E8A-4147-A177-3AD203B41FA5}">
                      <a16:colId xmlns="" xmlns:a16="http://schemas.microsoft.com/office/drawing/2014/main" val="1458165707"/>
                    </a:ext>
                  </a:extLst>
                </a:gridCol>
                <a:gridCol w="1572591">
                  <a:extLst>
                    <a:ext uri="{9D8B030D-6E8A-4147-A177-3AD203B41FA5}">
                      <a16:colId xmlns="" xmlns:a16="http://schemas.microsoft.com/office/drawing/2014/main" val="2702577751"/>
                    </a:ext>
                  </a:extLst>
                </a:gridCol>
                <a:gridCol w="1207987">
                  <a:extLst>
                    <a:ext uri="{9D8B030D-6E8A-4147-A177-3AD203B41FA5}">
                      <a16:colId xmlns="" xmlns:a16="http://schemas.microsoft.com/office/drawing/2014/main" val="2398455096"/>
                    </a:ext>
                  </a:extLst>
                </a:gridCol>
                <a:gridCol w="1207987">
                  <a:extLst>
                    <a:ext uri="{9D8B030D-6E8A-4147-A177-3AD203B41FA5}">
                      <a16:colId xmlns="" xmlns:a16="http://schemas.microsoft.com/office/drawing/2014/main" val="2745938530"/>
                    </a:ext>
                  </a:extLst>
                </a:gridCol>
                <a:gridCol w="1207987">
                  <a:extLst>
                    <a:ext uri="{9D8B030D-6E8A-4147-A177-3AD203B41FA5}">
                      <a16:colId xmlns="" xmlns:a16="http://schemas.microsoft.com/office/drawing/2014/main" val="1767279018"/>
                    </a:ext>
                  </a:extLst>
                </a:gridCol>
                <a:gridCol w="1207987">
                  <a:extLst>
                    <a:ext uri="{9D8B030D-6E8A-4147-A177-3AD203B41FA5}">
                      <a16:colId xmlns="" xmlns:a16="http://schemas.microsoft.com/office/drawing/2014/main" val="1973354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процесс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предназначение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эффективность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1287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Кэп</a:t>
                      </a:r>
                      <a:r>
                        <a:rPr lang="ru-RU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Трансляция </a:t>
                      </a:r>
                      <a:r>
                        <a:rPr lang="ru-RU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эукар</a:t>
                      </a:r>
                      <a:r>
                        <a:rPr lang="ru-RU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Сборка </a:t>
                      </a:r>
                      <a:r>
                        <a:rPr lang="ru-RU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инициаторного</a:t>
                      </a:r>
                      <a:r>
                        <a:rPr lang="ru-RU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комплекса</a:t>
                      </a:r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Хим. </a:t>
                      </a:r>
                      <a:r>
                        <a:rPr lang="ru-RU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Модиф</a:t>
                      </a:r>
                      <a:r>
                        <a:rPr lang="ru-RU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n/a</a:t>
                      </a:r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????</a:t>
                      </a:r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6182159"/>
                  </a:ext>
                </a:extLst>
              </a:tr>
              <a:tr h="411339"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0245080"/>
                  </a:ext>
                </a:extLst>
              </a:tr>
              <a:tr h="397924"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6688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1699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657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874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295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0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86" y="106604"/>
            <a:ext cx="9562845" cy="1023288"/>
          </a:xfrm>
        </p:spPr>
        <p:txBody>
          <a:bodyPr/>
          <a:lstStyle/>
          <a:p>
            <a:r>
              <a:rPr lang="ru-RU" dirty="0" smtClean="0"/>
              <a:t>Примеры сильных и слабых сигналов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2565" y="909722"/>
            <a:ext cx="967806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/>
              <a:t>Сигнал (мотив) читают белки и биологи. И те, и особенно другие, ошибаются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Сигнал </a:t>
            </a:r>
            <a:r>
              <a:rPr lang="ru-RU" sz="2400" dirty="0" smtClean="0"/>
              <a:t>эффективный, </a:t>
            </a:r>
            <a:r>
              <a:rPr lang="ru-RU" sz="2400" dirty="0" smtClean="0"/>
              <a:t>если он вызывает ожидаемый ответ (какой сигнал, такой ответ).</a:t>
            </a:r>
          </a:p>
          <a:p>
            <a:pPr>
              <a:spcAft>
                <a:spcPts val="600"/>
              </a:spcAft>
            </a:pPr>
            <a:endParaRPr lang="ru-RU" sz="2400" dirty="0"/>
          </a:p>
          <a:p>
            <a:pPr>
              <a:spcAft>
                <a:spcPts val="600"/>
              </a:spcAft>
            </a:pPr>
            <a:r>
              <a:rPr lang="ru-RU" sz="2400" dirty="0"/>
              <a:t>Сигнал  </a:t>
            </a:r>
            <a:r>
              <a:rPr lang="en-US" sz="2400" dirty="0"/>
              <a:t>GATC </a:t>
            </a:r>
            <a:r>
              <a:rPr lang="ru-RU" sz="2400" dirty="0"/>
              <a:t>в ДНК адресован </a:t>
            </a:r>
            <a:r>
              <a:rPr lang="ru-RU" sz="2400" dirty="0" err="1"/>
              <a:t>эндонуклеазе</a:t>
            </a:r>
            <a:r>
              <a:rPr lang="ru-RU" sz="2400" dirty="0"/>
              <a:t> рестрикции </a:t>
            </a:r>
            <a:r>
              <a:rPr lang="en-US" sz="2400" dirty="0" err="1"/>
              <a:t>DpnII</a:t>
            </a:r>
            <a:r>
              <a:rPr lang="ru-RU" sz="2400" dirty="0"/>
              <a:t> </a:t>
            </a:r>
            <a:r>
              <a:rPr lang="en-US" sz="2400" dirty="0"/>
              <a:t> </a:t>
            </a:r>
            <a:r>
              <a:rPr lang="ru-RU" sz="2400" dirty="0"/>
              <a:t>и двум ДНК </a:t>
            </a:r>
            <a:r>
              <a:rPr lang="ru-RU" sz="2400" dirty="0" err="1"/>
              <a:t>метилтрансферазам</a:t>
            </a:r>
            <a:r>
              <a:rPr lang="ru-RU" sz="2400" dirty="0"/>
              <a:t>  </a:t>
            </a:r>
            <a:r>
              <a:rPr lang="en-US" sz="2400" dirty="0"/>
              <a:t>M1.DpnII </a:t>
            </a:r>
            <a:r>
              <a:rPr lang="ru-RU" sz="2400" dirty="0"/>
              <a:t>и </a:t>
            </a:r>
            <a:r>
              <a:rPr lang="en-US" sz="2400" dirty="0" smtClean="0"/>
              <a:t>M2.DpnII </a:t>
            </a:r>
            <a:r>
              <a:rPr lang="ru-RU" sz="2400" dirty="0"/>
              <a:t>из стрептококка. </a:t>
            </a:r>
            <a:endParaRPr lang="ru-RU" sz="2400" dirty="0" smtClean="0"/>
          </a:p>
          <a:p>
            <a:pPr>
              <a:spcAft>
                <a:spcPts val="600"/>
              </a:spcAft>
            </a:pPr>
            <a:endParaRPr lang="ru-RU" sz="2400" dirty="0"/>
          </a:p>
          <a:p>
            <a:pPr>
              <a:spcAft>
                <a:spcPts val="600"/>
              </a:spcAft>
            </a:pPr>
            <a:r>
              <a:rPr lang="ru-RU" sz="2400" dirty="0" smtClean="0"/>
              <a:t>Ответ </a:t>
            </a:r>
            <a:r>
              <a:rPr lang="ru-RU" sz="2400" dirty="0"/>
              <a:t>ДНК </a:t>
            </a:r>
            <a:r>
              <a:rPr lang="ru-RU" sz="2400" dirty="0" err="1"/>
              <a:t>метилтрансфераз</a:t>
            </a:r>
            <a:r>
              <a:rPr lang="ru-RU" sz="2400" dirty="0"/>
              <a:t> состоит в навешивании </a:t>
            </a:r>
            <a:r>
              <a:rPr lang="ru-RU" sz="2400" dirty="0" err="1"/>
              <a:t>метильной</a:t>
            </a:r>
            <a:r>
              <a:rPr lang="ru-RU" sz="2400" dirty="0"/>
              <a:t> группы на основания </a:t>
            </a:r>
            <a:r>
              <a:rPr lang="en-US" sz="2400" dirty="0"/>
              <a:t>A </a:t>
            </a:r>
            <a:r>
              <a:rPr lang="ru-RU" sz="2400" dirty="0"/>
              <a:t>на прямой и обратной цепи. </a:t>
            </a:r>
            <a:endParaRPr lang="ru-RU" sz="2400" dirty="0" smtClean="0"/>
          </a:p>
          <a:p>
            <a:pPr>
              <a:spcAft>
                <a:spcPts val="600"/>
              </a:spcAft>
            </a:pPr>
            <a:r>
              <a:rPr lang="ru-RU" sz="2400" dirty="0" smtClean="0"/>
              <a:t>Ответ </a:t>
            </a:r>
            <a:r>
              <a:rPr lang="en-US" sz="2400" dirty="0" err="1"/>
              <a:t>DpnII</a:t>
            </a:r>
            <a:r>
              <a:rPr lang="en-US" sz="2400" dirty="0"/>
              <a:t> </a:t>
            </a:r>
            <a:r>
              <a:rPr lang="ru-RU" sz="2400" dirty="0"/>
              <a:t>ПРИ ОТСУТСТВИИ </a:t>
            </a:r>
            <a:r>
              <a:rPr lang="ru-RU" sz="2400" dirty="0" err="1"/>
              <a:t>метильных</a:t>
            </a:r>
            <a:r>
              <a:rPr lang="ru-RU" sz="2400" dirty="0"/>
              <a:t> групп состоит в расщеплении обеих цепочек ДНК между </a:t>
            </a:r>
            <a:r>
              <a:rPr lang="en-US" sz="2400" dirty="0"/>
              <a:t>G </a:t>
            </a:r>
            <a:r>
              <a:rPr lang="ru-RU" sz="2400" dirty="0"/>
              <a:t>и предыдущим основанием.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Сигнал для </a:t>
            </a:r>
            <a:r>
              <a:rPr lang="en-US" sz="2400" dirty="0" err="1"/>
              <a:t>DpnII</a:t>
            </a:r>
            <a:r>
              <a:rPr lang="ru-RU" sz="2400" dirty="0"/>
              <a:t> </a:t>
            </a:r>
            <a:r>
              <a:rPr lang="ru-RU" sz="2400" dirty="0" smtClean="0"/>
              <a:t>эффективный: </a:t>
            </a:r>
            <a:r>
              <a:rPr lang="ru-RU" sz="2400" dirty="0"/>
              <a:t>есть сигнал =</a:t>
            </a:r>
            <a:r>
              <a:rPr lang="en-US" sz="2400" dirty="0"/>
              <a:t>&gt;</a:t>
            </a:r>
            <a:r>
              <a:rPr lang="ru-RU" sz="2400" dirty="0"/>
              <a:t> есть ответ.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5695" y="7082667"/>
            <a:ext cx="883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Красный светофор – сильный сигнал там, где машины не едут на красный цвет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86" y="106604"/>
            <a:ext cx="9562845" cy="6008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7551" y="1432942"/>
            <a:ext cx="967806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/>
              <a:t>Сигнал  </a:t>
            </a:r>
            <a:r>
              <a:rPr lang="en-US" sz="2400" dirty="0" smtClean="0"/>
              <a:t>CG (</a:t>
            </a:r>
            <a:r>
              <a:rPr lang="ru-RU" sz="2400" dirty="0" smtClean="0"/>
              <a:t>пишут </a:t>
            </a:r>
            <a:r>
              <a:rPr lang="en-US" sz="2400" dirty="0" err="1" smtClean="0"/>
              <a:t>CpG</a:t>
            </a:r>
            <a:r>
              <a:rPr lang="en-US" sz="2400" dirty="0" smtClean="0"/>
              <a:t>)  </a:t>
            </a:r>
            <a:r>
              <a:rPr lang="ru-RU" sz="2400" dirty="0" smtClean="0"/>
              <a:t>в геноме человека адресован ДНК </a:t>
            </a:r>
            <a:r>
              <a:rPr lang="ru-RU" sz="2400" dirty="0" err="1" smtClean="0"/>
              <a:t>метилтрансферазе</a:t>
            </a:r>
            <a:r>
              <a:rPr lang="ru-RU" sz="2400" dirty="0" smtClean="0"/>
              <a:t> </a:t>
            </a:r>
            <a:r>
              <a:rPr lang="en-US" sz="2400" dirty="0" smtClean="0"/>
              <a:t>DNMT3A. </a:t>
            </a:r>
            <a:endParaRPr lang="ru-RU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Ответ – </a:t>
            </a:r>
            <a:r>
              <a:rPr lang="ru-RU" sz="2400" dirty="0" err="1" smtClean="0"/>
              <a:t>метилирование</a:t>
            </a:r>
            <a:r>
              <a:rPr lang="ru-RU" sz="2400" dirty="0" smtClean="0"/>
              <a:t> по </a:t>
            </a:r>
            <a:r>
              <a:rPr lang="ru-RU" sz="2400" dirty="0" err="1" smtClean="0"/>
              <a:t>цитозину</a:t>
            </a:r>
            <a:r>
              <a:rPr lang="ru-RU" sz="2400" dirty="0" smtClean="0"/>
              <a:t> в одной цепочке. Однако не все сайты </a:t>
            </a:r>
            <a:r>
              <a:rPr lang="en-US" sz="2400" dirty="0" err="1" smtClean="0"/>
              <a:t>CpG</a:t>
            </a:r>
            <a:r>
              <a:rPr lang="en-US" sz="2400" dirty="0" smtClean="0"/>
              <a:t>  </a:t>
            </a:r>
            <a:r>
              <a:rPr lang="ru-RU" sz="2400" dirty="0" err="1" smtClean="0"/>
              <a:t>метилированы</a:t>
            </a:r>
            <a:r>
              <a:rPr lang="ru-RU" sz="2400" dirty="0" smtClean="0"/>
              <a:t>.  </a:t>
            </a:r>
            <a:r>
              <a:rPr lang="en-US" sz="2400" dirty="0" smtClean="0"/>
              <a:t>  </a:t>
            </a:r>
            <a:r>
              <a:rPr lang="ru-RU" sz="2400" dirty="0" smtClean="0"/>
              <a:t>Сигнал не </a:t>
            </a:r>
            <a:r>
              <a:rPr lang="ru-RU" sz="2400" dirty="0" smtClean="0"/>
              <a:t>эффективный. </a:t>
            </a:r>
            <a:r>
              <a:rPr lang="ru-RU" sz="2400" dirty="0" smtClean="0"/>
              <a:t>Наше знание того, как </a:t>
            </a:r>
            <a:r>
              <a:rPr lang="en-US" sz="2400" dirty="0"/>
              <a:t>DNMT3A</a:t>
            </a:r>
            <a:r>
              <a:rPr lang="ru-RU" sz="2400" dirty="0" smtClean="0"/>
              <a:t> распознаёт </a:t>
            </a:r>
            <a:r>
              <a:rPr lang="en-US" sz="2400" dirty="0" err="1" smtClean="0"/>
              <a:t>CpG</a:t>
            </a:r>
            <a:r>
              <a:rPr lang="en-US" sz="2400" dirty="0" smtClean="0"/>
              <a:t> </a:t>
            </a:r>
            <a:r>
              <a:rPr lang="ru-RU" sz="2400" dirty="0" smtClean="0"/>
              <a:t>которые </a:t>
            </a:r>
            <a:r>
              <a:rPr lang="ru-RU" sz="2400" dirty="0" err="1" smtClean="0"/>
              <a:t>метилирует</a:t>
            </a:r>
            <a:r>
              <a:rPr lang="ru-RU" sz="2400" dirty="0" smtClean="0"/>
              <a:t> недостаточно для понимания происходящего </a:t>
            </a:r>
            <a:r>
              <a:rPr lang="en-US" sz="2400" i="1" dirty="0" smtClean="0"/>
              <a:t>in vivo</a:t>
            </a:r>
            <a:r>
              <a:rPr lang="ru-RU" sz="2400" i="1" dirty="0" smtClean="0"/>
              <a:t>.</a:t>
            </a:r>
          </a:p>
          <a:p>
            <a:pPr>
              <a:spcAft>
                <a:spcPts val="600"/>
              </a:spcAft>
            </a:pPr>
            <a:endParaRPr lang="ru-RU" sz="2400" i="1" dirty="0" smtClean="0"/>
          </a:p>
          <a:p>
            <a:pPr>
              <a:spcAft>
                <a:spcPts val="600"/>
              </a:spcAft>
            </a:pPr>
            <a:r>
              <a:rPr lang="ru-RU" sz="2400" dirty="0" err="1" smtClean="0"/>
              <a:t>Метилирование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полуметилированных</a:t>
            </a:r>
            <a:r>
              <a:rPr lang="ru-RU" sz="2400" dirty="0" smtClean="0"/>
              <a:t> сайтов – </a:t>
            </a:r>
            <a:r>
              <a:rPr lang="ru-RU" sz="2400" dirty="0" smtClean="0"/>
              <a:t>эффективный </a:t>
            </a:r>
            <a:r>
              <a:rPr lang="ru-RU" sz="2400" dirty="0" smtClean="0"/>
              <a:t>сигнал для </a:t>
            </a:r>
            <a:r>
              <a:rPr lang="en-US" sz="2400" dirty="0" smtClean="0"/>
              <a:t>DNTM1.</a:t>
            </a:r>
            <a:r>
              <a:rPr lang="ru-RU" sz="2400" dirty="0" smtClean="0"/>
              <a:t> На этом основана </a:t>
            </a:r>
            <a:r>
              <a:rPr lang="ru-RU" sz="2400" dirty="0" err="1" smtClean="0"/>
              <a:t>эпигенетика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400" dirty="0" smtClean="0"/>
              <a:t>При репликации ДНК </a:t>
            </a:r>
            <a:r>
              <a:rPr lang="en-US" sz="2400" dirty="0" smtClean="0"/>
              <a:t>DNTM1</a:t>
            </a:r>
            <a:r>
              <a:rPr lang="ru-RU" sz="2400" dirty="0" smtClean="0"/>
              <a:t> восстанавливает </a:t>
            </a:r>
            <a:r>
              <a:rPr lang="ru-RU" sz="2400" dirty="0" err="1" smtClean="0"/>
              <a:t>метилирование</a:t>
            </a:r>
            <a:r>
              <a:rPr lang="ru-RU" sz="2400" dirty="0" smtClean="0"/>
              <a:t> по обеим цепочкам.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КОНЕЦ ПРЕЗЕНТАЦИИ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Сужение области поиска мотива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меньше область поиска тем надежнее детектируются мотивы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ChIP-seq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romatin </a:t>
            </a: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mmuno</a:t>
            </a: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recipitation (Chip) с последующим высокопроизводительным секвенированием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792000" y="4032000"/>
            <a:ext cx="8710920" cy="9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Эксперимент и анализ данных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4"/>
          <p:cNvSpPr/>
          <p:nvPr/>
        </p:nvSpPr>
        <p:spPr>
          <a:xfrm>
            <a:off x="9072000" y="712800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C93F8A9C-5FDF-4DF8-BABE-04F53D283EA3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39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43960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307" y="361792"/>
            <a:ext cx="9185606" cy="107534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Энтропия – мера неопределенности (непредсказуемости) сигнала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3954" y="1629157"/>
            <a:ext cx="887836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«Пусть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например, некоторое событие может произойти с вероятностью 0,99 и не произойти с вероятностью 0,01, а другое событие имеет вероятности соответственно 0,5 и 0,5.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Очевидно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что в первом случае результатом опыта «почти наверняка» является наступление события, во втором же случае неопределенность исхода так велика, что от прогноза разумнее воздержаться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.»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«</a:t>
            </a:r>
            <a:r>
              <a:rPr lang="ru-RU" sz="2400" dirty="0">
                <a:latin typeface="Times New Roman" panose="02020603050405020304" pitchFamily="18" charset="0"/>
                <a:hlinkClick r:id="rId2"/>
              </a:rPr>
              <a:t>Системный анализ и проектирование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» (Е. Н.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Живицкая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ru-RU" sz="2400" dirty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1130" y="4701557"/>
            <a:ext cx="8878366" cy="142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Информация противоположна неопределенности. Чем больше информации о сигнале, тем он более предсказуем – у него меньше энтропия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7434" y="6122542"/>
            <a:ext cx="8785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Слово из 7 нуклеотидов ДНК предсказать нельзя.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Если слово из 7 нуклеотидов – последовательность Козак, то неопределенность уменьшается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(например,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ATG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1й поз.)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1275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Эксперимент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2" name="Рисунок 321"/>
          <p:cNvPicPr/>
          <p:nvPr/>
        </p:nvPicPr>
        <p:blipFill>
          <a:blip r:embed="rId2" cstate="print"/>
          <a:stretch/>
        </p:blipFill>
        <p:spPr>
          <a:xfrm>
            <a:off x="2988853" y="1325816"/>
            <a:ext cx="4102920" cy="5803200"/>
          </a:xfrm>
          <a:prstGeom prst="rect">
            <a:avLst/>
          </a:prstGeom>
          <a:ln>
            <a:noFill/>
          </a:ln>
        </p:spPr>
      </p:pic>
      <p:sp>
        <p:nvSpPr>
          <p:cNvPr id="323" name="CustomShape 2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546F31C5-439B-49A7-869D-8F00D0290CED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40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1004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Анализ данных ChIP-seq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2412000" y="7128000"/>
            <a:ext cx="6199560" cy="23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Ma W, Wong WH. The analysis of ChIP-Seq data. Methods Enzymol. 2011;497:51-73.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6" name="Рисунок 325"/>
          <p:cNvPicPr/>
          <p:nvPr/>
        </p:nvPicPr>
        <p:blipFill>
          <a:blip r:embed="rId2" cstate="print"/>
          <a:stretch/>
        </p:blipFill>
        <p:spPr>
          <a:xfrm>
            <a:off x="2592000" y="1080000"/>
            <a:ext cx="4643280" cy="6564960"/>
          </a:xfrm>
          <a:prstGeom prst="rect">
            <a:avLst/>
          </a:prstGeom>
          <a:ln>
            <a:noFill/>
          </a:ln>
        </p:spPr>
      </p:pic>
      <p:sp>
        <p:nvSpPr>
          <p:cNvPr id="327" name="CustomShape 3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513C8F43-6697-4D5F-8241-C22EF91414A5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41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46695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Выбор величины сдвига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9" name="Рисунок 328"/>
          <p:cNvPicPr/>
          <p:nvPr/>
        </p:nvPicPr>
        <p:blipFill>
          <a:blip r:embed="rId2" cstate="print"/>
          <a:stretch/>
        </p:blipFill>
        <p:spPr>
          <a:xfrm>
            <a:off x="503640" y="2071080"/>
            <a:ext cx="8855280" cy="3688920"/>
          </a:xfrm>
          <a:prstGeom prst="rect">
            <a:avLst/>
          </a:prstGeom>
          <a:ln>
            <a:noFill/>
          </a:ln>
        </p:spPr>
      </p:pic>
      <p:sp>
        <p:nvSpPr>
          <p:cNvPr id="330" name="CustomShape 2"/>
          <p:cNvSpPr/>
          <p:nvPr/>
        </p:nvSpPr>
        <p:spPr>
          <a:xfrm>
            <a:off x="1080000" y="1368000"/>
            <a:ext cx="8710920" cy="9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Длина секвенированного фрагмента — 200 п.н.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576000" y="6840000"/>
            <a:ext cx="8943840" cy="66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Zhang Y, et al. Model-based analysis of ChIP-Seq (MACS). Genome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Biol. 2008;9(9):R137.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864000" y="5721840"/>
            <a:ext cx="8494920" cy="11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Такой сдвиг пиков проискодит, если длина анализируемого фрагмента примерно равна длине секвенируемого фрагмента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5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0A0A85F6-377D-4C64-92F6-5BEBD9289422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42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08821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Выбор достоверных пиков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5" name="Рисунок 334"/>
          <p:cNvPicPr/>
          <p:nvPr/>
        </p:nvPicPr>
        <p:blipFill>
          <a:blip r:embed="rId2" cstate="print"/>
          <a:stretch/>
        </p:blipFill>
        <p:spPr>
          <a:xfrm>
            <a:off x="487440" y="2304000"/>
            <a:ext cx="9375480" cy="2819520"/>
          </a:xfrm>
          <a:prstGeom prst="rect">
            <a:avLst/>
          </a:prstGeom>
          <a:ln>
            <a:noFill/>
          </a:ln>
        </p:spPr>
      </p:pic>
      <p:sp>
        <p:nvSpPr>
          <p:cNvPr id="336" name="CustomShape 2"/>
          <p:cNvSpPr/>
          <p:nvPr/>
        </p:nvSpPr>
        <p:spPr>
          <a:xfrm>
            <a:off x="3198960" y="6709320"/>
            <a:ext cx="615996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http://crazyhottommy.blogspot.ru/2013_12_01_archive.html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504000" y="5367240"/>
            <a:ext cx="8494920" cy="110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Сравнивают пики в эксперименте и контроле, считают p-value.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4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FDDF3CAA-90E1-4ADC-8FD4-D9A5CC2546F0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43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3456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Связывание с хроматином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504000" y="4858560"/>
            <a:ext cx="4318920" cy="11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Нет асимметрии пиков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1" name="Рисунок 340"/>
          <p:cNvPicPr/>
          <p:nvPr/>
        </p:nvPicPr>
        <p:blipFill>
          <a:blip r:embed="rId2" cstate="print"/>
          <a:srcRect r="16767" b="59834"/>
          <a:stretch/>
        </p:blipFill>
        <p:spPr>
          <a:xfrm>
            <a:off x="197640" y="1347480"/>
            <a:ext cx="5201280" cy="3547440"/>
          </a:xfrm>
          <a:prstGeom prst="rect">
            <a:avLst/>
          </a:prstGeom>
          <a:ln>
            <a:noFill/>
          </a:ln>
        </p:spPr>
      </p:pic>
      <p:sp>
        <p:nvSpPr>
          <p:cNvPr id="342" name="CustomShape 3"/>
          <p:cNvSpPr/>
          <p:nvPr/>
        </p:nvSpPr>
        <p:spPr>
          <a:xfrm>
            <a:off x="5616000" y="5517720"/>
            <a:ext cx="43189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/>
              </a:rPr>
              <a:t>http://compbio.pbworks.com/w/page/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16252888/Epigenetic%20Regulation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3" name="Рисунок 342"/>
          <p:cNvPicPr/>
          <p:nvPr/>
        </p:nvPicPr>
        <p:blipFill>
          <a:blip r:embed="rId4" cstate="print"/>
          <a:stretch/>
        </p:blipFill>
        <p:spPr>
          <a:xfrm>
            <a:off x="4091760" y="3384000"/>
            <a:ext cx="5873400" cy="2014920"/>
          </a:xfrm>
          <a:prstGeom prst="rect">
            <a:avLst/>
          </a:prstGeom>
          <a:ln>
            <a:noFill/>
          </a:ln>
        </p:spPr>
      </p:pic>
      <p:sp>
        <p:nvSpPr>
          <p:cNvPr id="344" name="CustomShape 4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0F249C3B-0B69-4187-8174-A2A43E805B8C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44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9990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Примеры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3" name="Рисунок 352"/>
          <p:cNvPicPr/>
          <p:nvPr/>
        </p:nvPicPr>
        <p:blipFill>
          <a:blip r:embed="rId3" cstate="print"/>
          <a:stretch/>
        </p:blipFill>
        <p:spPr>
          <a:xfrm>
            <a:off x="720000" y="1512000"/>
            <a:ext cx="2711160" cy="2424960"/>
          </a:xfrm>
          <a:prstGeom prst="rect">
            <a:avLst/>
          </a:prstGeom>
          <a:ln>
            <a:noFill/>
          </a:ln>
        </p:spPr>
      </p:pic>
      <p:pic>
        <p:nvPicPr>
          <p:cNvPr id="354" name="Рисунок 353"/>
          <p:cNvPicPr/>
          <p:nvPr/>
        </p:nvPicPr>
        <p:blipFill>
          <a:blip r:embed="rId4" cstate="print"/>
          <a:srcRect l="9567" t="10604" r="10" b="17034"/>
          <a:stretch/>
        </p:blipFill>
        <p:spPr>
          <a:xfrm>
            <a:off x="5832000" y="1771200"/>
            <a:ext cx="2447640" cy="1468440"/>
          </a:xfrm>
          <a:prstGeom prst="rect">
            <a:avLst/>
          </a:prstGeom>
          <a:ln>
            <a:noFill/>
          </a:ln>
        </p:spPr>
      </p:pic>
      <p:sp>
        <p:nvSpPr>
          <p:cNvPr id="355" name="CustomShape 2"/>
          <p:cNvSpPr/>
          <p:nvPr/>
        </p:nvSpPr>
        <p:spPr>
          <a:xfrm>
            <a:off x="360000" y="388800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Данные экспериментов ChiP-Seq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3"/>
          <p:cNvSpPr/>
          <p:nvPr/>
        </p:nvSpPr>
        <p:spPr>
          <a:xfrm>
            <a:off x="4680000" y="386064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Upstream области коэкспрессирующихся генов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4"/>
          <p:cNvSpPr/>
          <p:nvPr/>
        </p:nvSpPr>
        <p:spPr>
          <a:xfrm>
            <a:off x="2520000" y="4995360"/>
            <a:ext cx="3887640" cy="24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CCTACGCAAACGTTTTCTTTTT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GTCTCGCAAACGTTTGCTTTCC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CACACGCAAACGTTTTCGTTTA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TCCACGCAAACGGTTTCGTCAG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GCCACGCAACCGTTTTCCTTGC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GATACGCAAACGTGTGCGTCTG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CCGACGCAATCGGTTACCTTGA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GTTGCGCAAACGTTTTCGTTAC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Line 5"/>
          <p:cNvSpPr/>
          <p:nvPr/>
        </p:nvSpPr>
        <p:spPr>
          <a:xfrm>
            <a:off x="2160000" y="4680000"/>
            <a:ext cx="360000" cy="315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Line 6"/>
          <p:cNvSpPr/>
          <p:nvPr/>
        </p:nvSpPr>
        <p:spPr>
          <a:xfrm flipH="1">
            <a:off x="4320000" y="4680000"/>
            <a:ext cx="432000" cy="315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TextBox 9"/>
          <p:cNvSpPr txBox="1"/>
          <p:nvPr/>
        </p:nvSpPr>
        <p:spPr>
          <a:xfrm>
            <a:off x="6180134" y="5508062"/>
            <a:ext cx="387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 это выравнивание – </a:t>
            </a:r>
            <a:br>
              <a:rPr lang="ru-RU" sz="2000" dirty="0" smtClean="0"/>
            </a:br>
            <a:r>
              <a:rPr lang="ru-RU" sz="2000" dirty="0" smtClean="0"/>
              <a:t>то, что нужно найти в более</a:t>
            </a:r>
          </a:p>
          <a:p>
            <a:r>
              <a:rPr lang="ru-RU" sz="2000" dirty="0"/>
              <a:t>д</a:t>
            </a:r>
            <a:r>
              <a:rPr lang="ru-RU" sz="2000" dirty="0" smtClean="0"/>
              <a:t>линных последовательностях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808072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Примеры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3" name="Рисунок 352"/>
          <p:cNvPicPr/>
          <p:nvPr/>
        </p:nvPicPr>
        <p:blipFill>
          <a:blip r:embed="rId3" cstate="print"/>
          <a:stretch/>
        </p:blipFill>
        <p:spPr>
          <a:xfrm>
            <a:off x="720000" y="1512000"/>
            <a:ext cx="2711160" cy="2424960"/>
          </a:xfrm>
          <a:prstGeom prst="rect">
            <a:avLst/>
          </a:prstGeom>
          <a:ln>
            <a:noFill/>
          </a:ln>
        </p:spPr>
      </p:pic>
      <p:pic>
        <p:nvPicPr>
          <p:cNvPr id="354" name="Рисунок 353"/>
          <p:cNvPicPr/>
          <p:nvPr/>
        </p:nvPicPr>
        <p:blipFill>
          <a:blip r:embed="rId4" cstate="print"/>
          <a:srcRect l="9567" t="10604" r="10" b="17034"/>
          <a:stretch/>
        </p:blipFill>
        <p:spPr>
          <a:xfrm>
            <a:off x="5832000" y="1771200"/>
            <a:ext cx="2447640" cy="1468440"/>
          </a:xfrm>
          <a:prstGeom prst="rect">
            <a:avLst/>
          </a:prstGeom>
          <a:ln>
            <a:noFill/>
          </a:ln>
        </p:spPr>
      </p:pic>
      <p:sp>
        <p:nvSpPr>
          <p:cNvPr id="355" name="CustomShape 2"/>
          <p:cNvSpPr/>
          <p:nvPr/>
        </p:nvSpPr>
        <p:spPr>
          <a:xfrm>
            <a:off x="360000" y="388800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Данные экспериментов ChiP-Seq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3"/>
          <p:cNvSpPr/>
          <p:nvPr/>
        </p:nvSpPr>
        <p:spPr>
          <a:xfrm>
            <a:off x="4680000" y="386064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Upstream области коэкспрессирующихся генов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4"/>
          <p:cNvSpPr/>
          <p:nvPr/>
        </p:nvSpPr>
        <p:spPr>
          <a:xfrm>
            <a:off x="2520000" y="4995360"/>
            <a:ext cx="3887640" cy="24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CCTACGCAAACGTTTTCTTTTT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GTCTCGCAAACGTTTGCTTTCC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CACACGCAAACGTTTTCGTTTA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TCCACGCAAACGGTTTCGTCAG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GCCACGCAACCGTTTTCCTTGC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GATACGCAAACGTGTGCGTCTG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CCGACGCAATCGGTTACCTTGA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GTTGCGCAAACGTTTTCGTTAC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Line 5"/>
          <p:cNvSpPr/>
          <p:nvPr/>
        </p:nvSpPr>
        <p:spPr>
          <a:xfrm>
            <a:off x="2160000" y="4680000"/>
            <a:ext cx="360000" cy="315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Line 6"/>
          <p:cNvSpPr/>
          <p:nvPr/>
        </p:nvSpPr>
        <p:spPr>
          <a:xfrm flipH="1">
            <a:off x="4320000" y="4680000"/>
            <a:ext cx="432000" cy="315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TextBox 9"/>
          <p:cNvSpPr txBox="1"/>
          <p:nvPr/>
        </p:nvSpPr>
        <p:spPr>
          <a:xfrm>
            <a:off x="6180134" y="5508062"/>
            <a:ext cx="387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 это выравнивание – </a:t>
            </a:r>
            <a:br>
              <a:rPr lang="ru-RU" sz="2000" dirty="0" smtClean="0"/>
            </a:br>
            <a:r>
              <a:rPr lang="ru-RU" sz="2000" dirty="0" smtClean="0"/>
              <a:t>то, что нужно найти в более</a:t>
            </a:r>
          </a:p>
          <a:p>
            <a:r>
              <a:rPr lang="ru-RU" sz="2000" dirty="0"/>
              <a:t>д</a:t>
            </a:r>
            <a:r>
              <a:rPr lang="ru-RU" sz="2000" dirty="0" smtClean="0"/>
              <a:t>линных последовательностях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02" y="1398727"/>
            <a:ext cx="9063580" cy="3494856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Chip-</a:t>
            </a:r>
            <a:r>
              <a:rPr lang="en-US" sz="4400" dirty="0" err="1" smtClean="0">
                <a:solidFill>
                  <a:srgbClr val="C00000"/>
                </a:solidFill>
              </a:rPr>
              <a:t>seq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en-US" sz="4400" dirty="0" smtClean="0">
                <a:solidFill>
                  <a:srgbClr val="C00000"/>
                </a:solidFill>
              </a:rPr>
              <a:t/>
            </a:r>
            <a:br>
              <a:rPr lang="en-US" sz="44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эксперимент, позволяющий находить сайты связывания конкретного белка с ДНК с помощью </a:t>
            </a:r>
            <a:r>
              <a:rPr lang="en-US" sz="3600" dirty="0" smtClean="0">
                <a:solidFill>
                  <a:schemeClr val="tx1"/>
                </a:solidFill>
              </a:rPr>
              <a:t>NGS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-1" y="0"/>
            <a:ext cx="10080625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точных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последовательностей </a:t>
            </a:r>
            <a:r>
              <a:rPr lang="ru-RU" sz="4400" b="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или паттернов</a:t>
            </a:r>
            <a:endParaRPr lang="ru-RU" sz="4400" b="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162877" y="1283512"/>
            <a:ext cx="9601250" cy="44549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Ищем </a:t>
            </a:r>
            <a:r>
              <a:rPr lang="ru-RU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подпоследовательности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или </a:t>
            </a:r>
            <a:r>
              <a:rPr lang="ru-RU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паттерны,которые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часто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встречаются в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наборе последовательностей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связывающихся с белком, и 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 встречаются в контрольном наборе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Недостатки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— ищет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точное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совпадение, в то время как большинство сайтов связывания ТФ устроены более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сложно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Метод применим, например, для сайтов рестрикции систем рестрикции-модификации, которые  обычно определены однозначно: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547" y="5738492"/>
            <a:ext cx="16001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GATC   </a:t>
            </a:r>
          </a:p>
          <a:p>
            <a:r>
              <a:rPr lang="en-US" sz="2800" b="1" dirty="0" smtClean="0"/>
              <a:t>CCNGG</a:t>
            </a:r>
          </a:p>
          <a:p>
            <a:r>
              <a:rPr lang="en-US" sz="2800" b="1" dirty="0" smtClean="0"/>
              <a:t>GGWCC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63" dirty="0"/>
              <a:t>Теория</a:t>
            </a:r>
            <a:br>
              <a:rPr lang="ru-RU" sz="3663" dirty="0"/>
            </a:br>
            <a:r>
              <a:rPr lang="ru-RU" sz="2849" dirty="0">
                <a:latin typeface="+mn-lt"/>
              </a:rPr>
              <a:t>Как учесть зависимость позиций сигнала?</a:t>
            </a:r>
            <a:endParaRPr lang="ru-RU" sz="2035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93044" y="2148198"/>
            <a:ext cx="8694539" cy="44280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 smtClean="0"/>
              <a:t>Недостатки </a:t>
            </a:r>
            <a:r>
              <a:rPr lang="en-US" dirty="0" smtClean="0"/>
              <a:t>PWM </a:t>
            </a:r>
            <a:r>
              <a:rPr lang="ru-RU" dirty="0" smtClean="0"/>
              <a:t>и других подходов с весом выравнивания</a:t>
            </a:r>
          </a:p>
          <a:p>
            <a:pPr lvl="1"/>
            <a:r>
              <a:rPr lang="ru-RU" dirty="0" smtClean="0"/>
              <a:t>Предположение о независимости букв в колонках. (Есть работы о том, что часто это близко к реальности)</a:t>
            </a:r>
          </a:p>
          <a:p>
            <a:pPr lvl="1"/>
            <a:r>
              <a:rPr lang="ru-RU" dirty="0" smtClean="0"/>
              <a:t>Учет колонок даже тех, в которых фактически нет значимого сигнала (есть работа, в которой предлагается способ уменьшить их роль) </a:t>
            </a:r>
            <a:r>
              <a:rPr lang="ru-RU" dirty="0" smtClean="0">
                <a:solidFill>
                  <a:srgbClr val="FF0000"/>
                </a:solidFill>
              </a:rPr>
              <a:t>пример</a:t>
            </a:r>
            <a:endParaRPr lang="ru-RU" dirty="0" smtClean="0"/>
          </a:p>
          <a:p>
            <a:r>
              <a:rPr lang="ru-RU" dirty="0" smtClean="0"/>
              <a:t>Предложение: </a:t>
            </a:r>
            <a:br>
              <a:rPr lang="ru-RU" dirty="0" smtClean="0"/>
            </a:br>
            <a:r>
              <a:rPr lang="ru-RU" dirty="0" smtClean="0"/>
              <a:t>при поиске </a:t>
            </a:r>
            <a:r>
              <a:rPr lang="en-US" i="1" dirty="0" smtClean="0"/>
              <a:t>de novo</a:t>
            </a:r>
            <a:r>
              <a:rPr lang="en-US" dirty="0" smtClean="0"/>
              <a:t> </a:t>
            </a:r>
            <a:r>
              <a:rPr lang="ru-RU" dirty="0" smtClean="0"/>
              <a:t>найти слова, в т.ч. вырожденные, которые встречаются чаще, чем ожидалось бы в соответствии со статистической моделью</a:t>
            </a:r>
          </a:p>
          <a:p>
            <a:r>
              <a:rPr lang="ru-RU" dirty="0" smtClean="0"/>
              <a:t>Если удается найти правильные слова, то придумать правило как их использовать для поиска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268141" cy="371561"/>
          </a:xfrm>
          <a:prstGeom prst="rect">
            <a:avLst/>
          </a:prstGeom>
        </p:spPr>
        <p:txBody>
          <a:bodyPr/>
          <a:lstStyle/>
          <a:p>
            <a:fld id="{4280A8C7-CE2A-4171-8686-5727339A32FC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817" y="4604"/>
            <a:ext cx="8693150" cy="77964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</a:t>
            </a:r>
            <a:r>
              <a:rPr lang="ru-RU" sz="3200" dirty="0" smtClean="0"/>
              <a:t>нтропия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02" y="1227930"/>
            <a:ext cx="9409225" cy="5585901"/>
          </a:xfrm>
        </p:spPr>
        <p:txBody>
          <a:bodyPr>
            <a:normAutofit/>
          </a:bodyPr>
          <a:lstStyle/>
          <a:p>
            <a:r>
              <a:rPr lang="ru-RU" sz="2400" dirty="0"/>
              <a:t>Изучаем сигнал, который есть последовательность букв</a:t>
            </a:r>
            <a:endParaRPr lang="en-US" sz="2400" dirty="0" smtClean="0"/>
          </a:p>
          <a:p>
            <a:r>
              <a:rPr lang="ru-RU" sz="2400" dirty="0" smtClean="0"/>
              <a:t>Энтропия </a:t>
            </a:r>
            <a:r>
              <a:rPr lang="en-US" sz="2400" dirty="0" smtClean="0"/>
              <a:t>H </a:t>
            </a:r>
            <a:r>
              <a:rPr lang="ru-RU" sz="2400" dirty="0" smtClean="0"/>
              <a:t>– мера неопределенности, т.е.  невозможности предсказать </a:t>
            </a:r>
            <a:r>
              <a:rPr lang="ru-RU" sz="2400" dirty="0" smtClean="0"/>
              <a:t>сигнал. Аксиомы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pPr lvl="1"/>
            <a:r>
              <a:rPr lang="en-US" sz="2000" dirty="0" smtClean="0"/>
              <a:t>H </a:t>
            </a:r>
            <a:r>
              <a:rPr lang="ru-RU" sz="2000" dirty="0" smtClean="0"/>
              <a:t>положительна</a:t>
            </a:r>
          </a:p>
          <a:p>
            <a:pPr lvl="1"/>
            <a:r>
              <a:rPr lang="en-US" sz="2000" dirty="0" smtClean="0"/>
              <a:t>H = 0  </a:t>
            </a:r>
            <a:r>
              <a:rPr lang="ru-RU" sz="2000" dirty="0" smtClean="0"/>
              <a:t>если сигнал однозначно предсказуем (……)</a:t>
            </a:r>
          </a:p>
          <a:p>
            <a:pPr lvl="1"/>
            <a:r>
              <a:rPr lang="ru-RU" sz="2000" dirty="0"/>
              <a:t>Чем менее предсказуем сигнал, тем больше энтропия </a:t>
            </a:r>
            <a:r>
              <a:rPr lang="ru-RU" sz="2000" dirty="0" smtClean="0"/>
              <a:t>сигнала </a:t>
            </a:r>
            <a:r>
              <a:rPr lang="ru-RU" sz="1600" dirty="0" smtClean="0"/>
              <a:t>(звонок с неизвестного номера). </a:t>
            </a:r>
            <a:r>
              <a:rPr lang="ru-RU" sz="2000" dirty="0" smtClean="0"/>
              <a:t>Максимум достигается когда все слова, составляющие сигнал, равновероятны. </a:t>
            </a:r>
          </a:p>
          <a:p>
            <a:pPr lvl="1"/>
            <a:r>
              <a:rPr lang="en-US" sz="2000" dirty="0" smtClean="0"/>
              <a:t>H </a:t>
            </a:r>
            <a:r>
              <a:rPr lang="ru-RU" sz="2000" dirty="0" smtClean="0"/>
              <a:t>аддитивна</a:t>
            </a:r>
            <a:r>
              <a:rPr lang="en-US" sz="2000" dirty="0" smtClean="0"/>
              <a:t>:</a:t>
            </a:r>
            <a:r>
              <a:rPr lang="ru-RU" sz="1600" dirty="0" smtClean="0"/>
              <a:t> </a:t>
            </a:r>
            <a:r>
              <a:rPr lang="ru-RU" sz="1600" dirty="0" smtClean="0"/>
              <a:t>энтропия сигнала из одной буквы равна сумме энтропий каждой из них ; </a:t>
            </a:r>
            <a:r>
              <a:rPr lang="ru-RU" sz="2000" dirty="0" smtClean="0"/>
              <a:t>энтропия сигнала состоящего из нескольких независимых сигналов равна сумме энтропий</a:t>
            </a:r>
          </a:p>
          <a:p>
            <a:pPr lvl="1"/>
            <a:r>
              <a:rPr lang="en-US" sz="2000" dirty="0" smtClean="0"/>
              <a:t>H </a:t>
            </a:r>
            <a:r>
              <a:rPr lang="ru-RU" sz="2000" dirty="0" smtClean="0"/>
              <a:t>можно вычислить в два шага через группировку.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</a:t>
            </a:r>
            <a:r>
              <a:rPr lang="ru-RU" sz="2000" dirty="0" smtClean="0"/>
              <a:t>имер группировки:</a:t>
            </a:r>
            <a:r>
              <a:rPr lang="en-US" sz="2000" dirty="0" smtClean="0"/>
              <a:t> W</a:t>
            </a:r>
            <a:r>
              <a:rPr lang="ru-RU" sz="2000" dirty="0" smtClean="0"/>
              <a:t>=</a:t>
            </a:r>
            <a:r>
              <a:rPr lang="en-US" sz="2000" dirty="0" smtClean="0"/>
              <a:t> </a:t>
            </a:r>
            <a:r>
              <a:rPr lang="en-US" sz="2000" dirty="0" smtClean="0"/>
              <a:t>{A </a:t>
            </a:r>
            <a:r>
              <a:rPr lang="ru-RU" sz="2000" dirty="0" smtClean="0"/>
              <a:t>или </a:t>
            </a:r>
            <a:r>
              <a:rPr lang="en-US" sz="2000" dirty="0" smtClean="0"/>
              <a:t>T}, S </a:t>
            </a:r>
            <a:r>
              <a:rPr lang="ru-RU" sz="2000" dirty="0" smtClean="0"/>
              <a:t> = </a:t>
            </a:r>
            <a:r>
              <a:rPr lang="en-US" sz="2000" dirty="0" smtClean="0"/>
              <a:t>{</a:t>
            </a:r>
            <a:r>
              <a:rPr lang="en-US" sz="2000" dirty="0" smtClean="0"/>
              <a:t>G </a:t>
            </a:r>
            <a:r>
              <a:rPr lang="ru-RU" sz="2000" dirty="0" smtClean="0"/>
              <a:t>или </a:t>
            </a:r>
            <a:r>
              <a:rPr lang="en-US" sz="2000" dirty="0" smtClean="0"/>
              <a:t>C}.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Энтропию сигнала в алфавите (</a:t>
            </a:r>
            <a:r>
              <a:rPr lang="en-US" sz="2000" dirty="0" smtClean="0"/>
              <a:t>A,T,G,C) </a:t>
            </a:r>
            <a:r>
              <a:rPr lang="ru-RU" sz="2000" dirty="0" smtClean="0"/>
              <a:t>можно вычислить через энтропию в алфавите </a:t>
            </a:r>
            <a:r>
              <a:rPr lang="en-US" sz="2000" dirty="0" smtClean="0"/>
              <a:t>(W, S) </a:t>
            </a:r>
            <a:r>
              <a:rPr lang="ru-RU" sz="2000" dirty="0" smtClean="0"/>
              <a:t>и энтропии </a:t>
            </a:r>
            <a:r>
              <a:rPr lang="en-US" sz="2000" dirty="0" smtClean="0"/>
              <a:t>W </a:t>
            </a:r>
            <a:r>
              <a:rPr lang="ru-RU" sz="2000" dirty="0" smtClean="0"/>
              <a:t>в алфавите </a:t>
            </a:r>
            <a:r>
              <a:rPr lang="en-US" sz="2000" dirty="0" smtClean="0"/>
              <a:t>(A,T) </a:t>
            </a:r>
            <a:r>
              <a:rPr lang="ru-RU" sz="2000" dirty="0" smtClean="0"/>
              <a:t>и </a:t>
            </a:r>
            <a:r>
              <a:rPr lang="en-US" sz="2000" dirty="0" smtClean="0"/>
              <a:t>S </a:t>
            </a:r>
            <a:r>
              <a:rPr lang="ru-RU" sz="2000" dirty="0" smtClean="0"/>
              <a:t>в алфавите </a:t>
            </a:r>
            <a:r>
              <a:rPr lang="en-US" sz="2000" dirty="0" smtClean="0"/>
              <a:t>(G,C)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660703" cy="37156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35"/>
              <a:pPr/>
              <a:t>50</a:t>
            </a:fld>
            <a:endParaRPr lang="ru-RU" sz="2035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12" y="1482618"/>
            <a:ext cx="9713992" cy="452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29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660703" cy="371561"/>
          </a:xfrm>
          <a:prstGeom prst="rect">
            <a:avLst/>
          </a:prstGeom>
        </p:spPr>
        <p:txBody>
          <a:bodyPr/>
          <a:lstStyle/>
          <a:p>
            <a:r>
              <a:rPr lang="ru-RU" sz="1425"/>
              <a:t>Слайд</a:t>
            </a:r>
            <a:fld id="{4280A8C7-CE2A-4171-8686-5727339A32FC}" type="slidenum">
              <a:rPr lang="ru-RU" sz="1628"/>
              <a:pPr/>
              <a:t>51</a:t>
            </a:fld>
            <a:endParaRPr lang="ru-RU" sz="1628" dirty="0"/>
          </a:p>
        </p:txBody>
      </p:sp>
      <p:sp>
        <p:nvSpPr>
          <p:cNvPr id="3" name="CustomShape 1"/>
          <p:cNvSpPr/>
          <p:nvPr/>
        </p:nvSpPr>
        <p:spPr>
          <a:xfrm>
            <a:off x="512884" y="362194"/>
            <a:ext cx="9229359" cy="917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63" dirty="0" err="1">
                <a:solidFill>
                  <a:srgbClr val="000000"/>
                </a:solidFill>
                <a:latin typeface="Arial"/>
                <a:ea typeface="DejaVu Sans"/>
              </a:rPr>
              <a:t>Оценка</a:t>
            </a:r>
            <a:r>
              <a:rPr lang="ru-RU" sz="3663" dirty="0">
                <a:solidFill>
                  <a:srgbClr val="000000"/>
                </a:solidFill>
                <a:latin typeface="Arial"/>
                <a:ea typeface="DejaVu Sans"/>
              </a:rPr>
              <a:t> контраста сайта </a:t>
            </a:r>
            <a:endParaRPr sz="1425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/>
        </p:blipFill>
        <p:spPr>
          <a:xfrm>
            <a:off x="512884" y="1391900"/>
            <a:ext cx="2380151" cy="1021739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tretch/>
        </p:blipFill>
        <p:spPr>
          <a:xfrm>
            <a:off x="3663211" y="1291306"/>
            <a:ext cx="4250714" cy="1182565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tretch/>
        </p:blipFill>
        <p:spPr>
          <a:xfrm>
            <a:off x="1491786" y="2899763"/>
            <a:ext cx="7089669" cy="29442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3" y="2901015"/>
            <a:ext cx="8694539" cy="1348930"/>
          </a:xfrm>
        </p:spPr>
        <p:txBody>
          <a:bodyPr/>
          <a:lstStyle/>
          <a:p>
            <a:r>
              <a:rPr lang="ru-RU" dirty="0" smtClean="0"/>
              <a:t>Сайт посадки рибосомы (прокариоты)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268141" cy="371561"/>
          </a:xfrm>
          <a:prstGeom prst="rect">
            <a:avLst/>
          </a:prstGeom>
        </p:spPr>
        <p:txBody>
          <a:bodyPr/>
          <a:lstStyle/>
          <a:p>
            <a:fld id="{4280A8C7-CE2A-4171-8686-5727339A32FC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05952" y="678106"/>
            <a:ext cx="5859098" cy="60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56">
                <a:solidFill>
                  <a:schemeClr val="tx2"/>
                </a:solidFill>
              </a:rPr>
              <a:t>Начала генов </a:t>
            </a:r>
            <a:r>
              <a:rPr lang="ru-RU" sz="3256" i="1">
                <a:solidFill>
                  <a:schemeClr val="tx2"/>
                </a:solidFill>
              </a:rPr>
              <a:t>Bacillus subtilis</a:t>
            </a:r>
          </a:p>
        </p:txBody>
      </p:sp>
      <p:pic>
        <p:nvPicPr>
          <p:cNvPr id="3" name="Picture 11" descr="C:\Work\Learning\Gelfand\2-й курс - 2007-08 (Гены и сайты)\Лекции\Materials\ReAlig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686169"/>
            <a:ext cx="5476493" cy="467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660703" cy="371561"/>
          </a:xfrm>
          <a:prstGeom prst="rect">
            <a:avLst/>
          </a:prstGeom>
        </p:spPr>
        <p:txBody>
          <a:bodyPr/>
          <a:lstStyle/>
          <a:p>
            <a:fld id="{4280A8C7-CE2A-4171-8686-5727339A32FC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Work\Learning\Gelfand\2-й курс - 2007-08 (Гены и сайты)\Лекции\Materials\ReAlign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45" y="817039"/>
            <a:ext cx="5602501" cy="592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660703" cy="371561"/>
          </a:xfrm>
          <a:prstGeom prst="rect">
            <a:avLst/>
          </a:prstGeom>
        </p:spPr>
        <p:txBody>
          <a:bodyPr/>
          <a:lstStyle/>
          <a:p>
            <a:fld id="{4280A8C7-CE2A-4171-8686-5727339A32FC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Work\Learning\Gelfand\2-й курс - 2007-08 (Гены и сайты)\Лекции\Materials\ReAlign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86" y="783114"/>
            <a:ext cx="6302006" cy="599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660703" cy="371561"/>
          </a:xfrm>
          <a:prstGeom prst="rect">
            <a:avLst/>
          </a:prstGeom>
        </p:spPr>
        <p:txBody>
          <a:bodyPr/>
          <a:lstStyle/>
          <a:p>
            <a:fld id="{4280A8C7-CE2A-4171-8686-5727339A32FC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57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199812" y="630627"/>
            <a:ext cx="79498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529"/>
                </a:solidFill>
                <a:latin typeface="-apple-system"/>
              </a:rPr>
              <a:t>Shannon coined the name "bit" as a unit measure of information in his 1948 paper "The Mathematical Theory of Communication," as a short form of a "binary digit."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1495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817" y="4604"/>
            <a:ext cx="8693150" cy="1072312"/>
          </a:xfrm>
        </p:spPr>
        <p:txBody>
          <a:bodyPr/>
          <a:lstStyle/>
          <a:p>
            <a:r>
              <a:rPr lang="ru-RU" dirty="0" smtClean="0"/>
              <a:t>Информация и энтропия сигнала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87" y="1227930"/>
            <a:ext cx="9601250" cy="6046761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Изучаем сигналы, которые кодируются последовательностью букв (пример, нуклеотидов) </a:t>
            </a:r>
          </a:p>
          <a:p>
            <a:r>
              <a:rPr lang="ru-RU" sz="2400" dirty="0" smtClean="0"/>
              <a:t>Энтропия </a:t>
            </a:r>
            <a:r>
              <a:rPr lang="en-US" sz="2400" dirty="0" smtClean="0"/>
              <a:t>H </a:t>
            </a:r>
            <a:r>
              <a:rPr lang="ru-RU" sz="2400" dirty="0" smtClean="0"/>
              <a:t>– мера неопределенности сигнала</a:t>
            </a:r>
          </a:p>
          <a:p>
            <a:r>
              <a:rPr lang="ru-RU" sz="2400" dirty="0" smtClean="0"/>
              <a:t>Информация  </a:t>
            </a:r>
            <a:r>
              <a:rPr lang="en-US" sz="2400" dirty="0" smtClean="0"/>
              <a:t>I </a:t>
            </a:r>
            <a:r>
              <a:rPr lang="ru-RU" sz="2400" dirty="0" smtClean="0"/>
              <a:t>состоит в уменьшении неопределенности.</a:t>
            </a:r>
          </a:p>
          <a:p>
            <a:r>
              <a:rPr lang="ru-RU" sz="2400" dirty="0" smtClean="0"/>
              <a:t>Неопределенность появления случайно одной буквы </a:t>
            </a:r>
          </a:p>
          <a:p>
            <a:pPr lvl="1"/>
            <a:r>
              <a:rPr lang="en-US" sz="2400" dirty="0" smtClean="0"/>
              <a:t>H =  sum pi*log2 pi,  I in</a:t>
            </a:r>
          </a:p>
          <a:p>
            <a:r>
              <a:rPr lang="ru-RU" sz="2400" dirty="0" smtClean="0"/>
              <a:t>Пусть появилась буква </a:t>
            </a:r>
            <a:r>
              <a:rPr lang="en-US" sz="2400" dirty="0" smtClean="0"/>
              <a:t>A</a:t>
            </a:r>
          </a:p>
          <a:p>
            <a:r>
              <a:rPr lang="ru-RU" sz="2400" dirty="0" smtClean="0"/>
              <a:t>Ищем сигнал, который есть</a:t>
            </a:r>
            <a:r>
              <a:rPr lang="en-US" sz="2400" dirty="0" smtClean="0"/>
              <a:t> </a:t>
            </a:r>
            <a:r>
              <a:rPr lang="ru-RU" sz="2400" dirty="0" smtClean="0"/>
              <a:t>последовательность букв.</a:t>
            </a:r>
          </a:p>
          <a:p>
            <a:r>
              <a:rPr lang="ru-RU" sz="2400" dirty="0"/>
              <a:t>Очередной нуклеотид</a:t>
            </a:r>
            <a:endParaRPr lang="ru-RU" sz="2400" dirty="0" smtClean="0"/>
          </a:p>
          <a:p>
            <a:r>
              <a:rPr lang="ru-RU" sz="2400" dirty="0" smtClean="0"/>
              <a:t>Белок сканирует </a:t>
            </a:r>
            <a:r>
              <a:rPr lang="ru-RU" sz="2400" dirty="0"/>
              <a:t>Р</a:t>
            </a:r>
            <a:r>
              <a:rPr lang="ru-RU" sz="2400" dirty="0" smtClean="0"/>
              <a:t>НК. Очередной нуклеотид </a:t>
            </a:r>
            <a:r>
              <a:rPr lang="en-US" sz="2400" dirty="0" smtClean="0"/>
              <a:t>A</a:t>
            </a:r>
          </a:p>
          <a:p>
            <a:r>
              <a:rPr lang="ru-RU" sz="2400" dirty="0" smtClean="0"/>
              <a:t>Начнем с одной , например, слово из 3х нуклеотидов.</a:t>
            </a:r>
          </a:p>
          <a:p>
            <a:r>
              <a:rPr lang="ru-RU" sz="2400" dirty="0" smtClean="0"/>
              <a:t>Число таких слов </a:t>
            </a:r>
            <a:r>
              <a:rPr lang="en-US" sz="2400" dirty="0" smtClean="0"/>
              <a:t>N = 4^3</a:t>
            </a:r>
            <a:r>
              <a:rPr lang="ru-RU" sz="2400" dirty="0" smtClean="0"/>
              <a:t>  = 2</a:t>
            </a:r>
            <a:r>
              <a:rPr lang="en-US" sz="2400" dirty="0" smtClean="0"/>
              <a:t>^6. </a:t>
            </a:r>
            <a:r>
              <a:rPr lang="ru-RU" sz="2400" dirty="0" smtClean="0"/>
              <a:t>Значит закодировать все слова можно 6-ю битами (последовательностями из 6  нулей или единиц)</a:t>
            </a:r>
            <a:endParaRPr lang="en-US" sz="2400" dirty="0" smtClean="0"/>
          </a:p>
          <a:p>
            <a:pPr lvl="1"/>
            <a:r>
              <a:rPr lang="ru-RU" sz="2400" dirty="0" smtClean="0"/>
              <a:t>Смотрим на первую букву.</a:t>
            </a:r>
            <a:endParaRPr lang="en-US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59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546927" y="411494"/>
            <a:ext cx="93032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29"/>
                </a:solidFill>
                <a:latin typeface="Oswald"/>
              </a:rPr>
              <a:t>The more surprised we are, the more information we </a:t>
            </a:r>
            <a:r>
              <a:rPr lang="en-US" b="1" dirty="0" smtClean="0">
                <a:solidFill>
                  <a:srgbClr val="212529"/>
                </a:solidFill>
                <a:latin typeface="Oswald"/>
              </a:rPr>
              <a:t>gain </a:t>
            </a:r>
            <a:r>
              <a:rPr lang="en-US" dirty="0"/>
              <a:t>Similarly, if we receive a message solely consisting of 'A's, as in AAAAAAA..., and nothing more, that would not be extremely surprising either. Alternatively, we could make it a long chain consisting of only ones or only zeros. Either way, there's no surprise reading along either of the messages; Thus, the amount of information in these messages is zero.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4251" y="5968922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12529"/>
                </a:solidFill>
                <a:latin typeface="MJXc-TeX-math-I"/>
              </a:rPr>
              <a:t>I</a:t>
            </a:r>
            <a:r>
              <a:rPr lang="en-US" dirty="0">
                <a:solidFill>
                  <a:srgbClr val="212529"/>
                </a:solidFill>
                <a:latin typeface="MJXc-TeX-main-R"/>
              </a:rPr>
              <a:t>=</a:t>
            </a:r>
            <a:r>
              <a:rPr lang="en-US" dirty="0" err="1">
                <a:solidFill>
                  <a:srgbClr val="212529"/>
                </a:solidFill>
                <a:latin typeface="MJXc-TeX-math-I"/>
              </a:rPr>
              <a:t>HBefore</a:t>
            </a:r>
            <a:r>
              <a:rPr lang="en-US" dirty="0" err="1">
                <a:solidFill>
                  <a:srgbClr val="212529"/>
                </a:solidFill>
                <a:latin typeface="MJXc-TeX-main-R"/>
              </a:rPr>
              <a:t>−</a:t>
            </a:r>
            <a:r>
              <a:rPr lang="en-US" dirty="0" err="1">
                <a:solidFill>
                  <a:srgbClr val="212529"/>
                </a:solidFill>
                <a:latin typeface="MJXc-TeX-math-I"/>
              </a:rPr>
              <a:t>HAfter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40206" y="3025685"/>
            <a:ext cx="50387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12529"/>
                </a:solidFill>
                <a:latin typeface="-apple-system"/>
              </a:rPr>
              <a:t>Shannon coined the name "bit" as a unit measure of information in his 1948 paper "The Mathematical Theory of Communication," as a short form of a "binary digit."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2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508" y="4603"/>
            <a:ext cx="8922690" cy="130061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Теорема Шеннона: существует единственная функция </a:t>
            </a:r>
            <a:r>
              <a:rPr lang="en-US" sz="3200" dirty="0" smtClean="0"/>
              <a:t>H</a:t>
            </a:r>
            <a:r>
              <a:rPr lang="ru-RU" sz="3200" dirty="0" smtClean="0"/>
              <a:t>, </a:t>
            </a:r>
            <a:r>
              <a:rPr lang="ru-RU" sz="3200" dirty="0" smtClean="0"/>
              <a:t>удовлетворяющая</a:t>
            </a:r>
            <a:r>
              <a:rPr lang="en-US" sz="3200" dirty="0" smtClean="0"/>
              <a:t> </a:t>
            </a:r>
            <a:r>
              <a:rPr lang="ru-RU" sz="3200" dirty="0" smtClean="0"/>
              <a:t>аксиомам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700" y="1316248"/>
            <a:ext cx="9409225" cy="230960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примере сигналов </a:t>
            </a:r>
            <a:r>
              <a:rPr lang="ru-RU" sz="2800" dirty="0" smtClean="0"/>
              <a:t> </a:t>
            </a:r>
            <a:r>
              <a:rPr lang="ru-RU" sz="2800" dirty="0" smtClean="0"/>
              <a:t>из </a:t>
            </a:r>
            <a:r>
              <a:rPr lang="ru-RU" sz="2800" dirty="0" smtClean="0"/>
              <a:t>нуклеотидов ДНК</a:t>
            </a:r>
            <a:endParaRPr lang="ru-RU" sz="2800" dirty="0" smtClean="0"/>
          </a:p>
          <a:p>
            <a:r>
              <a:rPr lang="ru-RU" sz="2800" dirty="0" smtClean="0"/>
              <a:t>Энтропия  сигнала </a:t>
            </a:r>
            <a:r>
              <a:rPr lang="ru-RU" sz="2800" dirty="0" smtClean="0"/>
              <a:t>из </a:t>
            </a:r>
            <a:r>
              <a:rPr lang="ru-RU" sz="2800" dirty="0" smtClean="0"/>
              <a:t>одного нуклеотида  </a:t>
            </a:r>
            <a:br>
              <a:rPr lang="ru-RU" sz="2800" dirty="0" smtClean="0"/>
            </a:br>
            <a:r>
              <a:rPr lang="en-US" sz="2800" dirty="0" smtClean="0"/>
              <a:t>H </a:t>
            </a:r>
            <a:r>
              <a:rPr lang="en-US" sz="2800" dirty="0" smtClean="0"/>
              <a:t>=  </a:t>
            </a:r>
            <a:r>
              <a:rPr lang="en-US" sz="2800" dirty="0" smtClean="0"/>
              <a:t>-</a:t>
            </a:r>
            <a:r>
              <a:rPr lang="en-US" sz="2800" dirty="0" smtClean="0">
                <a:sym typeface="Symbol" panose="05050102010706020507" pitchFamily="18" charset="2"/>
              </a:rPr>
              <a:t>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 </a:t>
            </a:r>
            <a:r>
              <a:rPr lang="en-US" sz="2800" dirty="0" smtClean="0"/>
              <a:t>p(b) </a:t>
            </a:r>
            <a:r>
              <a:rPr lang="en-US" sz="2800" dirty="0" smtClean="0"/>
              <a:t>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 smtClean="0"/>
              <a:t>p(b</a:t>
            </a:r>
            <a:r>
              <a:rPr lang="en-US" sz="2800" dirty="0" smtClean="0"/>
              <a:t>)  b </a:t>
            </a:r>
            <a:r>
              <a:rPr lang="ru-RU" sz="2800" dirty="0" smtClean="0"/>
              <a:t>пробегает </a:t>
            </a:r>
            <a:r>
              <a:rPr lang="en-US" sz="2800" dirty="0" smtClean="0"/>
              <a:t>A, T, G, C</a:t>
            </a:r>
            <a:r>
              <a:rPr lang="ru-RU" sz="2800" dirty="0" smtClean="0"/>
              <a:t>. Если равновероятны, то </a:t>
            </a:r>
            <a:r>
              <a:rPr lang="en-US" sz="2800" dirty="0" smtClean="0"/>
              <a:t>H = 2</a:t>
            </a:r>
            <a:endParaRPr lang="en-US" sz="2800" dirty="0" smtClean="0"/>
          </a:p>
          <a:p>
            <a:r>
              <a:rPr lang="ru-RU" sz="2800" dirty="0" smtClean="0"/>
              <a:t>Н(сигнала длины </a:t>
            </a:r>
            <a:r>
              <a:rPr lang="en-US" sz="2800" dirty="0" smtClean="0"/>
              <a:t>N) = N</a:t>
            </a:r>
            <a:r>
              <a:rPr lang="ru-RU" sz="2800" dirty="0" smtClean="0">
                <a:sym typeface="Symbol" panose="05050102010706020507" pitchFamily="18" charset="2"/>
              </a:rPr>
              <a:t></a:t>
            </a:r>
            <a:r>
              <a:rPr lang="en-US" sz="2800" dirty="0" smtClean="0"/>
              <a:t>H  </a:t>
            </a:r>
            <a:r>
              <a:rPr lang="ru-RU" sz="2800" dirty="0" smtClean="0"/>
              <a:t>в силу </a:t>
            </a:r>
            <a:r>
              <a:rPr lang="ru-RU" sz="2800" dirty="0" err="1" smtClean="0"/>
              <a:t>аддитивности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https://tik-diit.dp.ua/?imgivw=1519&amp;w=27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4341"/>
          <a:stretch/>
        </p:blipFill>
        <p:spPr bwMode="auto">
          <a:xfrm>
            <a:off x="6273198" y="4128566"/>
            <a:ext cx="3132000" cy="337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1943" y="4185784"/>
            <a:ext cx="54212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Сигнал</a:t>
            </a:r>
            <a:r>
              <a:rPr lang="en-US" sz="2400" dirty="0" smtClean="0"/>
              <a:t> </a:t>
            </a:r>
            <a:r>
              <a:rPr lang="ru-RU" sz="2400" dirty="0" smtClean="0"/>
              <a:t>двоичный</a:t>
            </a:r>
            <a:r>
              <a:rPr lang="en-US" sz="2400" dirty="0" smtClean="0"/>
              <a:t>: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ru-RU" sz="2400" dirty="0" smtClean="0"/>
              <a:t>комплементарная пара </a:t>
            </a:r>
            <a:r>
              <a:rPr lang="en-US" sz="2400" dirty="0" smtClean="0"/>
              <a:t>W=(A </a:t>
            </a:r>
            <a:r>
              <a:rPr lang="ru-RU" sz="2400" dirty="0" smtClean="0"/>
              <a:t>или </a:t>
            </a:r>
            <a:r>
              <a:rPr lang="en-US" sz="2400" dirty="0" smtClean="0"/>
              <a:t>T</a:t>
            </a:r>
            <a:r>
              <a:rPr lang="ru-RU" sz="2400" dirty="0" smtClean="0"/>
              <a:t>)</a:t>
            </a:r>
            <a:r>
              <a:rPr lang="ru-RU" sz="2400" b="1" dirty="0" smtClean="0"/>
              <a:t> </a:t>
            </a:r>
            <a:r>
              <a:rPr lang="ru-RU" sz="2400" dirty="0" smtClean="0"/>
              <a:t>или  </a:t>
            </a:r>
            <a:r>
              <a:rPr lang="en-US" sz="2400" dirty="0" smtClean="0"/>
              <a:t>S = (G </a:t>
            </a:r>
            <a:r>
              <a:rPr lang="ru-RU" sz="2400" dirty="0" smtClean="0"/>
              <a:t>или </a:t>
            </a:r>
            <a:r>
              <a:rPr lang="en-US" sz="2400" dirty="0" smtClean="0"/>
              <a:t>C</a:t>
            </a:r>
            <a:r>
              <a:rPr lang="ru-RU" sz="2400" dirty="0" smtClean="0"/>
              <a:t>)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 </a:t>
            </a:r>
            <a:r>
              <a:rPr lang="ru-RU" sz="2400" dirty="0" smtClean="0"/>
              <a:t>= </a:t>
            </a:r>
            <a:r>
              <a:rPr lang="en-US" sz="2400" dirty="0" smtClean="0"/>
              <a:t>GC </a:t>
            </a:r>
            <a:r>
              <a:rPr lang="ru-RU" sz="2400" dirty="0" smtClean="0"/>
              <a:t>состав в долях единицы</a:t>
            </a:r>
          </a:p>
          <a:p>
            <a:r>
              <a:rPr lang="ru-RU" sz="2400" dirty="0" smtClean="0"/>
              <a:t>(1-</a:t>
            </a:r>
            <a:r>
              <a:rPr lang="en-US" sz="2400" dirty="0" smtClean="0"/>
              <a:t>p) = </a:t>
            </a:r>
            <a:r>
              <a:rPr lang="ru-RU" sz="2400" dirty="0" smtClean="0"/>
              <a:t>частота пары </a:t>
            </a:r>
            <a:r>
              <a:rPr lang="en-US" sz="2400" dirty="0" smtClean="0"/>
              <a:t>A-T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График  </a:t>
            </a:r>
            <a:r>
              <a:rPr lang="en-US" sz="2400" dirty="0" smtClean="0"/>
              <a:t>H(p) </a:t>
            </a:r>
            <a:r>
              <a:rPr lang="ru-RU" sz="2400" dirty="0" smtClean="0"/>
              <a:t> = </a:t>
            </a:r>
            <a:r>
              <a:rPr lang="en-US" sz="2400" dirty="0" smtClean="0"/>
              <a:t>p log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p</a:t>
            </a:r>
            <a:r>
              <a:rPr lang="en-US" sz="2400" dirty="0"/>
              <a:t> </a:t>
            </a:r>
            <a:r>
              <a:rPr lang="ru-RU" sz="2400" dirty="0" smtClean="0"/>
              <a:t>+ (1-</a:t>
            </a:r>
            <a:r>
              <a:rPr lang="en-US" sz="2400" dirty="0" smtClean="0"/>
              <a:t>p)</a:t>
            </a:r>
            <a:r>
              <a:rPr lang="ru-RU" sz="2400" dirty="0" smtClean="0"/>
              <a:t> </a:t>
            </a:r>
            <a:r>
              <a:rPr lang="en-US" sz="2400" dirty="0" smtClean="0"/>
              <a:t>log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(1-p)</a:t>
            </a:r>
            <a:endParaRPr lang="ru-RU" sz="2400" dirty="0" smtClean="0"/>
          </a:p>
          <a:p>
            <a:r>
              <a:rPr lang="ru-RU" sz="2400" dirty="0"/>
              <a:t>з</a:t>
            </a:r>
            <a:r>
              <a:rPr lang="ru-RU" sz="2400" dirty="0" smtClean="0"/>
              <a:t>ависимости энтропии от </a:t>
            </a:r>
            <a:r>
              <a:rPr lang="en-US" sz="2400" dirty="0" smtClean="0"/>
              <a:t>GC </a:t>
            </a:r>
            <a:r>
              <a:rPr lang="ru-RU" sz="2400" dirty="0" smtClean="0"/>
              <a:t>состава</a:t>
            </a:r>
            <a:r>
              <a:rPr lang="en-US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20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693000" y="3024000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Позиционно-весовая матрица выравнивания (без </a:t>
            </a:r>
            <a:r>
              <a:rPr lang="ru-RU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гэпов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092" y="3126952"/>
            <a:ext cx="9370819" cy="1113745"/>
          </a:xfrm>
        </p:spPr>
        <p:txBody>
          <a:bodyPr/>
          <a:lstStyle/>
          <a:p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Позиционная весовая матрица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PWM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. (По РГМ)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endParaRPr lang="ru-RU" sz="1600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623737" y="899462"/>
          <a:ext cx="8228012" cy="204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Лист" r:id="rId3" imgW="10135440" imgH="2520720" progId="Excel.Sheet.8">
                  <p:embed/>
                </p:oleObj>
              </mc:Choice>
              <mc:Fallback>
                <p:oleObj name="Лист" r:id="rId3" imgW="10135440" imgH="252072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37" y="899462"/>
                        <a:ext cx="8228012" cy="204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00547" y="0"/>
            <a:ext cx="8693280" cy="861057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Частоты букв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в колонках.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Пример.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46927" y="4010267"/>
          <a:ext cx="82296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Лист" r:id="rId5" imgW="8649000" imgH="1467000" progId="Excel.Sheet.8">
                  <p:embed/>
                </p:oleObj>
              </mc:Choice>
              <mc:Fallback>
                <p:oleObj name="Лист" r:id="rId5" imgW="8649000" imgH="146700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927" y="4010267"/>
                        <a:ext cx="82296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01282" y="5584872"/>
            <a:ext cx="9601249" cy="161301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Упражнение. Посчитайте вес </a:t>
            </a:r>
            <a:r>
              <a:rPr lang="ru-RU" sz="3200" noProof="0" dirty="0" smtClean="0">
                <a:solidFill>
                  <a:srgbClr val="1F497D"/>
                </a:solidFill>
                <a:latin typeface="Arial"/>
                <a:ea typeface="DejaVu Sans"/>
                <a:cs typeface="DejaVu Sans"/>
              </a:rPr>
              <a:t>п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оследовательности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DejaVu Sans"/>
                <a:cs typeface="DejaVu Sans"/>
              </a:rPr>
              <a:t> 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A C A C T </a:t>
            </a:r>
            <a:r>
              <a:rPr lang="en-US" sz="4000" b="1" dirty="0" err="1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T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 </a:t>
            </a:r>
            <a:r>
              <a:rPr lang="en-US" sz="4000" b="1" dirty="0" err="1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T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 C G </a:t>
            </a:r>
            <a:r>
              <a:rPr lang="en-US" sz="4000" b="1" dirty="0" err="1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G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 </a:t>
            </a:r>
            <a:r>
              <a:rPr lang="en-US" sz="4000" b="1" dirty="0" err="1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G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 T A C G T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DejaVu Sans"/>
              <a:cs typeface="DejaVu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относительно этой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PWM.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6"/>
          <p:cNvSpPr txBox="1">
            <a:spLocks/>
          </p:cNvSpPr>
          <p:nvPr/>
        </p:nvSpPr>
        <p:spPr>
          <a:xfrm>
            <a:off x="7070977" y="8802123"/>
            <a:ext cx="2660703" cy="402483"/>
          </a:xfrm>
          <a:prstGeom prst="rect">
            <a:avLst/>
          </a:prstGeom>
        </p:spPr>
        <p:txBody>
          <a:bodyPr vert="horz" lIns="96213" tIns="48107" rIns="96213" bIns="48107" rtlCol="0" anchor="ctr"/>
          <a:lstStyle/>
          <a:p>
            <a:pPr algn="r" defTabSz="962132">
              <a:defRPr/>
            </a:pPr>
            <a:fld id="{4280A8C7-CE2A-4171-8686-5727339A32FC}" type="slidenum">
              <a:rPr lang="ru-RU" sz="1300">
                <a:solidFill>
                  <a:schemeClr val="tx1">
                    <a:tint val="75000"/>
                  </a:schemeClr>
                </a:solidFill>
              </a:rPr>
              <a:pPr algn="r" defTabSz="962132">
                <a:defRPr/>
              </a:pPr>
              <a:t>62</a:t>
            </a:fld>
            <a:endParaRPr lang="ru-RU" sz="13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/>
          </p:nvPr>
        </p:nvSpPr>
        <p:spPr>
          <a:xfrm>
            <a:off x="278092" y="957152"/>
            <a:ext cx="9375232" cy="6602523"/>
          </a:xfrm>
          <a:prstGeom prst="rect">
            <a:avLst/>
          </a:prstGeom>
        </p:spPr>
        <p:txBody>
          <a:bodyPr lIns="96213" tIns="48107" rIns="96213" bIns="48107">
            <a:normAutofit fontScale="92500"/>
          </a:bodyPr>
          <a:lstStyle/>
          <a:p>
            <a:r>
              <a:rPr lang="ru-RU" sz="2400" dirty="0" smtClean="0"/>
              <a:t>Для каждой буквы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</a:t>
            </a:r>
            <a:r>
              <a:rPr lang="ru-RU" sz="2400" dirty="0" smtClean="0"/>
              <a:t>из слова </a:t>
            </a:r>
            <a:r>
              <a:rPr lang="en-US" sz="2400" dirty="0" smtClean="0"/>
              <a:t>S </a:t>
            </a:r>
            <a:r>
              <a:rPr lang="ru-RU" sz="2400" dirty="0" smtClean="0"/>
              <a:t>мы можем оценить вероятность ее увидеть в столбце </a:t>
            </a:r>
            <a:r>
              <a:rPr lang="en-US" sz="2400" dirty="0" smtClean="0"/>
              <a:t>j </a:t>
            </a:r>
            <a:r>
              <a:rPr lang="ru-RU" sz="2400" dirty="0" smtClean="0"/>
              <a:t>частотой </a:t>
            </a:r>
            <a:r>
              <a:rPr lang="en-US" sz="2400" dirty="0" smtClean="0"/>
              <a:t>F(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, j) </a:t>
            </a:r>
          </a:p>
          <a:p>
            <a:r>
              <a:rPr lang="ru-RU" sz="2400" dirty="0" smtClean="0"/>
              <a:t>Произведение </a:t>
            </a:r>
            <a:r>
              <a:rPr lang="en-US" sz="2400" dirty="0" smtClean="0"/>
              <a:t>P(S|</a:t>
            </a:r>
            <a:r>
              <a:rPr lang="ru-RU" sz="2400" dirty="0" smtClean="0"/>
              <a:t>выравнивание) = </a:t>
            </a:r>
            <a:r>
              <a:rPr lang="ru-RU" sz="2400" dirty="0" smtClean="0">
                <a:sym typeface="Symbol"/>
              </a:rPr>
              <a:t></a:t>
            </a:r>
            <a:r>
              <a:rPr lang="en-US" sz="2400" baseline="-25000" dirty="0" err="1" smtClean="0"/>
              <a:t>j</a:t>
            </a:r>
            <a:r>
              <a:rPr lang="en-US" sz="2400" dirty="0" err="1" smtClean="0"/>
              <a:t>F</a:t>
            </a:r>
            <a:r>
              <a:rPr lang="en-US" sz="2400" dirty="0" smtClean="0"/>
              <a:t>(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, j)  </a:t>
            </a:r>
            <a:r>
              <a:rPr lang="ru-RU" sz="2400" dirty="0" smtClean="0"/>
              <a:t>по всем позициям оценивает вероятность слова </a:t>
            </a:r>
            <a:r>
              <a:rPr lang="en-US" sz="2400" dirty="0" smtClean="0"/>
              <a:t>S </a:t>
            </a:r>
            <a:r>
              <a:rPr lang="ru-RU" sz="2400" dirty="0" smtClean="0"/>
              <a:t>быть похожим на выравнивание. Чем больше частоты букв  каждой позиции, тем выше вероятность слова </a:t>
            </a:r>
            <a:r>
              <a:rPr lang="en-US" sz="2400" dirty="0" smtClean="0"/>
              <a:t>S</a:t>
            </a:r>
            <a:endParaRPr lang="ru-RU" sz="2400" dirty="0" smtClean="0"/>
          </a:p>
          <a:p>
            <a:r>
              <a:rPr lang="ru-RU" sz="2400" dirty="0" smtClean="0"/>
              <a:t>Нужен контроль того, насколько эта вероятность велика. Контролем будем считать вероятность увидеть слово </a:t>
            </a:r>
            <a:r>
              <a:rPr lang="en-US" sz="2400" dirty="0" smtClean="0"/>
              <a:t>S </a:t>
            </a:r>
            <a:r>
              <a:rPr lang="ru-RU" sz="2400" dirty="0" smtClean="0"/>
              <a:t>в геноме. И считать ее будем как произведение частот букв из </a:t>
            </a:r>
            <a:r>
              <a:rPr lang="en-US" sz="2400" dirty="0" smtClean="0"/>
              <a:t>S </a:t>
            </a:r>
            <a:r>
              <a:rPr lang="ru-RU" sz="2400" dirty="0" smtClean="0"/>
              <a:t>в геноме:</a:t>
            </a:r>
            <a:r>
              <a:rPr lang="en-US" sz="2400" dirty="0" smtClean="0"/>
              <a:t> P(S) = </a:t>
            </a:r>
            <a:r>
              <a:rPr lang="ru-RU" sz="2400" dirty="0" smtClean="0">
                <a:sym typeface="Symbol"/>
              </a:rPr>
              <a:t>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b</a:t>
            </a:r>
            <a:r>
              <a:rPr lang="en-US" sz="2400" baseline="-40000" dirty="0" err="1" smtClean="0"/>
              <a:t>j</a:t>
            </a:r>
            <a:endParaRPr lang="en-US" sz="2400" baseline="-40000" dirty="0" smtClean="0"/>
          </a:p>
          <a:p>
            <a:r>
              <a:rPr lang="ru-RU" sz="2400" dirty="0" smtClean="0"/>
              <a:t>Решение про сходство </a:t>
            </a:r>
            <a:r>
              <a:rPr lang="en-US" sz="2400" dirty="0" smtClean="0"/>
              <a:t>S </a:t>
            </a:r>
            <a:r>
              <a:rPr lang="ru-RU" sz="2400" dirty="0" smtClean="0"/>
              <a:t>с выравниванием принимается просто: что вероятнее, тому и верим:</a:t>
            </a:r>
          </a:p>
          <a:p>
            <a:pPr lvl="1"/>
            <a:r>
              <a:rPr lang="ru-RU" sz="2400" dirty="0" smtClean="0"/>
              <a:t>Если </a:t>
            </a:r>
            <a:r>
              <a:rPr lang="en-US" sz="2400" dirty="0" smtClean="0"/>
              <a:t>P(S|</a:t>
            </a:r>
            <a:r>
              <a:rPr lang="ru-RU" sz="2400" dirty="0" smtClean="0"/>
              <a:t>выравнивание) </a:t>
            </a:r>
            <a:r>
              <a:rPr lang="en-US" sz="2400" dirty="0" smtClean="0"/>
              <a:t> &gt;&gt; P(S),  </a:t>
            </a:r>
            <a:r>
              <a:rPr lang="ru-RU" sz="2400" dirty="0" smtClean="0"/>
              <a:t>то </a:t>
            </a:r>
            <a:r>
              <a:rPr lang="en-US" sz="2400" dirty="0" smtClean="0"/>
              <a:t>S </a:t>
            </a:r>
            <a:r>
              <a:rPr lang="ru-RU" sz="2400" dirty="0" smtClean="0"/>
              <a:t>похоже на выравнивание</a:t>
            </a:r>
          </a:p>
          <a:p>
            <a:pPr lvl="1"/>
            <a:r>
              <a:rPr lang="ru-RU" sz="2400" dirty="0" smtClean="0"/>
              <a:t>Если </a:t>
            </a:r>
            <a:r>
              <a:rPr lang="en-US" sz="2400" dirty="0" smtClean="0"/>
              <a:t>P(S</a:t>
            </a:r>
            <a:r>
              <a:rPr lang="ru-RU" sz="2400" dirty="0" smtClean="0"/>
              <a:t>) </a:t>
            </a:r>
            <a:r>
              <a:rPr lang="en-US" sz="2400" dirty="0" smtClean="0"/>
              <a:t>&lt;&lt;</a:t>
            </a:r>
            <a:r>
              <a:rPr lang="ru-RU" sz="2400" dirty="0" smtClean="0"/>
              <a:t> </a:t>
            </a:r>
            <a:r>
              <a:rPr lang="en-US" sz="2400" dirty="0" smtClean="0"/>
              <a:t>P(S|</a:t>
            </a:r>
            <a:r>
              <a:rPr lang="ru-RU" sz="2400" dirty="0" smtClean="0"/>
              <a:t>выравнивание) </a:t>
            </a:r>
            <a:r>
              <a:rPr lang="en-US" sz="2400" dirty="0" smtClean="0"/>
              <a:t>,  </a:t>
            </a:r>
            <a:r>
              <a:rPr lang="ru-RU" sz="2400" dirty="0" smtClean="0"/>
              <a:t>то </a:t>
            </a:r>
            <a:r>
              <a:rPr lang="en-US" sz="2400" dirty="0" smtClean="0"/>
              <a:t>S </a:t>
            </a:r>
            <a:r>
              <a:rPr lang="ru-RU" sz="2400" dirty="0" smtClean="0"/>
              <a:t>больше похоже на случайное слово из генома</a:t>
            </a:r>
            <a:r>
              <a:rPr lang="en-US" sz="2400" dirty="0" smtClean="0"/>
              <a:t> </a:t>
            </a:r>
            <a:r>
              <a:rPr lang="ru-RU" sz="2400" dirty="0" smtClean="0"/>
              <a:t>на  выравнивание</a:t>
            </a:r>
          </a:p>
          <a:p>
            <a:r>
              <a:rPr lang="ru-RU" sz="2400" dirty="0" smtClean="0"/>
              <a:t>Мерой сходства служит  отношение правдоподобия  </a:t>
            </a:r>
            <a:r>
              <a:rPr lang="en-US" sz="2400" dirty="0" smtClean="0"/>
              <a:t>P(S|</a:t>
            </a:r>
            <a:r>
              <a:rPr lang="ru-RU" sz="2400" dirty="0" smtClean="0"/>
              <a:t>выравнивание)/</a:t>
            </a:r>
            <a:r>
              <a:rPr lang="en-US" sz="2400" dirty="0" smtClean="0"/>
              <a:t>P(S). </a:t>
            </a:r>
            <a:r>
              <a:rPr lang="ru-RU" sz="2400" dirty="0" smtClean="0"/>
              <a:t>На практике всегда переходят к логарифмам – чтобы не умножать, а складывать:</a:t>
            </a:r>
          </a:p>
          <a:p>
            <a:pPr lvl="1">
              <a:buNone/>
            </a:pPr>
            <a:r>
              <a:rPr lang="en-US" sz="2400" dirty="0" smtClean="0"/>
              <a:t>W(S, </a:t>
            </a:r>
            <a:r>
              <a:rPr lang="ru-RU" sz="2400" dirty="0" smtClean="0"/>
              <a:t>выравнивание) = </a:t>
            </a:r>
            <a:r>
              <a:rPr lang="en-US" sz="2400" dirty="0" err="1" smtClean="0"/>
              <a:t>ln</a:t>
            </a:r>
            <a:r>
              <a:rPr lang="en-US" sz="2400" dirty="0" smtClean="0"/>
              <a:t> (P(S|</a:t>
            </a:r>
            <a:r>
              <a:rPr lang="ru-RU" sz="2400" dirty="0" smtClean="0"/>
              <a:t>выравнивание)/</a:t>
            </a:r>
            <a:r>
              <a:rPr lang="en-US" sz="2400" dirty="0" smtClean="0"/>
              <a:t>P(S))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 Напишите  выражение для </a:t>
            </a:r>
            <a:r>
              <a:rPr lang="en-US" sz="2400" dirty="0" smtClean="0">
                <a:solidFill>
                  <a:srgbClr val="FF0000"/>
                </a:solidFill>
              </a:rPr>
              <a:t>W </a:t>
            </a:r>
            <a:r>
              <a:rPr lang="ru-RU" sz="2400" dirty="0" smtClean="0">
                <a:solidFill>
                  <a:srgbClr val="FF0000"/>
                </a:solidFill>
              </a:rPr>
              <a:t>как сумму по позициям</a:t>
            </a:r>
          </a:p>
          <a:p>
            <a:pPr lvl="1"/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813675" y="7007225"/>
            <a:ext cx="2266950" cy="401638"/>
          </a:xfrm>
          <a:prstGeom prst="rect">
            <a:avLst/>
          </a:prstGeom>
        </p:spPr>
        <p:txBody>
          <a:bodyPr lIns="96213" tIns="48107" rIns="96213" bIns="48107"/>
          <a:lstStyle/>
          <a:p>
            <a:fld id="{4280A8C7-CE2A-4171-8686-5727339A32FC}" type="slidenum">
              <a:rPr lang="ru-RU" smtClean="0"/>
              <a:pPr/>
              <a:t>62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85332" y="284982"/>
            <a:ext cx="3567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Обоснование </a:t>
            </a:r>
            <a:r>
              <a:rPr lang="en-US" sz="2800" b="1" dirty="0" smtClean="0"/>
              <a:t>PWM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31712" y="284982"/>
            <a:ext cx="9277113" cy="138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213" tIns="48107" rIns="96213" bIns="48107">
            <a:spAutoFit/>
          </a:bodyPr>
          <a:lstStyle/>
          <a:p>
            <a:r>
              <a:rPr lang="ru-RU" sz="4200" dirty="0" smtClean="0">
                <a:solidFill>
                  <a:schemeClr val="tx2"/>
                </a:solidFill>
              </a:rPr>
              <a:t>РГМ* придумали свою формулу для</a:t>
            </a:r>
          </a:p>
          <a:p>
            <a:r>
              <a:rPr lang="en-US" sz="4200" dirty="0" smtClean="0">
                <a:solidFill>
                  <a:schemeClr val="tx2"/>
                </a:solidFill>
              </a:rPr>
              <a:t>                         W(</a:t>
            </a:r>
            <a:r>
              <a:rPr lang="en-US" sz="4200" dirty="0" err="1" smtClean="0">
                <a:solidFill>
                  <a:schemeClr val="tx2"/>
                </a:solidFill>
              </a:rPr>
              <a:t>b,j</a:t>
            </a:r>
            <a:r>
              <a:rPr lang="en-US" sz="4200" dirty="0" smtClean="0">
                <a:solidFill>
                  <a:schemeClr val="tx2"/>
                </a:solidFill>
              </a:rPr>
              <a:t>)</a:t>
            </a:r>
            <a:endParaRPr lang="ru-RU" sz="4200" dirty="0">
              <a:solidFill>
                <a:schemeClr val="tx2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39687" y="2090017"/>
            <a:ext cx="9524440" cy="74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213" tIns="48107" rIns="96213" bIns="48107">
            <a:spAutoFit/>
          </a:bodyPr>
          <a:lstStyle/>
          <a:p>
            <a:r>
              <a:rPr lang="en-US" sz="3400" i="1" dirty="0"/>
              <a:t>W</a:t>
            </a:r>
            <a:r>
              <a:rPr lang="en-US" sz="1300" i="1" dirty="0"/>
              <a:t> </a:t>
            </a:r>
            <a:r>
              <a:rPr lang="en-US" sz="3400" dirty="0"/>
              <a:t>(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9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400" dirty="0"/>
              <a:t>)</a:t>
            </a:r>
            <a:r>
              <a:rPr lang="en-US" sz="3400" i="1" dirty="0">
                <a:cs typeface="Times New Roman" pitchFamily="18" charset="0"/>
              </a:rPr>
              <a:t> </a:t>
            </a:r>
            <a:r>
              <a:rPr lang="en-US" sz="3400" dirty="0">
                <a:cs typeface="Times New Roman" pitchFamily="18" charset="0"/>
              </a:rPr>
              <a:t>= </a:t>
            </a:r>
            <a:r>
              <a:rPr lang="en-US" sz="3400" dirty="0" err="1">
                <a:cs typeface="Times New Roman" pitchFamily="18" charset="0"/>
                <a:sym typeface="Symbol" pitchFamily="18" charset="2"/>
              </a:rPr>
              <a:t>ln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 [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700" i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9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)+0,5] – 0,25 </a:t>
            </a:r>
            <a:r>
              <a:rPr lang="en-US" sz="4200" dirty="0"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3400" i="1" baseline="-30000" dirty="0" err="1">
                <a:cs typeface="Times New Roman" pitchFamily="18" charset="0"/>
              </a:rPr>
              <a:t>i</a:t>
            </a:r>
            <a:r>
              <a:rPr lang="en-US" sz="3400" i="1" baseline="-300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  <a:sym typeface="Symbol" pitchFamily="18" charset="2"/>
              </a:rPr>
              <a:t>ln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 [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700" i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400" i="1" dirty="0" err="1">
                <a:cs typeface="Times New Roman" pitchFamily="18" charset="0"/>
                <a:sym typeface="Symbol" pitchFamily="18" charset="2"/>
              </a:rPr>
              <a:t>i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9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)+0,5]</a:t>
            </a:r>
            <a:endParaRPr lang="ru-RU" sz="2100" dirty="0"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0867" y="6660212"/>
            <a:ext cx="3456450" cy="374152"/>
          </a:xfrm>
          <a:prstGeom prst="rect">
            <a:avLst/>
          </a:prstGeom>
          <a:noFill/>
        </p:spPr>
        <p:txBody>
          <a:bodyPr wrap="square" lIns="96213" tIns="48107" rIns="96213" bIns="48107" rtlCol="0">
            <a:spAutoFit/>
          </a:bodyPr>
          <a:lstStyle/>
          <a:p>
            <a:r>
              <a:rPr lang="ru-RU" dirty="0" smtClean="0"/>
              <a:t>*</a:t>
            </a:r>
            <a:r>
              <a:rPr lang="ru-RU" dirty="0" err="1" smtClean="0"/>
              <a:t>Равчеев</a:t>
            </a:r>
            <a:r>
              <a:rPr lang="ru-RU" dirty="0" smtClean="0"/>
              <a:t>, Гельфанд, Миронов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8092" y="3126952"/>
            <a:ext cx="91403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РГМ  вместо базовой вероятности буквы </a:t>
            </a:r>
            <a:r>
              <a:rPr lang="en-US" sz="2000" dirty="0" smtClean="0"/>
              <a:t>p(b)</a:t>
            </a:r>
            <a:r>
              <a:rPr lang="ru-RU" sz="2000" baseline="-40000" dirty="0" smtClean="0"/>
              <a:t> </a:t>
            </a:r>
            <a:r>
              <a:rPr lang="ru-RU" sz="2000" dirty="0" smtClean="0"/>
              <a:t> в геноме использует такую </a:t>
            </a:r>
            <a:endParaRPr lang="en-US" sz="2000" dirty="0" smtClean="0"/>
          </a:p>
          <a:p>
            <a:r>
              <a:rPr lang="ru-RU" sz="2000" dirty="0" smtClean="0"/>
              <a:t>штуку </a:t>
            </a:r>
            <a:r>
              <a:rPr lang="en-US" sz="2000" dirty="0" smtClean="0"/>
              <a:t>:  </a:t>
            </a:r>
            <a:endParaRPr lang="ru-RU" sz="2000" dirty="0" smtClean="0"/>
          </a:p>
          <a:p>
            <a:r>
              <a:rPr lang="en-US" sz="2000" dirty="0" smtClean="0"/>
              <a:t>            p(</a:t>
            </a:r>
            <a:r>
              <a:rPr lang="en-US" sz="2000" dirty="0" err="1" smtClean="0"/>
              <a:t>b,j</a:t>
            </a:r>
            <a:r>
              <a:rPr lang="en-US" sz="2000" dirty="0" smtClean="0"/>
              <a:t>)</a:t>
            </a:r>
            <a:r>
              <a:rPr lang="ru-RU" sz="2000" dirty="0" smtClean="0"/>
              <a:t> </a:t>
            </a:r>
            <a:r>
              <a:rPr lang="en-US" sz="2000" dirty="0" smtClean="0"/>
              <a:t> =</a:t>
            </a:r>
            <a:r>
              <a:rPr lang="ru-RU" sz="2000" dirty="0" smtClean="0"/>
              <a:t> </a:t>
            </a:r>
            <a:r>
              <a:rPr lang="en-US" sz="2000" dirty="0" smtClean="0"/>
              <a:t>  M( {F(A, j), F(</a:t>
            </a:r>
            <a:r>
              <a:rPr lang="en-US" sz="2000" dirty="0" err="1" smtClean="0"/>
              <a:t>T,j</a:t>
            </a:r>
            <a:r>
              <a:rPr lang="en-US" sz="2000" dirty="0" smtClean="0"/>
              <a:t>), F(</a:t>
            </a:r>
            <a:r>
              <a:rPr lang="en-US" sz="2000" dirty="0" err="1" smtClean="0"/>
              <a:t>G,j</a:t>
            </a:r>
            <a:r>
              <a:rPr lang="en-US" sz="2000" dirty="0" smtClean="0"/>
              <a:t>), F(C, j) } )</a:t>
            </a:r>
          </a:p>
          <a:p>
            <a:r>
              <a:rPr lang="ru-RU" sz="2000" dirty="0" smtClean="0"/>
              <a:t>где </a:t>
            </a:r>
            <a:r>
              <a:rPr lang="en-US" sz="2000" dirty="0" smtClean="0"/>
              <a:t>M</a:t>
            </a:r>
            <a:r>
              <a:rPr lang="ru-RU" sz="2000" dirty="0" smtClean="0"/>
              <a:t>(…)</a:t>
            </a:r>
            <a:r>
              <a:rPr lang="en-US" sz="2000" dirty="0" smtClean="0"/>
              <a:t> </a:t>
            </a:r>
            <a:r>
              <a:rPr lang="ru-RU" sz="2000" dirty="0" smtClean="0"/>
              <a:t>обозначает среднее геометрическое четырех частот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 smtClean="0"/>
              <a:t>У них базовая частота меняется от колонки к колонки, но не зависит от буквы!</a:t>
            </a:r>
          </a:p>
          <a:p>
            <a:endParaRPr lang="ru-RU" sz="2000" dirty="0"/>
          </a:p>
          <a:p>
            <a:r>
              <a:rPr lang="ru-RU" sz="2000" dirty="0" smtClean="0"/>
              <a:t>КРУТЫЕ!  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Имею документ, подписанный лично А.А.Мироновым, что формула верна </a:t>
            </a:r>
            <a:r>
              <a:rPr lang="en-US" sz="2000" dirty="0" smtClean="0">
                <a:sym typeface="Wingdings" pitchFamily="2" charset="2"/>
              </a:rPr>
              <a:t> </a:t>
            </a:r>
            <a:r>
              <a:rPr lang="ru-RU" sz="2000" dirty="0" err="1" smtClean="0">
                <a:sym typeface="Wingdings" pitchFamily="2" charset="2"/>
              </a:rPr>
              <a:t>ААл</a:t>
            </a:r>
            <a:r>
              <a:rPr lang="ru-RU" sz="2000" dirty="0" smtClean="0"/>
              <a:t>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812088" y="7156450"/>
            <a:ext cx="2268537" cy="403225"/>
          </a:xfrm>
          <a:prstGeom prst="rect">
            <a:avLst/>
          </a:prstGeom>
        </p:spPr>
        <p:txBody>
          <a:bodyPr lIns="96213" tIns="48107" rIns="96213" bIns="48107"/>
          <a:lstStyle/>
          <a:p>
            <a:fld id="{4280A8C7-CE2A-4171-8686-5727339A32FC}" type="slidenum">
              <a:rPr lang="ru-RU" smtClean="0"/>
              <a:pPr/>
              <a:t>64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219191"/>
              </p:ext>
            </p:extLst>
          </p:nvPr>
        </p:nvGraphicFramePr>
        <p:xfrm>
          <a:off x="201282" y="448543"/>
          <a:ext cx="9678060" cy="6803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9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17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0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178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415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3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Число</a:t>
                      </a:r>
                      <a:r>
                        <a:rPr lang="ru-RU" sz="2000" baseline="0" dirty="0" smtClean="0"/>
                        <a:t> последовательностей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= N(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)/N</a:t>
                      </a:r>
                      <a:endParaRPr lang="ru-RU" sz="2000" dirty="0"/>
                    </a:p>
                  </a:txBody>
                  <a:tcPr marL="36635" marR="36635" marT="51588" marB="51588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Частота</a:t>
                      </a:r>
                      <a:r>
                        <a:rPr lang="ru-RU" sz="2000" baseline="0" dirty="0" smtClean="0"/>
                        <a:t> буквы</a:t>
                      </a:r>
                      <a:r>
                        <a:rPr lang="en-US" sz="2000" baseline="0" dirty="0" smtClean="0"/>
                        <a:t> b</a:t>
                      </a:r>
                      <a:r>
                        <a:rPr lang="ru-RU" sz="2000" baseline="0" dirty="0" smtClean="0"/>
                        <a:t> в колонке</a:t>
                      </a:r>
                      <a:r>
                        <a:rPr lang="en-US" sz="2000" baseline="0" dirty="0" smtClean="0"/>
                        <a:t> 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59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-</a:t>
                      </a:r>
                      <a:r>
                        <a:rPr lang="ru-RU" sz="2000" dirty="0" smtClean="0"/>
                        <a:t>я</a:t>
                      </a:r>
                      <a:r>
                        <a:rPr lang="ru-RU" sz="2000" baseline="0" dirty="0" smtClean="0"/>
                        <a:t> последовательность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en-US" sz="2000" dirty="0" smtClean="0"/>
                        <a:t>= (N(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)+</a:t>
                      </a:r>
                      <a:r>
                        <a:rPr lang="el-GR" sz="2000" dirty="0" smtClean="0"/>
                        <a:t>ε</a:t>
                      </a:r>
                      <a:r>
                        <a:rPr lang="en-US" sz="2000" baseline="-25000" dirty="0" smtClean="0"/>
                        <a:t>b</a:t>
                      </a:r>
                      <a:r>
                        <a:rPr lang="en-US" sz="2000" baseline="0" dirty="0" smtClean="0"/>
                        <a:t>)/(N</a:t>
                      </a:r>
                      <a:r>
                        <a:rPr lang="en-US" sz="2000" dirty="0" smtClean="0"/>
                        <a:t>+</a:t>
                      </a:r>
                      <a:r>
                        <a:rPr lang="el-GR" sz="2000" dirty="0" smtClean="0"/>
                        <a:t>ε</a:t>
                      </a:r>
                      <a:r>
                        <a:rPr lang="en-US" sz="2000" dirty="0" smtClean="0"/>
                        <a:t>)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el-GR" sz="2000" dirty="0" smtClean="0"/>
                        <a:t>ε</a:t>
                      </a:r>
                      <a:r>
                        <a:rPr lang="ru-RU" sz="2000" dirty="0" smtClean="0"/>
                        <a:t> 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000" dirty="0" smtClean="0"/>
                        <a:t>ε</a:t>
                      </a:r>
                      <a:r>
                        <a:rPr lang="en-US" sz="2000" baseline="-25000" dirty="0" smtClean="0"/>
                        <a:t>b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2000" baseline="0" dirty="0"/>
                    </a:p>
                  </a:txBody>
                  <a:tcPr marL="36635" marR="36635" marT="51588" marB="5158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Частота</a:t>
                      </a:r>
                      <a:r>
                        <a:rPr lang="ru-RU" sz="2000" baseline="0" dirty="0" smtClean="0"/>
                        <a:t> буквы </a:t>
                      </a:r>
                      <a:r>
                        <a:rPr lang="en-US" sz="2000" baseline="0" dirty="0" smtClean="0"/>
                        <a:t>b</a:t>
                      </a:r>
                      <a:r>
                        <a:rPr lang="ru-RU" sz="2000" baseline="0" dirty="0" smtClean="0"/>
                        <a:t> в колонке</a:t>
                      </a:r>
                      <a:r>
                        <a:rPr lang="en-US" sz="2000" baseline="0" dirty="0" smtClean="0"/>
                        <a:t> j </a:t>
                      </a:r>
                      <a:r>
                        <a:rPr lang="ru-RU" sz="2000" baseline="0" dirty="0" smtClean="0"/>
                        <a:t>с учетом </a:t>
                      </a:r>
                      <a:r>
                        <a:rPr lang="ru-RU" sz="2000" baseline="0" dirty="0" err="1" smtClean="0"/>
                        <a:t>псевдокаунтов</a:t>
                      </a:r>
                      <a:endParaRPr lang="ru-RU" sz="2000" dirty="0" smtClean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3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Число колонок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F(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)·log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[F(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)/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dirty="0" smtClean="0"/>
                        <a:t>]</a:t>
                      </a:r>
                      <a:endParaRPr lang="ru-RU" sz="2000" dirty="0"/>
                    </a:p>
                  </a:txBody>
                  <a:tcPr marL="36635" marR="36635" marT="51588" marB="5158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Информационное содержание </a:t>
                      </a:r>
                      <a:r>
                        <a:rPr lang="ru-RU" sz="2000" baseline="0" dirty="0" smtClean="0"/>
                        <a:t>буквы </a:t>
                      </a:r>
                      <a:r>
                        <a:rPr lang="en-US" sz="2000" baseline="0" dirty="0" smtClean="0"/>
                        <a:t>b </a:t>
                      </a:r>
                      <a:r>
                        <a:rPr lang="ru-RU" sz="2000" baseline="0" dirty="0" smtClean="0"/>
                        <a:t>в колонке </a:t>
                      </a:r>
                      <a:r>
                        <a:rPr lang="en-US" sz="2000" baseline="0" dirty="0" smtClean="0"/>
                        <a:t>j 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35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j-</a:t>
                      </a:r>
                      <a:r>
                        <a:rPr lang="ru-RU" sz="2000" dirty="0" smtClean="0"/>
                        <a:t>я колонка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I(j)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/>
                    </a:p>
                  </a:txBody>
                  <a:tcPr marL="36635" marR="36635" marT="51588" marB="5158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Информационное содержание </a:t>
                      </a:r>
                      <a:r>
                        <a:rPr lang="ru-RU" sz="2000" baseline="0" dirty="0" smtClean="0"/>
                        <a:t>колонки </a:t>
                      </a:r>
                      <a:r>
                        <a:rPr lang="en-US" sz="2000" baseline="0" dirty="0" smtClean="0"/>
                        <a:t>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39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Число</a:t>
                      </a:r>
                      <a:r>
                        <a:rPr lang="ru-RU" sz="2000" baseline="0" dirty="0" smtClean="0"/>
                        <a:t> букв </a:t>
                      </a:r>
                      <a:r>
                        <a:rPr lang="en-US" sz="2000" baseline="0" dirty="0" smtClean="0"/>
                        <a:t>b </a:t>
                      </a:r>
                      <a:r>
                        <a:rPr lang="ru-RU" sz="2000" baseline="0" dirty="0" smtClean="0"/>
                        <a:t>в колонке </a:t>
                      </a:r>
                      <a:r>
                        <a:rPr lang="en-US" sz="2000" baseline="0" dirty="0" smtClean="0"/>
                        <a:t>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j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I(j)</a:t>
                      </a:r>
                      <a:endParaRPr lang="ru-RU" sz="2000" dirty="0"/>
                    </a:p>
                  </a:txBody>
                  <a:tcPr marL="36635" marR="36635" marT="51588" marB="51588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Информационное содержание выравнивания</a:t>
                      </a:r>
                      <a:r>
                        <a:rPr lang="ru-RU" sz="2000" baseline="0" dirty="0" smtClean="0"/>
                        <a:t> сигналов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3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Последовательность</a:t>
                      </a:r>
                      <a:r>
                        <a:rPr lang="ru-RU" sz="2000" baseline="0" dirty="0" smtClean="0"/>
                        <a:t> длины </a:t>
                      </a:r>
                      <a:r>
                        <a:rPr lang="en-US" sz="2000" baseline="0" dirty="0" smtClean="0"/>
                        <a:t>m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</a:t>
                      </a:r>
                      <a:r>
                        <a:rPr lang="en-US" sz="2000" dirty="0" err="1" smtClean="0"/>
                        <a:t>ln</a:t>
                      </a:r>
                      <a:r>
                        <a:rPr lang="en-US" sz="2000" dirty="0" smtClean="0"/>
                        <a:t> F(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)/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000" dirty="0"/>
                    </a:p>
                  </a:txBody>
                  <a:tcPr marL="36635" marR="36635" marT="51588" marB="51588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Вес</a:t>
                      </a:r>
                      <a:r>
                        <a:rPr lang="ru-RU" sz="2000" baseline="0" dirty="0" smtClean="0"/>
                        <a:t> буквы </a:t>
                      </a:r>
                      <a:r>
                        <a:rPr lang="en-US" sz="2000" baseline="0" dirty="0" smtClean="0"/>
                        <a:t>b </a:t>
                      </a:r>
                      <a:r>
                        <a:rPr lang="ru-RU" sz="2000" baseline="0" dirty="0" smtClean="0"/>
                        <a:t>относительно колонки </a:t>
                      </a:r>
                      <a:r>
                        <a:rPr lang="en-US" sz="2000" baseline="0" dirty="0" smtClean="0"/>
                        <a:t>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33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Буква  </a:t>
                      </a:r>
                      <a:r>
                        <a:rPr lang="en-US" sz="2000" dirty="0" smtClean="0"/>
                        <a:t>A,T,G </a:t>
                      </a:r>
                      <a:r>
                        <a:rPr lang="ru-RU" sz="2000" dirty="0" smtClean="0"/>
                        <a:t>или </a:t>
                      </a:r>
                      <a:r>
                        <a:rPr lang="en-US" sz="2000" dirty="0" smtClean="0"/>
                        <a:t>C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W(S)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j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j)</a:t>
                      </a:r>
                      <a:endParaRPr lang="ru-RU" sz="2000" dirty="0"/>
                    </a:p>
                  </a:txBody>
                  <a:tcPr marL="36635" marR="36635" marT="51588" marB="5158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Вес</a:t>
                      </a:r>
                      <a:r>
                        <a:rPr lang="ru-RU" sz="2000" baseline="0" dirty="0" smtClean="0"/>
                        <a:t> последовательности относительно выравнивания 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0547" y="0"/>
            <a:ext cx="8903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Обозначения,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 = (b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,…,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– посл., выровненная с  выравниванием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0" y="7056000"/>
            <a:ext cx="10079640" cy="503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2"/>
          <p:cNvSpPr/>
          <p:nvPr/>
        </p:nvSpPr>
        <p:spPr>
          <a:xfrm>
            <a:off x="0" y="7139880"/>
            <a:ext cx="2799720" cy="34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4160" tIns="63360" rIns="127080" bIns="63360" anchor="ctr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Date of download:  4/13/2017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3"/>
          <p:cNvSpPr/>
          <p:nvPr/>
        </p:nvSpPr>
        <p:spPr>
          <a:xfrm>
            <a:off x="3275640" y="7140240"/>
            <a:ext cx="6580080" cy="34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© 2009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4"/>
          <p:cNvSpPr/>
          <p:nvPr/>
        </p:nvSpPr>
        <p:spPr>
          <a:xfrm>
            <a:off x="-360" y="1167120"/>
            <a:ext cx="10079640" cy="540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ts val="224"/>
              </a:lnSpc>
            </a:pPr>
            <a:r>
              <a:rPr lang="ru-RU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Fira Sans Light"/>
                <a:ea typeface="Fira Sans Light"/>
              </a:rPr>
              <a:t>From: 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MEME Suite: tools for motif discovery and searching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5"/>
          <p:cNvSpPr/>
          <p:nvPr/>
        </p:nvSpPr>
        <p:spPr>
          <a:xfrm>
            <a:off x="0" y="5853960"/>
            <a:ext cx="9953640" cy="1059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The figure shows the Tomtom output from searching a single DNA motif against a collection of yeast transcription factor binding site motifs identified via ChIP-seq (9). Tomtom shows that the query motif closely resembles the binding motif for transcription factor RGT1.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9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6"/>
          <p:cNvSpPr/>
          <p:nvPr/>
        </p:nvSpPr>
        <p:spPr>
          <a:xfrm>
            <a:off x="0" y="5628240"/>
            <a:ext cx="10079640" cy="19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Figure Legend: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3" name="Picture 3"/>
          <p:cNvPicPr/>
          <p:nvPr/>
        </p:nvPicPr>
        <p:blipFill>
          <a:blip r:embed="rId3" cstate="print"/>
          <a:stretch/>
        </p:blipFill>
        <p:spPr>
          <a:xfrm>
            <a:off x="251640" y="251640"/>
            <a:ext cx="1721520" cy="505440"/>
          </a:xfrm>
          <a:prstGeom prst="rect">
            <a:avLst/>
          </a:prstGeom>
          <a:ln>
            <a:noFill/>
          </a:ln>
        </p:spPr>
      </p:pic>
      <p:sp>
        <p:nvSpPr>
          <p:cNvPr id="394" name="Line 7"/>
          <p:cNvSpPr/>
          <p:nvPr/>
        </p:nvSpPr>
        <p:spPr>
          <a:xfrm>
            <a:off x="360" y="973080"/>
            <a:ext cx="10080000" cy="360"/>
          </a:xfrm>
          <a:prstGeom prst="line">
            <a:avLst/>
          </a:prstGeom>
          <a:ln w="1260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8"/>
          <p:cNvSpPr/>
          <p:nvPr/>
        </p:nvSpPr>
        <p:spPr>
          <a:xfrm>
            <a:off x="0" y="1777680"/>
            <a:ext cx="1007964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Nucleic Acids Res. 2009;37(suppl_2):W202-W208. doi:10.1093/nar/gkp335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9"/>
          <p:cNvSpPr/>
          <p:nvPr/>
        </p:nvSpPr>
        <p:spPr>
          <a:xfrm>
            <a:off x="360" y="360"/>
            <a:ext cx="10079640" cy="7559640"/>
          </a:xfrm>
          <a:prstGeom prst="rect">
            <a:avLst/>
          </a:prstGeom>
          <a:noFill/>
          <a:ln w="2556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7" name="Рисунок 396"/>
          <p:cNvPicPr/>
          <p:nvPr/>
        </p:nvPicPr>
        <p:blipFill>
          <a:blip r:embed="rId4" cstate="print"/>
          <a:stretch/>
        </p:blipFill>
        <p:spPr>
          <a:xfrm>
            <a:off x="2772000" y="2268000"/>
            <a:ext cx="4535640" cy="2586240"/>
          </a:xfrm>
          <a:prstGeom prst="rect">
            <a:avLst/>
          </a:prstGeom>
          <a:ln>
            <a:noFill/>
          </a:ln>
        </p:spPr>
      </p:pic>
      <p:sp>
        <p:nvSpPr>
          <p:cNvPr id="398" name="CustomShape 10"/>
          <p:cNvSpPr/>
          <p:nvPr/>
        </p:nvSpPr>
        <p:spPr>
          <a:xfrm>
            <a:off x="2851920" y="360"/>
            <a:ext cx="3915720" cy="211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Tomtom output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0" y="7056000"/>
            <a:ext cx="10079640" cy="503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2"/>
          <p:cNvSpPr/>
          <p:nvPr/>
        </p:nvSpPr>
        <p:spPr>
          <a:xfrm>
            <a:off x="0" y="7139880"/>
            <a:ext cx="2799720" cy="34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4160" tIns="63360" rIns="127080" bIns="63360" anchor="ctr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Date of download:  4/13/2017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3276000" y="7139880"/>
            <a:ext cx="6579720" cy="349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© 2009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4"/>
          <p:cNvSpPr/>
          <p:nvPr/>
        </p:nvSpPr>
        <p:spPr>
          <a:xfrm>
            <a:off x="-360" y="1167120"/>
            <a:ext cx="10079640" cy="54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ts val="224"/>
              </a:lnSpc>
            </a:pPr>
            <a:r>
              <a:rPr lang="ru-RU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Fira Sans Light"/>
                <a:ea typeface="Fira Sans Light"/>
              </a:rPr>
              <a:t>From: 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MEME Suite: tools for motif discovery and searching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CustomShape 5"/>
          <p:cNvSpPr/>
          <p:nvPr/>
        </p:nvSpPr>
        <p:spPr>
          <a:xfrm>
            <a:off x="3960000" y="163440"/>
            <a:ext cx="5903640" cy="106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FIMO output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6"/>
          <p:cNvSpPr/>
          <p:nvPr/>
        </p:nvSpPr>
        <p:spPr>
          <a:xfrm>
            <a:off x="0" y="5628240"/>
            <a:ext cx="10079640" cy="19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Figure Legend: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5" name="Picture 3"/>
          <p:cNvPicPr/>
          <p:nvPr/>
        </p:nvPicPr>
        <p:blipFill>
          <a:blip r:embed="rId3" cstate="print"/>
          <a:stretch/>
        </p:blipFill>
        <p:spPr>
          <a:xfrm>
            <a:off x="251640" y="251640"/>
            <a:ext cx="1721520" cy="505440"/>
          </a:xfrm>
          <a:prstGeom prst="rect">
            <a:avLst/>
          </a:prstGeom>
          <a:ln>
            <a:noFill/>
          </a:ln>
        </p:spPr>
      </p:pic>
      <p:sp>
        <p:nvSpPr>
          <p:cNvPr id="406" name="Line 7"/>
          <p:cNvSpPr/>
          <p:nvPr/>
        </p:nvSpPr>
        <p:spPr>
          <a:xfrm>
            <a:off x="360" y="973080"/>
            <a:ext cx="10080000" cy="360"/>
          </a:xfrm>
          <a:prstGeom prst="line">
            <a:avLst/>
          </a:prstGeom>
          <a:ln w="1260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8"/>
          <p:cNvSpPr/>
          <p:nvPr/>
        </p:nvSpPr>
        <p:spPr>
          <a:xfrm>
            <a:off x="0" y="1777680"/>
            <a:ext cx="1007964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Nucleic Acids Res. 2009;37(suppl_2):W202-W208. doi:10.1093/nar/gkp335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CustomShape 9"/>
          <p:cNvSpPr/>
          <p:nvPr/>
        </p:nvSpPr>
        <p:spPr>
          <a:xfrm>
            <a:off x="360" y="360"/>
            <a:ext cx="10079640" cy="7559640"/>
          </a:xfrm>
          <a:prstGeom prst="rect">
            <a:avLst/>
          </a:prstGeom>
          <a:noFill/>
          <a:ln w="2556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9" name="Рисунок 408"/>
          <p:cNvPicPr/>
          <p:nvPr/>
        </p:nvPicPr>
        <p:blipFill>
          <a:blip r:embed="rId4" cstate="print"/>
          <a:stretch/>
        </p:blipFill>
        <p:spPr>
          <a:xfrm>
            <a:off x="812880" y="2268000"/>
            <a:ext cx="8258760" cy="251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Полезные ссылки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Анализ данных ChiPSeq </a:t>
            </a:r>
            <a:r>
              <a:rPr lang="ru-RU" sz="20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https://books.google.ru/books?hl=ru&amp;lr=&amp;id=YC2K_v1mficC&amp;oi=fnd&amp;pg=PA135&amp;dq=makeev+vsevolod&amp;ots=uSo84sL8A6&amp;sig=xOTJH2RcPWhsjL7cBELQqkCkyfI&amp;redir_esc=y#v=onepage&amp;q=makeev%20vsevolod&amp;f=true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Bailey TL, Williams N, Misleh C, Li WW. MEME: discovering and analyzing DNA and protein sequence motifs. Nucleic Acids Research. 2006;34(Web Server issue):W369-W373. doi:10.1093/nar/gkl198.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 NTL, Huang C-H. A survey of motif finding Web tools for detecting binding site motifs in ChIP-Seq data. Biology Direct. 2014;9:4. doi:10.1186/1745-6150-9-4.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Kulakovskiy IV, Makeev VJ. DNA sequence motif: a jack of all trades for ChIP-Seq data. Adv Protein Chem Struct Biol. 2013;91:135-71.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Сравнение двух PWM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Как в MEME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Vorontsov et co-authors https://almob.biomedcentral.com/articles/10.1186/1748-7188-8-23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201281" y="1091487"/>
            <a:ext cx="9409225" cy="58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Сигнал</a:t>
            </a:r>
            <a: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то, что узнает белок. Иногда и он тоже может ошибаться</a:t>
            </a:r>
            <a:b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ru-RU" sz="28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Мотив</a:t>
            </a:r>
            <a:r>
              <a:rPr lang="ru-RU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описание сигнала, придуманное человеком; </a:t>
            </a:r>
            <a: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8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73200" lvl="1" indent="-215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обычно, основано на последовательности</a:t>
            </a:r>
            <a: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8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73200" lvl="1" indent="-215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позволяет предсказывать в геноме сигналы – сайты, с которыми связывается изучаемый белок</a:t>
            </a:r>
            <a: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8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73200" lvl="1" indent="-215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Идеал: предсказываются  все сигналы и не предсказывается ни одного сигнала  в геноме там, где их нет – НЕДОСТИЖИМ </a:t>
            </a:r>
            <a:r>
              <a:rPr lang="en-US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itchFamily="2" charset="2"/>
              </a:rPr>
              <a:t></a:t>
            </a:r>
            <a:endParaRPr lang="ru-RU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4"/>
          <p:cNvSpPr/>
          <p:nvPr/>
        </p:nvSpPr>
        <p:spPr>
          <a:xfrm>
            <a:off x="201282" y="6984035"/>
            <a:ext cx="367164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b="0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RRvnGAAASKGAAASK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5"/>
          <p:cNvSpPr/>
          <p:nvPr/>
        </p:nvSpPr>
        <p:spPr>
          <a:xfrm>
            <a:off x="7383017" y="6984035"/>
            <a:ext cx="244764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b="0" strike="noStrike" spc="-1" dirty="0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GAAAGTGAAA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TextShape 6"/>
          <p:cNvSpPr txBox="1"/>
          <p:nvPr/>
        </p:nvSpPr>
        <p:spPr>
          <a:xfrm>
            <a:off x="648000" y="288000"/>
            <a:ext cx="8218440" cy="681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Некоторые термины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22219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508" y="4603"/>
            <a:ext cx="8922690" cy="130061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Свойства функции энтропии </a:t>
            </a:r>
            <a:r>
              <a:rPr lang="en-US" sz="3200" dirty="0" smtClean="0"/>
              <a:t>H</a:t>
            </a:r>
            <a:r>
              <a:rPr lang="ru-RU" sz="3200" dirty="0" smtClean="0"/>
              <a:t> одного буквенного сигнала из </a:t>
            </a:r>
            <a:r>
              <a:rPr lang="en-US" sz="3200" dirty="0" smtClean="0"/>
              <a:t>n </a:t>
            </a:r>
            <a:r>
              <a:rPr lang="ru-RU" sz="3200" dirty="0" smtClean="0"/>
              <a:t>букв с вероятностями </a:t>
            </a:r>
            <a:r>
              <a:rPr lang="en-US" sz="3200" dirty="0" smtClean="0"/>
              <a:t>p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p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… </a:t>
            </a:r>
            <a:r>
              <a:rPr lang="en-US" sz="3200" dirty="0" err="1" smtClean="0"/>
              <a:t>p</a:t>
            </a:r>
            <a:r>
              <a:rPr lang="en-US" sz="3200" baseline="-25000" dirty="0" err="1" smtClean="0"/>
              <a:t>n</a:t>
            </a:r>
            <a:r>
              <a:rPr lang="ru-RU" sz="3200" dirty="0" smtClean="0"/>
              <a:t> 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700" y="1316249"/>
            <a:ext cx="9409225" cy="111941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Энтропия  </a:t>
            </a:r>
            <a:r>
              <a:rPr lang="ru-RU" sz="2800" dirty="0" smtClean="0"/>
              <a:t>сигнала </a:t>
            </a:r>
            <a:r>
              <a:rPr lang="ru-RU" sz="2800" dirty="0" smtClean="0"/>
              <a:t>из </a:t>
            </a:r>
            <a:r>
              <a:rPr lang="ru-RU" sz="2800" dirty="0" smtClean="0"/>
              <a:t>одного нуклеотида  </a:t>
            </a:r>
            <a:br>
              <a:rPr lang="ru-RU" sz="2800" dirty="0" smtClean="0"/>
            </a:br>
            <a:r>
              <a:rPr lang="en-US" sz="2800" dirty="0" smtClean="0"/>
              <a:t>H </a:t>
            </a:r>
            <a:r>
              <a:rPr lang="en-US" sz="2800" dirty="0" smtClean="0"/>
              <a:t>=  </a:t>
            </a:r>
            <a:r>
              <a:rPr lang="en-US" sz="2800" dirty="0" smtClean="0"/>
              <a:t>-</a:t>
            </a:r>
            <a:r>
              <a:rPr lang="en-US" sz="2800" dirty="0" smtClean="0">
                <a:sym typeface="Symbol" panose="05050102010706020507" pitchFamily="18" charset="2"/>
              </a:rPr>
              <a:t>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 </a:t>
            </a:r>
            <a:r>
              <a:rPr lang="en-US" sz="2800" dirty="0" smtClean="0"/>
              <a:t>p(b) </a:t>
            </a:r>
            <a:r>
              <a:rPr lang="en-US" sz="2800" dirty="0" smtClean="0"/>
              <a:t>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 smtClean="0"/>
              <a:t>p(b</a:t>
            </a:r>
            <a:r>
              <a:rPr lang="en-US" sz="2800" dirty="0" smtClean="0"/>
              <a:t>)                   </a:t>
            </a:r>
            <a:r>
              <a:rPr lang="en-US" sz="2800" dirty="0" smtClean="0">
                <a:sym typeface="Symbol" panose="05050102010706020507" pitchFamily="18" charset="2"/>
              </a:rPr>
              <a:t></a:t>
            </a:r>
            <a:r>
              <a:rPr lang="en-US" sz="2800" baseline="-25000" dirty="0"/>
              <a:t>b</a:t>
            </a:r>
            <a:r>
              <a:rPr lang="en-US" sz="2800" dirty="0"/>
              <a:t> p(b) </a:t>
            </a:r>
            <a:r>
              <a:rPr lang="en-US" sz="2800" dirty="0" smtClean="0"/>
              <a:t>= 1  </a:t>
            </a:r>
            <a:r>
              <a:rPr lang="ru-RU" sz="2800" dirty="0" smtClean="0"/>
              <a:t>по определению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https://tik-diit.dp.ua/?imgivw=1519&amp;w=27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6" t="7583" r="-7247" b="15651"/>
          <a:stretch/>
        </p:blipFill>
        <p:spPr bwMode="auto">
          <a:xfrm>
            <a:off x="5639871" y="2550877"/>
            <a:ext cx="4105054" cy="35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241071"/>
              </p:ext>
            </p:extLst>
          </p:nvPr>
        </p:nvGraphicFramePr>
        <p:xfrm>
          <a:off x="482508" y="2934927"/>
          <a:ext cx="4454981" cy="284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2508" y="5892112"/>
            <a:ext cx="3302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Неудачная попытка изобразить</a:t>
            </a:r>
            <a:r>
              <a:rPr lang="en-US" dirty="0" smtClean="0"/>
              <a:t> </a:t>
            </a:r>
            <a:r>
              <a:rPr lang="ru-RU" dirty="0" smtClean="0"/>
              <a:t>энтропию при </a:t>
            </a:r>
            <a:r>
              <a:rPr lang="en-US" dirty="0" smtClean="0"/>
              <a:t>n=3 </a:t>
            </a:r>
            <a:r>
              <a:rPr lang="ru-RU" dirty="0" smtClean="0"/>
              <a:t>буквах </a:t>
            </a:r>
          </a:p>
          <a:p>
            <a:r>
              <a:rPr lang="ru-RU" dirty="0" smtClean="0"/>
              <a:t>График функции </a:t>
            </a:r>
            <a:r>
              <a:rPr lang="en-US" dirty="0" smtClean="0"/>
              <a:t>H(p1, p2</a:t>
            </a:r>
            <a:r>
              <a:rPr lang="ru-RU" dirty="0" smtClean="0"/>
              <a:t>) так как </a:t>
            </a:r>
            <a:r>
              <a:rPr lang="en-US" dirty="0" smtClean="0"/>
              <a:t>p3 = 1 – p1 – p2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3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804582"/>
          </a:xfrm>
        </p:spPr>
        <p:txBody>
          <a:bodyPr/>
          <a:lstStyle/>
          <a:p>
            <a:r>
              <a:rPr lang="ru-RU" sz="3600" dirty="0" smtClean="0">
                <a:latin typeface="+mj-lt"/>
              </a:rPr>
              <a:t>Виды описаний сигналов (мотивов)</a:t>
            </a:r>
            <a:endParaRPr lang="ru-RU" sz="3600" dirty="0"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/>
          </p:nvPr>
        </p:nvSpPr>
        <p:spPr>
          <a:xfrm>
            <a:off x="354902" y="2128422"/>
            <a:ext cx="6605660" cy="5223080"/>
          </a:xfrm>
        </p:spPr>
        <p:txBody>
          <a:bodyPr/>
          <a:lstStyle/>
          <a:p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Консенсус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— способ отображения мотива, в котором в каждой позиции указывается самое частое основание/аминокислота</a:t>
            </a:r>
          </a:p>
          <a:p>
            <a:pPr>
              <a:buFont typeface="Arial" pitchFamily="34" charset="0"/>
              <a:buChar char="•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Паттерн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указание допустимых букв в каждой позиции</a:t>
            </a:r>
          </a:p>
          <a:p>
            <a:pPr>
              <a:buFont typeface="Arial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LOGO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каждой позиции каждая буква изображаются прямоугольником высоты, равной </a:t>
            </a:r>
            <a:r>
              <a:rPr lang="ru-RU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её информационному содержанию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(ждите!)</a:t>
            </a:r>
          </a:p>
          <a:p>
            <a:pPr>
              <a:buFont typeface="Arial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Позиционная весовая матрица 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PWM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вес каждой буквы в каждой позиции (ждите)</a:t>
            </a: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Профиль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обобщение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PWM,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позволяющее учитывать 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делеции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и вставки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(позже)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другая математика</a:t>
            </a:r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9687" y="1206702"/>
            <a:ext cx="6336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Пусть есть выравнивание последовательностей известных или предполагаемых сигналов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7204"/>
          <a:stretch/>
        </p:blipFill>
        <p:spPr>
          <a:xfrm>
            <a:off x="6038842" y="4048672"/>
            <a:ext cx="4339765" cy="570830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691727" y="1168297"/>
            <a:ext cx="2035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urier New" pitchFamily="49" charset="0"/>
              </a:rPr>
              <a:t>CCTACGCAAACGT</a:t>
            </a:r>
          </a:p>
          <a:p>
            <a:r>
              <a:rPr lang="ru-RU" b="1" dirty="0" smtClean="0">
                <a:latin typeface="Courier New" pitchFamily="49" charset="0"/>
              </a:rPr>
              <a:t>GTCTCGCAAACGT</a:t>
            </a:r>
          </a:p>
          <a:p>
            <a:r>
              <a:rPr lang="ru-RU" b="1" dirty="0" smtClean="0">
                <a:latin typeface="Courier New" pitchFamily="49" charset="0"/>
              </a:rPr>
              <a:t>GCCACGCAACCGT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98967" y="2205232"/>
            <a:ext cx="2227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GCCACGCAAACGT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8107" y="3165357"/>
            <a:ext cx="2803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SMMWCGCAAMCGT </a:t>
            </a:r>
            <a:r>
              <a:rPr lang="ru-RU" sz="2000" dirty="0" smtClean="0">
                <a:solidFill>
                  <a:srgbClr val="C00000"/>
                </a:solidFill>
                <a:latin typeface="Courier New" pitchFamily="49" charset="0"/>
              </a:rPr>
              <a:t>или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[GC][TC]…[AC]CGT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817" y="4604"/>
            <a:ext cx="8693150" cy="1072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 информации </a:t>
            </a:r>
            <a:r>
              <a:rPr lang="en-US" dirty="0" smtClean="0"/>
              <a:t>IC</a:t>
            </a:r>
            <a:r>
              <a:rPr lang="ru-RU" dirty="0" smtClean="0"/>
              <a:t> в сигнале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87" y="1227930"/>
            <a:ext cx="9601250" cy="2014237"/>
          </a:xfrm>
        </p:spPr>
        <p:txBody>
          <a:bodyPr>
            <a:noAutofit/>
          </a:bodyPr>
          <a:lstStyle/>
          <a:p>
            <a:r>
              <a:rPr lang="ru-RU" sz="2400" dirty="0"/>
              <a:t>Информация </a:t>
            </a:r>
            <a:r>
              <a:rPr lang="en-US" sz="2400" dirty="0" smtClean="0"/>
              <a:t>IC </a:t>
            </a:r>
            <a:r>
              <a:rPr lang="ru-RU" sz="2400" dirty="0"/>
              <a:t>измеряется тем, насколько уменьшилась неопределенность после получения </a:t>
            </a:r>
            <a:r>
              <a:rPr lang="ru-RU" sz="2400" dirty="0" smtClean="0"/>
              <a:t>информации о сигнале.</a:t>
            </a:r>
            <a:endParaRPr lang="ru-RU" sz="2400" dirty="0"/>
          </a:p>
          <a:p>
            <a:r>
              <a:rPr lang="ru-RU" sz="2400" dirty="0"/>
              <a:t> </a:t>
            </a:r>
            <a:r>
              <a:rPr lang="en-US" dirty="0" smtClean="0"/>
              <a:t>IC(</a:t>
            </a:r>
            <a:r>
              <a:rPr lang="ru-RU" dirty="0"/>
              <a:t>сигнала) =  </a:t>
            </a:r>
            <a:r>
              <a:rPr lang="en-US" dirty="0" err="1"/>
              <a:t>H</a:t>
            </a:r>
            <a:r>
              <a:rPr lang="en-US" baseline="-25000" dirty="0" err="1"/>
              <a:t>before</a:t>
            </a:r>
            <a:r>
              <a:rPr lang="ru-RU" dirty="0"/>
              <a:t> –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after</a:t>
            </a:r>
            <a:endParaRPr lang="en-US" baseline="-25000" dirty="0" smtClean="0"/>
          </a:p>
          <a:p>
            <a:endParaRPr lang="en-US" baseline="-25000" dirty="0"/>
          </a:p>
          <a:p>
            <a:pPr marL="0" indent="0">
              <a:buNone/>
            </a:pPr>
            <a:endParaRPr lang="ru-RU" dirty="0"/>
          </a:p>
          <a:p>
            <a:endParaRPr lang="en-US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8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93308" y="3393181"/>
            <a:ext cx="91787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12529"/>
                </a:solidFill>
                <a:latin typeface="-apple-system"/>
              </a:rPr>
              <a:t>    The </a:t>
            </a:r>
            <a:r>
              <a:rPr lang="en-US" sz="2400" dirty="0">
                <a:solidFill>
                  <a:srgbClr val="212529"/>
                </a:solidFill>
                <a:latin typeface="-apple-system"/>
              </a:rPr>
              <a:t>meaning of information has nothing to do with Shannon's amount of information. </a:t>
            </a:r>
            <a:r>
              <a:rPr lang="en-US" sz="2400" dirty="0" smtClean="0">
                <a:solidFill>
                  <a:srgbClr val="212529"/>
                </a:solidFill>
                <a:latin typeface="-apple-system"/>
              </a:rPr>
              <a:t/>
            </a:r>
            <a:br>
              <a:rPr lang="en-US" sz="2400" dirty="0" smtClean="0">
                <a:solidFill>
                  <a:srgbClr val="212529"/>
                </a:solidFill>
                <a:latin typeface="-apple-system"/>
              </a:rPr>
            </a:br>
            <a:r>
              <a:rPr lang="en-US" sz="2400" dirty="0" smtClean="0">
                <a:solidFill>
                  <a:srgbClr val="212529"/>
                </a:solidFill>
                <a:latin typeface="-apple-system"/>
              </a:rPr>
              <a:t>    For </a:t>
            </a:r>
            <a:r>
              <a:rPr lang="en-US" sz="2400" dirty="0">
                <a:solidFill>
                  <a:srgbClr val="212529"/>
                </a:solidFill>
                <a:latin typeface="-apple-system"/>
              </a:rPr>
              <a:t>example, the word "AND" contains the same amount of information even we spell it backward to "DNA." </a:t>
            </a:r>
            <a:endParaRPr lang="en-US" sz="2400" dirty="0" smtClean="0">
              <a:solidFill>
                <a:srgbClr val="212529"/>
              </a:solidFill>
              <a:latin typeface="-apple-system"/>
            </a:endParaRPr>
          </a:p>
          <a:p>
            <a:r>
              <a:rPr lang="en-US" sz="24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US" sz="2400" dirty="0" smtClean="0">
                <a:solidFill>
                  <a:srgbClr val="212529"/>
                </a:solidFill>
                <a:latin typeface="-apple-system"/>
              </a:rPr>
              <a:t>  Similarly</a:t>
            </a:r>
            <a:r>
              <a:rPr lang="en-US" sz="2400" dirty="0">
                <a:solidFill>
                  <a:srgbClr val="212529"/>
                </a:solidFill>
                <a:latin typeface="-apple-system"/>
              </a:rPr>
              <a:t>, 010101 carries the same amount of information 101010 as well as a DNA codon ATG and GTA or GAT all carry the same amount of information only the meaning is different.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130" y="6224561"/>
            <a:ext cx="8833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https://bioinformaticshome.com/bioinformatics_tutorials/sequence_alignment/introduction_to_information_theory_page3.html</a:t>
            </a:r>
          </a:p>
        </p:txBody>
      </p:sp>
    </p:spTree>
    <p:extLst>
      <p:ext uri="{BB962C8B-B14F-4D97-AF65-F5344CB8AC3E}">
        <p14:creationId xmlns:p14="http://schemas.microsoft.com/office/powerpoint/2010/main" val="10831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231601"/>
            <a:ext cx="8693150" cy="1460500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Информационное содержание </a:t>
            </a:r>
            <a:r>
              <a:rPr lang="en-US" dirty="0" smtClean="0"/>
              <a:t>IC </a:t>
            </a:r>
            <a:r>
              <a:rPr lang="ru-RU" dirty="0" smtClean="0"/>
              <a:t>сигнала</a:t>
            </a:r>
            <a:r>
              <a:rPr lang="ru-RU" dirty="0" smtClean="0"/>
              <a:t>, заданного выравниванием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5707" y="1949537"/>
            <a:ext cx="6336825" cy="4795838"/>
          </a:xfrm>
        </p:spPr>
        <p:txBody>
          <a:bodyPr/>
          <a:lstStyle/>
          <a:p>
            <a:r>
              <a:rPr lang="ru-RU" dirty="0" smtClean="0"/>
              <a:t>Измеряет насколько сигнал отличается от случайной последовательности такой же длины</a:t>
            </a:r>
          </a:p>
          <a:p>
            <a:r>
              <a:rPr lang="ru-RU" dirty="0" smtClean="0"/>
              <a:t>Чем дальше – тем больше в нем информации и меньше его </a:t>
            </a:r>
            <a:r>
              <a:rPr lang="ru-RU" dirty="0" smtClean="0"/>
              <a:t>энтропия</a:t>
            </a:r>
          </a:p>
          <a:p>
            <a:r>
              <a:rPr lang="en-US" dirty="0" smtClean="0"/>
              <a:t>IC = </a:t>
            </a:r>
            <a:r>
              <a:rPr lang="en-US" dirty="0" err="1" smtClean="0"/>
              <a:t>Hbefor</a:t>
            </a:r>
            <a:r>
              <a:rPr lang="en-US" dirty="0" smtClean="0"/>
              <a:t> - </a:t>
            </a:r>
            <a:r>
              <a:rPr lang="en-US" dirty="0" err="1" smtClean="0"/>
              <a:t>Hafter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9</a:t>
            </a:fld>
            <a:endParaRPr lang="en-US"/>
          </a:p>
        </p:txBody>
      </p:sp>
      <p:sp>
        <p:nvSpPr>
          <p:cNvPr id="6" name="CustomShape 4"/>
          <p:cNvSpPr/>
          <p:nvPr/>
        </p:nvSpPr>
        <p:spPr>
          <a:xfrm>
            <a:off x="431712" y="1945579"/>
            <a:ext cx="2697607" cy="45920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sz="2000" b="1" dirty="0">
                <a:latin typeface="Courier New" pitchFamily="49" charset="0"/>
              </a:rPr>
              <a:t>AGGAAAACGATTGGCT</a:t>
            </a:r>
          </a:p>
          <a:p>
            <a:r>
              <a:rPr lang="ru-RU" sz="2000" b="1" dirty="0">
                <a:latin typeface="Courier New" pitchFamily="49" charset="0"/>
              </a:rPr>
              <a:t>AAGCAAACGGTGATTT</a:t>
            </a:r>
          </a:p>
          <a:p>
            <a:r>
              <a:rPr lang="ru-RU" sz="2000" b="1" dirty="0">
                <a:latin typeface="Courier New" pitchFamily="49" charset="0"/>
              </a:rPr>
              <a:t>ATGCAATCGGTTACGC</a:t>
            </a:r>
          </a:p>
          <a:p>
            <a:r>
              <a:rPr lang="ru-RU" sz="2000" b="1" dirty="0">
                <a:latin typeface="Courier New" pitchFamily="49" charset="0"/>
              </a:rPr>
              <a:t>AGGCAAACGTTTACCT</a:t>
            </a:r>
          </a:p>
          <a:p>
            <a:r>
              <a:rPr lang="ru-RU" sz="2000" b="1" dirty="0" smtClean="0">
                <a:latin typeface="Courier New" pitchFamily="49" charset="0"/>
              </a:rPr>
              <a:t>GAGCAAACGTTTCCAC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9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6093</TotalTime>
  <Words>3730</Words>
  <Application>Microsoft Office PowerPoint</Application>
  <PresentationFormat>Произвольный</PresentationFormat>
  <Paragraphs>744</Paragraphs>
  <Slides>70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89" baseType="lpstr">
      <vt:lpstr>Abyssinica SIL</vt:lpstr>
      <vt:lpstr>-apple-system</vt:lpstr>
      <vt:lpstr>Arial</vt:lpstr>
      <vt:lpstr>Calibri</vt:lpstr>
      <vt:lpstr>Calibri Light</vt:lpstr>
      <vt:lpstr>Courier New</vt:lpstr>
      <vt:lpstr>DejaVu Sans</vt:lpstr>
      <vt:lpstr>Fira Sans Light</vt:lpstr>
      <vt:lpstr>MJXc-TeX-main-R</vt:lpstr>
      <vt:lpstr>MJXc-TeX-math-I</vt:lpstr>
      <vt:lpstr>Oswald</vt:lpstr>
      <vt:lpstr>Segoe UI</vt:lpstr>
      <vt:lpstr>StarSymbol</vt:lpstr>
      <vt:lpstr>Symbol</vt:lpstr>
      <vt:lpstr>Times New Roman</vt:lpstr>
      <vt:lpstr>Wingdings</vt:lpstr>
      <vt:lpstr>Специальное оформление</vt:lpstr>
      <vt:lpstr>Office Theme</vt:lpstr>
      <vt:lpstr>Лист</vt:lpstr>
      <vt:lpstr>Сигналы и мотивы -2</vt:lpstr>
      <vt:lpstr>Содержание</vt:lpstr>
      <vt:lpstr>I. Информационное содержание выравнивания последовательностей сигнала. LOGO. «Сила» сигнала</vt:lpstr>
      <vt:lpstr>Энтропия – мера неопределенности (непредсказуемости) сигнала</vt:lpstr>
      <vt:lpstr>Энтропия</vt:lpstr>
      <vt:lpstr>Теорема Шеннона: существует единственная функция H, удовлетворяющая аксиомам</vt:lpstr>
      <vt:lpstr>Свойства функции энтропии H одного буквенного сигнала из n букв с вероятностями p1, p2, … pn </vt:lpstr>
      <vt:lpstr>Содержание информации IC в сигнале</vt:lpstr>
      <vt:lpstr>Информационное содержание IC сигнала, заданного выравниванием</vt:lpstr>
      <vt:lpstr>Вычисление IC  мотива M, заданного выравниванием</vt:lpstr>
      <vt:lpstr>Презентация PowerPoint</vt:lpstr>
      <vt:lpstr>Презентация PowerPoint</vt:lpstr>
      <vt:lpstr> Величина IС для буквы b в позиции j выравнивания</vt:lpstr>
      <vt:lpstr> Величина IС(j) для колонки j</vt:lpstr>
      <vt:lpstr> Информационное содержание  IС  выравнивания равно</vt:lpstr>
      <vt:lpstr>webLOGO. </vt:lpstr>
      <vt:lpstr>Примеры</vt:lpstr>
      <vt:lpstr>Презентация PowerPoint</vt:lpstr>
      <vt:lpstr>Алгоритмы поиска мотивов  в последовательностях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Gibbs Sampling </vt:lpstr>
      <vt:lpstr>Презентация PowerPoint</vt:lpstr>
      <vt:lpstr>Презентация PowerPoint</vt:lpstr>
      <vt:lpstr>Презентация PowerPoint</vt:lpstr>
      <vt:lpstr>Презентация PowerPoint</vt:lpstr>
      <vt:lpstr>MAST – другая программа из пакета MEME для поиска новых  сигналов  по нескольким PWM в большом наборе последовательностей</vt:lpstr>
      <vt:lpstr>IV Примеры сигналов</vt:lpstr>
      <vt:lpstr>Вопросы о сигнале</vt:lpstr>
      <vt:lpstr>Из лекции 1</vt:lpstr>
      <vt:lpstr>Примеры сильных и слабых сигналов</vt:lpstr>
      <vt:lpstr>Примеры</vt:lpstr>
      <vt:lpstr>КОНЕЦ ПРЕЗЕНТАЦИИ</vt:lpstr>
      <vt:lpstr>4. Сужение области поиска мотива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Chip-seq   эксперимент, позволяющий находить сайты связывания конкретного белка с ДНК с помощью NGS </vt:lpstr>
      <vt:lpstr>Презентация PowerPoint</vt:lpstr>
      <vt:lpstr>Теория Как учесть зависимость позиций сигнала?</vt:lpstr>
      <vt:lpstr>Презентация PowerPoint</vt:lpstr>
      <vt:lpstr>Презентация PowerPoint</vt:lpstr>
      <vt:lpstr>Сайт посадки рибосомы (прокариоты)</vt:lpstr>
      <vt:lpstr>Презентация PowerPoint</vt:lpstr>
      <vt:lpstr>Презентация PowerPoint</vt:lpstr>
      <vt:lpstr>Презентация PowerPoint</vt:lpstr>
      <vt:lpstr>конец</vt:lpstr>
      <vt:lpstr>Презентация PowerPoint</vt:lpstr>
      <vt:lpstr>Информация и энтропия сигнала</vt:lpstr>
      <vt:lpstr>Презентация PowerPoint</vt:lpstr>
      <vt:lpstr>Презентация PowerPoint</vt:lpstr>
      <vt:lpstr>Позиционная весовая матрица PWM. (По РГМ)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описаний сигналов (мотивов)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aba</dc:creator>
  <dc:description/>
  <cp:lastModifiedBy>aba</cp:lastModifiedBy>
  <cp:revision>318</cp:revision>
  <dcterms:created xsi:type="dcterms:W3CDTF">2017-04-13T14:13:19Z</dcterms:created>
  <dcterms:modified xsi:type="dcterms:W3CDTF">2021-03-25T22:58:30Z</dcterms:modified>
  <dc:language>ru-RU</dc:language>
</cp:coreProperties>
</file>