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765" r:id="rId1"/>
    <p:sldMasterId id="2147483700" r:id="rId2"/>
  </p:sldMasterIdLst>
  <p:notesMasterIdLst>
    <p:notesMasterId r:id="rId78"/>
  </p:notesMasterIdLst>
  <p:sldIdLst>
    <p:sldId id="306" r:id="rId3"/>
    <p:sldId id="414" r:id="rId4"/>
    <p:sldId id="464" r:id="rId5"/>
    <p:sldId id="456" r:id="rId6"/>
    <p:sldId id="437" r:id="rId7"/>
    <p:sldId id="425" r:id="rId8"/>
    <p:sldId id="426" r:id="rId9"/>
    <p:sldId id="427" r:id="rId10"/>
    <p:sldId id="465" r:id="rId11"/>
    <p:sldId id="466" r:id="rId12"/>
    <p:sldId id="439" r:id="rId13"/>
    <p:sldId id="428" r:id="rId14"/>
    <p:sldId id="480" r:id="rId15"/>
    <p:sldId id="479" r:id="rId16"/>
    <p:sldId id="431" r:id="rId17"/>
    <p:sldId id="500" r:id="rId18"/>
    <p:sldId id="430" r:id="rId19"/>
    <p:sldId id="433" r:id="rId20"/>
    <p:sldId id="502" r:id="rId21"/>
    <p:sldId id="474" r:id="rId22"/>
    <p:sldId id="470" r:id="rId23"/>
    <p:sldId id="475" r:id="rId24"/>
    <p:sldId id="503" r:id="rId25"/>
    <p:sldId id="473" r:id="rId26"/>
    <p:sldId id="477" r:id="rId27"/>
    <p:sldId id="481" r:id="rId28"/>
    <p:sldId id="482" r:id="rId29"/>
    <p:sldId id="483" r:id="rId30"/>
    <p:sldId id="484" r:id="rId31"/>
    <p:sldId id="485" r:id="rId32"/>
    <p:sldId id="486" r:id="rId33"/>
    <p:sldId id="487" r:id="rId34"/>
    <p:sldId id="488" r:id="rId35"/>
    <p:sldId id="489" r:id="rId36"/>
    <p:sldId id="490" r:id="rId37"/>
    <p:sldId id="491" r:id="rId38"/>
    <p:sldId id="492" r:id="rId39"/>
    <p:sldId id="493" r:id="rId40"/>
    <p:sldId id="494" r:id="rId41"/>
    <p:sldId id="495" r:id="rId42"/>
    <p:sldId id="496" r:id="rId43"/>
    <p:sldId id="497" r:id="rId44"/>
    <p:sldId id="498" r:id="rId45"/>
    <p:sldId id="499" r:id="rId46"/>
    <p:sldId id="415" r:id="rId47"/>
    <p:sldId id="413" r:id="rId48"/>
    <p:sldId id="416" r:id="rId49"/>
    <p:sldId id="399" r:id="rId50"/>
    <p:sldId id="501" r:id="rId51"/>
    <p:sldId id="394" r:id="rId52"/>
    <p:sldId id="358" r:id="rId53"/>
    <p:sldId id="359" r:id="rId54"/>
    <p:sldId id="360" r:id="rId55"/>
    <p:sldId id="361" r:id="rId56"/>
    <p:sldId id="362" r:id="rId57"/>
    <p:sldId id="363" r:id="rId58"/>
    <p:sldId id="344" r:id="rId59"/>
    <p:sldId id="263" r:id="rId60"/>
    <p:sldId id="278" r:id="rId61"/>
    <p:sldId id="404" r:id="rId62"/>
    <p:sldId id="405" r:id="rId63"/>
    <p:sldId id="406" r:id="rId64"/>
    <p:sldId id="407" r:id="rId65"/>
    <p:sldId id="403" r:id="rId66"/>
    <p:sldId id="469" r:id="rId67"/>
    <p:sldId id="463" r:id="rId68"/>
    <p:sldId id="461" r:id="rId69"/>
    <p:sldId id="266" r:id="rId70"/>
    <p:sldId id="296" r:id="rId71"/>
    <p:sldId id="273" r:id="rId72"/>
    <p:sldId id="274" r:id="rId73"/>
    <p:sldId id="275" r:id="rId74"/>
    <p:sldId id="276" r:id="rId75"/>
    <p:sldId id="400" r:id="rId76"/>
    <p:sldId id="401" r:id="rId77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84" userDrawn="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367">
          <p15:clr>
            <a:srgbClr val="A4A3A4"/>
          </p15:clr>
        </p15:guide>
        <p15:guide id="2" pos="238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2" autoAdjust="0"/>
    <p:restoredTop sz="83059" autoAdjust="0"/>
  </p:normalViewPr>
  <p:slideViewPr>
    <p:cSldViewPr>
      <p:cViewPr varScale="1">
        <p:scale>
          <a:sx n="60" d="100"/>
          <a:sy n="60" d="100"/>
        </p:scale>
        <p:origin x="-630" y="-78"/>
      </p:cViewPr>
      <p:guideLst>
        <p:guide orient="horz" pos="2284"/>
        <p:guide pos="3175"/>
      </p:guideLst>
    </p:cSldViewPr>
  </p:slideViewPr>
  <p:notesTextViewPr>
    <p:cViewPr>
      <p:scale>
        <a:sx n="400" d="100"/>
        <a:sy n="400" d="100"/>
      </p:scale>
      <p:origin x="0" y="0"/>
    </p:cViewPr>
  </p:notesTextViewPr>
  <p:notesViewPr>
    <p:cSldViewPr>
      <p:cViewPr>
        <p:scale>
          <a:sx n="150" d="100"/>
          <a:sy n="150" d="100"/>
        </p:scale>
        <p:origin x="-2034" y="1074"/>
      </p:cViewPr>
      <p:guideLst>
        <p:guide orient="horz" pos="3367"/>
        <p:guide pos="2381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tableStyles" Target="tableStyle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290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291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292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293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151A0BC5-4977-48AF-8644-18973B5889BA}" type="slidenum"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89701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6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162278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18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161814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Подходят – сайты рестрикции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21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29835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Задача – найти … что? Мотив – т.е. описание того, что узнает белок.</a:t>
            </a:r>
            <a:endParaRPr lang="en-US" dirty="0" smtClean="0"/>
          </a:p>
          <a:p>
            <a:r>
              <a:rPr lang="en-US" dirty="0" err="1" smtClean="0"/>
              <a:t>ChiP-Seq</a:t>
            </a:r>
            <a:r>
              <a:rPr lang="en-US" dirty="0" smtClean="0"/>
              <a:t>  - </a:t>
            </a:r>
            <a:r>
              <a:rPr lang="ru-RU" dirty="0" smtClean="0"/>
              <a:t>объяснить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57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74965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Задача – найти … что? Мотив – т.е. описание того, что узнает белок.</a:t>
            </a:r>
            <a:endParaRPr lang="en-US" dirty="0" smtClean="0"/>
          </a:p>
          <a:p>
            <a:r>
              <a:rPr lang="en-US" dirty="0" err="1" smtClean="0"/>
              <a:t>ChiP-Seq</a:t>
            </a:r>
            <a:r>
              <a:rPr lang="en-US" dirty="0" smtClean="0"/>
              <a:t>  - </a:t>
            </a:r>
            <a:r>
              <a:rPr lang="ru-RU" dirty="0" smtClean="0"/>
              <a:t>объяснить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58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73835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Здесь – про </a:t>
            </a:r>
            <a:r>
              <a:rPr lang="en-US" dirty="0" smtClean="0"/>
              <a:t>PWM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68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968321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69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991800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CustomShape 1"/>
          <p:cNvSpPr/>
          <p:nvPr/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5" name="CustomShape 2"/>
          <p:cNvSpPr/>
          <p:nvPr/>
        </p:nvSpPr>
        <p:spPr>
          <a:xfrm>
            <a:off x="4282200" y="10155240"/>
            <a:ext cx="3275640" cy="534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A4634DFE-0CD2-42C3-9239-71B849679E41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 algn="r">
                <a:lnSpc>
                  <a:spcPct val="100000"/>
                </a:lnSpc>
              </a:pPr>
              <a:t>70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49525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CustomShape 1"/>
          <p:cNvSpPr/>
          <p:nvPr/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7" name="CustomShape 2"/>
          <p:cNvSpPr/>
          <p:nvPr/>
        </p:nvSpPr>
        <p:spPr>
          <a:xfrm>
            <a:off x="4282200" y="10155600"/>
            <a:ext cx="3275640" cy="534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9F8971EC-A6FF-45A5-A06B-3FE9995A52CE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 algn="r">
                <a:lnSpc>
                  <a:spcPct val="100000"/>
                </a:lnSpc>
              </a:pPr>
              <a:t>71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27253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Что такое сигнал? То, что узнает белок. В частности, может узнавать кривизну ДНК или ее «</a:t>
            </a:r>
            <a:r>
              <a:rPr lang="ru-RU" dirty="0" err="1" smtClean="0"/>
              <a:t>сгибаемость</a:t>
            </a:r>
            <a:r>
              <a:rPr lang="ru-RU" dirty="0" smtClean="0"/>
              <a:t>»</a:t>
            </a:r>
          </a:p>
          <a:p>
            <a:endParaRPr lang="ru-RU" dirty="0" smtClean="0"/>
          </a:p>
          <a:p>
            <a:r>
              <a:rPr lang="ru-RU" dirty="0" smtClean="0"/>
              <a:t>Что такое мотив? Описание сигнала для человека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Профиль – не понял. Это ЛОГО</a:t>
            </a:r>
          </a:p>
          <a:p>
            <a:endParaRPr lang="ru-RU" dirty="0" smtClean="0"/>
          </a:p>
          <a:p>
            <a:r>
              <a:rPr lang="ru-RU" dirty="0" smtClean="0"/>
              <a:t>В паттерне можно еще кое-чего отобразить – кратностями и др. А большие и маленькие – ничего не значат.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74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69831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7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38445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8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16717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9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9443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10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38790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11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096794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12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693734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13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990047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17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346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>
            <a:normAutofit/>
          </a:bodyPr>
          <a:lstStyle>
            <a:lvl1pPr algn="ctr">
              <a:defRPr sz="6000" baseline="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>
            <a:normAutofit/>
          </a:bodyPr>
          <a:lstStyle>
            <a:lvl1pPr marL="0" indent="0" algn="ctr">
              <a:buNone/>
              <a:defRPr sz="3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F3EC-45CE-4CBE-A892-6E5BA243DEAE}" type="datetime1">
              <a:rPr lang="en-US" smtClean="0"/>
              <a:t>4/2/2021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734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8C82F-4865-4876-BA0A-88307CDAD44E}" type="datetime1">
              <a:rPr lang="en-US" smtClean="0"/>
              <a:t>4/2/2021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061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13600" y="403225"/>
            <a:ext cx="2173288" cy="6405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93738" y="403225"/>
            <a:ext cx="6367462" cy="64055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E994D-CD71-44C2-9CA4-EE79B0F7B43B}" type="datetime1">
              <a:rPr lang="en-US" smtClean="0"/>
              <a:t>4/2/2021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0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subTitle"/>
          </p:nvPr>
        </p:nvSpPr>
        <p:spPr>
          <a:xfrm>
            <a:off x="693000" y="2012400"/>
            <a:ext cx="8693280" cy="4795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06423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subTitle"/>
          </p:nvPr>
        </p:nvSpPr>
        <p:spPr>
          <a:xfrm>
            <a:off x="693000" y="2012400"/>
            <a:ext cx="8693280" cy="4795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8693280" cy="4795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4242240" cy="4795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5147640" y="2012400"/>
            <a:ext cx="4242240" cy="4795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subTitle"/>
          </p:nvPr>
        </p:nvSpPr>
        <p:spPr>
          <a:xfrm>
            <a:off x="693000" y="402120"/>
            <a:ext cx="8693280" cy="6771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F1F35-A60C-4C12-BC79-134F90EBDF1D}" type="datetime1">
              <a:rPr lang="en-US" smtClean="0"/>
              <a:t>4/2/2021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96EBA-8A46-4954-B28D-1764C9020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315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1800"/>
            </a:lvl4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946FD-D636-425E-B440-B76964B88FE7}" type="datetime1">
              <a:rPr lang="en-US" smtClean="0"/>
              <a:t>4/2/2021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129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CB430-CFAF-44FA-BC63-BECC63153096}" type="datetime1">
              <a:rPr lang="en-US" smtClean="0"/>
              <a:t>4/2/2021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7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93738" y="2012950"/>
            <a:ext cx="4270375" cy="47958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6513" y="2012950"/>
            <a:ext cx="4270375" cy="47958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2A83-4DE6-42A4-9121-F6C4C5EA196C}" type="datetime1">
              <a:rPr lang="en-US" smtClean="0"/>
              <a:t>4/2/2021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097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23F9-2036-4B8D-82EC-BF0AD9D759C7}" type="datetime1">
              <a:rPr lang="en-US" smtClean="0"/>
              <a:t>4/2/2021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149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5B107-49D5-4336-9D99-AAEB0350B853}" type="datetime1">
              <a:rPr lang="en-US" smtClean="0"/>
              <a:t>4/2/2021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solidFill>
                  <a:srgbClr val="00B0F0"/>
                </a:solidFill>
              </a:defRPr>
            </a:lvl1pPr>
          </a:lstStyle>
          <a:p>
            <a:fld id="{8DEEC8EE-03FA-42FE-992C-F282326656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85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7F196-04A5-40B1-9B54-01509159AC26}" type="datetime1">
              <a:rPr lang="en-US" smtClean="0"/>
              <a:t>4/2/2021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411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AF92D-CB9C-40BF-A6EF-5F69C0A7A052}" type="datetime1">
              <a:rPr lang="en-US" smtClean="0"/>
              <a:t>4/2/2021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314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18A63-E00D-4CED-BCF0-8AE0F09D08C3}" type="datetime1">
              <a:rPr lang="en-US" smtClean="0"/>
              <a:t>4/2/2021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39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3150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3738" y="2012950"/>
            <a:ext cx="8693150" cy="4795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93738" y="7007225"/>
            <a:ext cx="226695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68FDB-9AA1-40E2-BDCA-72DB77F281B3}" type="datetime1">
              <a:rPr lang="en-US" smtClean="0"/>
              <a:t>4/2/2021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38513" y="7007225"/>
            <a:ext cx="340360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496762" y="7002812"/>
            <a:ext cx="890126" cy="40163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bg1"/>
                </a:solidFill>
              </a:defRPr>
            </a:lvl1pPr>
          </a:lstStyle>
          <a:p>
            <a:fld id="{8DEEC8EE-03FA-42FE-992C-F282326656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211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64" r:id="rId7"/>
  </p:sldLayoutIdLst>
  <p:hf hdr="0" ftr="0" dt="0"/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opera.autosome.ru/chipmunk/discovery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pa-bioinfotools.org.uk/ps_scan/PS_SCAN_PATTERN_SYNTAX.html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compbio.pbworks.com/w/page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hyperlink" Target="https://books.google.ru/books?hl=ru&amp;lr=&amp;id=YC2K_v1mficC&amp;oi=fnd&amp;pg=PA135&amp;dq=makeev+vsevolod&amp;ots=uSo84sL8A6&amp;sig=xOTJH2RcPWhsjL7cBELQqkCkyfI&amp;redir_esc=y" TargetMode="External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Сигналы и мотивы -</a:t>
            </a: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Поиск сигналов в последовательностях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43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TextShape 1"/>
          <p:cNvSpPr txBox="1"/>
          <p:nvPr/>
        </p:nvSpPr>
        <p:spPr>
          <a:xfrm>
            <a:off x="501606" y="0"/>
            <a:ext cx="9197280" cy="11436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4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Алгоритм</a:t>
            </a:r>
            <a:r>
              <a:rPr lang="ru-RU" sz="4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MEME</a:t>
            </a:r>
            <a:endParaRPr lang="ru-RU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9" name="TextShape 3"/>
          <p:cNvSpPr txBox="1"/>
          <p:nvPr/>
        </p:nvSpPr>
        <p:spPr>
          <a:xfrm>
            <a:off x="501606" y="1437131"/>
            <a:ext cx="9495360" cy="245792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pt-BR" sz="2800" dirty="0"/>
              <a:t>Expectation Maximization </a:t>
            </a:r>
            <a:r>
              <a:rPr lang="ru-RU" sz="2800" dirty="0" smtClean="0"/>
              <a:t>– две средние буквы </a:t>
            </a:r>
            <a:r>
              <a:rPr lang="en-US" sz="2800" dirty="0" smtClean="0"/>
              <a:t>MEME</a:t>
            </a:r>
            <a:r>
              <a:rPr lang="ru-RU" sz="2800" dirty="0" smtClean="0"/>
              <a:t>. Идейно похоже на алгоритм </a:t>
            </a:r>
            <a:r>
              <a:rPr lang="en-US" sz="2800" dirty="0" smtClean="0"/>
              <a:t>ML </a:t>
            </a:r>
            <a:r>
              <a:rPr lang="ru-RU" sz="2800" dirty="0" smtClean="0"/>
              <a:t>филогении</a:t>
            </a:r>
            <a:r>
              <a:rPr lang="ru-RU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lang="ru-RU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Как найти сигнал для его улучшения с помощью </a:t>
            </a:r>
            <a:r>
              <a:rPr 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EM</a:t>
            </a:r>
            <a:r>
              <a:rPr lang="ru-RU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?</a:t>
            </a:r>
            <a:br>
              <a:rPr lang="ru-RU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</a:br>
            <a:r>
              <a:rPr lang="ru-RU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Идеи …. (?)</a:t>
            </a:r>
            <a:endParaRPr lang="ru-RU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495717" y="3895052"/>
            <a:ext cx="9203169" cy="156554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515070" indent="-514350">
              <a:lnSpc>
                <a:spcPct val="100000"/>
              </a:lnSpc>
              <a:buClr>
                <a:srgbClr val="000000"/>
              </a:buClr>
              <a:buFont typeface="+mj-lt"/>
              <a:buAutoNum type="arabicPeriod" startAt="3"/>
            </a:pPr>
            <a:r>
              <a:rPr lang="ru-RU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Идея:  взять случайные сайты и сделать из них сигнал!!!</a:t>
            </a:r>
          </a:p>
          <a:p>
            <a:pPr marL="515070" indent="-514350">
              <a:buClr>
                <a:srgbClr val="000000"/>
              </a:buClr>
              <a:buFont typeface="+mj-lt"/>
              <a:buAutoNum type="arabicPeriod" startAt="3"/>
            </a:pP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Не получится? – повторить много раз!  </a:t>
            </a:r>
            <a:r>
              <a:rPr lang="en-U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/>
            </a:r>
            <a:br>
              <a:rPr lang="en-U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</a:b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Первая </a:t>
            </a:r>
            <a:r>
              <a:rPr lang="en-U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 </a:t>
            </a: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значит </a:t>
            </a:r>
            <a:r>
              <a:rPr lang="en-U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Multiple) </a:t>
            </a: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Последняя </a:t>
            </a:r>
            <a:r>
              <a:rPr lang="en-U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 - </a:t>
            </a:r>
            <a:r>
              <a:rPr lang="pt-BR" sz="2800" dirty="0"/>
              <a:t>Elicitation</a:t>
            </a:r>
          </a:p>
          <a:p>
            <a:pPr marL="720">
              <a:lnSpc>
                <a:spcPct val="100000"/>
              </a:lnSpc>
              <a:buClr>
                <a:srgbClr val="000000"/>
              </a:buClr>
            </a:pPr>
            <a:r>
              <a:rPr lang="ru-RU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/>
            </a:r>
            <a:br>
              <a:rPr lang="ru-RU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</a:br>
            <a:endParaRPr lang="ru-RU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515070" indent="-514350">
              <a:lnSpc>
                <a:spcPct val="100000"/>
              </a:lnSpc>
              <a:buClr>
                <a:srgbClr val="000000"/>
              </a:buClr>
              <a:buFont typeface="+mj-lt"/>
              <a:buAutoNum type="arabicPeriod" startAt="3"/>
            </a:pPr>
            <a:endParaRPr lang="ru-RU" sz="2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515070" indent="-514350">
              <a:lnSpc>
                <a:spcPct val="100000"/>
              </a:lnSpc>
              <a:buClr>
                <a:srgbClr val="000000"/>
              </a:buClr>
              <a:buFont typeface="+mj-lt"/>
              <a:buAutoNum type="arabicPeriod" startAt="3"/>
            </a:pPr>
            <a:endParaRPr lang="ru-RU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930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TextShape 1"/>
          <p:cNvSpPr txBox="1"/>
          <p:nvPr/>
        </p:nvSpPr>
        <p:spPr>
          <a:xfrm>
            <a:off x="501606" y="0"/>
            <a:ext cx="9197280" cy="11436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4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Алгоритм</a:t>
            </a:r>
            <a:r>
              <a:rPr lang="ru-RU" sz="4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MEME</a:t>
            </a:r>
            <a:endParaRPr lang="ru-RU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9" name="TextShape 3"/>
          <p:cNvSpPr txBox="1"/>
          <p:nvPr/>
        </p:nvSpPr>
        <p:spPr>
          <a:xfrm>
            <a:off x="501606" y="1437131"/>
            <a:ext cx="9495360" cy="487743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Последовательно берем фрагмент заданной длины в каждой последовательности, ищем похожие фрагменты в других </a:t>
            </a:r>
            <a:r>
              <a:rPr lang="ru-RU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последовательностях, 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строим выравнивание. Берем базовые частоты букв из дополнения.</a:t>
            </a:r>
            <a:endParaRPr lang="ru-RU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Для каждого выравнивания получаем PWM с максимальным весом, используя  алгоритм EM </a:t>
            </a:r>
            <a:endParaRPr lang="ru-RU" sz="2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Выбираем 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заданное число PWM с лучшим </a:t>
            </a:r>
            <a:r>
              <a:rPr lang="ru-RU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весом</a:t>
            </a:r>
          </a:p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Если задан поиск мотивов разной длины, то все заказанные длины перебираются</a:t>
            </a:r>
            <a:endParaRPr lang="ru-RU" sz="2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endParaRPr lang="ru-RU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795146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TextShape 1"/>
          <p:cNvSpPr txBox="1"/>
          <p:nvPr/>
        </p:nvSpPr>
        <p:spPr>
          <a:xfrm>
            <a:off x="693673" y="169767"/>
            <a:ext cx="8693280" cy="1460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E-value </a:t>
            </a:r>
            <a:r>
              <a:rPr lang="ru-RU" sz="4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мотива, найденного с помощью </a:t>
            </a:r>
            <a:r>
              <a:rPr lang="en-US" sz="4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MEME</a:t>
            </a:r>
            <a:endParaRPr lang="ru-RU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1" name="TextShape 2"/>
          <p:cNvSpPr txBox="1"/>
          <p:nvPr/>
        </p:nvSpPr>
        <p:spPr>
          <a:xfrm>
            <a:off x="431712" y="1590752"/>
            <a:ext cx="9262479" cy="592938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en-U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MEME </a:t>
            </a: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улучшалась несколько раз</a:t>
            </a:r>
          </a:p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ru-RU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 классическом варианте </a:t>
            </a:r>
          </a:p>
          <a:p>
            <a:pPr marL="971640" lvl="1" indent="-513720">
              <a:buClr>
                <a:srgbClr val="000000"/>
              </a:buClr>
              <a:buFont typeface="Symbol" charset="2"/>
              <a:buChar char=""/>
            </a:pP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Нужно одно число на</a:t>
            </a:r>
            <a:r>
              <a:rPr lang="en-U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выравнивание (аналог</a:t>
            </a:r>
            <a:r>
              <a:rPr lang="en-U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веса для </a:t>
            </a:r>
            <a:r>
              <a:rPr lang="en-U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BLAST). </a:t>
            </a: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Это число – информационное содержание</a:t>
            </a:r>
          </a:p>
          <a:p>
            <a:pPr marL="971640" lvl="1" indent="-513720">
              <a:buClr>
                <a:srgbClr val="000000"/>
              </a:buClr>
              <a:buFont typeface="Symbol" charset="2"/>
              <a:buChar char=""/>
            </a:pPr>
            <a:r>
              <a:rPr lang="en-U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E-value </a:t>
            </a: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должно показывать </a:t>
            </a:r>
            <a:r>
              <a:rPr lang="ru-RU" sz="28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мат.ожидание</a:t>
            </a: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числа мотивов с тем же или большим </a:t>
            </a:r>
            <a:r>
              <a:rPr lang="en-U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IC</a:t>
            </a: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получаемых поиском </a:t>
            </a:r>
            <a:r>
              <a:rPr lang="en-U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MEME </a:t>
            </a: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 </a:t>
            </a:r>
            <a:r>
              <a:rPr lang="en-U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случайном банке того же размера и состава</a:t>
            </a:r>
          </a:p>
          <a:p>
            <a:pPr marL="971640" lvl="1" indent="-513720">
              <a:buClr>
                <a:srgbClr val="000000"/>
              </a:buClr>
              <a:buFont typeface="Symbol" charset="2"/>
              <a:buChar char=""/>
            </a:pP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Хорошей математической теории, позволяющей быстро вычислить </a:t>
            </a:r>
            <a:r>
              <a:rPr lang="en-U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E-value</a:t>
            </a: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нет.</a:t>
            </a:r>
            <a:endParaRPr lang="en-US" sz="28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71640" lvl="1" indent="-513720">
              <a:buClr>
                <a:srgbClr val="000000"/>
              </a:buClr>
              <a:buFont typeface="Symbol" charset="2"/>
              <a:buChar char=""/>
            </a:pP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Используют эвристические алгоритмы</a:t>
            </a:r>
          </a:p>
          <a:p>
            <a:pPr marL="457920" lvl="1">
              <a:buClr>
                <a:srgbClr val="000000"/>
              </a:buClr>
            </a:pPr>
            <a:endParaRPr lang="ru-RU" sz="28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71640" lvl="1" indent="-513720">
              <a:buClr>
                <a:srgbClr val="000000"/>
              </a:buClr>
              <a:buFont typeface="Symbol" charset="2"/>
              <a:buChar char=""/>
            </a:pPr>
            <a:endParaRPr lang="ru-RU" sz="28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71640" lvl="1" indent="-513720">
              <a:buClr>
                <a:srgbClr val="000000"/>
              </a:buClr>
              <a:buFont typeface="Symbol" charset="2"/>
              <a:buChar char=""/>
            </a:pPr>
            <a:endParaRPr lang="ru-RU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258492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6659184" y="7157193"/>
            <a:ext cx="2268141" cy="402483"/>
          </a:xfrm>
          <a:prstGeom prst="rect">
            <a:avLst/>
          </a:prstGeom>
        </p:spPr>
        <p:txBody>
          <a:bodyPr lIns="96213" tIns="48107" rIns="96213" bIns="48107"/>
          <a:lstStyle/>
          <a:p>
            <a:fld id="{4280A8C7-CE2A-4171-8686-5727339A32FC}" type="slidenum">
              <a:rPr lang="ru-RU" smtClean="0"/>
              <a:pPr/>
              <a:t>13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152989"/>
              </p:ext>
            </p:extLst>
          </p:nvPr>
        </p:nvGraphicFramePr>
        <p:xfrm>
          <a:off x="239688" y="557908"/>
          <a:ext cx="9601249" cy="66227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6313"/>
                <a:gridCol w="1902036"/>
                <a:gridCol w="1100001"/>
                <a:gridCol w="2394854"/>
                <a:gridCol w="3418045"/>
              </a:tblGrid>
              <a:tr h="83396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052" marR="93052" marT="50398" marB="5039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Число</a:t>
                      </a:r>
                      <a:r>
                        <a:rPr lang="ru-RU" sz="2000" baseline="0" dirty="0" smtClean="0"/>
                        <a:t> последовательностей</a:t>
                      </a:r>
                      <a:endParaRPr lang="ru-RU" sz="2000" dirty="0"/>
                    </a:p>
                  </a:txBody>
                  <a:tcPr marL="93052" marR="93052" marT="50398" marB="50398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f(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b,j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052" marR="93052" marT="50398" marB="5039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= N(</a:t>
                      </a:r>
                      <a:r>
                        <a:rPr lang="en-US" sz="2000" dirty="0" err="1" smtClean="0"/>
                        <a:t>b,j</a:t>
                      </a:r>
                      <a:r>
                        <a:rPr lang="en-US" sz="2000" dirty="0" smtClean="0"/>
                        <a:t>)/N</a:t>
                      </a:r>
                      <a:endParaRPr lang="ru-RU" sz="2000" dirty="0"/>
                    </a:p>
                  </a:txBody>
                  <a:tcPr marL="36635" marR="36635" marT="51588" marB="51588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Частота</a:t>
                      </a:r>
                      <a:r>
                        <a:rPr lang="ru-RU" sz="2000" baseline="0" dirty="0" smtClean="0"/>
                        <a:t> буквы</a:t>
                      </a:r>
                      <a:r>
                        <a:rPr lang="en-US" sz="2000" baseline="0" dirty="0" smtClean="0"/>
                        <a:t> b</a:t>
                      </a:r>
                      <a:r>
                        <a:rPr lang="ru-RU" sz="2000" baseline="0" dirty="0" smtClean="0"/>
                        <a:t> в колонке</a:t>
                      </a:r>
                      <a:r>
                        <a:rPr lang="en-US" sz="2000" baseline="0" dirty="0" smtClean="0"/>
                        <a:t> j</a:t>
                      </a:r>
                      <a:endParaRPr lang="ru-RU" sz="2000" dirty="0"/>
                    </a:p>
                  </a:txBody>
                  <a:tcPr marL="93052" marR="93052" marT="50398" marB="50398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3591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052" marR="93052" marT="50398" marB="5039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i</a:t>
                      </a:r>
                      <a:r>
                        <a:rPr lang="en-US" sz="2000" dirty="0" smtClean="0"/>
                        <a:t>-</a:t>
                      </a:r>
                      <a:r>
                        <a:rPr lang="ru-RU" sz="2000" dirty="0" smtClean="0"/>
                        <a:t>я</a:t>
                      </a:r>
                      <a:r>
                        <a:rPr lang="ru-RU" sz="2000" baseline="0" dirty="0" smtClean="0"/>
                        <a:t> </a:t>
                      </a:r>
                      <a:r>
                        <a:rPr lang="ru-RU" sz="2000" baseline="0" dirty="0" err="1" smtClean="0"/>
                        <a:t>последова-тельность</a:t>
                      </a:r>
                      <a:endParaRPr lang="ru-RU" sz="2000" dirty="0"/>
                    </a:p>
                  </a:txBody>
                  <a:tcPr marL="93052" marR="93052" marT="50398" marB="50398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F(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b,j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052" marR="93052" marT="50398" marB="5039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 smtClean="0"/>
                    </a:p>
                    <a:p>
                      <a:r>
                        <a:rPr lang="en-US" sz="2000" dirty="0" smtClean="0"/>
                        <a:t>= (N(</a:t>
                      </a:r>
                      <a:r>
                        <a:rPr lang="en-US" sz="2000" dirty="0" err="1" smtClean="0"/>
                        <a:t>b,j</a:t>
                      </a:r>
                      <a:r>
                        <a:rPr lang="en-US" sz="2000" dirty="0" smtClean="0"/>
                        <a:t>)+</a:t>
                      </a:r>
                      <a:r>
                        <a:rPr lang="el-GR" sz="2000" dirty="0" smtClean="0"/>
                        <a:t>ε</a:t>
                      </a:r>
                      <a:r>
                        <a:rPr lang="en-US" sz="2000" baseline="-25000" dirty="0" smtClean="0"/>
                        <a:t>b</a:t>
                      </a:r>
                      <a:r>
                        <a:rPr lang="en-US" sz="2000" baseline="0" dirty="0" smtClean="0"/>
                        <a:t>)/(N</a:t>
                      </a:r>
                      <a:r>
                        <a:rPr lang="en-US" sz="2000" dirty="0" smtClean="0"/>
                        <a:t>+</a:t>
                      </a:r>
                      <a:r>
                        <a:rPr lang="el-GR" sz="2000" dirty="0" smtClean="0"/>
                        <a:t>ε</a:t>
                      </a:r>
                      <a:r>
                        <a:rPr lang="en-US" sz="2000" dirty="0" smtClean="0"/>
                        <a:t>)</a:t>
                      </a:r>
                      <a:r>
                        <a:rPr lang="ru-RU" sz="2000" dirty="0" smtClean="0"/>
                        <a:t/>
                      </a:r>
                      <a:br>
                        <a:rPr lang="ru-RU" sz="2000" dirty="0" smtClean="0"/>
                      </a:br>
                      <a:r>
                        <a:rPr lang="el-GR" sz="2000" dirty="0" smtClean="0"/>
                        <a:t>ε</a:t>
                      </a:r>
                      <a:r>
                        <a:rPr lang="ru-RU" sz="2000" dirty="0" smtClean="0"/>
                        <a:t> = </a:t>
                      </a:r>
                      <a:r>
                        <a:rPr lang="en-US" sz="2000" dirty="0" smtClean="0">
                          <a:sym typeface="Symbol"/>
                        </a:rPr>
                        <a:t></a:t>
                      </a:r>
                      <a:r>
                        <a:rPr lang="en-US" sz="20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l-GR" sz="2000" dirty="0" smtClean="0"/>
                        <a:t>ε</a:t>
                      </a:r>
                      <a:r>
                        <a:rPr lang="en-US" sz="2000" baseline="-25000" dirty="0" smtClean="0"/>
                        <a:t>b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endParaRPr lang="ru-RU" sz="2000" baseline="0" dirty="0"/>
                    </a:p>
                  </a:txBody>
                  <a:tcPr marL="36635" marR="36635" marT="51588" marB="51588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Частота</a:t>
                      </a:r>
                      <a:r>
                        <a:rPr lang="ru-RU" sz="2000" baseline="0" dirty="0" smtClean="0"/>
                        <a:t> буквы </a:t>
                      </a:r>
                      <a:r>
                        <a:rPr lang="en-US" sz="2000" baseline="0" dirty="0" smtClean="0"/>
                        <a:t>b</a:t>
                      </a:r>
                      <a:r>
                        <a:rPr lang="ru-RU" sz="2000" baseline="0" dirty="0" smtClean="0"/>
                        <a:t> в колонке</a:t>
                      </a:r>
                      <a:r>
                        <a:rPr lang="en-US" sz="2000" baseline="0" dirty="0" smtClean="0"/>
                        <a:t> j </a:t>
                      </a:r>
                      <a:r>
                        <a:rPr lang="ru-RU" sz="2000" baseline="0" dirty="0" smtClean="0"/>
                        <a:t>с учетом </a:t>
                      </a:r>
                      <a:r>
                        <a:rPr lang="ru-RU" sz="2000" baseline="0" dirty="0" err="1" smtClean="0"/>
                        <a:t>псевдокаунтов</a:t>
                      </a:r>
                      <a:endParaRPr lang="ru-RU" sz="2000" dirty="0" smtClean="0"/>
                    </a:p>
                  </a:txBody>
                  <a:tcPr marL="93052" marR="93052" marT="50398" marB="50398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3396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052" marR="93052" marT="50398" marB="5039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Число колонок</a:t>
                      </a:r>
                      <a:endParaRPr lang="ru-RU" sz="2000" dirty="0"/>
                    </a:p>
                  </a:txBody>
                  <a:tcPr marL="93052" marR="93052" marT="50398" marB="50398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I(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b,j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052" marR="93052" marT="50398" marB="5039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= F(</a:t>
                      </a:r>
                      <a:r>
                        <a:rPr lang="en-US" sz="2000" dirty="0" err="1" smtClean="0"/>
                        <a:t>b,j</a:t>
                      </a:r>
                      <a:r>
                        <a:rPr lang="en-US" sz="2000" dirty="0" smtClean="0"/>
                        <a:t>)·log</a:t>
                      </a:r>
                      <a:r>
                        <a:rPr lang="en-US" sz="2000" baseline="-25000" dirty="0" smtClean="0"/>
                        <a:t>2</a:t>
                      </a:r>
                      <a:r>
                        <a:rPr lang="en-US" sz="2000" dirty="0" smtClean="0"/>
                        <a:t>[F(</a:t>
                      </a:r>
                      <a:r>
                        <a:rPr lang="en-US" sz="2000" dirty="0" err="1" smtClean="0"/>
                        <a:t>b,j</a:t>
                      </a:r>
                      <a:r>
                        <a:rPr lang="en-US" sz="2000" dirty="0" smtClean="0"/>
                        <a:t>)/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US" sz="2000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en-US" sz="2000" dirty="0" smtClean="0"/>
                        <a:t>]</a:t>
                      </a:r>
                      <a:endParaRPr lang="ru-RU" sz="2000" dirty="0"/>
                    </a:p>
                  </a:txBody>
                  <a:tcPr marL="36635" marR="36635" marT="51588" marB="51588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Информационное содержание </a:t>
                      </a:r>
                      <a:r>
                        <a:rPr lang="ru-RU" sz="2000" baseline="0" dirty="0" smtClean="0"/>
                        <a:t>буквы </a:t>
                      </a:r>
                      <a:r>
                        <a:rPr lang="en-US" sz="2000" baseline="0" dirty="0" smtClean="0"/>
                        <a:t>b </a:t>
                      </a:r>
                      <a:r>
                        <a:rPr lang="ru-RU" sz="2000" baseline="0" dirty="0" smtClean="0"/>
                        <a:t>в колонке </a:t>
                      </a:r>
                      <a:r>
                        <a:rPr lang="en-US" sz="2000" baseline="0" dirty="0" smtClean="0"/>
                        <a:t>j </a:t>
                      </a:r>
                      <a:endParaRPr lang="ru-RU" sz="2000" dirty="0"/>
                    </a:p>
                  </a:txBody>
                  <a:tcPr marL="93052" marR="93052" marT="50398" marB="50398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8357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j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052" marR="93052" marT="50398" marB="5039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j-</a:t>
                      </a:r>
                      <a:r>
                        <a:rPr lang="ru-RU" sz="2000" dirty="0" smtClean="0"/>
                        <a:t>я колонка</a:t>
                      </a:r>
                      <a:endParaRPr lang="ru-RU" sz="2000" dirty="0"/>
                    </a:p>
                  </a:txBody>
                  <a:tcPr marL="93052" marR="93052" marT="50398" marB="50398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I(j)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052" marR="93052" marT="50398" marB="5039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= </a:t>
                      </a:r>
                      <a:r>
                        <a:rPr lang="en-US" sz="2000" dirty="0" smtClean="0">
                          <a:sym typeface="Symbol"/>
                        </a:rPr>
                        <a:t></a:t>
                      </a:r>
                      <a:r>
                        <a:rPr lang="en-US" sz="20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b 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I(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b,j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2000" dirty="0"/>
                    </a:p>
                  </a:txBody>
                  <a:tcPr marL="36635" marR="36635" marT="51588" marB="51588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Информационное содержание </a:t>
                      </a:r>
                      <a:r>
                        <a:rPr lang="ru-RU" sz="2000" baseline="0" dirty="0" smtClean="0"/>
                        <a:t>колонки </a:t>
                      </a:r>
                      <a:r>
                        <a:rPr lang="en-US" sz="2000" baseline="0" dirty="0" smtClean="0"/>
                        <a:t>j</a:t>
                      </a:r>
                      <a:endParaRPr lang="ru-RU" sz="2000" dirty="0"/>
                    </a:p>
                  </a:txBody>
                  <a:tcPr marL="93052" marR="93052" marT="50398" marB="50398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3396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N(</a:t>
                      </a:r>
                      <a:r>
                        <a:rPr lang="en-US" sz="2000" dirty="0" err="1" smtClean="0"/>
                        <a:t>b,j</a:t>
                      </a:r>
                      <a:r>
                        <a:rPr lang="en-US" sz="2000" dirty="0" smtClean="0"/>
                        <a:t>)</a:t>
                      </a:r>
                      <a:endParaRPr lang="ru-RU" sz="2000" dirty="0"/>
                    </a:p>
                  </a:txBody>
                  <a:tcPr marL="93052" marR="93052" marT="50398" marB="5039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Число</a:t>
                      </a:r>
                      <a:r>
                        <a:rPr lang="ru-RU" sz="2000" baseline="0" dirty="0" smtClean="0"/>
                        <a:t> букв </a:t>
                      </a:r>
                      <a:r>
                        <a:rPr lang="en-US" sz="2000" baseline="0" dirty="0" smtClean="0"/>
                        <a:t>b </a:t>
                      </a:r>
                      <a:r>
                        <a:rPr lang="ru-RU" sz="2000" baseline="0" dirty="0" smtClean="0"/>
                        <a:t>в колонке </a:t>
                      </a:r>
                      <a:r>
                        <a:rPr lang="en-US" sz="2000" baseline="0" dirty="0" smtClean="0"/>
                        <a:t>j</a:t>
                      </a:r>
                      <a:endParaRPr lang="ru-RU" sz="2000" dirty="0"/>
                    </a:p>
                  </a:txBody>
                  <a:tcPr marL="93052" marR="93052" marT="50398" marB="50398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ru-RU" sz="2000" dirty="0"/>
                    </a:p>
                  </a:txBody>
                  <a:tcPr marL="93052" marR="93052" marT="50398" marB="5039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= </a:t>
                      </a:r>
                      <a:r>
                        <a:rPr lang="en-US" sz="2000" dirty="0" smtClean="0">
                          <a:sym typeface="Symbol"/>
                        </a:rPr>
                        <a:t></a:t>
                      </a:r>
                      <a:r>
                        <a:rPr lang="en-US" sz="20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j 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I(j)</a:t>
                      </a:r>
                      <a:endParaRPr lang="ru-RU" sz="2000" dirty="0"/>
                    </a:p>
                  </a:txBody>
                  <a:tcPr marL="36635" marR="36635" marT="51588" marB="51588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Информационное содержание выравнивания</a:t>
                      </a:r>
                      <a:r>
                        <a:rPr lang="ru-RU" sz="2000" baseline="0" dirty="0" smtClean="0"/>
                        <a:t> сигналов</a:t>
                      </a:r>
                      <a:endParaRPr lang="ru-RU" sz="2000" dirty="0"/>
                    </a:p>
                  </a:txBody>
                  <a:tcPr marL="93052" marR="93052" marT="50398" marB="50398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3396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052" marR="93052" marT="50398" marB="5039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Буква  </a:t>
                      </a:r>
                      <a:r>
                        <a:rPr lang="en-US" sz="2000" dirty="0" smtClean="0"/>
                        <a:t>A,T,G</a:t>
                      </a:r>
                      <a:r>
                        <a:rPr lang="ru-RU" sz="2000" dirty="0" smtClean="0"/>
                        <a:t>, </a:t>
                      </a:r>
                      <a:r>
                        <a:rPr lang="en-US" sz="2000" dirty="0" smtClean="0"/>
                        <a:t>C</a:t>
                      </a:r>
                      <a:endParaRPr lang="ru-RU" sz="2000" dirty="0" smtClean="0"/>
                    </a:p>
                    <a:p>
                      <a:pPr algn="ctr"/>
                      <a:endParaRPr lang="ru-RU" sz="2000" dirty="0"/>
                    </a:p>
                  </a:txBody>
                  <a:tcPr marL="93052" marR="93052" marT="50398" marB="50398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W(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b,j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052" marR="93052" marT="50398" marB="5039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= ln (F(</a:t>
                      </a:r>
                      <a:r>
                        <a:rPr lang="en-US" sz="2000" dirty="0" err="1" smtClean="0"/>
                        <a:t>b,j</a:t>
                      </a:r>
                      <a:r>
                        <a:rPr lang="en-US" sz="2000" dirty="0" smtClean="0"/>
                        <a:t>)+</a:t>
                      </a:r>
                      <a:r>
                        <a:rPr lang="en-US" sz="2000" dirty="0" smtClean="0">
                          <a:sym typeface="Symbol" panose="05050102010706020507" pitchFamily="18" charset="2"/>
                        </a:rPr>
                        <a:t></a:t>
                      </a:r>
                      <a:r>
                        <a:rPr lang="en-US" sz="2000" baseline="-25000" dirty="0" smtClean="0">
                          <a:sym typeface="Symbol" panose="05050102010706020507" pitchFamily="18" charset="2"/>
                        </a:rPr>
                        <a:t>b</a:t>
                      </a:r>
                      <a:r>
                        <a:rPr lang="en-US" sz="2000" dirty="0" smtClean="0"/>
                        <a:t>)/(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US" sz="2000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ru-RU" sz="20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+ </a:t>
                      </a:r>
                      <a:r>
                        <a:rPr lang="en-US" sz="2000" dirty="0" smtClean="0">
                          <a:sym typeface="Symbol" panose="05050102010706020507" pitchFamily="18" charset="2"/>
                        </a:rPr>
                        <a:t></a:t>
                      </a:r>
                      <a:r>
                        <a:rPr lang="ru-RU" sz="2000" baseline="0" dirty="0" smtClean="0">
                          <a:sym typeface="Symbol" panose="05050102010706020507" pitchFamily="18" charset="2"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ym typeface="Symbol" panose="05050102010706020507" pitchFamily="18" charset="2"/>
                        </a:rPr>
                        <a:t>   </a:t>
                      </a:r>
                      <a:r>
                        <a:rPr lang="en-US" sz="2000" dirty="0" smtClean="0">
                          <a:sym typeface="Symbol" panose="05050102010706020507" pitchFamily="18" charset="2"/>
                        </a:rPr>
                        <a:t></a:t>
                      </a:r>
                      <a:r>
                        <a:rPr lang="ru-RU" sz="2000" dirty="0" smtClean="0">
                          <a:sym typeface="Symbol" panose="05050102010706020507" pitchFamily="18" charset="2"/>
                        </a:rPr>
                        <a:t> = </a:t>
                      </a:r>
                      <a:r>
                        <a:rPr lang="en-US" sz="2000" dirty="0" smtClean="0">
                          <a:sym typeface="Symbol"/>
                        </a:rPr>
                        <a:t></a:t>
                      </a:r>
                      <a:r>
                        <a:rPr lang="en-US" sz="20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smtClean="0">
                          <a:sym typeface="Symbol" panose="05050102010706020507" pitchFamily="18" charset="2"/>
                        </a:rPr>
                        <a:t></a:t>
                      </a:r>
                      <a:r>
                        <a:rPr lang="en-US" sz="2000" baseline="-25000" dirty="0" smtClean="0">
                          <a:sym typeface="Symbol" panose="05050102010706020507" pitchFamily="18" charset="2"/>
                        </a:rPr>
                        <a:t>b</a:t>
                      </a:r>
                      <a:endParaRPr lang="ru-RU" sz="2000" baseline="0" dirty="0"/>
                    </a:p>
                  </a:txBody>
                  <a:tcPr marL="36635" marR="36635" marT="51588" marB="51588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Вес</a:t>
                      </a:r>
                      <a:r>
                        <a:rPr lang="ru-RU" sz="2000" baseline="0" dirty="0" smtClean="0"/>
                        <a:t> буквы </a:t>
                      </a:r>
                      <a:r>
                        <a:rPr lang="en-US" sz="2000" baseline="0" dirty="0" smtClean="0"/>
                        <a:t>b </a:t>
                      </a:r>
                      <a:r>
                        <a:rPr lang="ru-RU" sz="2000" baseline="0" dirty="0" smtClean="0"/>
                        <a:t>относительно колонки </a:t>
                      </a:r>
                      <a:r>
                        <a:rPr lang="en-US" sz="2000" baseline="0" dirty="0" smtClean="0"/>
                        <a:t>j</a:t>
                      </a:r>
                      <a:endParaRPr lang="ru-RU" sz="2000" dirty="0"/>
                    </a:p>
                  </a:txBody>
                  <a:tcPr marL="93052" marR="93052" marT="50398" marB="50398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339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052" marR="93052" marT="50398" marB="5039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Последователь</a:t>
                      </a:r>
                      <a:r>
                        <a:rPr lang="en-US" sz="2000" dirty="0" smtClean="0"/>
                        <a:t>-</a:t>
                      </a:r>
                      <a:r>
                        <a:rPr lang="ru-RU" sz="2000" dirty="0" err="1" smtClean="0"/>
                        <a:t>ность</a:t>
                      </a:r>
                      <a:r>
                        <a:rPr lang="ru-RU" sz="2000" baseline="0" dirty="0" smtClean="0"/>
                        <a:t> длины </a:t>
                      </a:r>
                      <a:r>
                        <a:rPr lang="en-US" sz="2000" baseline="0" dirty="0" smtClean="0"/>
                        <a:t>m</a:t>
                      </a:r>
                      <a:endParaRPr lang="ru-RU" sz="2000" dirty="0" smtClean="0"/>
                    </a:p>
                    <a:p>
                      <a:pPr algn="ctr"/>
                      <a:endParaRPr lang="ru-RU" sz="2000" dirty="0"/>
                    </a:p>
                  </a:txBody>
                  <a:tcPr marL="93052" marR="93052" marT="50398" marB="50398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W(S)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052" marR="93052" marT="50398" marB="5039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= </a:t>
                      </a:r>
                      <a:r>
                        <a:rPr lang="en-US" sz="2000" dirty="0" smtClean="0">
                          <a:sym typeface="Symbol"/>
                        </a:rPr>
                        <a:t></a:t>
                      </a:r>
                      <a:r>
                        <a:rPr lang="en-US" sz="20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j 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W(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en-US" sz="2000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j</a:t>
                      </a:r>
                      <a:r>
                        <a:rPr lang="en-US" sz="20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j)</a:t>
                      </a:r>
                      <a:endParaRPr lang="ru-RU" sz="2000" dirty="0"/>
                    </a:p>
                  </a:txBody>
                  <a:tcPr marL="36635" marR="36635" marT="51588" marB="5158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Вес</a:t>
                      </a:r>
                      <a:r>
                        <a:rPr lang="ru-RU" sz="2000" baseline="0" dirty="0" smtClean="0"/>
                        <a:t> последовательности относительно выравнивания </a:t>
                      </a:r>
                      <a:endParaRPr lang="ru-RU" sz="2000" dirty="0"/>
                    </a:p>
                  </a:txBody>
                  <a:tcPr marL="93052" marR="93052" marT="50398" marB="50398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00547" y="0"/>
            <a:ext cx="89032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Обозначения,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 = (b</a:t>
            </a:r>
            <a:r>
              <a:rPr kumimoji="0" lang="en-US" sz="2000" b="0" i="0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</a:t>
            </a:r>
            <a:r>
              <a:rPr kumimoji="0" lang="en-US" sz="2000" b="0" i="0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,…,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</a:t>
            </a:r>
            <a:r>
              <a:rPr kumimoji="0" lang="en-US" sz="2000" b="0" i="0" u="none" strike="noStrike" kern="0" cap="none" spc="0" normalizeH="0" baseline="-2500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– посл., выровненная с  выравниванием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16939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86067" y="605418"/>
            <a:ext cx="9908489" cy="6602523"/>
          </a:xfrm>
          <a:prstGeom prst="rect">
            <a:avLst/>
          </a:prstGeom>
        </p:spPr>
        <p:txBody>
          <a:bodyPr lIns="96213" tIns="48107" rIns="96213" bIns="48107">
            <a:normAutofit fontScale="92500" lnSpcReduction="20000"/>
          </a:bodyPr>
          <a:lstStyle/>
          <a:p>
            <a:r>
              <a:rPr lang="ru-RU" sz="2600" dirty="0" smtClean="0"/>
              <a:t>Примем частоту </a:t>
            </a:r>
            <a:r>
              <a:rPr lang="en-US" sz="2600" dirty="0"/>
              <a:t>F(</a:t>
            </a:r>
            <a:r>
              <a:rPr lang="en-US" sz="2600" dirty="0" err="1"/>
              <a:t>b</a:t>
            </a:r>
            <a:r>
              <a:rPr lang="en-US" sz="2600" baseline="-25000" dirty="0" err="1"/>
              <a:t>j</a:t>
            </a:r>
            <a:r>
              <a:rPr lang="en-US" sz="2600" dirty="0"/>
              <a:t>, j) </a:t>
            </a:r>
            <a:r>
              <a:rPr lang="ru-RU" sz="2600" dirty="0" smtClean="0"/>
              <a:t> (за вероятность появления </a:t>
            </a:r>
            <a:r>
              <a:rPr lang="en-US" sz="2600" dirty="0" smtClean="0"/>
              <a:t>b </a:t>
            </a:r>
            <a:r>
              <a:rPr lang="ru-RU" sz="2600" dirty="0" smtClean="0"/>
              <a:t>в сигнале</a:t>
            </a:r>
            <a:r>
              <a:rPr lang="en-US" sz="2600" dirty="0" smtClean="0"/>
              <a:t> </a:t>
            </a:r>
            <a:r>
              <a:rPr lang="ru-RU" sz="2600" dirty="0" smtClean="0"/>
              <a:t>на </a:t>
            </a:r>
            <a:r>
              <a:rPr lang="en-US" sz="2600" dirty="0" smtClean="0"/>
              <a:t>j-</a:t>
            </a:r>
            <a:r>
              <a:rPr lang="ru-RU" sz="2600" dirty="0" smtClean="0"/>
              <a:t>м месте </a:t>
            </a:r>
            <a:endParaRPr lang="en-US" sz="2600" dirty="0"/>
          </a:p>
          <a:p>
            <a:r>
              <a:rPr lang="ru-RU" sz="2600" dirty="0" smtClean="0"/>
              <a:t>Генерируем последовательность длины </a:t>
            </a:r>
            <a:r>
              <a:rPr lang="en-US" sz="2600" dirty="0" smtClean="0"/>
              <a:t>m</a:t>
            </a:r>
            <a:r>
              <a:rPr lang="ru-RU" sz="2600" dirty="0" smtClean="0"/>
              <a:t>, выбирая буквы случайно согласно этим вероятностям – т.е. частые буквы в колонке выбираем чаще</a:t>
            </a:r>
            <a:endParaRPr lang="en-US" sz="2600" dirty="0" smtClean="0"/>
          </a:p>
          <a:p>
            <a:r>
              <a:rPr lang="ru-RU" sz="2600" dirty="0" smtClean="0"/>
              <a:t>Вероятность получить слово </a:t>
            </a:r>
            <a:r>
              <a:rPr lang="en-US" sz="2600" dirty="0" smtClean="0"/>
              <a:t>S</a:t>
            </a:r>
            <a:r>
              <a:rPr lang="ru-RU" sz="2600" dirty="0" smtClean="0"/>
              <a:t> = (</a:t>
            </a:r>
            <a:r>
              <a:rPr lang="en-US" sz="2600" kern="0" dirty="0">
                <a:solidFill>
                  <a:sysClr val="windowText" lastClr="000000"/>
                </a:solidFill>
              </a:rPr>
              <a:t>= (b</a:t>
            </a:r>
            <a:r>
              <a:rPr lang="en-US" sz="2600" kern="0" baseline="-25000" dirty="0">
                <a:solidFill>
                  <a:sysClr val="windowText" lastClr="000000"/>
                </a:solidFill>
              </a:rPr>
              <a:t>1</a:t>
            </a:r>
            <a:r>
              <a:rPr lang="ru-RU" sz="2600" kern="0" dirty="0">
                <a:solidFill>
                  <a:sysClr val="windowText" lastClr="000000"/>
                </a:solidFill>
              </a:rPr>
              <a:t>. </a:t>
            </a:r>
            <a:r>
              <a:rPr lang="en-US" sz="2600" kern="0" dirty="0">
                <a:solidFill>
                  <a:sysClr val="windowText" lastClr="000000"/>
                </a:solidFill>
              </a:rPr>
              <a:t>b</a:t>
            </a:r>
            <a:r>
              <a:rPr lang="en-US" sz="2600" kern="0" baseline="-25000" dirty="0">
                <a:solidFill>
                  <a:sysClr val="windowText" lastClr="000000"/>
                </a:solidFill>
              </a:rPr>
              <a:t>2</a:t>
            </a:r>
            <a:r>
              <a:rPr lang="en-US" sz="2600" kern="0" dirty="0">
                <a:solidFill>
                  <a:sysClr val="windowText" lastClr="000000"/>
                </a:solidFill>
              </a:rPr>
              <a:t>,…, </a:t>
            </a:r>
            <a:r>
              <a:rPr lang="en-US" sz="2600" kern="0" dirty="0" err="1">
                <a:solidFill>
                  <a:sysClr val="windowText" lastClr="000000"/>
                </a:solidFill>
              </a:rPr>
              <a:t>b</a:t>
            </a:r>
            <a:r>
              <a:rPr lang="en-US" sz="2600" kern="0" baseline="-25000" dirty="0" err="1">
                <a:solidFill>
                  <a:sysClr val="windowText" lastClr="000000"/>
                </a:solidFill>
              </a:rPr>
              <a:t>m</a:t>
            </a:r>
            <a:r>
              <a:rPr lang="en-US" sz="2600" kern="0" dirty="0">
                <a:solidFill>
                  <a:sysClr val="windowText" lastClr="000000"/>
                </a:solidFill>
              </a:rPr>
              <a:t>)</a:t>
            </a:r>
            <a:r>
              <a:rPr lang="ru-RU" sz="2600" kern="0" dirty="0">
                <a:solidFill>
                  <a:sysClr val="windowText" lastClr="000000"/>
                </a:solidFill>
              </a:rPr>
              <a:t> </a:t>
            </a:r>
            <a:r>
              <a:rPr lang="ru-RU" sz="2600" kern="0" dirty="0" smtClean="0">
                <a:solidFill>
                  <a:sysClr val="windowText" lastClr="000000"/>
                </a:solidFill>
              </a:rPr>
              <a:t> равна п</a:t>
            </a:r>
            <a:r>
              <a:rPr lang="ru-RU" sz="2600" dirty="0" smtClean="0"/>
              <a:t>роизведению </a:t>
            </a:r>
            <a:r>
              <a:rPr lang="en-US" sz="2600" dirty="0" smtClean="0"/>
              <a:t>P(S|</a:t>
            </a:r>
            <a:r>
              <a:rPr lang="ru-RU" sz="2600" dirty="0" smtClean="0"/>
              <a:t>выравнивание) = </a:t>
            </a:r>
            <a:r>
              <a:rPr lang="ru-RU" sz="2600" dirty="0" smtClean="0">
                <a:sym typeface="Symbol"/>
              </a:rPr>
              <a:t></a:t>
            </a:r>
            <a:r>
              <a:rPr lang="en-US" sz="2600" baseline="-25000" dirty="0" err="1" smtClean="0"/>
              <a:t>j</a:t>
            </a:r>
            <a:r>
              <a:rPr lang="en-US" sz="2600" dirty="0" err="1" smtClean="0"/>
              <a:t>F</a:t>
            </a:r>
            <a:r>
              <a:rPr lang="en-US" sz="2600" dirty="0" smtClean="0"/>
              <a:t>(</a:t>
            </a:r>
            <a:r>
              <a:rPr lang="en-US" sz="2600" dirty="0" err="1" smtClean="0"/>
              <a:t>b</a:t>
            </a:r>
            <a:r>
              <a:rPr lang="en-US" sz="2600" baseline="-25000" dirty="0" err="1" smtClean="0"/>
              <a:t>j</a:t>
            </a:r>
            <a:r>
              <a:rPr lang="en-US" sz="2600" dirty="0" smtClean="0"/>
              <a:t>, j) </a:t>
            </a:r>
            <a:r>
              <a:rPr lang="ru-RU" sz="2600" dirty="0" smtClean="0"/>
              <a:t>, так генератор выбирает буквы независимо.</a:t>
            </a:r>
            <a:r>
              <a:rPr lang="en-US" sz="2600" dirty="0" smtClean="0"/>
              <a:t> </a:t>
            </a:r>
            <a:r>
              <a:rPr lang="ru-RU" sz="2600" dirty="0" smtClean="0"/>
              <a:t>Чем больше эта вероятность,  тем слово </a:t>
            </a:r>
            <a:r>
              <a:rPr lang="en-US" sz="2600" dirty="0" smtClean="0"/>
              <a:t>S </a:t>
            </a:r>
            <a:r>
              <a:rPr lang="ru-RU" sz="2600" dirty="0" smtClean="0"/>
              <a:t>больше похоже на выравнивание</a:t>
            </a:r>
          </a:p>
          <a:p>
            <a:r>
              <a:rPr lang="ru-RU" sz="2600" dirty="0" smtClean="0"/>
              <a:t>Нужен контроль. Контролем будем считать вероятность увидеть слово </a:t>
            </a:r>
            <a:r>
              <a:rPr lang="en-US" sz="2600" dirty="0" smtClean="0"/>
              <a:t>S </a:t>
            </a:r>
            <a:r>
              <a:rPr lang="ru-RU" sz="2600" dirty="0" smtClean="0"/>
              <a:t>в геноме, как произведение частот букв в геноме:</a:t>
            </a:r>
            <a:r>
              <a:rPr lang="en-US" sz="2600" dirty="0" smtClean="0"/>
              <a:t> P(S) = </a:t>
            </a:r>
            <a:r>
              <a:rPr lang="ru-RU" sz="2600" dirty="0" smtClean="0">
                <a:sym typeface="Symbol"/>
              </a:rPr>
              <a:t></a:t>
            </a:r>
            <a:r>
              <a:rPr lang="en-US" sz="2600" baseline="-25000" dirty="0" smtClean="0"/>
              <a:t>j</a:t>
            </a:r>
            <a:r>
              <a:rPr lang="en-US" sz="2600" dirty="0" smtClean="0"/>
              <a:t> </a:t>
            </a:r>
            <a:r>
              <a:rPr lang="en-US" sz="2600" dirty="0" err="1" smtClean="0"/>
              <a:t>p</a:t>
            </a:r>
            <a:r>
              <a:rPr lang="en-US" sz="2600" baseline="-25000" dirty="0" err="1" smtClean="0"/>
              <a:t>b</a:t>
            </a:r>
            <a:r>
              <a:rPr lang="en-US" sz="2600" baseline="-40000" dirty="0" err="1" smtClean="0"/>
              <a:t>j</a:t>
            </a:r>
            <a:endParaRPr lang="en-US" sz="2600" baseline="-40000" dirty="0" smtClean="0"/>
          </a:p>
          <a:p>
            <a:r>
              <a:rPr lang="ru-RU" sz="2600" dirty="0" smtClean="0"/>
              <a:t>Решение про сходство </a:t>
            </a:r>
            <a:r>
              <a:rPr lang="en-US" sz="2600" dirty="0" smtClean="0"/>
              <a:t>S </a:t>
            </a:r>
            <a:r>
              <a:rPr lang="ru-RU" sz="2600" dirty="0" smtClean="0"/>
              <a:t>с выравниванием принимается просто: что вероятнее, тому и верим:</a:t>
            </a:r>
          </a:p>
          <a:p>
            <a:pPr lvl="1"/>
            <a:r>
              <a:rPr lang="ru-RU" sz="2600" dirty="0" smtClean="0"/>
              <a:t>Если </a:t>
            </a:r>
            <a:r>
              <a:rPr lang="en-US" sz="2600" dirty="0" smtClean="0"/>
              <a:t>P(S|</a:t>
            </a:r>
            <a:r>
              <a:rPr lang="ru-RU" sz="2600" dirty="0" smtClean="0"/>
              <a:t>выравнивание) </a:t>
            </a:r>
            <a:r>
              <a:rPr lang="en-US" sz="2600" dirty="0" smtClean="0"/>
              <a:t> &gt;&gt; P(S),  </a:t>
            </a:r>
            <a:r>
              <a:rPr lang="ru-RU" sz="2600" dirty="0" smtClean="0"/>
              <a:t>то </a:t>
            </a:r>
            <a:r>
              <a:rPr lang="en-US" sz="2600" dirty="0" smtClean="0"/>
              <a:t>S </a:t>
            </a:r>
            <a:r>
              <a:rPr lang="ru-RU" sz="2600" dirty="0" smtClean="0"/>
              <a:t>похоже на выравнивание</a:t>
            </a:r>
          </a:p>
          <a:p>
            <a:pPr lvl="1"/>
            <a:r>
              <a:rPr lang="ru-RU" sz="2600" dirty="0" smtClean="0"/>
              <a:t>Если </a:t>
            </a:r>
            <a:r>
              <a:rPr lang="en-US" sz="2600" dirty="0" smtClean="0"/>
              <a:t>P(S|</a:t>
            </a:r>
            <a:r>
              <a:rPr lang="ru-RU" sz="2600" dirty="0"/>
              <a:t>выравнивание) </a:t>
            </a:r>
            <a:r>
              <a:rPr lang="en-US" sz="2600" dirty="0" smtClean="0"/>
              <a:t>&lt;</a:t>
            </a:r>
            <a:r>
              <a:rPr lang="ru-RU" sz="2600" dirty="0" smtClean="0"/>
              <a:t> </a:t>
            </a:r>
            <a:r>
              <a:rPr lang="en-US" sz="2600" dirty="0"/>
              <a:t>P(S</a:t>
            </a:r>
            <a:r>
              <a:rPr lang="ru-RU" sz="2600" dirty="0"/>
              <a:t>) </a:t>
            </a:r>
            <a:r>
              <a:rPr lang="ru-RU" sz="2600" dirty="0" smtClean="0"/>
              <a:t> (или даже чуть больше)</a:t>
            </a:r>
            <a:r>
              <a:rPr lang="en-US" sz="2600" dirty="0" smtClean="0"/>
              <a:t>,  </a:t>
            </a:r>
            <a:r>
              <a:rPr lang="ru-RU" sz="2600" dirty="0" smtClean="0"/>
              <a:t>то </a:t>
            </a:r>
            <a:r>
              <a:rPr lang="en-US" sz="2600" dirty="0" smtClean="0"/>
              <a:t>S </a:t>
            </a:r>
            <a:r>
              <a:rPr lang="ru-RU" sz="2600" dirty="0" smtClean="0"/>
              <a:t>больше похоже на случайное слово из генома</a:t>
            </a:r>
            <a:r>
              <a:rPr lang="en-US" sz="2600" dirty="0" smtClean="0"/>
              <a:t> </a:t>
            </a:r>
            <a:r>
              <a:rPr lang="ru-RU" sz="2600" dirty="0" smtClean="0"/>
              <a:t>чем на  выравнивание</a:t>
            </a:r>
          </a:p>
          <a:p>
            <a:r>
              <a:rPr lang="ru-RU" sz="2600" dirty="0" smtClean="0"/>
              <a:t>Мерой сходства служит  отношение правдоподобия  </a:t>
            </a:r>
            <a:r>
              <a:rPr lang="en-US" sz="2600" dirty="0" smtClean="0"/>
              <a:t>P(S|</a:t>
            </a:r>
            <a:r>
              <a:rPr lang="ru-RU" sz="2600" dirty="0" smtClean="0"/>
              <a:t>выравнивание)/</a:t>
            </a:r>
            <a:r>
              <a:rPr lang="en-US" sz="2600" dirty="0" smtClean="0"/>
              <a:t>P(S). </a:t>
            </a:r>
            <a:r>
              <a:rPr lang="ru-RU" sz="2600" dirty="0" smtClean="0"/>
              <a:t>На практике вводят </a:t>
            </a:r>
            <a:r>
              <a:rPr lang="ru-RU" sz="2600" dirty="0" err="1" smtClean="0"/>
              <a:t>псевдоотсчёты</a:t>
            </a:r>
            <a:r>
              <a:rPr lang="ru-RU" sz="2600" dirty="0" smtClean="0"/>
              <a:t> и переходят к логарифмам – чтобы не умножать, а складывать:</a:t>
            </a:r>
          </a:p>
          <a:p>
            <a:pPr lvl="1">
              <a:buNone/>
            </a:pPr>
            <a:r>
              <a:rPr lang="en-US" sz="2600" dirty="0" smtClean="0"/>
              <a:t>W(S, </a:t>
            </a:r>
            <a:r>
              <a:rPr lang="ru-RU" sz="2600" dirty="0" smtClean="0"/>
              <a:t>выравнивание) = </a:t>
            </a:r>
            <a:r>
              <a:rPr lang="en-US" sz="2600" dirty="0" smtClean="0"/>
              <a:t>ln (P(S|</a:t>
            </a:r>
            <a:r>
              <a:rPr lang="ru-RU" sz="2600" dirty="0" smtClean="0"/>
              <a:t>выравнивание)/</a:t>
            </a:r>
            <a:r>
              <a:rPr lang="en-US" sz="2600" dirty="0" smtClean="0"/>
              <a:t>P(S))</a:t>
            </a:r>
            <a:r>
              <a:rPr lang="ru-RU" sz="2600" dirty="0" smtClean="0"/>
              <a:t> </a:t>
            </a:r>
            <a:br>
              <a:rPr lang="ru-RU" sz="2600" dirty="0" smtClean="0"/>
            </a:br>
            <a:r>
              <a:rPr lang="ru-RU" sz="2600" dirty="0" smtClean="0"/>
              <a:t>(</a:t>
            </a:r>
            <a:r>
              <a:rPr lang="ru-RU" sz="2600" dirty="0" err="1" smtClean="0"/>
              <a:t>псевдоотсчёты</a:t>
            </a:r>
            <a:r>
              <a:rPr lang="ru-RU" sz="2600" dirty="0" smtClean="0"/>
              <a:t> в этой формуле не учтены)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7119442" y="7006700"/>
            <a:ext cx="2268141" cy="402483"/>
          </a:xfrm>
          <a:prstGeom prst="rect">
            <a:avLst/>
          </a:prstGeom>
        </p:spPr>
        <p:txBody>
          <a:bodyPr lIns="96213" tIns="48107" rIns="96213" bIns="48107"/>
          <a:lstStyle/>
          <a:p>
            <a:fld id="{4280A8C7-CE2A-4171-8686-5727339A32FC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10" name="Номер слайда 6"/>
          <p:cNvSpPr txBox="1">
            <a:spLocks/>
          </p:cNvSpPr>
          <p:nvPr/>
        </p:nvSpPr>
        <p:spPr>
          <a:xfrm>
            <a:off x="7070977" y="8802123"/>
            <a:ext cx="2660703" cy="402483"/>
          </a:xfrm>
          <a:prstGeom prst="rect">
            <a:avLst/>
          </a:prstGeom>
        </p:spPr>
        <p:txBody>
          <a:bodyPr vert="horz" lIns="96213" tIns="48107" rIns="96213" bIns="48107" rtlCol="0" anchor="ctr"/>
          <a:lstStyle/>
          <a:p>
            <a:pPr algn="r" defTabSz="962132">
              <a:defRPr/>
            </a:pPr>
            <a:fld id="{4280A8C7-CE2A-4171-8686-5727339A32FC}" type="slidenum">
              <a:rPr lang="ru-RU" sz="1300">
                <a:solidFill>
                  <a:schemeClr val="tx1">
                    <a:tint val="75000"/>
                  </a:schemeClr>
                </a:solidFill>
              </a:rPr>
              <a:pPr algn="r" defTabSz="962132">
                <a:defRPr/>
              </a:pPr>
              <a:t>14</a:t>
            </a:fld>
            <a:endParaRPr lang="ru-RU" sz="13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37817" y="55156"/>
            <a:ext cx="74557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PWM</a:t>
            </a:r>
            <a:r>
              <a:rPr lang="ru-RU" sz="2800" b="1" dirty="0" smtClean="0"/>
              <a:t> как генератор последовательностей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56623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043" y="613489"/>
            <a:ext cx="8694539" cy="1348930"/>
          </a:xfrm>
        </p:spPr>
        <p:txBody>
          <a:bodyPr>
            <a:normAutofit/>
          </a:bodyPr>
          <a:lstStyle/>
          <a:p>
            <a:r>
              <a:rPr lang="en-US" sz="3663" dirty="0"/>
              <a:t>Gibbs Sampling</a:t>
            </a:r>
            <a:r>
              <a:rPr lang="en-US" sz="3663" dirty="0">
                <a:solidFill>
                  <a:schemeClr val="tx2"/>
                </a:solidFill>
              </a:rPr>
              <a:t/>
            </a:r>
            <a:br>
              <a:rPr lang="en-US" sz="3663" dirty="0">
                <a:solidFill>
                  <a:schemeClr val="tx2"/>
                </a:solidFill>
              </a:rPr>
            </a:br>
            <a:endParaRPr lang="ru-RU" sz="3663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93043" y="1353378"/>
            <a:ext cx="8694539" cy="567358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Первый шаг такой же, как в </a:t>
            </a:r>
            <a:r>
              <a:rPr lang="en-US" dirty="0" smtClean="0"/>
              <a:t>MEME</a:t>
            </a:r>
            <a:r>
              <a:rPr lang="ru-RU" dirty="0" smtClean="0"/>
              <a:t>: выбор выравнивания </a:t>
            </a:r>
            <a:r>
              <a:rPr lang="en-US" dirty="0" smtClean="0"/>
              <a:t>A </a:t>
            </a:r>
            <a:r>
              <a:rPr lang="ru-RU" dirty="0" smtClean="0"/>
              <a:t>из случайных фрагментов</a:t>
            </a:r>
          </a:p>
          <a:p>
            <a:r>
              <a:rPr lang="ru-RU" dirty="0" smtClean="0"/>
              <a:t>Шаг состоит в удалении одного фрагмента и замене его случайным фрагментом из той же последовательности</a:t>
            </a:r>
            <a:r>
              <a:rPr lang="en-US" dirty="0" smtClean="0"/>
              <a:t> =&gt; </a:t>
            </a:r>
            <a:r>
              <a:rPr lang="ru-RU" dirty="0" smtClean="0"/>
              <a:t>новое выравнивание </a:t>
            </a:r>
            <a:r>
              <a:rPr lang="en-US" dirty="0" smtClean="0"/>
              <a:t>B</a:t>
            </a:r>
          </a:p>
          <a:p>
            <a:r>
              <a:rPr lang="ru-RU" dirty="0" smtClean="0"/>
              <a:t>Если </a:t>
            </a:r>
            <a:r>
              <a:rPr lang="en-US" dirty="0" smtClean="0"/>
              <a:t>I(B) &gt; I(A), </a:t>
            </a:r>
            <a:r>
              <a:rPr lang="ru-RU" dirty="0" smtClean="0"/>
              <a:t>то берем </a:t>
            </a:r>
            <a:r>
              <a:rPr lang="en-US" dirty="0" smtClean="0"/>
              <a:t>B</a:t>
            </a:r>
          </a:p>
          <a:p>
            <a:r>
              <a:rPr lang="ru-RU" dirty="0" smtClean="0"/>
              <a:t>Если </a:t>
            </a:r>
            <a:r>
              <a:rPr lang="en-US" dirty="0" smtClean="0"/>
              <a:t>I(B) &lt; I(A), </a:t>
            </a:r>
            <a:r>
              <a:rPr lang="ru-RU" dirty="0" smtClean="0"/>
              <a:t>то с вероятностью </a:t>
            </a:r>
            <a:r>
              <a:rPr lang="en-US" dirty="0" smtClean="0"/>
              <a:t> </a:t>
            </a:r>
            <a:r>
              <a:rPr lang="ru-RU" dirty="0" smtClean="0"/>
              <a:t>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берем </a:t>
            </a:r>
            <a:r>
              <a:rPr lang="en-US" dirty="0" smtClean="0"/>
              <a:t>B, </a:t>
            </a:r>
            <a:r>
              <a:rPr lang="ru-RU" dirty="0" smtClean="0"/>
              <a:t>иначе оставляем </a:t>
            </a:r>
            <a:r>
              <a:rPr lang="en-US" dirty="0" smtClean="0"/>
              <a:t>A</a:t>
            </a:r>
          </a:p>
          <a:p>
            <a:r>
              <a:rPr lang="en-US" dirty="0" smtClean="0"/>
              <a:t> </a:t>
            </a:r>
            <a:r>
              <a:rPr lang="ru-RU" dirty="0" smtClean="0"/>
              <a:t>В начале </a:t>
            </a:r>
            <a:r>
              <a:rPr lang="en-US" dirty="0" smtClean="0"/>
              <a:t>“</a:t>
            </a:r>
            <a:r>
              <a:rPr lang="ru-RU" dirty="0" smtClean="0"/>
              <a:t>температура</a:t>
            </a:r>
            <a:r>
              <a:rPr lang="en-US" dirty="0" smtClean="0"/>
              <a:t>”</a:t>
            </a:r>
            <a:r>
              <a:rPr lang="ru-RU" dirty="0" smtClean="0"/>
              <a:t> </a:t>
            </a:r>
            <a:r>
              <a:rPr lang="en-US" dirty="0" smtClean="0"/>
              <a:t>T </a:t>
            </a:r>
            <a:r>
              <a:rPr lang="ru-RU" dirty="0" smtClean="0"/>
              <a:t>большая =</a:t>
            </a:r>
            <a:r>
              <a:rPr lang="en-US" dirty="0" smtClean="0"/>
              <a:t>&gt; </a:t>
            </a:r>
            <a:r>
              <a:rPr lang="ru-RU" dirty="0" smtClean="0"/>
              <a:t>почти все замены на худшее выравнивание </a:t>
            </a:r>
            <a:r>
              <a:rPr lang="en-US" dirty="0" smtClean="0"/>
              <a:t>B </a:t>
            </a:r>
            <a:r>
              <a:rPr lang="ru-RU" dirty="0" smtClean="0"/>
              <a:t>принимаются; с каждым шагом температура понижается, так что все более  жесткие условия на то, чтобы взять </a:t>
            </a:r>
            <a:r>
              <a:rPr lang="en-US" dirty="0" smtClean="0"/>
              <a:t>B.</a:t>
            </a:r>
          </a:p>
          <a:p>
            <a:r>
              <a:rPr lang="en-US" dirty="0" smtClean="0"/>
              <a:t>“</a:t>
            </a:r>
            <a:r>
              <a:rPr lang="ru-RU" dirty="0" smtClean="0"/>
              <a:t>Тепловой отжиг</a:t>
            </a:r>
            <a:r>
              <a:rPr lang="en-US" dirty="0" smtClean="0"/>
              <a:t>”</a:t>
            </a:r>
            <a:r>
              <a:rPr lang="ru-RU" dirty="0" smtClean="0"/>
              <a:t> </a:t>
            </a:r>
            <a:r>
              <a:rPr lang="ru-RU" sz="1900" dirty="0" smtClean="0"/>
              <a:t>(Как в ПЦР</a:t>
            </a:r>
            <a:r>
              <a:rPr lang="en-US" sz="1900" dirty="0" smtClean="0">
                <a:sym typeface="Wingdings" panose="05000000000000000000" pitchFamily="2" charset="2"/>
              </a:rPr>
              <a:t> )</a:t>
            </a:r>
            <a:endParaRPr lang="en-US" sz="1900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077513" y="4109396"/>
            <a:ext cx="3845926" cy="540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49" b="1" dirty="0"/>
              <a:t>P = exp [</a:t>
            </a:r>
            <a:r>
              <a:rPr lang="en-US" sz="1221" b="1" dirty="0"/>
              <a:t> </a:t>
            </a:r>
            <a:r>
              <a:rPr lang="en-US" sz="2849" b="1" dirty="0"/>
              <a:t>(I(B) – I(A))</a:t>
            </a:r>
            <a:r>
              <a:rPr lang="en-US" sz="1425" b="1" dirty="0"/>
              <a:t> </a:t>
            </a:r>
            <a:r>
              <a:rPr lang="en-US" sz="2849" b="1" dirty="0"/>
              <a:t>/</a:t>
            </a:r>
            <a:r>
              <a:rPr lang="en-US" sz="2035" b="1" dirty="0"/>
              <a:t> </a:t>
            </a:r>
            <a:r>
              <a:rPr lang="en-US" sz="2849" b="1" dirty="0"/>
              <a:t>T</a:t>
            </a:r>
            <a:r>
              <a:rPr lang="en-US" sz="2035" b="1" dirty="0"/>
              <a:t> </a:t>
            </a:r>
            <a:r>
              <a:rPr lang="en-US" sz="2849" b="1" dirty="0"/>
              <a:t>]</a:t>
            </a:r>
            <a:endParaRPr lang="ru-RU" sz="2849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42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Есть и другие алгоритмы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6927" y="1864172"/>
            <a:ext cx="9154010" cy="4795838"/>
          </a:xfrm>
        </p:spPr>
        <p:txBody>
          <a:bodyPr/>
          <a:lstStyle/>
          <a:p>
            <a:r>
              <a:rPr lang="ru-RU" dirty="0" smtClean="0"/>
              <a:t>У </a:t>
            </a:r>
            <a:r>
              <a:rPr lang="ru-RU" dirty="0" err="1" smtClean="0"/>
              <a:t>А.А.Миронова</a:t>
            </a:r>
            <a:r>
              <a:rPr lang="ru-RU" dirty="0" smtClean="0"/>
              <a:t> с </a:t>
            </a:r>
            <a:r>
              <a:rPr lang="ru-RU" dirty="0" err="1" smtClean="0"/>
              <a:t>соавт</a:t>
            </a:r>
            <a:endParaRPr lang="ru-RU" dirty="0" smtClean="0"/>
          </a:p>
          <a:p>
            <a:r>
              <a:rPr lang="en-US" dirty="0" err="1" smtClean="0"/>
              <a:t>ChiPMunk</a:t>
            </a:r>
            <a:r>
              <a:rPr lang="en-US" dirty="0" smtClean="0"/>
              <a:t> (</a:t>
            </a:r>
            <a:r>
              <a:rPr lang="ru-RU" dirty="0" err="1" smtClean="0"/>
              <a:t>В.Макеев</a:t>
            </a:r>
            <a:r>
              <a:rPr lang="ru-RU" dirty="0" smtClean="0"/>
              <a:t>, </a:t>
            </a:r>
            <a:r>
              <a:rPr lang="ru-RU" dirty="0" err="1" smtClean="0"/>
              <a:t>И.Кулаковский</a:t>
            </a:r>
            <a:r>
              <a:rPr lang="ru-RU" dirty="0" smtClean="0"/>
              <a:t> с </a:t>
            </a:r>
            <a:r>
              <a:rPr lang="ru-RU" dirty="0" err="1" smtClean="0"/>
              <a:t>соват</a:t>
            </a:r>
            <a:r>
              <a:rPr lang="ru-RU" dirty="0" smtClean="0"/>
              <a:t>.)</a:t>
            </a:r>
            <a:br>
              <a:rPr lang="ru-RU" dirty="0" smtClean="0"/>
            </a:br>
            <a:r>
              <a:rPr lang="en-US" dirty="0"/>
              <a:t>(</a:t>
            </a:r>
            <a:r>
              <a:rPr lang="en-US" dirty="0">
                <a:hlinkClick r:id="rId2"/>
              </a:rPr>
              <a:t>https://opera.autosome.ru/chipmunk/discovery</a:t>
            </a:r>
            <a:r>
              <a:rPr lang="en-US" dirty="0"/>
              <a:t>)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И </a:t>
            </a:r>
            <a:r>
              <a:rPr lang="ru-RU" dirty="0" err="1" smtClean="0"/>
              <a:t>др</a:t>
            </a:r>
            <a:r>
              <a:rPr lang="ru-RU" dirty="0" smtClean="0"/>
              <a:t> (см. </a:t>
            </a:r>
            <a:r>
              <a:rPr lang="en-US" dirty="0"/>
              <a:t>https://</a:t>
            </a:r>
            <a:r>
              <a:rPr lang="en-US" dirty="0" smtClean="0"/>
              <a:t>molbiol-tools.ca/DNA_Motifs.htm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95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TextShape 1"/>
          <p:cNvSpPr txBox="1"/>
          <p:nvPr/>
        </p:nvSpPr>
        <p:spPr>
          <a:xfrm>
            <a:off x="693000" y="361792"/>
            <a:ext cx="8693280" cy="1460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Ограничения MEME</a:t>
            </a:r>
          </a:p>
        </p:txBody>
      </p:sp>
      <p:sp>
        <p:nvSpPr>
          <p:cNvPr id="383" name="TextShape 2"/>
          <p:cNvSpPr txBox="1"/>
          <p:nvPr/>
        </p:nvSpPr>
        <p:spPr>
          <a:xfrm>
            <a:off x="540312" y="2318523"/>
            <a:ext cx="9031789" cy="376561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Предположение о независимости позиций </a:t>
            </a:r>
            <a:r>
              <a:rPr lang="ru-RU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выравнивания</a:t>
            </a:r>
            <a:br>
              <a:rPr lang="ru-RU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</a:br>
            <a:endParaRPr lang="ru-RU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Находит </a:t>
            </a:r>
            <a:r>
              <a:rPr lang="ru-RU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только мотивы 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без </a:t>
            </a:r>
            <a:r>
              <a:rPr lang="ru-RU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гэпов</a:t>
            </a:r>
            <a:r>
              <a:rPr lang="ru-RU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/>
            </a:r>
            <a:br>
              <a:rPr lang="ru-RU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</a:br>
            <a:endParaRPr lang="ru-RU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Предназначен для коротких </a:t>
            </a: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последовательностей</a:t>
            </a:r>
            <a:r>
              <a:rPr lang="en-U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/>
            </a:r>
            <a:br>
              <a:rPr lang="en-U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</a:br>
            <a:endParaRPr lang="en-US" sz="28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800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Число входных последовательностей ограничено </a:t>
            </a:r>
            <a:r>
              <a:rPr lang="en-US" sz="2800" b="0" strike="noStrike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(&lt;50)</a:t>
            </a:r>
            <a:r>
              <a:rPr lang="ru-RU" sz="2800" b="0" strike="noStrike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/>
            </a:r>
            <a:br>
              <a:rPr lang="ru-RU" sz="2800" b="0" strike="noStrike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</a:br>
            <a:endParaRPr lang="ru-RU" sz="2800" b="0" strike="noStrike" spc="-1" dirty="0" smtClean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919422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TextShape 1"/>
          <p:cNvSpPr txBox="1"/>
          <p:nvPr/>
        </p:nvSpPr>
        <p:spPr>
          <a:xfrm>
            <a:off x="693000" y="361792"/>
            <a:ext cx="8693280" cy="1460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4400" dirty="0" smtClean="0"/>
              <a:t>3. </a:t>
            </a:r>
            <a:r>
              <a:rPr lang="en-US" sz="4400" dirty="0" smtClean="0"/>
              <a:t>Find </a:t>
            </a:r>
            <a:r>
              <a:rPr lang="en-US" sz="4400" dirty="0"/>
              <a:t>Individual Motif </a:t>
            </a:r>
            <a:r>
              <a:rPr lang="en-US" sz="4400" dirty="0" smtClean="0"/>
              <a:t>Occurrences (FIMO)</a:t>
            </a:r>
            <a:endParaRPr lang="ru-RU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3" name="TextShape 2"/>
          <p:cNvSpPr txBox="1"/>
          <p:nvPr/>
        </p:nvSpPr>
        <p:spPr>
          <a:xfrm>
            <a:off x="10212" y="1744372"/>
            <a:ext cx="10070414" cy="576075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FIMO </a:t>
            </a:r>
            <a:r>
              <a:rPr lang="ru-RU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ищет встречи каждого из входных мотивов по очереди, независимо друг от друга</a:t>
            </a:r>
          </a:p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Использует алгоритм динамического программирования</a:t>
            </a:r>
          </a:p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Вычисляет </a:t>
            </a:r>
            <a:r>
              <a:rPr 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p-value </a:t>
            </a:r>
            <a:r>
              <a:rPr lang="ru-RU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для каждой находки.</a:t>
            </a:r>
          </a:p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Из-за проблемы множественного тестирования,</a:t>
            </a:r>
            <a:r>
              <a:rPr 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p-value </a:t>
            </a:r>
            <a:r>
              <a:rPr lang="ru-RU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неправильно считать единственным показателем хорошей находки</a:t>
            </a:r>
          </a:p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en-US" sz="3200" dirty="0" smtClean="0"/>
              <a:t>FIMO</a:t>
            </a:r>
            <a:r>
              <a:rPr lang="ru-RU" sz="3200" dirty="0" smtClean="0"/>
              <a:t> сообщает и</a:t>
            </a:r>
            <a:r>
              <a:rPr lang="en-US" sz="3200" dirty="0" smtClean="0"/>
              <a:t> </a:t>
            </a:r>
            <a:r>
              <a:rPr lang="en-US" sz="3200" i="1" dirty="0"/>
              <a:t>p</a:t>
            </a:r>
            <a:r>
              <a:rPr lang="en-US" sz="3200" dirty="0" smtClean="0"/>
              <a:t>-value</a:t>
            </a:r>
            <a:r>
              <a:rPr lang="ru-RU" sz="3200" dirty="0"/>
              <a:t>, </a:t>
            </a:r>
            <a:r>
              <a:rPr lang="ru-RU" sz="3200" dirty="0" smtClean="0"/>
              <a:t>и, дополнительно,</a:t>
            </a:r>
            <a:r>
              <a:rPr lang="en-US" sz="3200" dirty="0" smtClean="0"/>
              <a:t> </a:t>
            </a:r>
            <a:r>
              <a:rPr lang="ru-RU" sz="3200" dirty="0" smtClean="0"/>
              <a:t>величину </a:t>
            </a:r>
            <a:r>
              <a:rPr lang="en-US" sz="3200" i="1" dirty="0" smtClean="0"/>
              <a:t>q</a:t>
            </a:r>
            <a:r>
              <a:rPr lang="en-US" sz="3200" dirty="0" smtClean="0"/>
              <a:t>-value</a:t>
            </a:r>
            <a:r>
              <a:rPr lang="ru-RU" sz="3200" dirty="0" smtClean="0"/>
              <a:t>, которая определяет порог </a:t>
            </a:r>
            <a:r>
              <a:rPr lang="en-US" sz="3200" dirty="0" smtClean="0"/>
              <a:t>false discovery rate </a:t>
            </a:r>
            <a:r>
              <a:rPr lang="ru-RU" sz="3200" dirty="0" smtClean="0"/>
              <a:t>  </a:t>
            </a:r>
            <a:r>
              <a:rPr lang="en-US" sz="3200" dirty="0" smtClean="0"/>
              <a:t>(FDR) </a:t>
            </a:r>
            <a:r>
              <a:rPr lang="ru-RU" sz="3200" dirty="0" smtClean="0"/>
              <a:t>при котором</a:t>
            </a:r>
            <a:r>
              <a:rPr lang="en-US" sz="3200" dirty="0" smtClean="0"/>
              <a:t> </a:t>
            </a:r>
            <a:r>
              <a:rPr lang="en-US" sz="3200" i="1" dirty="0" smtClean="0"/>
              <a:t>p</a:t>
            </a:r>
            <a:r>
              <a:rPr lang="en-US" sz="3200" dirty="0" smtClean="0"/>
              <a:t>-value</a:t>
            </a:r>
            <a:r>
              <a:rPr lang="ru-RU" sz="3200" dirty="0" smtClean="0"/>
              <a:t> значимо</a:t>
            </a:r>
            <a:endParaRPr lang="ru-RU" sz="3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endParaRPr lang="ru-RU" sz="3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735818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Попробуем применить!?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93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Содержание Л3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3738" y="1744372"/>
            <a:ext cx="8693150" cy="4795838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ru-RU" dirty="0" smtClean="0"/>
              <a:t>Краткое содержание предыдущих серий</a:t>
            </a:r>
            <a:endParaRPr lang="en-US" dirty="0" smtClean="0"/>
          </a:p>
          <a:p>
            <a:pPr marL="571500" indent="-571500">
              <a:buFont typeface="+mj-lt"/>
              <a:buAutoNum type="romanUcPeriod"/>
            </a:pPr>
            <a:r>
              <a:rPr lang="ru-RU" dirty="0" smtClean="0"/>
              <a:t>Алгоритмы поиска мотивов</a:t>
            </a:r>
          </a:p>
          <a:p>
            <a:pPr marL="1028700" lvl="1" indent="-571500">
              <a:buFont typeface="+mj-lt"/>
              <a:buAutoNum type="alphaLcPeriod"/>
            </a:pPr>
            <a:r>
              <a:rPr lang="ru-RU" dirty="0" smtClean="0"/>
              <a:t> </a:t>
            </a:r>
            <a:r>
              <a:rPr lang="en-US" dirty="0" smtClean="0"/>
              <a:t>MEME</a:t>
            </a:r>
          </a:p>
          <a:p>
            <a:pPr marL="1028700" lvl="1" indent="-571500">
              <a:buFont typeface="+mj-lt"/>
              <a:buAutoNum type="alphaLcPeriod"/>
            </a:pPr>
            <a:r>
              <a:rPr lang="en-US" dirty="0" smtClean="0"/>
              <a:t>FIMO</a:t>
            </a:r>
          </a:p>
          <a:p>
            <a:pPr marL="1028700" lvl="1" indent="-571500">
              <a:buFont typeface="+mj-lt"/>
              <a:buAutoNum type="alphaLcPeriod"/>
            </a:pPr>
            <a:r>
              <a:rPr lang="en-US" dirty="0" err="1"/>
              <a:t>Gibs</a:t>
            </a:r>
            <a:r>
              <a:rPr lang="en-US" dirty="0"/>
              <a:t> sampler</a:t>
            </a:r>
            <a:endParaRPr lang="ru-RU" dirty="0" smtClean="0"/>
          </a:p>
          <a:p>
            <a:pPr marL="571500" indent="-571500">
              <a:buFont typeface="+mj-lt"/>
              <a:buAutoNum type="romanUcPeriod"/>
            </a:pPr>
            <a:r>
              <a:rPr lang="ru-RU" dirty="0" smtClean="0"/>
              <a:t>Учёт зависимости для слов или паттернов </a:t>
            </a:r>
          </a:p>
          <a:p>
            <a:pPr marL="571500" indent="-571500">
              <a:buFont typeface="+mj-lt"/>
              <a:buAutoNum type="romanUcPeriod"/>
            </a:pPr>
            <a:r>
              <a:rPr lang="ru-RU" dirty="0" smtClean="0"/>
              <a:t>Белки</a:t>
            </a:r>
            <a:r>
              <a:rPr lang="en-US" dirty="0" smtClean="0"/>
              <a:t>: PSSM </a:t>
            </a:r>
            <a:r>
              <a:rPr lang="ru-RU" dirty="0"/>
              <a:t>и </a:t>
            </a:r>
            <a:r>
              <a:rPr lang="en-US" dirty="0"/>
              <a:t>PSI </a:t>
            </a:r>
            <a:r>
              <a:rPr lang="en-US" dirty="0" smtClean="0"/>
              <a:t>BLAST</a:t>
            </a:r>
          </a:p>
          <a:p>
            <a:pPr marL="571500" indent="-571500">
              <a:buFont typeface="+mj-lt"/>
              <a:buAutoNum type="romanUcPeriod"/>
            </a:pPr>
            <a:r>
              <a:rPr lang="ru-RU" dirty="0" smtClean="0"/>
              <a:t>Белки: профили</a:t>
            </a:r>
            <a:endParaRPr lang="en-US" dirty="0"/>
          </a:p>
          <a:p>
            <a:pPr marL="571500" indent="-571500">
              <a:buFont typeface="+mj-lt"/>
              <a:buAutoNum type="romanUcPeriod"/>
            </a:pPr>
            <a:r>
              <a:rPr lang="ru-RU" dirty="0" smtClean="0"/>
              <a:t>Примеры сигналов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61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III </a:t>
            </a:r>
            <a:r>
              <a:rPr lang="ru-RU" dirty="0" err="1" smtClean="0"/>
              <a:t>Недопредставленность</a:t>
            </a:r>
            <a:r>
              <a:rPr lang="ru-RU" dirty="0" smtClean="0"/>
              <a:t> и </a:t>
            </a:r>
            <a:r>
              <a:rPr lang="ru-RU" dirty="0" err="1" smtClean="0"/>
              <a:t>перепредставленность</a:t>
            </a:r>
            <a:r>
              <a:rPr lang="ru-RU" dirty="0" smtClean="0"/>
              <a:t> слов (коротких последовательностей) и паттернов в геноме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Если слово </a:t>
            </a:r>
            <a:r>
              <a:rPr lang="ru-RU" dirty="0" err="1" smtClean="0"/>
              <a:t>недопредставлено</a:t>
            </a:r>
            <a:r>
              <a:rPr lang="ru-RU" dirty="0" smtClean="0"/>
              <a:t> или </a:t>
            </a:r>
            <a:r>
              <a:rPr lang="ru-RU" dirty="0" err="1" smtClean="0"/>
              <a:t>перепредставлено</a:t>
            </a:r>
            <a:r>
              <a:rPr lang="ru-RU" dirty="0" smtClean="0"/>
              <a:t>, надо искать биологическую причину отбора, направленного на уменьшение числа слов, или на их увеличение. Примеры.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18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TextShape 1"/>
          <p:cNvSpPr txBox="1"/>
          <p:nvPr/>
        </p:nvSpPr>
        <p:spPr>
          <a:xfrm>
            <a:off x="-1" y="0"/>
            <a:ext cx="10080625" cy="7074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3600" spc="-1" dirty="0" smtClean="0">
                <a:uFill>
                  <a:solidFill>
                    <a:srgbClr val="FFFFFF"/>
                  </a:solidFill>
                </a:uFill>
                <a:latin typeface="Arial"/>
              </a:rPr>
              <a:t>Метод «по </a:t>
            </a:r>
            <a:r>
              <a:rPr lang="ru-RU" sz="3600" spc="-1" dirty="0" err="1" smtClean="0">
                <a:uFill>
                  <a:solidFill>
                    <a:srgbClr val="FFFFFF"/>
                  </a:solidFill>
                </a:uFill>
                <a:latin typeface="Arial"/>
              </a:rPr>
              <a:t>бернулли</a:t>
            </a:r>
            <a:r>
              <a:rPr lang="ru-RU" sz="3600" spc="-1" dirty="0" smtClean="0">
                <a:uFill>
                  <a:solidFill>
                    <a:srgbClr val="FFFFFF"/>
                  </a:solidFill>
                </a:uFill>
                <a:latin typeface="Arial"/>
              </a:rPr>
              <a:t>» не всегда работает</a:t>
            </a:r>
            <a:endParaRPr lang="ru-RU" sz="3600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4" name="TextShape 2"/>
          <p:cNvSpPr txBox="1"/>
          <p:nvPr/>
        </p:nvSpPr>
        <p:spPr>
          <a:xfrm>
            <a:off x="239686" y="1053082"/>
            <a:ext cx="9601250" cy="595277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 КР мы (вы) определяли ожидаемое число слов, (например,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слова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CTAG</a:t>
            </a:r>
            <a:r>
              <a:rPr lang="ru-RU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в геноме, путем перемножения частот отдельных букв. </a:t>
            </a:r>
            <a:b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endParaRPr lang="ru-RU" sz="24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Такой способ подразумевает, что  геном устроен как </a:t>
            </a:r>
            <a:r>
              <a:rPr lang="ru-RU" sz="24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бернуллиевская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случайная последовательность: появление следующей буквы не зависит от предыдущей.</a:t>
            </a:r>
            <a:b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endParaRPr lang="ru-RU" sz="24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Это предположение нарушается.</a:t>
            </a: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ru-RU" sz="24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Пример. Число с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лово </a:t>
            </a: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TA 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 большинстве геномов меньше, чем ожидаемое по </a:t>
            </a:r>
            <a:r>
              <a:rPr lang="ru-RU" sz="24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бернулли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 Поэтому число слов </a:t>
            </a: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CTAG 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 геномах будет менее ожидаемого по </a:t>
            </a:r>
            <a:r>
              <a:rPr lang="ru-RU" sz="24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бернулли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!</a:t>
            </a:r>
            <a:endParaRPr lang="ru-RU" sz="24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ru-RU" sz="24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Как учесть этот эффект – учитывать частоты </a:t>
            </a:r>
            <a:r>
              <a:rPr lang="ru-RU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подслов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!</a:t>
            </a:r>
            <a:endParaRPr lang="ru-RU" sz="24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30736" y="1590752"/>
            <a:ext cx="13441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GATC   </a:t>
            </a:r>
          </a:p>
          <a:p>
            <a:r>
              <a:rPr lang="en-US" sz="2800" b="1" dirty="0" smtClean="0"/>
              <a:t>CCNGG</a:t>
            </a:r>
          </a:p>
          <a:p>
            <a:r>
              <a:rPr lang="en-US" sz="2800" b="1" dirty="0" smtClean="0"/>
              <a:t>GGWCC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32634745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712" y="403224"/>
            <a:ext cx="9217200" cy="1609725"/>
          </a:xfrm>
        </p:spPr>
        <p:txBody>
          <a:bodyPr>
            <a:normAutofit/>
          </a:bodyPr>
          <a:lstStyle/>
          <a:p>
            <a:pPr algn="ctr"/>
            <a:r>
              <a:rPr lang="ru-RU" sz="3600" dirty="0" err="1">
                <a:solidFill>
                  <a:srgbClr val="000000"/>
                </a:solidFill>
                <a:latin typeface="Arial"/>
                <a:ea typeface="DejaVu Sans"/>
              </a:rPr>
              <a:t>Compositional</a:t>
            </a:r>
            <a:r>
              <a:rPr lang="ru-RU" sz="3600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3600" dirty="0" err="1">
                <a:solidFill>
                  <a:srgbClr val="000000"/>
                </a:solidFill>
                <a:latin typeface="Arial"/>
                <a:ea typeface="DejaVu Sans"/>
              </a:rPr>
              <a:t>Bias</a:t>
            </a:r>
            <a:r>
              <a:rPr lang="ru-RU" sz="3600" dirty="0">
                <a:solidFill>
                  <a:srgbClr val="000000"/>
                </a:solidFill>
                <a:latin typeface="Arial"/>
                <a:ea typeface="DejaVu Sans"/>
              </a:rPr>
              <a:t> (CB) </a:t>
            </a:r>
            <a:r>
              <a:rPr lang="ru-RU" sz="3600" dirty="0" smtClean="0">
                <a:solidFill>
                  <a:srgbClr val="000000"/>
                </a:solidFill>
                <a:latin typeface="Arial"/>
                <a:ea typeface="DejaVu Sans"/>
              </a:rPr>
              <a:t>паттерна  </a:t>
            </a:r>
            <a:r>
              <a:rPr lang="ru-RU" sz="3600" dirty="0">
                <a:solidFill>
                  <a:srgbClr val="000000"/>
                </a:solidFill>
                <a:latin typeface="Arial"/>
                <a:ea typeface="DejaVu Sans"/>
              </a:rPr>
              <a:t>= (наблюдаемое </a:t>
            </a:r>
            <a:r>
              <a:rPr lang="ru-RU" sz="3600" dirty="0" smtClean="0">
                <a:solidFill>
                  <a:srgbClr val="000000"/>
                </a:solidFill>
                <a:latin typeface="Arial"/>
                <a:ea typeface="DejaVu Sans"/>
              </a:rPr>
              <a:t>число)/ожидаемое</a:t>
            </a:r>
            <a:r>
              <a:rPr lang="ru-RU" sz="4000" dirty="0" smtClean="0">
                <a:solidFill>
                  <a:srgbClr val="000000"/>
                </a:solidFill>
                <a:latin typeface="Arial"/>
                <a:ea typeface="DejaVu Sans"/>
              </a:rPr>
              <a:t/>
            </a:r>
            <a:br>
              <a:rPr lang="ru-RU" sz="4000" dirty="0" smtClean="0">
                <a:solidFill>
                  <a:srgbClr val="000000"/>
                </a:solidFill>
                <a:latin typeface="Arial"/>
                <a:ea typeface="DejaVu Sans"/>
              </a:rPr>
            </a:br>
            <a:r>
              <a:rPr lang="ru-RU" sz="2700" dirty="0" smtClean="0">
                <a:solidFill>
                  <a:srgbClr val="000000"/>
                </a:solidFill>
                <a:latin typeface="Arial"/>
                <a:ea typeface="DejaVu Sans"/>
              </a:rPr>
              <a:t>(называют также контрастом)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3738" y="2474066"/>
            <a:ext cx="8693150" cy="4334721"/>
          </a:xfrm>
        </p:spPr>
        <p:txBody>
          <a:bodyPr/>
          <a:lstStyle/>
          <a:p>
            <a:r>
              <a:rPr lang="en-US" dirty="0" smtClean="0"/>
              <a:t>CB &gt;&gt; 1 </a:t>
            </a:r>
            <a:r>
              <a:rPr lang="ru-RU" dirty="0" smtClean="0"/>
              <a:t> - слово </a:t>
            </a:r>
            <a:r>
              <a:rPr lang="ru-RU" dirty="0" err="1" smtClean="0"/>
              <a:t>перепредставлено</a:t>
            </a:r>
            <a:endParaRPr lang="ru-RU" dirty="0" smtClean="0"/>
          </a:p>
          <a:p>
            <a:r>
              <a:rPr lang="en-US" dirty="0" smtClean="0"/>
              <a:t>CB &lt;&lt; 1 - </a:t>
            </a:r>
            <a:r>
              <a:rPr lang="ru-RU" dirty="0"/>
              <a:t>слово </a:t>
            </a:r>
            <a:r>
              <a:rPr lang="ru-RU" dirty="0" err="1" smtClean="0"/>
              <a:t>недопредставлено</a:t>
            </a:r>
            <a:endParaRPr lang="ru-RU" dirty="0" smtClean="0"/>
          </a:p>
          <a:p>
            <a:r>
              <a:rPr lang="ru-RU" dirty="0" smtClean="0"/>
              <a:t>Вопрос как правильно вычислять «ожидаемое»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70117" y="112736"/>
            <a:ext cx="9255605" cy="1460500"/>
          </a:xfrm>
        </p:spPr>
        <p:txBody>
          <a:bodyPr/>
          <a:lstStyle/>
          <a:p>
            <a:r>
              <a:rPr lang="ru-RU" dirty="0" smtClean="0"/>
              <a:t>Марковская цепь максимального порядка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23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1746" y="1589987"/>
            <a:ext cx="326442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CB = F</a:t>
            </a:r>
            <a:r>
              <a:rPr lang="en-US" sz="3600" baseline="-25000" dirty="0" smtClean="0"/>
              <a:t>0</a:t>
            </a:r>
            <a:r>
              <a:rPr lang="en-US" sz="3600" dirty="0" smtClean="0"/>
              <a:t>/</a:t>
            </a:r>
            <a:r>
              <a:rPr lang="en-US" sz="3600" dirty="0" err="1" smtClean="0"/>
              <a:t>F</a:t>
            </a:r>
            <a:r>
              <a:rPr lang="en-US" sz="3600" baseline="-25000" dirty="0" err="1" smtClean="0"/>
              <a:t>exp</a:t>
            </a:r>
            <a:endParaRPr lang="ru-RU" sz="1050" dirty="0"/>
          </a:p>
        </p:txBody>
      </p:sp>
      <p:sp>
        <p:nvSpPr>
          <p:cNvPr id="8" name="TextBox 7"/>
          <p:cNvSpPr txBox="1"/>
          <p:nvPr/>
        </p:nvSpPr>
        <p:spPr>
          <a:xfrm>
            <a:off x="239688" y="5053137"/>
            <a:ext cx="9840938" cy="24006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Fo</a:t>
            </a:r>
            <a:r>
              <a:rPr lang="en-US" sz="2800" dirty="0" smtClean="0"/>
              <a:t>(CTAG) = </a:t>
            </a:r>
            <a:r>
              <a:rPr lang="en-US" sz="2800" dirty="0" smtClean="0">
                <a:solidFill>
                  <a:prstClr val="black"/>
                </a:solidFill>
              </a:rPr>
              <a:t>F</a:t>
            </a:r>
            <a:r>
              <a:rPr lang="en-US" sz="2800" baseline="-25000" dirty="0" smtClean="0">
                <a:solidFill>
                  <a:prstClr val="black"/>
                </a:solidFill>
              </a:rPr>
              <a:t>0</a:t>
            </a:r>
            <a:r>
              <a:rPr lang="en-US" sz="2800" dirty="0" smtClean="0">
                <a:solidFill>
                  <a:prstClr val="black"/>
                </a:solidFill>
              </a:rPr>
              <a:t>(CTA)/F</a:t>
            </a:r>
            <a:r>
              <a:rPr lang="en-US" sz="2800" baseline="-25000" dirty="0" smtClean="0">
                <a:solidFill>
                  <a:prstClr val="black"/>
                </a:solidFill>
              </a:rPr>
              <a:t>0</a:t>
            </a:r>
            <a:r>
              <a:rPr lang="en-US" sz="2800" dirty="0" smtClean="0">
                <a:solidFill>
                  <a:prstClr val="black"/>
                </a:solidFill>
              </a:rPr>
              <a:t>(TA)* </a:t>
            </a:r>
            <a:r>
              <a:rPr lang="en-US" sz="2800" dirty="0">
                <a:solidFill>
                  <a:prstClr val="black"/>
                </a:solidFill>
              </a:rPr>
              <a:t>F</a:t>
            </a:r>
            <a:r>
              <a:rPr lang="en-US" sz="2800" baseline="-25000" dirty="0">
                <a:solidFill>
                  <a:prstClr val="black"/>
                </a:solidFill>
              </a:rPr>
              <a:t>0</a:t>
            </a:r>
            <a:r>
              <a:rPr lang="en-US" sz="2800" dirty="0">
                <a:solidFill>
                  <a:prstClr val="black"/>
                </a:solidFill>
              </a:rPr>
              <a:t>(TA</a:t>
            </a:r>
            <a:r>
              <a:rPr lang="en-US" sz="2800" dirty="0" smtClean="0">
                <a:solidFill>
                  <a:prstClr val="black"/>
                </a:solidFill>
              </a:rPr>
              <a:t>) * F</a:t>
            </a:r>
            <a:r>
              <a:rPr lang="en-US" sz="2800" baseline="-25000" dirty="0" smtClean="0">
                <a:solidFill>
                  <a:prstClr val="black"/>
                </a:solidFill>
              </a:rPr>
              <a:t>0</a:t>
            </a:r>
            <a:r>
              <a:rPr lang="en-US" sz="2800" dirty="0" smtClean="0">
                <a:solidFill>
                  <a:prstClr val="black"/>
                </a:solidFill>
              </a:rPr>
              <a:t>(TAG)</a:t>
            </a:r>
            <a:r>
              <a:rPr lang="en-US" sz="2800" dirty="0">
                <a:solidFill>
                  <a:prstClr val="black"/>
                </a:solidFill>
              </a:rPr>
              <a:t> )/F</a:t>
            </a:r>
            <a:r>
              <a:rPr lang="en-US" sz="2800" baseline="-25000" dirty="0">
                <a:solidFill>
                  <a:prstClr val="black"/>
                </a:solidFill>
              </a:rPr>
              <a:t>0</a:t>
            </a:r>
            <a:r>
              <a:rPr lang="en-US" sz="2800" dirty="0">
                <a:solidFill>
                  <a:prstClr val="black"/>
                </a:solidFill>
              </a:rPr>
              <a:t>(TA</a:t>
            </a:r>
            <a:r>
              <a:rPr lang="en-US" sz="2800" dirty="0" smtClean="0">
                <a:solidFill>
                  <a:prstClr val="black"/>
                </a:solidFill>
              </a:rPr>
              <a:t>) =</a:t>
            </a:r>
          </a:p>
          <a:p>
            <a:pPr algn="ctr"/>
            <a:endParaRPr lang="en-US" sz="2800" dirty="0" smtClean="0">
              <a:solidFill>
                <a:prstClr val="black"/>
              </a:solidFill>
            </a:endParaRPr>
          </a:p>
          <a:p>
            <a:pPr algn="ctr"/>
            <a:r>
              <a:rPr lang="en-US" sz="2800" dirty="0" smtClean="0">
                <a:solidFill>
                  <a:prstClr val="black"/>
                </a:solidFill>
              </a:rPr>
              <a:t>= ( F</a:t>
            </a:r>
            <a:r>
              <a:rPr lang="en-US" sz="2800" baseline="-25000" dirty="0" smtClean="0">
                <a:solidFill>
                  <a:prstClr val="black"/>
                </a:solidFill>
              </a:rPr>
              <a:t>0</a:t>
            </a:r>
            <a:r>
              <a:rPr lang="en-US" sz="2800" dirty="0" smtClean="0">
                <a:solidFill>
                  <a:prstClr val="black"/>
                </a:solidFill>
              </a:rPr>
              <a:t>(CTA) * </a:t>
            </a:r>
            <a:r>
              <a:rPr lang="en-US" sz="2800" dirty="0">
                <a:solidFill>
                  <a:prstClr val="black"/>
                </a:solidFill>
              </a:rPr>
              <a:t>F</a:t>
            </a:r>
            <a:r>
              <a:rPr lang="en-US" sz="2800" baseline="-25000" dirty="0">
                <a:solidFill>
                  <a:prstClr val="black"/>
                </a:solidFill>
              </a:rPr>
              <a:t>0</a:t>
            </a:r>
            <a:r>
              <a:rPr lang="en-US" sz="2800" dirty="0">
                <a:solidFill>
                  <a:prstClr val="black"/>
                </a:solidFill>
              </a:rPr>
              <a:t>(TAG) )/F</a:t>
            </a:r>
            <a:r>
              <a:rPr lang="en-US" sz="2800" baseline="-25000" dirty="0">
                <a:solidFill>
                  <a:prstClr val="black"/>
                </a:solidFill>
              </a:rPr>
              <a:t>0</a:t>
            </a:r>
            <a:r>
              <a:rPr lang="en-US" sz="2800" dirty="0">
                <a:solidFill>
                  <a:prstClr val="black"/>
                </a:solidFill>
              </a:rPr>
              <a:t>(TA</a:t>
            </a:r>
            <a:r>
              <a:rPr lang="en-US" sz="2800" dirty="0" smtClean="0">
                <a:solidFill>
                  <a:prstClr val="black"/>
                </a:solidFill>
              </a:rPr>
              <a:t>)</a:t>
            </a:r>
            <a:endParaRPr lang="en-US" sz="2800" dirty="0">
              <a:solidFill>
                <a:prstClr val="black"/>
              </a:solidFill>
            </a:endParaRPr>
          </a:p>
          <a:p>
            <a:r>
              <a:rPr lang="ru-RU" sz="2800" dirty="0" smtClean="0">
                <a:solidFill>
                  <a:prstClr val="black"/>
                </a:solidFill>
              </a:rPr>
              <a:t>В этой модели можно вычислить </a:t>
            </a:r>
            <a:r>
              <a:rPr lang="en-US" sz="2800" dirty="0" err="1" smtClean="0">
                <a:solidFill>
                  <a:prstClr val="black"/>
                </a:solidFill>
              </a:rPr>
              <a:t>pValue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ru-RU" sz="2800" dirty="0" smtClean="0">
                <a:solidFill>
                  <a:prstClr val="black"/>
                </a:solidFill>
              </a:rPr>
              <a:t>отличия наблюдаемого от ожидаемого. См </a:t>
            </a:r>
            <a:r>
              <a:rPr lang="en-US" sz="2800" dirty="0" err="1" smtClean="0">
                <a:solidFill>
                  <a:prstClr val="black"/>
                </a:solidFill>
              </a:rPr>
              <a:t>Gelfand</a:t>
            </a:r>
            <a:r>
              <a:rPr lang="en-US" sz="2800" dirty="0" smtClean="0">
                <a:solidFill>
                  <a:prstClr val="black"/>
                </a:solidFill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</a:rPr>
              <a:t>Koonin</a:t>
            </a:r>
            <a:r>
              <a:rPr lang="en-US" sz="2800" dirty="0" smtClean="0">
                <a:solidFill>
                  <a:prstClr val="black"/>
                </a:solidFill>
              </a:rPr>
              <a:t>, NAR, 1997</a:t>
            </a:r>
            <a:endParaRPr lang="en-US" sz="2800" dirty="0">
              <a:solidFill>
                <a:prstClr val="black"/>
              </a:solidFill>
            </a:endParaRPr>
          </a:p>
          <a:p>
            <a:endParaRPr lang="ru-RU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3734542" y="1153201"/>
            <a:ext cx="533829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F</a:t>
            </a:r>
            <a:r>
              <a:rPr lang="en-US" sz="3600" baseline="-25000" dirty="0" err="1" smtClean="0"/>
              <a:t>o</a:t>
            </a:r>
            <a:r>
              <a:rPr lang="en-US" sz="3600" dirty="0" smtClean="0"/>
              <a:t> –</a:t>
            </a:r>
            <a:r>
              <a:rPr lang="en-US" sz="4800" dirty="0" smtClean="0"/>
              <a:t> </a:t>
            </a:r>
            <a:r>
              <a:rPr lang="ru-RU" sz="2800" dirty="0" smtClean="0"/>
              <a:t>наблюдаемое число слов</a:t>
            </a:r>
            <a:endParaRPr lang="en-US" sz="2800" dirty="0" smtClean="0"/>
          </a:p>
          <a:p>
            <a:r>
              <a:rPr lang="en-US" sz="3600" dirty="0" err="1" smtClean="0">
                <a:solidFill>
                  <a:prstClr val="black"/>
                </a:solidFill>
              </a:rPr>
              <a:t>F</a:t>
            </a:r>
            <a:r>
              <a:rPr lang="en-US" sz="3600" baseline="-25000" dirty="0" err="1" smtClean="0">
                <a:solidFill>
                  <a:prstClr val="black"/>
                </a:solidFill>
              </a:rPr>
              <a:t>exp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>
                <a:solidFill>
                  <a:prstClr val="black"/>
                </a:solidFill>
              </a:rPr>
              <a:t>–</a:t>
            </a:r>
            <a:r>
              <a:rPr lang="en-US" sz="4800" dirty="0">
                <a:solidFill>
                  <a:prstClr val="black"/>
                </a:solidFill>
              </a:rPr>
              <a:t> </a:t>
            </a:r>
            <a:r>
              <a:rPr lang="ru-RU" sz="2800" dirty="0" smtClean="0">
                <a:solidFill>
                  <a:prstClr val="black"/>
                </a:solidFill>
              </a:rPr>
              <a:t>ожидаемое </a:t>
            </a:r>
            <a:r>
              <a:rPr lang="ru-RU" sz="2800" dirty="0">
                <a:solidFill>
                  <a:prstClr val="black"/>
                </a:solidFill>
              </a:rPr>
              <a:t>число слов</a:t>
            </a:r>
            <a:endParaRPr lang="en-US" sz="2800" dirty="0">
              <a:solidFill>
                <a:prstClr val="black"/>
              </a:solidFill>
            </a:endParaRPr>
          </a:p>
          <a:p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01746" y="3754969"/>
            <a:ext cx="92485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Можно объяснить так</a:t>
            </a:r>
            <a:r>
              <a:rPr lang="en-US" sz="2400" b="1" dirty="0" smtClean="0"/>
              <a:t> </a:t>
            </a:r>
            <a:r>
              <a:rPr lang="ru-RU" sz="2400" b="1" dirty="0" smtClean="0"/>
              <a:t> (для </a:t>
            </a:r>
            <a:r>
              <a:rPr lang="en-US" sz="2400" b="1" dirty="0" smtClean="0"/>
              <a:t>CTAG)</a:t>
            </a:r>
            <a:r>
              <a:rPr lang="ru-RU" sz="2400" b="1" dirty="0" smtClean="0"/>
              <a:t>.  </a:t>
            </a:r>
            <a:r>
              <a:rPr lang="ru-RU" sz="2400" dirty="0" smtClean="0"/>
              <a:t>Перед словом </a:t>
            </a:r>
            <a:r>
              <a:rPr lang="en-US" sz="2400" dirty="0" smtClean="0"/>
              <a:t>TA c  </a:t>
            </a:r>
            <a:r>
              <a:rPr lang="ru-RU" sz="2400" dirty="0" smtClean="0"/>
              <a:t>частотой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solidFill>
                  <a:prstClr val="black"/>
                </a:solidFill>
              </a:rPr>
              <a:t>F</a:t>
            </a:r>
            <a:r>
              <a:rPr lang="en-US" sz="2400" baseline="-25000" dirty="0" smtClean="0">
                <a:solidFill>
                  <a:prstClr val="black"/>
                </a:solidFill>
              </a:rPr>
              <a:t>0</a:t>
            </a:r>
            <a:r>
              <a:rPr lang="en-US" sz="2400" dirty="0" smtClean="0">
                <a:solidFill>
                  <a:prstClr val="black"/>
                </a:solidFill>
              </a:rPr>
              <a:t>(CTA</a:t>
            </a:r>
            <a:r>
              <a:rPr lang="en-US" sz="2400" dirty="0">
                <a:solidFill>
                  <a:prstClr val="black"/>
                </a:solidFill>
              </a:rPr>
              <a:t>)/F</a:t>
            </a:r>
            <a:r>
              <a:rPr lang="en-US" sz="2400" baseline="-25000" dirty="0">
                <a:solidFill>
                  <a:prstClr val="black"/>
                </a:solidFill>
              </a:rPr>
              <a:t>0</a:t>
            </a:r>
            <a:r>
              <a:rPr lang="en-US" sz="2400" dirty="0">
                <a:solidFill>
                  <a:prstClr val="black"/>
                </a:solidFill>
              </a:rPr>
              <a:t>(TA</a:t>
            </a:r>
            <a:r>
              <a:rPr lang="en-US" sz="2400" dirty="0" smtClean="0">
                <a:solidFill>
                  <a:prstClr val="black"/>
                </a:solidFill>
              </a:rPr>
              <a:t>) </a:t>
            </a:r>
            <a:r>
              <a:rPr lang="ru-RU" sz="2400" dirty="0" smtClean="0">
                <a:solidFill>
                  <a:prstClr val="black"/>
                </a:solidFill>
              </a:rPr>
              <a:t>стоит буква </a:t>
            </a:r>
            <a:r>
              <a:rPr lang="en-US" sz="2400" dirty="0" smtClean="0">
                <a:solidFill>
                  <a:prstClr val="black"/>
                </a:solidFill>
              </a:rPr>
              <a:t>C, </a:t>
            </a:r>
            <a:r>
              <a:rPr lang="ru-RU" sz="2400" dirty="0" smtClean="0"/>
              <a:t> с частотой  </a:t>
            </a:r>
            <a:r>
              <a:rPr lang="en-US" sz="2400" dirty="0" smtClean="0">
                <a:solidFill>
                  <a:prstClr val="black"/>
                </a:solidFill>
              </a:rPr>
              <a:t>F</a:t>
            </a:r>
            <a:r>
              <a:rPr lang="en-US" sz="2400" baseline="-25000" dirty="0" smtClean="0">
                <a:solidFill>
                  <a:prstClr val="black"/>
                </a:solidFill>
              </a:rPr>
              <a:t>0</a:t>
            </a:r>
            <a:r>
              <a:rPr lang="en-US" sz="2400" dirty="0" smtClean="0">
                <a:solidFill>
                  <a:prstClr val="black"/>
                </a:solidFill>
              </a:rPr>
              <a:t>(TAG)/</a:t>
            </a:r>
            <a:r>
              <a:rPr lang="en-US" sz="2400" dirty="0">
                <a:solidFill>
                  <a:prstClr val="black"/>
                </a:solidFill>
              </a:rPr>
              <a:t>F</a:t>
            </a:r>
            <a:r>
              <a:rPr lang="en-US" sz="2400" baseline="-25000" dirty="0">
                <a:solidFill>
                  <a:prstClr val="black"/>
                </a:solidFill>
              </a:rPr>
              <a:t>0</a:t>
            </a:r>
            <a:r>
              <a:rPr lang="en-US" sz="2400" dirty="0">
                <a:solidFill>
                  <a:prstClr val="black"/>
                </a:solidFill>
              </a:rPr>
              <a:t>(TA</a:t>
            </a:r>
            <a:r>
              <a:rPr lang="en-US" sz="2400" dirty="0" smtClean="0">
                <a:solidFill>
                  <a:prstClr val="black"/>
                </a:solidFill>
              </a:rPr>
              <a:t>) </a:t>
            </a:r>
            <a:r>
              <a:rPr lang="ru-RU" sz="2400" dirty="0" smtClean="0">
                <a:solidFill>
                  <a:prstClr val="black"/>
                </a:solidFill>
              </a:rPr>
              <a:t>после </a:t>
            </a:r>
            <a:r>
              <a:rPr lang="en-US" sz="2400" dirty="0" smtClean="0">
                <a:solidFill>
                  <a:prstClr val="black"/>
                </a:solidFill>
              </a:rPr>
              <a:t>TA </a:t>
            </a:r>
            <a:r>
              <a:rPr lang="ru-RU" sz="2400" dirty="0" smtClean="0">
                <a:solidFill>
                  <a:prstClr val="black"/>
                </a:solidFill>
              </a:rPr>
              <a:t>стоит </a:t>
            </a:r>
            <a:r>
              <a:rPr lang="en-US" sz="2400" dirty="0" smtClean="0">
                <a:solidFill>
                  <a:prstClr val="black"/>
                </a:solidFill>
              </a:rPr>
              <a:t/>
            </a:r>
            <a:br>
              <a:rPr lang="en-US" sz="2400" dirty="0" smtClean="0">
                <a:solidFill>
                  <a:prstClr val="black"/>
                </a:solidFill>
              </a:rPr>
            </a:br>
            <a:r>
              <a:rPr lang="ru-RU" sz="2400" dirty="0" smtClean="0">
                <a:solidFill>
                  <a:prstClr val="black"/>
                </a:solidFill>
              </a:rPr>
              <a:t>буква </a:t>
            </a:r>
            <a:r>
              <a:rPr lang="en-US" sz="2400" dirty="0" smtClean="0">
                <a:solidFill>
                  <a:prstClr val="black"/>
                </a:solidFill>
              </a:rPr>
              <a:t>G. </a:t>
            </a:r>
            <a:r>
              <a:rPr lang="ru-RU" sz="2400" dirty="0" smtClean="0">
                <a:solidFill>
                  <a:prstClr val="black"/>
                </a:solidFill>
              </a:rPr>
              <a:t>В предположении независимости имеем:</a:t>
            </a: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39688" y="2937663"/>
            <a:ext cx="96780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err="1" smtClean="0">
                <a:latin typeface="Times New Roman" panose="02020603050405020304" pitchFamily="18" charset="0"/>
              </a:rPr>
              <a:t>Fexp</a:t>
            </a:r>
            <a:r>
              <a:rPr lang="en-US" sz="2800" i="1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</a:rPr>
              <a:t>(</a:t>
            </a:r>
            <a:r>
              <a:rPr lang="en-US" sz="2800" i="1" dirty="0" smtClean="0">
                <a:latin typeface="Times New Roman" panose="02020603050405020304" pitchFamily="18" charset="0"/>
              </a:rPr>
              <a:t>w</a:t>
            </a:r>
            <a:r>
              <a:rPr lang="en-US" sz="2000" dirty="0" smtClean="0">
                <a:latin typeface="Times New Roman" panose="02020603050405020304" pitchFamily="18" charset="0"/>
              </a:rPr>
              <a:t>1</a:t>
            </a:r>
            <a:r>
              <a:rPr lang="en-US" sz="2800" dirty="0" smtClean="0">
                <a:latin typeface="Times New Roman" panose="02020603050405020304" pitchFamily="18" charset="0"/>
              </a:rPr>
              <a:t>…</a:t>
            </a:r>
            <a:r>
              <a:rPr lang="en-US" sz="2800" i="1" dirty="0" err="1" smtClean="0">
                <a:latin typeface="Times New Roman" panose="02020603050405020304" pitchFamily="18" charset="0"/>
              </a:rPr>
              <a:t>w</a:t>
            </a:r>
            <a:r>
              <a:rPr lang="en-US" sz="2000" dirty="0" err="1" smtClean="0">
                <a:latin typeface="Times New Roman" panose="02020603050405020304" pitchFamily="18" charset="0"/>
              </a:rPr>
              <a:t>m</a:t>
            </a:r>
            <a:r>
              <a:rPr lang="en-US" sz="2800" dirty="0">
                <a:latin typeface="Times New Roman" panose="02020603050405020304" pitchFamily="18" charset="0"/>
              </a:rPr>
              <a:t>) = </a:t>
            </a:r>
            <a:r>
              <a:rPr lang="en-US" sz="2800" i="1" dirty="0" err="1" smtClean="0">
                <a:latin typeface="Times New Roman" panose="02020603050405020304" pitchFamily="18" charset="0"/>
              </a:rPr>
              <a:t>Fo</a:t>
            </a:r>
            <a:r>
              <a:rPr lang="en-US" sz="2800" i="1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</a:rPr>
              <a:t>(</a:t>
            </a:r>
            <a:r>
              <a:rPr lang="en-US" sz="2800" i="1" dirty="0" smtClean="0">
                <a:latin typeface="Times New Roman" panose="02020603050405020304" pitchFamily="18" charset="0"/>
              </a:rPr>
              <a:t>w</a:t>
            </a:r>
            <a:r>
              <a:rPr lang="en-US" sz="2000" dirty="0" smtClean="0">
                <a:latin typeface="Times New Roman" panose="02020603050405020304" pitchFamily="18" charset="0"/>
              </a:rPr>
              <a:t>1</a:t>
            </a:r>
            <a:r>
              <a:rPr lang="en-US" sz="2800" dirty="0" smtClean="0">
                <a:latin typeface="Times New Roman" panose="02020603050405020304" pitchFamily="18" charset="0"/>
              </a:rPr>
              <a:t>…</a:t>
            </a:r>
            <a:r>
              <a:rPr lang="en-US" sz="2800" i="1" dirty="0" err="1" smtClean="0">
                <a:latin typeface="Times New Roman" panose="02020603050405020304" pitchFamily="18" charset="0"/>
              </a:rPr>
              <a:t>w</a:t>
            </a:r>
            <a:r>
              <a:rPr lang="en-US" sz="2000" dirty="0" err="1" smtClean="0">
                <a:latin typeface="Times New Roman" panose="02020603050405020304" pitchFamily="18" charset="0"/>
              </a:rPr>
              <a:t>m</a:t>
            </a:r>
            <a:r>
              <a:rPr lang="en-US" sz="2000" dirty="0" smtClean="0">
                <a:latin typeface="Times New Roman" panose="02020603050405020304" pitchFamily="18" charset="0"/>
              </a:rPr>
              <a:t>–1</a:t>
            </a:r>
            <a:r>
              <a:rPr lang="en-US" sz="2800" dirty="0" smtClean="0">
                <a:latin typeface="Times New Roman" panose="02020603050405020304" pitchFamily="18" charset="0"/>
              </a:rPr>
              <a:t>)</a:t>
            </a:r>
            <a:r>
              <a:rPr lang="ru-RU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</a:rPr>
              <a:t>Fo</a:t>
            </a:r>
            <a:r>
              <a:rPr lang="en-US" sz="2800" i="1" dirty="0">
                <a:latin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</a:rPr>
              <a:t>(</a:t>
            </a:r>
            <a:r>
              <a:rPr lang="en-US" sz="2800" i="1" dirty="0" smtClean="0">
                <a:latin typeface="Times New Roman" panose="02020603050405020304" pitchFamily="18" charset="0"/>
              </a:rPr>
              <a:t>w</a:t>
            </a:r>
            <a:r>
              <a:rPr lang="en-US" sz="2000" dirty="0" smtClean="0">
                <a:latin typeface="Times New Roman" panose="02020603050405020304" pitchFamily="18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</a:rPr>
              <a:t>…</a:t>
            </a:r>
            <a:r>
              <a:rPr lang="en-US" sz="2800" i="1" dirty="0" err="1" smtClean="0">
                <a:latin typeface="Times New Roman" panose="02020603050405020304" pitchFamily="18" charset="0"/>
              </a:rPr>
              <a:t>w</a:t>
            </a:r>
            <a:r>
              <a:rPr lang="en-US" sz="2000" dirty="0" err="1" smtClean="0">
                <a:latin typeface="Times New Roman" panose="02020603050405020304" pitchFamily="18" charset="0"/>
              </a:rPr>
              <a:t>m</a:t>
            </a:r>
            <a:r>
              <a:rPr lang="en-US" sz="2800" dirty="0" smtClean="0">
                <a:latin typeface="Times New Roman" panose="02020603050405020304" pitchFamily="18" charset="0"/>
              </a:rPr>
              <a:t>)/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</a:rPr>
              <a:t>Fo</a:t>
            </a:r>
            <a:r>
              <a:rPr lang="en-US" sz="2800" i="1" dirty="0">
                <a:latin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</a:rPr>
              <a:t>(</a:t>
            </a:r>
            <a:r>
              <a:rPr lang="en-US" sz="2800" i="1" dirty="0">
                <a:latin typeface="Times New Roman" panose="02020603050405020304" pitchFamily="18" charset="0"/>
              </a:rPr>
              <a:t>w</a:t>
            </a:r>
            <a:r>
              <a:rPr lang="en-US" sz="2000" dirty="0">
                <a:latin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</a:rPr>
              <a:t>…</a:t>
            </a:r>
            <a:r>
              <a:rPr lang="en-US" sz="2800" i="1" dirty="0" err="1">
                <a:latin typeface="Times New Roman" panose="02020603050405020304" pitchFamily="18" charset="0"/>
              </a:rPr>
              <a:t>w</a:t>
            </a:r>
            <a:r>
              <a:rPr lang="en-US" sz="2000" dirty="0" err="1">
                <a:latin typeface="Times New Roman" panose="02020603050405020304" pitchFamily="18" charset="0"/>
              </a:rPr>
              <a:t>m</a:t>
            </a:r>
            <a:r>
              <a:rPr lang="en-US" sz="2000" dirty="0">
                <a:latin typeface="Times New Roman" panose="02020603050405020304" pitchFamily="18" charset="0"/>
              </a:rPr>
              <a:t>–1</a:t>
            </a:r>
            <a:r>
              <a:rPr lang="en-US" sz="2800" dirty="0">
                <a:latin typeface="Times New Roman" panose="02020603050405020304" pitchFamily="18" charset="0"/>
              </a:rPr>
              <a:t>).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8919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7119441" y="6758793"/>
            <a:ext cx="2660703" cy="371561"/>
          </a:xfrm>
          <a:prstGeom prst="rect">
            <a:avLst/>
          </a:prstGeom>
        </p:spPr>
        <p:txBody>
          <a:bodyPr/>
          <a:lstStyle/>
          <a:p>
            <a:r>
              <a:rPr lang="ru-RU" sz="1425"/>
              <a:t>Слайд</a:t>
            </a:r>
            <a:fld id="{4280A8C7-CE2A-4171-8686-5727339A32FC}" type="slidenum">
              <a:rPr lang="ru-RU" sz="1628"/>
              <a:pPr/>
              <a:t>24</a:t>
            </a:fld>
            <a:endParaRPr lang="ru-RU" sz="1628" dirty="0"/>
          </a:p>
        </p:txBody>
      </p:sp>
      <p:sp>
        <p:nvSpPr>
          <p:cNvPr id="3" name="CustomShape 1"/>
          <p:cNvSpPr/>
          <p:nvPr/>
        </p:nvSpPr>
        <p:spPr>
          <a:xfrm>
            <a:off x="425633" y="160563"/>
            <a:ext cx="9229359" cy="129393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3663" dirty="0" smtClean="0">
                <a:solidFill>
                  <a:srgbClr val="000000"/>
                </a:solidFill>
                <a:latin typeface="Arial"/>
                <a:ea typeface="DejaVu Sans"/>
              </a:rPr>
              <a:t>Метод </a:t>
            </a:r>
            <a:r>
              <a:rPr lang="ru-RU" sz="3663" dirty="0" err="1" smtClean="0">
                <a:solidFill>
                  <a:srgbClr val="000000"/>
                </a:solidFill>
                <a:latin typeface="Arial"/>
                <a:ea typeface="DejaVu Sans"/>
              </a:rPr>
              <a:t>Карлина</a:t>
            </a:r>
            <a:r>
              <a:rPr lang="ru-RU" sz="3663" dirty="0" smtClean="0">
                <a:solidFill>
                  <a:srgbClr val="000000"/>
                </a:solidFill>
                <a:latin typeface="Arial"/>
                <a:ea typeface="DejaVu Sans"/>
              </a:rPr>
              <a:t> с </a:t>
            </a:r>
            <a:r>
              <a:rPr lang="ru-RU" sz="3663" dirty="0" err="1" smtClean="0">
                <a:solidFill>
                  <a:srgbClr val="000000"/>
                </a:solidFill>
                <a:latin typeface="Arial"/>
                <a:ea typeface="DejaVu Sans"/>
              </a:rPr>
              <a:t>соавт</a:t>
            </a:r>
            <a:r>
              <a:rPr lang="ru-RU" sz="3663" dirty="0" smtClean="0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r>
              <a:rPr lang="en-US" sz="3663" dirty="0" smtClean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3663" dirty="0" smtClean="0">
                <a:solidFill>
                  <a:srgbClr val="000000"/>
                </a:solidFill>
                <a:latin typeface="Arial"/>
                <a:ea typeface="DejaVu Sans"/>
              </a:rPr>
              <a:t/>
            </a:r>
            <a:br>
              <a:rPr lang="ru-RU" sz="3663" dirty="0" smtClean="0">
                <a:solidFill>
                  <a:srgbClr val="000000"/>
                </a:solidFill>
                <a:latin typeface="Arial"/>
                <a:ea typeface="DejaVu Sans"/>
              </a:rPr>
            </a:br>
            <a:r>
              <a:rPr lang="ru-RU" sz="3200" dirty="0" smtClean="0">
                <a:solidFill>
                  <a:srgbClr val="000000"/>
                </a:solidFill>
                <a:latin typeface="Arial"/>
                <a:ea typeface="DejaVu Sans"/>
              </a:rPr>
              <a:t>Учёт частот всех </a:t>
            </a:r>
            <a:r>
              <a:rPr lang="ru-RU" sz="3200" dirty="0" err="1" smtClean="0">
                <a:solidFill>
                  <a:srgbClr val="000000"/>
                </a:solidFill>
                <a:latin typeface="Arial"/>
                <a:ea typeface="DejaVu Sans"/>
              </a:rPr>
              <a:t>подслов</a:t>
            </a:r>
            <a:r>
              <a:rPr lang="ru-RU" sz="3200" dirty="0" smtClean="0">
                <a:solidFill>
                  <a:srgbClr val="000000"/>
                </a:solidFill>
                <a:latin typeface="Arial"/>
                <a:ea typeface="DejaVu Sans"/>
              </a:rPr>
              <a:t>, включая разрывные</a:t>
            </a:r>
            <a:endParaRPr sz="1200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tretch/>
        </p:blipFill>
        <p:spPr>
          <a:xfrm>
            <a:off x="1929507" y="3271244"/>
            <a:ext cx="7089669" cy="2944202"/>
          </a:xfrm>
          <a:prstGeom prst="rect">
            <a:avLst/>
          </a:prstGeom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10933" y="5923931"/>
            <a:ext cx="58627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/>
              <a:t>F</a:t>
            </a:r>
            <a:r>
              <a:rPr lang="en-US" sz="4800" baseline="-25000" dirty="0" err="1" smtClean="0"/>
              <a:t>o</a:t>
            </a:r>
            <a:r>
              <a:rPr lang="en-US" sz="4800" dirty="0" smtClean="0"/>
              <a:t> – </a:t>
            </a:r>
            <a:r>
              <a:rPr lang="ru-RU" sz="2800" dirty="0" smtClean="0"/>
              <a:t>наблюдаемое число слов</a:t>
            </a:r>
            <a:endParaRPr lang="ru-RU" sz="1400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546927" y="1770251"/>
            <a:ext cx="2880376" cy="1337488"/>
            <a:chOff x="546927" y="1770251"/>
            <a:chExt cx="2880376" cy="1337488"/>
          </a:xfrm>
        </p:grpSpPr>
        <p:pic>
          <p:nvPicPr>
            <p:cNvPr id="4" name="Рисунок 3"/>
            <p:cNvPicPr/>
            <p:nvPr/>
          </p:nvPicPr>
          <p:blipFill>
            <a:blip r:embed="rId3" cstate="print"/>
            <a:stretch/>
          </p:blipFill>
          <p:spPr>
            <a:xfrm>
              <a:off x="662142" y="1770251"/>
              <a:ext cx="2380151" cy="1021739"/>
            </a:xfrm>
            <a:prstGeom prst="rect">
              <a:avLst/>
            </a:prstGeom>
            <a:ln>
              <a:noFill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546927" y="1896900"/>
              <a:ext cx="1536200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4800" dirty="0" smtClean="0"/>
                <a:t>CB =</a:t>
              </a:r>
              <a:endParaRPr lang="ru-RU" sz="1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929507" y="2276742"/>
              <a:ext cx="1497796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4800" b="1" dirty="0" err="1" smtClean="0"/>
                <a:t>F</a:t>
              </a:r>
              <a:r>
                <a:rPr lang="en-US" sz="4800" b="1" baseline="-25000" dirty="0" err="1" smtClean="0"/>
                <a:t>exp</a:t>
              </a:r>
              <a:r>
                <a:rPr lang="en-US" sz="4400" dirty="0" smtClean="0"/>
                <a:t> </a:t>
              </a:r>
              <a:endParaRPr lang="ru-RU" sz="1200" dirty="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973652" y="1721115"/>
            <a:ext cx="4749980" cy="1182565"/>
            <a:chOff x="3235276" y="1782777"/>
            <a:chExt cx="4749980" cy="1182565"/>
          </a:xfrm>
        </p:grpSpPr>
        <p:pic>
          <p:nvPicPr>
            <p:cNvPr id="5" name="Рисунок 4"/>
            <p:cNvPicPr/>
            <p:nvPr/>
          </p:nvPicPr>
          <p:blipFill>
            <a:blip r:embed="rId4" cstate="print"/>
            <a:stretch/>
          </p:blipFill>
          <p:spPr>
            <a:xfrm>
              <a:off x="3734542" y="1782777"/>
              <a:ext cx="4250714" cy="1182565"/>
            </a:xfrm>
            <a:prstGeom prst="rect">
              <a:avLst/>
            </a:prstGeom>
            <a:ln>
              <a:noFill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3235276" y="1936397"/>
              <a:ext cx="1497796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4400" dirty="0" err="1" smtClean="0"/>
                <a:t>F</a:t>
              </a:r>
              <a:r>
                <a:rPr lang="en-US" sz="4400" baseline="-25000" dirty="0" err="1" smtClean="0"/>
                <a:t>exp</a:t>
              </a:r>
              <a:r>
                <a:rPr lang="en-US" sz="4400" dirty="0" smtClean="0"/>
                <a:t> =</a:t>
              </a:r>
              <a:endParaRPr lang="ru-RU" sz="1200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0" y="6842514"/>
            <a:ext cx="68012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ru-RU" dirty="0" smtClean="0"/>
              <a:t>м. </a:t>
            </a:r>
            <a:r>
              <a:rPr lang="en-US" dirty="0" err="1" smtClean="0"/>
              <a:t>Rusinov</a:t>
            </a:r>
            <a:r>
              <a:rPr lang="en-US" dirty="0" smtClean="0"/>
              <a:t> </a:t>
            </a:r>
            <a:r>
              <a:rPr lang="en-US" dirty="0"/>
              <a:t>et al., Comparison of Methods of Detection of </a:t>
            </a:r>
            <a:r>
              <a:rPr lang="en-US" dirty="0" smtClean="0"/>
              <a:t>Exceptional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/>
              <a:t>Sequences in Prokaryotic </a:t>
            </a:r>
            <a:r>
              <a:rPr lang="en-US" dirty="0" smtClean="0"/>
              <a:t>Genomes</a:t>
            </a:r>
            <a:r>
              <a:rPr lang="ru-RU" dirty="0" smtClean="0"/>
              <a:t>,</a:t>
            </a:r>
            <a:r>
              <a:rPr lang="en-US" dirty="0" smtClean="0"/>
              <a:t>  Biochemistry (</a:t>
            </a:r>
            <a:r>
              <a:rPr lang="en-US" dirty="0" err="1" smtClean="0"/>
              <a:t>Mosc</a:t>
            </a:r>
            <a:r>
              <a:rPr lang="en-US" dirty="0" smtClean="0"/>
              <a:t>.), 2018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704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IV PSSM </a:t>
            </a:r>
            <a:r>
              <a:rPr lang="ru-RU" dirty="0" smtClean="0"/>
              <a:t>и </a:t>
            </a:r>
            <a:r>
              <a:rPr lang="en-US" dirty="0" smtClean="0"/>
              <a:t>PSI BLAST</a:t>
            </a:r>
            <a:r>
              <a:rPr lang="ru-RU" dirty="0" smtClean="0"/>
              <a:t> для белков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С.А.Спирин</a:t>
            </a:r>
            <a:r>
              <a:rPr lang="ru-RU" dirty="0" smtClean="0"/>
              <a:t>, </a:t>
            </a:r>
            <a:r>
              <a:rPr lang="ru-RU" dirty="0" err="1" smtClean="0"/>
              <a:t>А.С.Ершова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74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3976" y="449765"/>
            <a:ext cx="8689500" cy="1366467"/>
          </a:xfrm>
          <a:prstGeom prst="rect">
            <a:avLst/>
          </a:prstGeom>
        </p:spPr>
        <p:txBody>
          <a:bodyPr vert="horz" wrap="square" lIns="0" tIns="12695" rIns="0" bIns="0" rtlCol="0" anchor="ctr">
            <a:spAutoFit/>
          </a:bodyPr>
          <a:lstStyle/>
          <a:p>
            <a:pPr marL="267228" marR="5078" indent="102321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Вспомним PWM, </a:t>
            </a:r>
            <a:r>
              <a:rPr spc="-20" dirty="0"/>
              <a:t>вес </a:t>
            </a:r>
            <a:r>
              <a:rPr dirty="0"/>
              <a:t>и  </a:t>
            </a:r>
            <a:r>
              <a:rPr spc="-5" dirty="0"/>
              <a:t>информационное</a:t>
            </a:r>
            <a:r>
              <a:rPr spc="-65" dirty="0"/>
              <a:t> </a:t>
            </a:r>
            <a:r>
              <a:rPr spc="-10" dirty="0"/>
              <a:t>содержание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319255" y="2192610"/>
            <a:ext cx="4964885" cy="1693469"/>
            <a:chOff x="4320540" y="2193531"/>
            <a:chExt cx="4966970" cy="1694180"/>
          </a:xfrm>
        </p:grpSpPr>
        <p:sp>
          <p:nvSpPr>
            <p:cNvPr id="4" name="object 4"/>
            <p:cNvSpPr/>
            <p:nvPr/>
          </p:nvSpPr>
          <p:spPr>
            <a:xfrm>
              <a:off x="4320540" y="2193531"/>
              <a:ext cx="4961042" cy="16882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5" name="object 5"/>
            <p:cNvSpPr/>
            <p:nvPr/>
          </p:nvSpPr>
          <p:spPr>
            <a:xfrm>
              <a:off x="4320540" y="2193531"/>
              <a:ext cx="4966970" cy="1694180"/>
            </a:xfrm>
            <a:custGeom>
              <a:avLst/>
              <a:gdLst/>
              <a:ahLst/>
              <a:cxnLst/>
              <a:rect l="l" t="t" r="r" b="b"/>
              <a:pathLst>
                <a:path w="4966970" h="1694179">
                  <a:moveTo>
                    <a:pt x="0" y="0"/>
                  </a:moveTo>
                  <a:lnTo>
                    <a:pt x="4966970" y="0"/>
                  </a:lnTo>
                  <a:lnTo>
                    <a:pt x="4966970" y="1694179"/>
                  </a:lnTo>
                  <a:lnTo>
                    <a:pt x="0" y="169417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</p:grpSp>
      <p:sp>
        <p:nvSpPr>
          <p:cNvPr id="6" name="object 6"/>
          <p:cNvSpPr/>
          <p:nvPr/>
        </p:nvSpPr>
        <p:spPr>
          <a:xfrm>
            <a:off x="647957" y="2202766"/>
            <a:ext cx="2461496" cy="15385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7" name="object 7"/>
          <p:cNvSpPr txBox="1"/>
          <p:nvPr/>
        </p:nvSpPr>
        <p:spPr>
          <a:xfrm>
            <a:off x="564173" y="3945743"/>
            <a:ext cx="3782376" cy="451930"/>
          </a:xfrm>
          <a:prstGeom prst="rect">
            <a:avLst/>
          </a:prstGeom>
        </p:spPr>
        <p:txBody>
          <a:bodyPr vert="horz" wrap="square" lIns="0" tIns="12695" rIns="0" bIns="0" rtlCol="0">
            <a:spAutoFit/>
          </a:bodyPr>
          <a:lstStyle/>
          <a:p>
            <a:pPr marL="12695">
              <a:spcBef>
                <a:spcPts val="100"/>
              </a:spcBef>
              <a:tabLst>
                <a:tab pos="2746546" algn="l"/>
                <a:tab pos="3769121" algn="l"/>
              </a:tabLst>
            </a:pPr>
            <a:r>
              <a:rPr sz="2799" spc="-10" dirty="0">
                <a:latin typeface="Arial"/>
                <a:cs typeface="Arial"/>
              </a:rPr>
              <a:t>выравнивание	</a:t>
            </a:r>
            <a:r>
              <a:rPr sz="2799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endParaRPr sz="2799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75282" y="4161553"/>
            <a:ext cx="4970597" cy="2220297"/>
          </a:xfrm>
          <a:prstGeom prst="rect">
            <a:avLst/>
          </a:prstGeom>
        </p:spPr>
        <p:txBody>
          <a:bodyPr vert="horz" wrap="square" lIns="0" tIns="12695" rIns="0" bIns="0" rtlCol="0">
            <a:spAutoFit/>
          </a:bodyPr>
          <a:lstStyle/>
          <a:p>
            <a:pPr marL="378943" marR="2450754">
              <a:spcBef>
                <a:spcPts val="100"/>
              </a:spcBef>
            </a:pPr>
            <a:r>
              <a:rPr sz="1999" spc="-5" dirty="0">
                <a:latin typeface="Arial"/>
                <a:cs typeface="Arial"/>
              </a:rPr>
              <a:t>PWM для</a:t>
            </a:r>
            <a:r>
              <a:rPr sz="1999" spc="-80" dirty="0">
                <a:latin typeface="Arial"/>
                <a:cs typeface="Arial"/>
              </a:rPr>
              <a:t> </a:t>
            </a:r>
            <a:r>
              <a:rPr sz="1999" spc="-10" dirty="0">
                <a:latin typeface="Arial"/>
                <a:cs typeface="Arial"/>
              </a:rPr>
              <a:t>данного  </a:t>
            </a:r>
            <a:r>
              <a:rPr sz="1999" spc="-5" dirty="0">
                <a:latin typeface="Arial"/>
                <a:cs typeface="Arial"/>
              </a:rPr>
              <a:t>выравнивания</a:t>
            </a:r>
            <a:endParaRPr sz="1999">
              <a:latin typeface="Arial"/>
              <a:cs typeface="Arial"/>
            </a:endParaRPr>
          </a:p>
          <a:p>
            <a:pPr marL="38085" marR="30468">
              <a:lnSpc>
                <a:spcPts val="2429"/>
              </a:lnSpc>
              <a:spcBef>
                <a:spcPts val="705"/>
              </a:spcBef>
            </a:pPr>
            <a:r>
              <a:rPr sz="1799" spc="-10" dirty="0">
                <a:latin typeface="Arial"/>
                <a:cs typeface="Arial"/>
              </a:rPr>
              <a:t>Элементы </a:t>
            </a:r>
            <a:r>
              <a:rPr sz="1799" dirty="0">
                <a:latin typeface="Arial"/>
                <a:cs typeface="Arial"/>
              </a:rPr>
              <a:t>PWM: </a:t>
            </a:r>
            <a:r>
              <a:rPr sz="1999" i="1" spc="5" dirty="0">
                <a:latin typeface="Times New Roman"/>
                <a:cs typeface="Times New Roman"/>
              </a:rPr>
              <a:t>S</a:t>
            </a:r>
            <a:r>
              <a:rPr sz="1724" i="1" spc="7" baseline="-19323" dirty="0">
                <a:latin typeface="Times New Roman"/>
                <a:cs typeface="Times New Roman"/>
              </a:rPr>
              <a:t>ki </a:t>
            </a:r>
            <a:r>
              <a:rPr sz="1599" dirty="0">
                <a:latin typeface="Arial"/>
                <a:cs typeface="Arial"/>
              </a:rPr>
              <a:t>для </a:t>
            </a:r>
            <a:r>
              <a:rPr sz="1599" spc="-10" dirty="0">
                <a:latin typeface="Arial"/>
                <a:cs typeface="Arial"/>
              </a:rPr>
              <a:t>основания </a:t>
            </a:r>
            <a:r>
              <a:rPr sz="1799" i="1" dirty="0">
                <a:latin typeface="Times New Roman"/>
                <a:cs typeface="Times New Roman"/>
              </a:rPr>
              <a:t>i </a:t>
            </a:r>
            <a:r>
              <a:rPr sz="1599" dirty="0">
                <a:latin typeface="Arial"/>
                <a:cs typeface="Arial"/>
              </a:rPr>
              <a:t>в </a:t>
            </a:r>
            <a:r>
              <a:rPr sz="1599" spc="-10" dirty="0">
                <a:latin typeface="Arial"/>
                <a:cs typeface="Arial"/>
              </a:rPr>
              <a:t>позиции </a:t>
            </a:r>
            <a:r>
              <a:rPr sz="1799" i="1" spc="5" dirty="0">
                <a:latin typeface="Times New Roman"/>
                <a:cs typeface="Times New Roman"/>
              </a:rPr>
              <a:t>k</a:t>
            </a:r>
            <a:r>
              <a:rPr sz="1799" spc="5" dirty="0">
                <a:latin typeface="Arial"/>
                <a:cs typeface="Arial"/>
              </a:rPr>
              <a:t>,  </a:t>
            </a:r>
            <a:r>
              <a:rPr sz="1799" i="1" dirty="0">
                <a:latin typeface="Times New Roman"/>
                <a:cs typeface="Times New Roman"/>
              </a:rPr>
              <a:t>p </a:t>
            </a:r>
            <a:r>
              <a:rPr sz="1799" dirty="0">
                <a:latin typeface="Arial"/>
                <a:cs typeface="Arial"/>
              </a:rPr>
              <a:t>— </a:t>
            </a:r>
            <a:r>
              <a:rPr sz="1599" spc="-10" dirty="0">
                <a:latin typeface="Arial"/>
                <a:cs typeface="Arial"/>
              </a:rPr>
              <a:t>фоновая </a:t>
            </a:r>
            <a:r>
              <a:rPr sz="1599" spc="-20" dirty="0">
                <a:latin typeface="Arial"/>
                <a:cs typeface="Arial"/>
              </a:rPr>
              <a:t>частота </a:t>
            </a:r>
            <a:r>
              <a:rPr sz="1599" spc="-10" dirty="0">
                <a:latin typeface="Arial"/>
                <a:cs typeface="Arial"/>
              </a:rPr>
              <a:t>основания</a:t>
            </a:r>
            <a:r>
              <a:rPr sz="1599" spc="-95" dirty="0">
                <a:latin typeface="Arial"/>
                <a:cs typeface="Arial"/>
              </a:rPr>
              <a:t> </a:t>
            </a:r>
            <a:r>
              <a:rPr sz="1599" i="1" dirty="0">
                <a:latin typeface="Times New Roman"/>
                <a:cs typeface="Times New Roman"/>
              </a:rPr>
              <a:t>i</a:t>
            </a:r>
            <a:endParaRPr sz="1599">
              <a:latin typeface="Times New Roman"/>
              <a:cs typeface="Times New Roman"/>
            </a:endParaRPr>
          </a:p>
          <a:p>
            <a:pPr marL="152339">
              <a:lnSpc>
                <a:spcPts val="480"/>
              </a:lnSpc>
            </a:pPr>
            <a:r>
              <a:rPr sz="1050" i="1" spc="-5" dirty="0">
                <a:latin typeface="Times New Roman"/>
                <a:cs typeface="Times New Roman"/>
              </a:rPr>
              <a:t>i</a:t>
            </a:r>
            <a:endParaRPr sz="1050">
              <a:latin typeface="Times New Roman"/>
              <a:cs typeface="Times New Roman"/>
            </a:endParaRPr>
          </a:p>
          <a:p>
            <a:pPr marL="38085">
              <a:lnSpc>
                <a:spcPts val="2154"/>
              </a:lnSpc>
            </a:pPr>
            <a:r>
              <a:rPr sz="1799" i="1" spc="-5" dirty="0">
                <a:latin typeface="Times New Roman"/>
                <a:cs typeface="Times New Roman"/>
              </a:rPr>
              <a:t>f</a:t>
            </a:r>
            <a:r>
              <a:rPr sz="1574" i="1" spc="-7" baseline="-18518" dirty="0">
                <a:latin typeface="Times New Roman"/>
                <a:cs typeface="Times New Roman"/>
              </a:rPr>
              <a:t>ki </a:t>
            </a:r>
            <a:r>
              <a:rPr sz="1799" dirty="0">
                <a:latin typeface="Arial"/>
                <a:cs typeface="Arial"/>
              </a:rPr>
              <a:t>— </a:t>
            </a:r>
            <a:r>
              <a:rPr sz="1599" spc="-15" dirty="0">
                <a:latin typeface="Arial"/>
                <a:cs typeface="Arial"/>
              </a:rPr>
              <a:t>частота </a:t>
            </a:r>
            <a:r>
              <a:rPr sz="1599" spc="-10" dirty="0">
                <a:latin typeface="Arial"/>
                <a:cs typeface="Arial"/>
              </a:rPr>
              <a:t>основания </a:t>
            </a:r>
            <a:r>
              <a:rPr sz="1599" i="1" dirty="0">
                <a:latin typeface="Times New Roman"/>
                <a:cs typeface="Times New Roman"/>
              </a:rPr>
              <a:t>i </a:t>
            </a:r>
            <a:r>
              <a:rPr sz="1599" dirty="0">
                <a:latin typeface="Arial"/>
                <a:cs typeface="Arial"/>
              </a:rPr>
              <a:t>в </a:t>
            </a:r>
            <a:r>
              <a:rPr sz="1599" spc="-10" dirty="0">
                <a:latin typeface="Arial"/>
                <a:cs typeface="Arial"/>
              </a:rPr>
              <a:t>позиции</a:t>
            </a:r>
            <a:r>
              <a:rPr sz="1599" spc="-30" dirty="0">
                <a:latin typeface="Arial"/>
                <a:cs typeface="Arial"/>
              </a:rPr>
              <a:t> </a:t>
            </a:r>
            <a:r>
              <a:rPr sz="1599" i="1" dirty="0">
                <a:latin typeface="Times New Roman"/>
                <a:cs typeface="Times New Roman"/>
              </a:rPr>
              <a:t>k</a:t>
            </a:r>
            <a:endParaRPr sz="1599">
              <a:latin typeface="Times New Roman"/>
              <a:cs typeface="Times New Roman"/>
            </a:endParaRPr>
          </a:p>
          <a:p>
            <a:pPr marL="38085">
              <a:spcBef>
                <a:spcPts val="210"/>
              </a:spcBef>
            </a:pPr>
            <a:r>
              <a:rPr sz="1599" spc="-5" dirty="0">
                <a:latin typeface="Arial"/>
                <a:cs typeface="Arial"/>
              </a:rPr>
              <a:t>(с </a:t>
            </a:r>
            <a:r>
              <a:rPr sz="1599" spc="-10" dirty="0">
                <a:latin typeface="Arial"/>
                <a:cs typeface="Arial"/>
              </a:rPr>
              <a:t>учётом </a:t>
            </a:r>
            <a:r>
              <a:rPr sz="1599" spc="-15" dirty="0">
                <a:latin typeface="Arial"/>
                <a:cs typeface="Arial"/>
              </a:rPr>
              <a:t>псевдоотсчётов)</a:t>
            </a:r>
            <a:endParaRPr sz="1599">
              <a:latin typeface="Arial"/>
              <a:cs typeface="Arial"/>
            </a:endParaRPr>
          </a:p>
          <a:p>
            <a:pPr marL="38085"/>
            <a:r>
              <a:rPr sz="1799" dirty="0">
                <a:latin typeface="Times New Roman"/>
                <a:cs typeface="Times New Roman"/>
              </a:rPr>
              <a:t>λ </a:t>
            </a:r>
            <a:r>
              <a:rPr sz="1799" dirty="0">
                <a:latin typeface="Arial"/>
                <a:cs typeface="Arial"/>
              </a:rPr>
              <a:t>— </a:t>
            </a:r>
            <a:r>
              <a:rPr sz="1599" spc="-5" dirty="0">
                <a:latin typeface="Arial"/>
                <a:cs typeface="Arial"/>
              </a:rPr>
              <a:t>любое </a:t>
            </a:r>
            <a:r>
              <a:rPr sz="1599" dirty="0">
                <a:latin typeface="Arial"/>
                <a:cs typeface="Arial"/>
              </a:rPr>
              <a:t>число </a:t>
            </a:r>
            <a:r>
              <a:rPr sz="1599" spc="-5" dirty="0">
                <a:latin typeface="Arial"/>
                <a:cs typeface="Arial"/>
              </a:rPr>
              <a:t>(для</a:t>
            </a:r>
            <a:r>
              <a:rPr sz="1599" spc="-30" dirty="0">
                <a:latin typeface="Arial"/>
                <a:cs typeface="Arial"/>
              </a:rPr>
              <a:t> </a:t>
            </a:r>
            <a:r>
              <a:rPr sz="1599" spc="-15" dirty="0">
                <a:latin typeface="Arial"/>
                <a:cs typeface="Arial"/>
              </a:rPr>
              <a:t>удобства)</a:t>
            </a:r>
            <a:endParaRPr sz="1599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243087" y="4280883"/>
            <a:ext cx="76168" cy="76168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0" y="76200"/>
                </a:lnTo>
                <a:lnTo>
                  <a:pt x="7620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10" name="object 10"/>
          <p:cNvSpPr txBox="1"/>
          <p:nvPr/>
        </p:nvSpPr>
        <p:spPr>
          <a:xfrm>
            <a:off x="249344" y="6629396"/>
            <a:ext cx="3689071" cy="869585"/>
          </a:xfrm>
          <a:prstGeom prst="rect">
            <a:avLst/>
          </a:prstGeom>
        </p:spPr>
        <p:txBody>
          <a:bodyPr vert="horz" wrap="square" lIns="0" tIns="27294" rIns="0" bIns="0" rtlCol="0">
            <a:spAutoFit/>
          </a:bodyPr>
          <a:lstStyle/>
          <a:p>
            <a:pPr marL="12695" marR="5078">
              <a:lnSpc>
                <a:spcPct val="93900"/>
              </a:lnSpc>
              <a:spcBef>
                <a:spcPts val="215"/>
              </a:spcBef>
            </a:pPr>
            <a:r>
              <a:rPr sz="1399" spc="-5" dirty="0">
                <a:latin typeface="Arial"/>
                <a:cs typeface="Arial"/>
              </a:rPr>
              <a:t>Информационное содержание (</a:t>
            </a:r>
            <a:r>
              <a:rPr sz="1599" i="1" spc="-5" dirty="0">
                <a:latin typeface="Times New Roman"/>
                <a:cs typeface="Times New Roman"/>
              </a:rPr>
              <a:t>I</a:t>
            </a:r>
            <a:r>
              <a:rPr sz="1399" spc="-5" dirty="0">
                <a:latin typeface="Arial"/>
                <a:cs typeface="Arial"/>
              </a:rPr>
              <a:t>) </a:t>
            </a:r>
            <a:r>
              <a:rPr sz="1399" spc="-15" dirty="0">
                <a:latin typeface="Arial"/>
                <a:cs typeface="Arial"/>
              </a:rPr>
              <a:t>позволяет  </a:t>
            </a:r>
            <a:r>
              <a:rPr sz="1399" spc="-5" dirty="0">
                <a:latin typeface="Arial"/>
                <a:cs typeface="Arial"/>
              </a:rPr>
              <a:t>понять, </a:t>
            </a:r>
            <a:r>
              <a:rPr sz="1399" spc="10" dirty="0">
                <a:latin typeface="Arial"/>
                <a:cs typeface="Arial"/>
              </a:rPr>
              <a:t>как </a:t>
            </a:r>
            <a:r>
              <a:rPr sz="1399" spc="-5" dirty="0">
                <a:latin typeface="Arial"/>
                <a:cs typeface="Arial"/>
              </a:rPr>
              <a:t>много </a:t>
            </a:r>
            <a:r>
              <a:rPr sz="1399" spc="-10" dirty="0">
                <a:latin typeface="Arial"/>
                <a:cs typeface="Arial"/>
              </a:rPr>
              <a:t>похожих </a:t>
            </a:r>
            <a:r>
              <a:rPr sz="1399" dirty="0">
                <a:latin typeface="Arial"/>
                <a:cs typeface="Arial"/>
              </a:rPr>
              <a:t>на </a:t>
            </a:r>
            <a:r>
              <a:rPr sz="1399" spc="-10" dirty="0">
                <a:latin typeface="Arial"/>
                <a:cs typeface="Arial"/>
              </a:rPr>
              <a:t>мотив  </a:t>
            </a:r>
            <a:r>
              <a:rPr sz="1399" spc="-15" dirty="0">
                <a:latin typeface="Arial"/>
                <a:cs typeface="Arial"/>
              </a:rPr>
              <a:t>последовательностей </a:t>
            </a:r>
            <a:r>
              <a:rPr sz="1399" spc="-5" dirty="0">
                <a:latin typeface="Arial"/>
                <a:cs typeface="Arial"/>
              </a:rPr>
              <a:t>мы найдем </a:t>
            </a:r>
            <a:r>
              <a:rPr sz="1399" dirty="0">
                <a:latin typeface="Arial"/>
                <a:cs typeface="Arial"/>
              </a:rPr>
              <a:t>в наших  </a:t>
            </a:r>
            <a:r>
              <a:rPr sz="1399" spc="-5" dirty="0">
                <a:latin typeface="Arial"/>
                <a:cs typeface="Arial"/>
              </a:rPr>
              <a:t>данных </a:t>
            </a:r>
            <a:r>
              <a:rPr sz="1399" dirty="0">
                <a:latin typeface="Arial"/>
                <a:cs typeface="Arial"/>
              </a:rPr>
              <a:t>по </a:t>
            </a:r>
            <a:r>
              <a:rPr sz="1399" spc="-5" dirty="0">
                <a:latin typeface="Arial"/>
                <a:cs typeface="Arial"/>
              </a:rPr>
              <a:t>случайным</a:t>
            </a:r>
            <a:r>
              <a:rPr sz="1399" spc="5" dirty="0">
                <a:latin typeface="Arial"/>
                <a:cs typeface="Arial"/>
              </a:rPr>
              <a:t> </a:t>
            </a:r>
            <a:r>
              <a:rPr sz="1399" spc="-5" dirty="0">
                <a:latin typeface="Arial"/>
                <a:cs typeface="Arial"/>
              </a:rPr>
              <a:t>причинам.</a:t>
            </a:r>
            <a:endParaRPr sz="1399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97103" y="4462416"/>
            <a:ext cx="2801713" cy="1326593"/>
            <a:chOff x="496783" y="4464291"/>
            <a:chExt cx="2802890" cy="1327150"/>
          </a:xfrm>
        </p:grpSpPr>
        <p:sp>
          <p:nvSpPr>
            <p:cNvPr id="12" name="object 12"/>
            <p:cNvSpPr/>
            <p:nvPr/>
          </p:nvSpPr>
          <p:spPr>
            <a:xfrm>
              <a:off x="496783" y="4964960"/>
              <a:ext cx="2802779" cy="82594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3" name="object 13"/>
            <p:cNvSpPr/>
            <p:nvPr/>
          </p:nvSpPr>
          <p:spPr>
            <a:xfrm>
              <a:off x="1871979" y="4464291"/>
              <a:ext cx="0" cy="534670"/>
            </a:xfrm>
            <a:custGeom>
              <a:avLst/>
              <a:gdLst/>
              <a:ahLst/>
              <a:cxnLst/>
              <a:rect l="l" t="t" r="r" b="b"/>
              <a:pathLst>
                <a:path h="534670">
                  <a:moveTo>
                    <a:pt x="0" y="0"/>
                  </a:moveTo>
                  <a:lnTo>
                    <a:pt x="0" y="53466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4" name="object 14"/>
            <p:cNvSpPr/>
            <p:nvPr/>
          </p:nvSpPr>
          <p:spPr>
            <a:xfrm>
              <a:off x="1835150" y="4993881"/>
              <a:ext cx="74930" cy="74930"/>
            </a:xfrm>
            <a:custGeom>
              <a:avLst/>
              <a:gdLst/>
              <a:ahLst/>
              <a:cxnLst/>
              <a:rect l="l" t="t" r="r" b="b"/>
              <a:pathLst>
                <a:path w="74930" h="74929">
                  <a:moveTo>
                    <a:pt x="74930" y="0"/>
                  </a:moveTo>
                  <a:lnTo>
                    <a:pt x="0" y="0"/>
                  </a:lnTo>
                  <a:lnTo>
                    <a:pt x="36830" y="74930"/>
                  </a:lnTo>
                  <a:lnTo>
                    <a:pt x="7493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</p:grpSp>
      <p:sp>
        <p:nvSpPr>
          <p:cNvPr id="15" name="object 15"/>
          <p:cNvSpPr/>
          <p:nvPr/>
        </p:nvSpPr>
        <p:spPr>
          <a:xfrm>
            <a:off x="1099755" y="5946490"/>
            <a:ext cx="1355986" cy="6224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16" name="object 16"/>
          <p:cNvSpPr/>
          <p:nvPr/>
        </p:nvSpPr>
        <p:spPr>
          <a:xfrm>
            <a:off x="5469228" y="6401625"/>
            <a:ext cx="2527947" cy="91364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799"/>
          </a:p>
        </p:txBody>
      </p:sp>
    </p:spTree>
    <p:extLst>
      <p:ext uri="{BB962C8B-B14F-4D97-AF65-F5344CB8AC3E}">
        <p14:creationId xmlns:p14="http://schemas.microsoft.com/office/powerpoint/2010/main" val="34360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30229" y="0"/>
            <a:ext cx="4813818" cy="695668"/>
          </a:xfrm>
          <a:prstGeom prst="rect">
            <a:avLst/>
          </a:prstGeom>
        </p:spPr>
        <p:txBody>
          <a:bodyPr vert="horz" wrap="square" lIns="0" tIns="12695" rIns="0" bIns="0" rtlCol="0" anchor="ctr">
            <a:spAutoFit/>
          </a:bodyPr>
          <a:lstStyle/>
          <a:p>
            <a:pPr marL="1269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Применение</a:t>
            </a:r>
            <a:r>
              <a:rPr spc="-90" dirty="0"/>
              <a:t> </a:t>
            </a:r>
            <a:r>
              <a:rPr dirty="0"/>
              <a:t>PWM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93944" y="603126"/>
            <a:ext cx="8854967" cy="1634408"/>
          </a:xfrm>
          <a:prstGeom prst="rect">
            <a:avLst/>
          </a:prstGeom>
        </p:spPr>
        <p:txBody>
          <a:bodyPr vert="horz" wrap="square" lIns="0" tIns="31101" rIns="0" bIns="0" rtlCol="0">
            <a:spAutoFit/>
          </a:bodyPr>
          <a:lstStyle/>
          <a:p>
            <a:pPr marL="38085" marR="30468" algn="just">
              <a:lnSpc>
                <a:spcPct val="93300"/>
              </a:lnSpc>
              <a:spcBef>
                <a:spcPts val="244"/>
              </a:spcBef>
            </a:pPr>
            <a:r>
              <a:rPr sz="2800" spc="-5" dirty="0">
                <a:latin typeface="Liberation Sans"/>
                <a:cs typeface="Liberation Sans"/>
              </a:rPr>
              <a:t>Приложив позиционную </a:t>
            </a:r>
            <a:r>
              <a:rPr sz="2800" spc="-15" dirty="0">
                <a:latin typeface="Liberation Sans"/>
                <a:cs typeface="Liberation Sans"/>
              </a:rPr>
              <a:t>весовую </a:t>
            </a:r>
            <a:r>
              <a:rPr sz="2800" spc="-10" dirty="0">
                <a:latin typeface="Liberation Sans"/>
                <a:cs typeface="Liberation Sans"/>
              </a:rPr>
              <a:t>матрицу </a:t>
            </a:r>
            <a:r>
              <a:rPr sz="2800" dirty="0">
                <a:latin typeface="Liberation Sans"/>
                <a:cs typeface="Liberation Sans"/>
              </a:rPr>
              <a:t>(PWM) к </a:t>
            </a:r>
            <a:r>
              <a:rPr sz="2800" spc="-15" dirty="0">
                <a:latin typeface="Liberation Sans"/>
                <a:cs typeface="Liberation Sans"/>
              </a:rPr>
              <a:t>последовательности </a:t>
            </a:r>
            <a:r>
              <a:rPr sz="2800" spc="-10" dirty="0">
                <a:latin typeface="Liberation Sans"/>
                <a:cs typeface="Liberation Sans"/>
              </a:rPr>
              <a:t>той </a:t>
            </a:r>
            <a:r>
              <a:rPr sz="2800" dirty="0">
                <a:latin typeface="Liberation Sans"/>
                <a:cs typeface="Liberation Sans"/>
              </a:rPr>
              <a:t>же  длины, </a:t>
            </a:r>
            <a:r>
              <a:rPr sz="2800" spc="-5" dirty="0">
                <a:latin typeface="Liberation Sans"/>
                <a:cs typeface="Liberation Sans"/>
              </a:rPr>
              <a:t>можно понять, </a:t>
            </a:r>
            <a:r>
              <a:rPr sz="2800" spc="-10" dirty="0">
                <a:latin typeface="Liberation Sans"/>
                <a:cs typeface="Liberation Sans"/>
              </a:rPr>
              <a:t>содержит </a:t>
            </a:r>
            <a:r>
              <a:rPr sz="2800" spc="-5" dirty="0">
                <a:latin typeface="Liberation Sans"/>
                <a:cs typeface="Liberation Sans"/>
              </a:rPr>
              <a:t>ли </a:t>
            </a:r>
            <a:r>
              <a:rPr sz="2800" spc="-15" dirty="0">
                <a:latin typeface="Liberation Sans"/>
                <a:cs typeface="Liberation Sans"/>
              </a:rPr>
              <a:t>последовательность </a:t>
            </a:r>
            <a:r>
              <a:rPr sz="2800" spc="-5" dirty="0">
                <a:latin typeface="Liberation Sans"/>
                <a:cs typeface="Liberation Sans"/>
              </a:rPr>
              <a:t>сигнал, </a:t>
            </a:r>
            <a:r>
              <a:rPr sz="2800" spc="-10" dirty="0">
                <a:latin typeface="Liberation Sans"/>
                <a:cs typeface="Liberation Sans"/>
              </a:rPr>
              <a:t>описываемый  </a:t>
            </a:r>
            <a:r>
              <a:rPr sz="2800" spc="-20" dirty="0">
                <a:latin typeface="Liberation Sans"/>
                <a:cs typeface="Liberation Sans"/>
              </a:rPr>
              <a:t>этой</a:t>
            </a:r>
            <a:r>
              <a:rPr sz="2800" spc="-5" dirty="0">
                <a:latin typeface="Liberation Sans"/>
                <a:cs typeface="Liberation Sans"/>
              </a:rPr>
              <a:t> PWM</a:t>
            </a:r>
            <a:r>
              <a:rPr sz="2800" spc="-5" dirty="0" smtClean="0">
                <a:latin typeface="Liberation Sans"/>
                <a:cs typeface="Liberation Sans"/>
              </a:rPr>
              <a:t>.</a:t>
            </a:r>
            <a:endParaRPr sz="2800" dirty="0">
              <a:latin typeface="Liberation Sans"/>
              <a:cs typeface="Liberation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1031" y="3126952"/>
            <a:ext cx="8056671" cy="2760036"/>
          </a:xfrm>
          <a:prstGeom prst="rect">
            <a:avLst/>
          </a:prstGeom>
        </p:spPr>
        <p:txBody>
          <a:bodyPr vert="horz" wrap="square" lIns="0" tIns="36815" rIns="0" bIns="0" rtlCol="0">
            <a:spAutoFit/>
          </a:bodyPr>
          <a:lstStyle/>
          <a:p>
            <a:pPr marL="12695" marR="1534181">
              <a:lnSpc>
                <a:spcPts val="2009"/>
              </a:lnSpc>
              <a:spcBef>
                <a:spcPts val="290"/>
              </a:spcBef>
            </a:pPr>
            <a:r>
              <a:rPr sz="2400" spc="-5" dirty="0">
                <a:latin typeface="Liberation Sans"/>
                <a:cs typeface="Liberation Sans"/>
              </a:rPr>
              <a:t>Чем выше </a:t>
            </a:r>
            <a:r>
              <a:rPr sz="2400" spc="-10" dirty="0">
                <a:latin typeface="Liberation Sans"/>
                <a:cs typeface="Liberation Sans"/>
              </a:rPr>
              <a:t>вес, тем более вероятно, что </a:t>
            </a:r>
            <a:r>
              <a:rPr sz="2400" spc="-15" dirty="0">
                <a:latin typeface="Liberation Sans"/>
                <a:cs typeface="Liberation Sans"/>
              </a:rPr>
              <a:t>последовательность  </a:t>
            </a:r>
            <a:r>
              <a:rPr sz="2400" spc="-10" dirty="0">
                <a:latin typeface="Liberation Sans"/>
                <a:cs typeface="Liberation Sans"/>
              </a:rPr>
              <a:t>содержит</a:t>
            </a:r>
            <a:r>
              <a:rPr sz="2400" spc="-5" dirty="0">
                <a:latin typeface="Liberation Sans"/>
                <a:cs typeface="Liberation Sans"/>
              </a:rPr>
              <a:t> сигнал.</a:t>
            </a:r>
            <a:endParaRPr sz="2400" dirty="0">
              <a:latin typeface="Liberation Sans"/>
              <a:cs typeface="Liberation Sans"/>
            </a:endParaRPr>
          </a:p>
          <a:p>
            <a:pPr>
              <a:spcBef>
                <a:spcPts val="30"/>
              </a:spcBef>
            </a:pPr>
            <a:endParaRPr sz="3200" dirty="0">
              <a:latin typeface="Liberation Sans"/>
              <a:cs typeface="Liberation Sans"/>
            </a:endParaRPr>
          </a:p>
          <a:p>
            <a:pPr marL="48241" marR="5078">
              <a:lnSpc>
                <a:spcPct val="93400"/>
              </a:lnSpc>
            </a:pPr>
            <a:r>
              <a:rPr sz="2400" spc="-5" dirty="0" err="1" smtClean="0">
                <a:latin typeface="Liberation Sans"/>
                <a:cs typeface="Liberation Sans"/>
              </a:rPr>
              <a:t>можно</a:t>
            </a:r>
            <a:r>
              <a:rPr sz="2400" spc="-5" dirty="0" smtClean="0">
                <a:latin typeface="Liberation Sans"/>
                <a:cs typeface="Liberation Sans"/>
              </a:rPr>
              <a:t> </a:t>
            </a:r>
            <a:r>
              <a:rPr sz="2400" spc="-5" dirty="0">
                <a:latin typeface="Liberation Sans"/>
                <a:cs typeface="Liberation Sans"/>
              </a:rPr>
              <a:t>искать </a:t>
            </a:r>
            <a:r>
              <a:rPr sz="2400" spc="-10" dirty="0">
                <a:latin typeface="Liberation Sans"/>
                <a:cs typeface="Liberation Sans"/>
              </a:rPr>
              <a:t>вероятные вхождения </a:t>
            </a:r>
            <a:r>
              <a:rPr sz="2400" spc="-15" dirty="0">
                <a:latin typeface="Liberation Sans"/>
                <a:cs typeface="Liberation Sans"/>
              </a:rPr>
              <a:t>мотива </a:t>
            </a:r>
            <a:r>
              <a:rPr sz="2400" dirty="0">
                <a:latin typeface="Liberation Sans"/>
                <a:cs typeface="Liberation Sans"/>
              </a:rPr>
              <a:t>в длинную  </a:t>
            </a:r>
            <a:r>
              <a:rPr sz="2400" spc="-15" dirty="0">
                <a:latin typeface="Liberation Sans"/>
                <a:cs typeface="Liberation Sans"/>
              </a:rPr>
              <a:t>последовательность </a:t>
            </a:r>
            <a:r>
              <a:rPr sz="2400" spc="-5" dirty="0">
                <a:latin typeface="Liberation Sans"/>
                <a:cs typeface="Liberation Sans"/>
              </a:rPr>
              <a:t>(например, </a:t>
            </a:r>
            <a:r>
              <a:rPr sz="2400" spc="-10" dirty="0">
                <a:latin typeface="Liberation Sans"/>
                <a:cs typeface="Liberation Sans"/>
              </a:rPr>
              <a:t>геном), </a:t>
            </a:r>
            <a:r>
              <a:rPr sz="2400" spc="-15" dirty="0">
                <a:latin typeface="Liberation Sans"/>
                <a:cs typeface="Liberation Sans"/>
              </a:rPr>
              <a:t>считая </a:t>
            </a:r>
            <a:r>
              <a:rPr sz="2400" spc="-10" dirty="0">
                <a:latin typeface="Liberation Sans"/>
                <a:cs typeface="Liberation Sans"/>
              </a:rPr>
              <a:t>вес </a:t>
            </a:r>
            <a:r>
              <a:rPr sz="2400" spc="-20" dirty="0">
                <a:latin typeface="Liberation Sans"/>
                <a:cs typeface="Liberation Sans"/>
              </a:rPr>
              <a:t>всех </a:t>
            </a:r>
            <a:r>
              <a:rPr sz="2400" spc="-10" dirty="0">
                <a:latin typeface="Liberation Sans"/>
                <a:cs typeface="Liberation Sans"/>
              </a:rPr>
              <a:t>возможных  </a:t>
            </a:r>
            <a:r>
              <a:rPr sz="2400" spc="-15" dirty="0">
                <a:latin typeface="Liberation Sans"/>
                <a:cs typeface="Liberation Sans"/>
              </a:rPr>
              <a:t>отрезков </a:t>
            </a:r>
            <a:r>
              <a:rPr sz="2400" dirty="0">
                <a:latin typeface="Liberation Sans"/>
                <a:cs typeface="Liberation Sans"/>
              </a:rPr>
              <a:t>нужной длины: </a:t>
            </a:r>
            <a:r>
              <a:rPr sz="2400" spc="-25" dirty="0">
                <a:latin typeface="Liberation Sans"/>
                <a:cs typeface="Liberation Sans"/>
              </a:rPr>
              <a:t>где </a:t>
            </a:r>
            <a:r>
              <a:rPr sz="2400" spc="-15" dirty="0">
                <a:latin typeface="Liberation Sans"/>
                <a:cs typeface="Liberation Sans"/>
              </a:rPr>
              <a:t>вес </a:t>
            </a:r>
            <a:r>
              <a:rPr sz="2400" spc="-5" dirty="0">
                <a:latin typeface="Liberation Sans"/>
                <a:cs typeface="Liberation Sans"/>
              </a:rPr>
              <a:t>выше </a:t>
            </a:r>
            <a:r>
              <a:rPr sz="2400" spc="-15" dirty="0">
                <a:latin typeface="Liberation Sans"/>
                <a:cs typeface="Liberation Sans"/>
              </a:rPr>
              <a:t>порога, там предсказывается </a:t>
            </a:r>
            <a:r>
              <a:rPr sz="2400" spc="-10" dirty="0">
                <a:latin typeface="Liberation Sans"/>
                <a:cs typeface="Liberation Sans"/>
              </a:rPr>
              <a:t>мотив.  </a:t>
            </a:r>
            <a:r>
              <a:rPr sz="2400" spc="-5" dirty="0">
                <a:latin typeface="Liberation Sans"/>
                <a:cs typeface="Liberation Sans"/>
              </a:rPr>
              <a:t>Выбор </a:t>
            </a:r>
            <a:r>
              <a:rPr sz="2400" spc="-15" dirty="0">
                <a:latin typeface="Liberation Sans"/>
                <a:cs typeface="Liberation Sans"/>
              </a:rPr>
              <a:t>порога </a:t>
            </a:r>
            <a:r>
              <a:rPr sz="2400" dirty="0">
                <a:latin typeface="Liberation Sans"/>
                <a:cs typeface="Liberation Sans"/>
              </a:rPr>
              <a:t>— </a:t>
            </a:r>
            <a:r>
              <a:rPr sz="2400" spc="-20" dirty="0">
                <a:latin typeface="Liberation Sans"/>
                <a:cs typeface="Liberation Sans"/>
              </a:rPr>
              <a:t>отдельная</a:t>
            </a:r>
            <a:r>
              <a:rPr sz="2400" dirty="0">
                <a:latin typeface="Liberation Sans"/>
                <a:cs typeface="Liberation Sans"/>
              </a:rPr>
              <a:t> </a:t>
            </a:r>
            <a:r>
              <a:rPr sz="2400" spc="-10" dirty="0">
                <a:latin typeface="Liberation Sans"/>
                <a:cs typeface="Liberation Sans"/>
              </a:rPr>
              <a:t>задача.</a:t>
            </a:r>
            <a:endParaRPr sz="2400" dirty="0">
              <a:latin typeface="Liberation Sans"/>
              <a:cs typeface="Liberation Sans"/>
            </a:endParaRPr>
          </a:p>
        </p:txBody>
      </p:sp>
    </p:spTree>
    <p:extLst>
      <p:ext uri="{BB962C8B-B14F-4D97-AF65-F5344CB8AC3E}">
        <p14:creationId xmlns:p14="http://schemas.microsoft.com/office/powerpoint/2010/main" val="170488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695" rIns="0" bIns="0" rtlCol="0" anchor="ctr">
            <a:spAutoFit/>
          </a:bodyPr>
          <a:lstStyle/>
          <a:p>
            <a:pPr marL="3449210" marR="5078" indent="-3436515">
              <a:lnSpc>
                <a:spcPct val="100000"/>
              </a:lnSpc>
              <a:spcBef>
                <a:spcPts val="100"/>
              </a:spcBef>
              <a:tabLst>
                <a:tab pos="6594376" algn="l"/>
              </a:tabLst>
            </a:pPr>
            <a:r>
              <a:rPr sz="3600" dirty="0"/>
              <a:t>PSSM</a:t>
            </a:r>
            <a:r>
              <a:rPr sz="3600" spc="-5" dirty="0"/>
              <a:t> </a:t>
            </a:r>
            <a:r>
              <a:rPr sz="3600" dirty="0"/>
              <a:t>— </a:t>
            </a:r>
            <a:r>
              <a:rPr sz="3600" spc="-5" dirty="0" smtClean="0"/>
              <a:t>pos</a:t>
            </a:r>
            <a:r>
              <a:rPr sz="3600" spc="5" dirty="0" smtClean="0"/>
              <a:t>i</a:t>
            </a:r>
            <a:r>
              <a:rPr sz="3600" spc="-5" dirty="0" smtClean="0"/>
              <a:t>t</a:t>
            </a:r>
            <a:r>
              <a:rPr sz="3600" spc="5" dirty="0" smtClean="0"/>
              <a:t>i</a:t>
            </a:r>
            <a:r>
              <a:rPr sz="3600" spc="-5" dirty="0" smtClean="0"/>
              <a:t>o</a:t>
            </a:r>
            <a:r>
              <a:rPr sz="3600" spc="-10" dirty="0" smtClean="0"/>
              <a:t>n</a:t>
            </a:r>
            <a:r>
              <a:rPr sz="3600" dirty="0" smtClean="0"/>
              <a:t>-s</a:t>
            </a:r>
            <a:r>
              <a:rPr sz="3600" spc="-10" dirty="0" smtClean="0"/>
              <a:t>p</a:t>
            </a:r>
            <a:r>
              <a:rPr sz="3600" spc="-5" dirty="0" smtClean="0"/>
              <a:t>e</a:t>
            </a:r>
            <a:r>
              <a:rPr sz="3600" dirty="0" smtClean="0"/>
              <a:t>c</a:t>
            </a:r>
            <a:r>
              <a:rPr sz="3600" spc="-5" dirty="0" smtClean="0"/>
              <a:t>i</a:t>
            </a:r>
            <a:r>
              <a:rPr sz="3600" spc="5" dirty="0" smtClean="0"/>
              <a:t>f</a:t>
            </a:r>
            <a:r>
              <a:rPr sz="3600" spc="-5" dirty="0" smtClean="0"/>
              <a:t>i</a:t>
            </a:r>
            <a:r>
              <a:rPr sz="3600" dirty="0" smtClean="0"/>
              <a:t>c</a:t>
            </a:r>
            <a:r>
              <a:rPr lang="ru-RU" sz="3600" dirty="0" smtClean="0"/>
              <a:t> </a:t>
            </a:r>
            <a:r>
              <a:rPr sz="3600" dirty="0" smtClean="0"/>
              <a:t>sc</a:t>
            </a:r>
            <a:r>
              <a:rPr sz="3600" spc="-5" dirty="0" smtClean="0"/>
              <a:t>o</a:t>
            </a:r>
            <a:r>
              <a:rPr sz="3600" spc="-10" dirty="0" smtClean="0"/>
              <a:t>r</a:t>
            </a:r>
            <a:r>
              <a:rPr sz="3600" spc="5" dirty="0" smtClean="0"/>
              <a:t>i</a:t>
            </a:r>
            <a:r>
              <a:rPr sz="3600" spc="-10" dirty="0" smtClean="0"/>
              <a:t>n</a:t>
            </a:r>
            <a:r>
              <a:rPr sz="3600" dirty="0" smtClean="0"/>
              <a:t>g  </a:t>
            </a:r>
            <a:r>
              <a:rPr sz="3600" spc="-5" dirty="0"/>
              <a:t>matrix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58143" y="2013207"/>
            <a:ext cx="8964340" cy="4444801"/>
          </a:xfrm>
          <a:prstGeom prst="rect">
            <a:avLst/>
          </a:prstGeom>
        </p:spPr>
        <p:txBody>
          <a:bodyPr vert="horz" wrap="square" lIns="0" tIns="12695" rIns="0" bIns="0" rtlCol="0">
            <a:spAutoFit/>
          </a:bodyPr>
          <a:lstStyle/>
          <a:p>
            <a:pPr marL="12695" marR="322451">
              <a:lnSpc>
                <a:spcPct val="1499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По </a:t>
            </a:r>
            <a:r>
              <a:rPr sz="2400" spc="-5" dirty="0">
                <a:latin typeface="Arial"/>
                <a:cs typeface="Arial"/>
              </a:rPr>
              <a:t>смыслу </a:t>
            </a:r>
            <a:r>
              <a:rPr sz="2400" spc="-10" dirty="0">
                <a:latin typeface="Arial"/>
                <a:cs typeface="Arial"/>
              </a:rPr>
              <a:t>PSSM </a:t>
            </a:r>
            <a:r>
              <a:rPr sz="2400" dirty="0">
                <a:latin typeface="Arial"/>
                <a:cs typeface="Arial"/>
              </a:rPr>
              <a:t>— </a:t>
            </a:r>
            <a:r>
              <a:rPr sz="2400" spc="-35" dirty="0">
                <a:latin typeface="Arial"/>
                <a:cs typeface="Arial"/>
              </a:rPr>
              <a:t>это </a:t>
            </a:r>
            <a:r>
              <a:rPr sz="2400" spc="-20" dirty="0">
                <a:latin typeface="Arial"/>
                <a:cs typeface="Arial"/>
              </a:rPr>
              <a:t>то </a:t>
            </a:r>
            <a:r>
              <a:rPr sz="2400" spc="-5" dirty="0">
                <a:latin typeface="Arial"/>
                <a:cs typeface="Arial"/>
              </a:rPr>
              <a:t>же, </a:t>
            </a:r>
            <a:r>
              <a:rPr sz="2400" spc="-15" dirty="0">
                <a:latin typeface="Arial"/>
                <a:cs typeface="Arial"/>
              </a:rPr>
              <a:t>что </a:t>
            </a:r>
            <a:r>
              <a:rPr sz="2400" spc="-10" dirty="0">
                <a:latin typeface="Arial"/>
                <a:cs typeface="Arial"/>
              </a:rPr>
              <a:t>PWM, </a:t>
            </a:r>
            <a:r>
              <a:rPr sz="2400" dirty="0">
                <a:latin typeface="Arial"/>
                <a:cs typeface="Arial"/>
              </a:rPr>
              <a:t>но </a:t>
            </a:r>
            <a:r>
              <a:rPr sz="2400" spc="-10" dirty="0">
                <a:latin typeface="Arial"/>
                <a:cs typeface="Arial"/>
              </a:rPr>
              <a:t>термин  PWM </a:t>
            </a:r>
            <a:r>
              <a:rPr sz="2400" spc="-25" dirty="0">
                <a:latin typeface="Arial"/>
                <a:cs typeface="Arial"/>
              </a:rPr>
              <a:t>используется </a:t>
            </a:r>
            <a:r>
              <a:rPr sz="2400" spc="-5" dirty="0">
                <a:latin typeface="Arial"/>
                <a:cs typeface="Arial"/>
              </a:rPr>
              <a:t>для </a:t>
            </a:r>
            <a:r>
              <a:rPr sz="2400" spc="-20" dirty="0">
                <a:latin typeface="Arial"/>
                <a:cs typeface="Arial"/>
              </a:rPr>
              <a:t>мотивов </a:t>
            </a:r>
            <a:r>
              <a:rPr sz="2400" dirty="0">
                <a:latin typeface="Arial"/>
                <a:cs typeface="Arial"/>
              </a:rPr>
              <a:t>в </a:t>
            </a:r>
            <a:r>
              <a:rPr sz="2400" spc="-5" dirty="0">
                <a:latin typeface="Arial"/>
                <a:cs typeface="Arial"/>
              </a:rPr>
              <a:t>ДНК, </a:t>
            </a:r>
            <a:r>
              <a:rPr sz="2400" dirty="0">
                <a:latin typeface="Arial"/>
                <a:cs typeface="Arial"/>
              </a:rPr>
              <a:t>а </a:t>
            </a:r>
            <a:r>
              <a:rPr sz="2400" spc="-5" dirty="0">
                <a:latin typeface="Arial"/>
                <a:cs typeface="Arial"/>
              </a:rPr>
              <a:t>PSSM для  </a:t>
            </a:r>
            <a:r>
              <a:rPr sz="2400" spc="-20" dirty="0">
                <a:latin typeface="Arial"/>
                <a:cs typeface="Arial"/>
              </a:rPr>
              <a:t>мотивов </a:t>
            </a:r>
            <a:r>
              <a:rPr sz="2400" dirty="0">
                <a:latin typeface="Arial"/>
                <a:cs typeface="Arial"/>
              </a:rPr>
              <a:t>в </a:t>
            </a:r>
            <a:r>
              <a:rPr sz="2400" spc="-15" dirty="0">
                <a:latin typeface="Arial"/>
                <a:cs typeface="Arial"/>
              </a:rPr>
              <a:t>белках </a:t>
            </a:r>
            <a:r>
              <a:rPr sz="2400" spc="-5" dirty="0">
                <a:latin typeface="Arial"/>
                <a:cs typeface="Arial"/>
              </a:rPr>
              <a:t>или для описания семейств  </a:t>
            </a:r>
            <a:r>
              <a:rPr sz="2400" spc="-15" dirty="0">
                <a:latin typeface="Arial"/>
                <a:cs typeface="Arial"/>
              </a:rPr>
              <a:t>родственных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белков.</a:t>
            </a:r>
            <a:endParaRPr sz="2400" dirty="0">
              <a:latin typeface="Arial"/>
              <a:cs typeface="Arial"/>
            </a:endParaRPr>
          </a:p>
          <a:p>
            <a:pPr marL="110445" marR="80613" indent="-97751">
              <a:lnSpc>
                <a:spcPct val="149700"/>
              </a:lnSpc>
            </a:pPr>
            <a:endParaRPr lang="ru-RU" sz="2400" spc="-5" dirty="0" smtClean="0">
              <a:latin typeface="Arial"/>
              <a:cs typeface="Arial"/>
            </a:endParaRPr>
          </a:p>
          <a:p>
            <a:pPr marL="110445" marR="80613" indent="-97751">
              <a:lnSpc>
                <a:spcPct val="149700"/>
              </a:lnSpc>
            </a:pPr>
            <a:r>
              <a:rPr sz="2400" spc="-5" dirty="0" err="1" smtClean="0">
                <a:latin typeface="Arial"/>
                <a:cs typeface="Arial"/>
              </a:rPr>
              <a:t>Можно</a:t>
            </a:r>
            <a:r>
              <a:rPr sz="2400" spc="-5" dirty="0" smtClean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использовать </a:t>
            </a:r>
            <a:r>
              <a:rPr sz="2400" spc="-10" dirty="0">
                <a:latin typeface="Arial"/>
                <a:cs typeface="Arial"/>
              </a:rPr>
              <a:t>гэпы, </a:t>
            </a:r>
            <a:r>
              <a:rPr sz="2400" spc="-15" dirty="0">
                <a:latin typeface="Arial"/>
                <a:cs typeface="Arial"/>
              </a:rPr>
              <a:t>учитываются </a:t>
            </a:r>
            <a:r>
              <a:rPr sz="2400" spc="15" dirty="0">
                <a:latin typeface="Arial"/>
                <a:cs typeface="Arial"/>
              </a:rPr>
              <a:t>как </a:t>
            </a:r>
            <a:r>
              <a:rPr sz="2400" spc="-5" dirty="0">
                <a:latin typeface="Arial"/>
                <a:cs typeface="Arial"/>
              </a:rPr>
              <a:t>21 </a:t>
            </a:r>
            <a:r>
              <a:rPr sz="2400" spc="-25" dirty="0">
                <a:latin typeface="Arial"/>
                <a:cs typeface="Arial"/>
              </a:rPr>
              <a:t>буква.  </a:t>
            </a:r>
            <a:r>
              <a:rPr sz="2400" spc="-5" dirty="0">
                <a:latin typeface="Arial"/>
                <a:cs typeface="Arial"/>
              </a:rPr>
              <a:t>PSSM </a:t>
            </a:r>
            <a:r>
              <a:rPr sz="2400" spc="-15" dirty="0">
                <a:latin typeface="Arial"/>
                <a:cs typeface="Arial"/>
              </a:rPr>
              <a:t>применяется так </a:t>
            </a:r>
            <a:r>
              <a:rPr sz="2400" spc="-5" dirty="0">
                <a:latin typeface="Arial"/>
                <a:cs typeface="Arial"/>
              </a:rPr>
              <a:t>же, </a:t>
            </a:r>
            <a:r>
              <a:rPr sz="2400" spc="15" dirty="0">
                <a:latin typeface="Arial"/>
                <a:cs typeface="Arial"/>
              </a:rPr>
              <a:t>как </a:t>
            </a:r>
            <a:r>
              <a:rPr sz="2400" spc="-10" dirty="0">
                <a:latin typeface="Arial"/>
                <a:cs typeface="Arial"/>
              </a:rPr>
              <a:t>PWM: </a:t>
            </a:r>
            <a:r>
              <a:rPr sz="2400" spc="-5" dirty="0">
                <a:latin typeface="Arial"/>
                <a:cs typeface="Arial"/>
              </a:rPr>
              <a:t>если</a:t>
            </a:r>
            <a:r>
              <a:rPr sz="2400" spc="-20" dirty="0">
                <a:latin typeface="Arial"/>
                <a:cs typeface="Arial"/>
              </a:rPr>
              <a:t> вес</a:t>
            </a:r>
            <a:endParaRPr sz="2400" dirty="0">
              <a:latin typeface="Arial"/>
              <a:cs typeface="Arial"/>
            </a:endParaRPr>
          </a:p>
          <a:p>
            <a:pPr marL="12695" marR="5078">
              <a:lnSpc>
                <a:spcPct val="149900"/>
              </a:lnSpc>
              <a:spcBef>
                <a:spcPts val="5"/>
              </a:spcBef>
            </a:pPr>
            <a:r>
              <a:rPr sz="2400" spc="-25" dirty="0">
                <a:latin typeface="Arial"/>
                <a:cs typeface="Arial"/>
              </a:rPr>
              <a:t>последовательности </a:t>
            </a:r>
            <a:r>
              <a:rPr sz="2400" spc="-20" dirty="0">
                <a:latin typeface="Arial"/>
                <a:cs typeface="Arial"/>
              </a:rPr>
              <a:t>белка относительно </a:t>
            </a:r>
            <a:r>
              <a:rPr sz="2400" spc="-5" dirty="0">
                <a:latin typeface="Arial"/>
                <a:cs typeface="Arial"/>
              </a:rPr>
              <a:t>PSSM выше  </a:t>
            </a:r>
            <a:r>
              <a:rPr sz="2400" spc="-15" dirty="0">
                <a:latin typeface="Arial"/>
                <a:cs typeface="Arial"/>
              </a:rPr>
              <a:t>порога, </a:t>
            </a:r>
            <a:r>
              <a:rPr sz="2400" spc="-20" dirty="0">
                <a:latin typeface="Arial"/>
                <a:cs typeface="Arial"/>
              </a:rPr>
              <a:t>предсказывается </a:t>
            </a:r>
            <a:r>
              <a:rPr sz="2400" spc="-10" dirty="0">
                <a:latin typeface="Arial"/>
                <a:cs typeface="Arial"/>
              </a:rPr>
              <a:t>принадлежность </a:t>
            </a:r>
            <a:r>
              <a:rPr sz="2400" spc="-20" dirty="0">
                <a:latin typeface="Arial"/>
                <a:cs typeface="Arial"/>
              </a:rPr>
              <a:t>белка  </a:t>
            </a:r>
            <a:r>
              <a:rPr sz="2400" spc="-40" dirty="0">
                <a:latin typeface="Arial"/>
                <a:cs typeface="Arial"/>
              </a:rPr>
              <a:t>семейству.</a:t>
            </a:r>
            <a:endParaRPr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535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2388" y="413375"/>
            <a:ext cx="8689500" cy="566817"/>
          </a:xfrm>
          <a:prstGeom prst="rect">
            <a:avLst/>
          </a:prstGeom>
        </p:spPr>
        <p:txBody>
          <a:bodyPr vert="horz" wrap="square" lIns="0" tIns="12695" rIns="0" bIns="0" rtlCol="0" anchor="ctr">
            <a:spAutoFit/>
          </a:bodyPr>
          <a:lstStyle/>
          <a:p>
            <a:pPr marL="3449210" marR="5078" indent="-3436515">
              <a:lnSpc>
                <a:spcPct val="100000"/>
              </a:lnSpc>
              <a:spcBef>
                <a:spcPts val="100"/>
              </a:spcBef>
              <a:tabLst>
                <a:tab pos="6594376" algn="l"/>
              </a:tabLst>
            </a:pPr>
            <a:r>
              <a:rPr sz="3600" dirty="0"/>
              <a:t>PSSM</a:t>
            </a:r>
            <a:r>
              <a:rPr sz="3600" spc="-5" dirty="0"/>
              <a:t> </a:t>
            </a:r>
            <a:r>
              <a:rPr sz="3600" dirty="0"/>
              <a:t>— </a:t>
            </a:r>
            <a:r>
              <a:rPr sz="3600" spc="-5" dirty="0" smtClean="0"/>
              <a:t>pos</a:t>
            </a:r>
            <a:r>
              <a:rPr sz="3600" spc="5" dirty="0" smtClean="0"/>
              <a:t>i</a:t>
            </a:r>
            <a:r>
              <a:rPr sz="3600" spc="-5" dirty="0" smtClean="0"/>
              <a:t>t</a:t>
            </a:r>
            <a:r>
              <a:rPr sz="3600" spc="5" dirty="0" smtClean="0"/>
              <a:t>i</a:t>
            </a:r>
            <a:r>
              <a:rPr sz="3600" spc="-5" dirty="0" smtClean="0"/>
              <a:t>o</a:t>
            </a:r>
            <a:r>
              <a:rPr sz="3600" spc="-10" dirty="0" smtClean="0"/>
              <a:t>n</a:t>
            </a:r>
            <a:r>
              <a:rPr sz="3600" dirty="0" smtClean="0"/>
              <a:t>-s</a:t>
            </a:r>
            <a:r>
              <a:rPr sz="3600" spc="-10" dirty="0" smtClean="0"/>
              <a:t>p</a:t>
            </a:r>
            <a:r>
              <a:rPr sz="3600" spc="-5" dirty="0" smtClean="0"/>
              <a:t>e</a:t>
            </a:r>
            <a:r>
              <a:rPr sz="3600" dirty="0" smtClean="0"/>
              <a:t>c</a:t>
            </a:r>
            <a:r>
              <a:rPr sz="3600" spc="-5" dirty="0" smtClean="0"/>
              <a:t>i</a:t>
            </a:r>
            <a:r>
              <a:rPr sz="3600" spc="5" dirty="0" smtClean="0"/>
              <a:t>f</a:t>
            </a:r>
            <a:r>
              <a:rPr sz="3600" spc="-5" dirty="0" smtClean="0"/>
              <a:t>i</a:t>
            </a:r>
            <a:r>
              <a:rPr sz="3600" dirty="0" smtClean="0"/>
              <a:t>c</a:t>
            </a:r>
            <a:r>
              <a:rPr lang="ru-RU" sz="3600" dirty="0" smtClean="0"/>
              <a:t> </a:t>
            </a:r>
            <a:r>
              <a:rPr sz="3600" dirty="0" smtClean="0"/>
              <a:t>sc</a:t>
            </a:r>
            <a:r>
              <a:rPr sz="3600" spc="-5" dirty="0" smtClean="0"/>
              <a:t>o</a:t>
            </a:r>
            <a:r>
              <a:rPr sz="3600" spc="-10" dirty="0" smtClean="0"/>
              <a:t>r</a:t>
            </a:r>
            <a:r>
              <a:rPr sz="3600" spc="5" dirty="0" smtClean="0"/>
              <a:t>i</a:t>
            </a:r>
            <a:r>
              <a:rPr sz="3600" spc="-10" dirty="0" smtClean="0"/>
              <a:t>n</a:t>
            </a:r>
            <a:r>
              <a:rPr sz="3600" dirty="0" smtClean="0"/>
              <a:t>g  </a:t>
            </a:r>
            <a:r>
              <a:rPr sz="3600" spc="-5" dirty="0"/>
              <a:t>matrix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64172" y="1369995"/>
            <a:ext cx="7227074" cy="1485276"/>
          </a:xfrm>
          <a:prstGeom prst="rect">
            <a:avLst/>
          </a:prstGeom>
        </p:spPr>
        <p:txBody>
          <a:bodyPr vert="horz" wrap="square" lIns="0" tIns="12695" rIns="0" bIns="0" rtlCol="0">
            <a:spAutoFit/>
          </a:bodyPr>
          <a:lstStyle/>
          <a:p>
            <a:pPr marL="124410" marR="5078" indent="-111715">
              <a:lnSpc>
                <a:spcPct val="149700"/>
              </a:lnSpc>
              <a:spcBef>
                <a:spcPts val="100"/>
              </a:spcBef>
            </a:pPr>
            <a:r>
              <a:rPr sz="3199" spc="-5" dirty="0">
                <a:latin typeface="Arial"/>
                <a:cs typeface="Arial"/>
              </a:rPr>
              <a:t>Как </a:t>
            </a:r>
            <a:r>
              <a:rPr sz="3199" spc="-25" dirty="0">
                <a:latin typeface="Arial"/>
                <a:cs typeface="Arial"/>
              </a:rPr>
              <a:t>создать </a:t>
            </a:r>
            <a:r>
              <a:rPr sz="3199" spc="-5" dirty="0">
                <a:latin typeface="Arial"/>
                <a:cs typeface="Arial"/>
              </a:rPr>
              <a:t>PSSM </a:t>
            </a:r>
            <a:r>
              <a:rPr sz="3199" dirty="0">
                <a:latin typeface="Arial"/>
                <a:cs typeface="Arial"/>
              </a:rPr>
              <a:t>по </a:t>
            </a:r>
            <a:r>
              <a:rPr sz="3199" spc="-10" dirty="0">
                <a:latin typeface="Arial"/>
                <a:cs typeface="Arial"/>
              </a:rPr>
              <a:t>выравниванию?  </a:t>
            </a:r>
            <a:r>
              <a:rPr sz="3199" spc="-20" dirty="0">
                <a:latin typeface="Arial"/>
                <a:cs typeface="Arial"/>
              </a:rPr>
              <a:t>Базовая </a:t>
            </a:r>
            <a:r>
              <a:rPr sz="3199" spc="-5" dirty="0">
                <a:latin typeface="Arial"/>
                <a:cs typeface="Arial"/>
              </a:rPr>
              <a:t>идея </a:t>
            </a:r>
            <a:r>
              <a:rPr sz="3199" dirty="0">
                <a:latin typeface="Arial"/>
                <a:cs typeface="Arial"/>
              </a:rPr>
              <a:t>— </a:t>
            </a:r>
            <a:r>
              <a:rPr sz="3199" spc="-20" dirty="0">
                <a:latin typeface="Arial"/>
                <a:cs typeface="Arial"/>
              </a:rPr>
              <a:t>та </a:t>
            </a:r>
            <a:r>
              <a:rPr sz="3199" spc="-5" dirty="0">
                <a:latin typeface="Arial"/>
                <a:cs typeface="Arial"/>
              </a:rPr>
              <a:t>же, </a:t>
            </a:r>
            <a:r>
              <a:rPr sz="3199" spc="-20" dirty="0">
                <a:latin typeface="Arial"/>
                <a:cs typeface="Arial"/>
              </a:rPr>
              <a:t>что </a:t>
            </a:r>
            <a:r>
              <a:rPr sz="3199" spc="-5" dirty="0">
                <a:latin typeface="Arial"/>
                <a:cs typeface="Arial"/>
              </a:rPr>
              <a:t>для</a:t>
            </a:r>
            <a:r>
              <a:rPr sz="3199" spc="-20" dirty="0">
                <a:latin typeface="Arial"/>
                <a:cs typeface="Arial"/>
              </a:rPr>
              <a:t> </a:t>
            </a:r>
            <a:r>
              <a:rPr sz="3199" spc="-5" dirty="0">
                <a:latin typeface="Arial"/>
                <a:cs typeface="Arial"/>
              </a:rPr>
              <a:t>PWM:</a:t>
            </a:r>
            <a:endParaRPr sz="3199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4172" y="4467494"/>
            <a:ext cx="9315170" cy="2452974"/>
          </a:xfrm>
          <a:prstGeom prst="rect">
            <a:avLst/>
          </a:prstGeom>
        </p:spPr>
        <p:txBody>
          <a:bodyPr vert="horz" wrap="square" lIns="0" tIns="12695" rIns="0" bIns="0" rtlCol="0">
            <a:spAutoFit/>
          </a:bodyPr>
          <a:lstStyle/>
          <a:p>
            <a:pPr marL="487485" marR="30468" indent="-449400">
              <a:lnSpc>
                <a:spcPct val="109700"/>
              </a:lnSpc>
              <a:spcBef>
                <a:spcPts val="100"/>
              </a:spcBef>
            </a:pPr>
            <a:r>
              <a:rPr sz="3200" spc="-30" dirty="0">
                <a:latin typeface="Arial"/>
                <a:cs typeface="Arial"/>
              </a:rPr>
              <a:t>где </a:t>
            </a:r>
            <a:r>
              <a:rPr sz="3200" i="1" spc="-5" dirty="0">
                <a:latin typeface="Times New Roman"/>
                <a:cs typeface="Times New Roman"/>
              </a:rPr>
              <a:t>S</a:t>
            </a:r>
            <a:r>
              <a:rPr sz="2800" i="1" spc="-7" baseline="-18518" dirty="0">
                <a:latin typeface="Times New Roman"/>
                <a:cs typeface="Times New Roman"/>
              </a:rPr>
              <a:t>ki </a:t>
            </a:r>
            <a:r>
              <a:rPr sz="3200" dirty="0">
                <a:latin typeface="Arial"/>
                <a:cs typeface="Arial"/>
              </a:rPr>
              <a:t>— </a:t>
            </a:r>
            <a:r>
              <a:rPr sz="3200" spc="-10" dirty="0">
                <a:latin typeface="Arial"/>
                <a:cs typeface="Arial"/>
              </a:rPr>
              <a:t>элемент </a:t>
            </a:r>
            <a:r>
              <a:rPr sz="3200" spc="-5" dirty="0">
                <a:latin typeface="Arial"/>
                <a:cs typeface="Arial"/>
              </a:rPr>
              <a:t>позиционной </a:t>
            </a:r>
            <a:r>
              <a:rPr sz="3200" spc="-10" dirty="0">
                <a:latin typeface="Arial"/>
                <a:cs typeface="Arial"/>
              </a:rPr>
              <a:t>весовой матрицы  (вес буквы </a:t>
            </a:r>
            <a:r>
              <a:rPr sz="3200" i="1" dirty="0">
                <a:latin typeface="Times New Roman"/>
                <a:cs typeface="Times New Roman"/>
              </a:rPr>
              <a:t>i </a:t>
            </a:r>
            <a:r>
              <a:rPr sz="3200" dirty="0">
                <a:latin typeface="Arial"/>
                <a:cs typeface="Arial"/>
              </a:rPr>
              <a:t>в </a:t>
            </a:r>
            <a:r>
              <a:rPr sz="3200" spc="-5" dirty="0">
                <a:latin typeface="Arial"/>
                <a:cs typeface="Arial"/>
              </a:rPr>
              <a:t>позиции</a:t>
            </a:r>
            <a:r>
              <a:rPr sz="3200" spc="85" dirty="0">
                <a:latin typeface="Arial"/>
                <a:cs typeface="Arial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k</a:t>
            </a:r>
            <a:r>
              <a:rPr sz="3200" dirty="0">
                <a:latin typeface="Arial"/>
                <a:cs typeface="Arial"/>
              </a:rPr>
              <a:t>),</a:t>
            </a:r>
          </a:p>
          <a:p>
            <a:pPr marL="38085">
              <a:lnSpc>
                <a:spcPts val="1829"/>
              </a:lnSpc>
            </a:pPr>
            <a:r>
              <a:rPr sz="3200" i="1" dirty="0">
                <a:latin typeface="Times New Roman"/>
                <a:cs typeface="Times New Roman"/>
              </a:rPr>
              <a:t>p </a:t>
            </a:r>
            <a:r>
              <a:rPr sz="3200" dirty="0">
                <a:latin typeface="Arial"/>
                <a:cs typeface="Arial"/>
              </a:rPr>
              <a:t>— </a:t>
            </a:r>
            <a:r>
              <a:rPr sz="3200" spc="-10" dirty="0">
                <a:latin typeface="Arial"/>
                <a:cs typeface="Arial"/>
              </a:rPr>
              <a:t>фоновая </a:t>
            </a:r>
            <a:r>
              <a:rPr sz="3200" spc="-20" dirty="0">
                <a:latin typeface="Arial"/>
                <a:cs typeface="Arial"/>
              </a:rPr>
              <a:t>частота </a:t>
            </a:r>
            <a:r>
              <a:rPr sz="3200" spc="-10" dirty="0">
                <a:latin typeface="Arial"/>
                <a:cs typeface="Arial"/>
              </a:rPr>
              <a:t>остатка</a:t>
            </a:r>
            <a:r>
              <a:rPr sz="3200" spc="-90" dirty="0">
                <a:latin typeface="Arial"/>
                <a:cs typeface="Arial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i</a:t>
            </a:r>
            <a:endParaRPr sz="3200" dirty="0">
              <a:latin typeface="Times New Roman"/>
              <a:cs typeface="Times New Roman"/>
            </a:endParaRPr>
          </a:p>
          <a:p>
            <a:pPr marL="152339">
              <a:lnSpc>
                <a:spcPts val="930"/>
              </a:lnSpc>
            </a:pPr>
            <a:r>
              <a:rPr i="1" spc="-5" dirty="0">
                <a:latin typeface="Times New Roman"/>
                <a:cs typeface="Times New Roman"/>
              </a:rPr>
              <a:t>i</a:t>
            </a:r>
            <a:endParaRPr dirty="0">
              <a:latin typeface="Times New Roman"/>
              <a:cs typeface="Times New Roman"/>
            </a:endParaRPr>
          </a:p>
          <a:p>
            <a:pPr marL="38085"/>
            <a:r>
              <a:rPr sz="3200" i="1" spc="-5" dirty="0">
                <a:latin typeface="Times New Roman"/>
                <a:cs typeface="Times New Roman"/>
              </a:rPr>
              <a:t>f</a:t>
            </a:r>
            <a:r>
              <a:rPr sz="2800" i="1" spc="-7" baseline="-18518" dirty="0">
                <a:latin typeface="Times New Roman"/>
                <a:cs typeface="Times New Roman"/>
              </a:rPr>
              <a:t>ki </a:t>
            </a:r>
            <a:r>
              <a:rPr sz="3200" dirty="0">
                <a:latin typeface="Arial"/>
                <a:cs typeface="Arial"/>
              </a:rPr>
              <a:t>— </a:t>
            </a:r>
            <a:r>
              <a:rPr sz="3200" spc="-20" dirty="0">
                <a:latin typeface="Arial"/>
                <a:cs typeface="Arial"/>
              </a:rPr>
              <a:t>частота </a:t>
            </a:r>
            <a:r>
              <a:rPr sz="3200" spc="-10" dirty="0">
                <a:latin typeface="Arial"/>
                <a:cs typeface="Arial"/>
              </a:rPr>
              <a:t>остатка </a:t>
            </a:r>
            <a:r>
              <a:rPr sz="3200" i="1" dirty="0">
                <a:latin typeface="Times New Roman"/>
                <a:cs typeface="Times New Roman"/>
              </a:rPr>
              <a:t>i </a:t>
            </a:r>
            <a:r>
              <a:rPr sz="3200" dirty="0">
                <a:latin typeface="Arial"/>
                <a:cs typeface="Arial"/>
              </a:rPr>
              <a:t>в </a:t>
            </a:r>
            <a:r>
              <a:rPr sz="3200" spc="-5" dirty="0">
                <a:latin typeface="Arial"/>
                <a:cs typeface="Arial"/>
              </a:rPr>
              <a:t>позиции</a:t>
            </a:r>
            <a:r>
              <a:rPr sz="3200" spc="25" dirty="0">
                <a:latin typeface="Arial"/>
                <a:cs typeface="Arial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k</a:t>
            </a:r>
            <a:endParaRPr sz="3200" dirty="0">
              <a:latin typeface="Times New Roman"/>
              <a:cs typeface="Times New Roman"/>
            </a:endParaRPr>
          </a:p>
          <a:p>
            <a:pPr marL="487485">
              <a:spcBef>
                <a:spcPts val="210"/>
              </a:spcBef>
            </a:pPr>
            <a:r>
              <a:rPr sz="3200" dirty="0">
                <a:latin typeface="Arial"/>
                <a:cs typeface="Arial"/>
              </a:rPr>
              <a:t>(с </a:t>
            </a:r>
            <a:r>
              <a:rPr sz="3200" spc="-10" dirty="0">
                <a:latin typeface="Arial"/>
                <a:cs typeface="Arial"/>
              </a:rPr>
              <a:t>учётом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spc="-15" dirty="0">
                <a:latin typeface="Arial"/>
                <a:cs typeface="Arial"/>
              </a:rPr>
              <a:t>псевдоотсчётов)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760893" y="3328246"/>
            <a:ext cx="2552491" cy="9136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799"/>
          </a:p>
        </p:txBody>
      </p:sp>
    </p:spTree>
    <p:extLst>
      <p:ext uri="{BB962C8B-B14F-4D97-AF65-F5344CB8AC3E}">
        <p14:creationId xmlns:p14="http://schemas.microsoft.com/office/powerpoint/2010/main" val="59010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877" y="169767"/>
            <a:ext cx="9678060" cy="2496325"/>
          </a:xfrm>
        </p:spPr>
        <p:txBody>
          <a:bodyPr/>
          <a:lstStyle/>
          <a:p>
            <a:r>
              <a:rPr lang="en-US" dirty="0" smtClean="0"/>
              <a:t>I. </a:t>
            </a:r>
            <a:r>
              <a:rPr lang="ru-RU" dirty="0" smtClean="0"/>
              <a:t>Содержание</a:t>
            </a:r>
            <a:r>
              <a:rPr lang="en-US" dirty="0" smtClean="0"/>
              <a:t> </a:t>
            </a:r>
            <a:r>
              <a:rPr lang="ru-RU" dirty="0" smtClean="0"/>
              <a:t>предыдущих серий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type="body" idx="1"/>
          </p:nvPr>
        </p:nvSpPr>
        <p:spPr>
          <a:xfrm>
            <a:off x="705624" y="2666092"/>
            <a:ext cx="8694737" cy="414774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Сигнал: название, адресат, тип, содержание </a:t>
            </a:r>
            <a:r>
              <a:rPr lang="ru-RU" smtClean="0"/>
              <a:t>(реакция)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Трансляция и разрывная транскрипция </a:t>
            </a:r>
            <a:r>
              <a:rPr lang="ru-RU" dirty="0" err="1" smtClean="0"/>
              <a:t>коронавирусов</a:t>
            </a:r>
            <a:endParaRPr lang="ru-RU" dirty="0" smtClean="0"/>
          </a:p>
          <a:p>
            <a:pPr marL="971550" lvl="1" indent="-514350">
              <a:buFont typeface="+mj-lt"/>
              <a:buAutoNum type="arabicPeriod"/>
            </a:pPr>
            <a:r>
              <a:rPr lang="ru-RU" dirty="0" smtClean="0"/>
              <a:t>Сигналы разрывной транскрипции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dirty="0" err="1" smtClean="0"/>
              <a:t>Протеолиз</a:t>
            </a:r>
            <a:r>
              <a:rPr lang="ru-RU" dirty="0" smtClean="0"/>
              <a:t> </a:t>
            </a:r>
            <a:r>
              <a:rPr lang="ru-RU" dirty="0" err="1" smtClean="0"/>
              <a:t>полипротеина</a:t>
            </a:r>
            <a:r>
              <a:rPr lang="ru-RU" dirty="0" smtClean="0"/>
              <a:t> (а белка </a:t>
            </a:r>
            <a:r>
              <a:rPr lang="en-US" dirty="0" smtClean="0"/>
              <a:t>S?)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SD – </a:t>
            </a:r>
            <a:r>
              <a:rPr lang="ru-RU" dirty="0" smtClean="0"/>
              <a:t>инициация трансляции у прокариот (?)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PWM: </a:t>
            </a:r>
            <a:r>
              <a:rPr lang="ru-RU" dirty="0" smtClean="0"/>
              <a:t>зачем, входные данные, как вычислить, как вычислить вес выравнивания посл. </a:t>
            </a:r>
            <a:r>
              <a:rPr lang="ru-RU" dirty="0"/>
              <a:t>и</a:t>
            </a:r>
            <a:r>
              <a:rPr lang="ru-RU" dirty="0" smtClean="0"/>
              <a:t> </a:t>
            </a:r>
            <a:r>
              <a:rPr lang="en-US" dirty="0" smtClean="0"/>
              <a:t>PWM 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Энтропия и информация мотива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dirty="0" smtClean="0"/>
              <a:t>Информационное содержание</a:t>
            </a:r>
            <a:r>
              <a:rPr lang="ru-RU" dirty="0"/>
              <a:t>: зачем, входные данные, как вычислить</a:t>
            </a:r>
            <a:r>
              <a:rPr lang="ru-RU" dirty="0" smtClean="0"/>
              <a:t>, как прикинуть число сигналов в случайной посл. по  </a:t>
            </a:r>
            <a:r>
              <a:rPr lang="en-US" dirty="0" smtClean="0"/>
              <a:t>IC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Исп</a:t>
            </a:r>
            <a:r>
              <a:rPr lang="ru-RU" dirty="0"/>
              <a:t>о</a:t>
            </a:r>
            <a:r>
              <a:rPr lang="ru-RU" dirty="0" smtClean="0"/>
              <a:t>льзование </a:t>
            </a:r>
            <a:r>
              <a:rPr lang="en-US" dirty="0" smtClean="0"/>
              <a:t>MEME </a:t>
            </a:r>
            <a:r>
              <a:rPr lang="ru-RU" dirty="0" smtClean="0"/>
              <a:t>и </a:t>
            </a:r>
            <a:r>
              <a:rPr lang="en-US" dirty="0" smtClean="0"/>
              <a:t>FIMO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Примеры сигналов (перечислите!)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75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97607" y="208172"/>
            <a:ext cx="4022939" cy="566817"/>
          </a:xfrm>
          <a:prstGeom prst="rect">
            <a:avLst/>
          </a:prstGeom>
        </p:spPr>
        <p:txBody>
          <a:bodyPr vert="horz" wrap="square" lIns="0" tIns="12695" rIns="0" bIns="0" rtlCol="0" anchor="ctr">
            <a:spAutoFit/>
          </a:bodyPr>
          <a:lstStyle/>
          <a:p>
            <a:pPr marL="12695">
              <a:lnSpc>
                <a:spcPct val="100000"/>
              </a:lnSpc>
              <a:spcBef>
                <a:spcPts val="100"/>
              </a:spcBef>
              <a:tabLst>
                <a:tab pos="3698665" algn="l"/>
              </a:tabLst>
            </a:pPr>
            <a:r>
              <a:rPr sz="3600" spc="-5" dirty="0" err="1"/>
              <a:t>Ка</a:t>
            </a:r>
            <a:r>
              <a:rPr sz="3600" dirty="0" err="1"/>
              <a:t>к</a:t>
            </a:r>
            <a:r>
              <a:rPr sz="3600" spc="5" dirty="0"/>
              <a:t> </a:t>
            </a:r>
            <a:r>
              <a:rPr sz="3600" spc="-5" dirty="0" err="1"/>
              <a:t>о</a:t>
            </a:r>
            <a:r>
              <a:rPr sz="3600" spc="-50" dirty="0" err="1"/>
              <a:t>ц</a:t>
            </a:r>
            <a:r>
              <a:rPr sz="3600" spc="-5" dirty="0" err="1"/>
              <a:t>енит</a:t>
            </a:r>
            <a:r>
              <a:rPr sz="3600" dirty="0" err="1"/>
              <a:t>ь</a:t>
            </a:r>
            <a:r>
              <a:rPr sz="3600" spc="20" dirty="0"/>
              <a:t> </a:t>
            </a:r>
            <a:r>
              <a:rPr sz="3600" i="1" dirty="0" err="1" smtClean="0">
                <a:latin typeface="Times New Roman"/>
                <a:cs typeface="Times New Roman"/>
              </a:rPr>
              <a:t>f</a:t>
            </a:r>
            <a:r>
              <a:rPr lang="en-US" sz="3600" i="1" baseline="-25000" dirty="0" err="1" smtClean="0">
                <a:latin typeface="Times New Roman"/>
                <a:cs typeface="Times New Roman"/>
              </a:rPr>
              <a:t>ki</a:t>
            </a:r>
            <a:r>
              <a:rPr sz="3600" dirty="0" smtClean="0"/>
              <a:t>?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599717" y="1608656"/>
            <a:ext cx="145354" cy="206380"/>
          </a:xfrm>
          <a:prstGeom prst="rect">
            <a:avLst/>
          </a:prstGeom>
        </p:spPr>
        <p:txBody>
          <a:bodyPr vert="horz" wrap="square" lIns="0" tIns="13964" rIns="0" bIns="0" rtlCol="0">
            <a:spAutoFit/>
          </a:bodyPr>
          <a:lstStyle/>
          <a:p>
            <a:pPr marL="12695">
              <a:spcBef>
                <a:spcPts val="110"/>
              </a:spcBef>
            </a:pPr>
            <a:r>
              <a:rPr sz="1250" spc="5" dirty="0">
                <a:latin typeface="Wingdings"/>
                <a:cs typeface="Wingdings"/>
              </a:rPr>
              <a:t></a:t>
            </a:r>
            <a:endParaRPr sz="125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9717" y="3698198"/>
            <a:ext cx="145354" cy="206380"/>
          </a:xfrm>
          <a:prstGeom prst="rect">
            <a:avLst/>
          </a:prstGeom>
        </p:spPr>
        <p:txBody>
          <a:bodyPr vert="horz" wrap="square" lIns="0" tIns="13964" rIns="0" bIns="0" rtlCol="0">
            <a:spAutoFit/>
          </a:bodyPr>
          <a:lstStyle/>
          <a:p>
            <a:pPr marL="12695">
              <a:spcBef>
                <a:spcPts val="110"/>
              </a:spcBef>
            </a:pPr>
            <a:r>
              <a:rPr sz="1250" spc="5" dirty="0">
                <a:latin typeface="Wingdings"/>
                <a:cs typeface="Wingdings"/>
              </a:rPr>
              <a:t></a:t>
            </a:r>
            <a:endParaRPr sz="125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7023" y="959957"/>
            <a:ext cx="8727584" cy="6429850"/>
          </a:xfrm>
          <a:prstGeom prst="rect">
            <a:avLst/>
          </a:prstGeom>
        </p:spPr>
        <p:txBody>
          <a:bodyPr vert="horz" wrap="square" lIns="0" tIns="12695" rIns="0" bIns="0" rtlCol="0">
            <a:spAutoFit/>
          </a:bodyPr>
          <a:lstStyle/>
          <a:p>
            <a:pPr marR="2580877" algn="r">
              <a:spcBef>
                <a:spcPts val="100"/>
              </a:spcBef>
            </a:pPr>
            <a:endParaRPr sz="2549" dirty="0">
              <a:latin typeface="Times New Roman"/>
              <a:cs typeface="Times New Roman"/>
            </a:endParaRPr>
          </a:p>
          <a:p>
            <a:pPr marL="349110">
              <a:spcBef>
                <a:spcPts val="40"/>
              </a:spcBef>
              <a:tabLst>
                <a:tab pos="3377483" algn="l"/>
              </a:tabLst>
            </a:pPr>
            <a:r>
              <a:rPr sz="2799" spc="-5" dirty="0">
                <a:latin typeface="Arial"/>
                <a:cs typeface="Arial"/>
              </a:rPr>
              <a:t>Очевидная</a:t>
            </a:r>
            <a:r>
              <a:rPr sz="2799" spc="-10" dirty="0">
                <a:latin typeface="Arial"/>
                <a:cs typeface="Arial"/>
              </a:rPr>
              <a:t> </a:t>
            </a:r>
            <a:r>
              <a:rPr sz="2799" spc="-5" dirty="0">
                <a:latin typeface="Arial"/>
                <a:cs typeface="Arial"/>
              </a:rPr>
              <a:t>идея:	</a:t>
            </a:r>
            <a:r>
              <a:rPr sz="2799" i="1" dirty="0">
                <a:latin typeface="Times New Roman"/>
                <a:cs typeface="Times New Roman"/>
              </a:rPr>
              <a:t>f</a:t>
            </a:r>
            <a:r>
              <a:rPr sz="2399" i="1" baseline="-41666" dirty="0">
                <a:latin typeface="Times New Roman"/>
                <a:cs typeface="Times New Roman"/>
              </a:rPr>
              <a:t>ki </a:t>
            </a:r>
            <a:r>
              <a:rPr sz="2799" dirty="0">
                <a:latin typeface="Times New Roman"/>
                <a:cs typeface="Times New Roman"/>
              </a:rPr>
              <a:t>= </a:t>
            </a:r>
            <a:r>
              <a:rPr sz="2799" i="1" dirty="0">
                <a:latin typeface="Times New Roman"/>
                <a:cs typeface="Times New Roman"/>
              </a:rPr>
              <a:t>n</a:t>
            </a:r>
            <a:r>
              <a:rPr sz="2399" i="1" baseline="-32986" dirty="0">
                <a:latin typeface="Times New Roman"/>
                <a:cs typeface="Times New Roman"/>
              </a:rPr>
              <a:t>i </a:t>
            </a:r>
            <a:r>
              <a:rPr sz="2799" i="1" spc="-5" dirty="0">
                <a:latin typeface="Times New Roman"/>
                <a:cs typeface="Times New Roman"/>
              </a:rPr>
              <a:t>/N</a:t>
            </a:r>
            <a:r>
              <a:rPr sz="2799" spc="-5" dirty="0">
                <a:latin typeface="Arial"/>
                <a:cs typeface="Arial"/>
              </a:rPr>
              <a:t>, </a:t>
            </a:r>
            <a:r>
              <a:rPr sz="2799" spc="-45" dirty="0">
                <a:latin typeface="Arial"/>
                <a:cs typeface="Arial"/>
              </a:rPr>
              <a:t>где </a:t>
            </a:r>
            <a:r>
              <a:rPr sz="2799" i="1" spc="5" dirty="0">
                <a:latin typeface="Times New Roman"/>
                <a:cs typeface="Times New Roman"/>
              </a:rPr>
              <a:t>n</a:t>
            </a:r>
            <a:r>
              <a:rPr sz="2399" i="1" spc="7" baseline="-32986" dirty="0">
                <a:latin typeface="Times New Roman"/>
                <a:cs typeface="Times New Roman"/>
              </a:rPr>
              <a:t>i </a:t>
            </a:r>
            <a:r>
              <a:rPr sz="2799" dirty="0">
                <a:latin typeface="Arial"/>
                <a:cs typeface="Arial"/>
              </a:rPr>
              <a:t>—</a:t>
            </a:r>
            <a:r>
              <a:rPr sz="2799" spc="-90" dirty="0">
                <a:latin typeface="Arial"/>
                <a:cs typeface="Arial"/>
              </a:rPr>
              <a:t> </a:t>
            </a:r>
            <a:r>
              <a:rPr sz="2799" spc="-15" dirty="0">
                <a:latin typeface="Arial"/>
                <a:cs typeface="Arial"/>
              </a:rPr>
              <a:t>количество</a:t>
            </a:r>
            <a:endParaRPr sz="2799" dirty="0">
              <a:latin typeface="Arial"/>
              <a:cs typeface="Arial"/>
            </a:endParaRPr>
          </a:p>
          <a:p>
            <a:pPr marL="349110" marR="607452">
              <a:lnSpc>
                <a:spcPct val="114900"/>
              </a:lnSpc>
              <a:spcBef>
                <a:spcPts val="970"/>
              </a:spcBef>
            </a:pPr>
            <a:r>
              <a:rPr sz="2799" spc="-15" dirty="0">
                <a:latin typeface="Arial"/>
                <a:cs typeface="Arial"/>
              </a:rPr>
              <a:t>остатков </a:t>
            </a:r>
            <a:r>
              <a:rPr sz="2799" i="1" dirty="0">
                <a:latin typeface="Times New Roman"/>
                <a:cs typeface="Times New Roman"/>
              </a:rPr>
              <a:t>i </a:t>
            </a:r>
            <a:r>
              <a:rPr sz="2799" dirty="0">
                <a:latin typeface="Arial"/>
                <a:cs typeface="Arial"/>
              </a:rPr>
              <a:t>в </a:t>
            </a:r>
            <a:r>
              <a:rPr sz="2799" spc="-5" dirty="0">
                <a:latin typeface="Arial"/>
                <a:cs typeface="Arial"/>
              </a:rPr>
              <a:t>данной </a:t>
            </a:r>
            <a:r>
              <a:rPr sz="2799" dirty="0">
                <a:latin typeface="Arial"/>
                <a:cs typeface="Arial"/>
              </a:rPr>
              <a:t>колонке, </a:t>
            </a:r>
            <a:r>
              <a:rPr sz="2799" i="1" dirty="0">
                <a:latin typeface="Times New Roman"/>
                <a:cs typeface="Times New Roman"/>
              </a:rPr>
              <a:t>N </a:t>
            </a:r>
            <a:r>
              <a:rPr sz="2799" dirty="0">
                <a:latin typeface="Arial"/>
                <a:cs typeface="Arial"/>
              </a:rPr>
              <a:t>— </a:t>
            </a:r>
            <a:r>
              <a:rPr sz="2799" spc="-15" dirty="0">
                <a:latin typeface="Arial"/>
                <a:cs typeface="Arial"/>
              </a:rPr>
              <a:t>общее </a:t>
            </a:r>
            <a:r>
              <a:rPr sz="2799" dirty="0">
                <a:latin typeface="Arial"/>
                <a:cs typeface="Arial"/>
              </a:rPr>
              <a:t>число  </a:t>
            </a:r>
            <a:r>
              <a:rPr sz="2799" spc="-25" dirty="0">
                <a:latin typeface="Arial"/>
                <a:cs typeface="Arial"/>
              </a:rPr>
              <a:t>последовательностей </a:t>
            </a:r>
            <a:r>
              <a:rPr sz="2799" dirty="0">
                <a:latin typeface="Arial"/>
                <a:cs typeface="Arial"/>
              </a:rPr>
              <a:t>в</a:t>
            </a:r>
            <a:r>
              <a:rPr sz="2799" spc="15" dirty="0">
                <a:latin typeface="Arial"/>
                <a:cs typeface="Arial"/>
              </a:rPr>
              <a:t> </a:t>
            </a:r>
            <a:r>
              <a:rPr sz="2799" spc="-10" dirty="0">
                <a:latin typeface="Arial"/>
                <a:cs typeface="Arial"/>
              </a:rPr>
              <a:t>выравнивании.</a:t>
            </a:r>
            <a:endParaRPr sz="2799" dirty="0">
              <a:latin typeface="Arial"/>
              <a:cs typeface="Arial"/>
            </a:endParaRPr>
          </a:p>
          <a:p>
            <a:pPr marL="349110" indent="-323720">
              <a:spcBef>
                <a:spcPts val="480"/>
              </a:spcBef>
              <a:buSzPct val="45312"/>
              <a:buFont typeface="Wingdings"/>
              <a:buChar char=""/>
              <a:tabLst>
                <a:tab pos="348476" algn="l"/>
                <a:tab pos="349110" algn="l"/>
              </a:tabLst>
            </a:pPr>
            <a:r>
              <a:rPr sz="3199" spc="-10" dirty="0">
                <a:latin typeface="Arial"/>
                <a:cs typeface="Arial"/>
              </a:rPr>
              <a:t>Однако </a:t>
            </a:r>
            <a:r>
              <a:rPr sz="3199" spc="-5" dirty="0">
                <a:latin typeface="Arial"/>
                <a:cs typeface="Arial"/>
              </a:rPr>
              <a:t>есть </a:t>
            </a:r>
            <a:r>
              <a:rPr sz="3199" spc="-15" dirty="0">
                <a:latin typeface="Arial"/>
                <a:cs typeface="Arial"/>
              </a:rPr>
              <a:t>две</a:t>
            </a:r>
            <a:r>
              <a:rPr sz="3199" spc="30" dirty="0">
                <a:latin typeface="Arial"/>
                <a:cs typeface="Arial"/>
              </a:rPr>
              <a:t> </a:t>
            </a:r>
            <a:r>
              <a:rPr sz="3199" b="1" spc="-20" dirty="0">
                <a:latin typeface="Arial"/>
                <a:cs typeface="Arial"/>
              </a:rPr>
              <a:t>проблемы</a:t>
            </a:r>
            <a:r>
              <a:rPr sz="3199" spc="-20" dirty="0">
                <a:latin typeface="Arial"/>
                <a:cs typeface="Arial"/>
              </a:rPr>
              <a:t>:</a:t>
            </a:r>
            <a:endParaRPr sz="3199" dirty="0">
              <a:latin typeface="Arial"/>
              <a:cs typeface="Arial"/>
            </a:endParaRPr>
          </a:p>
          <a:p>
            <a:pPr marL="349110" marR="17773" lvl="1">
              <a:lnSpc>
                <a:spcPct val="114900"/>
              </a:lnSpc>
              <a:spcBef>
                <a:spcPts val="95"/>
              </a:spcBef>
              <a:buAutoNum type="romanLcParenBoth"/>
              <a:tabLst>
                <a:tab pos="763599" algn="l"/>
              </a:tabLst>
            </a:pPr>
            <a:r>
              <a:rPr sz="2799" spc="-20" dirty="0">
                <a:latin typeface="Arial"/>
                <a:cs typeface="Arial"/>
              </a:rPr>
              <a:t>Частоты </a:t>
            </a:r>
            <a:r>
              <a:rPr sz="2799" spc="-15" dirty="0">
                <a:latin typeface="Arial"/>
                <a:cs typeface="Arial"/>
              </a:rPr>
              <a:t>остатков, </a:t>
            </a:r>
            <a:r>
              <a:rPr sz="2799" dirty="0">
                <a:latin typeface="Arial"/>
                <a:cs typeface="Arial"/>
              </a:rPr>
              <a:t>не </a:t>
            </a:r>
            <a:r>
              <a:rPr sz="2799" spc="-20" dirty="0">
                <a:latin typeface="Arial"/>
                <a:cs typeface="Arial"/>
              </a:rPr>
              <a:t>встречающихся </a:t>
            </a:r>
            <a:r>
              <a:rPr sz="2799" dirty="0">
                <a:latin typeface="Arial"/>
                <a:cs typeface="Arial"/>
              </a:rPr>
              <a:t>в  </a:t>
            </a:r>
            <a:r>
              <a:rPr sz="2799" spc="-10" dirty="0">
                <a:latin typeface="Arial"/>
                <a:cs typeface="Arial"/>
              </a:rPr>
              <a:t>выравнивании, </a:t>
            </a:r>
            <a:r>
              <a:rPr sz="2799" spc="-35" dirty="0">
                <a:latin typeface="Arial"/>
                <a:cs typeface="Arial"/>
              </a:rPr>
              <a:t>будут </a:t>
            </a:r>
            <a:r>
              <a:rPr sz="2799" spc="-5" dirty="0">
                <a:latin typeface="Arial"/>
                <a:cs typeface="Arial"/>
              </a:rPr>
              <a:t>равны </a:t>
            </a:r>
            <a:r>
              <a:rPr sz="2799" dirty="0">
                <a:latin typeface="Arial"/>
                <a:cs typeface="Arial"/>
              </a:rPr>
              <a:t>0 — </a:t>
            </a:r>
            <a:r>
              <a:rPr sz="2799" spc="-35" dirty="0">
                <a:latin typeface="Arial"/>
                <a:cs typeface="Arial"/>
              </a:rPr>
              <a:t>это </a:t>
            </a:r>
            <a:r>
              <a:rPr sz="2799" spc="-20" dirty="0">
                <a:latin typeface="Arial"/>
                <a:cs typeface="Arial"/>
              </a:rPr>
              <a:t>исправляют </a:t>
            </a:r>
            <a:r>
              <a:rPr sz="2799" dirty="0">
                <a:latin typeface="Arial"/>
                <a:cs typeface="Arial"/>
              </a:rPr>
              <a:t>с  </a:t>
            </a:r>
            <a:r>
              <a:rPr sz="2799" spc="-10" dirty="0">
                <a:latin typeface="Arial"/>
                <a:cs typeface="Arial"/>
              </a:rPr>
              <a:t>помощью</a:t>
            </a:r>
            <a:r>
              <a:rPr sz="2799" spc="-5" dirty="0">
                <a:latin typeface="Arial"/>
                <a:cs typeface="Arial"/>
              </a:rPr>
              <a:t> </a:t>
            </a:r>
            <a:r>
              <a:rPr sz="2799" spc="-25" dirty="0">
                <a:latin typeface="Arial"/>
                <a:cs typeface="Arial"/>
              </a:rPr>
              <a:t>псевдоотсчетов.</a:t>
            </a:r>
            <a:endParaRPr sz="2799" dirty="0">
              <a:latin typeface="Arial"/>
              <a:cs typeface="Arial"/>
            </a:endParaRPr>
          </a:p>
          <a:p>
            <a:pPr marL="349110" marR="185981" indent="-323720">
              <a:lnSpc>
                <a:spcPct val="114900"/>
              </a:lnSpc>
              <a:buSzPct val="44642"/>
              <a:buFont typeface="Wingdings"/>
              <a:buChar char=""/>
              <a:tabLst>
                <a:tab pos="348476" algn="l"/>
                <a:tab pos="349110" algn="l"/>
              </a:tabLst>
            </a:pPr>
            <a:r>
              <a:rPr sz="2799" spc="-5" dirty="0">
                <a:latin typeface="Arial"/>
                <a:cs typeface="Arial"/>
              </a:rPr>
              <a:t>(ii) </a:t>
            </a:r>
            <a:r>
              <a:rPr sz="2799" spc="-10" dirty="0">
                <a:latin typeface="Arial"/>
                <a:cs typeface="Arial"/>
              </a:rPr>
              <a:t>Если </a:t>
            </a:r>
            <a:r>
              <a:rPr sz="2799" spc="-15" dirty="0">
                <a:latin typeface="Arial"/>
                <a:cs typeface="Arial"/>
              </a:rPr>
              <a:t>среди </a:t>
            </a:r>
            <a:r>
              <a:rPr sz="2799" spc="-30" dirty="0">
                <a:latin typeface="Arial"/>
                <a:cs typeface="Arial"/>
              </a:rPr>
              <a:t>всех </a:t>
            </a:r>
            <a:r>
              <a:rPr sz="2799" spc="-25" dirty="0">
                <a:latin typeface="Arial"/>
                <a:cs typeface="Arial"/>
              </a:rPr>
              <a:t>последовательностей </a:t>
            </a:r>
            <a:r>
              <a:rPr sz="2799" dirty="0">
                <a:latin typeface="Arial"/>
                <a:cs typeface="Arial"/>
              </a:rPr>
              <a:t>есть  </a:t>
            </a:r>
            <a:r>
              <a:rPr sz="2799" spc="-20" dirty="0">
                <a:latin typeface="Arial"/>
                <a:cs typeface="Arial"/>
              </a:rPr>
              <a:t>большая </a:t>
            </a:r>
            <a:r>
              <a:rPr sz="2799" spc="-10" dirty="0">
                <a:latin typeface="Arial"/>
                <a:cs typeface="Arial"/>
              </a:rPr>
              <a:t>группа </a:t>
            </a:r>
            <a:r>
              <a:rPr sz="2799" spc="-15" dirty="0">
                <a:latin typeface="Arial"/>
                <a:cs typeface="Arial"/>
              </a:rPr>
              <a:t>близкородственных, </a:t>
            </a:r>
            <a:r>
              <a:rPr sz="2799" spc="-5" dirty="0">
                <a:latin typeface="Arial"/>
                <a:cs typeface="Arial"/>
              </a:rPr>
              <a:t>их </a:t>
            </a:r>
            <a:r>
              <a:rPr sz="2799" spc="-20" dirty="0">
                <a:latin typeface="Arial"/>
                <a:cs typeface="Arial"/>
              </a:rPr>
              <a:t>сходство  </a:t>
            </a:r>
            <a:r>
              <a:rPr sz="2799" spc="-30" dirty="0">
                <a:latin typeface="Arial"/>
                <a:cs typeface="Arial"/>
              </a:rPr>
              <a:t>может </a:t>
            </a:r>
            <a:r>
              <a:rPr sz="2799" dirty="0">
                <a:latin typeface="Arial"/>
                <a:cs typeface="Arial"/>
              </a:rPr>
              <a:t>исказить </a:t>
            </a:r>
            <a:r>
              <a:rPr sz="2799" spc="-5" dirty="0">
                <a:latin typeface="Arial"/>
                <a:cs typeface="Arial"/>
              </a:rPr>
              <a:t>истинный сигнал </a:t>
            </a:r>
            <a:r>
              <a:rPr sz="2799" dirty="0">
                <a:latin typeface="Arial"/>
                <a:cs typeface="Arial"/>
              </a:rPr>
              <a:t>— </a:t>
            </a:r>
            <a:r>
              <a:rPr sz="2799" spc="-15" dirty="0">
                <a:latin typeface="Arial"/>
                <a:cs typeface="Arial"/>
              </a:rPr>
              <a:t>чтобы </a:t>
            </a:r>
            <a:r>
              <a:rPr sz="2799" dirty="0">
                <a:latin typeface="Arial"/>
                <a:cs typeface="Arial"/>
              </a:rPr>
              <a:t>учесть  </a:t>
            </a:r>
            <a:r>
              <a:rPr sz="2799" spc="-35" dirty="0">
                <a:latin typeface="Arial"/>
                <a:cs typeface="Arial"/>
              </a:rPr>
              <a:t>это </a:t>
            </a:r>
            <a:r>
              <a:rPr sz="2799" dirty="0">
                <a:latin typeface="Arial"/>
                <a:cs typeface="Arial"/>
              </a:rPr>
              <a:t>искажение, </a:t>
            </a:r>
            <a:r>
              <a:rPr sz="2799" spc="-15" dirty="0">
                <a:latin typeface="Arial"/>
                <a:cs typeface="Arial"/>
              </a:rPr>
              <a:t>применяют взвешивание  </a:t>
            </a:r>
            <a:r>
              <a:rPr sz="2799" spc="-25" dirty="0">
                <a:latin typeface="Arial"/>
                <a:cs typeface="Arial"/>
              </a:rPr>
              <a:t>последовательностей.</a:t>
            </a:r>
            <a:endParaRPr sz="2799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777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8190" y="125043"/>
            <a:ext cx="9384245" cy="443706"/>
          </a:xfrm>
          <a:prstGeom prst="rect">
            <a:avLst/>
          </a:prstGeom>
        </p:spPr>
        <p:txBody>
          <a:bodyPr vert="horz" wrap="square" lIns="0" tIns="12695" rIns="0" bIns="0" rtlCol="0" anchor="ctr">
            <a:spAutoFit/>
          </a:bodyPr>
          <a:lstStyle/>
          <a:p>
            <a:pPr marL="1405962" marR="5078" indent="-1393902">
              <a:lnSpc>
                <a:spcPct val="100000"/>
              </a:lnSpc>
              <a:spcBef>
                <a:spcPts val="100"/>
              </a:spcBef>
            </a:pPr>
            <a:r>
              <a:rPr sz="2800" spc="-15" dirty="0"/>
              <a:t>Чрезмерный </a:t>
            </a:r>
            <a:r>
              <a:rPr sz="2800" spc="5" dirty="0"/>
              <a:t>вклад </a:t>
            </a:r>
            <a:r>
              <a:rPr sz="2800" spc="-15" dirty="0"/>
              <a:t>родственных  </a:t>
            </a:r>
            <a:r>
              <a:rPr sz="2800" spc="-30" dirty="0"/>
              <a:t>последовательностей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02803" y="1806692"/>
            <a:ext cx="81881" cy="103831"/>
          </a:xfrm>
          <a:prstGeom prst="rect">
            <a:avLst/>
          </a:prstGeom>
        </p:spPr>
        <p:txBody>
          <a:bodyPr vert="horz" wrap="square" lIns="0" tIns="11425" rIns="0" bIns="0" rtlCol="0">
            <a:spAutoFit/>
          </a:bodyPr>
          <a:lstStyle/>
          <a:p>
            <a:pPr marL="12695">
              <a:spcBef>
                <a:spcPts val="90"/>
              </a:spcBef>
            </a:pPr>
            <a:r>
              <a:rPr sz="600" spc="-10" dirty="0">
                <a:latin typeface="Wingdings"/>
                <a:cs typeface="Wingdings"/>
              </a:rPr>
              <a:t></a:t>
            </a:r>
            <a:endParaRPr sz="6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88163" y="1207605"/>
            <a:ext cx="6029584" cy="6318649"/>
          </a:xfrm>
          <a:prstGeom prst="rect">
            <a:avLst/>
          </a:prstGeom>
        </p:spPr>
        <p:txBody>
          <a:bodyPr vert="horz" wrap="square" lIns="0" tIns="8886" rIns="0" bIns="0" rtlCol="0">
            <a:spAutoFit/>
          </a:bodyPr>
          <a:lstStyle/>
          <a:p>
            <a:pPr marL="38085" marR="49510">
              <a:lnSpc>
                <a:spcPct val="103200"/>
              </a:lnSpc>
              <a:spcBef>
                <a:spcPts val="70"/>
              </a:spcBef>
            </a:pPr>
            <a:r>
              <a:rPr lang="ru-RU" sz="2400" dirty="0" smtClean="0">
                <a:latin typeface="Arial"/>
                <a:cs typeface="Arial"/>
              </a:rPr>
              <a:t>В случае 2  последовательности </a:t>
            </a:r>
            <a:r>
              <a:rPr sz="2400" spc="10" dirty="0" smtClean="0">
                <a:latin typeface="Arial"/>
                <a:cs typeface="Arial"/>
              </a:rPr>
              <a:t>s</a:t>
            </a:r>
            <a:r>
              <a:rPr sz="2000" spc="15" baseline="-18518" dirty="0" smtClean="0">
                <a:latin typeface="Arial"/>
                <a:cs typeface="Arial"/>
              </a:rPr>
              <a:t>1</a:t>
            </a:r>
            <a:r>
              <a:rPr sz="2400" spc="10" dirty="0" smtClean="0">
                <a:latin typeface="Arial"/>
                <a:cs typeface="Arial"/>
              </a:rPr>
              <a:t>-s</a:t>
            </a:r>
            <a:r>
              <a:rPr sz="2000" spc="15" baseline="-18518" dirty="0" smtClean="0">
                <a:latin typeface="Arial"/>
                <a:cs typeface="Arial"/>
              </a:rPr>
              <a:t>3</a:t>
            </a:r>
            <a:r>
              <a:rPr lang="en-US" sz="2000" spc="15" dirty="0" smtClean="0">
                <a:latin typeface="Arial"/>
                <a:cs typeface="Arial"/>
              </a:rPr>
              <a:t> </a:t>
            </a:r>
            <a:r>
              <a:rPr lang="ru-RU" sz="2400" spc="10" dirty="0" smtClean="0">
                <a:latin typeface="Arial"/>
                <a:cs typeface="Arial"/>
              </a:rPr>
              <a:t>, почти совпадают. Можно считать что ч</a:t>
            </a:r>
            <a:r>
              <a:rPr sz="2400" dirty="0" err="1" smtClean="0">
                <a:latin typeface="Arial"/>
                <a:cs typeface="Arial"/>
              </a:rPr>
              <a:t>астота</a:t>
            </a:r>
            <a:r>
              <a:rPr sz="2400" dirty="0" smtClean="0">
                <a:latin typeface="Arial"/>
                <a:cs typeface="Arial"/>
              </a:rPr>
              <a:t> </a:t>
            </a:r>
            <a:r>
              <a:rPr sz="2400" spc="10" dirty="0">
                <a:latin typeface="Arial"/>
                <a:cs typeface="Arial"/>
              </a:rPr>
              <a:t>L </a:t>
            </a:r>
            <a:r>
              <a:rPr lang="ru-RU" sz="2400" spc="10" dirty="0" smtClean="0">
                <a:latin typeface="Arial"/>
                <a:cs typeface="Arial"/>
              </a:rPr>
              <a:t>примерно равна частоте С </a:t>
            </a:r>
            <a:r>
              <a:rPr lang="ru-RU" sz="2000" spc="10" dirty="0" smtClean="0">
                <a:latin typeface="Arial"/>
                <a:cs typeface="Arial"/>
              </a:rPr>
              <a:t>(1/2)</a:t>
            </a:r>
            <a:endParaRPr sz="2000" dirty="0">
              <a:latin typeface="Arial"/>
              <a:cs typeface="Arial"/>
            </a:endParaRPr>
          </a:p>
          <a:p>
            <a:pPr marL="38085" marR="197406">
              <a:lnSpc>
                <a:spcPct val="101600"/>
              </a:lnSpc>
              <a:spcBef>
                <a:spcPts val="844"/>
              </a:spcBef>
            </a:pPr>
            <a:r>
              <a:rPr lang="ru-RU" sz="2400" spc="-40" dirty="0" smtClean="0">
                <a:latin typeface="Arial"/>
                <a:cs typeface="Arial"/>
              </a:rPr>
              <a:t>В случае 1 букву  </a:t>
            </a:r>
            <a:r>
              <a:rPr lang="en-US" sz="2400" spc="-40" dirty="0" smtClean="0">
                <a:latin typeface="Arial"/>
                <a:cs typeface="Arial"/>
              </a:rPr>
              <a:t>L  </a:t>
            </a:r>
            <a:r>
              <a:rPr lang="ru-RU" sz="2400" spc="-40" dirty="0" smtClean="0">
                <a:latin typeface="Arial"/>
                <a:cs typeface="Arial"/>
              </a:rPr>
              <a:t>следует считать более вероятной, чем </a:t>
            </a:r>
            <a:r>
              <a:rPr lang="en-US" sz="2400" spc="-40" dirty="0" smtClean="0">
                <a:latin typeface="Arial"/>
                <a:cs typeface="Arial"/>
              </a:rPr>
              <a:t>C</a:t>
            </a:r>
            <a:r>
              <a:rPr lang="ru-RU" sz="2400" spc="-40" dirty="0" smtClean="0">
                <a:latin typeface="Arial"/>
                <a:cs typeface="Arial"/>
              </a:rPr>
              <a:t>.</a:t>
            </a:r>
            <a:r>
              <a:rPr lang="en-US" sz="2400" spc="-40" dirty="0" smtClean="0">
                <a:latin typeface="Arial"/>
                <a:cs typeface="Arial"/>
              </a:rPr>
              <a:t> </a:t>
            </a:r>
            <a:r>
              <a:rPr lang="ru-RU" sz="2400" dirty="0">
                <a:latin typeface="Arial"/>
                <a:cs typeface="Arial"/>
              </a:rPr>
              <a:t>Частота </a:t>
            </a:r>
            <a:r>
              <a:rPr lang="ru-RU" sz="2400" spc="10" dirty="0">
                <a:latin typeface="Arial"/>
                <a:cs typeface="Arial"/>
              </a:rPr>
              <a:t>L в  </a:t>
            </a:r>
            <a:r>
              <a:rPr lang="ru-RU" sz="2400" spc="5" dirty="0">
                <a:latin typeface="Arial"/>
                <a:cs typeface="Arial"/>
              </a:rPr>
              <a:t>данной колонке равна ¾, </a:t>
            </a:r>
            <a:endParaRPr sz="2400" dirty="0">
              <a:latin typeface="Arial"/>
              <a:cs typeface="Arial"/>
            </a:endParaRPr>
          </a:p>
          <a:p>
            <a:pPr marL="38085" marR="36181">
              <a:lnSpc>
                <a:spcPct val="101400"/>
              </a:lnSpc>
              <a:spcBef>
                <a:spcPts val="844"/>
              </a:spcBef>
            </a:pPr>
            <a:r>
              <a:rPr lang="ru-RU" sz="2400" dirty="0" err="1" smtClean="0">
                <a:latin typeface="Arial"/>
                <a:cs typeface="Arial"/>
              </a:rPr>
              <a:t>Высокосходные</a:t>
            </a:r>
            <a:r>
              <a:rPr lang="ru-RU" sz="2400" dirty="0" smtClean="0">
                <a:latin typeface="Arial"/>
                <a:cs typeface="Arial"/>
              </a:rPr>
              <a:t> </a:t>
            </a:r>
            <a:r>
              <a:rPr sz="2400" dirty="0" err="1" smtClean="0">
                <a:latin typeface="Arial"/>
                <a:cs typeface="Arial"/>
              </a:rPr>
              <a:t>последовательност</a:t>
            </a:r>
            <a:r>
              <a:rPr lang="ru-RU" sz="2400" dirty="0" smtClean="0">
                <a:latin typeface="Arial"/>
                <a:cs typeface="Arial"/>
              </a:rPr>
              <a:t>и</a:t>
            </a:r>
            <a:r>
              <a:rPr sz="2400" spc="5" dirty="0" smtClean="0">
                <a:latin typeface="Arial"/>
                <a:cs typeface="Arial"/>
              </a:rPr>
              <a:t> </a:t>
            </a:r>
            <a:r>
              <a:rPr sz="2400" spc="-5" dirty="0" err="1" smtClean="0">
                <a:latin typeface="Arial"/>
                <a:cs typeface="Arial"/>
              </a:rPr>
              <a:t>ухудша</a:t>
            </a:r>
            <a:r>
              <a:rPr lang="ru-RU" sz="2400" spc="-5" dirty="0" smtClean="0">
                <a:latin typeface="Arial"/>
                <a:cs typeface="Arial"/>
              </a:rPr>
              <a:t>ют </a:t>
            </a:r>
            <a:r>
              <a:rPr sz="2400" spc="5" dirty="0" err="1" smtClean="0">
                <a:latin typeface="Arial"/>
                <a:cs typeface="Arial"/>
              </a:rPr>
              <a:t>качество</a:t>
            </a:r>
            <a:r>
              <a:rPr sz="2400" spc="5" dirty="0" smtClean="0">
                <a:latin typeface="Arial"/>
                <a:cs typeface="Arial"/>
              </a:rPr>
              <a:t> </a:t>
            </a:r>
            <a:r>
              <a:rPr sz="2400" spc="5" dirty="0" err="1" smtClean="0">
                <a:latin typeface="Arial"/>
                <a:cs typeface="Arial"/>
              </a:rPr>
              <a:t>матрицы</a:t>
            </a:r>
            <a:r>
              <a:rPr lang="ru-RU" sz="2400" spc="5" dirty="0" smtClean="0">
                <a:latin typeface="Arial"/>
                <a:cs typeface="Arial"/>
              </a:rPr>
              <a:t> </a:t>
            </a:r>
            <a:r>
              <a:rPr lang="en-US" sz="2400" spc="5" dirty="0" smtClean="0">
                <a:latin typeface="Arial"/>
                <a:cs typeface="Arial"/>
              </a:rPr>
              <a:t>PSSM</a:t>
            </a:r>
            <a:r>
              <a:rPr sz="2400" spc="5" dirty="0" smtClean="0">
                <a:latin typeface="Arial"/>
                <a:cs typeface="Arial"/>
              </a:rPr>
              <a:t>. </a:t>
            </a:r>
            <a:endParaRPr lang="ru-RU" sz="2400" spc="5" dirty="0" smtClean="0">
              <a:latin typeface="Arial"/>
              <a:cs typeface="Arial"/>
            </a:endParaRPr>
          </a:p>
          <a:p>
            <a:pPr marL="38085" marR="36181">
              <a:lnSpc>
                <a:spcPct val="101400"/>
              </a:lnSpc>
              <a:spcBef>
                <a:spcPts val="844"/>
              </a:spcBef>
            </a:pPr>
            <a:r>
              <a:rPr sz="2400" spc="5" dirty="0" err="1" smtClean="0">
                <a:latin typeface="Arial"/>
                <a:cs typeface="Arial"/>
              </a:rPr>
              <a:t>Чтобы</a:t>
            </a:r>
            <a:r>
              <a:rPr sz="2400" spc="5" dirty="0" smtClean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этого  избежать, </a:t>
            </a:r>
            <a:r>
              <a:rPr sz="2400" dirty="0">
                <a:latin typeface="Arial"/>
                <a:cs typeface="Arial"/>
              </a:rPr>
              <a:t>частоты остатков </a:t>
            </a:r>
            <a:r>
              <a:rPr sz="2400" spc="10" dirty="0">
                <a:latin typeface="Arial"/>
                <a:cs typeface="Arial"/>
              </a:rPr>
              <a:t>в </a:t>
            </a:r>
            <a:r>
              <a:rPr sz="2400" spc="5" dirty="0">
                <a:latin typeface="Arial"/>
                <a:cs typeface="Arial"/>
              </a:rPr>
              <a:t>колонке </a:t>
            </a:r>
            <a:r>
              <a:rPr sz="2400" dirty="0">
                <a:latin typeface="Arial"/>
                <a:cs typeface="Arial"/>
              </a:rPr>
              <a:t>оценивают </a:t>
            </a:r>
            <a:r>
              <a:rPr sz="2400" spc="10" dirty="0">
                <a:latin typeface="Arial"/>
                <a:cs typeface="Arial"/>
              </a:rPr>
              <a:t>с  </a:t>
            </a:r>
            <a:r>
              <a:rPr sz="2400" dirty="0">
                <a:latin typeface="Arial"/>
                <a:cs typeface="Arial"/>
              </a:rPr>
              <a:t>учетом </a:t>
            </a:r>
            <a:r>
              <a:rPr sz="2400" spc="5" dirty="0">
                <a:latin typeface="Arial"/>
                <a:cs typeface="Arial"/>
              </a:rPr>
              <a:t>весов (weights) </a:t>
            </a:r>
            <a:r>
              <a:rPr sz="2400" dirty="0" err="1" smtClean="0">
                <a:latin typeface="Arial"/>
                <a:cs typeface="Arial"/>
              </a:rPr>
              <a:t>последовательностей</a:t>
            </a:r>
            <a:r>
              <a:rPr lang="en-US" sz="2400" dirty="0" smtClean="0">
                <a:latin typeface="Arial"/>
                <a:cs typeface="Arial"/>
              </a:rPr>
              <a:t>. </a:t>
            </a:r>
            <a:r>
              <a:rPr sz="2400" spc="5" dirty="0" err="1" smtClean="0">
                <a:latin typeface="Arial"/>
                <a:cs typeface="Arial"/>
              </a:rPr>
              <a:t>Веса</a:t>
            </a:r>
            <a:r>
              <a:rPr sz="2400" spc="5" dirty="0" smtClean="0">
                <a:latin typeface="Arial"/>
                <a:cs typeface="Arial"/>
              </a:rPr>
              <a:t> </a:t>
            </a:r>
            <a:r>
              <a:rPr sz="2400" dirty="0" err="1">
                <a:latin typeface="Arial"/>
                <a:cs typeface="Arial"/>
              </a:rPr>
              <a:t>последовательностей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dirty="0" err="1" smtClean="0">
                <a:latin typeface="Arial"/>
                <a:cs typeface="Arial"/>
              </a:rPr>
              <a:t>рассчитывают</a:t>
            </a:r>
            <a:r>
              <a:rPr sz="2400" dirty="0" smtClean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так, </a:t>
            </a:r>
            <a:r>
              <a:rPr sz="2400" spc="5" dirty="0">
                <a:latin typeface="Arial"/>
                <a:cs typeface="Arial"/>
              </a:rPr>
              <a:t>чтобы  суммарный </a:t>
            </a:r>
            <a:r>
              <a:rPr sz="2400" dirty="0">
                <a:latin typeface="Arial"/>
                <a:cs typeface="Arial"/>
              </a:rPr>
              <a:t>вес </a:t>
            </a:r>
            <a:r>
              <a:rPr sz="2400" spc="5" dirty="0" err="1">
                <a:latin typeface="Arial"/>
                <a:cs typeface="Arial"/>
              </a:rPr>
              <a:t>группы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lang="ru-RU" sz="2400" spc="5" dirty="0" err="1" smtClean="0">
                <a:latin typeface="Arial"/>
                <a:cs typeface="Arial"/>
              </a:rPr>
              <a:t>высокосходных</a:t>
            </a:r>
            <a:r>
              <a:rPr sz="2400" dirty="0" smtClean="0">
                <a:latin typeface="Arial"/>
                <a:cs typeface="Arial"/>
              </a:rPr>
              <a:t> </a:t>
            </a:r>
            <a:r>
              <a:rPr sz="2400" dirty="0" err="1" smtClean="0">
                <a:latin typeface="Arial"/>
                <a:cs typeface="Arial"/>
              </a:rPr>
              <a:t>посл</a:t>
            </a:r>
            <a:r>
              <a:rPr lang="ru-RU" sz="2400" dirty="0" smtClean="0">
                <a:latin typeface="Arial"/>
                <a:cs typeface="Arial"/>
              </a:rPr>
              <a:t>. </a:t>
            </a:r>
            <a:r>
              <a:rPr sz="2400" spc="10" dirty="0" err="1" smtClean="0">
                <a:latin typeface="Arial"/>
                <a:cs typeface="Arial"/>
              </a:rPr>
              <a:t>был</a:t>
            </a:r>
            <a:r>
              <a:rPr sz="2400" spc="10" dirty="0" smtClean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ненамного </a:t>
            </a:r>
            <a:r>
              <a:rPr sz="2400" dirty="0">
                <a:latin typeface="Arial"/>
                <a:cs typeface="Arial"/>
              </a:rPr>
              <a:t>больше веса  последовательности, </a:t>
            </a:r>
            <a:r>
              <a:rPr sz="2400" spc="15" dirty="0">
                <a:latin typeface="Arial"/>
                <a:cs typeface="Arial"/>
              </a:rPr>
              <a:t>не </a:t>
            </a:r>
            <a:r>
              <a:rPr sz="2400" spc="5" dirty="0">
                <a:latin typeface="Arial"/>
                <a:cs typeface="Arial"/>
              </a:rPr>
              <a:t>имеющей </a:t>
            </a:r>
            <a:r>
              <a:rPr sz="2400" spc="-5" dirty="0">
                <a:latin typeface="Arial"/>
                <a:cs typeface="Arial"/>
              </a:rPr>
              <a:t>близких  </a:t>
            </a:r>
            <a:r>
              <a:rPr sz="2400" dirty="0">
                <a:latin typeface="Arial"/>
                <a:cs typeface="Arial"/>
              </a:rPr>
              <a:t>родственников.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202803" y="3135824"/>
            <a:ext cx="81881" cy="103831"/>
          </a:xfrm>
          <a:prstGeom prst="rect">
            <a:avLst/>
          </a:prstGeom>
        </p:spPr>
        <p:txBody>
          <a:bodyPr vert="horz" wrap="square" lIns="0" tIns="11425" rIns="0" bIns="0" rtlCol="0">
            <a:spAutoFit/>
          </a:bodyPr>
          <a:lstStyle/>
          <a:p>
            <a:pPr marL="12695">
              <a:spcBef>
                <a:spcPts val="90"/>
              </a:spcBef>
            </a:pPr>
            <a:r>
              <a:rPr sz="600" spc="-10" dirty="0">
                <a:latin typeface="Wingdings"/>
                <a:cs typeface="Wingdings"/>
              </a:rPr>
              <a:t></a:t>
            </a:r>
            <a:endParaRPr sz="60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02803" y="3846726"/>
            <a:ext cx="81881" cy="103831"/>
          </a:xfrm>
          <a:prstGeom prst="rect">
            <a:avLst/>
          </a:prstGeom>
        </p:spPr>
        <p:txBody>
          <a:bodyPr vert="horz" wrap="square" lIns="0" tIns="11425" rIns="0" bIns="0" rtlCol="0">
            <a:spAutoFit/>
          </a:bodyPr>
          <a:lstStyle/>
          <a:p>
            <a:pPr marL="12695">
              <a:spcBef>
                <a:spcPts val="90"/>
              </a:spcBef>
            </a:pPr>
            <a:r>
              <a:rPr sz="600" spc="-10" dirty="0">
                <a:latin typeface="Wingdings"/>
                <a:cs typeface="Wingdings"/>
              </a:rPr>
              <a:t></a:t>
            </a:r>
            <a:endParaRPr sz="600">
              <a:latin typeface="Wingdings"/>
              <a:cs typeface="Wingding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1841786"/>
            <a:ext cx="3693176" cy="31678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8" name="object 8"/>
          <p:cNvSpPr txBox="1"/>
          <p:nvPr/>
        </p:nvSpPr>
        <p:spPr>
          <a:xfrm>
            <a:off x="348190" y="5354442"/>
            <a:ext cx="3231841" cy="1956237"/>
          </a:xfrm>
          <a:prstGeom prst="rect">
            <a:avLst/>
          </a:prstGeom>
          <a:solidFill>
            <a:srgbClr val="719ECE"/>
          </a:solidFill>
          <a:ln w="3175">
            <a:solidFill>
              <a:srgbClr val="3364A3"/>
            </a:solidFill>
          </a:ln>
        </p:spPr>
        <p:txBody>
          <a:bodyPr vert="horz" wrap="square" lIns="0" tIns="159318" rIns="0" bIns="0" rtlCol="0">
            <a:spAutoFit/>
          </a:bodyPr>
          <a:lstStyle/>
          <a:p>
            <a:pPr marL="161225" marR="412585">
              <a:lnSpc>
                <a:spcPts val="2019"/>
              </a:lnSpc>
              <a:spcBef>
                <a:spcPts val="1254"/>
              </a:spcBef>
            </a:pPr>
            <a:r>
              <a:rPr sz="1799" dirty="0">
                <a:latin typeface="Liberation Sans"/>
                <a:cs typeface="Liberation Sans"/>
              </a:rPr>
              <a:t>Для PWM </a:t>
            </a:r>
            <a:r>
              <a:rPr sz="1799" spc="-5" dirty="0">
                <a:latin typeface="Liberation Sans"/>
                <a:cs typeface="Liberation Sans"/>
              </a:rPr>
              <a:t>(сигнал </a:t>
            </a:r>
            <a:r>
              <a:rPr sz="1799" dirty="0">
                <a:latin typeface="Liberation Sans"/>
                <a:cs typeface="Liberation Sans"/>
              </a:rPr>
              <a:t>в </a:t>
            </a:r>
            <a:r>
              <a:rPr sz="1799" spc="-15" dirty="0">
                <a:latin typeface="Liberation Sans"/>
                <a:cs typeface="Liberation Sans"/>
              </a:rPr>
              <a:t>геноме) </a:t>
            </a:r>
            <a:r>
              <a:rPr sz="1799" spc="-10" dirty="0">
                <a:latin typeface="Liberation Sans"/>
                <a:cs typeface="Liberation Sans"/>
              </a:rPr>
              <a:t>такой </a:t>
            </a:r>
            <a:r>
              <a:rPr sz="1799" spc="-15" dirty="0">
                <a:latin typeface="Liberation Sans"/>
                <a:cs typeface="Liberation Sans"/>
              </a:rPr>
              <a:t>проблемы </a:t>
            </a:r>
            <a:r>
              <a:rPr sz="1799" spc="-5" dirty="0">
                <a:latin typeface="Liberation Sans"/>
                <a:cs typeface="Liberation Sans"/>
              </a:rPr>
              <a:t>обычно </a:t>
            </a:r>
            <a:r>
              <a:rPr sz="1799" spc="-70" dirty="0">
                <a:latin typeface="Liberation Sans"/>
                <a:cs typeface="Liberation Sans"/>
              </a:rPr>
              <a:t>нет, </a:t>
            </a:r>
            <a:r>
              <a:rPr sz="1799" dirty="0">
                <a:latin typeface="Liberation Sans"/>
                <a:cs typeface="Liberation Sans"/>
              </a:rPr>
              <a:t>а для </a:t>
            </a:r>
            <a:r>
              <a:rPr sz="1799" spc="-5" dirty="0">
                <a:latin typeface="Liberation Sans"/>
                <a:cs typeface="Liberation Sans"/>
              </a:rPr>
              <a:t>PSSM  (принадлежность </a:t>
            </a:r>
            <a:r>
              <a:rPr sz="1799" spc="-15" dirty="0">
                <a:latin typeface="Liberation Sans"/>
                <a:cs typeface="Liberation Sans"/>
              </a:rPr>
              <a:t>белка </a:t>
            </a:r>
            <a:r>
              <a:rPr sz="1799" spc="-10" dirty="0">
                <a:latin typeface="Liberation Sans"/>
                <a:cs typeface="Liberation Sans"/>
              </a:rPr>
              <a:t>семейству) </a:t>
            </a:r>
            <a:r>
              <a:rPr sz="1799" spc="-5" dirty="0">
                <a:latin typeface="Liberation Sans"/>
                <a:cs typeface="Liberation Sans"/>
              </a:rPr>
              <a:t>она </a:t>
            </a:r>
            <a:r>
              <a:rPr sz="1799" spc="-10" dirty="0">
                <a:latin typeface="Liberation Sans"/>
                <a:cs typeface="Liberation Sans"/>
              </a:rPr>
              <a:t>почти </a:t>
            </a:r>
            <a:r>
              <a:rPr sz="1799" spc="-20" dirty="0">
                <a:latin typeface="Liberation Sans"/>
                <a:cs typeface="Liberation Sans"/>
              </a:rPr>
              <a:t>всегда</a:t>
            </a:r>
            <a:r>
              <a:rPr sz="1799" spc="30" dirty="0">
                <a:latin typeface="Liberation Sans"/>
                <a:cs typeface="Liberation Sans"/>
              </a:rPr>
              <a:t> </a:t>
            </a:r>
            <a:r>
              <a:rPr sz="1799" spc="-5" dirty="0">
                <a:latin typeface="Liberation Sans"/>
                <a:cs typeface="Liberation Sans"/>
              </a:rPr>
              <a:t>актуальна.</a:t>
            </a:r>
            <a:endParaRPr sz="1799" dirty="0">
              <a:latin typeface="Liberation Sans"/>
              <a:cs typeface="Liberation Sans"/>
            </a:endParaRPr>
          </a:p>
          <a:p>
            <a:pPr marL="161225">
              <a:lnSpc>
                <a:spcPts val="1963"/>
              </a:lnSpc>
            </a:pPr>
            <a:r>
              <a:rPr sz="1799" spc="-10" dirty="0">
                <a:latin typeface="Liberation Sans"/>
                <a:cs typeface="Liberation Sans"/>
              </a:rPr>
              <a:t>Стоит </a:t>
            </a:r>
            <a:r>
              <a:rPr sz="1799" spc="-15" dirty="0">
                <a:latin typeface="Liberation Sans"/>
                <a:cs typeface="Liberation Sans"/>
              </a:rPr>
              <a:t>подумать,</a:t>
            </a:r>
            <a:r>
              <a:rPr sz="1799" dirty="0">
                <a:latin typeface="Liberation Sans"/>
                <a:cs typeface="Liberation Sans"/>
              </a:rPr>
              <a:t> </a:t>
            </a:r>
            <a:r>
              <a:rPr sz="1799" spc="-35" dirty="0">
                <a:latin typeface="Liberation Sans"/>
                <a:cs typeface="Liberation Sans"/>
              </a:rPr>
              <a:t>почему.</a:t>
            </a:r>
            <a:endParaRPr sz="1799" dirty="0">
              <a:latin typeface="Liberation Sans"/>
              <a:cs typeface="Liberation San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6709" y="801347"/>
            <a:ext cx="3681454" cy="812515"/>
          </a:xfrm>
          <a:prstGeom prst="rect">
            <a:avLst/>
          </a:prstGeom>
        </p:spPr>
        <p:txBody>
          <a:bodyPr vert="horz" wrap="square" lIns="0" tIns="36815" rIns="0" bIns="0" rtlCol="0">
            <a:spAutoFit/>
          </a:bodyPr>
          <a:lstStyle/>
          <a:p>
            <a:pPr marL="12695" marR="5078">
              <a:lnSpc>
                <a:spcPts val="2009"/>
              </a:lnSpc>
              <a:spcBef>
                <a:spcPts val="290"/>
              </a:spcBef>
            </a:pPr>
            <a:r>
              <a:rPr sz="2400" spc="-10" dirty="0">
                <a:latin typeface="Liberation Sans"/>
                <a:cs typeface="Liberation Sans"/>
              </a:rPr>
              <a:t>Одинаковая </a:t>
            </a:r>
            <a:r>
              <a:rPr sz="2400" dirty="0">
                <a:latin typeface="Liberation Sans"/>
                <a:cs typeface="Liberation Sans"/>
              </a:rPr>
              <a:t>с виду колонка в </a:t>
            </a:r>
            <a:r>
              <a:rPr sz="2400" spc="-15" dirty="0">
                <a:latin typeface="Liberation Sans"/>
                <a:cs typeface="Liberation Sans"/>
              </a:rPr>
              <a:t>двух  </a:t>
            </a:r>
            <a:r>
              <a:rPr sz="2400" spc="-10" dirty="0">
                <a:latin typeface="Liberation Sans"/>
                <a:cs typeface="Liberation Sans"/>
              </a:rPr>
              <a:t>различных </a:t>
            </a:r>
            <a:r>
              <a:rPr sz="2400" spc="-5" dirty="0">
                <a:latin typeface="Liberation Sans"/>
                <a:cs typeface="Liberation Sans"/>
              </a:rPr>
              <a:t>ситуациях</a:t>
            </a:r>
            <a:endParaRPr sz="2400" dirty="0">
              <a:latin typeface="Liberation Sans"/>
              <a:cs typeface="Liberation Sans"/>
            </a:endParaRPr>
          </a:p>
        </p:txBody>
      </p:sp>
    </p:spTree>
    <p:extLst>
      <p:ext uri="{BB962C8B-B14F-4D97-AF65-F5344CB8AC3E}">
        <p14:creationId xmlns:p14="http://schemas.microsoft.com/office/powerpoint/2010/main" val="54464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6820" y="134293"/>
            <a:ext cx="8606985" cy="1244077"/>
          </a:xfrm>
          <a:prstGeom prst="rect">
            <a:avLst/>
          </a:prstGeom>
        </p:spPr>
        <p:txBody>
          <a:bodyPr vert="horz" wrap="square" lIns="0" tIns="12695" rIns="0" bIns="0" rtlCol="0" anchor="ctr">
            <a:spAutoFit/>
          </a:bodyPr>
          <a:lstStyle/>
          <a:p>
            <a:pPr marL="368153" marR="5078" indent="-355458">
              <a:lnSpc>
                <a:spcPct val="100000"/>
              </a:lnSpc>
              <a:spcBef>
                <a:spcPts val="100"/>
              </a:spcBef>
              <a:tabLst>
                <a:tab pos="1908681" algn="l"/>
                <a:tab pos="5866323" algn="l"/>
              </a:tabLst>
            </a:pPr>
            <a:r>
              <a:rPr sz="3998" dirty="0"/>
              <a:t>Оценка	</a:t>
            </a:r>
            <a:r>
              <a:rPr sz="3998" spc="-25" dirty="0" err="1"/>
              <a:t>частоты</a:t>
            </a:r>
            <a:r>
              <a:rPr sz="3998" spc="-10" dirty="0"/>
              <a:t> </a:t>
            </a:r>
            <a:r>
              <a:rPr sz="3998" spc="-10" dirty="0" err="1" smtClean="0"/>
              <a:t>остатка</a:t>
            </a:r>
            <a:r>
              <a:rPr lang="ru-RU" sz="3998" spc="-10" dirty="0" smtClean="0"/>
              <a:t> </a:t>
            </a:r>
            <a:r>
              <a:rPr sz="3998" dirty="0" smtClean="0"/>
              <a:t>в </a:t>
            </a:r>
            <a:r>
              <a:rPr sz="3998" spc="-15" dirty="0"/>
              <a:t>позиции</a:t>
            </a:r>
            <a:r>
              <a:rPr sz="3998" spc="-100" dirty="0"/>
              <a:t> </a:t>
            </a:r>
            <a:r>
              <a:rPr sz="3998" dirty="0"/>
              <a:t>с  </a:t>
            </a:r>
            <a:r>
              <a:rPr sz="3998" spc="-35" dirty="0"/>
              <a:t>учетом </a:t>
            </a:r>
            <a:r>
              <a:rPr sz="3998" spc="-15" dirty="0"/>
              <a:t>веса</a:t>
            </a:r>
            <a:r>
              <a:rPr sz="3998" dirty="0"/>
              <a:t> </a:t>
            </a:r>
            <a:r>
              <a:rPr sz="3998" spc="-30" dirty="0"/>
              <a:t>последовательности</a:t>
            </a:r>
            <a:endParaRPr sz="3998" dirty="0"/>
          </a:p>
        </p:txBody>
      </p:sp>
      <p:sp>
        <p:nvSpPr>
          <p:cNvPr id="3" name="object 3"/>
          <p:cNvSpPr txBox="1"/>
          <p:nvPr/>
        </p:nvSpPr>
        <p:spPr>
          <a:xfrm>
            <a:off x="540050" y="1721652"/>
            <a:ext cx="8987825" cy="2290366"/>
          </a:xfrm>
          <a:prstGeom prst="rect">
            <a:avLst/>
          </a:prstGeom>
        </p:spPr>
        <p:txBody>
          <a:bodyPr vert="horz" wrap="square" lIns="0" tIns="12695" rIns="0" bIns="0" rtlCol="0">
            <a:spAutoFit/>
          </a:bodyPr>
          <a:lstStyle/>
          <a:p>
            <a:pPr marL="38085" marR="30468">
              <a:lnSpc>
                <a:spcPct val="99900"/>
              </a:lnSpc>
              <a:spcBef>
                <a:spcPts val="100"/>
              </a:spcBef>
              <a:tabLst>
                <a:tab pos="3943676" algn="l"/>
              </a:tabLst>
            </a:pPr>
            <a:r>
              <a:rPr sz="2400" spc="-5" dirty="0">
                <a:latin typeface="Arial"/>
                <a:cs typeface="Arial"/>
              </a:rPr>
              <a:t>Придумали </a:t>
            </a:r>
            <a:r>
              <a:rPr sz="2400" dirty="0">
                <a:latin typeface="Arial"/>
                <a:cs typeface="Arial"/>
              </a:rPr>
              <a:t>такой способ: </a:t>
            </a:r>
            <a:r>
              <a:rPr sz="2400" spc="-5" dirty="0">
                <a:latin typeface="Arial"/>
                <a:cs typeface="Arial"/>
              </a:rPr>
              <a:t>присвоить </a:t>
            </a:r>
            <a:r>
              <a:rPr sz="2400" spc="-15" dirty="0">
                <a:latin typeface="Arial"/>
                <a:cs typeface="Arial"/>
              </a:rPr>
              <a:t>последовательности  вес </a:t>
            </a:r>
            <a:r>
              <a:rPr sz="2400" spc="-5" dirty="0">
                <a:latin typeface="Arial"/>
                <a:cs typeface="Arial"/>
              </a:rPr>
              <a:t>(weight) </a:t>
            </a:r>
            <a:r>
              <a:rPr sz="2400" spc="-10" dirty="0">
                <a:latin typeface="Arial"/>
                <a:cs typeface="Arial"/>
              </a:rPr>
              <a:t>так,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чтобы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у	</a:t>
            </a:r>
            <a:r>
              <a:rPr sz="2400" spc="-15" dirty="0">
                <a:latin typeface="Arial"/>
                <a:cs typeface="Arial"/>
              </a:rPr>
              <a:t>последовательностей, </a:t>
            </a:r>
            <a:r>
              <a:rPr sz="2400" spc="-5" dirty="0">
                <a:latin typeface="Arial"/>
                <a:cs typeface="Arial"/>
              </a:rPr>
              <a:t>имеющих  </a:t>
            </a:r>
            <a:r>
              <a:rPr sz="2400" spc="-15" dirty="0">
                <a:latin typeface="Arial"/>
                <a:cs typeface="Arial"/>
              </a:rPr>
              <a:t>много </a:t>
            </a:r>
            <a:r>
              <a:rPr sz="2400" spc="-5" dirty="0">
                <a:latin typeface="Arial"/>
                <a:cs typeface="Arial"/>
              </a:rPr>
              <a:t>родственников, </a:t>
            </a:r>
            <a:r>
              <a:rPr sz="2400" dirty="0">
                <a:latin typeface="Arial"/>
                <a:cs typeface="Arial"/>
              </a:rPr>
              <a:t>он </a:t>
            </a:r>
            <a:r>
              <a:rPr sz="2400" spc="-5" dirty="0">
                <a:latin typeface="Arial"/>
                <a:cs typeface="Arial"/>
              </a:rPr>
              <a:t>был маленьким, </a:t>
            </a:r>
            <a:r>
              <a:rPr sz="2400" dirty="0">
                <a:latin typeface="Arial"/>
                <a:cs typeface="Arial"/>
              </a:rPr>
              <a:t>а у </a:t>
            </a:r>
            <a:r>
              <a:rPr sz="2400" spc="-5" dirty="0">
                <a:latin typeface="Arial"/>
                <a:cs typeface="Arial"/>
              </a:rPr>
              <a:t>«одиноких»  </a:t>
            </a:r>
            <a:r>
              <a:rPr sz="2400" spc="-15" dirty="0">
                <a:latin typeface="Arial"/>
                <a:cs typeface="Arial"/>
              </a:rPr>
              <a:t>последовательностей </a:t>
            </a:r>
            <a:r>
              <a:rPr sz="2400" dirty="0">
                <a:latin typeface="Arial"/>
                <a:cs typeface="Arial"/>
              </a:rPr>
              <a:t>— </a:t>
            </a:r>
            <a:r>
              <a:rPr sz="2400" spc="-10" dirty="0">
                <a:latin typeface="Arial"/>
                <a:cs typeface="Arial"/>
              </a:rPr>
              <a:t>большой. </a:t>
            </a:r>
            <a:r>
              <a:rPr sz="2400" spc="-5" dirty="0">
                <a:latin typeface="Arial"/>
                <a:cs typeface="Arial"/>
              </a:rPr>
              <a:t>При </a:t>
            </a:r>
            <a:r>
              <a:rPr sz="2400" spc="-25" dirty="0">
                <a:latin typeface="Arial"/>
                <a:cs typeface="Arial"/>
              </a:rPr>
              <a:t>расчете </a:t>
            </a:r>
            <a:r>
              <a:rPr sz="2400" spc="-15" dirty="0">
                <a:latin typeface="Arial"/>
                <a:cs typeface="Arial"/>
              </a:rPr>
              <a:t>частоты  </a:t>
            </a:r>
            <a:r>
              <a:rPr sz="2400" spc="-5" dirty="0">
                <a:latin typeface="Arial"/>
                <a:cs typeface="Arial"/>
              </a:rPr>
              <a:t>остатка </a:t>
            </a:r>
            <a:r>
              <a:rPr sz="2400" i="1" dirty="0">
                <a:latin typeface="Times New Roman"/>
                <a:cs typeface="Times New Roman"/>
              </a:rPr>
              <a:t>i </a:t>
            </a:r>
            <a:r>
              <a:rPr sz="2400" dirty="0">
                <a:latin typeface="Arial"/>
                <a:cs typeface="Arial"/>
              </a:rPr>
              <a:t>в </a:t>
            </a:r>
            <a:r>
              <a:rPr sz="2400" spc="-10" dirty="0">
                <a:latin typeface="Arial"/>
                <a:cs typeface="Arial"/>
              </a:rPr>
              <a:t>позиции </a:t>
            </a:r>
            <a:r>
              <a:rPr sz="2400" i="1" dirty="0">
                <a:latin typeface="Times New Roman"/>
                <a:cs typeface="Times New Roman"/>
              </a:rPr>
              <a:t>k </a:t>
            </a:r>
            <a:r>
              <a:rPr sz="2400" spc="-15" dirty="0">
                <a:latin typeface="Arial"/>
                <a:cs typeface="Arial"/>
              </a:rPr>
              <a:t>используются </a:t>
            </a:r>
            <a:r>
              <a:rPr sz="2400" spc="-5" dirty="0">
                <a:latin typeface="Arial"/>
                <a:cs typeface="Arial"/>
              </a:rPr>
              <a:t>веса  </a:t>
            </a:r>
            <a:r>
              <a:rPr sz="2400" spc="-15" dirty="0">
                <a:latin typeface="Arial"/>
                <a:cs typeface="Arial"/>
              </a:rPr>
              <a:t>последовательностей </a:t>
            </a:r>
            <a:r>
              <a:rPr sz="2400" i="1" spc="-5" dirty="0">
                <a:latin typeface="Times New Roman"/>
                <a:cs typeface="Times New Roman"/>
              </a:rPr>
              <a:t>w</a:t>
            </a:r>
            <a:r>
              <a:rPr sz="2000" i="1" spc="-7" baseline="-13888" dirty="0">
                <a:latin typeface="Times New Roman"/>
                <a:cs typeface="Times New Roman"/>
              </a:rPr>
              <a:t>s</a:t>
            </a:r>
            <a:r>
              <a:rPr sz="2000" i="1" spc="52" baseline="-13888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73752" y="6221897"/>
            <a:ext cx="8725680" cy="1202185"/>
          </a:xfrm>
          <a:prstGeom prst="rect">
            <a:avLst/>
          </a:prstGeom>
        </p:spPr>
        <p:txBody>
          <a:bodyPr vert="horz" wrap="square" lIns="0" tIns="3174" rIns="0" bIns="0" rtlCol="0">
            <a:spAutoFit/>
          </a:bodyPr>
          <a:lstStyle/>
          <a:p>
            <a:pPr marL="76170" marR="55858">
              <a:lnSpc>
                <a:spcPct val="102600"/>
              </a:lnSpc>
              <a:spcBef>
                <a:spcPts val="25"/>
              </a:spcBef>
              <a:tabLst>
                <a:tab pos="4034446" algn="l"/>
              </a:tabLst>
            </a:pPr>
            <a:r>
              <a:rPr sz="2399" spc="-10" dirty="0">
                <a:latin typeface="Arial"/>
                <a:cs typeface="Arial"/>
              </a:rPr>
              <a:t>Если все веса </a:t>
            </a:r>
            <a:r>
              <a:rPr sz="2399" spc="-20" dirty="0">
                <a:latin typeface="Arial"/>
                <a:cs typeface="Arial"/>
              </a:rPr>
              <a:t>последовательностей </a:t>
            </a:r>
            <a:r>
              <a:rPr sz="2399" spc="-5" dirty="0">
                <a:latin typeface="Arial"/>
                <a:cs typeface="Arial"/>
              </a:rPr>
              <a:t>равны, </a:t>
            </a:r>
            <a:r>
              <a:rPr sz="2399" spc="-15" dirty="0">
                <a:latin typeface="Arial"/>
                <a:cs typeface="Arial"/>
              </a:rPr>
              <a:t>то </a:t>
            </a:r>
            <a:r>
              <a:rPr sz="2399" spc="-10" dirty="0">
                <a:latin typeface="Arial"/>
                <a:cs typeface="Arial"/>
              </a:rPr>
              <a:t>получится  </a:t>
            </a:r>
            <a:r>
              <a:rPr sz="2399" spc="-5" dirty="0">
                <a:latin typeface="Arial"/>
                <a:cs typeface="Arial"/>
              </a:rPr>
              <a:t>обычная </a:t>
            </a:r>
            <a:r>
              <a:rPr sz="2399" spc="-20" dirty="0">
                <a:latin typeface="Arial"/>
                <a:cs typeface="Arial"/>
              </a:rPr>
              <a:t>частота.</a:t>
            </a:r>
            <a:r>
              <a:rPr sz="2399" spc="20" dirty="0">
                <a:latin typeface="Arial"/>
                <a:cs typeface="Arial"/>
              </a:rPr>
              <a:t> </a:t>
            </a:r>
            <a:r>
              <a:rPr sz="2399" spc="-5" dirty="0">
                <a:latin typeface="Arial"/>
                <a:cs typeface="Arial"/>
              </a:rPr>
              <a:t>Здесь</a:t>
            </a:r>
            <a:r>
              <a:rPr sz="2399" spc="50" dirty="0">
                <a:latin typeface="Arial"/>
                <a:cs typeface="Arial"/>
              </a:rPr>
              <a:t> </a:t>
            </a:r>
            <a:r>
              <a:rPr sz="2399" i="1" spc="-5" dirty="0">
                <a:latin typeface="Times New Roman"/>
                <a:cs typeface="Times New Roman"/>
              </a:rPr>
              <a:t>a</a:t>
            </a:r>
            <a:r>
              <a:rPr sz="2099" i="1" spc="-7" baseline="-13888" dirty="0">
                <a:latin typeface="Times New Roman"/>
                <a:cs typeface="Times New Roman"/>
              </a:rPr>
              <a:t>sk	</a:t>
            </a:r>
            <a:r>
              <a:rPr sz="2399" dirty="0">
                <a:latin typeface="Arial"/>
                <a:cs typeface="Arial"/>
              </a:rPr>
              <a:t>— </a:t>
            </a:r>
            <a:r>
              <a:rPr sz="2399" spc="-15" dirty="0">
                <a:latin typeface="Arial"/>
                <a:cs typeface="Arial"/>
              </a:rPr>
              <a:t>буква </a:t>
            </a:r>
            <a:r>
              <a:rPr sz="2399" spc="-20" dirty="0">
                <a:latin typeface="Arial"/>
                <a:cs typeface="Arial"/>
              </a:rPr>
              <a:t>последовательности </a:t>
            </a:r>
            <a:r>
              <a:rPr sz="2399" i="1" dirty="0">
                <a:latin typeface="Times New Roman"/>
                <a:cs typeface="Times New Roman"/>
              </a:rPr>
              <a:t>s </a:t>
            </a:r>
            <a:r>
              <a:rPr sz="2399" dirty="0">
                <a:latin typeface="Arial"/>
                <a:cs typeface="Arial"/>
              </a:rPr>
              <a:t>в  </a:t>
            </a:r>
            <a:r>
              <a:rPr sz="2399" spc="-10" dirty="0">
                <a:latin typeface="Arial"/>
                <a:cs typeface="Arial"/>
              </a:rPr>
              <a:t>позиции </a:t>
            </a:r>
            <a:r>
              <a:rPr sz="2399" i="1" dirty="0">
                <a:latin typeface="Times New Roman"/>
                <a:cs typeface="Times New Roman"/>
              </a:rPr>
              <a:t>k </a:t>
            </a:r>
            <a:r>
              <a:rPr sz="2399" dirty="0">
                <a:latin typeface="Times New Roman"/>
                <a:cs typeface="Times New Roman"/>
              </a:rPr>
              <a:t>, </a:t>
            </a:r>
            <a:r>
              <a:rPr sz="2399" i="1" spc="-5" dirty="0">
                <a:latin typeface="Times New Roman"/>
                <a:cs typeface="Times New Roman"/>
              </a:rPr>
              <a:t>ψ</a:t>
            </a:r>
            <a:r>
              <a:rPr sz="2099" i="1" spc="-7" baseline="-13888" dirty="0">
                <a:latin typeface="Times New Roman"/>
                <a:cs typeface="Times New Roman"/>
              </a:rPr>
              <a:t>i </a:t>
            </a:r>
            <a:r>
              <a:rPr sz="2399" dirty="0">
                <a:latin typeface="Arial"/>
                <a:cs typeface="Arial"/>
              </a:rPr>
              <a:t>— </a:t>
            </a:r>
            <a:r>
              <a:rPr sz="2399" spc="-20" dirty="0">
                <a:latin typeface="Arial"/>
                <a:cs typeface="Arial"/>
              </a:rPr>
              <a:t>псевдоотсчёт </a:t>
            </a:r>
            <a:r>
              <a:rPr sz="2399" dirty="0">
                <a:latin typeface="Arial"/>
                <a:cs typeface="Arial"/>
              </a:rPr>
              <a:t>для </a:t>
            </a:r>
            <a:r>
              <a:rPr sz="2399" spc="-10" dirty="0">
                <a:latin typeface="Arial"/>
                <a:cs typeface="Arial"/>
              </a:rPr>
              <a:t>остатка</a:t>
            </a:r>
            <a:r>
              <a:rPr sz="2399" spc="45" dirty="0">
                <a:latin typeface="Arial"/>
                <a:cs typeface="Arial"/>
              </a:rPr>
              <a:t> </a:t>
            </a:r>
            <a:r>
              <a:rPr sz="2799" i="1" dirty="0">
                <a:latin typeface="Times New Roman"/>
                <a:cs typeface="Times New Roman"/>
              </a:rPr>
              <a:t>i</a:t>
            </a:r>
            <a:r>
              <a:rPr sz="2399" dirty="0">
                <a:latin typeface="Arial"/>
                <a:cs typeface="Arial"/>
              </a:rPr>
              <a:t>.</a:t>
            </a:r>
          </a:p>
        </p:txBody>
      </p:sp>
      <p:sp>
        <p:nvSpPr>
          <p:cNvPr id="5" name="object 5"/>
          <p:cNvSpPr/>
          <p:nvPr/>
        </p:nvSpPr>
        <p:spPr>
          <a:xfrm>
            <a:off x="3185620" y="4355912"/>
            <a:ext cx="3696687" cy="15220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799"/>
          </a:p>
        </p:txBody>
      </p:sp>
    </p:spTree>
    <p:extLst>
      <p:ext uri="{BB962C8B-B14F-4D97-AF65-F5344CB8AC3E}">
        <p14:creationId xmlns:p14="http://schemas.microsoft.com/office/powerpoint/2010/main" val="76714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0519" y="241439"/>
            <a:ext cx="8925621" cy="1320246"/>
          </a:xfrm>
          <a:prstGeom prst="rect">
            <a:avLst/>
          </a:prstGeom>
        </p:spPr>
        <p:txBody>
          <a:bodyPr vert="horz" wrap="square" lIns="0" tIns="71090" rIns="0" bIns="0" rtlCol="0" anchor="ctr">
            <a:spAutoFit/>
          </a:bodyPr>
          <a:lstStyle/>
          <a:p>
            <a:pPr marL="2262869" marR="5078" indent="-2250809">
              <a:lnSpc>
                <a:spcPts val="4918"/>
              </a:lnSpc>
              <a:spcBef>
                <a:spcPts val="560"/>
              </a:spcBef>
            </a:pPr>
            <a:r>
              <a:rPr spc="-5" dirty="0">
                <a:solidFill>
                  <a:srgbClr val="990000"/>
                </a:solidFill>
                <a:latin typeface="Liberation Sans"/>
                <a:cs typeface="Liberation Sans"/>
              </a:rPr>
              <a:t>Внимание: слово </a:t>
            </a:r>
            <a:r>
              <a:rPr spc="-15" dirty="0">
                <a:solidFill>
                  <a:srgbClr val="990000"/>
                </a:solidFill>
                <a:latin typeface="Liberation Sans"/>
                <a:cs typeface="Liberation Sans"/>
              </a:rPr>
              <a:t>«вес» </a:t>
            </a:r>
            <a:r>
              <a:rPr spc="-35" dirty="0">
                <a:solidFill>
                  <a:srgbClr val="990000"/>
                </a:solidFill>
                <a:latin typeface="Liberation Sans"/>
                <a:cs typeface="Liberation Sans"/>
              </a:rPr>
              <a:t>имеет </a:t>
            </a:r>
            <a:r>
              <a:rPr spc="-20" dirty="0">
                <a:solidFill>
                  <a:srgbClr val="990000"/>
                </a:solidFill>
                <a:latin typeface="Liberation Sans"/>
                <a:cs typeface="Liberation Sans"/>
              </a:rPr>
              <a:t>два  </a:t>
            </a:r>
            <a:r>
              <a:rPr spc="-15" dirty="0">
                <a:solidFill>
                  <a:srgbClr val="990000"/>
                </a:solidFill>
                <a:latin typeface="Liberation Sans"/>
                <a:cs typeface="Liberation Sans"/>
              </a:rPr>
              <a:t>разных</a:t>
            </a:r>
            <a:r>
              <a:rPr dirty="0">
                <a:solidFill>
                  <a:srgbClr val="990000"/>
                </a:solidFill>
                <a:latin typeface="Liberation Sans"/>
                <a:cs typeface="Liberation Sans"/>
              </a:rPr>
              <a:t> </a:t>
            </a:r>
            <a:r>
              <a:rPr spc="-20" dirty="0">
                <a:solidFill>
                  <a:srgbClr val="990000"/>
                </a:solidFill>
                <a:latin typeface="Liberation Sans"/>
                <a:cs typeface="Liberation Sans"/>
              </a:rPr>
              <a:t>значения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9718" y="4301194"/>
            <a:ext cx="170743" cy="234453"/>
          </a:xfrm>
          <a:prstGeom prst="rect">
            <a:avLst/>
          </a:prstGeom>
        </p:spPr>
        <p:txBody>
          <a:bodyPr vert="horz" wrap="square" lIns="0" tIns="11425" rIns="0" bIns="0" rtlCol="0">
            <a:spAutoFit/>
          </a:bodyPr>
          <a:lstStyle/>
          <a:p>
            <a:pPr marL="12695">
              <a:spcBef>
                <a:spcPts val="90"/>
              </a:spcBef>
            </a:pPr>
            <a:r>
              <a:rPr sz="1449" spc="-10" dirty="0">
                <a:latin typeface="OpenSymbol"/>
                <a:cs typeface="OpenSymbol"/>
              </a:rPr>
              <a:t>●</a:t>
            </a:r>
            <a:endParaRPr sz="1449">
              <a:latin typeface="OpenSymbol"/>
              <a:cs typeface="Open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9717" y="1717830"/>
            <a:ext cx="8765668" cy="3913787"/>
          </a:xfrm>
          <a:prstGeom prst="rect">
            <a:avLst/>
          </a:prstGeom>
        </p:spPr>
        <p:txBody>
          <a:bodyPr vert="horz" wrap="square" lIns="0" tIns="44431" rIns="0" bIns="0" rtlCol="0">
            <a:spAutoFit/>
          </a:bodyPr>
          <a:lstStyle/>
          <a:p>
            <a:pPr marL="336415" marR="5078" indent="-323720">
              <a:lnSpc>
                <a:spcPct val="93400"/>
              </a:lnSpc>
              <a:spcBef>
                <a:spcPts val="350"/>
              </a:spcBef>
              <a:buSzPct val="45312"/>
              <a:buFont typeface="OpenSymbol"/>
              <a:buChar char="●"/>
              <a:tabLst>
                <a:tab pos="335781" algn="l"/>
                <a:tab pos="336415" algn="l"/>
              </a:tabLst>
            </a:pPr>
            <a:r>
              <a:rPr sz="3199" spc="5" dirty="0">
                <a:latin typeface="Liberation Sans"/>
                <a:cs typeface="Liberation Sans"/>
              </a:rPr>
              <a:t>Вес </a:t>
            </a:r>
            <a:r>
              <a:rPr sz="3199" dirty="0">
                <a:latin typeface="Liberation Sans"/>
                <a:cs typeface="Liberation Sans"/>
              </a:rPr>
              <a:t>= Score, </a:t>
            </a:r>
            <a:r>
              <a:rPr sz="3199" spc="-15" dirty="0">
                <a:latin typeface="Liberation Sans"/>
                <a:cs typeface="Liberation Sans"/>
              </a:rPr>
              <a:t>вес </a:t>
            </a:r>
            <a:r>
              <a:rPr sz="3199" dirty="0">
                <a:latin typeface="Liberation Sans"/>
                <a:cs typeface="Liberation Sans"/>
              </a:rPr>
              <a:t>выравнивания </a:t>
            </a:r>
            <a:r>
              <a:rPr sz="3199" spc="-15" dirty="0">
                <a:latin typeface="Liberation Sans"/>
                <a:cs typeface="Liberation Sans"/>
              </a:rPr>
              <a:t>двух  </a:t>
            </a:r>
            <a:r>
              <a:rPr sz="3199" spc="-20" dirty="0">
                <a:latin typeface="Liberation Sans"/>
                <a:cs typeface="Liberation Sans"/>
              </a:rPr>
              <a:t>последовательностей </a:t>
            </a:r>
            <a:r>
              <a:rPr sz="3199" dirty="0">
                <a:latin typeface="Liberation Sans"/>
                <a:cs typeface="Liberation Sans"/>
              </a:rPr>
              <a:t>или  </a:t>
            </a:r>
            <a:r>
              <a:rPr sz="3199" spc="-20" dirty="0">
                <a:latin typeface="Liberation Sans"/>
                <a:cs typeface="Liberation Sans"/>
              </a:rPr>
              <a:t>последовательности относительно </a:t>
            </a:r>
            <a:r>
              <a:rPr sz="3199" dirty="0">
                <a:latin typeface="Liberation Sans"/>
                <a:cs typeface="Liberation Sans"/>
              </a:rPr>
              <a:t>профиля  </a:t>
            </a:r>
            <a:r>
              <a:rPr sz="3199" spc="5" dirty="0">
                <a:latin typeface="Liberation Sans"/>
                <a:cs typeface="Liberation Sans"/>
              </a:rPr>
              <a:t>(PWM </a:t>
            </a:r>
            <a:r>
              <a:rPr sz="3199" dirty="0">
                <a:latin typeface="Liberation Sans"/>
                <a:cs typeface="Liberation Sans"/>
              </a:rPr>
              <a:t>или </a:t>
            </a:r>
            <a:r>
              <a:rPr sz="3199" spc="5" dirty="0">
                <a:latin typeface="Liberation Sans"/>
                <a:cs typeface="Liberation Sans"/>
              </a:rPr>
              <a:t>PSSM или </a:t>
            </a:r>
            <a:r>
              <a:rPr sz="3199" dirty="0">
                <a:latin typeface="Liberation Sans"/>
                <a:cs typeface="Liberation Sans"/>
              </a:rPr>
              <a:t>HMM), обычно  </a:t>
            </a:r>
            <a:r>
              <a:rPr sz="3199" spc="-20" dirty="0">
                <a:latin typeface="Liberation Sans"/>
                <a:cs typeface="Liberation Sans"/>
              </a:rPr>
              <a:t>обозначается</a:t>
            </a:r>
            <a:r>
              <a:rPr sz="3199" spc="30" dirty="0">
                <a:latin typeface="Liberation Sans"/>
                <a:cs typeface="Liberation Sans"/>
              </a:rPr>
              <a:t> </a:t>
            </a:r>
            <a:r>
              <a:rPr sz="2799" i="1" dirty="0">
                <a:latin typeface="Times New Roman"/>
                <a:cs typeface="Times New Roman"/>
              </a:rPr>
              <a:t>S</a:t>
            </a:r>
            <a:r>
              <a:rPr sz="3199" dirty="0">
                <a:latin typeface="Liberation Sans"/>
                <a:cs typeface="Liberation Sans"/>
              </a:rPr>
              <a:t>.</a:t>
            </a:r>
            <a:endParaRPr sz="3199">
              <a:latin typeface="Liberation Sans"/>
              <a:cs typeface="Liberation Sans"/>
            </a:endParaRPr>
          </a:p>
          <a:p>
            <a:pPr marL="336415" marR="623321">
              <a:lnSpc>
                <a:spcPts val="3589"/>
              </a:lnSpc>
              <a:spcBef>
                <a:spcPts val="1499"/>
              </a:spcBef>
            </a:pPr>
            <a:r>
              <a:rPr sz="3199" spc="5" dirty="0">
                <a:latin typeface="Liberation Sans"/>
                <a:cs typeface="Liberation Sans"/>
              </a:rPr>
              <a:t>Вес </a:t>
            </a:r>
            <a:r>
              <a:rPr sz="3199" dirty="0">
                <a:latin typeface="Liberation Sans"/>
                <a:cs typeface="Liberation Sans"/>
              </a:rPr>
              <a:t>= </a:t>
            </a:r>
            <a:r>
              <a:rPr sz="3199" spc="-10" dirty="0">
                <a:latin typeface="Liberation Sans"/>
                <a:cs typeface="Liberation Sans"/>
              </a:rPr>
              <a:t>Weight, вес </a:t>
            </a:r>
            <a:r>
              <a:rPr sz="3199" spc="-15" dirty="0">
                <a:latin typeface="Liberation Sans"/>
                <a:cs typeface="Liberation Sans"/>
              </a:rPr>
              <a:t>последовательности,  </a:t>
            </a:r>
            <a:r>
              <a:rPr sz="3199" spc="-10" dirty="0">
                <a:latin typeface="Liberation Sans"/>
                <a:cs typeface="Liberation Sans"/>
              </a:rPr>
              <a:t>используемый </a:t>
            </a:r>
            <a:r>
              <a:rPr sz="3199" spc="-5" dirty="0">
                <a:latin typeface="Liberation Sans"/>
                <a:cs typeface="Liberation Sans"/>
              </a:rPr>
              <a:t>при </a:t>
            </a:r>
            <a:r>
              <a:rPr sz="3199" dirty="0">
                <a:latin typeface="Liberation Sans"/>
                <a:cs typeface="Liberation Sans"/>
              </a:rPr>
              <a:t>построении </a:t>
            </a:r>
            <a:r>
              <a:rPr sz="3199" spc="5" dirty="0">
                <a:latin typeface="Liberation Sans"/>
                <a:cs typeface="Liberation Sans"/>
              </a:rPr>
              <a:t>PSSM </a:t>
            </a:r>
            <a:r>
              <a:rPr sz="3199" dirty="0">
                <a:latin typeface="Liberation Sans"/>
                <a:cs typeface="Liberation Sans"/>
              </a:rPr>
              <a:t>по  множественному выравниванию,</a:t>
            </a:r>
            <a:r>
              <a:rPr sz="3199" spc="-110" dirty="0">
                <a:latin typeface="Liberation Sans"/>
                <a:cs typeface="Liberation Sans"/>
              </a:rPr>
              <a:t> </a:t>
            </a:r>
            <a:r>
              <a:rPr sz="3199" dirty="0">
                <a:latin typeface="Liberation Sans"/>
                <a:cs typeface="Liberation Sans"/>
              </a:rPr>
              <a:t>обычно  </a:t>
            </a:r>
            <a:r>
              <a:rPr sz="3199" spc="-20" dirty="0">
                <a:latin typeface="Liberation Sans"/>
                <a:cs typeface="Liberation Sans"/>
              </a:rPr>
              <a:t>обозначается</a:t>
            </a:r>
            <a:r>
              <a:rPr sz="3199" spc="30" dirty="0">
                <a:latin typeface="Liberation Sans"/>
                <a:cs typeface="Liberation Sans"/>
              </a:rPr>
              <a:t> </a:t>
            </a:r>
            <a:r>
              <a:rPr sz="2799" i="1" dirty="0">
                <a:latin typeface="Times New Roman"/>
                <a:cs typeface="Times New Roman"/>
              </a:rPr>
              <a:t>w</a:t>
            </a:r>
            <a:r>
              <a:rPr sz="3199" dirty="0">
                <a:latin typeface="Liberation Sans"/>
                <a:cs typeface="Liberation Sans"/>
              </a:rPr>
              <a:t>.</a:t>
            </a:r>
            <a:endParaRPr sz="3199">
              <a:latin typeface="Liberation Sans"/>
              <a:cs typeface="Liberation Sans"/>
            </a:endParaRPr>
          </a:p>
        </p:txBody>
      </p:sp>
    </p:spTree>
    <p:extLst>
      <p:ext uri="{BB962C8B-B14F-4D97-AF65-F5344CB8AC3E}">
        <p14:creationId xmlns:p14="http://schemas.microsoft.com/office/powerpoint/2010/main" val="308878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2568" y="370925"/>
            <a:ext cx="8825333" cy="1122209"/>
          </a:xfrm>
          <a:prstGeom prst="rect">
            <a:avLst/>
          </a:prstGeom>
        </p:spPr>
        <p:txBody>
          <a:bodyPr vert="horz" wrap="square" lIns="0" tIns="12695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599" spc="-20" dirty="0"/>
              <a:t>Дополнительная </a:t>
            </a:r>
            <a:r>
              <a:rPr sz="3599" spc="-5" dirty="0"/>
              <a:t>информация:</a:t>
            </a:r>
            <a:endParaRPr sz="3599"/>
          </a:p>
          <a:p>
            <a:pPr algn="ctr">
              <a:lnSpc>
                <a:spcPct val="100000"/>
              </a:lnSpc>
            </a:pPr>
            <a:r>
              <a:rPr sz="3599" spc="25" dirty="0"/>
              <a:t>как </a:t>
            </a:r>
            <a:r>
              <a:rPr sz="3599" spc="-30" dirty="0"/>
              <a:t>получается </a:t>
            </a:r>
            <a:r>
              <a:rPr sz="3599" spc="-15" dirty="0"/>
              <a:t>вес</a:t>
            </a:r>
            <a:r>
              <a:rPr sz="3599" spc="-70" dirty="0"/>
              <a:t> </a:t>
            </a:r>
            <a:r>
              <a:rPr sz="3599" spc="-25" dirty="0"/>
              <a:t>последовательности?</a:t>
            </a:r>
            <a:endParaRPr sz="3599"/>
          </a:p>
        </p:txBody>
      </p:sp>
      <p:sp>
        <p:nvSpPr>
          <p:cNvPr id="3" name="object 3"/>
          <p:cNvSpPr txBox="1"/>
          <p:nvPr/>
        </p:nvSpPr>
        <p:spPr>
          <a:xfrm>
            <a:off x="190949" y="1736871"/>
            <a:ext cx="9014484" cy="1891506"/>
          </a:xfrm>
          <a:prstGeom prst="rect">
            <a:avLst/>
          </a:prstGeom>
        </p:spPr>
        <p:txBody>
          <a:bodyPr vert="horz" wrap="square" lIns="0" tIns="25389" rIns="0" bIns="0" rtlCol="0">
            <a:spAutoFit/>
          </a:bodyPr>
          <a:lstStyle/>
          <a:p>
            <a:pPr marL="25390" marR="17773">
              <a:lnSpc>
                <a:spcPct val="101699"/>
              </a:lnSpc>
              <a:spcBef>
                <a:spcPts val="200"/>
              </a:spcBef>
            </a:pPr>
            <a:r>
              <a:rPr sz="2399" spc="-5" dirty="0">
                <a:latin typeface="Arial"/>
                <a:cs typeface="Arial"/>
              </a:rPr>
              <a:t>Как </a:t>
            </a:r>
            <a:r>
              <a:rPr sz="2399" spc="-10" dirty="0">
                <a:latin typeface="Arial"/>
                <a:cs typeface="Arial"/>
              </a:rPr>
              <a:t>получить </a:t>
            </a:r>
            <a:r>
              <a:rPr sz="2399" spc="-5" dirty="0">
                <a:latin typeface="Arial"/>
                <a:cs typeface="Arial"/>
              </a:rPr>
              <a:t>такой </a:t>
            </a:r>
            <a:r>
              <a:rPr sz="2399" spc="-15" dirty="0">
                <a:latin typeface="Arial"/>
                <a:cs typeface="Arial"/>
              </a:rPr>
              <a:t>вес </a:t>
            </a:r>
            <a:r>
              <a:rPr sz="2399" spc="-20" dirty="0">
                <a:latin typeface="Arial"/>
                <a:cs typeface="Arial"/>
              </a:rPr>
              <a:t>последовательности </a:t>
            </a:r>
            <a:r>
              <a:rPr sz="2399" spc="5" dirty="0">
                <a:latin typeface="Arial"/>
                <a:cs typeface="Arial"/>
              </a:rPr>
              <a:t>(</a:t>
            </a:r>
            <a:r>
              <a:rPr sz="2399" i="1" spc="5" dirty="0">
                <a:latin typeface="Times New Roman"/>
                <a:cs typeface="Times New Roman"/>
              </a:rPr>
              <a:t>w</a:t>
            </a:r>
            <a:r>
              <a:rPr sz="2099" i="1" spc="7" baseline="-13888" dirty="0">
                <a:latin typeface="Times New Roman"/>
                <a:cs typeface="Times New Roman"/>
              </a:rPr>
              <a:t>s</a:t>
            </a:r>
            <a:r>
              <a:rPr sz="2399" spc="5" dirty="0">
                <a:latin typeface="Arial"/>
                <a:cs typeface="Arial"/>
              </a:rPr>
              <a:t>), </a:t>
            </a:r>
            <a:r>
              <a:rPr sz="2399" spc="-10" dirty="0">
                <a:latin typeface="Arial"/>
                <a:cs typeface="Arial"/>
              </a:rPr>
              <a:t>чтобы </a:t>
            </a:r>
            <a:r>
              <a:rPr sz="2399" spc="-5" dirty="0">
                <a:latin typeface="Arial"/>
                <a:cs typeface="Arial"/>
              </a:rPr>
              <a:t>он </a:t>
            </a:r>
            <a:r>
              <a:rPr sz="2399" dirty="0">
                <a:latin typeface="Arial"/>
                <a:cs typeface="Arial"/>
              </a:rPr>
              <a:t>был  </a:t>
            </a:r>
            <a:r>
              <a:rPr sz="2399" spc="-5" dirty="0">
                <a:latin typeface="Arial"/>
                <a:cs typeface="Arial"/>
              </a:rPr>
              <a:t>маленьким </a:t>
            </a:r>
            <a:r>
              <a:rPr sz="2399" dirty="0">
                <a:latin typeface="Arial"/>
                <a:cs typeface="Arial"/>
              </a:rPr>
              <a:t>у </a:t>
            </a:r>
            <a:r>
              <a:rPr sz="2399" spc="-20" dirty="0">
                <a:latin typeface="Arial"/>
                <a:cs typeface="Arial"/>
              </a:rPr>
              <a:t>последовательностей, </a:t>
            </a:r>
            <a:r>
              <a:rPr sz="2399" spc="-5" dirty="0">
                <a:latin typeface="Arial"/>
                <a:cs typeface="Arial"/>
              </a:rPr>
              <a:t>имеющим </a:t>
            </a:r>
            <a:r>
              <a:rPr sz="2399" dirty="0">
                <a:latin typeface="Arial"/>
                <a:cs typeface="Arial"/>
              </a:rPr>
              <a:t>в </a:t>
            </a:r>
            <a:r>
              <a:rPr sz="2399" spc="-10" dirty="0">
                <a:latin typeface="Arial"/>
                <a:cs typeface="Arial"/>
              </a:rPr>
              <a:t>нашем  выравнивании </a:t>
            </a:r>
            <a:r>
              <a:rPr sz="2399" spc="-20" dirty="0">
                <a:latin typeface="Arial"/>
                <a:cs typeface="Arial"/>
              </a:rPr>
              <a:t>близких </a:t>
            </a:r>
            <a:r>
              <a:rPr sz="2399" spc="-10" dirty="0">
                <a:latin typeface="Arial"/>
                <a:cs typeface="Arial"/>
              </a:rPr>
              <a:t>родственников, </a:t>
            </a:r>
            <a:r>
              <a:rPr sz="2399" dirty="0">
                <a:latin typeface="Arial"/>
                <a:cs typeface="Arial"/>
              </a:rPr>
              <a:t>и </a:t>
            </a:r>
            <a:r>
              <a:rPr sz="2399" spc="-10" dirty="0">
                <a:latin typeface="Arial"/>
                <a:cs typeface="Arial"/>
              </a:rPr>
              <a:t>большим </a:t>
            </a:r>
            <a:r>
              <a:rPr sz="2399" dirty="0">
                <a:latin typeface="Arial"/>
                <a:cs typeface="Arial"/>
              </a:rPr>
              <a:t>у </a:t>
            </a:r>
            <a:r>
              <a:rPr sz="2399" spc="-15" dirty="0">
                <a:latin typeface="Arial"/>
                <a:cs typeface="Arial"/>
              </a:rPr>
              <a:t>одиноких  </a:t>
            </a:r>
            <a:r>
              <a:rPr sz="2399" spc="-20" dirty="0">
                <a:latin typeface="Arial"/>
                <a:cs typeface="Arial"/>
              </a:rPr>
              <a:t>последовательностей?</a:t>
            </a:r>
            <a:endParaRPr sz="2399">
              <a:latin typeface="Arial"/>
              <a:cs typeface="Arial"/>
            </a:endParaRPr>
          </a:p>
          <a:p>
            <a:pPr marL="25390"/>
            <a:r>
              <a:rPr sz="2399" spc="-10" dirty="0">
                <a:latin typeface="Arial"/>
                <a:cs typeface="Arial"/>
              </a:rPr>
              <a:t>Например, </a:t>
            </a:r>
            <a:r>
              <a:rPr sz="2399" spc="-15" dirty="0">
                <a:latin typeface="Arial"/>
                <a:cs typeface="Arial"/>
              </a:rPr>
              <a:t>так </a:t>
            </a:r>
            <a:r>
              <a:rPr sz="1999" spc="5" dirty="0">
                <a:latin typeface="Arial"/>
                <a:cs typeface="Arial"/>
              </a:rPr>
              <a:t>(а </a:t>
            </a:r>
            <a:r>
              <a:rPr sz="1999" spc="-15" dirty="0">
                <a:latin typeface="Arial"/>
                <a:cs typeface="Arial"/>
              </a:rPr>
              <a:t>всего </a:t>
            </a:r>
            <a:r>
              <a:rPr sz="1999" dirty="0">
                <a:latin typeface="Arial"/>
                <a:cs typeface="Arial"/>
              </a:rPr>
              <a:t>около </a:t>
            </a:r>
            <a:r>
              <a:rPr sz="1999" spc="5" dirty="0">
                <a:latin typeface="Arial"/>
                <a:cs typeface="Arial"/>
              </a:rPr>
              <a:t>десятка </a:t>
            </a:r>
            <a:r>
              <a:rPr sz="1999" spc="-10" dirty="0">
                <a:latin typeface="Arial"/>
                <a:cs typeface="Arial"/>
              </a:rPr>
              <a:t>только популярных</a:t>
            </a:r>
            <a:r>
              <a:rPr sz="1999" spc="55" dirty="0">
                <a:latin typeface="Arial"/>
                <a:cs typeface="Arial"/>
              </a:rPr>
              <a:t> </a:t>
            </a:r>
            <a:r>
              <a:rPr sz="1999" spc="5" dirty="0">
                <a:latin typeface="Arial"/>
                <a:cs typeface="Arial"/>
              </a:rPr>
              <a:t>способов)</a:t>
            </a:r>
            <a:r>
              <a:rPr sz="2399" spc="5" dirty="0">
                <a:latin typeface="Arial"/>
                <a:cs typeface="Arial"/>
              </a:rPr>
              <a:t>.</a:t>
            </a:r>
            <a:endParaRPr sz="2399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2818" y="3742629"/>
            <a:ext cx="111078" cy="151259"/>
          </a:xfrm>
          <a:prstGeom prst="rect">
            <a:avLst/>
          </a:prstGeom>
        </p:spPr>
        <p:txBody>
          <a:bodyPr vert="horz" wrap="square" lIns="0" tIns="12695" rIns="0" bIns="0" rtlCol="0">
            <a:spAutoFit/>
          </a:bodyPr>
          <a:lstStyle/>
          <a:p>
            <a:pPr marL="12695">
              <a:spcBef>
                <a:spcPts val="100"/>
              </a:spcBef>
            </a:pPr>
            <a:r>
              <a:rPr sz="900" dirty="0">
                <a:latin typeface="Wingdings"/>
                <a:cs typeface="Wingdings"/>
              </a:rPr>
              <a:t></a:t>
            </a:r>
            <a:endParaRPr sz="9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9873" y="3526819"/>
            <a:ext cx="9024640" cy="835309"/>
          </a:xfrm>
          <a:prstGeom prst="rect">
            <a:avLst/>
          </a:prstGeom>
        </p:spPr>
        <p:txBody>
          <a:bodyPr vert="horz" wrap="square" lIns="0" tIns="24755" rIns="0" bIns="0" rtlCol="0">
            <a:spAutoFit/>
          </a:bodyPr>
          <a:lstStyle/>
          <a:p>
            <a:pPr marL="38085" marR="30468">
              <a:lnSpc>
                <a:spcPct val="117400"/>
              </a:lnSpc>
              <a:spcBef>
                <a:spcPts val="195"/>
              </a:spcBef>
            </a:pPr>
            <a:r>
              <a:rPr sz="1999" spc="-5" dirty="0">
                <a:latin typeface="Arial"/>
                <a:cs typeface="Arial"/>
              </a:rPr>
              <a:t>Дано выравнивание: </a:t>
            </a:r>
            <a:r>
              <a:rPr sz="1999" spc="-15" dirty="0">
                <a:latin typeface="Arial"/>
                <a:cs typeface="Arial"/>
              </a:rPr>
              <a:t>последовательность </a:t>
            </a:r>
            <a:r>
              <a:rPr sz="2399" i="1" dirty="0">
                <a:latin typeface="Times New Roman"/>
                <a:cs typeface="Times New Roman"/>
              </a:rPr>
              <a:t>s </a:t>
            </a:r>
            <a:r>
              <a:rPr sz="1999" spc="-5" dirty="0">
                <a:latin typeface="Arial"/>
                <a:cs typeface="Arial"/>
              </a:rPr>
              <a:t>содержит </a:t>
            </a:r>
            <a:r>
              <a:rPr sz="1999" spc="-20" dirty="0">
                <a:latin typeface="Arial"/>
                <a:cs typeface="Arial"/>
              </a:rPr>
              <a:t>букву </a:t>
            </a:r>
            <a:r>
              <a:rPr sz="2199" i="1" spc="5" dirty="0">
                <a:latin typeface="Times New Roman"/>
                <a:cs typeface="Times New Roman"/>
              </a:rPr>
              <a:t>a</a:t>
            </a:r>
            <a:r>
              <a:rPr sz="1874" i="1" spc="7" baseline="-33333" dirty="0">
                <a:latin typeface="Times New Roman"/>
                <a:cs typeface="Times New Roman"/>
              </a:rPr>
              <a:t>s,k </a:t>
            </a:r>
            <a:r>
              <a:rPr sz="1999" dirty="0">
                <a:latin typeface="Arial"/>
                <a:cs typeface="Arial"/>
              </a:rPr>
              <a:t>в </a:t>
            </a:r>
            <a:r>
              <a:rPr sz="1999" spc="-5" dirty="0">
                <a:latin typeface="Arial"/>
                <a:cs typeface="Arial"/>
              </a:rPr>
              <a:t>позиции </a:t>
            </a:r>
            <a:r>
              <a:rPr sz="2399" i="1" dirty="0">
                <a:latin typeface="Times New Roman"/>
                <a:cs typeface="Times New Roman"/>
              </a:rPr>
              <a:t>k</a:t>
            </a:r>
            <a:r>
              <a:rPr sz="1999" dirty="0">
                <a:latin typeface="Arial"/>
                <a:cs typeface="Arial"/>
              </a:rPr>
              <a:t>.  </a:t>
            </a:r>
            <a:r>
              <a:rPr sz="1999" spc="-10" dirty="0">
                <a:latin typeface="Arial"/>
                <a:cs typeface="Arial"/>
              </a:rPr>
              <a:t>Сначала </a:t>
            </a:r>
            <a:r>
              <a:rPr sz="1999" spc="-5" dirty="0">
                <a:latin typeface="Arial"/>
                <a:cs typeface="Arial"/>
              </a:rPr>
              <a:t>припишем </a:t>
            </a:r>
            <a:r>
              <a:rPr sz="1999" spc="-10" dirty="0">
                <a:latin typeface="Arial"/>
                <a:cs typeface="Arial"/>
              </a:rPr>
              <a:t>вес </a:t>
            </a:r>
            <a:r>
              <a:rPr sz="1999" spc="5" dirty="0">
                <a:latin typeface="Arial"/>
                <a:cs typeface="Arial"/>
              </a:rPr>
              <a:t>каждой </a:t>
            </a:r>
            <a:r>
              <a:rPr sz="1999" b="1" spc="-10" dirty="0">
                <a:latin typeface="Arial"/>
                <a:cs typeface="Arial"/>
              </a:rPr>
              <a:t>букве</a:t>
            </a:r>
            <a:r>
              <a:rPr sz="1999" b="1" spc="25" dirty="0">
                <a:latin typeface="Arial"/>
                <a:cs typeface="Arial"/>
              </a:rPr>
              <a:t> </a:t>
            </a:r>
            <a:r>
              <a:rPr sz="1999" spc="-5" dirty="0">
                <a:latin typeface="Arial"/>
                <a:cs typeface="Arial"/>
              </a:rPr>
              <a:t>выравнивания:</a:t>
            </a:r>
            <a:endParaRPr sz="1999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5262" y="4409099"/>
            <a:ext cx="107269" cy="137159"/>
          </a:xfrm>
          <a:prstGeom prst="rect">
            <a:avLst/>
          </a:prstGeom>
        </p:spPr>
        <p:txBody>
          <a:bodyPr vert="horz" wrap="square" lIns="0" tIns="13964" rIns="0" bIns="0" rtlCol="0">
            <a:spAutoFit/>
          </a:bodyPr>
          <a:lstStyle/>
          <a:p>
            <a:pPr marL="12695">
              <a:spcBef>
                <a:spcPts val="110"/>
              </a:spcBef>
            </a:pPr>
            <a:r>
              <a:rPr sz="800" spc="5" dirty="0">
                <a:latin typeface="OpenSymbol"/>
                <a:cs typeface="OpenSymbol"/>
              </a:rPr>
              <a:t>●</a:t>
            </a:r>
            <a:endParaRPr sz="800">
              <a:latin typeface="OpenSymbol"/>
              <a:cs typeface="Open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5683" y="4362128"/>
            <a:ext cx="8955454" cy="1758212"/>
          </a:xfrm>
          <a:prstGeom prst="rect">
            <a:avLst/>
          </a:prstGeom>
        </p:spPr>
        <p:txBody>
          <a:bodyPr vert="horz" wrap="square" lIns="0" tIns="8886" rIns="0" bIns="0" rtlCol="0">
            <a:spAutoFit/>
          </a:bodyPr>
          <a:lstStyle/>
          <a:p>
            <a:pPr marL="38085" marR="807397">
              <a:lnSpc>
                <a:spcPct val="101400"/>
              </a:lnSpc>
              <a:spcBef>
                <a:spcPts val="70"/>
              </a:spcBef>
            </a:pPr>
            <a:r>
              <a:rPr sz="1799" spc="-10" dirty="0">
                <a:latin typeface="Arial"/>
                <a:cs typeface="Arial"/>
              </a:rPr>
              <a:t>Пусть </a:t>
            </a:r>
            <a:r>
              <a:rPr sz="1799" dirty="0">
                <a:latin typeface="Arial"/>
                <a:cs typeface="Arial"/>
              </a:rPr>
              <a:t>в </a:t>
            </a:r>
            <a:r>
              <a:rPr sz="1799" i="1" dirty="0">
                <a:latin typeface="Times New Roman"/>
                <a:cs typeface="Times New Roman"/>
              </a:rPr>
              <a:t>k</a:t>
            </a:r>
            <a:r>
              <a:rPr sz="1799" dirty="0">
                <a:latin typeface="Arial"/>
                <a:cs typeface="Arial"/>
              </a:rPr>
              <a:t>-ой </a:t>
            </a:r>
            <a:r>
              <a:rPr sz="1799" spc="-5" dirty="0">
                <a:latin typeface="Arial"/>
                <a:cs typeface="Arial"/>
              </a:rPr>
              <a:t>позиции выравнивания </a:t>
            </a:r>
            <a:r>
              <a:rPr sz="1799" spc="-20" dirty="0">
                <a:latin typeface="Arial"/>
                <a:cs typeface="Arial"/>
              </a:rPr>
              <a:t>встречается </a:t>
            </a:r>
            <a:r>
              <a:rPr sz="1799" i="1" dirty="0">
                <a:latin typeface="Times New Roman"/>
                <a:cs typeface="Times New Roman"/>
              </a:rPr>
              <a:t>r</a:t>
            </a:r>
            <a:r>
              <a:rPr sz="1799" dirty="0">
                <a:latin typeface="Times New Roman"/>
                <a:cs typeface="Times New Roman"/>
              </a:rPr>
              <a:t>(</a:t>
            </a:r>
            <a:r>
              <a:rPr sz="1799" i="1" dirty="0">
                <a:latin typeface="Times New Roman"/>
                <a:cs typeface="Times New Roman"/>
              </a:rPr>
              <a:t>k</a:t>
            </a:r>
            <a:r>
              <a:rPr sz="1799" dirty="0">
                <a:latin typeface="Times New Roman"/>
                <a:cs typeface="Times New Roman"/>
              </a:rPr>
              <a:t>) </a:t>
            </a:r>
            <a:r>
              <a:rPr sz="1799" spc="-5" dirty="0">
                <a:latin typeface="Arial"/>
                <a:cs typeface="Arial"/>
              </a:rPr>
              <a:t>типов аминокислотных  </a:t>
            </a:r>
            <a:r>
              <a:rPr sz="1799" spc="-10" dirty="0">
                <a:latin typeface="Arial"/>
                <a:cs typeface="Arial"/>
              </a:rPr>
              <a:t>остатков. </a:t>
            </a:r>
            <a:r>
              <a:rPr sz="1799" spc="-15" dirty="0">
                <a:latin typeface="Arial"/>
                <a:cs typeface="Arial"/>
              </a:rPr>
              <a:t>Сделаем </a:t>
            </a:r>
            <a:r>
              <a:rPr sz="1799" spc="-10" dirty="0">
                <a:latin typeface="Arial"/>
                <a:cs typeface="Arial"/>
              </a:rPr>
              <a:t>так, чтобы </a:t>
            </a:r>
            <a:r>
              <a:rPr sz="1799" spc="-5" dirty="0">
                <a:latin typeface="Arial"/>
                <a:cs typeface="Arial"/>
              </a:rPr>
              <a:t>суммарный </a:t>
            </a:r>
            <a:r>
              <a:rPr sz="1799" spc="-15" dirty="0">
                <a:latin typeface="Arial"/>
                <a:cs typeface="Arial"/>
              </a:rPr>
              <a:t>вес </a:t>
            </a:r>
            <a:r>
              <a:rPr sz="1799" spc="-5" dirty="0">
                <a:latin typeface="Arial"/>
                <a:cs typeface="Arial"/>
              </a:rPr>
              <a:t>каждого типа был </a:t>
            </a:r>
            <a:r>
              <a:rPr sz="1799" spc="-15" dirty="0">
                <a:latin typeface="Arial"/>
                <a:cs typeface="Arial"/>
              </a:rPr>
              <a:t>равен</a:t>
            </a:r>
            <a:r>
              <a:rPr sz="1799" spc="100" dirty="0">
                <a:latin typeface="Arial"/>
                <a:cs typeface="Arial"/>
              </a:rPr>
              <a:t> </a:t>
            </a:r>
            <a:r>
              <a:rPr sz="1799" dirty="0">
                <a:latin typeface="Times New Roman"/>
                <a:cs typeface="Times New Roman"/>
              </a:rPr>
              <a:t>1/</a:t>
            </a:r>
            <a:r>
              <a:rPr sz="1799" i="1" dirty="0">
                <a:latin typeface="Times New Roman"/>
                <a:cs typeface="Times New Roman"/>
              </a:rPr>
              <a:t>r</a:t>
            </a:r>
            <a:r>
              <a:rPr sz="1799" dirty="0">
                <a:latin typeface="Times New Roman"/>
                <a:cs typeface="Times New Roman"/>
              </a:rPr>
              <a:t>(</a:t>
            </a:r>
            <a:r>
              <a:rPr sz="1799" i="1" dirty="0">
                <a:latin typeface="Times New Roman"/>
                <a:cs typeface="Times New Roman"/>
              </a:rPr>
              <a:t>k</a:t>
            </a:r>
            <a:r>
              <a:rPr sz="1799" dirty="0">
                <a:latin typeface="Times New Roman"/>
                <a:cs typeface="Times New Roman"/>
              </a:rPr>
              <a:t>)</a:t>
            </a:r>
          </a:p>
          <a:p>
            <a:pPr marL="38085" marR="30468"/>
            <a:r>
              <a:rPr sz="1799" spc="-5" dirty="0">
                <a:latin typeface="Arial"/>
                <a:cs typeface="Arial"/>
              </a:rPr>
              <a:t>(то есть </a:t>
            </a:r>
            <a:r>
              <a:rPr sz="1799" spc="-10" dirty="0">
                <a:latin typeface="Arial"/>
                <a:cs typeface="Arial"/>
              </a:rPr>
              <a:t>суммарный </a:t>
            </a:r>
            <a:r>
              <a:rPr sz="1799" spc="-15" dirty="0">
                <a:latin typeface="Arial"/>
                <a:cs typeface="Arial"/>
              </a:rPr>
              <a:t>вес </a:t>
            </a:r>
            <a:r>
              <a:rPr sz="1799" spc="-20" dirty="0">
                <a:latin typeface="Arial"/>
                <a:cs typeface="Arial"/>
              </a:rPr>
              <a:t>всех </a:t>
            </a:r>
            <a:r>
              <a:rPr sz="1799" spc="-5" dirty="0">
                <a:latin typeface="Arial"/>
                <a:cs typeface="Arial"/>
              </a:rPr>
              <a:t>аланинов равнялся суммарному </a:t>
            </a:r>
            <a:r>
              <a:rPr sz="1799" spc="-10" dirty="0">
                <a:latin typeface="Arial"/>
                <a:cs typeface="Arial"/>
              </a:rPr>
              <a:t>весу </a:t>
            </a:r>
            <a:r>
              <a:rPr sz="1799" spc="-5" dirty="0">
                <a:latin typeface="Arial"/>
                <a:cs typeface="Arial"/>
              </a:rPr>
              <a:t>лейцинов </a:t>
            </a:r>
            <a:r>
              <a:rPr sz="1799" dirty="0">
                <a:latin typeface="Arial"/>
                <a:cs typeface="Arial"/>
              </a:rPr>
              <a:t>и </a:t>
            </a:r>
            <a:r>
              <a:rPr sz="1799" spc="-45" dirty="0">
                <a:latin typeface="Arial"/>
                <a:cs typeface="Arial"/>
              </a:rPr>
              <a:t>т.д.)  </a:t>
            </a:r>
            <a:r>
              <a:rPr sz="1799" dirty="0">
                <a:latin typeface="Arial"/>
                <a:cs typeface="Arial"/>
              </a:rPr>
              <a:t>Для </a:t>
            </a:r>
            <a:r>
              <a:rPr sz="1799" spc="-25" dirty="0">
                <a:latin typeface="Arial"/>
                <a:cs typeface="Arial"/>
              </a:rPr>
              <a:t>этого </a:t>
            </a:r>
            <a:r>
              <a:rPr sz="1799" spc="-10" dirty="0">
                <a:latin typeface="Arial"/>
                <a:cs typeface="Arial"/>
              </a:rPr>
              <a:t>посмотрим, </a:t>
            </a:r>
            <a:r>
              <a:rPr sz="1799" dirty="0">
                <a:latin typeface="Arial"/>
                <a:cs typeface="Arial"/>
              </a:rPr>
              <a:t>в </a:t>
            </a:r>
            <a:r>
              <a:rPr sz="1799" spc="-5" dirty="0">
                <a:latin typeface="Arial"/>
                <a:cs typeface="Arial"/>
              </a:rPr>
              <a:t>скольких </a:t>
            </a:r>
            <a:r>
              <a:rPr sz="1799" spc="-15" dirty="0">
                <a:latin typeface="Arial"/>
                <a:cs typeface="Arial"/>
              </a:rPr>
              <a:t>последовательностях </a:t>
            </a:r>
            <a:r>
              <a:rPr sz="1799" spc="-10" dirty="0">
                <a:latin typeface="Arial"/>
                <a:cs typeface="Arial"/>
              </a:rPr>
              <a:t>содержится </a:t>
            </a:r>
            <a:r>
              <a:rPr sz="1799" dirty="0">
                <a:latin typeface="Arial"/>
                <a:cs typeface="Arial"/>
              </a:rPr>
              <a:t>каждый тип  </a:t>
            </a:r>
            <a:r>
              <a:rPr sz="1799" spc="-10" dirty="0">
                <a:latin typeface="Arial"/>
                <a:cs typeface="Arial"/>
              </a:rPr>
              <a:t>остатка. Пусть </a:t>
            </a:r>
            <a:r>
              <a:rPr sz="1799" spc="-5" dirty="0">
                <a:latin typeface="Arial"/>
                <a:cs typeface="Arial"/>
              </a:rPr>
              <a:t>такой же </a:t>
            </a:r>
            <a:r>
              <a:rPr sz="1799" spc="-15" dirty="0">
                <a:latin typeface="Arial"/>
                <a:cs typeface="Arial"/>
              </a:rPr>
              <a:t>остаток, </a:t>
            </a:r>
            <a:r>
              <a:rPr sz="1799" spc="10" dirty="0">
                <a:latin typeface="Arial"/>
                <a:cs typeface="Arial"/>
              </a:rPr>
              <a:t>как </a:t>
            </a:r>
            <a:r>
              <a:rPr sz="1799" i="1" spc="-5" dirty="0">
                <a:latin typeface="Times New Roman"/>
                <a:cs typeface="Times New Roman"/>
              </a:rPr>
              <a:t>a</a:t>
            </a:r>
            <a:r>
              <a:rPr sz="1574" i="1" spc="-7" baseline="-31746" dirty="0">
                <a:latin typeface="Times New Roman"/>
                <a:cs typeface="Times New Roman"/>
              </a:rPr>
              <a:t>s,k</a:t>
            </a:r>
            <a:r>
              <a:rPr sz="1799" spc="-5" dirty="0">
                <a:latin typeface="Arial"/>
                <a:cs typeface="Arial"/>
              </a:rPr>
              <a:t>, </a:t>
            </a:r>
            <a:r>
              <a:rPr sz="1799" spc="-20" dirty="0">
                <a:latin typeface="Arial"/>
                <a:cs typeface="Arial"/>
              </a:rPr>
              <a:t>встречается </a:t>
            </a:r>
            <a:r>
              <a:rPr sz="1799" dirty="0">
                <a:latin typeface="Arial"/>
                <a:cs typeface="Arial"/>
              </a:rPr>
              <a:t>в </a:t>
            </a:r>
            <a:r>
              <a:rPr sz="1799" spc="-5" dirty="0">
                <a:latin typeface="Arial"/>
                <a:cs typeface="Arial"/>
              </a:rPr>
              <a:t>нашей позиции </a:t>
            </a:r>
            <a:r>
              <a:rPr sz="1799" i="1" dirty="0">
                <a:latin typeface="Times New Roman"/>
                <a:cs typeface="Times New Roman"/>
              </a:rPr>
              <a:t>k </a:t>
            </a:r>
            <a:r>
              <a:rPr sz="1799" spc="-15" dirty="0">
                <a:latin typeface="Arial"/>
                <a:cs typeface="Arial"/>
              </a:rPr>
              <a:t>всего</a:t>
            </a:r>
            <a:r>
              <a:rPr sz="1799" spc="170" dirty="0">
                <a:latin typeface="Arial"/>
                <a:cs typeface="Arial"/>
              </a:rPr>
              <a:t> </a:t>
            </a:r>
            <a:r>
              <a:rPr sz="1799" dirty="0">
                <a:latin typeface="Arial"/>
                <a:cs typeface="Arial"/>
              </a:rPr>
              <a:t>в</a:t>
            </a:r>
          </a:p>
          <a:p>
            <a:pPr marL="38085">
              <a:spcBef>
                <a:spcPts val="420"/>
              </a:spcBef>
              <a:tabLst>
                <a:tab pos="6765758" algn="l"/>
              </a:tabLst>
            </a:pPr>
            <a:r>
              <a:rPr sz="1799" i="1" dirty="0">
                <a:latin typeface="Times New Roman"/>
                <a:cs typeface="Times New Roman"/>
              </a:rPr>
              <a:t>n</a:t>
            </a:r>
            <a:r>
              <a:rPr sz="1799" dirty="0">
                <a:latin typeface="Times New Roman"/>
                <a:cs typeface="Times New Roman"/>
              </a:rPr>
              <a:t>(</a:t>
            </a:r>
            <a:r>
              <a:rPr sz="1799" i="1" dirty="0">
                <a:latin typeface="Times New Roman"/>
                <a:cs typeface="Times New Roman"/>
              </a:rPr>
              <a:t>a</a:t>
            </a:r>
            <a:r>
              <a:rPr sz="1574" i="1" baseline="-31746" dirty="0">
                <a:latin typeface="Times New Roman"/>
                <a:cs typeface="Times New Roman"/>
              </a:rPr>
              <a:t>s,k</a:t>
            </a:r>
            <a:r>
              <a:rPr sz="1799" i="1" dirty="0">
                <a:latin typeface="Times New Roman"/>
                <a:cs typeface="Times New Roman"/>
              </a:rPr>
              <a:t>, k</a:t>
            </a:r>
            <a:r>
              <a:rPr sz="1799" dirty="0">
                <a:latin typeface="Times New Roman"/>
                <a:cs typeface="Times New Roman"/>
              </a:rPr>
              <a:t>) </a:t>
            </a:r>
            <a:r>
              <a:rPr sz="1799" spc="-5" dirty="0">
                <a:latin typeface="Arial"/>
                <a:cs typeface="Arial"/>
              </a:rPr>
              <a:t>разных </a:t>
            </a:r>
            <a:r>
              <a:rPr sz="1799" spc="-15" dirty="0">
                <a:latin typeface="Arial"/>
                <a:cs typeface="Arial"/>
              </a:rPr>
              <a:t>последовательностях. </a:t>
            </a:r>
            <a:r>
              <a:rPr sz="1799" spc="-5" dirty="0">
                <a:latin typeface="Arial"/>
                <a:cs typeface="Arial"/>
              </a:rPr>
              <a:t>Припишем </a:t>
            </a:r>
            <a:r>
              <a:rPr sz="1799" spc="-15" dirty="0">
                <a:latin typeface="Arial"/>
                <a:cs typeface="Arial"/>
              </a:rPr>
              <a:t>букве</a:t>
            </a:r>
            <a:r>
              <a:rPr sz="1799" spc="150" dirty="0">
                <a:latin typeface="Arial"/>
                <a:cs typeface="Arial"/>
              </a:rPr>
              <a:t> </a:t>
            </a:r>
            <a:r>
              <a:rPr sz="1799" i="1" spc="-5" dirty="0">
                <a:latin typeface="Times New Roman"/>
                <a:cs typeface="Times New Roman"/>
              </a:rPr>
              <a:t>a</a:t>
            </a:r>
            <a:r>
              <a:rPr sz="1574" i="1" spc="-7" baseline="-31746" dirty="0">
                <a:latin typeface="Times New Roman"/>
                <a:cs typeface="Times New Roman"/>
              </a:rPr>
              <a:t>s,k  </a:t>
            </a:r>
            <a:r>
              <a:rPr sz="1799" spc="-15" dirty="0">
                <a:latin typeface="Arial"/>
                <a:cs typeface="Arial"/>
              </a:rPr>
              <a:t>вес	</a:t>
            </a:r>
            <a:r>
              <a:rPr sz="1799" i="1" spc="-5" dirty="0">
                <a:latin typeface="Times New Roman"/>
                <a:cs typeface="Times New Roman"/>
              </a:rPr>
              <a:t>w</a:t>
            </a:r>
            <a:r>
              <a:rPr sz="1574" i="1" spc="-7" baseline="-31746" dirty="0">
                <a:latin typeface="Times New Roman"/>
                <a:cs typeface="Times New Roman"/>
              </a:rPr>
              <a:t>s,k</a:t>
            </a:r>
            <a:r>
              <a:rPr sz="1799" spc="-5" dirty="0">
                <a:latin typeface="Times New Roman"/>
                <a:cs typeface="Times New Roman"/>
              </a:rPr>
              <a:t>= 1/</a:t>
            </a:r>
            <a:r>
              <a:rPr sz="1799" i="1" spc="-5" dirty="0">
                <a:latin typeface="Times New Roman"/>
                <a:cs typeface="Times New Roman"/>
              </a:rPr>
              <a:t>r</a:t>
            </a:r>
            <a:r>
              <a:rPr sz="1799" spc="-5" dirty="0">
                <a:latin typeface="Times New Roman"/>
                <a:cs typeface="Times New Roman"/>
              </a:rPr>
              <a:t>(</a:t>
            </a:r>
            <a:r>
              <a:rPr sz="1799" i="1" spc="-5" dirty="0">
                <a:latin typeface="Times New Roman"/>
                <a:cs typeface="Times New Roman"/>
              </a:rPr>
              <a:t>k</a:t>
            </a:r>
            <a:r>
              <a:rPr sz="1799" spc="-5" dirty="0">
                <a:latin typeface="Times New Roman"/>
                <a:cs typeface="Times New Roman"/>
              </a:rPr>
              <a:t>)</a:t>
            </a:r>
            <a:r>
              <a:rPr sz="1799" i="1" spc="-5" dirty="0">
                <a:latin typeface="Times New Roman"/>
                <a:cs typeface="Times New Roman"/>
              </a:rPr>
              <a:t>n</a:t>
            </a:r>
            <a:r>
              <a:rPr sz="1799" spc="-5" dirty="0">
                <a:latin typeface="Times New Roman"/>
                <a:cs typeface="Times New Roman"/>
              </a:rPr>
              <a:t>(</a:t>
            </a:r>
            <a:r>
              <a:rPr sz="1799" i="1" spc="-5" dirty="0">
                <a:latin typeface="Times New Roman"/>
                <a:cs typeface="Times New Roman"/>
              </a:rPr>
              <a:t>a</a:t>
            </a:r>
            <a:r>
              <a:rPr sz="1574" i="1" spc="-7" baseline="-31746" dirty="0">
                <a:latin typeface="Times New Roman"/>
                <a:cs typeface="Times New Roman"/>
              </a:rPr>
              <a:t>s,k</a:t>
            </a:r>
            <a:r>
              <a:rPr sz="1799" i="1" spc="-5" dirty="0">
                <a:latin typeface="Times New Roman"/>
                <a:cs typeface="Times New Roman"/>
              </a:rPr>
              <a:t>,</a:t>
            </a:r>
            <a:r>
              <a:rPr sz="1799" i="1" spc="15" dirty="0">
                <a:latin typeface="Times New Roman"/>
                <a:cs typeface="Times New Roman"/>
              </a:rPr>
              <a:t> </a:t>
            </a:r>
            <a:r>
              <a:rPr sz="1799" i="1" dirty="0">
                <a:latin typeface="Times New Roman"/>
                <a:cs typeface="Times New Roman"/>
              </a:rPr>
              <a:t>k</a:t>
            </a:r>
            <a:r>
              <a:rPr sz="1799" dirty="0">
                <a:latin typeface="Times New Roman"/>
                <a:cs typeface="Times New Roman"/>
              </a:rPr>
              <a:t>)</a:t>
            </a:r>
            <a:r>
              <a:rPr sz="1999" dirty="0">
                <a:latin typeface="Arial"/>
                <a:cs typeface="Arial"/>
              </a:rPr>
              <a:t>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35262" y="5244409"/>
            <a:ext cx="107269" cy="137159"/>
          </a:xfrm>
          <a:prstGeom prst="rect">
            <a:avLst/>
          </a:prstGeom>
        </p:spPr>
        <p:txBody>
          <a:bodyPr vert="horz" wrap="square" lIns="0" tIns="13964" rIns="0" bIns="0" rtlCol="0">
            <a:spAutoFit/>
          </a:bodyPr>
          <a:lstStyle/>
          <a:p>
            <a:pPr marL="12695">
              <a:spcBef>
                <a:spcPts val="110"/>
              </a:spcBef>
            </a:pPr>
            <a:r>
              <a:rPr sz="800" spc="5" dirty="0">
                <a:latin typeface="OpenSymbol"/>
                <a:cs typeface="OpenSymbol"/>
              </a:rPr>
              <a:t>●</a:t>
            </a:r>
            <a:endParaRPr sz="800">
              <a:latin typeface="OpenSymbol"/>
              <a:cs typeface="Open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2818" y="6223168"/>
            <a:ext cx="111078" cy="151259"/>
          </a:xfrm>
          <a:prstGeom prst="rect">
            <a:avLst/>
          </a:prstGeom>
        </p:spPr>
        <p:txBody>
          <a:bodyPr vert="horz" wrap="square" lIns="0" tIns="12695" rIns="0" bIns="0" rtlCol="0">
            <a:spAutoFit/>
          </a:bodyPr>
          <a:lstStyle/>
          <a:p>
            <a:pPr marL="12695">
              <a:spcBef>
                <a:spcPts val="100"/>
              </a:spcBef>
            </a:pPr>
            <a:r>
              <a:rPr sz="900" dirty="0">
                <a:latin typeface="Wingdings"/>
                <a:cs typeface="Wingdings"/>
              </a:rPr>
              <a:t></a:t>
            </a:r>
            <a:endParaRPr sz="900">
              <a:latin typeface="Wingdings"/>
              <a:cs typeface="Wingding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9873" y="6145729"/>
            <a:ext cx="7682813" cy="695668"/>
          </a:xfrm>
          <a:prstGeom prst="rect">
            <a:avLst/>
          </a:prstGeom>
        </p:spPr>
        <p:txBody>
          <a:bodyPr vert="horz" wrap="square" lIns="0" tIns="12695" rIns="0" bIns="0" rtlCol="0">
            <a:spAutoFit/>
          </a:bodyPr>
          <a:lstStyle/>
          <a:p>
            <a:pPr marL="38085">
              <a:spcBef>
                <a:spcPts val="100"/>
              </a:spcBef>
            </a:pPr>
            <a:r>
              <a:rPr sz="1999" dirty="0">
                <a:latin typeface="Arial"/>
                <a:cs typeface="Arial"/>
              </a:rPr>
              <a:t>Вес </a:t>
            </a:r>
            <a:r>
              <a:rPr sz="1999" spc="-15" dirty="0">
                <a:latin typeface="Arial"/>
                <a:cs typeface="Arial"/>
              </a:rPr>
              <a:t>последовательности </a:t>
            </a:r>
            <a:r>
              <a:rPr sz="1999" spc="-40" dirty="0">
                <a:latin typeface="Arial"/>
                <a:cs typeface="Arial"/>
              </a:rPr>
              <a:t>будет </a:t>
            </a:r>
            <a:r>
              <a:rPr sz="1999" spc="-5" dirty="0">
                <a:latin typeface="Arial"/>
                <a:cs typeface="Arial"/>
              </a:rPr>
              <a:t>равен сумме </a:t>
            </a:r>
            <a:r>
              <a:rPr sz="1999" dirty="0">
                <a:latin typeface="Arial"/>
                <a:cs typeface="Arial"/>
              </a:rPr>
              <a:t>весов </a:t>
            </a:r>
            <a:r>
              <a:rPr sz="1999" spc="-20" dirty="0">
                <a:latin typeface="Arial"/>
                <a:cs typeface="Arial"/>
              </a:rPr>
              <a:t>всех </a:t>
            </a:r>
            <a:r>
              <a:rPr sz="1999" dirty="0">
                <a:latin typeface="Arial"/>
                <a:cs typeface="Arial"/>
              </a:rPr>
              <a:t>её</a:t>
            </a:r>
            <a:r>
              <a:rPr sz="1999" spc="40" dirty="0">
                <a:latin typeface="Arial"/>
                <a:cs typeface="Arial"/>
              </a:rPr>
              <a:t> </a:t>
            </a:r>
            <a:r>
              <a:rPr sz="1999" spc="-10" dirty="0">
                <a:latin typeface="Arial"/>
                <a:cs typeface="Arial"/>
              </a:rPr>
              <a:t>букв:</a:t>
            </a:r>
            <a:endParaRPr sz="1999">
              <a:latin typeface="Arial"/>
              <a:cs typeface="Arial"/>
            </a:endParaRPr>
          </a:p>
          <a:p>
            <a:pPr marL="926094" algn="ctr"/>
            <a:r>
              <a:rPr sz="2399" i="1" spc="-10" dirty="0">
                <a:latin typeface="Times New Roman"/>
                <a:cs typeface="Times New Roman"/>
              </a:rPr>
              <a:t>w</a:t>
            </a:r>
            <a:r>
              <a:rPr sz="2099" i="1" spc="-15" baseline="-13888" dirty="0">
                <a:latin typeface="Times New Roman"/>
                <a:cs typeface="Times New Roman"/>
              </a:rPr>
              <a:t>s  </a:t>
            </a:r>
            <a:r>
              <a:rPr sz="1999" dirty="0">
                <a:latin typeface="Arial"/>
                <a:cs typeface="Arial"/>
              </a:rPr>
              <a:t>= </a:t>
            </a:r>
            <a:r>
              <a:rPr sz="2399" spc="-5" dirty="0">
                <a:latin typeface="Times New Roman"/>
                <a:cs typeface="Times New Roman"/>
              </a:rPr>
              <a:t>∑</a:t>
            </a:r>
            <a:r>
              <a:rPr sz="2099" i="1" spc="-7" baseline="-31746" dirty="0">
                <a:latin typeface="Times New Roman"/>
                <a:cs typeface="Times New Roman"/>
              </a:rPr>
              <a:t>k</a:t>
            </a:r>
            <a:r>
              <a:rPr sz="2099" i="1" spc="270" baseline="-31746" dirty="0">
                <a:latin typeface="Times New Roman"/>
                <a:cs typeface="Times New Roman"/>
              </a:rPr>
              <a:t> </a:t>
            </a:r>
            <a:r>
              <a:rPr sz="2399" i="1" spc="-10" dirty="0">
                <a:latin typeface="Times New Roman"/>
                <a:cs typeface="Times New Roman"/>
              </a:rPr>
              <a:t>w</a:t>
            </a:r>
            <a:r>
              <a:rPr sz="2099" i="1" spc="-15" baseline="-31746" dirty="0">
                <a:latin typeface="Times New Roman"/>
                <a:cs typeface="Times New Roman"/>
              </a:rPr>
              <a:t>s,k</a:t>
            </a:r>
            <a:endParaRPr sz="2099" baseline="-31746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1199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1888" y="584195"/>
            <a:ext cx="7443519" cy="695668"/>
          </a:xfrm>
          <a:prstGeom prst="rect">
            <a:avLst/>
          </a:prstGeom>
        </p:spPr>
        <p:txBody>
          <a:bodyPr vert="horz" wrap="square" lIns="0" tIns="12695" rIns="0" bIns="0" rtlCol="0" anchor="ctr">
            <a:spAutoFit/>
          </a:bodyPr>
          <a:lstStyle/>
          <a:p>
            <a:pPr marL="12695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Добавление</a:t>
            </a:r>
            <a:r>
              <a:rPr spc="-60" dirty="0"/>
              <a:t> </a:t>
            </a:r>
            <a:r>
              <a:rPr spc="-25" dirty="0"/>
              <a:t>псевдоотсчётов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9118" y="1269708"/>
            <a:ext cx="9034161" cy="5797486"/>
          </a:xfrm>
          <a:prstGeom prst="rect">
            <a:avLst/>
          </a:prstGeom>
        </p:spPr>
        <p:txBody>
          <a:bodyPr vert="horz" wrap="square" lIns="0" tIns="12695" rIns="0" bIns="0" rtlCol="0">
            <a:spAutoFit/>
          </a:bodyPr>
          <a:lstStyle/>
          <a:p>
            <a:pPr marL="25390" marR="189789">
              <a:spcBef>
                <a:spcPts val="100"/>
              </a:spcBef>
            </a:pPr>
            <a:r>
              <a:rPr sz="2399" spc="-20" dirty="0">
                <a:latin typeface="Arial"/>
                <a:cs typeface="Arial"/>
              </a:rPr>
              <a:t>Используются </a:t>
            </a:r>
            <a:r>
              <a:rPr sz="2399" spc="-5" dirty="0">
                <a:latin typeface="Arial"/>
                <a:cs typeface="Arial"/>
              </a:rPr>
              <a:t>по крайней мере три </a:t>
            </a:r>
            <a:r>
              <a:rPr sz="2399" spc="-10" dirty="0">
                <a:latin typeface="Arial"/>
                <a:cs typeface="Arial"/>
              </a:rPr>
              <a:t>способа </a:t>
            </a:r>
            <a:r>
              <a:rPr sz="2399" spc="-15" dirty="0">
                <a:latin typeface="Arial"/>
                <a:cs typeface="Arial"/>
              </a:rPr>
              <a:t>избавиться </a:t>
            </a:r>
            <a:r>
              <a:rPr sz="2399" spc="-30" dirty="0">
                <a:latin typeface="Arial"/>
                <a:cs typeface="Arial"/>
              </a:rPr>
              <a:t>от </a:t>
            </a:r>
            <a:r>
              <a:rPr sz="2399" dirty="0">
                <a:latin typeface="Arial"/>
                <a:cs typeface="Arial"/>
              </a:rPr>
              <a:t>0 в  </a:t>
            </a:r>
            <a:r>
              <a:rPr sz="2399" spc="-15" dirty="0">
                <a:latin typeface="Arial"/>
                <a:cs typeface="Arial"/>
              </a:rPr>
              <a:t>матрице</a:t>
            </a:r>
            <a:r>
              <a:rPr sz="2399" spc="-10" dirty="0">
                <a:latin typeface="Arial"/>
                <a:cs typeface="Arial"/>
              </a:rPr>
              <a:t> </a:t>
            </a:r>
            <a:r>
              <a:rPr sz="2399" spc="-15" dirty="0">
                <a:latin typeface="Arial"/>
                <a:cs typeface="Arial"/>
              </a:rPr>
              <a:t>частот:</a:t>
            </a:r>
            <a:endParaRPr sz="2399">
              <a:latin typeface="Arial"/>
              <a:cs typeface="Arial"/>
            </a:endParaRPr>
          </a:p>
          <a:p>
            <a:pPr marL="25390" marR="524935">
              <a:lnSpc>
                <a:spcPct val="99900"/>
              </a:lnSpc>
              <a:buAutoNum type="arabicPeriod"/>
              <a:tabLst>
                <a:tab pos="363709" algn="l"/>
              </a:tabLst>
            </a:pPr>
            <a:r>
              <a:rPr sz="2399" spc="-15" dirty="0">
                <a:latin typeface="Arial"/>
                <a:cs typeface="Arial"/>
              </a:rPr>
              <a:t>Добавление </a:t>
            </a:r>
            <a:r>
              <a:rPr sz="2399" dirty="0">
                <a:latin typeface="Arial"/>
                <a:cs typeface="Arial"/>
              </a:rPr>
              <a:t>1 к </a:t>
            </a:r>
            <a:r>
              <a:rPr sz="2399" spc="-15" dirty="0">
                <a:latin typeface="Arial"/>
                <a:cs typeface="Arial"/>
              </a:rPr>
              <a:t>наблюдаемому </a:t>
            </a:r>
            <a:r>
              <a:rPr sz="2399" spc="-10" dirty="0">
                <a:latin typeface="Arial"/>
                <a:cs typeface="Arial"/>
              </a:rPr>
              <a:t>количеству </a:t>
            </a:r>
            <a:r>
              <a:rPr sz="2399" spc="5" dirty="0">
                <a:latin typeface="Arial"/>
                <a:cs typeface="Arial"/>
              </a:rPr>
              <a:t>каждой </a:t>
            </a:r>
            <a:r>
              <a:rPr sz="2399" spc="-15" dirty="0">
                <a:latin typeface="Arial"/>
                <a:cs typeface="Arial"/>
              </a:rPr>
              <a:t>буквы  </a:t>
            </a:r>
            <a:r>
              <a:rPr sz="2399" spc="-5" dirty="0">
                <a:latin typeface="Arial"/>
                <a:cs typeface="Arial"/>
              </a:rPr>
              <a:t>(правило Лапласа). Не </a:t>
            </a:r>
            <a:r>
              <a:rPr sz="2399" spc="-10" dirty="0">
                <a:latin typeface="Arial"/>
                <a:cs typeface="Arial"/>
              </a:rPr>
              <a:t>учитываем разную </a:t>
            </a:r>
            <a:r>
              <a:rPr sz="2399" spc="-15" dirty="0">
                <a:latin typeface="Arial"/>
                <a:cs typeface="Arial"/>
              </a:rPr>
              <a:t>частоту  встречаемости </a:t>
            </a:r>
            <a:r>
              <a:rPr sz="2399" spc="-10" dirty="0">
                <a:latin typeface="Arial"/>
                <a:cs typeface="Arial"/>
              </a:rPr>
              <a:t>разных остатков. </a:t>
            </a:r>
            <a:r>
              <a:rPr sz="2399" spc="-15" dirty="0">
                <a:latin typeface="Arial"/>
                <a:cs typeface="Arial"/>
              </a:rPr>
              <a:t>Стандартный </a:t>
            </a:r>
            <a:r>
              <a:rPr sz="2399" spc="-10" dirty="0">
                <a:latin typeface="Arial"/>
                <a:cs typeface="Arial"/>
              </a:rPr>
              <a:t>вариант </a:t>
            </a:r>
            <a:r>
              <a:rPr sz="2399" dirty="0">
                <a:latin typeface="Arial"/>
                <a:cs typeface="Arial"/>
              </a:rPr>
              <a:t>для  </a:t>
            </a:r>
            <a:r>
              <a:rPr sz="2399" spc="-5" dirty="0">
                <a:latin typeface="Arial"/>
                <a:cs typeface="Arial"/>
              </a:rPr>
              <a:t>нуклеотидов</a:t>
            </a:r>
            <a:r>
              <a:rPr sz="2399" spc="-10" dirty="0">
                <a:latin typeface="Arial"/>
                <a:cs typeface="Arial"/>
              </a:rPr>
              <a:t> </a:t>
            </a:r>
            <a:r>
              <a:rPr sz="2399" spc="-5" dirty="0">
                <a:latin typeface="Arial"/>
                <a:cs typeface="Arial"/>
              </a:rPr>
              <a:t>(PWM).</a:t>
            </a:r>
            <a:endParaRPr sz="2399">
              <a:latin typeface="Arial"/>
              <a:cs typeface="Arial"/>
            </a:endParaRPr>
          </a:p>
          <a:p>
            <a:pPr marL="25390" marR="618243" algn="just">
              <a:buAutoNum type="arabicPeriod"/>
              <a:tabLst>
                <a:tab pos="363709" algn="l"/>
              </a:tabLst>
            </a:pPr>
            <a:r>
              <a:rPr sz="2399" spc="-15" dirty="0">
                <a:latin typeface="Arial"/>
                <a:cs typeface="Arial"/>
              </a:rPr>
              <a:t>Добавление </a:t>
            </a:r>
            <a:r>
              <a:rPr sz="2399" spc="-10" dirty="0">
                <a:latin typeface="Arial"/>
                <a:cs typeface="Arial"/>
              </a:rPr>
              <a:t>фоновой </a:t>
            </a:r>
            <a:r>
              <a:rPr sz="2399" spc="-15" dirty="0">
                <a:latin typeface="Arial"/>
                <a:cs typeface="Arial"/>
              </a:rPr>
              <a:t>частоты </a:t>
            </a:r>
            <a:r>
              <a:rPr sz="2399" spc="-10" dirty="0">
                <a:latin typeface="Arial"/>
                <a:cs typeface="Arial"/>
              </a:rPr>
              <a:t>остатка </a:t>
            </a:r>
            <a:r>
              <a:rPr sz="2399" dirty="0">
                <a:latin typeface="Arial"/>
                <a:cs typeface="Arial"/>
              </a:rPr>
              <a:t>в </a:t>
            </a:r>
            <a:r>
              <a:rPr sz="2399" spc="-10" dirty="0">
                <a:latin typeface="Arial"/>
                <a:cs typeface="Arial"/>
              </a:rPr>
              <a:t>банке </a:t>
            </a:r>
            <a:r>
              <a:rPr sz="2399" spc="-15" dirty="0">
                <a:latin typeface="Arial"/>
                <a:cs typeface="Arial"/>
              </a:rPr>
              <a:t>белковых  </a:t>
            </a:r>
            <a:r>
              <a:rPr sz="2399" spc="-20" dirty="0">
                <a:latin typeface="Arial"/>
                <a:cs typeface="Arial"/>
              </a:rPr>
              <a:t>последовательностей </a:t>
            </a:r>
            <a:r>
              <a:rPr sz="2399" dirty="0">
                <a:latin typeface="Arial"/>
                <a:cs typeface="Arial"/>
              </a:rPr>
              <a:t>— </a:t>
            </a:r>
            <a:r>
              <a:rPr sz="2399" spc="-10" dirty="0">
                <a:latin typeface="Arial"/>
                <a:cs typeface="Arial"/>
              </a:rPr>
              <a:t>лучше, </a:t>
            </a:r>
            <a:r>
              <a:rPr sz="2399" spc="-5" dirty="0">
                <a:latin typeface="Arial"/>
                <a:cs typeface="Arial"/>
              </a:rPr>
              <a:t>но не </a:t>
            </a:r>
            <a:r>
              <a:rPr sz="2399" spc="-10" dirty="0">
                <a:latin typeface="Arial"/>
                <a:cs typeface="Arial"/>
              </a:rPr>
              <a:t>учитываем свойства  остатков.</a:t>
            </a:r>
            <a:endParaRPr sz="2399">
              <a:latin typeface="Arial"/>
              <a:cs typeface="Arial"/>
            </a:endParaRPr>
          </a:p>
          <a:p>
            <a:pPr marL="25390">
              <a:lnSpc>
                <a:spcPts val="2389"/>
              </a:lnSpc>
            </a:pPr>
            <a:r>
              <a:rPr sz="1999" spc="-5" dirty="0">
                <a:latin typeface="Arial"/>
                <a:cs typeface="Arial"/>
              </a:rPr>
              <a:t>Например, </a:t>
            </a:r>
            <a:r>
              <a:rPr sz="1999" dirty="0">
                <a:latin typeface="Arial"/>
                <a:cs typeface="Arial"/>
              </a:rPr>
              <a:t>если в </a:t>
            </a:r>
            <a:r>
              <a:rPr sz="1999" spc="-5" dirty="0">
                <a:latin typeface="Arial"/>
                <a:cs typeface="Arial"/>
              </a:rPr>
              <a:t>данной позиции выравнивания стоит </a:t>
            </a:r>
            <a:r>
              <a:rPr sz="1999" dirty="0">
                <a:latin typeface="Arial"/>
                <a:cs typeface="Arial"/>
              </a:rPr>
              <a:t>Leu, </a:t>
            </a:r>
            <a:r>
              <a:rPr sz="1999" spc="-10" dirty="0">
                <a:latin typeface="Arial"/>
                <a:cs typeface="Arial"/>
              </a:rPr>
              <a:t>то </a:t>
            </a:r>
            <a:r>
              <a:rPr sz="1999" spc="-5" dirty="0">
                <a:latin typeface="Arial"/>
                <a:cs typeface="Arial"/>
              </a:rPr>
              <a:t>вероятность</a:t>
            </a:r>
            <a:endParaRPr sz="1999">
              <a:latin typeface="Arial"/>
              <a:cs typeface="Arial"/>
            </a:endParaRPr>
          </a:p>
          <a:p>
            <a:pPr marL="25390" marR="186615">
              <a:lnSpc>
                <a:spcPct val="99800"/>
              </a:lnSpc>
              <a:spcBef>
                <a:spcPts val="5"/>
              </a:spcBef>
            </a:pPr>
            <a:r>
              <a:rPr sz="1999" spc="-10" dirty="0">
                <a:latin typeface="Arial"/>
                <a:cs typeface="Arial"/>
              </a:rPr>
              <a:t>появления </a:t>
            </a:r>
            <a:r>
              <a:rPr sz="1999" dirty="0">
                <a:latin typeface="Arial"/>
                <a:cs typeface="Arial"/>
              </a:rPr>
              <a:t>в </a:t>
            </a:r>
            <a:r>
              <a:rPr sz="1999" spc="-15" dirty="0">
                <a:latin typeface="Arial"/>
                <a:cs typeface="Arial"/>
              </a:rPr>
              <a:t>этой </a:t>
            </a:r>
            <a:r>
              <a:rPr sz="1999" spc="-5" dirty="0">
                <a:latin typeface="Arial"/>
                <a:cs typeface="Arial"/>
              </a:rPr>
              <a:t>позиции </a:t>
            </a:r>
            <a:r>
              <a:rPr sz="1999" spc="-15" dirty="0">
                <a:latin typeface="Arial"/>
                <a:cs typeface="Arial"/>
              </a:rPr>
              <a:t>похожего </a:t>
            </a:r>
            <a:r>
              <a:rPr sz="1999" spc="-5" dirty="0">
                <a:latin typeface="Arial"/>
                <a:cs typeface="Arial"/>
              </a:rPr>
              <a:t>по </a:t>
            </a:r>
            <a:r>
              <a:rPr sz="1999" spc="-10" dirty="0">
                <a:latin typeface="Arial"/>
                <a:cs typeface="Arial"/>
              </a:rPr>
              <a:t>свойствам </a:t>
            </a:r>
            <a:r>
              <a:rPr sz="1999" spc="-5" dirty="0">
                <a:latin typeface="Arial"/>
                <a:cs typeface="Arial"/>
              </a:rPr>
              <a:t>остатка (например, Met)  </a:t>
            </a:r>
            <a:r>
              <a:rPr sz="1999" spc="-10" dirty="0">
                <a:latin typeface="Arial"/>
                <a:cs typeface="Arial"/>
              </a:rPr>
              <a:t>должна </a:t>
            </a:r>
            <a:r>
              <a:rPr sz="1999" spc="-5" dirty="0">
                <a:latin typeface="Arial"/>
                <a:cs typeface="Arial"/>
              </a:rPr>
              <a:t>быть </a:t>
            </a:r>
            <a:r>
              <a:rPr sz="1999" spc="-10" dirty="0">
                <a:latin typeface="Arial"/>
                <a:cs typeface="Arial"/>
              </a:rPr>
              <a:t>больше </a:t>
            </a:r>
            <a:r>
              <a:rPr sz="1999" spc="-5" dirty="0">
                <a:latin typeface="Arial"/>
                <a:cs typeface="Arial"/>
              </a:rPr>
              <a:t>фоновой, </a:t>
            </a:r>
            <a:r>
              <a:rPr sz="1999" dirty="0">
                <a:latin typeface="Arial"/>
                <a:cs typeface="Arial"/>
              </a:rPr>
              <a:t>а </a:t>
            </a:r>
            <a:r>
              <a:rPr sz="1999" spc="-15" dirty="0">
                <a:latin typeface="Arial"/>
                <a:cs typeface="Arial"/>
              </a:rPr>
              <a:t>непохожего </a:t>
            </a:r>
            <a:r>
              <a:rPr sz="1999" dirty="0">
                <a:latin typeface="Arial"/>
                <a:cs typeface="Arial"/>
              </a:rPr>
              <a:t>(например, </a:t>
            </a:r>
            <a:r>
              <a:rPr sz="1999" spc="-5" dirty="0">
                <a:latin typeface="Arial"/>
                <a:cs typeface="Arial"/>
              </a:rPr>
              <a:t>Asp) </a:t>
            </a:r>
            <a:r>
              <a:rPr sz="1999" dirty="0">
                <a:latin typeface="Arial"/>
                <a:cs typeface="Arial"/>
              </a:rPr>
              <a:t>— </a:t>
            </a:r>
            <a:r>
              <a:rPr sz="1999" spc="-5" dirty="0">
                <a:latin typeface="Arial"/>
                <a:cs typeface="Arial"/>
              </a:rPr>
              <a:t>меньше  фоновой.</a:t>
            </a:r>
            <a:endParaRPr sz="1999">
              <a:latin typeface="Arial"/>
              <a:cs typeface="Arial"/>
            </a:endParaRPr>
          </a:p>
          <a:p>
            <a:pPr marL="363075" indent="-338320" algn="just">
              <a:buAutoNum type="arabicPeriod" startAt="3"/>
              <a:tabLst>
                <a:tab pos="363709" algn="l"/>
              </a:tabLst>
            </a:pPr>
            <a:r>
              <a:rPr sz="2399" b="1" spc="-10" dirty="0">
                <a:latin typeface="Arial"/>
                <a:cs typeface="Arial"/>
              </a:rPr>
              <a:t>Добавление </a:t>
            </a:r>
            <a:r>
              <a:rPr sz="2599" b="1" i="1" dirty="0">
                <a:latin typeface="Times New Roman"/>
                <a:cs typeface="Times New Roman"/>
              </a:rPr>
              <a:t>q</a:t>
            </a:r>
            <a:r>
              <a:rPr sz="2249" b="1" i="1" baseline="-31481" dirty="0">
                <a:latin typeface="Times New Roman"/>
                <a:cs typeface="Times New Roman"/>
              </a:rPr>
              <a:t>ij </a:t>
            </a:r>
            <a:r>
              <a:rPr sz="2399" b="1" dirty="0">
                <a:latin typeface="Arial"/>
                <a:cs typeface="Arial"/>
              </a:rPr>
              <a:t>: </a:t>
            </a:r>
            <a:r>
              <a:rPr sz="2399" b="1" spc="-20" dirty="0">
                <a:latin typeface="Arial"/>
                <a:cs typeface="Arial"/>
              </a:rPr>
              <a:t>частот </a:t>
            </a:r>
            <a:r>
              <a:rPr sz="2399" b="1" spc="-15" dirty="0">
                <a:latin typeface="Arial"/>
                <a:cs typeface="Arial"/>
              </a:rPr>
              <a:t>замен </a:t>
            </a:r>
            <a:r>
              <a:rPr sz="2399" b="1" dirty="0">
                <a:latin typeface="Arial"/>
                <a:cs typeface="Arial"/>
              </a:rPr>
              <a:t>из</a:t>
            </a:r>
            <a:r>
              <a:rPr sz="2399" b="1" spc="95" dirty="0">
                <a:latin typeface="Arial"/>
                <a:cs typeface="Arial"/>
              </a:rPr>
              <a:t> </a:t>
            </a:r>
            <a:r>
              <a:rPr sz="2399" b="1" spc="-5" dirty="0">
                <a:latin typeface="Arial"/>
                <a:cs typeface="Arial"/>
              </a:rPr>
              <a:t>«образцовых»</a:t>
            </a:r>
            <a:endParaRPr sz="2399">
              <a:latin typeface="Arial"/>
              <a:cs typeface="Arial"/>
            </a:endParaRPr>
          </a:p>
          <a:p>
            <a:pPr marL="25390" marR="653154">
              <a:lnSpc>
                <a:spcPts val="2869"/>
              </a:lnSpc>
              <a:spcBef>
                <a:spcPts val="745"/>
              </a:spcBef>
            </a:pPr>
            <a:r>
              <a:rPr sz="2399" b="1" spc="-10" dirty="0">
                <a:latin typeface="Arial"/>
                <a:cs typeface="Arial"/>
              </a:rPr>
              <a:t>выравниваний </a:t>
            </a:r>
            <a:r>
              <a:rPr sz="2399" spc="-25" dirty="0">
                <a:latin typeface="Arial"/>
                <a:cs typeface="Arial"/>
              </a:rPr>
              <a:t>(тех </a:t>
            </a:r>
            <a:r>
              <a:rPr sz="2399" spc="-5" dirty="0">
                <a:latin typeface="Arial"/>
                <a:cs typeface="Arial"/>
              </a:rPr>
              <a:t>же, </a:t>
            </a:r>
            <a:r>
              <a:rPr sz="2399" spc="-15" dirty="0">
                <a:latin typeface="Arial"/>
                <a:cs typeface="Arial"/>
              </a:rPr>
              <a:t>что </a:t>
            </a:r>
            <a:r>
              <a:rPr sz="2399" spc="-10" dirty="0">
                <a:latin typeface="Arial"/>
                <a:cs typeface="Arial"/>
              </a:rPr>
              <a:t>использовались при создании  матриц </a:t>
            </a:r>
            <a:r>
              <a:rPr sz="2399" spc="-5" dirty="0">
                <a:latin typeface="Arial"/>
                <a:cs typeface="Arial"/>
              </a:rPr>
              <a:t>замен </a:t>
            </a:r>
            <a:r>
              <a:rPr sz="2399" spc="-10" dirty="0">
                <a:latin typeface="Arial"/>
                <a:cs typeface="Arial"/>
              </a:rPr>
              <a:t>остатков, например</a:t>
            </a:r>
            <a:r>
              <a:rPr sz="2399" spc="10" dirty="0">
                <a:latin typeface="Arial"/>
                <a:cs typeface="Arial"/>
              </a:rPr>
              <a:t> </a:t>
            </a:r>
            <a:r>
              <a:rPr sz="2399" spc="-5" dirty="0">
                <a:latin typeface="Arial"/>
                <a:cs typeface="Arial"/>
              </a:rPr>
              <a:t>BLOSUM62)</a:t>
            </a:r>
            <a:endParaRPr sz="2399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776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6036" y="584195"/>
            <a:ext cx="5437761" cy="695668"/>
          </a:xfrm>
          <a:prstGeom prst="rect">
            <a:avLst/>
          </a:prstGeom>
        </p:spPr>
        <p:txBody>
          <a:bodyPr vert="horz" wrap="square" lIns="0" tIns="12695" rIns="0" bIns="0" rtlCol="0" anchor="ctr">
            <a:spAutoFit/>
          </a:bodyPr>
          <a:lstStyle/>
          <a:p>
            <a:pPr marL="12695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Матрица</a:t>
            </a:r>
            <a:r>
              <a:rPr spc="-50" dirty="0"/>
              <a:t> </a:t>
            </a:r>
            <a:r>
              <a:rPr spc="-5" dirty="0"/>
              <a:t>BLOSUM62</a:t>
            </a:r>
          </a:p>
        </p:txBody>
      </p:sp>
      <p:sp>
        <p:nvSpPr>
          <p:cNvPr id="3" name="object 3"/>
          <p:cNvSpPr/>
          <p:nvPr/>
        </p:nvSpPr>
        <p:spPr>
          <a:xfrm>
            <a:off x="1715579" y="1823211"/>
            <a:ext cx="6298212" cy="40874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799"/>
          </a:p>
        </p:txBody>
      </p:sp>
      <p:grpSp>
        <p:nvGrpSpPr>
          <p:cNvPr id="11" name="Группа 10"/>
          <p:cNvGrpSpPr/>
          <p:nvPr/>
        </p:nvGrpSpPr>
        <p:grpSpPr>
          <a:xfrm>
            <a:off x="5606495" y="2201496"/>
            <a:ext cx="2407296" cy="791711"/>
            <a:chOff x="5606495" y="2201496"/>
            <a:chExt cx="2407296" cy="791711"/>
          </a:xfrm>
        </p:grpSpPr>
        <p:sp>
          <p:nvSpPr>
            <p:cNvPr id="4" name="object 4"/>
            <p:cNvSpPr txBox="1"/>
            <p:nvPr/>
          </p:nvSpPr>
          <p:spPr>
            <a:xfrm>
              <a:off x="5785489" y="2550599"/>
              <a:ext cx="126947" cy="230607"/>
            </a:xfrm>
            <a:prstGeom prst="rect">
              <a:avLst/>
            </a:prstGeom>
          </p:spPr>
          <p:txBody>
            <a:bodyPr vert="horz" wrap="square" lIns="0" tIns="15234" rIns="0" bIns="0" rtlCol="0">
              <a:spAutoFit/>
            </a:bodyPr>
            <a:lstStyle/>
            <a:p>
              <a:pPr marL="12695">
                <a:spcBef>
                  <a:spcPts val="120"/>
                </a:spcBef>
              </a:pPr>
              <a:r>
                <a:rPr sz="1399" i="1" spc="5" dirty="0">
                  <a:latin typeface="Liberation Serif"/>
                  <a:cs typeface="Liberation Serif"/>
                </a:rPr>
                <a:t>i</a:t>
              </a:r>
              <a:r>
                <a:rPr sz="1399" i="1" spc="10" dirty="0">
                  <a:latin typeface="Liberation Serif"/>
                  <a:cs typeface="Liberation Serif"/>
                </a:rPr>
                <a:t>j</a:t>
              </a:r>
              <a:endParaRPr sz="1399">
                <a:latin typeface="Liberation Serif"/>
                <a:cs typeface="Liberation Serif"/>
              </a:endParaRPr>
            </a:p>
          </p:txBody>
        </p:sp>
        <p:sp>
          <p:nvSpPr>
            <p:cNvPr id="5" name="object 5"/>
            <p:cNvSpPr txBox="1"/>
            <p:nvPr/>
          </p:nvSpPr>
          <p:spPr>
            <a:xfrm>
              <a:off x="5606495" y="2352563"/>
              <a:ext cx="2407296" cy="378238"/>
            </a:xfrm>
            <a:prstGeom prst="rect">
              <a:avLst/>
            </a:prstGeom>
          </p:spPr>
          <p:txBody>
            <a:bodyPr vert="horz" wrap="square" lIns="0" tIns="16503" rIns="0" bIns="0" rtlCol="0">
              <a:spAutoFit/>
            </a:bodyPr>
            <a:lstStyle/>
            <a:p>
              <a:pPr marL="38085">
                <a:spcBef>
                  <a:spcPts val="130"/>
                </a:spcBef>
              </a:pPr>
              <a:r>
                <a:rPr sz="2349" i="1" spc="20" dirty="0">
                  <a:latin typeface="Liberation Serif"/>
                  <a:cs typeface="Liberation Serif"/>
                </a:rPr>
                <a:t>S </a:t>
              </a:r>
              <a:r>
                <a:rPr sz="2349" spc="45" dirty="0">
                  <a:latin typeface="OpenSymbol"/>
                  <a:cs typeface="OpenSymbol"/>
                </a:rPr>
                <a:t>=</a:t>
              </a:r>
              <a:r>
                <a:rPr sz="2349" spc="-509" dirty="0">
                  <a:latin typeface="OpenSymbol"/>
                  <a:cs typeface="OpenSymbol"/>
                </a:rPr>
                <a:t> </a:t>
              </a:r>
              <a:r>
                <a:rPr sz="3524" u="heavy" spc="37" baseline="30732" dirty="0">
                  <a:uFill>
                    <a:solidFill>
                      <a:srgbClr val="000000"/>
                    </a:solidFill>
                  </a:uFill>
                  <a:latin typeface="Liberation Serif"/>
                  <a:cs typeface="Liberation Serif"/>
                </a:rPr>
                <a:t>1</a:t>
              </a:r>
              <a:r>
                <a:rPr sz="3524" spc="37" baseline="30732" dirty="0">
                  <a:latin typeface="Liberation Serif"/>
                  <a:cs typeface="Liberation Serif"/>
                </a:rPr>
                <a:t> </a:t>
              </a:r>
              <a:r>
                <a:rPr sz="2349" spc="15" dirty="0">
                  <a:latin typeface="Liberation Serif"/>
                  <a:cs typeface="Liberation Serif"/>
                </a:rPr>
                <a:t>log</a:t>
              </a:r>
              <a:endParaRPr sz="2349" dirty="0">
                <a:latin typeface="Liberation Serif"/>
                <a:cs typeface="Liberation Serif"/>
              </a:endParaRPr>
            </a:p>
          </p:txBody>
        </p:sp>
        <p:sp>
          <p:nvSpPr>
            <p:cNvPr id="6" name="object 6"/>
            <p:cNvSpPr txBox="1"/>
            <p:nvPr/>
          </p:nvSpPr>
          <p:spPr>
            <a:xfrm>
              <a:off x="7015602" y="2201496"/>
              <a:ext cx="332600" cy="388457"/>
            </a:xfrm>
            <a:prstGeom prst="rect">
              <a:avLst/>
            </a:prstGeom>
          </p:spPr>
          <p:txBody>
            <a:bodyPr vert="horz" wrap="square" lIns="0" tIns="16503" rIns="0" bIns="0" rtlCol="0">
              <a:spAutoFit/>
            </a:bodyPr>
            <a:lstStyle/>
            <a:p>
              <a:pPr marL="38085">
                <a:spcBef>
                  <a:spcPts val="130"/>
                </a:spcBef>
              </a:pPr>
              <a:r>
                <a:rPr sz="3524" i="1" spc="22" baseline="11820" dirty="0">
                  <a:latin typeface="Liberation Serif"/>
                  <a:cs typeface="Liberation Serif"/>
                </a:rPr>
                <a:t>q</a:t>
              </a:r>
              <a:r>
                <a:rPr sz="1399" i="1" spc="15" dirty="0">
                  <a:latin typeface="Liberation Serif"/>
                  <a:cs typeface="Liberation Serif"/>
                </a:rPr>
                <a:t>ij</a:t>
              </a:r>
              <a:endParaRPr sz="1399">
                <a:latin typeface="Liberation Serif"/>
                <a:cs typeface="Liberation Serif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6886117" y="2577258"/>
              <a:ext cx="591572" cy="13964"/>
            </a:xfrm>
            <a:custGeom>
              <a:avLst/>
              <a:gdLst/>
              <a:ahLst/>
              <a:cxnLst/>
              <a:rect l="l" t="t" r="r" b="b"/>
              <a:pathLst>
                <a:path w="591820" h="13969">
                  <a:moveTo>
                    <a:pt x="59182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591820" y="13969"/>
                  </a:lnTo>
                  <a:lnTo>
                    <a:pt x="5918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8" name="object 8"/>
            <p:cNvSpPr txBox="1"/>
            <p:nvPr/>
          </p:nvSpPr>
          <p:spPr>
            <a:xfrm>
              <a:off x="6296450" y="2588992"/>
              <a:ext cx="1174257" cy="378173"/>
            </a:xfrm>
            <a:prstGeom prst="rect">
              <a:avLst/>
            </a:prstGeom>
          </p:spPr>
          <p:txBody>
            <a:bodyPr vert="horz" wrap="square" lIns="0" tIns="16503" rIns="0" bIns="0" rtlCol="0">
              <a:spAutoFit/>
            </a:bodyPr>
            <a:lstStyle/>
            <a:p>
              <a:pPr marL="12695">
                <a:spcBef>
                  <a:spcPts val="130"/>
                </a:spcBef>
                <a:tabLst>
                  <a:tab pos="717898" algn="l"/>
                  <a:tab pos="1008611" algn="l"/>
                </a:tabLst>
              </a:pPr>
              <a:r>
                <a:rPr sz="2349" i="1" spc="15" dirty="0" smtClean="0">
                  <a:latin typeface="Liberation Serif"/>
                  <a:cs typeface="Liberation Serif"/>
                </a:rPr>
                <a:t>λ</a:t>
              </a:r>
              <a:r>
                <a:rPr lang="en-US" sz="2349" i="1" spc="15" dirty="0" smtClean="0">
                  <a:latin typeface="Liberation Serif"/>
                  <a:cs typeface="Liberation Serif"/>
                </a:rPr>
                <a:t>      </a:t>
              </a:r>
              <a:r>
                <a:rPr sz="2349" i="1" spc="20" dirty="0" smtClean="0">
                  <a:latin typeface="Liberation Serif"/>
                  <a:cs typeface="Liberation Serif"/>
                </a:rPr>
                <a:t>p</a:t>
              </a:r>
              <a:r>
                <a:rPr sz="2349" i="1" spc="20" dirty="0">
                  <a:latin typeface="Liberation Serif"/>
                  <a:cs typeface="Liberation Serif"/>
                </a:rPr>
                <a:t>	</a:t>
              </a:r>
              <a:endParaRPr sz="2349" dirty="0">
                <a:latin typeface="Liberation Serif"/>
                <a:cs typeface="Liberation Serif"/>
              </a:endParaRPr>
            </a:p>
          </p:txBody>
        </p:sp>
        <p:sp>
          <p:nvSpPr>
            <p:cNvPr id="9" name="object 9"/>
            <p:cNvSpPr txBox="1"/>
            <p:nvPr/>
          </p:nvSpPr>
          <p:spPr>
            <a:xfrm>
              <a:off x="7086693" y="2762600"/>
              <a:ext cx="384014" cy="230607"/>
            </a:xfrm>
            <a:prstGeom prst="rect">
              <a:avLst/>
            </a:prstGeom>
          </p:spPr>
          <p:txBody>
            <a:bodyPr vert="horz" wrap="square" lIns="0" tIns="15234" rIns="0" bIns="0" rtlCol="0">
              <a:spAutoFit/>
            </a:bodyPr>
            <a:lstStyle/>
            <a:p>
              <a:pPr marL="12695">
                <a:spcBef>
                  <a:spcPts val="120"/>
                </a:spcBef>
                <a:tabLst>
                  <a:tab pos="319277" algn="l"/>
                </a:tabLst>
              </a:pPr>
              <a:r>
                <a:rPr sz="1399" i="1" spc="10" dirty="0" err="1" smtClean="0">
                  <a:latin typeface="Liberation Serif"/>
                  <a:cs typeface="Liberation Serif"/>
                </a:rPr>
                <a:t>ij</a:t>
              </a:r>
              <a:endParaRPr sz="1399" dirty="0">
                <a:latin typeface="Liberation Serif"/>
                <a:cs typeface="Liberation Serif"/>
              </a:endParaRPr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27646" y="6111454"/>
            <a:ext cx="8064922" cy="1371595"/>
          </a:xfrm>
          <a:prstGeom prst="rect">
            <a:avLst/>
          </a:prstGeom>
        </p:spPr>
        <p:txBody>
          <a:bodyPr vert="horz" wrap="square" lIns="0" tIns="12695" rIns="0" bIns="0" rtlCol="0">
            <a:spAutoFit/>
          </a:bodyPr>
          <a:lstStyle/>
          <a:p>
            <a:pPr marL="38085">
              <a:lnSpc>
                <a:spcPts val="2869"/>
              </a:lnSpc>
              <a:spcBef>
                <a:spcPts val="100"/>
              </a:spcBef>
              <a:tabLst>
                <a:tab pos="4725684" algn="l"/>
                <a:tab pos="5087489" algn="l"/>
              </a:tabLst>
            </a:pPr>
            <a:r>
              <a:rPr sz="1999" spc="-10" dirty="0">
                <a:latin typeface="Arial"/>
                <a:cs typeface="Arial"/>
              </a:rPr>
              <a:t>здесь </a:t>
            </a:r>
            <a:r>
              <a:rPr sz="2399" i="1" spc="-5" dirty="0">
                <a:latin typeface="Times New Roman"/>
                <a:cs typeface="Times New Roman"/>
              </a:rPr>
              <a:t>S</a:t>
            </a:r>
            <a:r>
              <a:rPr sz="2099" i="1" spc="-7" baseline="-13888" dirty="0">
                <a:latin typeface="Times New Roman"/>
                <a:cs typeface="Times New Roman"/>
              </a:rPr>
              <a:t>ki </a:t>
            </a:r>
            <a:r>
              <a:rPr sz="1999" dirty="0">
                <a:latin typeface="Arial"/>
                <a:cs typeface="Arial"/>
              </a:rPr>
              <a:t>— </a:t>
            </a:r>
            <a:r>
              <a:rPr sz="1999" spc="-10" dirty="0">
                <a:latin typeface="Arial"/>
                <a:cs typeface="Arial"/>
              </a:rPr>
              <a:t>элемент матрицы</a:t>
            </a:r>
            <a:r>
              <a:rPr sz="1999" spc="-229" dirty="0">
                <a:latin typeface="Arial"/>
                <a:cs typeface="Arial"/>
              </a:rPr>
              <a:t> </a:t>
            </a:r>
            <a:r>
              <a:rPr sz="1999" dirty="0">
                <a:latin typeface="Arial"/>
                <a:cs typeface="Arial"/>
              </a:rPr>
              <a:t>замен,</a:t>
            </a:r>
            <a:r>
              <a:rPr sz="1999" spc="25" dirty="0">
                <a:latin typeface="Arial"/>
                <a:cs typeface="Arial"/>
              </a:rPr>
              <a:t> </a:t>
            </a:r>
            <a:r>
              <a:rPr sz="2799" i="1" dirty="0">
                <a:latin typeface="Times New Roman"/>
                <a:cs typeface="Times New Roman"/>
              </a:rPr>
              <a:t>p	p	</a:t>
            </a:r>
            <a:r>
              <a:rPr sz="1999" dirty="0">
                <a:latin typeface="Arial"/>
                <a:cs typeface="Arial"/>
              </a:rPr>
              <a:t>— фоновые</a:t>
            </a:r>
            <a:r>
              <a:rPr sz="1999" spc="-254" dirty="0">
                <a:latin typeface="Arial"/>
                <a:cs typeface="Arial"/>
              </a:rPr>
              <a:t> </a:t>
            </a:r>
            <a:r>
              <a:rPr sz="1999" spc="-10" dirty="0">
                <a:latin typeface="Arial"/>
                <a:cs typeface="Arial"/>
              </a:rPr>
              <a:t>частоты</a:t>
            </a:r>
            <a:endParaRPr sz="1999">
              <a:latin typeface="Arial"/>
              <a:cs typeface="Arial"/>
            </a:endParaRPr>
          </a:p>
          <a:p>
            <a:pPr marL="1481497" algn="ctr">
              <a:lnSpc>
                <a:spcPts val="1289"/>
              </a:lnSpc>
              <a:tabLst>
                <a:tab pos="1800140" algn="l"/>
              </a:tabLst>
            </a:pPr>
            <a:r>
              <a:rPr sz="1599" i="1" spc="5" dirty="0">
                <a:latin typeface="Times New Roman"/>
                <a:cs typeface="Times New Roman"/>
              </a:rPr>
              <a:t>i</a:t>
            </a:r>
            <a:r>
              <a:rPr sz="1724" spc="7" baseline="24154" dirty="0">
                <a:latin typeface="Arial"/>
                <a:cs typeface="Arial"/>
              </a:rPr>
              <a:t>,	</a:t>
            </a:r>
            <a:r>
              <a:rPr sz="1599" i="1" spc="5" dirty="0">
                <a:latin typeface="Times New Roman"/>
                <a:cs typeface="Times New Roman"/>
              </a:rPr>
              <a:t>j</a:t>
            </a:r>
            <a:endParaRPr sz="1599">
              <a:latin typeface="Times New Roman"/>
              <a:cs typeface="Times New Roman"/>
            </a:endParaRPr>
          </a:p>
          <a:p>
            <a:pPr marL="38085" marR="30468">
              <a:lnSpc>
                <a:spcPts val="3079"/>
              </a:lnSpc>
              <a:spcBef>
                <a:spcPts val="195"/>
              </a:spcBef>
            </a:pPr>
            <a:r>
              <a:rPr sz="1999" spc="-5" dirty="0">
                <a:latin typeface="Arial"/>
                <a:cs typeface="Arial"/>
              </a:rPr>
              <a:t>остатков </a:t>
            </a:r>
            <a:r>
              <a:rPr sz="2799" i="1" dirty="0">
                <a:latin typeface="Times New Roman"/>
                <a:cs typeface="Times New Roman"/>
              </a:rPr>
              <a:t>i </a:t>
            </a:r>
            <a:r>
              <a:rPr sz="1999" dirty="0">
                <a:latin typeface="Arial"/>
                <a:cs typeface="Arial"/>
              </a:rPr>
              <a:t>и </a:t>
            </a:r>
            <a:r>
              <a:rPr sz="2799" i="1" dirty="0">
                <a:latin typeface="Times New Roman"/>
                <a:cs typeface="Times New Roman"/>
              </a:rPr>
              <a:t>j</a:t>
            </a:r>
            <a:r>
              <a:rPr sz="1999" dirty="0">
                <a:latin typeface="Arial"/>
                <a:cs typeface="Arial"/>
              </a:rPr>
              <a:t>, </a:t>
            </a:r>
            <a:r>
              <a:rPr sz="2799" i="1" spc="5" dirty="0">
                <a:latin typeface="Times New Roman"/>
                <a:cs typeface="Times New Roman"/>
              </a:rPr>
              <a:t>q</a:t>
            </a:r>
            <a:r>
              <a:rPr sz="2399" i="1" spc="7" baseline="-31250" dirty="0">
                <a:latin typeface="Times New Roman"/>
                <a:cs typeface="Times New Roman"/>
              </a:rPr>
              <a:t>ij </a:t>
            </a:r>
            <a:r>
              <a:rPr sz="1999" dirty="0">
                <a:latin typeface="Arial"/>
                <a:cs typeface="Arial"/>
              </a:rPr>
              <a:t>— </a:t>
            </a:r>
            <a:r>
              <a:rPr sz="1999" spc="-15" dirty="0">
                <a:latin typeface="Arial"/>
                <a:cs typeface="Arial"/>
              </a:rPr>
              <a:t>частота </a:t>
            </a:r>
            <a:r>
              <a:rPr sz="1999" dirty="0">
                <a:latin typeface="Arial"/>
                <a:cs typeface="Arial"/>
              </a:rPr>
              <a:t>замены </a:t>
            </a:r>
            <a:r>
              <a:rPr sz="1999" spc="-5" dirty="0">
                <a:latin typeface="Arial"/>
                <a:cs typeface="Arial"/>
              </a:rPr>
              <a:t>остатка </a:t>
            </a:r>
            <a:r>
              <a:rPr sz="2799" i="1" dirty="0">
                <a:latin typeface="Times New Roman"/>
                <a:cs typeface="Times New Roman"/>
              </a:rPr>
              <a:t>i </a:t>
            </a:r>
            <a:r>
              <a:rPr sz="1999" spc="-5" dirty="0">
                <a:latin typeface="Arial"/>
                <a:cs typeface="Arial"/>
              </a:rPr>
              <a:t>на </a:t>
            </a:r>
            <a:r>
              <a:rPr sz="2799" i="1" dirty="0">
                <a:latin typeface="Times New Roman"/>
                <a:cs typeface="Times New Roman"/>
              </a:rPr>
              <a:t>j </a:t>
            </a:r>
            <a:r>
              <a:rPr sz="1999" dirty="0">
                <a:latin typeface="Arial"/>
                <a:cs typeface="Arial"/>
              </a:rPr>
              <a:t>в </a:t>
            </a:r>
            <a:r>
              <a:rPr sz="1999" spc="-5" dirty="0">
                <a:latin typeface="Arial"/>
                <a:cs typeface="Arial"/>
              </a:rPr>
              <a:t>«образцовых»  выравниваниях </a:t>
            </a:r>
            <a:r>
              <a:rPr sz="1999" dirty="0">
                <a:latin typeface="Arial"/>
                <a:cs typeface="Arial"/>
              </a:rPr>
              <a:t>(из </a:t>
            </a:r>
            <a:r>
              <a:rPr sz="1999" spc="-20" dirty="0">
                <a:latin typeface="Arial"/>
                <a:cs typeface="Arial"/>
              </a:rPr>
              <a:t>базы</a:t>
            </a:r>
            <a:r>
              <a:rPr sz="1999" spc="-10" dirty="0">
                <a:latin typeface="Arial"/>
                <a:cs typeface="Arial"/>
              </a:rPr>
              <a:t> </a:t>
            </a:r>
            <a:r>
              <a:rPr sz="1999" dirty="0">
                <a:latin typeface="Arial"/>
                <a:cs typeface="Arial"/>
              </a:rPr>
              <a:t>BLOCKS).</a:t>
            </a:r>
            <a:endParaRPr sz="1999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930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3976" y="449765"/>
            <a:ext cx="8689500" cy="1366467"/>
          </a:xfrm>
          <a:prstGeom prst="rect">
            <a:avLst/>
          </a:prstGeom>
        </p:spPr>
        <p:txBody>
          <a:bodyPr vert="horz" wrap="square" lIns="0" tIns="12695" rIns="0" bIns="0" rtlCol="0" anchor="ctr">
            <a:spAutoFit/>
          </a:bodyPr>
          <a:lstStyle/>
          <a:p>
            <a:pPr marL="3228953" marR="5078" indent="-2580877">
              <a:lnSpc>
                <a:spcPct val="100000"/>
              </a:lnSpc>
              <a:spcBef>
                <a:spcPts val="100"/>
              </a:spcBef>
            </a:pPr>
            <a:r>
              <a:rPr spc="-60" dirty="0"/>
              <a:t>Расчет </a:t>
            </a:r>
            <a:r>
              <a:rPr spc="-10" dirty="0"/>
              <a:t>ожидаемой </a:t>
            </a:r>
            <a:r>
              <a:rPr spc="-25" dirty="0"/>
              <a:t>частоты  </a:t>
            </a:r>
            <a:r>
              <a:rPr spc="-10" dirty="0"/>
              <a:t>остатка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31741" y="2404611"/>
            <a:ext cx="90132" cy="304672"/>
          </a:xfrm>
          <a:prstGeom prst="rect">
            <a:avLst/>
          </a:prstGeom>
        </p:spPr>
        <p:txBody>
          <a:bodyPr vert="horz" wrap="square" lIns="0" tIns="16503" rIns="0" bIns="0" rtlCol="0">
            <a:spAutoFit/>
          </a:bodyPr>
          <a:lstStyle/>
          <a:p>
            <a:pPr marL="12695">
              <a:spcBef>
                <a:spcPts val="130"/>
              </a:spcBef>
            </a:pPr>
            <a:r>
              <a:rPr sz="1799" i="1" spc="5" dirty="0">
                <a:latin typeface="Liberation Serif"/>
                <a:cs typeface="Liberation Serif"/>
              </a:rPr>
              <a:t>i</a:t>
            </a:r>
            <a:endParaRPr sz="1799">
              <a:latin typeface="Liberation Serif"/>
              <a:cs typeface="Liberation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0783" y="2112633"/>
            <a:ext cx="128851" cy="304672"/>
          </a:xfrm>
          <a:prstGeom prst="rect">
            <a:avLst/>
          </a:prstGeom>
        </p:spPr>
        <p:txBody>
          <a:bodyPr vert="horz" wrap="square" lIns="0" tIns="16503" rIns="0" bIns="0" rtlCol="0">
            <a:spAutoFit/>
          </a:bodyPr>
          <a:lstStyle/>
          <a:p>
            <a:pPr marL="12695">
              <a:spcBef>
                <a:spcPts val="130"/>
              </a:spcBef>
            </a:pPr>
            <a:r>
              <a:rPr sz="1799" i="1" spc="15" dirty="0">
                <a:latin typeface="Liberation Serif"/>
                <a:cs typeface="Liberation Serif"/>
              </a:rPr>
              <a:t>k</a:t>
            </a:r>
            <a:endParaRPr sz="1799">
              <a:latin typeface="Liberation Serif"/>
              <a:cs typeface="Liberation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6244" y="2151987"/>
            <a:ext cx="684877" cy="491918"/>
          </a:xfrm>
          <a:prstGeom prst="rect">
            <a:avLst/>
          </a:prstGeom>
        </p:spPr>
        <p:txBody>
          <a:bodyPr vert="horz" wrap="square" lIns="0" tIns="13964" rIns="0" bIns="0" rtlCol="0">
            <a:spAutoFit/>
          </a:bodyPr>
          <a:lstStyle/>
          <a:p>
            <a:pPr marL="12695">
              <a:spcBef>
                <a:spcPts val="110"/>
              </a:spcBef>
              <a:tabLst>
                <a:tab pos="362440" algn="l"/>
              </a:tabLst>
            </a:pPr>
            <a:r>
              <a:rPr sz="3049" i="1" spc="5" dirty="0">
                <a:latin typeface="Liberation Serif"/>
                <a:cs typeface="Liberation Serif"/>
              </a:rPr>
              <a:t>g	</a:t>
            </a:r>
            <a:r>
              <a:rPr sz="3049" spc="5" dirty="0">
                <a:latin typeface="OpenSymbol"/>
                <a:cs typeface="OpenSymbol"/>
              </a:rPr>
              <a:t>=</a:t>
            </a:r>
            <a:endParaRPr sz="3049">
              <a:latin typeface="OpenSymbol"/>
              <a:cs typeface="Open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98906" y="2031387"/>
            <a:ext cx="474146" cy="930519"/>
          </a:xfrm>
          <a:prstGeom prst="rect">
            <a:avLst/>
          </a:prstGeom>
        </p:spPr>
        <p:txBody>
          <a:bodyPr vert="horz" wrap="square" lIns="0" tIns="13964" rIns="0" bIns="0" rtlCol="0">
            <a:spAutoFit/>
          </a:bodyPr>
          <a:lstStyle/>
          <a:p>
            <a:pPr algn="ctr">
              <a:lnSpc>
                <a:spcPts val="5143"/>
              </a:lnSpc>
              <a:spcBef>
                <a:spcPts val="110"/>
              </a:spcBef>
            </a:pPr>
            <a:r>
              <a:rPr sz="4448" spc="5" dirty="0">
                <a:latin typeface="OpenSymbol"/>
                <a:cs typeface="OpenSymbol"/>
              </a:rPr>
              <a:t>∑</a:t>
            </a:r>
            <a:endParaRPr sz="4448">
              <a:latin typeface="OpenSymbol"/>
              <a:cs typeface="OpenSymbol"/>
            </a:endParaRPr>
          </a:p>
          <a:p>
            <a:pPr marL="4443" algn="ctr">
              <a:lnSpc>
                <a:spcPts val="1963"/>
              </a:lnSpc>
            </a:pPr>
            <a:r>
              <a:rPr sz="1799" i="1" spc="5" dirty="0">
                <a:latin typeface="Liberation Serif"/>
                <a:cs typeface="Liberation Serif"/>
              </a:rPr>
              <a:t>j</a:t>
            </a:r>
            <a:endParaRPr sz="1799">
              <a:latin typeface="Liberation Serif"/>
              <a:cs typeface="Liberation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57470" y="1684824"/>
            <a:ext cx="373858" cy="491918"/>
          </a:xfrm>
          <a:prstGeom prst="rect">
            <a:avLst/>
          </a:prstGeom>
        </p:spPr>
        <p:txBody>
          <a:bodyPr vert="horz" wrap="square" lIns="0" tIns="13964" rIns="0" bIns="0" rtlCol="0">
            <a:spAutoFit/>
          </a:bodyPr>
          <a:lstStyle/>
          <a:p>
            <a:pPr marL="38085">
              <a:spcBef>
                <a:spcPts val="110"/>
              </a:spcBef>
            </a:pPr>
            <a:r>
              <a:rPr sz="4573" i="1" baseline="-28233" dirty="0">
                <a:latin typeface="Liberation Serif"/>
                <a:cs typeface="Liberation Serif"/>
              </a:rPr>
              <a:t>f</a:t>
            </a:r>
            <a:r>
              <a:rPr sz="4573" i="1" spc="-232" baseline="-28233" dirty="0">
                <a:latin typeface="Liberation Serif"/>
                <a:cs typeface="Liberation Serif"/>
              </a:rPr>
              <a:t> </a:t>
            </a:r>
            <a:r>
              <a:rPr sz="1799" i="1" spc="15" dirty="0">
                <a:latin typeface="Liberation Serif"/>
                <a:cs typeface="Liberation Serif"/>
              </a:rPr>
              <a:t>k</a:t>
            </a:r>
            <a:endParaRPr sz="1799">
              <a:latin typeface="Liberation Serif"/>
              <a:cs typeface="Liberation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18117" y="2093350"/>
            <a:ext cx="472242" cy="821980"/>
          </a:xfrm>
          <a:prstGeom prst="rect">
            <a:avLst/>
          </a:prstGeom>
        </p:spPr>
        <p:txBody>
          <a:bodyPr vert="horz" wrap="square" lIns="0" tIns="35545" rIns="0" bIns="0" rtlCol="0">
            <a:spAutoFit/>
          </a:bodyPr>
          <a:lstStyle/>
          <a:p>
            <a:pPr marL="38085">
              <a:spcBef>
                <a:spcPts val="280"/>
              </a:spcBef>
              <a:tabLst>
                <a:tab pos="291348" algn="l"/>
              </a:tabLst>
            </a:pPr>
            <a:r>
              <a:rPr sz="1799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799" i="1" u="heavy" spc="5" dirty="0">
                <a:uFill>
                  <a:solidFill>
                    <a:srgbClr val="000000"/>
                  </a:solidFill>
                </a:uFill>
                <a:latin typeface="Liberation Serif"/>
                <a:cs typeface="Liberation Serif"/>
              </a:rPr>
              <a:t>j</a:t>
            </a:r>
            <a:r>
              <a:rPr sz="1799" i="1" u="heavy" spc="160" dirty="0">
                <a:uFill>
                  <a:solidFill>
                    <a:srgbClr val="000000"/>
                  </a:solidFill>
                </a:uFill>
                <a:latin typeface="Liberation Serif"/>
                <a:cs typeface="Liberation Serif"/>
              </a:rPr>
              <a:t> </a:t>
            </a:r>
            <a:endParaRPr sz="1799">
              <a:latin typeface="Liberation Serif"/>
              <a:cs typeface="Liberation Serif"/>
            </a:endParaRPr>
          </a:p>
          <a:p>
            <a:pPr marL="95847">
              <a:spcBef>
                <a:spcPts val="270"/>
              </a:spcBef>
            </a:pPr>
            <a:r>
              <a:rPr sz="3049" i="1" spc="160" dirty="0">
                <a:latin typeface="Liberation Serif"/>
                <a:cs typeface="Liberation Serif"/>
              </a:rPr>
              <a:t>p</a:t>
            </a:r>
            <a:r>
              <a:rPr sz="2699" i="1" spc="240" baseline="-18518" dirty="0">
                <a:latin typeface="Liberation Serif"/>
                <a:cs typeface="Liberation Serif"/>
              </a:rPr>
              <a:t>j</a:t>
            </a:r>
            <a:endParaRPr sz="2699" baseline="-18518">
              <a:latin typeface="Liberation Serif"/>
              <a:cs typeface="Liberation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90359" y="2151987"/>
            <a:ext cx="219618" cy="491918"/>
          </a:xfrm>
          <a:prstGeom prst="rect">
            <a:avLst/>
          </a:prstGeom>
        </p:spPr>
        <p:txBody>
          <a:bodyPr vert="horz" wrap="square" lIns="0" tIns="13964" rIns="0" bIns="0" rtlCol="0">
            <a:spAutoFit/>
          </a:bodyPr>
          <a:lstStyle/>
          <a:p>
            <a:pPr marL="12695">
              <a:spcBef>
                <a:spcPts val="110"/>
              </a:spcBef>
            </a:pPr>
            <a:r>
              <a:rPr sz="3049" i="1" spc="5" dirty="0">
                <a:latin typeface="Liberation Serif"/>
                <a:cs typeface="Liberation Serif"/>
              </a:rPr>
              <a:t>q</a:t>
            </a:r>
            <a:endParaRPr sz="3049">
              <a:latin typeface="Liberation Serif"/>
              <a:cs typeface="Liberation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04898" y="2404611"/>
            <a:ext cx="155510" cy="304672"/>
          </a:xfrm>
          <a:prstGeom prst="rect">
            <a:avLst/>
          </a:prstGeom>
        </p:spPr>
        <p:txBody>
          <a:bodyPr vert="horz" wrap="square" lIns="0" tIns="16503" rIns="0" bIns="0" rtlCol="0">
            <a:spAutoFit/>
          </a:bodyPr>
          <a:lstStyle/>
          <a:p>
            <a:pPr marL="12695">
              <a:spcBef>
                <a:spcPts val="130"/>
              </a:spcBef>
            </a:pPr>
            <a:r>
              <a:rPr sz="1799" i="1" spc="5" dirty="0">
                <a:latin typeface="Liberation Serif"/>
                <a:cs typeface="Liberation Serif"/>
              </a:rPr>
              <a:t>ij</a:t>
            </a:r>
            <a:endParaRPr sz="1799">
              <a:latin typeface="Liberation Serif"/>
              <a:cs typeface="Liberation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98735" y="4901652"/>
            <a:ext cx="90132" cy="293882"/>
          </a:xfrm>
          <a:prstGeom prst="rect">
            <a:avLst/>
          </a:prstGeom>
        </p:spPr>
        <p:txBody>
          <a:bodyPr vert="horz" wrap="square" lIns="0" tIns="13964" rIns="0" bIns="0" rtlCol="0">
            <a:spAutoFit/>
          </a:bodyPr>
          <a:lstStyle/>
          <a:p>
            <a:pPr marL="12695">
              <a:spcBef>
                <a:spcPts val="110"/>
              </a:spcBef>
            </a:pPr>
            <a:r>
              <a:rPr sz="1749" i="1" spc="20" dirty="0">
                <a:latin typeface="Liberation Serif"/>
                <a:cs typeface="Liberation Serif"/>
              </a:rPr>
              <a:t>i</a:t>
            </a:r>
            <a:endParaRPr sz="1749">
              <a:latin typeface="Liberation Serif"/>
              <a:cs typeface="Liberation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3908" y="4472572"/>
            <a:ext cx="2382789" cy="472242"/>
          </a:xfrm>
          <a:prstGeom prst="rect">
            <a:avLst/>
          </a:prstGeom>
        </p:spPr>
        <p:txBody>
          <a:bodyPr vert="horz" wrap="square" lIns="0" tIns="16503" rIns="0" bIns="0" rtlCol="0">
            <a:spAutoFit/>
          </a:bodyPr>
          <a:lstStyle/>
          <a:p>
            <a:pPr marL="38085">
              <a:spcBef>
                <a:spcPts val="130"/>
              </a:spcBef>
              <a:tabLst>
                <a:tab pos="1296786" algn="l"/>
                <a:tab pos="2187969" algn="l"/>
              </a:tabLst>
            </a:pPr>
            <a:r>
              <a:rPr sz="4348" i="1" spc="165" baseline="-27777" dirty="0">
                <a:latin typeface="Liberation Serif"/>
                <a:cs typeface="Liberation Serif"/>
              </a:rPr>
              <a:t>Q</a:t>
            </a:r>
            <a:r>
              <a:rPr sz="1749" i="1" spc="110" dirty="0">
                <a:latin typeface="Liberation Serif"/>
                <a:cs typeface="Liberation Serif"/>
              </a:rPr>
              <a:t>k</a:t>
            </a:r>
            <a:r>
              <a:rPr sz="1749" i="1" spc="-170" dirty="0">
                <a:latin typeface="Liberation Serif"/>
                <a:cs typeface="Liberation Serif"/>
              </a:rPr>
              <a:t> </a:t>
            </a:r>
            <a:r>
              <a:rPr sz="4348" spc="172" baseline="-27777" dirty="0">
                <a:latin typeface="OpenSymbol"/>
                <a:cs typeface="OpenSymbol"/>
              </a:rPr>
              <a:t>=</a:t>
            </a:r>
            <a:r>
              <a:rPr sz="2899" u="heavy" spc="114" dirty="0">
                <a:uFill>
                  <a:solidFill>
                    <a:srgbClr val="000000"/>
                  </a:solidFill>
                </a:uFill>
                <a:latin typeface="OpenSymbol"/>
                <a:cs typeface="OpenSymbol"/>
              </a:rPr>
              <a:t> 	</a:t>
            </a:r>
            <a:r>
              <a:rPr sz="1749" i="1" u="heavy" spc="20" dirty="0" err="1" smtClean="0">
                <a:uFill>
                  <a:solidFill>
                    <a:srgbClr val="000000"/>
                  </a:solidFill>
                </a:uFill>
                <a:latin typeface="Liberation Serif"/>
                <a:cs typeface="Liberation Serif"/>
              </a:rPr>
              <a:t>i</a:t>
            </a:r>
            <a:r>
              <a:rPr sz="1749" i="1" u="heavy" spc="20" dirty="0" smtClean="0">
                <a:uFill>
                  <a:solidFill>
                    <a:srgbClr val="000000"/>
                  </a:solidFill>
                </a:uFill>
                <a:latin typeface="Liberation Serif"/>
                <a:cs typeface="Liberation Serif"/>
              </a:rPr>
              <a:t>	</a:t>
            </a:r>
            <a:r>
              <a:rPr sz="1749" i="1" u="heavy" spc="20" dirty="0" err="1" smtClean="0">
                <a:uFill>
                  <a:solidFill>
                    <a:srgbClr val="000000"/>
                  </a:solidFill>
                </a:uFill>
                <a:latin typeface="Liberation Serif"/>
                <a:cs typeface="Liberation Serif"/>
              </a:rPr>
              <a:t>i</a:t>
            </a:r>
            <a:r>
              <a:rPr sz="1749" i="1" u="heavy" spc="-155" dirty="0" smtClean="0">
                <a:uFill>
                  <a:solidFill>
                    <a:srgbClr val="000000"/>
                  </a:solidFill>
                </a:uFill>
                <a:latin typeface="Liberation Serif"/>
                <a:cs typeface="Liberation Serif"/>
              </a:rPr>
              <a:t> </a:t>
            </a:r>
            <a:endParaRPr sz="1749" dirty="0">
              <a:latin typeface="Liberation Serif"/>
              <a:cs typeface="Liberation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78594" y="4398944"/>
            <a:ext cx="1535420" cy="908585"/>
          </a:xfrm>
          <a:prstGeom prst="rect">
            <a:avLst/>
          </a:prstGeom>
        </p:spPr>
        <p:txBody>
          <a:bodyPr vert="horz" wrap="square" lIns="0" tIns="16503" rIns="0" bIns="0" rtlCol="0">
            <a:spAutoFit/>
          </a:bodyPr>
          <a:lstStyle/>
          <a:p>
            <a:pPr marL="38085">
              <a:spcBef>
                <a:spcPts val="130"/>
              </a:spcBef>
            </a:pPr>
            <a:r>
              <a:rPr sz="2899" i="1" spc="75" dirty="0">
                <a:latin typeface="Liberation Serif"/>
                <a:cs typeface="Liberation Serif"/>
              </a:rPr>
              <a:t>α</a:t>
            </a:r>
            <a:r>
              <a:rPr sz="2899" i="1" spc="-60" dirty="0">
                <a:latin typeface="Liberation Serif"/>
                <a:cs typeface="Liberation Serif"/>
              </a:rPr>
              <a:t> </a:t>
            </a:r>
            <a:r>
              <a:rPr sz="2899" i="1" spc="40" dirty="0">
                <a:latin typeface="Liberation Serif"/>
                <a:cs typeface="Liberation Serif"/>
              </a:rPr>
              <a:t>f</a:t>
            </a:r>
            <a:r>
              <a:rPr sz="2899" i="1" spc="-220" dirty="0">
                <a:latin typeface="Liberation Serif"/>
                <a:cs typeface="Liberation Serif"/>
              </a:rPr>
              <a:t> </a:t>
            </a:r>
            <a:r>
              <a:rPr sz="2624" i="1" spc="52" baseline="47619" dirty="0">
                <a:latin typeface="Liberation Serif"/>
                <a:cs typeface="Liberation Serif"/>
              </a:rPr>
              <a:t>k</a:t>
            </a:r>
            <a:r>
              <a:rPr sz="2624" i="1" spc="-284" baseline="47619" dirty="0">
                <a:latin typeface="Liberation Serif"/>
                <a:cs typeface="Liberation Serif"/>
              </a:rPr>
              <a:t> </a:t>
            </a:r>
            <a:r>
              <a:rPr sz="2899" spc="85" dirty="0">
                <a:latin typeface="OpenSymbol"/>
                <a:cs typeface="OpenSymbol"/>
              </a:rPr>
              <a:t>+</a:t>
            </a:r>
            <a:r>
              <a:rPr sz="2899" spc="-1105" dirty="0">
                <a:latin typeface="OpenSymbol"/>
                <a:cs typeface="OpenSymbol"/>
              </a:rPr>
              <a:t> </a:t>
            </a:r>
            <a:r>
              <a:rPr lang="en-US" sz="2899" spc="-1105" dirty="0" smtClean="0">
                <a:latin typeface="OpenSymbol"/>
                <a:cs typeface="OpenSymbol"/>
              </a:rPr>
              <a:t>   </a:t>
            </a:r>
            <a:r>
              <a:rPr sz="2899" i="1" spc="70" dirty="0" smtClean="0">
                <a:latin typeface="Liberation Serif"/>
                <a:cs typeface="Liberation Serif"/>
              </a:rPr>
              <a:t>β</a:t>
            </a:r>
            <a:r>
              <a:rPr sz="2899" i="1" spc="-125" dirty="0" smtClean="0">
                <a:latin typeface="Liberation Serif"/>
                <a:cs typeface="Liberation Serif"/>
              </a:rPr>
              <a:t> </a:t>
            </a:r>
            <a:r>
              <a:rPr sz="2899" i="1" spc="125" dirty="0">
                <a:latin typeface="Liberation Serif"/>
                <a:cs typeface="Liberation Serif"/>
              </a:rPr>
              <a:t>g</a:t>
            </a:r>
            <a:r>
              <a:rPr sz="2624" i="1" spc="187" baseline="47619" dirty="0">
                <a:latin typeface="Liberation Serif"/>
                <a:cs typeface="Liberation Serif"/>
              </a:rPr>
              <a:t>k</a:t>
            </a:r>
            <a:endParaRPr sz="2624" baseline="47619" dirty="0">
              <a:latin typeface="Liberation Serif"/>
              <a:cs typeface="Liberation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20051" y="4826753"/>
            <a:ext cx="927660" cy="462812"/>
          </a:xfrm>
          <a:prstGeom prst="rect">
            <a:avLst/>
          </a:prstGeom>
        </p:spPr>
        <p:txBody>
          <a:bodyPr vert="horz" wrap="square" lIns="0" tIns="16503" rIns="0" bIns="0" rtlCol="0">
            <a:spAutoFit/>
          </a:bodyPr>
          <a:lstStyle/>
          <a:p>
            <a:pPr marL="12695">
              <a:spcBef>
                <a:spcPts val="130"/>
              </a:spcBef>
            </a:pPr>
            <a:r>
              <a:rPr sz="2899" i="1" spc="75" dirty="0">
                <a:latin typeface="Liberation Serif"/>
                <a:cs typeface="Liberation Serif"/>
              </a:rPr>
              <a:t>α</a:t>
            </a:r>
            <a:r>
              <a:rPr sz="2899" i="1" spc="-390" dirty="0">
                <a:latin typeface="Liberation Serif"/>
                <a:cs typeface="Liberation Serif"/>
              </a:rPr>
              <a:t> </a:t>
            </a:r>
            <a:r>
              <a:rPr sz="2899" spc="85" dirty="0">
                <a:latin typeface="OpenSymbol"/>
                <a:cs typeface="OpenSymbol"/>
              </a:rPr>
              <a:t>+</a:t>
            </a:r>
            <a:r>
              <a:rPr sz="2899" spc="-1135" dirty="0">
                <a:latin typeface="OpenSymbol"/>
                <a:cs typeface="OpenSymbol"/>
              </a:rPr>
              <a:t> </a:t>
            </a:r>
            <a:r>
              <a:rPr sz="2899" i="1" spc="70" dirty="0">
                <a:latin typeface="Liberation Serif"/>
                <a:cs typeface="Liberation Serif"/>
              </a:rPr>
              <a:t>β</a:t>
            </a:r>
            <a:endParaRPr sz="2899" dirty="0">
              <a:latin typeface="Liberation Serif"/>
              <a:cs typeface="Liberation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316377" y="2711822"/>
            <a:ext cx="5797020" cy="451930"/>
          </a:xfrm>
          <a:prstGeom prst="rect">
            <a:avLst/>
          </a:prstGeom>
        </p:spPr>
        <p:txBody>
          <a:bodyPr vert="horz" wrap="square" lIns="0" tIns="12695" rIns="0" bIns="0" rtlCol="0">
            <a:spAutoFit/>
          </a:bodyPr>
          <a:lstStyle/>
          <a:p>
            <a:pPr marL="12695">
              <a:spcBef>
                <a:spcPts val="100"/>
              </a:spcBef>
              <a:tabLst>
                <a:tab pos="4144257" algn="l"/>
              </a:tabLst>
            </a:pPr>
            <a:r>
              <a:rPr sz="2399" spc="-10" dirty="0">
                <a:latin typeface="Arial"/>
                <a:cs typeface="Arial"/>
              </a:rPr>
              <a:t>остатка </a:t>
            </a:r>
            <a:r>
              <a:rPr sz="2799" i="1" dirty="0">
                <a:latin typeface="Times New Roman"/>
                <a:cs typeface="Times New Roman"/>
              </a:rPr>
              <a:t>j </a:t>
            </a:r>
            <a:r>
              <a:rPr sz="2399" dirty="0">
                <a:latin typeface="Arial"/>
                <a:cs typeface="Arial"/>
              </a:rPr>
              <a:t>в</a:t>
            </a:r>
            <a:r>
              <a:rPr sz="2399" spc="15" dirty="0">
                <a:latin typeface="Arial"/>
                <a:cs typeface="Arial"/>
              </a:rPr>
              <a:t> </a:t>
            </a:r>
            <a:r>
              <a:rPr sz="2399" spc="-10" dirty="0">
                <a:latin typeface="Arial"/>
                <a:cs typeface="Arial"/>
              </a:rPr>
              <a:t>выравнивании,</a:t>
            </a:r>
            <a:r>
              <a:rPr sz="2399" spc="35" dirty="0">
                <a:latin typeface="Arial"/>
                <a:cs typeface="Arial"/>
              </a:rPr>
              <a:t> </a:t>
            </a:r>
            <a:r>
              <a:rPr sz="2799" i="1" dirty="0">
                <a:latin typeface="Times New Roman"/>
                <a:cs typeface="Times New Roman"/>
              </a:rPr>
              <a:t>p	</a:t>
            </a:r>
            <a:r>
              <a:rPr sz="2399" dirty="0">
                <a:latin typeface="Arial"/>
                <a:cs typeface="Arial"/>
              </a:rPr>
              <a:t>—</a:t>
            </a:r>
            <a:r>
              <a:rPr sz="2399" spc="-65" dirty="0">
                <a:latin typeface="Arial"/>
                <a:cs typeface="Arial"/>
              </a:rPr>
              <a:t> </a:t>
            </a:r>
            <a:r>
              <a:rPr sz="2399" spc="-10" dirty="0">
                <a:latin typeface="Arial"/>
                <a:cs typeface="Arial"/>
              </a:rPr>
              <a:t>фоновая</a:t>
            </a:r>
            <a:endParaRPr sz="2399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290987" y="3011416"/>
            <a:ext cx="5830661" cy="1150137"/>
          </a:xfrm>
          <a:prstGeom prst="rect">
            <a:avLst/>
          </a:prstGeom>
        </p:spPr>
        <p:txBody>
          <a:bodyPr vert="horz" wrap="square" lIns="0" tIns="15234" rIns="0" bIns="0" rtlCol="0">
            <a:spAutoFit/>
          </a:bodyPr>
          <a:lstStyle/>
          <a:p>
            <a:pPr marR="1737300" algn="r">
              <a:spcBef>
                <a:spcPts val="120"/>
              </a:spcBef>
            </a:pPr>
            <a:r>
              <a:rPr sz="1599" i="1" spc="5" dirty="0">
                <a:latin typeface="Times New Roman"/>
                <a:cs typeface="Times New Roman"/>
              </a:rPr>
              <a:t>j</a:t>
            </a:r>
            <a:endParaRPr sz="1599">
              <a:latin typeface="Times New Roman"/>
              <a:cs typeface="Times New Roman"/>
            </a:endParaRPr>
          </a:p>
          <a:p>
            <a:pPr marL="38085">
              <a:tabLst>
                <a:tab pos="4615238" algn="l"/>
              </a:tabLst>
            </a:pPr>
            <a:r>
              <a:rPr sz="2399" spc="-20" dirty="0">
                <a:latin typeface="Arial"/>
                <a:cs typeface="Arial"/>
              </a:rPr>
              <a:t>частота </a:t>
            </a:r>
            <a:r>
              <a:rPr sz="2399" spc="-10" dirty="0">
                <a:latin typeface="Arial"/>
                <a:cs typeface="Arial"/>
              </a:rPr>
              <a:t>остатка </a:t>
            </a:r>
            <a:r>
              <a:rPr sz="2799" i="1" dirty="0">
                <a:latin typeface="Times New Roman"/>
                <a:cs typeface="Times New Roman"/>
              </a:rPr>
              <a:t>j</a:t>
            </a:r>
            <a:r>
              <a:rPr sz="2399" dirty="0">
                <a:latin typeface="Arial"/>
                <a:cs typeface="Arial"/>
              </a:rPr>
              <a:t>, </a:t>
            </a:r>
            <a:r>
              <a:rPr sz="2799" i="1" spc="5" dirty="0">
                <a:latin typeface="Times New Roman"/>
                <a:cs typeface="Times New Roman"/>
              </a:rPr>
              <a:t>q</a:t>
            </a:r>
            <a:r>
              <a:rPr sz="2399" i="1" spc="7" baseline="-31250" dirty="0">
                <a:latin typeface="Times New Roman"/>
                <a:cs typeface="Times New Roman"/>
              </a:rPr>
              <a:t>ij</a:t>
            </a:r>
            <a:r>
              <a:rPr sz="2399" i="1" spc="82" baseline="-31250" dirty="0">
                <a:latin typeface="Times New Roman"/>
                <a:cs typeface="Times New Roman"/>
              </a:rPr>
              <a:t> </a:t>
            </a:r>
            <a:r>
              <a:rPr sz="2399" dirty="0">
                <a:latin typeface="Arial"/>
                <a:cs typeface="Arial"/>
              </a:rPr>
              <a:t>—</a:t>
            </a:r>
            <a:r>
              <a:rPr sz="2399" spc="5" dirty="0">
                <a:latin typeface="Arial"/>
                <a:cs typeface="Arial"/>
              </a:rPr>
              <a:t> </a:t>
            </a:r>
            <a:r>
              <a:rPr sz="2399" spc="-20" dirty="0">
                <a:latin typeface="Arial"/>
                <a:cs typeface="Arial"/>
              </a:rPr>
              <a:t>частота	</a:t>
            </a:r>
            <a:r>
              <a:rPr sz="2399" spc="-10" dirty="0">
                <a:latin typeface="Arial"/>
                <a:cs typeface="Arial"/>
              </a:rPr>
              <a:t>пары </a:t>
            </a:r>
            <a:r>
              <a:rPr sz="2799" i="1" dirty="0">
                <a:latin typeface="Times New Roman"/>
                <a:cs typeface="Times New Roman"/>
              </a:rPr>
              <a:t>i</a:t>
            </a:r>
            <a:r>
              <a:rPr sz="2399" dirty="0">
                <a:latin typeface="Arial"/>
                <a:cs typeface="Arial"/>
              </a:rPr>
              <a:t>,</a:t>
            </a:r>
            <a:r>
              <a:rPr sz="2399" spc="-30" dirty="0">
                <a:latin typeface="Arial"/>
                <a:cs typeface="Arial"/>
              </a:rPr>
              <a:t> </a:t>
            </a:r>
            <a:r>
              <a:rPr sz="2799" i="1" dirty="0">
                <a:latin typeface="Times New Roman"/>
                <a:cs typeface="Times New Roman"/>
              </a:rPr>
              <a:t>j</a:t>
            </a:r>
            <a:endParaRPr sz="2799">
              <a:latin typeface="Times New Roman"/>
              <a:cs typeface="Times New Roman"/>
            </a:endParaRPr>
          </a:p>
          <a:p>
            <a:pPr marL="38085">
              <a:spcBef>
                <a:spcPts val="680"/>
              </a:spcBef>
            </a:pPr>
            <a:r>
              <a:rPr sz="2399" dirty="0">
                <a:latin typeface="Arial"/>
                <a:cs typeface="Arial"/>
              </a:rPr>
              <a:t>в </a:t>
            </a:r>
            <a:r>
              <a:rPr sz="2399" spc="-10" dirty="0">
                <a:latin typeface="Arial"/>
                <a:cs typeface="Arial"/>
              </a:rPr>
              <a:t>«образцовых»</a:t>
            </a:r>
            <a:r>
              <a:rPr sz="2399" spc="-15" dirty="0">
                <a:latin typeface="Arial"/>
                <a:cs typeface="Arial"/>
              </a:rPr>
              <a:t> </a:t>
            </a:r>
            <a:r>
              <a:rPr sz="2399" spc="-10" dirty="0">
                <a:latin typeface="Arial"/>
                <a:cs typeface="Arial"/>
              </a:rPr>
              <a:t>выравниваниях</a:t>
            </a:r>
            <a:endParaRPr sz="2399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290987" y="2286550"/>
            <a:ext cx="5584385" cy="451930"/>
          </a:xfrm>
          <a:prstGeom prst="rect">
            <a:avLst/>
          </a:prstGeom>
        </p:spPr>
        <p:txBody>
          <a:bodyPr vert="horz" wrap="square" lIns="0" tIns="12695" rIns="0" bIns="0" rtlCol="0">
            <a:spAutoFit/>
          </a:bodyPr>
          <a:lstStyle/>
          <a:p>
            <a:pPr marL="38085">
              <a:spcBef>
                <a:spcPts val="100"/>
              </a:spcBef>
              <a:tabLst>
                <a:tab pos="1814738" algn="l"/>
                <a:tab pos="2031822" algn="l"/>
              </a:tabLst>
            </a:pPr>
            <a:r>
              <a:rPr sz="2399" spc="-10" dirty="0">
                <a:latin typeface="Arial"/>
                <a:cs typeface="Arial"/>
              </a:rPr>
              <a:t>позиции</a:t>
            </a:r>
            <a:r>
              <a:rPr sz="2399" spc="20" dirty="0">
                <a:latin typeface="Arial"/>
                <a:cs typeface="Arial"/>
              </a:rPr>
              <a:t> </a:t>
            </a:r>
            <a:r>
              <a:rPr sz="2799" i="1" spc="-10" dirty="0">
                <a:latin typeface="Times New Roman"/>
                <a:cs typeface="Times New Roman"/>
              </a:rPr>
              <a:t>k</a:t>
            </a:r>
            <a:r>
              <a:rPr sz="2399" spc="-10" dirty="0">
                <a:latin typeface="Arial"/>
                <a:cs typeface="Arial"/>
              </a:rPr>
              <a:t>,	</a:t>
            </a:r>
            <a:r>
              <a:rPr sz="2924" i="1" spc="7" baseline="-5698" dirty="0">
                <a:latin typeface="Liberation Serif"/>
                <a:cs typeface="Liberation Serif"/>
              </a:rPr>
              <a:t>j	</a:t>
            </a:r>
            <a:r>
              <a:rPr sz="2399" dirty="0">
                <a:latin typeface="Arial"/>
                <a:cs typeface="Arial"/>
              </a:rPr>
              <a:t>— </a:t>
            </a:r>
            <a:r>
              <a:rPr sz="2399" spc="-20" dirty="0">
                <a:latin typeface="Arial"/>
                <a:cs typeface="Arial"/>
              </a:rPr>
              <a:t>наблюдаемая</a:t>
            </a:r>
            <a:r>
              <a:rPr sz="2399" spc="-70" dirty="0">
                <a:latin typeface="Arial"/>
                <a:cs typeface="Arial"/>
              </a:rPr>
              <a:t> </a:t>
            </a:r>
            <a:r>
              <a:rPr sz="2399" spc="-20" dirty="0">
                <a:latin typeface="Arial"/>
                <a:cs typeface="Arial"/>
              </a:rPr>
              <a:t>частота</a:t>
            </a:r>
            <a:endParaRPr sz="2399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100566" y="4472572"/>
            <a:ext cx="470336" cy="390996"/>
          </a:xfrm>
          <a:prstGeom prst="rect">
            <a:avLst/>
          </a:prstGeom>
        </p:spPr>
        <p:txBody>
          <a:bodyPr vert="horz" wrap="square" lIns="0" tIns="12695" rIns="0" bIns="0" rtlCol="0">
            <a:spAutoFit/>
          </a:bodyPr>
          <a:lstStyle/>
          <a:p>
            <a:pPr marL="12695">
              <a:spcBef>
                <a:spcPts val="100"/>
              </a:spcBef>
            </a:pPr>
            <a:r>
              <a:rPr sz="2399" spc="-105" dirty="0">
                <a:latin typeface="Arial"/>
                <a:cs typeface="Arial"/>
              </a:rPr>
              <a:t>г</a:t>
            </a:r>
            <a:r>
              <a:rPr sz="2399" spc="-5" dirty="0">
                <a:latin typeface="Arial"/>
                <a:cs typeface="Arial"/>
              </a:rPr>
              <a:t>де</a:t>
            </a:r>
            <a:endParaRPr sz="2399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105984" y="4421793"/>
            <a:ext cx="5376827" cy="451930"/>
          </a:xfrm>
          <a:prstGeom prst="rect">
            <a:avLst/>
          </a:prstGeom>
        </p:spPr>
        <p:txBody>
          <a:bodyPr vert="horz" wrap="square" lIns="0" tIns="12695" rIns="0" bIns="0" rtlCol="0">
            <a:spAutoFit/>
          </a:bodyPr>
          <a:lstStyle/>
          <a:p>
            <a:pPr marL="12695">
              <a:spcBef>
                <a:spcPts val="100"/>
              </a:spcBef>
            </a:pPr>
            <a:r>
              <a:rPr sz="2399" dirty="0">
                <a:latin typeface="Arial"/>
                <a:cs typeface="Arial"/>
              </a:rPr>
              <a:t>— </a:t>
            </a:r>
            <a:r>
              <a:rPr sz="2399" spc="-10" dirty="0">
                <a:latin typeface="Arial"/>
                <a:cs typeface="Arial"/>
              </a:rPr>
              <a:t>ожидаемая </a:t>
            </a:r>
            <a:r>
              <a:rPr sz="2399" spc="-20" dirty="0">
                <a:latin typeface="Arial"/>
                <a:cs typeface="Arial"/>
              </a:rPr>
              <a:t>частота </a:t>
            </a:r>
            <a:r>
              <a:rPr sz="2399" dirty="0">
                <a:latin typeface="Arial"/>
                <a:cs typeface="Arial"/>
              </a:rPr>
              <a:t>для </a:t>
            </a:r>
            <a:r>
              <a:rPr sz="2399" spc="-10" dirty="0">
                <a:latin typeface="Arial"/>
                <a:cs typeface="Arial"/>
              </a:rPr>
              <a:t>остатка </a:t>
            </a:r>
            <a:r>
              <a:rPr sz="2799" i="1" dirty="0">
                <a:latin typeface="Times New Roman"/>
                <a:cs typeface="Times New Roman"/>
              </a:rPr>
              <a:t>i</a:t>
            </a:r>
            <a:r>
              <a:rPr sz="2799" i="1" spc="-5" dirty="0">
                <a:latin typeface="Times New Roman"/>
                <a:cs typeface="Times New Roman"/>
              </a:rPr>
              <a:t> </a:t>
            </a:r>
            <a:r>
              <a:rPr sz="2399" dirty="0">
                <a:latin typeface="Arial"/>
                <a:cs typeface="Arial"/>
              </a:rPr>
              <a:t>в</a:t>
            </a:r>
            <a:endParaRPr sz="2399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100566" y="5829632"/>
            <a:ext cx="6110579" cy="1487815"/>
          </a:xfrm>
          <a:prstGeom prst="rect">
            <a:avLst/>
          </a:prstGeom>
        </p:spPr>
        <p:txBody>
          <a:bodyPr vert="horz" wrap="square" lIns="0" tIns="12695" rIns="0" bIns="0" rtlCol="0">
            <a:spAutoFit/>
          </a:bodyPr>
          <a:lstStyle/>
          <a:p>
            <a:pPr marL="12695" marR="5078">
              <a:spcBef>
                <a:spcPts val="100"/>
              </a:spcBef>
            </a:pPr>
            <a:r>
              <a:rPr sz="2399" dirty="0">
                <a:latin typeface="Times New Roman"/>
                <a:cs typeface="Times New Roman"/>
              </a:rPr>
              <a:t>α = </a:t>
            </a:r>
            <a:r>
              <a:rPr sz="2399" i="1" spc="-10" dirty="0">
                <a:latin typeface="Times New Roman"/>
                <a:cs typeface="Times New Roman"/>
              </a:rPr>
              <a:t>Ne </a:t>
            </a:r>
            <a:r>
              <a:rPr sz="2399" i="1" dirty="0">
                <a:latin typeface="Times New Roman"/>
                <a:cs typeface="Times New Roman"/>
              </a:rPr>
              <a:t>–</a:t>
            </a:r>
            <a:r>
              <a:rPr sz="2399" dirty="0">
                <a:latin typeface="Times New Roman"/>
                <a:cs typeface="Times New Roman"/>
              </a:rPr>
              <a:t>1</a:t>
            </a:r>
            <a:r>
              <a:rPr sz="2399" dirty="0">
                <a:latin typeface="Arial"/>
                <a:cs typeface="Arial"/>
              </a:rPr>
              <a:t>, </a:t>
            </a:r>
            <a:r>
              <a:rPr sz="2399" spc="-40" dirty="0">
                <a:latin typeface="Arial"/>
                <a:cs typeface="Arial"/>
              </a:rPr>
              <a:t>где </a:t>
            </a:r>
            <a:r>
              <a:rPr sz="2399" i="1" spc="-10" dirty="0">
                <a:latin typeface="Times New Roman"/>
                <a:cs typeface="Times New Roman"/>
              </a:rPr>
              <a:t>Ne </a:t>
            </a:r>
            <a:r>
              <a:rPr sz="2399" dirty="0">
                <a:latin typeface="Arial"/>
                <a:cs typeface="Arial"/>
              </a:rPr>
              <a:t>— </a:t>
            </a:r>
            <a:r>
              <a:rPr sz="2399" spc="-5" dirty="0">
                <a:latin typeface="Arial"/>
                <a:cs typeface="Arial"/>
              </a:rPr>
              <a:t>эффективный </a:t>
            </a:r>
            <a:r>
              <a:rPr sz="2399" spc="-10" dirty="0">
                <a:latin typeface="Arial"/>
                <a:cs typeface="Arial"/>
              </a:rPr>
              <a:t>размер  выравнивания (среднее </a:t>
            </a:r>
            <a:r>
              <a:rPr sz="2399" dirty="0">
                <a:latin typeface="Arial"/>
                <a:cs typeface="Arial"/>
              </a:rPr>
              <a:t>число </a:t>
            </a:r>
            <a:r>
              <a:rPr sz="2399" b="1" spc="-5" dirty="0">
                <a:latin typeface="Arial"/>
                <a:cs typeface="Arial"/>
              </a:rPr>
              <a:t>различных  </a:t>
            </a:r>
            <a:r>
              <a:rPr sz="2399" spc="-10" dirty="0">
                <a:latin typeface="Arial"/>
                <a:cs typeface="Arial"/>
              </a:rPr>
              <a:t>остатков </a:t>
            </a:r>
            <a:r>
              <a:rPr sz="2399" spc="-5" dirty="0">
                <a:latin typeface="Arial"/>
                <a:cs typeface="Arial"/>
              </a:rPr>
              <a:t>по</a:t>
            </a:r>
            <a:r>
              <a:rPr sz="2399" spc="-10" dirty="0">
                <a:latin typeface="Arial"/>
                <a:cs typeface="Arial"/>
              </a:rPr>
              <a:t> </a:t>
            </a:r>
            <a:r>
              <a:rPr sz="2399" spc="-5" dirty="0">
                <a:latin typeface="Arial"/>
                <a:cs typeface="Arial"/>
              </a:rPr>
              <a:t>позициям),</a:t>
            </a:r>
            <a:endParaRPr sz="2399">
              <a:latin typeface="Arial"/>
              <a:cs typeface="Arial"/>
            </a:endParaRPr>
          </a:p>
          <a:p>
            <a:pPr marL="12695"/>
            <a:r>
              <a:rPr sz="2399" dirty="0">
                <a:latin typeface="Times New Roman"/>
                <a:cs typeface="Times New Roman"/>
              </a:rPr>
              <a:t>β =</a:t>
            </a:r>
            <a:r>
              <a:rPr sz="2399" spc="-10" dirty="0">
                <a:latin typeface="Times New Roman"/>
                <a:cs typeface="Times New Roman"/>
              </a:rPr>
              <a:t> </a:t>
            </a:r>
            <a:r>
              <a:rPr sz="2399" dirty="0">
                <a:latin typeface="Times New Roman"/>
                <a:cs typeface="Times New Roman"/>
              </a:rPr>
              <a:t>10</a:t>
            </a:r>
            <a:r>
              <a:rPr sz="2399" dirty="0">
                <a:latin typeface="Arial"/>
                <a:cs typeface="Arial"/>
              </a:rPr>
              <a:t>.</a:t>
            </a:r>
            <a:endParaRPr sz="2399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838467" y="1961567"/>
            <a:ext cx="375762" cy="523655"/>
          </a:xfrm>
          <a:prstGeom prst="rect">
            <a:avLst/>
          </a:prstGeom>
        </p:spPr>
        <p:txBody>
          <a:bodyPr vert="horz" wrap="square" lIns="0" tIns="15234" rIns="0" bIns="0" rtlCol="0">
            <a:spAutoFit/>
          </a:bodyPr>
          <a:lstStyle/>
          <a:p>
            <a:pPr marL="38085">
              <a:spcBef>
                <a:spcPts val="120"/>
              </a:spcBef>
            </a:pPr>
            <a:r>
              <a:rPr sz="4873" i="1" spc="15" baseline="-28205" dirty="0">
                <a:latin typeface="Liberation Serif"/>
                <a:cs typeface="Liberation Serif"/>
              </a:rPr>
              <a:t>f</a:t>
            </a:r>
            <a:r>
              <a:rPr sz="4873" i="1" spc="-472" baseline="-28205" dirty="0">
                <a:latin typeface="Liberation Serif"/>
                <a:cs typeface="Liberation Serif"/>
              </a:rPr>
              <a:t> </a:t>
            </a:r>
            <a:r>
              <a:rPr sz="1949" i="1" spc="10" dirty="0">
                <a:latin typeface="Liberation Serif"/>
                <a:cs typeface="Liberation Serif"/>
              </a:rPr>
              <a:t>k</a:t>
            </a:r>
            <a:endParaRPr sz="1949">
              <a:latin typeface="Liberation Serif"/>
              <a:cs typeface="Liberation Serif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708642" y="4410368"/>
            <a:ext cx="274840" cy="438600"/>
          </a:xfrm>
          <a:prstGeom prst="rect">
            <a:avLst/>
          </a:prstGeom>
        </p:spPr>
        <p:txBody>
          <a:bodyPr vert="horz" wrap="square" lIns="0" tIns="13964" rIns="0" bIns="0" rtlCol="0">
            <a:spAutoFit/>
          </a:bodyPr>
          <a:lstStyle/>
          <a:p>
            <a:pPr marL="12695">
              <a:spcBef>
                <a:spcPts val="110"/>
              </a:spcBef>
            </a:pPr>
            <a:r>
              <a:rPr sz="2699" i="1" spc="10" dirty="0">
                <a:latin typeface="Liberation Serif"/>
                <a:cs typeface="Liberation Serif"/>
              </a:rPr>
              <a:t>Q</a:t>
            </a:r>
            <a:endParaRPr sz="2699">
              <a:latin typeface="Liberation Serif"/>
              <a:cs typeface="Liberation Serif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967613" y="4376093"/>
            <a:ext cx="117426" cy="513499"/>
          </a:xfrm>
          <a:prstGeom prst="rect">
            <a:avLst/>
          </a:prstGeom>
        </p:spPr>
        <p:txBody>
          <a:bodyPr vert="horz" wrap="square" lIns="0" tIns="25389" rIns="0" bIns="0" rtlCol="0">
            <a:spAutoFit/>
          </a:bodyPr>
          <a:lstStyle/>
          <a:p>
            <a:pPr marL="12695" marR="5078">
              <a:lnSpc>
                <a:spcPts val="1899"/>
              </a:lnSpc>
              <a:spcBef>
                <a:spcPts val="200"/>
              </a:spcBef>
            </a:pPr>
            <a:r>
              <a:rPr sz="1599" i="1" spc="5" dirty="0">
                <a:latin typeface="Liberation Serif"/>
                <a:cs typeface="Liberation Serif"/>
              </a:rPr>
              <a:t>k   i</a:t>
            </a:r>
            <a:endParaRPr sz="1599">
              <a:latin typeface="Liberation Serif"/>
              <a:cs typeface="Liberation Serif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853700" y="4826753"/>
            <a:ext cx="129485" cy="304672"/>
          </a:xfrm>
          <a:prstGeom prst="rect">
            <a:avLst/>
          </a:prstGeom>
        </p:spPr>
        <p:txBody>
          <a:bodyPr vert="horz" wrap="square" lIns="0" tIns="16503" rIns="0" bIns="0" rtlCol="0">
            <a:spAutoFit/>
          </a:bodyPr>
          <a:lstStyle/>
          <a:p>
            <a:pPr marL="12695">
              <a:spcBef>
                <a:spcPts val="130"/>
              </a:spcBef>
            </a:pPr>
            <a:r>
              <a:rPr sz="1799" i="1" spc="15" dirty="0">
                <a:latin typeface="Liberation Serif"/>
                <a:cs typeface="Liberation Serif"/>
              </a:rPr>
              <a:t>k</a:t>
            </a:r>
            <a:endParaRPr sz="1799">
              <a:latin typeface="Liberation Serif"/>
              <a:cs typeface="Liberation Serif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151686" y="1967914"/>
            <a:ext cx="90767" cy="304672"/>
          </a:xfrm>
          <a:prstGeom prst="rect">
            <a:avLst/>
          </a:prstGeom>
        </p:spPr>
        <p:txBody>
          <a:bodyPr vert="horz" wrap="square" lIns="0" tIns="16503" rIns="0" bIns="0" rtlCol="0">
            <a:spAutoFit/>
          </a:bodyPr>
          <a:lstStyle/>
          <a:p>
            <a:pPr marL="12695">
              <a:spcBef>
                <a:spcPts val="130"/>
              </a:spcBef>
            </a:pPr>
            <a:r>
              <a:rPr sz="1799" i="1" spc="10" dirty="0">
                <a:latin typeface="Liberation Serif"/>
                <a:cs typeface="Liberation Serif"/>
              </a:rPr>
              <a:t>i</a:t>
            </a:r>
            <a:endParaRPr sz="1799">
              <a:latin typeface="Liberation Serif"/>
              <a:cs typeface="Liberation Serif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290987" y="1763530"/>
            <a:ext cx="5612948" cy="490014"/>
          </a:xfrm>
          <a:prstGeom prst="rect">
            <a:avLst/>
          </a:prstGeom>
        </p:spPr>
        <p:txBody>
          <a:bodyPr vert="horz" wrap="square" lIns="0" tIns="12695" rIns="0" bIns="0" rtlCol="0">
            <a:spAutoFit/>
          </a:bodyPr>
          <a:lstStyle/>
          <a:p>
            <a:pPr marL="38085">
              <a:spcBef>
                <a:spcPts val="100"/>
              </a:spcBef>
              <a:tabLst>
                <a:tab pos="677274" algn="l"/>
                <a:tab pos="5225864" algn="l"/>
              </a:tabLst>
            </a:pPr>
            <a:r>
              <a:rPr sz="2399" spc="-40" dirty="0">
                <a:latin typeface="Arial"/>
                <a:cs typeface="Arial"/>
              </a:rPr>
              <a:t>где	</a:t>
            </a:r>
            <a:r>
              <a:rPr sz="4573" i="1" spc="127" baseline="3642" dirty="0">
                <a:latin typeface="Liberation Serif"/>
                <a:cs typeface="Liberation Serif"/>
              </a:rPr>
              <a:t>g</a:t>
            </a:r>
            <a:r>
              <a:rPr sz="2699" i="1" spc="127" baseline="54012" dirty="0">
                <a:latin typeface="Liberation Serif"/>
                <a:cs typeface="Liberation Serif"/>
              </a:rPr>
              <a:t>k</a:t>
            </a:r>
            <a:r>
              <a:rPr sz="2399" spc="85" dirty="0">
                <a:latin typeface="Arial"/>
                <a:cs typeface="Arial"/>
              </a:rPr>
              <a:t>— </a:t>
            </a:r>
            <a:r>
              <a:rPr sz="2399" spc="-25" dirty="0">
                <a:latin typeface="Arial"/>
                <a:cs typeface="Arial"/>
              </a:rPr>
              <a:t>псевдоотсчет</a:t>
            </a:r>
            <a:r>
              <a:rPr sz="2399" spc="-50" dirty="0">
                <a:latin typeface="Arial"/>
                <a:cs typeface="Arial"/>
              </a:rPr>
              <a:t> </a:t>
            </a:r>
            <a:r>
              <a:rPr sz="2399" spc="-5" dirty="0">
                <a:latin typeface="Arial"/>
                <a:cs typeface="Arial"/>
              </a:rPr>
              <a:t>для</a:t>
            </a:r>
            <a:r>
              <a:rPr sz="2399" spc="10" dirty="0">
                <a:latin typeface="Arial"/>
                <a:cs typeface="Arial"/>
              </a:rPr>
              <a:t> </a:t>
            </a:r>
            <a:r>
              <a:rPr sz="2399" spc="-10" dirty="0">
                <a:latin typeface="Arial"/>
                <a:cs typeface="Arial"/>
              </a:rPr>
              <a:t>остатка	</a:t>
            </a:r>
            <a:r>
              <a:rPr sz="2799" i="1" dirty="0">
                <a:latin typeface="Times New Roman"/>
                <a:cs typeface="Times New Roman"/>
              </a:rPr>
              <a:t>i</a:t>
            </a:r>
            <a:r>
              <a:rPr sz="2799" i="1" spc="-75" dirty="0">
                <a:latin typeface="Times New Roman"/>
                <a:cs typeface="Times New Roman"/>
              </a:rPr>
              <a:t> </a:t>
            </a:r>
            <a:r>
              <a:rPr sz="2399" dirty="0">
                <a:latin typeface="Arial"/>
                <a:cs typeface="Arial"/>
              </a:rPr>
              <a:t>в</a:t>
            </a:r>
            <a:endParaRPr sz="2399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944422" y="5637943"/>
            <a:ext cx="90767" cy="304672"/>
          </a:xfrm>
          <a:prstGeom prst="rect">
            <a:avLst/>
          </a:prstGeom>
        </p:spPr>
        <p:txBody>
          <a:bodyPr vert="horz" wrap="square" lIns="0" tIns="16503" rIns="0" bIns="0" rtlCol="0">
            <a:spAutoFit/>
          </a:bodyPr>
          <a:lstStyle/>
          <a:p>
            <a:pPr marL="12695">
              <a:spcBef>
                <a:spcPts val="130"/>
              </a:spcBef>
            </a:pPr>
            <a:r>
              <a:rPr sz="1799" i="1" spc="10" dirty="0">
                <a:latin typeface="Liberation Serif"/>
                <a:cs typeface="Liberation Serif"/>
              </a:rPr>
              <a:t>i</a:t>
            </a:r>
            <a:endParaRPr sz="1799">
              <a:latin typeface="Liberation Serif"/>
              <a:cs typeface="Liberation Serif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742577" y="4855951"/>
            <a:ext cx="7084894" cy="1005418"/>
          </a:xfrm>
          <a:prstGeom prst="rect">
            <a:avLst/>
          </a:prstGeom>
        </p:spPr>
        <p:txBody>
          <a:bodyPr vert="horz" wrap="square" lIns="0" tIns="38084" rIns="0" bIns="0" rtlCol="0">
            <a:spAutoFit/>
          </a:bodyPr>
          <a:lstStyle/>
          <a:p>
            <a:pPr marL="370057">
              <a:spcBef>
                <a:spcPts val="300"/>
              </a:spcBef>
            </a:pPr>
            <a:r>
              <a:rPr sz="2399" spc="-5" dirty="0">
                <a:latin typeface="Arial"/>
                <a:cs typeface="Arial"/>
              </a:rPr>
              <a:t>позиции </a:t>
            </a:r>
            <a:r>
              <a:rPr sz="2799" i="1" spc="-5" dirty="0">
                <a:latin typeface="Times New Roman"/>
                <a:cs typeface="Times New Roman"/>
              </a:rPr>
              <a:t>k</a:t>
            </a:r>
            <a:r>
              <a:rPr sz="2399" spc="-5" dirty="0">
                <a:latin typeface="Arial"/>
                <a:cs typeface="Arial"/>
              </a:rPr>
              <a:t>, </a:t>
            </a:r>
            <a:r>
              <a:rPr sz="4573" i="1" spc="15" baseline="1821" dirty="0">
                <a:latin typeface="Liberation Serif"/>
                <a:cs typeface="Liberation Serif"/>
              </a:rPr>
              <a:t>g</a:t>
            </a:r>
            <a:r>
              <a:rPr sz="2699" i="1" spc="15" baseline="-15432" dirty="0">
                <a:latin typeface="Liberation Serif"/>
                <a:cs typeface="Liberation Serif"/>
              </a:rPr>
              <a:t>i </a:t>
            </a:r>
            <a:r>
              <a:rPr sz="2399" dirty="0">
                <a:latin typeface="Arial"/>
                <a:cs typeface="Arial"/>
              </a:rPr>
              <a:t>— </a:t>
            </a:r>
            <a:r>
              <a:rPr sz="2399" spc="-15" dirty="0">
                <a:latin typeface="Arial"/>
                <a:cs typeface="Arial"/>
              </a:rPr>
              <a:t>псевдоотсчёт </a:t>
            </a:r>
            <a:r>
              <a:rPr sz="2399" dirty="0">
                <a:latin typeface="Arial"/>
                <a:cs typeface="Arial"/>
              </a:rPr>
              <a:t>для </a:t>
            </a:r>
            <a:r>
              <a:rPr sz="2399" spc="-10" dirty="0">
                <a:latin typeface="Arial"/>
                <a:cs typeface="Arial"/>
              </a:rPr>
              <a:t>остатка</a:t>
            </a:r>
            <a:r>
              <a:rPr sz="2399" spc="-175" dirty="0">
                <a:latin typeface="Arial"/>
                <a:cs typeface="Arial"/>
              </a:rPr>
              <a:t> </a:t>
            </a:r>
            <a:r>
              <a:rPr sz="2799" i="1" dirty="0">
                <a:latin typeface="Times New Roman"/>
                <a:cs typeface="Times New Roman"/>
              </a:rPr>
              <a:t>i</a:t>
            </a:r>
            <a:endParaRPr sz="2799" dirty="0">
              <a:latin typeface="Times New Roman"/>
              <a:cs typeface="Times New Roman"/>
            </a:endParaRPr>
          </a:p>
          <a:p>
            <a:pPr marL="38085">
              <a:spcBef>
                <a:spcPts val="200"/>
              </a:spcBef>
            </a:pPr>
            <a:r>
              <a:rPr sz="4573" i="1" baseline="-5464" dirty="0">
                <a:latin typeface="Liberation Serif"/>
                <a:cs typeface="Liberation Serif"/>
              </a:rPr>
              <a:t>f </a:t>
            </a:r>
            <a:r>
              <a:rPr sz="2699" i="1" spc="22" baseline="38580" dirty="0">
                <a:latin typeface="Liberation Serif"/>
                <a:cs typeface="Liberation Serif"/>
              </a:rPr>
              <a:t>k </a:t>
            </a:r>
            <a:r>
              <a:rPr sz="2399" dirty="0">
                <a:latin typeface="Arial"/>
                <a:cs typeface="Arial"/>
              </a:rPr>
              <a:t>— </a:t>
            </a:r>
            <a:r>
              <a:rPr sz="2399" spc="-20" dirty="0">
                <a:latin typeface="Arial"/>
                <a:cs typeface="Arial"/>
              </a:rPr>
              <a:t>наблюдаемая частота </a:t>
            </a:r>
            <a:r>
              <a:rPr sz="2399" spc="-10" dirty="0">
                <a:latin typeface="Arial"/>
                <a:cs typeface="Arial"/>
              </a:rPr>
              <a:t>остатка </a:t>
            </a:r>
            <a:r>
              <a:rPr sz="2799" i="1" dirty="0">
                <a:latin typeface="Times New Roman"/>
                <a:cs typeface="Times New Roman"/>
              </a:rPr>
              <a:t>i </a:t>
            </a:r>
            <a:r>
              <a:rPr sz="2399" dirty="0">
                <a:latin typeface="Arial"/>
                <a:cs typeface="Arial"/>
              </a:rPr>
              <a:t>в </a:t>
            </a:r>
            <a:r>
              <a:rPr sz="2399" spc="-10" dirty="0">
                <a:latin typeface="Arial"/>
                <a:cs typeface="Arial"/>
              </a:rPr>
              <a:t>позиции</a:t>
            </a:r>
            <a:r>
              <a:rPr sz="2399" spc="-215" dirty="0">
                <a:latin typeface="Arial"/>
                <a:cs typeface="Arial"/>
              </a:rPr>
              <a:t> </a:t>
            </a:r>
            <a:r>
              <a:rPr sz="2799" i="1" spc="-10" dirty="0">
                <a:latin typeface="Times New Roman"/>
                <a:cs typeface="Times New Roman"/>
              </a:rPr>
              <a:t>k</a:t>
            </a:r>
            <a:r>
              <a:rPr sz="2399" spc="-10" dirty="0">
                <a:latin typeface="Arial"/>
                <a:cs typeface="Arial"/>
              </a:rPr>
              <a:t>,</a:t>
            </a:r>
            <a:endParaRPr sz="2399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281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5407" y="241439"/>
            <a:ext cx="7635843" cy="1320246"/>
          </a:xfrm>
          <a:prstGeom prst="rect">
            <a:avLst/>
          </a:prstGeom>
        </p:spPr>
        <p:txBody>
          <a:bodyPr vert="horz" wrap="square" lIns="0" tIns="71090" rIns="0" bIns="0" rtlCol="0" anchor="ctr">
            <a:spAutoFit/>
          </a:bodyPr>
          <a:lstStyle/>
          <a:p>
            <a:pPr marL="1637645" marR="5078" indent="-1624950">
              <a:lnSpc>
                <a:spcPts val="4918"/>
              </a:lnSpc>
              <a:spcBef>
                <a:spcPts val="560"/>
              </a:spcBef>
              <a:tabLst>
                <a:tab pos="4420371" algn="l"/>
              </a:tabLst>
            </a:pPr>
            <a:r>
              <a:rPr spc="-25" dirty="0">
                <a:latin typeface="Liberation Sans"/>
                <a:cs typeface="Liberation Sans"/>
              </a:rPr>
              <a:t>Окончательная </a:t>
            </a:r>
            <a:r>
              <a:rPr spc="-15" dirty="0">
                <a:latin typeface="Liberation Sans"/>
                <a:cs typeface="Liberation Sans"/>
              </a:rPr>
              <a:t>формула </a:t>
            </a:r>
            <a:r>
              <a:rPr spc="-5" dirty="0">
                <a:latin typeface="Liberation Sans"/>
                <a:cs typeface="Liberation Sans"/>
              </a:rPr>
              <a:t>для  </a:t>
            </a:r>
            <a:r>
              <a:rPr spc="-20" dirty="0">
                <a:latin typeface="Liberation Sans"/>
                <a:cs typeface="Liberation Sans"/>
              </a:rPr>
              <a:t>элемента	</a:t>
            </a:r>
            <a:r>
              <a:rPr dirty="0">
                <a:latin typeface="Liberation Sans"/>
                <a:cs typeface="Liberation Sans"/>
              </a:rPr>
              <a:t>PSSM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1623" y="3592832"/>
            <a:ext cx="7433998" cy="451930"/>
          </a:xfrm>
          <a:prstGeom prst="rect">
            <a:avLst/>
          </a:prstGeom>
        </p:spPr>
        <p:txBody>
          <a:bodyPr vert="horz" wrap="square" lIns="0" tIns="12695" rIns="0" bIns="0" rtlCol="0">
            <a:spAutoFit/>
          </a:bodyPr>
          <a:lstStyle/>
          <a:p>
            <a:pPr marL="38085">
              <a:spcBef>
                <a:spcPts val="100"/>
              </a:spcBef>
            </a:pPr>
            <a:r>
              <a:rPr sz="2399" spc="-40" dirty="0">
                <a:latin typeface="Arial"/>
                <a:cs typeface="Arial"/>
              </a:rPr>
              <a:t>где </a:t>
            </a:r>
            <a:r>
              <a:rPr sz="2399" i="1" spc="-10" dirty="0">
                <a:latin typeface="Times New Roman"/>
                <a:cs typeface="Times New Roman"/>
              </a:rPr>
              <a:t>S</a:t>
            </a:r>
            <a:r>
              <a:rPr sz="2099" i="1" spc="-15" baseline="-13888" dirty="0">
                <a:latin typeface="Times New Roman"/>
                <a:cs typeface="Times New Roman"/>
              </a:rPr>
              <a:t>ki </a:t>
            </a:r>
            <a:r>
              <a:rPr sz="2399" dirty="0">
                <a:latin typeface="Arial"/>
                <a:cs typeface="Arial"/>
              </a:rPr>
              <a:t>— </a:t>
            </a:r>
            <a:r>
              <a:rPr sz="2399" spc="-15" dirty="0">
                <a:latin typeface="Arial"/>
                <a:cs typeface="Arial"/>
              </a:rPr>
              <a:t>элемент </a:t>
            </a:r>
            <a:r>
              <a:rPr sz="2399" spc="-10" dirty="0">
                <a:latin typeface="Arial"/>
                <a:cs typeface="Arial"/>
              </a:rPr>
              <a:t>PSSM (вес остатка </a:t>
            </a:r>
            <a:r>
              <a:rPr sz="2799" i="1" dirty="0">
                <a:latin typeface="Times New Roman"/>
                <a:cs typeface="Times New Roman"/>
              </a:rPr>
              <a:t>i </a:t>
            </a:r>
            <a:r>
              <a:rPr sz="2399" dirty="0">
                <a:latin typeface="Arial"/>
                <a:cs typeface="Arial"/>
              </a:rPr>
              <a:t>в </a:t>
            </a:r>
            <a:r>
              <a:rPr sz="2399" spc="-10" dirty="0">
                <a:latin typeface="Arial"/>
                <a:cs typeface="Arial"/>
              </a:rPr>
              <a:t>позиции</a:t>
            </a:r>
            <a:r>
              <a:rPr sz="2399" spc="125" dirty="0">
                <a:latin typeface="Arial"/>
                <a:cs typeface="Arial"/>
              </a:rPr>
              <a:t> </a:t>
            </a:r>
            <a:r>
              <a:rPr sz="2799" i="1" dirty="0">
                <a:latin typeface="Times New Roman"/>
                <a:cs typeface="Times New Roman"/>
              </a:rPr>
              <a:t>k)</a:t>
            </a:r>
            <a:r>
              <a:rPr sz="2399" dirty="0">
                <a:latin typeface="Arial"/>
                <a:cs typeface="Arial"/>
              </a:rPr>
              <a:t>,</a:t>
            </a:r>
            <a:endParaRPr sz="2399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1623" y="4089193"/>
            <a:ext cx="422731" cy="390996"/>
          </a:xfrm>
          <a:prstGeom prst="rect">
            <a:avLst/>
          </a:prstGeom>
        </p:spPr>
        <p:txBody>
          <a:bodyPr vert="horz" wrap="square" lIns="0" tIns="12695" rIns="0" bIns="0" rtlCol="0">
            <a:spAutoFit/>
          </a:bodyPr>
          <a:lstStyle/>
          <a:p>
            <a:pPr marL="38085">
              <a:spcBef>
                <a:spcPts val="100"/>
              </a:spcBef>
            </a:pPr>
            <a:r>
              <a:rPr sz="3599" i="1" spc="-15" baseline="8101" dirty="0">
                <a:latin typeface="Times New Roman"/>
                <a:cs typeface="Times New Roman"/>
              </a:rPr>
              <a:t>Q</a:t>
            </a:r>
            <a:r>
              <a:rPr sz="1399" i="1" spc="-10" dirty="0">
                <a:latin typeface="Times New Roman"/>
                <a:cs typeface="Times New Roman"/>
              </a:rPr>
              <a:t>ki</a:t>
            </a:r>
            <a:endParaRPr sz="1399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57674" y="3992714"/>
            <a:ext cx="6579012" cy="451930"/>
          </a:xfrm>
          <a:prstGeom prst="rect">
            <a:avLst/>
          </a:prstGeom>
        </p:spPr>
        <p:txBody>
          <a:bodyPr vert="horz" wrap="square" lIns="0" tIns="12695" rIns="0" bIns="0" rtlCol="0">
            <a:spAutoFit/>
          </a:bodyPr>
          <a:lstStyle/>
          <a:p>
            <a:pPr marL="12695">
              <a:spcBef>
                <a:spcPts val="100"/>
              </a:spcBef>
            </a:pPr>
            <a:r>
              <a:rPr sz="2399" dirty="0">
                <a:latin typeface="Arial"/>
                <a:cs typeface="Arial"/>
              </a:rPr>
              <a:t>— </a:t>
            </a:r>
            <a:r>
              <a:rPr sz="2399" spc="-10" dirty="0">
                <a:latin typeface="Arial"/>
                <a:cs typeface="Arial"/>
              </a:rPr>
              <a:t>ожидаемая </a:t>
            </a:r>
            <a:r>
              <a:rPr sz="2399" spc="-20" dirty="0">
                <a:latin typeface="Arial"/>
                <a:cs typeface="Arial"/>
              </a:rPr>
              <a:t>частота </a:t>
            </a:r>
            <a:r>
              <a:rPr sz="2399" spc="-10" dirty="0">
                <a:latin typeface="Arial"/>
                <a:cs typeface="Arial"/>
              </a:rPr>
              <a:t>остатка </a:t>
            </a:r>
            <a:r>
              <a:rPr sz="2799" i="1" dirty="0">
                <a:latin typeface="Times New Roman"/>
                <a:cs typeface="Times New Roman"/>
              </a:rPr>
              <a:t>i </a:t>
            </a:r>
            <a:r>
              <a:rPr sz="2399" dirty="0">
                <a:latin typeface="Arial"/>
                <a:cs typeface="Arial"/>
              </a:rPr>
              <a:t>в </a:t>
            </a:r>
            <a:r>
              <a:rPr sz="2399" spc="-10" dirty="0">
                <a:latin typeface="Arial"/>
                <a:cs typeface="Arial"/>
              </a:rPr>
              <a:t>позиции </a:t>
            </a:r>
            <a:r>
              <a:rPr sz="2799" i="1" spc="-10" dirty="0">
                <a:latin typeface="Times New Roman"/>
                <a:cs typeface="Times New Roman"/>
              </a:rPr>
              <a:t>k</a:t>
            </a:r>
            <a:r>
              <a:rPr sz="2399" spc="-10" dirty="0">
                <a:latin typeface="Arial"/>
                <a:cs typeface="Arial"/>
              </a:rPr>
              <a:t>,</a:t>
            </a:r>
            <a:r>
              <a:rPr sz="2399" spc="65" dirty="0">
                <a:latin typeface="Arial"/>
                <a:cs typeface="Arial"/>
              </a:rPr>
              <a:t> </a:t>
            </a:r>
            <a:r>
              <a:rPr sz="2399" dirty="0">
                <a:latin typeface="Arial"/>
                <a:cs typeface="Arial"/>
              </a:rPr>
              <a:t>с</a:t>
            </a:r>
            <a:endParaRPr sz="2399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57012" y="4402751"/>
            <a:ext cx="7734227" cy="1291048"/>
          </a:xfrm>
          <a:prstGeom prst="rect">
            <a:avLst/>
          </a:prstGeom>
        </p:spPr>
        <p:txBody>
          <a:bodyPr vert="horz" wrap="square" lIns="0" tIns="12695" rIns="0" bIns="0" rtlCol="0">
            <a:spAutoFit/>
          </a:bodyPr>
          <a:lstStyle/>
          <a:p>
            <a:pPr marL="12695">
              <a:lnSpc>
                <a:spcPts val="2739"/>
              </a:lnSpc>
              <a:spcBef>
                <a:spcPts val="100"/>
              </a:spcBef>
            </a:pPr>
            <a:r>
              <a:rPr sz="2399" spc="-20" dirty="0">
                <a:latin typeface="Arial"/>
                <a:cs typeface="Arial"/>
              </a:rPr>
              <a:t>учетом </a:t>
            </a:r>
            <a:r>
              <a:rPr sz="2399" spc="-10" dirty="0">
                <a:latin typeface="Arial"/>
                <a:cs typeface="Arial"/>
              </a:rPr>
              <a:t>весов </a:t>
            </a:r>
            <a:r>
              <a:rPr sz="2399" spc="-20" dirty="0">
                <a:latin typeface="Arial"/>
                <a:cs typeface="Arial"/>
              </a:rPr>
              <a:t>последовательностей </a:t>
            </a:r>
            <a:r>
              <a:rPr sz="2399" dirty="0">
                <a:latin typeface="Arial"/>
                <a:cs typeface="Arial"/>
              </a:rPr>
              <a:t>и</a:t>
            </a:r>
            <a:r>
              <a:rPr sz="2399" spc="40" dirty="0">
                <a:latin typeface="Arial"/>
                <a:cs typeface="Arial"/>
              </a:rPr>
              <a:t> </a:t>
            </a:r>
            <a:r>
              <a:rPr sz="2399" spc="-20" dirty="0">
                <a:latin typeface="Arial"/>
                <a:cs typeface="Arial"/>
              </a:rPr>
              <a:t>псевдоотсчетов,</a:t>
            </a:r>
            <a:endParaRPr sz="2399">
              <a:latin typeface="Arial"/>
              <a:cs typeface="Arial"/>
            </a:endParaRPr>
          </a:p>
          <a:p>
            <a:pPr marL="12695">
              <a:lnSpc>
                <a:spcPts val="2724"/>
              </a:lnSpc>
              <a:tabLst>
                <a:tab pos="333242" algn="l"/>
              </a:tabLst>
            </a:pPr>
            <a:r>
              <a:rPr sz="2799" i="1" dirty="0">
                <a:latin typeface="Times New Roman"/>
                <a:cs typeface="Times New Roman"/>
              </a:rPr>
              <a:t>p	</a:t>
            </a:r>
            <a:r>
              <a:rPr sz="2399" dirty="0">
                <a:latin typeface="Arial"/>
                <a:cs typeface="Arial"/>
              </a:rPr>
              <a:t>— </a:t>
            </a:r>
            <a:r>
              <a:rPr sz="2399" spc="-10" dirty="0">
                <a:latin typeface="Arial"/>
                <a:cs typeface="Arial"/>
              </a:rPr>
              <a:t>фоновая </a:t>
            </a:r>
            <a:r>
              <a:rPr sz="2399" spc="-20" dirty="0">
                <a:latin typeface="Arial"/>
                <a:cs typeface="Arial"/>
              </a:rPr>
              <a:t>частота </a:t>
            </a:r>
            <a:r>
              <a:rPr sz="2399" spc="-10" dirty="0">
                <a:latin typeface="Arial"/>
                <a:cs typeface="Arial"/>
              </a:rPr>
              <a:t>остатка </a:t>
            </a:r>
            <a:r>
              <a:rPr sz="2799" i="1" dirty="0">
                <a:latin typeface="Times New Roman"/>
                <a:cs typeface="Times New Roman"/>
              </a:rPr>
              <a:t>i</a:t>
            </a:r>
            <a:r>
              <a:rPr sz="2799" i="1" spc="25" dirty="0">
                <a:latin typeface="Times New Roman"/>
                <a:cs typeface="Times New Roman"/>
              </a:rPr>
              <a:t> </a:t>
            </a:r>
            <a:r>
              <a:rPr sz="2399" dirty="0">
                <a:latin typeface="Arial"/>
                <a:cs typeface="Arial"/>
              </a:rPr>
              <a:t>,</a:t>
            </a:r>
            <a:endParaRPr sz="2399">
              <a:latin typeface="Arial"/>
              <a:cs typeface="Arial"/>
            </a:endParaRPr>
          </a:p>
          <a:p>
            <a:pPr marL="191693">
              <a:lnSpc>
                <a:spcPts val="1284"/>
              </a:lnSpc>
            </a:pPr>
            <a:r>
              <a:rPr sz="1599" i="1" spc="5" dirty="0">
                <a:latin typeface="Times New Roman"/>
                <a:cs typeface="Times New Roman"/>
              </a:rPr>
              <a:t>i</a:t>
            </a:r>
            <a:endParaRPr sz="1599">
              <a:latin typeface="Times New Roman"/>
              <a:cs typeface="Times New Roman"/>
            </a:endParaRPr>
          </a:p>
          <a:p>
            <a:pPr marL="12695">
              <a:lnSpc>
                <a:spcPts val="3219"/>
              </a:lnSpc>
            </a:pPr>
            <a:r>
              <a:rPr sz="2799" dirty="0">
                <a:latin typeface="Times New Roman"/>
                <a:cs typeface="Times New Roman"/>
              </a:rPr>
              <a:t>λ </a:t>
            </a:r>
            <a:r>
              <a:rPr sz="2399" dirty="0">
                <a:latin typeface="Arial"/>
                <a:cs typeface="Arial"/>
              </a:rPr>
              <a:t>— </a:t>
            </a:r>
            <a:r>
              <a:rPr sz="2399" spc="-10" dirty="0">
                <a:latin typeface="Arial"/>
                <a:cs typeface="Arial"/>
              </a:rPr>
              <a:t>константа </a:t>
            </a:r>
            <a:r>
              <a:rPr sz="2399" dirty="0">
                <a:latin typeface="Arial"/>
                <a:cs typeface="Arial"/>
              </a:rPr>
              <a:t>(для</a:t>
            </a:r>
            <a:r>
              <a:rPr sz="2399" spc="-35" dirty="0">
                <a:latin typeface="Arial"/>
                <a:cs typeface="Arial"/>
              </a:rPr>
              <a:t> </a:t>
            </a:r>
            <a:r>
              <a:rPr sz="2399" spc="-20" dirty="0">
                <a:latin typeface="Arial"/>
                <a:cs typeface="Arial"/>
              </a:rPr>
              <a:t>удобства)</a:t>
            </a:r>
            <a:endParaRPr sz="2399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734937" y="2207948"/>
            <a:ext cx="2654974" cy="9271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799"/>
          </a:p>
        </p:txBody>
      </p:sp>
    </p:spTree>
    <p:extLst>
      <p:ext uri="{BB962C8B-B14F-4D97-AF65-F5344CB8AC3E}">
        <p14:creationId xmlns:p14="http://schemas.microsoft.com/office/powerpoint/2010/main" val="158364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56083" y="949802"/>
            <a:ext cx="5754493" cy="695668"/>
          </a:xfrm>
          <a:prstGeom prst="rect">
            <a:avLst/>
          </a:prstGeom>
        </p:spPr>
        <p:txBody>
          <a:bodyPr vert="horz" wrap="square" lIns="0" tIns="12695" rIns="0" bIns="0" rtlCol="0" anchor="ctr">
            <a:spAutoFit/>
          </a:bodyPr>
          <a:lstStyle/>
          <a:p>
            <a:pPr marL="12695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Использование</a:t>
            </a:r>
            <a:r>
              <a:rPr spc="-70" dirty="0"/>
              <a:t> </a:t>
            </a:r>
            <a:r>
              <a:rPr dirty="0"/>
              <a:t>PSSM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1812" y="2059316"/>
            <a:ext cx="9010676" cy="4779942"/>
          </a:xfrm>
          <a:prstGeom prst="rect">
            <a:avLst/>
          </a:prstGeom>
        </p:spPr>
        <p:txBody>
          <a:bodyPr vert="horz" wrap="square" lIns="0" tIns="12695" rIns="0" bIns="0" rtlCol="0">
            <a:spAutoFit/>
          </a:bodyPr>
          <a:lstStyle/>
          <a:p>
            <a:pPr marL="12695" marR="674735">
              <a:lnSpc>
                <a:spcPct val="99900"/>
              </a:lnSpc>
              <a:spcBef>
                <a:spcPts val="100"/>
              </a:spcBef>
            </a:pPr>
            <a:r>
              <a:rPr sz="2799" spc="-10" dirty="0">
                <a:latin typeface="Arial"/>
                <a:cs typeface="Arial"/>
              </a:rPr>
              <a:t>PSSM можно «выравнять» </a:t>
            </a:r>
            <a:r>
              <a:rPr sz="2799" dirty="0">
                <a:latin typeface="Arial"/>
                <a:cs typeface="Arial"/>
              </a:rPr>
              <a:t>с </a:t>
            </a:r>
            <a:r>
              <a:rPr sz="2799" spc="-20" dirty="0">
                <a:latin typeface="Arial"/>
                <a:cs typeface="Arial"/>
              </a:rPr>
              <a:t>белковой  последовательностью </a:t>
            </a:r>
            <a:r>
              <a:rPr sz="2799" dirty="0">
                <a:latin typeface="Arial"/>
                <a:cs typeface="Arial"/>
              </a:rPr>
              <a:t>и </a:t>
            </a:r>
            <a:r>
              <a:rPr sz="2799" spc="-15" dirty="0">
                <a:latin typeface="Arial"/>
                <a:cs typeface="Arial"/>
              </a:rPr>
              <a:t>получить </a:t>
            </a:r>
            <a:r>
              <a:rPr sz="2799" spc="-10" dirty="0">
                <a:latin typeface="Arial"/>
                <a:cs typeface="Arial"/>
              </a:rPr>
              <a:t>вес, </a:t>
            </a:r>
            <a:r>
              <a:rPr sz="2799" spc="-5" dirty="0">
                <a:latin typeface="Arial"/>
                <a:cs typeface="Arial"/>
              </a:rPr>
              <a:t>аналогично  </a:t>
            </a:r>
            <a:r>
              <a:rPr sz="2799" spc="-15" dirty="0">
                <a:latin typeface="Arial"/>
                <a:cs typeface="Arial"/>
              </a:rPr>
              <a:t>весу </a:t>
            </a:r>
            <a:r>
              <a:rPr sz="2799" spc="-10" dirty="0">
                <a:latin typeface="Arial"/>
                <a:cs typeface="Arial"/>
              </a:rPr>
              <a:t>выравнивания </a:t>
            </a:r>
            <a:r>
              <a:rPr sz="2799" spc="-20" dirty="0">
                <a:latin typeface="Arial"/>
                <a:cs typeface="Arial"/>
              </a:rPr>
              <a:t>двух</a:t>
            </a:r>
            <a:r>
              <a:rPr sz="2799" spc="40" dirty="0">
                <a:latin typeface="Arial"/>
                <a:cs typeface="Arial"/>
              </a:rPr>
              <a:t> </a:t>
            </a:r>
            <a:r>
              <a:rPr sz="2799" spc="-25" dirty="0">
                <a:latin typeface="Arial"/>
                <a:cs typeface="Arial"/>
              </a:rPr>
              <a:t>последовательностей.</a:t>
            </a:r>
            <a:endParaRPr sz="2799">
              <a:latin typeface="Arial"/>
              <a:cs typeface="Arial"/>
            </a:endParaRPr>
          </a:p>
          <a:p>
            <a:pPr>
              <a:spcBef>
                <a:spcPts val="15"/>
              </a:spcBef>
            </a:pPr>
            <a:endParaRPr sz="2899">
              <a:latin typeface="Arial"/>
              <a:cs typeface="Arial"/>
            </a:endParaRPr>
          </a:p>
          <a:p>
            <a:pPr marL="12695" marR="5078"/>
            <a:r>
              <a:rPr sz="2799" spc="-10" dirty="0">
                <a:latin typeface="Arial"/>
                <a:cs typeface="Arial"/>
              </a:rPr>
              <a:t>PSSM </a:t>
            </a:r>
            <a:r>
              <a:rPr sz="2799" spc="-25" dirty="0">
                <a:latin typeface="Arial"/>
                <a:cs typeface="Arial"/>
              </a:rPr>
              <a:t>используется </a:t>
            </a:r>
            <a:r>
              <a:rPr sz="2799" spc="-5" dirty="0">
                <a:latin typeface="Arial"/>
                <a:cs typeface="Arial"/>
              </a:rPr>
              <a:t>при </a:t>
            </a:r>
            <a:r>
              <a:rPr sz="2799" dirty="0">
                <a:latin typeface="Arial"/>
                <a:cs typeface="Arial"/>
              </a:rPr>
              <a:t>поиске в </a:t>
            </a:r>
            <a:r>
              <a:rPr sz="2799" spc="-10" dirty="0">
                <a:latin typeface="Arial"/>
                <a:cs typeface="Arial"/>
              </a:rPr>
              <a:t>банке </a:t>
            </a:r>
            <a:r>
              <a:rPr sz="2799" spc="-5" dirty="0">
                <a:latin typeface="Arial"/>
                <a:cs typeface="Arial"/>
              </a:rPr>
              <a:t>данных  программой </a:t>
            </a:r>
            <a:r>
              <a:rPr sz="2799" spc="-10" dirty="0">
                <a:latin typeface="Arial"/>
                <a:cs typeface="Arial"/>
              </a:rPr>
              <a:t>PSI-BLAST </a:t>
            </a:r>
            <a:r>
              <a:rPr sz="2799" dirty="0">
                <a:latin typeface="Arial"/>
                <a:cs typeface="Arial"/>
              </a:rPr>
              <a:t>и </a:t>
            </a:r>
            <a:r>
              <a:rPr sz="2799" spc="-5" dirty="0">
                <a:latin typeface="Arial"/>
                <a:cs typeface="Arial"/>
              </a:rPr>
              <a:t>программами </a:t>
            </a:r>
            <a:r>
              <a:rPr sz="2799" spc="-20" dirty="0">
                <a:latin typeface="Arial"/>
                <a:cs typeface="Arial"/>
              </a:rPr>
              <a:t>пакета</a:t>
            </a:r>
            <a:r>
              <a:rPr sz="2799" spc="-95" dirty="0">
                <a:latin typeface="Arial"/>
                <a:cs typeface="Arial"/>
              </a:rPr>
              <a:t> </a:t>
            </a:r>
            <a:r>
              <a:rPr sz="2799" spc="-10" dirty="0">
                <a:latin typeface="Arial"/>
                <a:cs typeface="Arial"/>
              </a:rPr>
              <a:t>MEME.</a:t>
            </a:r>
            <a:endParaRPr sz="2799">
              <a:latin typeface="Arial"/>
              <a:cs typeface="Arial"/>
            </a:endParaRPr>
          </a:p>
          <a:p>
            <a:pPr>
              <a:spcBef>
                <a:spcPts val="15"/>
              </a:spcBef>
            </a:pPr>
            <a:endParaRPr sz="2899">
              <a:latin typeface="Arial"/>
              <a:cs typeface="Arial"/>
            </a:endParaRPr>
          </a:p>
          <a:p>
            <a:pPr marL="12695" marR="1181897" algn="just"/>
            <a:r>
              <a:rPr sz="2799" spc="-10" dirty="0">
                <a:latin typeface="Arial"/>
                <a:cs typeface="Arial"/>
              </a:rPr>
              <a:t>PSI-BLAST </a:t>
            </a:r>
            <a:r>
              <a:rPr sz="2799" spc="-5" dirty="0">
                <a:latin typeface="Arial"/>
                <a:cs typeface="Arial"/>
              </a:rPr>
              <a:t>(Position-Specific Iterative </a:t>
            </a:r>
            <a:r>
              <a:rPr sz="2799" spc="-10" dirty="0">
                <a:latin typeface="Arial"/>
                <a:cs typeface="Arial"/>
              </a:rPr>
              <a:t>BLAST) </a:t>
            </a:r>
            <a:r>
              <a:rPr sz="2799" dirty="0">
                <a:latin typeface="Arial"/>
                <a:cs typeface="Arial"/>
              </a:rPr>
              <a:t>—  </a:t>
            </a:r>
            <a:r>
              <a:rPr sz="2799" spc="-10" dirty="0">
                <a:latin typeface="Arial"/>
                <a:cs typeface="Arial"/>
              </a:rPr>
              <a:t>разновидность </a:t>
            </a:r>
            <a:r>
              <a:rPr sz="2799" spc="-60" dirty="0">
                <a:latin typeface="Arial"/>
                <a:cs typeface="Arial"/>
              </a:rPr>
              <a:t>BLASTP, </a:t>
            </a:r>
            <a:r>
              <a:rPr sz="2799" spc="-15" dirty="0">
                <a:latin typeface="Arial"/>
                <a:cs typeface="Arial"/>
              </a:rPr>
              <a:t>использующий </a:t>
            </a:r>
            <a:r>
              <a:rPr sz="2799" spc="-10" dirty="0">
                <a:latin typeface="Arial"/>
                <a:cs typeface="Arial"/>
              </a:rPr>
              <a:t>PSSM,  </a:t>
            </a:r>
            <a:r>
              <a:rPr sz="2799" spc="-35" dirty="0">
                <a:latin typeface="Arial"/>
                <a:cs typeface="Arial"/>
              </a:rPr>
              <a:t>благодаря </a:t>
            </a:r>
            <a:r>
              <a:rPr sz="2799" dirty="0">
                <a:latin typeface="Arial"/>
                <a:cs typeface="Arial"/>
              </a:rPr>
              <a:t>чему </a:t>
            </a:r>
            <a:r>
              <a:rPr sz="2799" spc="-5" dirty="0">
                <a:latin typeface="Arial"/>
                <a:cs typeface="Arial"/>
              </a:rPr>
              <a:t>он способен </a:t>
            </a:r>
            <a:r>
              <a:rPr sz="2799" spc="-20" dirty="0">
                <a:latin typeface="Arial"/>
                <a:cs typeface="Arial"/>
              </a:rPr>
              <a:t>находить </a:t>
            </a:r>
            <a:r>
              <a:rPr sz="2799" spc="-5" dirty="0">
                <a:latin typeface="Arial"/>
                <a:cs typeface="Arial"/>
              </a:rPr>
              <a:t>дальних  </a:t>
            </a:r>
            <a:r>
              <a:rPr sz="2799" spc="-10" dirty="0">
                <a:latin typeface="Arial"/>
                <a:cs typeface="Arial"/>
              </a:rPr>
              <a:t>родственников заданного </a:t>
            </a:r>
            <a:r>
              <a:rPr sz="2799" spc="-15" dirty="0">
                <a:latin typeface="Arial"/>
                <a:cs typeface="Arial"/>
              </a:rPr>
              <a:t>белка.</a:t>
            </a:r>
            <a:endParaRPr sz="2799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522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CustomShape 1"/>
          <p:cNvSpPr/>
          <p:nvPr/>
        </p:nvSpPr>
        <p:spPr>
          <a:xfrm>
            <a:off x="504000" y="301320"/>
            <a:ext cx="9070920" cy="1260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Информационное содержание </a:t>
            </a:r>
            <a:r>
              <a:rPr lang="ru-RU" sz="4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как мера силы сигнала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3" name="CustomShape 2"/>
          <p:cNvSpPr/>
          <p:nvPr/>
        </p:nvSpPr>
        <p:spPr>
          <a:xfrm>
            <a:off x="316497" y="1705967"/>
            <a:ext cx="9071280" cy="450748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32000" indent="-323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 грубом приближении два выравнивания с одинаковым информационным содержанием дадут одинаковое число «случайных» находок в «случайном» банке</a:t>
            </a:r>
          </a:p>
          <a:p>
            <a:pPr marL="108720">
              <a:lnSpc>
                <a:spcPct val="100000"/>
              </a:lnSpc>
              <a:buClr>
                <a:srgbClr val="000000"/>
              </a:buClr>
              <a:buSzPct val="45000"/>
            </a:pPr>
            <a:endParaRPr lang="ru-RU" sz="24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pPr marL="432000" indent="-323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Информационное содержание «выравнивания» из одной последовательности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из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букв 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равно, </a:t>
            </a: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2n</a:t>
            </a:r>
            <a:r>
              <a:rPr lang="ru-RU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(по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формуле)</a:t>
            </a:r>
          </a:p>
          <a:p>
            <a:pPr marL="432000" indent="-323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Сколько раз случайно встретится слово длины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n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 в геноме длины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N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? В грубом приближении </a:t>
            </a:r>
          </a:p>
          <a:p>
            <a:pPr marL="432000" indent="-323280"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                             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N/(4</a:t>
            </a:r>
            <a:r>
              <a:rPr lang="en-US" sz="2400" spc="-1" baseline="30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 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раз</a:t>
            </a:r>
          </a:p>
          <a:p>
            <a:pPr marL="432000" indent="-323280"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Значит  если информационное содержание выравнивания равно 10, то случайных находок в геноме размера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будет</a:t>
            </a:r>
            <a:endParaRPr lang="ru-RU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280"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                                        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N/(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4</a:t>
            </a:r>
            <a:r>
              <a:rPr lang="ru-RU" sz="2400" spc="-1" baseline="30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5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) 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- примерно, 1 на 1000 п.н.</a:t>
            </a:r>
          </a:p>
          <a:p>
            <a:pPr marL="432000" indent="-323280"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/>
            </a:r>
            <a:b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Надо понимать, что такая оценка грубая, но грубые оценки полезны!</a:t>
            </a:r>
            <a:r>
              <a:rPr lang="ru-RU" sz="2400" dirty="0"/>
              <a:t> </a:t>
            </a:r>
            <a:r>
              <a:rPr lang="ru-RU" sz="2400" dirty="0" smtClean="0"/>
              <a:t>             </a:t>
            </a:r>
          </a:p>
          <a:p>
            <a:pPr marL="432000" indent="-323280"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ru-RU" sz="2400" dirty="0"/>
              <a:t> </a:t>
            </a:r>
            <a:r>
              <a:rPr lang="ru-RU" sz="2400" dirty="0" smtClean="0"/>
              <a:t>                                       ИС измеряет отклонение частот от случайного</a:t>
            </a:r>
            <a:endParaRPr lang="ru-RU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280">
              <a:lnSpc>
                <a:spcPct val="100000"/>
              </a:lnSpc>
              <a:buClr>
                <a:srgbClr val="000000"/>
              </a:buClr>
              <a:buSzPct val="45000"/>
            </a:pPr>
            <a:endParaRPr lang="en-US" sz="24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280">
              <a:lnSpc>
                <a:spcPct val="100000"/>
              </a:lnSpc>
              <a:buClr>
                <a:srgbClr val="000000"/>
              </a:buClr>
              <a:buSzPct val="45000"/>
            </a:pPr>
            <a:endParaRPr lang="ru-RU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98801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5569" y="131362"/>
            <a:ext cx="5498061" cy="695668"/>
          </a:xfrm>
          <a:prstGeom prst="rect">
            <a:avLst/>
          </a:prstGeom>
        </p:spPr>
        <p:txBody>
          <a:bodyPr vert="horz" wrap="square" lIns="0" tIns="12695" rIns="0" bIns="0" rtlCol="0" anchor="ctr">
            <a:spAutoFit/>
          </a:bodyPr>
          <a:lstStyle/>
          <a:p>
            <a:pPr marL="12695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Алгоритм</a:t>
            </a:r>
            <a:r>
              <a:rPr spc="-40" dirty="0"/>
              <a:t> </a:t>
            </a:r>
            <a:r>
              <a:rPr spc="-5" dirty="0"/>
              <a:t>PSI-BLAST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689849" y="861057"/>
            <a:ext cx="9227898" cy="6144306"/>
          </a:xfrm>
          <a:prstGeom prst="rect">
            <a:avLst/>
          </a:prstGeom>
        </p:spPr>
        <p:txBody>
          <a:bodyPr vert="horz" wrap="square" lIns="0" tIns="12695" rIns="0" bIns="0" rtlCol="0">
            <a:spAutoFit/>
          </a:bodyPr>
          <a:lstStyle/>
          <a:p>
            <a:pPr marL="0" marR="401794" indent="0">
              <a:lnSpc>
                <a:spcPct val="100899"/>
              </a:lnSpc>
              <a:spcBef>
                <a:spcPts val="100"/>
              </a:spcBef>
              <a:buNone/>
            </a:pPr>
            <a:r>
              <a:rPr sz="2400" spc="10" dirty="0"/>
              <a:t>На </a:t>
            </a:r>
            <a:r>
              <a:rPr sz="2400" spc="-10" dirty="0"/>
              <a:t>входе </a:t>
            </a:r>
            <a:r>
              <a:rPr sz="2400" spc="20" dirty="0"/>
              <a:t>— </a:t>
            </a:r>
            <a:r>
              <a:rPr sz="2400" spc="-5" dirty="0"/>
              <a:t>последовательность </a:t>
            </a:r>
            <a:r>
              <a:rPr sz="2400" spc="10" dirty="0"/>
              <a:t>и </a:t>
            </a:r>
            <a:r>
              <a:rPr sz="2400" spc="5" dirty="0"/>
              <a:t>порог </a:t>
            </a:r>
            <a:r>
              <a:rPr sz="2400" spc="10" dirty="0"/>
              <a:t>по </a:t>
            </a:r>
            <a:r>
              <a:rPr sz="2400" spc="5" dirty="0"/>
              <a:t>e-value, </a:t>
            </a:r>
            <a:r>
              <a:rPr sz="2400" dirty="0"/>
              <a:t>на </a:t>
            </a:r>
            <a:r>
              <a:rPr sz="2400" spc="-5" dirty="0"/>
              <a:t>выходе </a:t>
            </a:r>
            <a:r>
              <a:rPr sz="2400" spc="20" dirty="0"/>
              <a:t>— </a:t>
            </a:r>
            <a:r>
              <a:rPr sz="2400" dirty="0"/>
              <a:t>набор  найденных </a:t>
            </a:r>
            <a:r>
              <a:rPr sz="2400" spc="-5" dirty="0"/>
              <a:t>последовательностей </a:t>
            </a:r>
            <a:r>
              <a:rPr sz="2400" spc="10" dirty="0"/>
              <a:t>и </a:t>
            </a:r>
            <a:r>
              <a:rPr sz="2400" spc="5" dirty="0"/>
              <a:t>построенный по ним</a:t>
            </a:r>
            <a:r>
              <a:rPr sz="2400" spc="-10" dirty="0"/>
              <a:t> </a:t>
            </a:r>
            <a:r>
              <a:rPr sz="2400" spc="5" dirty="0"/>
              <a:t>PSSM.</a:t>
            </a:r>
            <a:endParaRPr sz="2400" dirty="0"/>
          </a:p>
          <a:p>
            <a:pPr marL="46336" marR="759156">
              <a:lnSpc>
                <a:spcPct val="100899"/>
              </a:lnSpc>
              <a:spcBef>
                <a:spcPts val="855"/>
              </a:spcBef>
              <a:buAutoNum type="arabicPeriod"/>
              <a:tabLst>
                <a:tab pos="316104" algn="l"/>
              </a:tabLst>
            </a:pPr>
            <a:r>
              <a:rPr sz="2400" spc="10" dirty="0"/>
              <a:t>На </a:t>
            </a:r>
            <a:r>
              <a:rPr sz="2400" dirty="0"/>
              <a:t>первом </a:t>
            </a:r>
            <a:r>
              <a:rPr sz="2400" spc="-10" dirty="0"/>
              <a:t>этапе </a:t>
            </a:r>
            <a:r>
              <a:rPr sz="2400" dirty="0"/>
              <a:t>запускается </a:t>
            </a:r>
            <a:r>
              <a:rPr sz="2400" spc="5" dirty="0"/>
              <a:t>обычный </a:t>
            </a:r>
            <a:r>
              <a:rPr sz="2400" spc="10" dirty="0"/>
              <a:t>BLASTP </a:t>
            </a:r>
            <a:r>
              <a:rPr sz="2400" spc="-5" dirty="0"/>
              <a:t>входной  </a:t>
            </a:r>
            <a:r>
              <a:rPr sz="2400" spc="-10" dirty="0"/>
              <a:t>последовательности </a:t>
            </a:r>
            <a:r>
              <a:rPr sz="2400" dirty="0"/>
              <a:t>против выбранного </a:t>
            </a:r>
            <a:r>
              <a:rPr sz="2400" spc="5" dirty="0"/>
              <a:t>банка</a:t>
            </a:r>
            <a:r>
              <a:rPr sz="2400" spc="60" dirty="0"/>
              <a:t> </a:t>
            </a:r>
            <a:r>
              <a:rPr sz="2400" spc="-10" dirty="0"/>
              <a:t>последовательностей</a:t>
            </a:r>
            <a:endParaRPr sz="2400" dirty="0"/>
          </a:p>
          <a:p>
            <a:pPr marL="46336" marR="423376">
              <a:lnSpc>
                <a:spcPct val="100899"/>
              </a:lnSpc>
              <a:spcBef>
                <a:spcPts val="860"/>
              </a:spcBef>
              <a:buAutoNum type="arabicPeriod"/>
              <a:tabLst>
                <a:tab pos="316104" algn="l"/>
              </a:tabLst>
            </a:pPr>
            <a:r>
              <a:rPr sz="2400" spc="5" dirty="0"/>
              <a:t>Для </a:t>
            </a:r>
            <a:r>
              <a:rPr sz="2400" spc="-10" dirty="0"/>
              <a:t>находок </a:t>
            </a:r>
            <a:r>
              <a:rPr sz="2400" spc="15" dirty="0"/>
              <a:t>со </a:t>
            </a:r>
            <a:r>
              <a:rPr sz="2400" dirty="0"/>
              <a:t>значениями </a:t>
            </a:r>
            <a:r>
              <a:rPr sz="2400" spc="5" dirty="0"/>
              <a:t>e-value лучше </a:t>
            </a:r>
            <a:r>
              <a:rPr sz="2400" dirty="0"/>
              <a:t>заданного порога строится  множественное</a:t>
            </a:r>
            <a:r>
              <a:rPr sz="2400" spc="-15" dirty="0"/>
              <a:t> </a:t>
            </a:r>
            <a:r>
              <a:rPr sz="2400" dirty="0"/>
              <a:t>выравнивание.</a:t>
            </a:r>
          </a:p>
          <a:p>
            <a:pPr marL="314834" indent="-269132">
              <a:lnSpc>
                <a:spcPct val="100000"/>
              </a:lnSpc>
              <a:spcBef>
                <a:spcPts val="880"/>
              </a:spcBef>
              <a:buAutoNum type="arabicPeriod"/>
              <a:tabLst>
                <a:tab pos="316104" algn="l"/>
              </a:tabLst>
            </a:pPr>
            <a:r>
              <a:rPr sz="2400" spc="-5" dirty="0"/>
              <a:t>Это </a:t>
            </a:r>
            <a:r>
              <a:rPr sz="2400" dirty="0"/>
              <a:t>выравнивание </a:t>
            </a:r>
            <a:r>
              <a:rPr sz="2400" spc="-10" dirty="0"/>
              <a:t>используется </a:t>
            </a:r>
            <a:r>
              <a:rPr sz="2400" dirty="0"/>
              <a:t>для получения</a:t>
            </a:r>
            <a:r>
              <a:rPr sz="2400" spc="10" dirty="0"/>
              <a:t> </a:t>
            </a:r>
            <a:r>
              <a:rPr sz="2400" spc="5" dirty="0"/>
              <a:t>PSSM.</a:t>
            </a:r>
            <a:endParaRPr sz="2400" dirty="0"/>
          </a:p>
          <a:p>
            <a:pPr marL="46336" marR="5078">
              <a:lnSpc>
                <a:spcPct val="101200"/>
              </a:lnSpc>
              <a:spcBef>
                <a:spcPts val="844"/>
              </a:spcBef>
              <a:buAutoNum type="arabicPeriod"/>
              <a:tabLst>
                <a:tab pos="316104" algn="l"/>
              </a:tabLst>
            </a:pPr>
            <a:r>
              <a:rPr sz="2400" spc="10" dirty="0"/>
              <a:t>На </a:t>
            </a:r>
            <a:r>
              <a:rPr sz="2400" dirty="0"/>
              <a:t>следующем </a:t>
            </a:r>
            <a:r>
              <a:rPr sz="2400" spc="-5" dirty="0"/>
              <a:t>шаге </a:t>
            </a:r>
            <a:r>
              <a:rPr sz="2400" spc="5" dirty="0"/>
              <a:t>опять </a:t>
            </a:r>
            <a:r>
              <a:rPr sz="2400" dirty="0"/>
              <a:t>происходит запуск </a:t>
            </a:r>
            <a:r>
              <a:rPr sz="2400" spc="10" dirty="0"/>
              <a:t>BLAST </a:t>
            </a:r>
            <a:r>
              <a:rPr sz="2400" spc="5" dirty="0"/>
              <a:t>для </a:t>
            </a:r>
            <a:r>
              <a:rPr sz="2400" spc="-5" dirty="0"/>
              <a:t>исходной  </a:t>
            </a:r>
            <a:r>
              <a:rPr sz="2400" spc="-10" dirty="0"/>
              <a:t>последовательности </a:t>
            </a:r>
            <a:r>
              <a:rPr sz="2400" dirty="0"/>
              <a:t>против </a:t>
            </a:r>
            <a:r>
              <a:rPr sz="2400" spc="-10" dirty="0"/>
              <a:t>того </a:t>
            </a:r>
            <a:r>
              <a:rPr sz="2400" spc="10" dirty="0"/>
              <a:t>же </a:t>
            </a:r>
            <a:r>
              <a:rPr sz="2400" spc="5" dirty="0"/>
              <a:t>банка </a:t>
            </a:r>
            <a:r>
              <a:rPr sz="2400" spc="-10" dirty="0"/>
              <a:t>последовательностей, </a:t>
            </a:r>
            <a:r>
              <a:rPr sz="2400" spc="5" dirty="0"/>
              <a:t>но </a:t>
            </a:r>
            <a:r>
              <a:rPr sz="2400" spc="-5" dirty="0"/>
              <a:t>вместо  </a:t>
            </a:r>
            <a:r>
              <a:rPr sz="2400" dirty="0"/>
              <a:t>матрицы </a:t>
            </a:r>
            <a:r>
              <a:rPr sz="2400" spc="5" dirty="0"/>
              <a:t>замен </a:t>
            </a:r>
            <a:r>
              <a:rPr sz="2400" dirty="0"/>
              <a:t>остатков </a:t>
            </a:r>
            <a:r>
              <a:rPr sz="2400" spc="-10" dirty="0"/>
              <a:t>используется </a:t>
            </a:r>
            <a:r>
              <a:rPr sz="2400" spc="10" dirty="0"/>
              <a:t>PSSM, </a:t>
            </a:r>
            <a:r>
              <a:rPr sz="2400" dirty="0"/>
              <a:t>полученная на предыдущем  </a:t>
            </a:r>
            <a:r>
              <a:rPr sz="2400" spc="-5" dirty="0"/>
              <a:t>шаге.</a:t>
            </a:r>
            <a:endParaRPr sz="2400" dirty="0"/>
          </a:p>
          <a:p>
            <a:pPr marL="46336" marR="1438969">
              <a:lnSpc>
                <a:spcPct val="101299"/>
              </a:lnSpc>
              <a:spcBef>
                <a:spcPts val="840"/>
              </a:spcBef>
              <a:buAutoNum type="arabicPeriod"/>
              <a:tabLst>
                <a:tab pos="316104" algn="l"/>
              </a:tabLst>
            </a:pPr>
            <a:r>
              <a:rPr sz="2400" spc="-5" dirty="0"/>
              <a:t>Повторяем </a:t>
            </a:r>
            <a:r>
              <a:rPr sz="2400" spc="5" dirty="0"/>
              <a:t>шаги </a:t>
            </a:r>
            <a:r>
              <a:rPr sz="2400" dirty="0"/>
              <a:t>2-4, </a:t>
            </a:r>
            <a:r>
              <a:rPr sz="2400" spc="15" dirty="0"/>
              <a:t>пока </a:t>
            </a:r>
            <a:r>
              <a:rPr sz="2400" spc="5" dirty="0"/>
              <a:t>не </a:t>
            </a:r>
            <a:r>
              <a:rPr sz="2400" dirty="0"/>
              <a:t>перестанут </a:t>
            </a:r>
            <a:r>
              <a:rPr sz="2400" spc="-5" dirty="0"/>
              <a:t>добавляться </a:t>
            </a:r>
            <a:r>
              <a:rPr sz="2400" dirty="0"/>
              <a:t>новые  </a:t>
            </a:r>
            <a:r>
              <a:rPr sz="2400" spc="-10" dirty="0"/>
              <a:t>последовательности.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76264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2760" y="249056"/>
            <a:ext cx="7981773" cy="1365946"/>
          </a:xfrm>
          <a:prstGeom prst="rect">
            <a:avLst/>
          </a:prstGeom>
        </p:spPr>
        <p:txBody>
          <a:bodyPr vert="horz" wrap="square" lIns="0" tIns="12695" rIns="0" bIns="0" rtlCol="0" anchor="ctr">
            <a:spAutoFit/>
          </a:bodyPr>
          <a:lstStyle/>
          <a:p>
            <a:pPr marL="2565643" marR="5078" indent="-2552948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Дополнительные возможности  </a:t>
            </a:r>
            <a:r>
              <a:rPr spc="-5" dirty="0"/>
              <a:t>PSI-BLAST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1042760" y="2243637"/>
            <a:ext cx="8689500" cy="3145053"/>
          </a:xfrm>
          <a:prstGeom prst="rect">
            <a:avLst/>
          </a:prstGeom>
        </p:spPr>
        <p:txBody>
          <a:bodyPr vert="horz" wrap="square" lIns="0" tIns="12060" rIns="0" bIns="0" rtlCol="0">
            <a:spAutoFit/>
          </a:bodyPr>
          <a:lstStyle/>
          <a:p>
            <a:pPr marL="218987" marR="5078">
              <a:lnSpc>
                <a:spcPct val="100099"/>
              </a:lnSpc>
              <a:spcBef>
                <a:spcPts val="95"/>
              </a:spcBef>
            </a:pPr>
            <a:r>
              <a:rPr dirty="0"/>
              <a:t>Можно </a:t>
            </a:r>
            <a:r>
              <a:rPr spc="-5" dirty="0"/>
              <a:t>вручную </a:t>
            </a:r>
            <a:r>
              <a:rPr spc="-15" dirty="0"/>
              <a:t>включать/исключать  </a:t>
            </a:r>
            <a:r>
              <a:rPr spc="-20" dirty="0"/>
              <a:t>последовательности, </a:t>
            </a:r>
            <a:r>
              <a:rPr spc="-10" dirty="0"/>
              <a:t>которые </a:t>
            </a:r>
            <a:r>
              <a:rPr spc="-20" dirty="0"/>
              <a:t>используются  </a:t>
            </a:r>
            <a:r>
              <a:rPr spc="-5" dirty="0"/>
              <a:t>для </a:t>
            </a:r>
            <a:r>
              <a:rPr dirty="0"/>
              <a:t>построения </a:t>
            </a:r>
            <a:r>
              <a:rPr spc="-5" dirty="0"/>
              <a:t>PSSM</a:t>
            </a:r>
          </a:p>
          <a:p>
            <a:pPr marL="218987" marR="213909">
              <a:lnSpc>
                <a:spcPct val="100000"/>
              </a:lnSpc>
              <a:spcBef>
                <a:spcPts val="1419"/>
              </a:spcBef>
            </a:pPr>
            <a:r>
              <a:rPr dirty="0"/>
              <a:t>Можно </a:t>
            </a:r>
            <a:r>
              <a:rPr spc="-20" dirty="0"/>
              <a:t>использовать </a:t>
            </a:r>
            <a:r>
              <a:rPr spc="-5" dirty="0"/>
              <a:t>PSSM, созданную </a:t>
            </a:r>
            <a:r>
              <a:rPr dirty="0"/>
              <a:t>на  </a:t>
            </a:r>
            <a:r>
              <a:rPr spc="-5" dirty="0"/>
              <a:t>основе </a:t>
            </a:r>
            <a:r>
              <a:rPr spc="10" dirty="0"/>
              <a:t>поиска </a:t>
            </a:r>
            <a:r>
              <a:rPr dirty="0"/>
              <a:t>в </a:t>
            </a:r>
            <a:r>
              <a:rPr spc="-15" dirty="0"/>
              <a:t>одном </a:t>
            </a:r>
            <a:r>
              <a:rPr spc="-10" dirty="0"/>
              <a:t>банке, </a:t>
            </a:r>
            <a:r>
              <a:rPr spc="-5" dirty="0"/>
              <a:t>для </a:t>
            </a:r>
            <a:r>
              <a:rPr spc="10" dirty="0"/>
              <a:t>поиска </a:t>
            </a:r>
            <a:r>
              <a:rPr dirty="0"/>
              <a:t>в  </a:t>
            </a:r>
            <a:r>
              <a:rPr spc="-20" dirty="0"/>
              <a:t>другом</a:t>
            </a:r>
            <a:r>
              <a:rPr dirty="0"/>
              <a:t> </a:t>
            </a:r>
            <a:r>
              <a:rPr spc="-10" dirty="0"/>
              <a:t>банке.</a:t>
            </a:r>
          </a:p>
        </p:txBody>
      </p:sp>
    </p:spTree>
    <p:extLst>
      <p:ext uri="{BB962C8B-B14F-4D97-AF65-F5344CB8AC3E}">
        <p14:creationId xmlns:p14="http://schemas.microsoft.com/office/powerpoint/2010/main" val="370248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55611" y="584195"/>
            <a:ext cx="2561149" cy="695668"/>
          </a:xfrm>
          <a:prstGeom prst="rect">
            <a:avLst/>
          </a:prstGeom>
        </p:spPr>
        <p:txBody>
          <a:bodyPr vert="horz" wrap="square" lIns="0" tIns="12695" rIns="0" bIns="0" rtlCol="0" anchor="ctr">
            <a:spAutoFit/>
          </a:bodyPr>
          <a:lstStyle/>
          <a:p>
            <a:pPr marL="12695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Паттерны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7357" y="1838429"/>
            <a:ext cx="162492" cy="234453"/>
          </a:xfrm>
          <a:prstGeom prst="rect">
            <a:avLst/>
          </a:prstGeom>
        </p:spPr>
        <p:txBody>
          <a:bodyPr vert="horz" wrap="square" lIns="0" tIns="11425" rIns="0" bIns="0" rtlCol="0">
            <a:spAutoFit/>
          </a:bodyPr>
          <a:lstStyle/>
          <a:p>
            <a:pPr marL="12695">
              <a:spcBef>
                <a:spcPts val="90"/>
              </a:spcBef>
            </a:pPr>
            <a:r>
              <a:rPr sz="1449" spc="-10" dirty="0">
                <a:latin typeface="Wingdings"/>
                <a:cs typeface="Wingdings"/>
              </a:rPr>
              <a:t></a:t>
            </a:r>
            <a:endParaRPr sz="1449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1072" y="1715290"/>
            <a:ext cx="8556206" cy="1911817"/>
          </a:xfrm>
          <a:prstGeom prst="rect">
            <a:avLst/>
          </a:prstGeom>
        </p:spPr>
        <p:txBody>
          <a:bodyPr vert="horz" wrap="square" lIns="0" tIns="12695" rIns="0" bIns="0" rtlCol="0">
            <a:spAutoFit/>
          </a:bodyPr>
          <a:lstStyle/>
          <a:p>
            <a:pPr marL="12695" marR="592218">
              <a:spcBef>
                <a:spcPts val="100"/>
              </a:spcBef>
            </a:pPr>
            <a:r>
              <a:rPr sz="3199" spc="-5" dirty="0">
                <a:latin typeface="Arial"/>
                <a:cs typeface="Arial"/>
              </a:rPr>
              <a:t>Запись выравнивания </a:t>
            </a:r>
            <a:r>
              <a:rPr sz="3199" dirty="0">
                <a:latin typeface="Arial"/>
                <a:cs typeface="Arial"/>
              </a:rPr>
              <a:t>в </a:t>
            </a:r>
            <a:r>
              <a:rPr sz="3199" spc="-5" dirty="0">
                <a:latin typeface="Arial"/>
                <a:cs typeface="Arial"/>
              </a:rPr>
              <a:t>виде </a:t>
            </a:r>
            <a:r>
              <a:rPr sz="3199" spc="-15" dirty="0">
                <a:latin typeface="Arial"/>
                <a:cs typeface="Arial"/>
              </a:rPr>
              <a:t>регулярного  </a:t>
            </a:r>
            <a:r>
              <a:rPr sz="3199" dirty="0">
                <a:latin typeface="Arial"/>
                <a:cs typeface="Arial"/>
              </a:rPr>
              <a:t>выражения</a:t>
            </a:r>
            <a:endParaRPr sz="3199">
              <a:latin typeface="Arial"/>
              <a:cs typeface="Arial"/>
            </a:endParaRPr>
          </a:p>
          <a:p>
            <a:pPr marL="12695">
              <a:spcBef>
                <a:spcPts val="1419"/>
              </a:spcBef>
            </a:pPr>
            <a:r>
              <a:rPr sz="3199" dirty="0">
                <a:latin typeface="Arial"/>
                <a:cs typeface="Arial"/>
              </a:rPr>
              <a:t>Правила</a:t>
            </a:r>
            <a:r>
              <a:rPr sz="3199" spc="-10" dirty="0">
                <a:latin typeface="Arial"/>
                <a:cs typeface="Arial"/>
              </a:rPr>
              <a:t> </a:t>
            </a:r>
            <a:r>
              <a:rPr sz="3199" spc="-5" dirty="0">
                <a:latin typeface="Arial"/>
                <a:cs typeface="Arial"/>
              </a:rPr>
              <a:t>записи:</a:t>
            </a:r>
            <a:endParaRPr sz="3199">
              <a:latin typeface="Arial"/>
              <a:cs typeface="Arial"/>
            </a:endParaRPr>
          </a:p>
          <a:p>
            <a:pPr marL="12695"/>
            <a:r>
              <a:rPr sz="1599" spc="-5" dirty="0">
                <a:latin typeface="Courier New"/>
                <a:cs typeface="Courier New"/>
                <a:hlinkClick r:id="rId2"/>
              </a:rPr>
              <a:t>http://www.hpa-bioinfotools.org.uk/ps_scan/PS_SCAN_PATTERN_SYNTAX.html</a:t>
            </a:r>
            <a:endParaRPr sz="1599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7357" y="2993643"/>
            <a:ext cx="162492" cy="234453"/>
          </a:xfrm>
          <a:prstGeom prst="rect">
            <a:avLst/>
          </a:prstGeom>
        </p:spPr>
        <p:txBody>
          <a:bodyPr vert="horz" wrap="square" lIns="0" tIns="11425" rIns="0" bIns="0" rtlCol="0">
            <a:spAutoFit/>
          </a:bodyPr>
          <a:lstStyle/>
          <a:p>
            <a:pPr marL="12695">
              <a:spcBef>
                <a:spcPts val="90"/>
              </a:spcBef>
            </a:pPr>
            <a:r>
              <a:rPr sz="1449" spc="-10" dirty="0">
                <a:latin typeface="Wingdings"/>
                <a:cs typeface="Wingdings"/>
              </a:rPr>
              <a:t></a:t>
            </a:r>
            <a:endParaRPr sz="1449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7357" y="3905121"/>
            <a:ext cx="162492" cy="234453"/>
          </a:xfrm>
          <a:prstGeom prst="rect">
            <a:avLst/>
          </a:prstGeom>
        </p:spPr>
        <p:txBody>
          <a:bodyPr vert="horz" wrap="square" lIns="0" tIns="11425" rIns="0" bIns="0" rtlCol="0">
            <a:spAutoFit/>
          </a:bodyPr>
          <a:lstStyle/>
          <a:p>
            <a:pPr marL="12695">
              <a:spcBef>
                <a:spcPts val="90"/>
              </a:spcBef>
            </a:pPr>
            <a:r>
              <a:rPr sz="1449" spc="-10" dirty="0">
                <a:latin typeface="Wingdings"/>
                <a:cs typeface="Wingdings"/>
              </a:rPr>
              <a:t></a:t>
            </a:r>
            <a:endParaRPr sz="1449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1071" y="3601718"/>
            <a:ext cx="3920114" cy="1360868"/>
          </a:xfrm>
          <a:prstGeom prst="rect">
            <a:avLst/>
          </a:prstGeom>
        </p:spPr>
        <p:txBody>
          <a:bodyPr vert="horz" wrap="square" lIns="0" tIns="192959" rIns="0" bIns="0" rtlCol="0">
            <a:spAutoFit/>
          </a:bodyPr>
          <a:lstStyle/>
          <a:p>
            <a:pPr marL="12695">
              <a:spcBef>
                <a:spcPts val="1519"/>
              </a:spcBef>
            </a:pPr>
            <a:r>
              <a:rPr sz="3199" dirty="0">
                <a:latin typeface="Arial"/>
                <a:cs typeface="Arial"/>
              </a:rPr>
              <a:t>Пример</a:t>
            </a:r>
            <a:r>
              <a:rPr sz="3199" spc="-20" dirty="0">
                <a:latin typeface="Arial"/>
                <a:cs typeface="Arial"/>
              </a:rPr>
              <a:t> </a:t>
            </a:r>
            <a:r>
              <a:rPr sz="3199" spc="-15" dirty="0">
                <a:latin typeface="Arial"/>
                <a:cs typeface="Arial"/>
              </a:rPr>
              <a:t>паттерна</a:t>
            </a:r>
            <a:endParaRPr sz="3199">
              <a:latin typeface="Arial"/>
              <a:cs typeface="Arial"/>
            </a:endParaRPr>
          </a:p>
          <a:p>
            <a:pPr marL="12695">
              <a:spcBef>
                <a:spcPts val="1419"/>
              </a:spcBef>
            </a:pPr>
            <a:r>
              <a:rPr sz="3199" dirty="0">
                <a:solidFill>
                  <a:srgbClr val="0000FF"/>
                </a:solidFill>
                <a:latin typeface="Arial"/>
                <a:cs typeface="Arial"/>
              </a:rPr>
              <a:t>&lt;</a:t>
            </a:r>
            <a:r>
              <a:rPr sz="3199" spc="-2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199" spc="-5" dirty="0">
                <a:solidFill>
                  <a:srgbClr val="0000FF"/>
                </a:solidFill>
                <a:latin typeface="Arial"/>
                <a:cs typeface="Arial"/>
              </a:rPr>
              <a:t>A-x-[ST](2)-x(0,1)-V</a:t>
            </a:r>
            <a:endParaRPr sz="3199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439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14124" y="584195"/>
            <a:ext cx="3243488" cy="695668"/>
          </a:xfrm>
          <a:prstGeom prst="rect">
            <a:avLst/>
          </a:prstGeom>
        </p:spPr>
        <p:txBody>
          <a:bodyPr vert="horz" wrap="square" lIns="0" tIns="12695" rIns="0" bIns="0" rtlCol="0" anchor="ctr">
            <a:spAutoFit/>
          </a:bodyPr>
          <a:lstStyle/>
          <a:p>
            <a:pPr marL="1269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Банк</a:t>
            </a:r>
            <a:r>
              <a:rPr spc="-65" dirty="0"/>
              <a:t> </a:t>
            </a:r>
            <a:r>
              <a:rPr spc="-5" dirty="0"/>
              <a:t>ProSite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1813" y="1274423"/>
            <a:ext cx="9018292" cy="5585081"/>
          </a:xfrm>
          <a:prstGeom prst="rect">
            <a:avLst/>
          </a:prstGeom>
        </p:spPr>
        <p:txBody>
          <a:bodyPr vert="horz" wrap="square" lIns="0" tIns="167570" rIns="0" bIns="0" rtlCol="0">
            <a:spAutoFit/>
          </a:bodyPr>
          <a:lstStyle/>
          <a:p>
            <a:pPr marL="12695">
              <a:spcBef>
                <a:spcPts val="1319"/>
              </a:spcBef>
            </a:pPr>
            <a:r>
              <a:rPr sz="2999" spc="-5" dirty="0">
                <a:latin typeface="Times New Roman"/>
                <a:cs typeface="Times New Roman"/>
              </a:rPr>
              <a:t>https://prosite.expasy.org/</a:t>
            </a:r>
            <a:endParaRPr sz="2999" dirty="0">
              <a:latin typeface="Times New Roman"/>
              <a:cs typeface="Times New Roman"/>
            </a:endParaRPr>
          </a:p>
          <a:p>
            <a:pPr marL="12695" marR="3132472">
              <a:lnSpc>
                <a:spcPct val="133300"/>
              </a:lnSpc>
            </a:pPr>
            <a:r>
              <a:rPr sz="2349" spc="-15" dirty="0">
                <a:latin typeface="Arial"/>
                <a:cs typeface="Arial"/>
              </a:rPr>
              <a:t>Коллекция белковых </a:t>
            </a:r>
            <a:r>
              <a:rPr sz="2349" spc="-5" dirty="0">
                <a:latin typeface="Arial"/>
                <a:cs typeface="Arial"/>
              </a:rPr>
              <a:t>семейств </a:t>
            </a:r>
            <a:r>
              <a:rPr sz="2349" dirty="0">
                <a:latin typeface="Arial"/>
                <a:cs typeface="Arial"/>
              </a:rPr>
              <a:t>и </a:t>
            </a:r>
            <a:r>
              <a:rPr sz="2349" spc="-5" dirty="0">
                <a:latin typeface="Arial"/>
                <a:cs typeface="Arial"/>
              </a:rPr>
              <a:t>доменов.  </a:t>
            </a:r>
            <a:r>
              <a:rPr sz="2349" spc="-15" dirty="0">
                <a:latin typeface="Arial"/>
                <a:cs typeface="Arial"/>
              </a:rPr>
              <a:t>Аннотации эволюционных</a:t>
            </a:r>
            <a:r>
              <a:rPr sz="2349" spc="-25" dirty="0">
                <a:latin typeface="Arial"/>
                <a:cs typeface="Arial"/>
              </a:rPr>
              <a:t> </a:t>
            </a:r>
            <a:r>
              <a:rPr sz="2349" spc="-5" dirty="0">
                <a:latin typeface="Arial"/>
                <a:cs typeface="Arial"/>
              </a:rPr>
              <a:t>доменов.</a:t>
            </a:r>
            <a:endParaRPr sz="2349" dirty="0">
              <a:latin typeface="Arial"/>
              <a:cs typeface="Arial"/>
            </a:endParaRPr>
          </a:p>
          <a:p>
            <a:pPr marL="12695" marR="5078">
              <a:spcBef>
                <a:spcPts val="930"/>
              </a:spcBef>
            </a:pPr>
            <a:r>
              <a:rPr sz="2349" spc="-10" dirty="0">
                <a:latin typeface="Arial"/>
                <a:cs typeface="Arial"/>
              </a:rPr>
              <a:t>Мотивы: функциональные </a:t>
            </a:r>
            <a:r>
              <a:rPr sz="2349" spc="-5" dirty="0">
                <a:latin typeface="Arial"/>
                <a:cs typeface="Arial"/>
              </a:rPr>
              <a:t>участки </a:t>
            </a:r>
            <a:r>
              <a:rPr sz="2349" dirty="0">
                <a:latin typeface="Arial"/>
                <a:cs typeface="Arial"/>
              </a:rPr>
              <a:t>и </a:t>
            </a:r>
            <a:r>
              <a:rPr sz="2349" spc="-10" dirty="0">
                <a:latin typeface="Arial"/>
                <a:cs typeface="Arial"/>
              </a:rPr>
              <a:t>«подписи» </a:t>
            </a:r>
            <a:r>
              <a:rPr sz="2349" spc="-5" dirty="0">
                <a:latin typeface="Arial"/>
                <a:cs typeface="Arial"/>
              </a:rPr>
              <a:t>семейств </a:t>
            </a:r>
            <a:r>
              <a:rPr sz="2349" spc="-20" dirty="0">
                <a:latin typeface="Arial"/>
                <a:cs typeface="Arial"/>
              </a:rPr>
              <a:t>белков  </a:t>
            </a:r>
            <a:r>
              <a:rPr sz="2349" dirty="0">
                <a:latin typeface="Arial"/>
                <a:cs typeface="Arial"/>
              </a:rPr>
              <a:t>в </a:t>
            </a:r>
            <a:r>
              <a:rPr sz="2349" spc="-5" dirty="0">
                <a:latin typeface="Arial"/>
                <a:cs typeface="Arial"/>
              </a:rPr>
              <a:t>виде </a:t>
            </a:r>
            <a:r>
              <a:rPr sz="2349" spc="-15" dirty="0">
                <a:latin typeface="Arial"/>
                <a:cs typeface="Arial"/>
              </a:rPr>
              <a:t>паттернов </a:t>
            </a:r>
            <a:r>
              <a:rPr sz="2349" dirty="0">
                <a:latin typeface="Arial"/>
                <a:cs typeface="Arial"/>
              </a:rPr>
              <a:t>и</a:t>
            </a:r>
            <a:r>
              <a:rPr sz="2349" spc="-35" dirty="0">
                <a:latin typeface="Arial"/>
                <a:cs typeface="Arial"/>
              </a:rPr>
              <a:t> </a:t>
            </a:r>
            <a:r>
              <a:rPr sz="2349" spc="-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HMM-</a:t>
            </a:r>
            <a:r>
              <a:rPr sz="2349" spc="-5" dirty="0" err="1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профилей</a:t>
            </a:r>
            <a:r>
              <a:rPr sz="2349" spc="-5" dirty="0" smtClean="0">
                <a:latin typeface="Arial"/>
                <a:cs typeface="Arial"/>
              </a:rPr>
              <a:t>.</a:t>
            </a:r>
            <a:r>
              <a:rPr lang="en-US" sz="2349" spc="-5" dirty="0" smtClean="0">
                <a:latin typeface="Arial"/>
                <a:cs typeface="Arial"/>
              </a:rPr>
              <a:t> </a:t>
            </a:r>
            <a:r>
              <a:rPr lang="en-US" sz="2349" spc="-5" dirty="0" err="1" smtClean="0">
                <a:latin typeface="Arial"/>
                <a:cs typeface="Arial"/>
              </a:rPr>
              <a:t>pfTools</a:t>
            </a:r>
            <a:endParaRPr sz="2349" dirty="0">
              <a:latin typeface="Arial"/>
              <a:cs typeface="Arial"/>
            </a:endParaRPr>
          </a:p>
          <a:p>
            <a:pPr marL="12695" marR="1843937">
              <a:spcBef>
                <a:spcPts val="930"/>
              </a:spcBef>
            </a:pPr>
            <a:r>
              <a:rPr sz="2349" spc="-10" dirty="0">
                <a:latin typeface="Arial"/>
                <a:cs typeface="Arial"/>
              </a:rPr>
              <a:t>Интерфейс </a:t>
            </a:r>
            <a:r>
              <a:rPr sz="2349" spc="-15" dirty="0">
                <a:latin typeface="Arial"/>
                <a:cs typeface="Arial"/>
              </a:rPr>
              <a:t>(средства </a:t>
            </a:r>
            <a:r>
              <a:rPr sz="2349" dirty="0">
                <a:latin typeface="Arial"/>
                <a:cs typeface="Arial"/>
              </a:rPr>
              <a:t>поиска, </a:t>
            </a:r>
            <a:r>
              <a:rPr sz="2349" spc="-15" dirty="0">
                <a:latin typeface="Arial"/>
                <a:cs typeface="Arial"/>
              </a:rPr>
              <a:t>средства </a:t>
            </a:r>
            <a:r>
              <a:rPr sz="2349" spc="-5" dirty="0">
                <a:latin typeface="Arial"/>
                <a:cs typeface="Arial"/>
              </a:rPr>
              <a:t>сохранения  </a:t>
            </a:r>
            <a:r>
              <a:rPr sz="2349" spc="-10" dirty="0">
                <a:latin typeface="Arial"/>
                <a:cs typeface="Arial"/>
              </a:rPr>
              <a:t>выравниваний </a:t>
            </a:r>
            <a:r>
              <a:rPr sz="2349" dirty="0">
                <a:latin typeface="Arial"/>
                <a:cs typeface="Arial"/>
              </a:rPr>
              <a:t>и </a:t>
            </a:r>
            <a:r>
              <a:rPr sz="2349" spc="-130" dirty="0">
                <a:latin typeface="Arial"/>
                <a:cs typeface="Arial"/>
              </a:rPr>
              <a:t>т.</a:t>
            </a:r>
            <a:r>
              <a:rPr sz="2349" spc="-45" dirty="0">
                <a:latin typeface="Arial"/>
                <a:cs typeface="Arial"/>
              </a:rPr>
              <a:t> </a:t>
            </a:r>
            <a:r>
              <a:rPr sz="2349" spc="-5" dirty="0">
                <a:latin typeface="Arial"/>
                <a:cs typeface="Arial"/>
              </a:rPr>
              <a:t>д.)</a:t>
            </a:r>
            <a:endParaRPr sz="2349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599" dirty="0">
              <a:latin typeface="Arial"/>
              <a:cs typeface="Arial"/>
            </a:endParaRPr>
          </a:p>
          <a:p>
            <a:pPr>
              <a:spcBef>
                <a:spcPts val="5"/>
              </a:spcBef>
            </a:pPr>
            <a:endParaRPr sz="3099" dirty="0">
              <a:latin typeface="Arial"/>
              <a:cs typeface="Arial"/>
            </a:endParaRPr>
          </a:p>
          <a:p>
            <a:pPr marL="12695">
              <a:spcBef>
                <a:spcPts val="5"/>
              </a:spcBef>
            </a:pPr>
            <a:r>
              <a:rPr sz="2349" b="1" spc="-20" dirty="0">
                <a:latin typeface="Times New Roman"/>
                <a:cs typeface="Times New Roman"/>
              </a:rPr>
              <a:t>Можно:</a:t>
            </a:r>
            <a:endParaRPr sz="2349" dirty="0">
              <a:latin typeface="Times New Roman"/>
              <a:cs typeface="Times New Roman"/>
            </a:endParaRPr>
          </a:p>
          <a:p>
            <a:pPr marL="310391" indent="-298331">
              <a:lnSpc>
                <a:spcPts val="2814"/>
              </a:lnSpc>
              <a:buAutoNum type="arabicPeriod"/>
              <a:tabLst>
                <a:tab pos="311026" algn="l"/>
              </a:tabLst>
            </a:pPr>
            <a:r>
              <a:rPr sz="2349" spc="-20" dirty="0">
                <a:latin typeface="Times New Roman"/>
                <a:cs typeface="Times New Roman"/>
              </a:rPr>
              <a:t>Искать </a:t>
            </a:r>
            <a:r>
              <a:rPr sz="2349" spc="-10" dirty="0">
                <a:latin typeface="Times New Roman"/>
                <a:cs typeface="Times New Roman"/>
              </a:rPr>
              <a:t>мотивы </a:t>
            </a:r>
            <a:r>
              <a:rPr sz="2349" spc="-5" dirty="0">
                <a:latin typeface="Times New Roman"/>
                <a:cs typeface="Times New Roman"/>
              </a:rPr>
              <a:t>из </a:t>
            </a:r>
            <a:r>
              <a:rPr sz="2349" spc="-20" dirty="0">
                <a:latin typeface="Times New Roman"/>
                <a:cs typeface="Times New Roman"/>
              </a:rPr>
              <a:t>коллекции </a:t>
            </a:r>
            <a:r>
              <a:rPr sz="2349" spc="-10" dirty="0">
                <a:latin typeface="Times New Roman"/>
                <a:cs typeface="Times New Roman"/>
              </a:rPr>
              <a:t>ProSite </a:t>
            </a:r>
            <a:r>
              <a:rPr sz="2349" dirty="0">
                <a:latin typeface="Times New Roman"/>
                <a:cs typeface="Times New Roman"/>
              </a:rPr>
              <a:t>в </a:t>
            </a:r>
            <a:r>
              <a:rPr sz="2349" spc="-5" dirty="0">
                <a:latin typeface="Times New Roman"/>
                <a:cs typeface="Times New Roman"/>
              </a:rPr>
              <a:t>своем</a:t>
            </a:r>
            <a:r>
              <a:rPr sz="2349" spc="30" dirty="0">
                <a:latin typeface="Times New Roman"/>
                <a:cs typeface="Times New Roman"/>
              </a:rPr>
              <a:t> </a:t>
            </a:r>
            <a:r>
              <a:rPr sz="2349" spc="-20" dirty="0">
                <a:latin typeface="Times New Roman"/>
                <a:cs typeface="Times New Roman"/>
              </a:rPr>
              <a:t>белке.</a:t>
            </a:r>
            <a:endParaRPr sz="2349" dirty="0">
              <a:latin typeface="Times New Roman"/>
              <a:cs typeface="Times New Roman"/>
            </a:endParaRPr>
          </a:p>
          <a:p>
            <a:pPr marL="310391" indent="-298331">
              <a:lnSpc>
                <a:spcPts val="2814"/>
              </a:lnSpc>
              <a:buAutoNum type="arabicPeriod"/>
              <a:tabLst>
                <a:tab pos="311026" algn="l"/>
              </a:tabLst>
            </a:pPr>
            <a:r>
              <a:rPr sz="2349" spc="-20" dirty="0">
                <a:latin typeface="Times New Roman"/>
                <a:cs typeface="Times New Roman"/>
              </a:rPr>
              <a:t>Искать </a:t>
            </a:r>
            <a:r>
              <a:rPr sz="2349" spc="-10" dirty="0">
                <a:latin typeface="Times New Roman"/>
                <a:cs typeface="Times New Roman"/>
              </a:rPr>
              <a:t>свой мотив </a:t>
            </a:r>
            <a:r>
              <a:rPr sz="2349" dirty="0">
                <a:latin typeface="Times New Roman"/>
                <a:cs typeface="Times New Roman"/>
              </a:rPr>
              <a:t>в </a:t>
            </a:r>
            <a:r>
              <a:rPr sz="2349" spc="-20" dirty="0">
                <a:latin typeface="Times New Roman"/>
                <a:cs typeface="Times New Roman"/>
              </a:rPr>
              <a:t>коллекции </a:t>
            </a:r>
            <a:r>
              <a:rPr sz="2349" spc="-5" dirty="0">
                <a:latin typeface="Times New Roman"/>
                <a:cs typeface="Times New Roman"/>
              </a:rPr>
              <a:t>последовательностей</a:t>
            </a:r>
            <a:r>
              <a:rPr sz="2349" spc="30" dirty="0">
                <a:latin typeface="Times New Roman"/>
                <a:cs typeface="Times New Roman"/>
              </a:rPr>
              <a:t> </a:t>
            </a:r>
            <a:r>
              <a:rPr sz="2349" spc="-5" dirty="0">
                <a:latin typeface="Times New Roman"/>
                <a:cs typeface="Times New Roman"/>
              </a:rPr>
              <a:t>ProSite.</a:t>
            </a:r>
            <a:endParaRPr sz="2349" dirty="0">
              <a:latin typeface="Times New Roman"/>
              <a:cs typeface="Times New Roman"/>
            </a:endParaRPr>
          </a:p>
          <a:p>
            <a:pPr marL="310391" indent="-298331">
              <a:buAutoNum type="arabicPeriod"/>
              <a:tabLst>
                <a:tab pos="311026" algn="l"/>
              </a:tabLst>
            </a:pPr>
            <a:r>
              <a:rPr sz="2349" spc="-20" dirty="0">
                <a:latin typeface="Times New Roman"/>
                <a:cs typeface="Times New Roman"/>
              </a:rPr>
              <a:t>Искать </a:t>
            </a:r>
            <a:r>
              <a:rPr sz="2349" spc="-10" dirty="0">
                <a:latin typeface="Times New Roman"/>
                <a:cs typeface="Times New Roman"/>
              </a:rPr>
              <a:t>свой мотив </a:t>
            </a:r>
            <a:r>
              <a:rPr sz="2349" dirty="0">
                <a:latin typeface="Times New Roman"/>
                <a:cs typeface="Times New Roman"/>
              </a:rPr>
              <a:t>в </a:t>
            </a:r>
            <a:r>
              <a:rPr sz="2349" spc="-5" dirty="0">
                <a:latin typeface="Times New Roman"/>
                <a:cs typeface="Times New Roman"/>
              </a:rPr>
              <a:t>своем </a:t>
            </a:r>
            <a:r>
              <a:rPr sz="2349" spc="-25" dirty="0">
                <a:latin typeface="Times New Roman"/>
                <a:cs typeface="Times New Roman"/>
              </a:rPr>
              <a:t>белке </a:t>
            </a:r>
            <a:r>
              <a:rPr sz="2349" spc="-5" dirty="0">
                <a:latin typeface="Times New Roman"/>
                <a:cs typeface="Times New Roman"/>
              </a:rPr>
              <a:t>или</a:t>
            </a:r>
            <a:r>
              <a:rPr sz="2349" spc="40" dirty="0">
                <a:latin typeface="Times New Roman"/>
                <a:cs typeface="Times New Roman"/>
              </a:rPr>
              <a:t> </a:t>
            </a:r>
            <a:r>
              <a:rPr sz="2349" spc="-15" dirty="0">
                <a:latin typeface="Times New Roman"/>
                <a:cs typeface="Times New Roman"/>
              </a:rPr>
              <a:t>белках.</a:t>
            </a:r>
            <a:endParaRPr sz="2349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9374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49211" y="584195"/>
            <a:ext cx="4372044" cy="695668"/>
          </a:xfrm>
          <a:prstGeom prst="rect">
            <a:avLst/>
          </a:prstGeom>
        </p:spPr>
        <p:txBody>
          <a:bodyPr vert="horz" wrap="square" lIns="0" tIns="12695" rIns="0" bIns="0" rtlCol="0" anchor="ctr">
            <a:spAutoFit/>
          </a:bodyPr>
          <a:lstStyle/>
          <a:p>
            <a:pPr marL="1269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Поиск</a:t>
            </a:r>
            <a:r>
              <a:rPr spc="-75" dirty="0"/>
              <a:t> </a:t>
            </a:r>
            <a:r>
              <a:rPr spc="-20" dirty="0"/>
              <a:t>паттернов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9717" y="1879052"/>
            <a:ext cx="162492" cy="234453"/>
          </a:xfrm>
          <a:prstGeom prst="rect">
            <a:avLst/>
          </a:prstGeom>
        </p:spPr>
        <p:txBody>
          <a:bodyPr vert="horz" wrap="square" lIns="0" tIns="11425" rIns="0" bIns="0" rtlCol="0">
            <a:spAutoFit/>
          </a:bodyPr>
          <a:lstStyle/>
          <a:p>
            <a:pPr marL="12695">
              <a:spcBef>
                <a:spcPts val="90"/>
              </a:spcBef>
            </a:pPr>
            <a:r>
              <a:rPr sz="1449" spc="-10" dirty="0">
                <a:latin typeface="Wingdings"/>
                <a:cs typeface="Wingdings"/>
              </a:rPr>
              <a:t></a:t>
            </a:r>
            <a:endParaRPr sz="1449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3431" y="1755913"/>
            <a:ext cx="8545416" cy="3620519"/>
          </a:xfrm>
          <a:prstGeom prst="rect">
            <a:avLst/>
          </a:prstGeom>
        </p:spPr>
        <p:txBody>
          <a:bodyPr vert="horz" wrap="square" lIns="0" tIns="12060" rIns="0" bIns="0" rtlCol="0">
            <a:spAutoFit/>
          </a:bodyPr>
          <a:lstStyle/>
          <a:p>
            <a:pPr marL="12695" marR="5078">
              <a:lnSpc>
                <a:spcPct val="100099"/>
              </a:lnSpc>
              <a:spcBef>
                <a:spcPts val="95"/>
              </a:spcBef>
            </a:pPr>
            <a:r>
              <a:rPr sz="3199" dirty="0">
                <a:latin typeface="Arial"/>
                <a:cs typeface="Arial"/>
              </a:rPr>
              <a:t>В </a:t>
            </a:r>
            <a:r>
              <a:rPr sz="3199" spc="-20" dirty="0">
                <a:latin typeface="Arial"/>
                <a:cs typeface="Arial"/>
              </a:rPr>
              <a:t>пакете </a:t>
            </a:r>
            <a:r>
              <a:rPr sz="3199" dirty="0">
                <a:latin typeface="Arial"/>
                <a:cs typeface="Arial"/>
              </a:rPr>
              <a:t>EMBOSS есть программы fuzznuc и  fuzzpro для </a:t>
            </a:r>
            <a:r>
              <a:rPr sz="3199" spc="10" dirty="0">
                <a:latin typeface="Arial"/>
                <a:cs typeface="Arial"/>
              </a:rPr>
              <a:t>поиска </a:t>
            </a:r>
            <a:r>
              <a:rPr sz="3199" spc="-15" dirty="0">
                <a:latin typeface="Arial"/>
                <a:cs typeface="Arial"/>
              </a:rPr>
              <a:t>паттернов </a:t>
            </a:r>
            <a:r>
              <a:rPr sz="3199" dirty="0">
                <a:latin typeface="Arial"/>
                <a:cs typeface="Arial"/>
              </a:rPr>
              <a:t>в  </a:t>
            </a:r>
            <a:r>
              <a:rPr sz="3199" spc="-5" dirty="0">
                <a:latin typeface="Arial"/>
                <a:cs typeface="Arial"/>
              </a:rPr>
              <a:t>нуклеотидных </a:t>
            </a:r>
            <a:r>
              <a:rPr sz="3199" dirty="0">
                <a:latin typeface="Arial"/>
                <a:cs typeface="Arial"/>
              </a:rPr>
              <a:t>и </a:t>
            </a:r>
            <a:r>
              <a:rPr sz="3199" spc="-15" dirty="0">
                <a:latin typeface="Arial"/>
                <a:cs typeface="Arial"/>
              </a:rPr>
              <a:t>белковых  последовательностях,</a:t>
            </a:r>
            <a:r>
              <a:rPr sz="3199" spc="-20" dirty="0">
                <a:latin typeface="Arial"/>
                <a:cs typeface="Arial"/>
              </a:rPr>
              <a:t> соответственно.</a:t>
            </a:r>
            <a:endParaRPr sz="3199">
              <a:latin typeface="Arial"/>
              <a:cs typeface="Arial"/>
            </a:endParaRPr>
          </a:p>
          <a:p>
            <a:pPr marL="12695" marR="448765">
              <a:spcBef>
                <a:spcPts val="1419"/>
              </a:spcBef>
            </a:pPr>
            <a:r>
              <a:rPr sz="3199" spc="-5" dirty="0">
                <a:latin typeface="Arial"/>
                <a:cs typeface="Arial"/>
              </a:rPr>
              <a:t>На </a:t>
            </a:r>
            <a:r>
              <a:rPr sz="3199" spc="-25" dirty="0">
                <a:latin typeface="Arial"/>
                <a:cs typeface="Arial"/>
              </a:rPr>
              <a:t>вход </a:t>
            </a:r>
            <a:r>
              <a:rPr sz="3199" dirty="0">
                <a:latin typeface="Arial"/>
                <a:cs typeface="Arial"/>
              </a:rPr>
              <a:t>— </a:t>
            </a:r>
            <a:r>
              <a:rPr sz="3199" spc="-15" dirty="0">
                <a:latin typeface="Arial"/>
                <a:cs typeface="Arial"/>
              </a:rPr>
              <a:t>паттерн </a:t>
            </a:r>
            <a:r>
              <a:rPr sz="3199" dirty="0">
                <a:latin typeface="Arial"/>
                <a:cs typeface="Arial"/>
              </a:rPr>
              <a:t>и </a:t>
            </a:r>
            <a:r>
              <a:rPr sz="3199" spc="-20" dirty="0">
                <a:latin typeface="Arial"/>
                <a:cs typeface="Arial"/>
              </a:rPr>
              <a:t>последовательность,  </a:t>
            </a:r>
            <a:r>
              <a:rPr sz="3199" spc="-5" dirty="0">
                <a:latin typeface="Arial"/>
                <a:cs typeface="Arial"/>
              </a:rPr>
              <a:t>на </a:t>
            </a:r>
            <a:r>
              <a:rPr sz="3199" spc="-20" dirty="0">
                <a:latin typeface="Arial"/>
                <a:cs typeface="Arial"/>
              </a:rPr>
              <a:t>выходе </a:t>
            </a:r>
            <a:r>
              <a:rPr sz="3199" dirty="0">
                <a:latin typeface="Arial"/>
                <a:cs typeface="Arial"/>
              </a:rPr>
              <a:t>— </a:t>
            </a:r>
            <a:r>
              <a:rPr sz="3199" spc="-10" dirty="0">
                <a:latin typeface="Arial"/>
                <a:cs typeface="Arial"/>
              </a:rPr>
              <a:t>позиция </a:t>
            </a:r>
            <a:r>
              <a:rPr sz="3199" dirty="0">
                <a:latin typeface="Arial"/>
                <a:cs typeface="Arial"/>
              </a:rPr>
              <a:t>и </a:t>
            </a:r>
            <a:r>
              <a:rPr sz="3199" spc="-10" dirty="0">
                <a:latin typeface="Arial"/>
                <a:cs typeface="Arial"/>
              </a:rPr>
              <a:t>вес </a:t>
            </a:r>
            <a:r>
              <a:rPr sz="3199" dirty="0">
                <a:latin typeface="Arial"/>
                <a:cs typeface="Arial"/>
              </a:rPr>
              <a:t>найденных  совпадений</a:t>
            </a:r>
            <a:endParaRPr sz="3199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9717" y="4010486"/>
            <a:ext cx="162492" cy="234453"/>
          </a:xfrm>
          <a:prstGeom prst="rect">
            <a:avLst/>
          </a:prstGeom>
        </p:spPr>
        <p:txBody>
          <a:bodyPr vert="horz" wrap="square" lIns="0" tIns="11425" rIns="0" bIns="0" rtlCol="0">
            <a:spAutoFit/>
          </a:bodyPr>
          <a:lstStyle/>
          <a:p>
            <a:pPr marL="12695">
              <a:spcBef>
                <a:spcPts val="90"/>
              </a:spcBef>
            </a:pPr>
            <a:r>
              <a:rPr sz="1449" spc="-10" dirty="0">
                <a:latin typeface="Wingdings"/>
                <a:cs typeface="Wingdings"/>
              </a:rPr>
              <a:t></a:t>
            </a:r>
            <a:endParaRPr sz="1449">
              <a:latin typeface="Wingdings"/>
              <a:cs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352192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 </a:t>
            </a:r>
            <a:r>
              <a:rPr lang="ru-RU" dirty="0" smtClean="0"/>
              <a:t>Примеры сигналов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Для п</a:t>
            </a:r>
            <a:r>
              <a:rPr lang="ru-RU" dirty="0"/>
              <a:t>р</a:t>
            </a:r>
            <a:r>
              <a:rPr lang="ru-RU" dirty="0" smtClean="0"/>
              <a:t>едстоящего теста, зачёт которого приводит к зачёту темы коллоквиума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47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КОНЕЦ ПРЕЗЕНТАЦИИ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27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3150" cy="918692"/>
          </a:xfrm>
        </p:spPr>
        <p:txBody>
          <a:bodyPr/>
          <a:lstStyle/>
          <a:p>
            <a:r>
              <a:rPr lang="ru-RU" dirty="0" smtClean="0"/>
              <a:t>Вопросы о сигнале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9360" y="1321917"/>
            <a:ext cx="8693150" cy="4795838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Как называется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 каком процессе используется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Конкретный адресат – белок или комплекс белков, реагирующий на сигнал 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Предназначение, какую реакцию вызывает у адресата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[</a:t>
            </a:r>
            <a:r>
              <a:rPr lang="ru-RU" sz="2000" dirty="0" smtClean="0"/>
              <a:t>не запланированные  получатели сигнала, если есть</a:t>
            </a:r>
            <a:r>
              <a:rPr lang="en-US" sz="2000" dirty="0" smtClean="0"/>
              <a:t>]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Какой  тип сигнала (хим. модификация, вторичная структура, 3</a:t>
            </a:r>
            <a:r>
              <a:rPr lang="en-US" dirty="0" smtClean="0"/>
              <a:t>D </a:t>
            </a:r>
            <a:r>
              <a:rPr lang="ru-RU" dirty="0" smtClean="0"/>
              <a:t>структура, последовательность; составной), описание сигнала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Информационное содержание сигнала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Эффективность сигнала для адресата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sz="2000" dirty="0"/>
              <a:t>Какая вероятность, что адресат среагирует на сигнал при встрече его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3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686" y="106604"/>
            <a:ext cx="9562845" cy="60083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Примеры</a:t>
            </a:r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7551" y="1432942"/>
            <a:ext cx="9678060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dirty="0" smtClean="0"/>
              <a:t>Сигнал  </a:t>
            </a:r>
            <a:r>
              <a:rPr lang="en-US" sz="2400" dirty="0" smtClean="0"/>
              <a:t>CG (</a:t>
            </a:r>
            <a:r>
              <a:rPr lang="ru-RU" sz="2400" dirty="0" smtClean="0"/>
              <a:t>пишут </a:t>
            </a:r>
            <a:r>
              <a:rPr lang="en-US" sz="2400" dirty="0" err="1" smtClean="0"/>
              <a:t>CpG</a:t>
            </a:r>
            <a:r>
              <a:rPr lang="en-US" sz="2400" dirty="0" smtClean="0"/>
              <a:t>)  </a:t>
            </a:r>
            <a:r>
              <a:rPr lang="ru-RU" sz="2400" dirty="0" smtClean="0"/>
              <a:t>в геноме человека адресован ДНК </a:t>
            </a:r>
            <a:r>
              <a:rPr lang="ru-RU" sz="2400" dirty="0" err="1" smtClean="0"/>
              <a:t>метилтрансферазе</a:t>
            </a:r>
            <a:r>
              <a:rPr lang="ru-RU" sz="2400" dirty="0" smtClean="0"/>
              <a:t> </a:t>
            </a:r>
            <a:r>
              <a:rPr lang="en-US" sz="2400" dirty="0" smtClean="0"/>
              <a:t>DNMT3A. </a:t>
            </a:r>
            <a:endParaRPr lang="ru-RU" sz="2400" dirty="0" smtClean="0"/>
          </a:p>
          <a:p>
            <a:pPr>
              <a:spcAft>
                <a:spcPts val="600"/>
              </a:spcAft>
            </a:pP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>Ответ – </a:t>
            </a:r>
            <a:r>
              <a:rPr lang="ru-RU" sz="2400" dirty="0" err="1" smtClean="0"/>
              <a:t>метилирование</a:t>
            </a:r>
            <a:r>
              <a:rPr lang="ru-RU" sz="2400" dirty="0" smtClean="0"/>
              <a:t> по </a:t>
            </a:r>
            <a:r>
              <a:rPr lang="ru-RU" sz="2400" dirty="0" err="1" smtClean="0"/>
              <a:t>цитозину</a:t>
            </a:r>
            <a:r>
              <a:rPr lang="ru-RU" sz="2400" dirty="0" smtClean="0"/>
              <a:t> в одной цепочке. Однако не все сайты </a:t>
            </a:r>
            <a:r>
              <a:rPr lang="en-US" sz="2400" dirty="0" err="1" smtClean="0"/>
              <a:t>CpG</a:t>
            </a:r>
            <a:r>
              <a:rPr lang="en-US" sz="2400" dirty="0" smtClean="0"/>
              <a:t>  </a:t>
            </a:r>
            <a:r>
              <a:rPr lang="ru-RU" sz="2400" dirty="0" err="1" smtClean="0"/>
              <a:t>метилированы</a:t>
            </a:r>
            <a:r>
              <a:rPr lang="ru-RU" sz="2400" dirty="0" smtClean="0"/>
              <a:t>.  </a:t>
            </a:r>
            <a:r>
              <a:rPr lang="en-US" sz="2400" dirty="0" smtClean="0"/>
              <a:t>  </a:t>
            </a:r>
            <a:r>
              <a:rPr lang="ru-RU" sz="2400" dirty="0" smtClean="0"/>
              <a:t>Сигнал не эффективный. Наше знание того, как </a:t>
            </a:r>
            <a:r>
              <a:rPr lang="en-US" sz="2400" dirty="0"/>
              <a:t>DNMT3A</a:t>
            </a:r>
            <a:r>
              <a:rPr lang="ru-RU" sz="2400" dirty="0" smtClean="0"/>
              <a:t> распознаёт </a:t>
            </a:r>
            <a:r>
              <a:rPr lang="en-US" sz="2400" dirty="0" err="1" smtClean="0"/>
              <a:t>CpG</a:t>
            </a:r>
            <a:r>
              <a:rPr lang="en-US" sz="2400" dirty="0" smtClean="0"/>
              <a:t> </a:t>
            </a:r>
            <a:r>
              <a:rPr lang="ru-RU" sz="2400" dirty="0" smtClean="0"/>
              <a:t>которые </a:t>
            </a:r>
            <a:r>
              <a:rPr lang="ru-RU" sz="2400" dirty="0" err="1" smtClean="0"/>
              <a:t>метилирует</a:t>
            </a:r>
            <a:r>
              <a:rPr lang="ru-RU" sz="2400" dirty="0" smtClean="0"/>
              <a:t> недостаточно для понимания происходящего </a:t>
            </a:r>
            <a:r>
              <a:rPr lang="en-US" sz="2400" i="1" dirty="0" smtClean="0"/>
              <a:t>in vivo</a:t>
            </a:r>
            <a:r>
              <a:rPr lang="ru-RU" sz="2400" i="1" dirty="0" smtClean="0"/>
              <a:t>.</a:t>
            </a:r>
          </a:p>
          <a:p>
            <a:pPr>
              <a:spcAft>
                <a:spcPts val="600"/>
              </a:spcAft>
            </a:pPr>
            <a:endParaRPr lang="ru-RU" sz="2400" i="1" dirty="0" smtClean="0"/>
          </a:p>
          <a:p>
            <a:pPr>
              <a:spcAft>
                <a:spcPts val="600"/>
              </a:spcAft>
            </a:pPr>
            <a:r>
              <a:rPr lang="ru-RU" sz="2400" dirty="0" err="1" smtClean="0"/>
              <a:t>Метилирование</a:t>
            </a:r>
            <a:r>
              <a:rPr lang="ru-RU" sz="2400" dirty="0" smtClean="0"/>
              <a:t> </a:t>
            </a:r>
            <a:r>
              <a:rPr lang="ru-RU" sz="2400" dirty="0" err="1" smtClean="0"/>
              <a:t>полуметилированных</a:t>
            </a:r>
            <a:r>
              <a:rPr lang="ru-RU" sz="2400" dirty="0" smtClean="0"/>
              <a:t> сайтов – эффективный сигнал для </a:t>
            </a:r>
            <a:r>
              <a:rPr lang="en-US" sz="2400" dirty="0" smtClean="0"/>
              <a:t>DNTM1.</a:t>
            </a:r>
            <a:r>
              <a:rPr lang="ru-RU" sz="2400" dirty="0" smtClean="0"/>
              <a:t> На этом основана </a:t>
            </a:r>
            <a:r>
              <a:rPr lang="ru-RU" sz="2400" dirty="0" err="1" smtClean="0"/>
              <a:t>эпигенетика</a:t>
            </a:r>
            <a:r>
              <a:rPr lang="ru-RU" sz="2400" dirty="0" smtClean="0"/>
              <a:t>.</a:t>
            </a:r>
            <a:r>
              <a:rPr lang="en-US" sz="2400" dirty="0" smtClean="0"/>
              <a:t> </a:t>
            </a:r>
            <a:r>
              <a:rPr lang="ru-RU" sz="2400" dirty="0" smtClean="0"/>
              <a:t>При репликации ДНК </a:t>
            </a:r>
            <a:r>
              <a:rPr lang="en-US" sz="2400" dirty="0" smtClean="0"/>
              <a:t>DNTM1</a:t>
            </a:r>
            <a:r>
              <a:rPr lang="ru-RU" sz="2400" dirty="0" smtClean="0"/>
              <a:t> восстанавливает </a:t>
            </a:r>
            <a:r>
              <a:rPr lang="ru-RU" sz="2400" dirty="0" err="1" smtClean="0"/>
              <a:t>метилирование</a:t>
            </a:r>
            <a:r>
              <a:rPr lang="ru-RU" sz="2400" dirty="0" smtClean="0"/>
              <a:t> по обеим цепочкам.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76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49</a:t>
            </a:fld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930978" y="2051612"/>
            <a:ext cx="75657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A </a:t>
            </a:r>
            <a:r>
              <a:rPr lang="en-US" b="1" dirty="0">
                <a:solidFill>
                  <a:srgbClr val="202124"/>
                </a:solidFill>
                <a:latin typeface="arial" panose="020B0604020202020204" pitchFamily="34" charset="0"/>
              </a:rPr>
              <a:t>q</a:t>
            </a:r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-</a:t>
            </a:r>
            <a:r>
              <a:rPr lang="en-US" b="1" dirty="0">
                <a:solidFill>
                  <a:srgbClr val="202124"/>
                </a:solidFill>
                <a:latin typeface="arial" panose="020B0604020202020204" pitchFamily="34" charset="0"/>
              </a:rPr>
              <a:t>value</a:t>
            </a:r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 threshold of 0.05 yields a </a:t>
            </a:r>
            <a:r>
              <a:rPr lang="en-US" b="1" dirty="0">
                <a:solidFill>
                  <a:srgbClr val="202124"/>
                </a:solidFill>
                <a:latin typeface="arial" panose="020B0604020202020204" pitchFamily="34" charset="0"/>
              </a:rPr>
              <a:t>FDR</a:t>
            </a:r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 of 5% among all features called significant. The </a:t>
            </a:r>
            <a:r>
              <a:rPr lang="en-US" b="1" dirty="0">
                <a:solidFill>
                  <a:srgbClr val="202124"/>
                </a:solidFill>
                <a:latin typeface="arial" panose="020B0604020202020204" pitchFamily="34" charset="0"/>
              </a:rPr>
              <a:t>q</a:t>
            </a:r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-</a:t>
            </a:r>
            <a:r>
              <a:rPr lang="en-US" b="1" dirty="0">
                <a:solidFill>
                  <a:srgbClr val="202124"/>
                </a:solidFill>
                <a:latin typeface="arial" panose="020B0604020202020204" pitchFamily="34" charset="0"/>
              </a:rPr>
              <a:t>value</a:t>
            </a:r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 is the expected proportion of false positives among all features as or more extreme than the observed one. In our study of 1000 genes, let's say gene Y had a p-</a:t>
            </a:r>
            <a:r>
              <a:rPr lang="en-US" b="1" dirty="0">
                <a:solidFill>
                  <a:srgbClr val="202124"/>
                </a:solidFill>
                <a:latin typeface="arial" panose="020B0604020202020204" pitchFamily="34" charset="0"/>
              </a:rPr>
              <a:t>value</a:t>
            </a:r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 of 0.00005 and a </a:t>
            </a:r>
            <a:r>
              <a:rPr lang="en-US" b="1" dirty="0">
                <a:solidFill>
                  <a:srgbClr val="202124"/>
                </a:solidFill>
                <a:latin typeface="arial" panose="020B0604020202020204" pitchFamily="34" charset="0"/>
              </a:rPr>
              <a:t>q</a:t>
            </a:r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-</a:t>
            </a:r>
            <a:r>
              <a:rPr lang="en-US" b="1" dirty="0">
                <a:solidFill>
                  <a:srgbClr val="202124"/>
                </a:solidFill>
                <a:latin typeface="arial" panose="020B0604020202020204" pitchFamily="34" charset="0"/>
              </a:rPr>
              <a:t>value</a:t>
            </a:r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 of 0.03.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591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I. </a:t>
            </a:r>
            <a:r>
              <a:rPr lang="ru-RU" dirty="0" smtClean="0"/>
              <a:t>Алгоритмы поиска мотивов  в последовательностях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* MEME:  Multiple Expectation Maximization for </a:t>
            </a:r>
            <a:r>
              <a:rPr lang="pt-BR" dirty="0"/>
              <a:t>Motif </a:t>
            </a:r>
            <a:r>
              <a:rPr lang="pt-BR" dirty="0" smtClean="0"/>
              <a:t>Elicitation</a:t>
            </a:r>
          </a:p>
          <a:p>
            <a:r>
              <a:rPr lang="pt-BR" dirty="0"/>
              <a:t>* gibbs sampling for motif finding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17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4. Сужение области поиска мотива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Чем меньше область поиска тем надежнее детектируются мотивы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32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byssinica SIL"/>
                <a:ea typeface="DejaVu Sans"/>
              </a:rPr>
              <a:t>ChIP-seq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8" name="CustomShape 2"/>
          <p:cNvSpPr/>
          <p:nvPr/>
        </p:nvSpPr>
        <p:spPr>
          <a:xfrm>
            <a:off x="504000" y="1769040"/>
            <a:ext cx="9070560" cy="438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32000" indent="-32292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Ch</a:t>
            </a: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romatin </a:t>
            </a:r>
            <a:r>
              <a:rPr lang="ru-RU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</a:t>
            </a: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mmuno</a:t>
            </a:r>
            <a:r>
              <a:rPr lang="ru-RU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</a:t>
            </a: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recipitation (Chip) с последующим высокопроизводительным секвенированием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9" name="CustomShape 3"/>
          <p:cNvSpPr/>
          <p:nvPr/>
        </p:nvSpPr>
        <p:spPr>
          <a:xfrm>
            <a:off x="792000" y="4032000"/>
            <a:ext cx="8710920" cy="99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Эксперимент и анализ данных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0" name="CustomShape 4"/>
          <p:cNvSpPr/>
          <p:nvPr/>
        </p:nvSpPr>
        <p:spPr>
          <a:xfrm>
            <a:off x="9072000" y="7128000"/>
            <a:ext cx="993960" cy="42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fld id="{C93F8A9C-5FDF-4DF8-BABE-04F53D283EA3}" type="slidenum"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pPr/>
              <a:t>51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439604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byssinica SIL"/>
                <a:ea typeface="DejaVu Sans"/>
              </a:rPr>
              <a:t>Эксперимент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22" name="Рисунок 321"/>
          <p:cNvPicPr/>
          <p:nvPr/>
        </p:nvPicPr>
        <p:blipFill>
          <a:blip r:embed="rId2" cstate="print"/>
          <a:stretch/>
        </p:blipFill>
        <p:spPr>
          <a:xfrm>
            <a:off x="2988853" y="1325816"/>
            <a:ext cx="4102920" cy="5803200"/>
          </a:xfrm>
          <a:prstGeom prst="rect">
            <a:avLst/>
          </a:prstGeom>
          <a:ln>
            <a:noFill/>
          </a:ln>
        </p:spPr>
      </p:pic>
      <p:sp>
        <p:nvSpPr>
          <p:cNvPr id="323" name="CustomShape 2"/>
          <p:cNvSpPr/>
          <p:nvPr/>
        </p:nvSpPr>
        <p:spPr>
          <a:xfrm>
            <a:off x="9072000" y="7128360"/>
            <a:ext cx="993960" cy="42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fld id="{546F31C5-439B-49A7-869D-8F00D0290CED}" type="slidenum"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pPr/>
              <a:t>52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210042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byssinica SIL"/>
                <a:ea typeface="DejaVu Sans"/>
              </a:rPr>
              <a:t>Анализ данных ChIP-seq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5" name="CustomShape 2"/>
          <p:cNvSpPr/>
          <p:nvPr/>
        </p:nvSpPr>
        <p:spPr>
          <a:xfrm>
            <a:off x="2412000" y="7128000"/>
            <a:ext cx="6199560" cy="232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 Ma W, Wong WH. The analysis of ChIP-Seq data. Methods Enzymol. 2011;497:51-73.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26" name="Рисунок 325"/>
          <p:cNvPicPr/>
          <p:nvPr/>
        </p:nvPicPr>
        <p:blipFill>
          <a:blip r:embed="rId2" cstate="print"/>
          <a:stretch/>
        </p:blipFill>
        <p:spPr>
          <a:xfrm>
            <a:off x="2592000" y="1080000"/>
            <a:ext cx="4643280" cy="6564960"/>
          </a:xfrm>
          <a:prstGeom prst="rect">
            <a:avLst/>
          </a:prstGeom>
          <a:ln>
            <a:noFill/>
          </a:ln>
        </p:spPr>
      </p:pic>
      <p:sp>
        <p:nvSpPr>
          <p:cNvPr id="327" name="CustomShape 3"/>
          <p:cNvSpPr/>
          <p:nvPr/>
        </p:nvSpPr>
        <p:spPr>
          <a:xfrm>
            <a:off x="9072000" y="7128360"/>
            <a:ext cx="993960" cy="42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fld id="{513C8F43-6697-4D5F-8241-C22EF91414A5}" type="slidenum"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pPr/>
              <a:t>53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466953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Выбор величины сдвига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29" name="Рисунок 328"/>
          <p:cNvPicPr/>
          <p:nvPr/>
        </p:nvPicPr>
        <p:blipFill>
          <a:blip r:embed="rId2" cstate="print"/>
          <a:stretch/>
        </p:blipFill>
        <p:spPr>
          <a:xfrm>
            <a:off x="503640" y="2071080"/>
            <a:ext cx="8855280" cy="3688920"/>
          </a:xfrm>
          <a:prstGeom prst="rect">
            <a:avLst/>
          </a:prstGeom>
          <a:ln>
            <a:noFill/>
          </a:ln>
        </p:spPr>
      </p:pic>
      <p:sp>
        <p:nvSpPr>
          <p:cNvPr id="330" name="CustomShape 2"/>
          <p:cNvSpPr/>
          <p:nvPr/>
        </p:nvSpPr>
        <p:spPr>
          <a:xfrm>
            <a:off x="1080000" y="1368000"/>
            <a:ext cx="8710920" cy="99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Длина секвенированного фрагмента — 200 п.н.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1" name="CustomShape 3"/>
          <p:cNvSpPr/>
          <p:nvPr/>
        </p:nvSpPr>
        <p:spPr>
          <a:xfrm>
            <a:off x="576000" y="6840000"/>
            <a:ext cx="8943840" cy="66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Zhang Y, et al. Model-based analysis of ChIP-Seq (MACS). Genome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Biol. 2008;9(9):R137.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2" name="CustomShape 4"/>
          <p:cNvSpPr/>
          <p:nvPr/>
        </p:nvSpPr>
        <p:spPr>
          <a:xfrm>
            <a:off x="864000" y="5721840"/>
            <a:ext cx="8494920" cy="118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Такой сдвиг пиков проискодит, если длина анализируемого фрагмента примерно равна длине секвенируемого фрагмента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3" name="CustomShape 5"/>
          <p:cNvSpPr/>
          <p:nvPr/>
        </p:nvSpPr>
        <p:spPr>
          <a:xfrm>
            <a:off x="9072000" y="7128360"/>
            <a:ext cx="993960" cy="42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fld id="{0A0A85F6-377D-4C64-92F6-5BEBD9289422}" type="slidenum"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pPr/>
              <a:t>54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088213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Выбор достоверных пиков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35" name="Рисунок 334"/>
          <p:cNvPicPr/>
          <p:nvPr/>
        </p:nvPicPr>
        <p:blipFill>
          <a:blip r:embed="rId2" cstate="print"/>
          <a:stretch/>
        </p:blipFill>
        <p:spPr>
          <a:xfrm>
            <a:off x="487440" y="2304000"/>
            <a:ext cx="9375480" cy="2819520"/>
          </a:xfrm>
          <a:prstGeom prst="rect">
            <a:avLst/>
          </a:prstGeom>
          <a:ln>
            <a:noFill/>
          </a:ln>
        </p:spPr>
      </p:pic>
      <p:sp>
        <p:nvSpPr>
          <p:cNvPr id="336" name="CustomShape 2"/>
          <p:cNvSpPr/>
          <p:nvPr/>
        </p:nvSpPr>
        <p:spPr>
          <a:xfrm>
            <a:off x="3198960" y="6709320"/>
            <a:ext cx="6159960" cy="34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http://crazyhottommy.blogspot.ru/2013_12_01_archive.html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7" name="CustomShape 3"/>
          <p:cNvSpPr/>
          <p:nvPr/>
        </p:nvSpPr>
        <p:spPr>
          <a:xfrm>
            <a:off x="504000" y="5367240"/>
            <a:ext cx="8494920" cy="1109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Сравнивают пики в эксперименте и контроле, считают p-value.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8" name="CustomShape 4"/>
          <p:cNvSpPr/>
          <p:nvPr/>
        </p:nvSpPr>
        <p:spPr>
          <a:xfrm>
            <a:off x="9072000" y="7128360"/>
            <a:ext cx="993960" cy="42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fld id="{FDDF3CAA-90E1-4ADC-8FD4-D9A5CC2546F0}" type="slidenum"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pPr/>
              <a:t>55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734567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Связывание с хроматином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0" name="CustomShape 2"/>
          <p:cNvSpPr/>
          <p:nvPr/>
        </p:nvSpPr>
        <p:spPr>
          <a:xfrm>
            <a:off x="504000" y="4858560"/>
            <a:ext cx="4318920" cy="118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Нет асимметрии пиков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1" name="Рисунок 340"/>
          <p:cNvPicPr/>
          <p:nvPr/>
        </p:nvPicPr>
        <p:blipFill>
          <a:blip r:embed="rId2" cstate="print"/>
          <a:srcRect r="16767" b="59834"/>
          <a:stretch/>
        </p:blipFill>
        <p:spPr>
          <a:xfrm>
            <a:off x="197640" y="1347480"/>
            <a:ext cx="5201280" cy="3547440"/>
          </a:xfrm>
          <a:prstGeom prst="rect">
            <a:avLst/>
          </a:prstGeom>
          <a:ln>
            <a:noFill/>
          </a:ln>
        </p:spPr>
      </p:pic>
      <p:sp>
        <p:nvSpPr>
          <p:cNvPr id="342" name="CustomShape 3"/>
          <p:cNvSpPr/>
          <p:nvPr/>
        </p:nvSpPr>
        <p:spPr>
          <a:xfrm>
            <a:off x="5616000" y="5517720"/>
            <a:ext cx="4318920" cy="60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1800" b="0" u="sng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hlinkClick r:id="rId3"/>
              </a:rPr>
              <a:t>http://compbio.pbworks.com/w/page/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16252888/Epigenetic%20Regulation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3" name="Рисунок 342"/>
          <p:cNvPicPr/>
          <p:nvPr/>
        </p:nvPicPr>
        <p:blipFill>
          <a:blip r:embed="rId4" cstate="print"/>
          <a:stretch/>
        </p:blipFill>
        <p:spPr>
          <a:xfrm>
            <a:off x="4091760" y="3384000"/>
            <a:ext cx="5873400" cy="2014920"/>
          </a:xfrm>
          <a:prstGeom prst="rect">
            <a:avLst/>
          </a:prstGeom>
          <a:ln>
            <a:noFill/>
          </a:ln>
        </p:spPr>
      </p:pic>
      <p:sp>
        <p:nvSpPr>
          <p:cNvPr id="344" name="CustomShape 4"/>
          <p:cNvSpPr/>
          <p:nvPr/>
        </p:nvSpPr>
        <p:spPr>
          <a:xfrm>
            <a:off x="9072000" y="7128360"/>
            <a:ext cx="993960" cy="42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fld id="{0F249C3B-0B69-4187-8174-A2A43E805B8C}" type="slidenum"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pPr/>
              <a:t>56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99903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CustomShape 1"/>
          <p:cNvSpPr/>
          <p:nvPr/>
        </p:nvSpPr>
        <p:spPr>
          <a:xfrm>
            <a:off x="503640" y="30132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Примеры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53" name="Рисунок 352"/>
          <p:cNvPicPr/>
          <p:nvPr/>
        </p:nvPicPr>
        <p:blipFill>
          <a:blip r:embed="rId3" cstate="print"/>
          <a:stretch/>
        </p:blipFill>
        <p:spPr>
          <a:xfrm>
            <a:off x="720000" y="1512000"/>
            <a:ext cx="2711160" cy="2424960"/>
          </a:xfrm>
          <a:prstGeom prst="rect">
            <a:avLst/>
          </a:prstGeom>
          <a:ln>
            <a:noFill/>
          </a:ln>
        </p:spPr>
      </p:pic>
      <p:pic>
        <p:nvPicPr>
          <p:cNvPr id="354" name="Рисунок 353"/>
          <p:cNvPicPr/>
          <p:nvPr/>
        </p:nvPicPr>
        <p:blipFill>
          <a:blip r:embed="rId4" cstate="print"/>
          <a:srcRect l="9567" t="10604" r="10" b="17034"/>
          <a:stretch/>
        </p:blipFill>
        <p:spPr>
          <a:xfrm>
            <a:off x="5832000" y="1771200"/>
            <a:ext cx="2447640" cy="1468440"/>
          </a:xfrm>
          <a:prstGeom prst="rect">
            <a:avLst/>
          </a:prstGeom>
          <a:ln>
            <a:noFill/>
          </a:ln>
        </p:spPr>
      </p:pic>
      <p:sp>
        <p:nvSpPr>
          <p:cNvPr id="355" name="CustomShape 2"/>
          <p:cNvSpPr/>
          <p:nvPr/>
        </p:nvSpPr>
        <p:spPr>
          <a:xfrm>
            <a:off x="360000" y="3888000"/>
            <a:ext cx="4031640" cy="1107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Данные экспериментов ChiP-Seq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6" name="CustomShape 3"/>
          <p:cNvSpPr/>
          <p:nvPr/>
        </p:nvSpPr>
        <p:spPr>
          <a:xfrm>
            <a:off x="4680000" y="3860640"/>
            <a:ext cx="4031640" cy="1107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Upstream области коэкспрессирующихся генов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7" name="CustomShape 4"/>
          <p:cNvSpPr/>
          <p:nvPr/>
        </p:nvSpPr>
        <p:spPr>
          <a:xfrm>
            <a:off x="2520000" y="4995360"/>
            <a:ext cx="3887640" cy="243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CCTACGCAAACGTTTTCTTTTT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GTCTCGCAAACGTTTGCTTTCC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CACACGCAAACGTTTTCGTTTA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TCCACGCAAACGGTTTCGTCAG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GCCACGCAACCGTTTTCCTTGC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GATACGCAAACGTGTGCGTCTG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CCGACGCAATCGGTTACCTTGA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GTTGCGCAAACGTTTTCGTTAC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8" name="Line 5"/>
          <p:cNvSpPr/>
          <p:nvPr/>
        </p:nvSpPr>
        <p:spPr>
          <a:xfrm>
            <a:off x="2160000" y="4680000"/>
            <a:ext cx="360000" cy="3153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9" name="Line 6"/>
          <p:cNvSpPr/>
          <p:nvPr/>
        </p:nvSpPr>
        <p:spPr>
          <a:xfrm flipH="1">
            <a:off x="4320000" y="4680000"/>
            <a:ext cx="432000" cy="3153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TextBox 9"/>
          <p:cNvSpPr txBox="1"/>
          <p:nvPr/>
        </p:nvSpPr>
        <p:spPr>
          <a:xfrm>
            <a:off x="6180134" y="5508062"/>
            <a:ext cx="38764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А это выравнивание – </a:t>
            </a:r>
            <a:br>
              <a:rPr lang="ru-RU" sz="2000" dirty="0" smtClean="0"/>
            </a:br>
            <a:r>
              <a:rPr lang="ru-RU" sz="2000" dirty="0" smtClean="0"/>
              <a:t>то, что нужно найти в более</a:t>
            </a:r>
          </a:p>
          <a:p>
            <a:r>
              <a:rPr lang="ru-RU" sz="2000" dirty="0"/>
              <a:t>д</a:t>
            </a:r>
            <a:r>
              <a:rPr lang="ru-RU" sz="2000" dirty="0" smtClean="0"/>
              <a:t>линных последовательностях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8080726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CustomShape 1"/>
          <p:cNvSpPr/>
          <p:nvPr/>
        </p:nvSpPr>
        <p:spPr>
          <a:xfrm>
            <a:off x="503640" y="30132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Примеры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53" name="Рисунок 352"/>
          <p:cNvPicPr/>
          <p:nvPr/>
        </p:nvPicPr>
        <p:blipFill>
          <a:blip r:embed="rId3" cstate="print"/>
          <a:stretch/>
        </p:blipFill>
        <p:spPr>
          <a:xfrm>
            <a:off x="720000" y="1512000"/>
            <a:ext cx="2711160" cy="2424960"/>
          </a:xfrm>
          <a:prstGeom prst="rect">
            <a:avLst/>
          </a:prstGeom>
          <a:ln>
            <a:noFill/>
          </a:ln>
        </p:spPr>
      </p:pic>
      <p:pic>
        <p:nvPicPr>
          <p:cNvPr id="354" name="Рисунок 353"/>
          <p:cNvPicPr/>
          <p:nvPr/>
        </p:nvPicPr>
        <p:blipFill>
          <a:blip r:embed="rId4" cstate="print"/>
          <a:srcRect l="9567" t="10604" r="10" b="17034"/>
          <a:stretch/>
        </p:blipFill>
        <p:spPr>
          <a:xfrm>
            <a:off x="5832000" y="1771200"/>
            <a:ext cx="2447640" cy="1468440"/>
          </a:xfrm>
          <a:prstGeom prst="rect">
            <a:avLst/>
          </a:prstGeom>
          <a:ln>
            <a:noFill/>
          </a:ln>
        </p:spPr>
      </p:pic>
      <p:sp>
        <p:nvSpPr>
          <p:cNvPr id="355" name="CustomShape 2"/>
          <p:cNvSpPr/>
          <p:nvPr/>
        </p:nvSpPr>
        <p:spPr>
          <a:xfrm>
            <a:off x="360000" y="3888000"/>
            <a:ext cx="4031640" cy="1107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Данные экспериментов ChiP-Seq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6" name="CustomShape 3"/>
          <p:cNvSpPr/>
          <p:nvPr/>
        </p:nvSpPr>
        <p:spPr>
          <a:xfrm>
            <a:off x="4680000" y="3860640"/>
            <a:ext cx="4031640" cy="1107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Upstream области коэкспрессирующихся генов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7" name="CustomShape 4"/>
          <p:cNvSpPr/>
          <p:nvPr/>
        </p:nvSpPr>
        <p:spPr>
          <a:xfrm>
            <a:off x="2520000" y="4995360"/>
            <a:ext cx="3887640" cy="243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CCTACGCAAACGTTTTCTTTTT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GTCTCGCAAACGTTTGCTTTCC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CACACGCAAACGTTTTCGTTTA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TCCACGCAAACGGTTTCGTCAG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GCCACGCAACCGTTTTCCTTGC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GATACGCAAACGTGTGCGTCTG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CCGACGCAATCGGTTACCTTGA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GTTGCGCAAACGTTTTCGTTAC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8" name="Line 5"/>
          <p:cNvSpPr/>
          <p:nvPr/>
        </p:nvSpPr>
        <p:spPr>
          <a:xfrm>
            <a:off x="2160000" y="4680000"/>
            <a:ext cx="360000" cy="3153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9" name="Line 6"/>
          <p:cNvSpPr/>
          <p:nvPr/>
        </p:nvSpPr>
        <p:spPr>
          <a:xfrm flipH="1">
            <a:off x="4320000" y="4680000"/>
            <a:ext cx="432000" cy="3153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TextBox 9"/>
          <p:cNvSpPr txBox="1"/>
          <p:nvPr/>
        </p:nvSpPr>
        <p:spPr>
          <a:xfrm>
            <a:off x="6180134" y="5508062"/>
            <a:ext cx="38764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А это выравнивание – </a:t>
            </a:r>
            <a:br>
              <a:rPr lang="ru-RU" sz="2000" dirty="0" smtClean="0"/>
            </a:br>
            <a:r>
              <a:rPr lang="ru-RU" sz="2000" dirty="0" smtClean="0"/>
              <a:t>то, что нужно найти в более</a:t>
            </a:r>
          </a:p>
          <a:p>
            <a:r>
              <a:rPr lang="ru-RU" sz="2000" dirty="0"/>
              <a:t>д</a:t>
            </a:r>
            <a:r>
              <a:rPr lang="ru-RU" sz="2000" dirty="0" smtClean="0"/>
              <a:t>линных последовательностях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02" y="1398727"/>
            <a:ext cx="9063580" cy="3494856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rgbClr val="C00000"/>
                </a:solidFill>
              </a:rPr>
              <a:t>Chip-</a:t>
            </a:r>
            <a:r>
              <a:rPr lang="en-US" sz="4400" dirty="0" err="1" smtClean="0">
                <a:solidFill>
                  <a:srgbClr val="C00000"/>
                </a:solidFill>
              </a:rPr>
              <a:t>seq</a:t>
            </a:r>
            <a:r>
              <a:rPr lang="en-US" sz="4400" dirty="0" smtClean="0">
                <a:solidFill>
                  <a:srgbClr val="C00000"/>
                </a:solidFill>
              </a:rPr>
              <a:t> </a:t>
            </a:r>
            <a:r>
              <a:rPr lang="ru-RU" sz="4400" dirty="0" smtClean="0">
                <a:solidFill>
                  <a:srgbClr val="C00000"/>
                </a:solidFill>
              </a:rPr>
              <a:t/>
            </a:r>
            <a:br>
              <a:rPr lang="ru-RU" sz="4400" dirty="0" smtClean="0">
                <a:solidFill>
                  <a:srgbClr val="C00000"/>
                </a:solidFill>
              </a:rPr>
            </a:br>
            <a:r>
              <a:rPr lang="en-US" sz="4400" dirty="0" smtClean="0">
                <a:solidFill>
                  <a:srgbClr val="C00000"/>
                </a:solidFill>
              </a:rPr>
              <a:t/>
            </a:r>
            <a:br>
              <a:rPr lang="en-US" sz="44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эксперимент, позволяющий находить сайты связывания конкретного белка с ДНК с помощью </a:t>
            </a:r>
            <a:r>
              <a:rPr lang="en-US" sz="3600" dirty="0" smtClean="0">
                <a:solidFill>
                  <a:schemeClr val="tx1"/>
                </a:solidFill>
              </a:rPr>
              <a:t>NGS</a:t>
            </a:r>
            <a:r>
              <a:rPr lang="ru-RU" sz="3600" dirty="0" smtClean="0">
                <a:solidFill>
                  <a:schemeClr val="tx1"/>
                </a:solidFill>
              </a:rPr>
              <a:t> 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TextShape 1"/>
          <p:cNvSpPr txBox="1"/>
          <p:nvPr/>
        </p:nvSpPr>
        <p:spPr>
          <a:xfrm>
            <a:off x="0" y="3282256"/>
            <a:ext cx="9197280" cy="7734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4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Задача поиска </a:t>
            </a:r>
            <a:r>
              <a:rPr lang="ru-RU" sz="4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мотивов</a:t>
            </a:r>
            <a:endParaRPr lang="ru-RU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8" name="TextShape 2"/>
          <p:cNvSpPr txBox="1"/>
          <p:nvPr/>
        </p:nvSpPr>
        <p:spPr>
          <a:xfrm>
            <a:off x="388528" y="4169029"/>
            <a:ext cx="9196405" cy="80650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ru-RU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Дано</a:t>
            </a:r>
            <a:r>
              <a:rPr lang="ru-RU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: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набор 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последовательностей, в которых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предполагается наличие 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сигнала </a:t>
            </a: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[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может, нескольких сигналов – промотор</a:t>
            </a: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-10 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и -35</a:t>
            </a: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]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TextShape 2"/>
          <p:cNvSpPr txBox="1"/>
          <p:nvPr/>
        </p:nvSpPr>
        <p:spPr>
          <a:xfrm>
            <a:off x="388528" y="5239227"/>
            <a:ext cx="9639655" cy="161301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ru-RU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Результат</a:t>
            </a:r>
            <a:r>
              <a:rPr lang="ru-RU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: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ru-RU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один или несколько достоверных мотивов. Каждый мотив – предполагаемый сигнал.</a:t>
            </a:r>
            <a:b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</a:b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Для каждого сигнала </a:t>
            </a:r>
            <a:r>
              <a:rPr lang="ru-RU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в ответе: координаты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сигнала; </a:t>
            </a:r>
            <a:r>
              <a:rPr lang="ru-RU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выравнивание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всех последовательностей, </a:t>
            </a:r>
            <a:r>
              <a:rPr lang="en-US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PWM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, </a:t>
            </a:r>
            <a:r>
              <a:rPr lang="ru-RU" sz="2400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информационное содержание и </a:t>
            </a:r>
            <a:r>
              <a:rPr lang="en-US" sz="2400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LOGO</a:t>
            </a:r>
            <a:endParaRPr lang="ru-RU" sz="24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TextShape 2"/>
          <p:cNvSpPr txBox="1"/>
          <p:nvPr/>
        </p:nvSpPr>
        <p:spPr>
          <a:xfrm>
            <a:off x="388529" y="131362"/>
            <a:ext cx="9068358" cy="26115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ru-RU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С</a:t>
            </a:r>
            <a:r>
              <a:rPr lang="ru-RU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игнал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- последовательность (напр. нуклеотидов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), адресованная одному белку или комплексу белков, и вызывающая определенную реакцию. Предполагается, что последовательности сигнала похожи. </a:t>
            </a:r>
            <a:b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</a:b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Сайт сигнала – одна последовательность. Выравнивание сигнала – выравнивание найденных его сайтов.</a:t>
            </a:r>
          </a:p>
          <a:p>
            <a:r>
              <a:rPr lang="ru-RU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Мотив –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описание сигнала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: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PWM,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паттерн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,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консенсус,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LOGO,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другое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[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правило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]</a:t>
            </a:r>
            <a:endParaRPr lang="ru-RU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ru-RU" sz="28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</p:txBody>
      </p:sp>
      <p:sp>
        <p:nvSpPr>
          <p:cNvPr id="7" name="TextShape 2"/>
          <p:cNvSpPr txBox="1"/>
          <p:nvPr/>
        </p:nvSpPr>
        <p:spPr>
          <a:xfrm>
            <a:off x="388529" y="2858117"/>
            <a:ext cx="9196405" cy="4800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ru-RU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Примеры</a:t>
            </a:r>
            <a:r>
              <a:rPr lang="ru-RU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:  </a:t>
            </a:r>
            <a:r>
              <a:rPr lang="ru-RU" sz="2400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от слушателей</a:t>
            </a:r>
            <a:endParaRPr lang="ru-RU" sz="240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766080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043" y="2901015"/>
            <a:ext cx="8694539" cy="1348930"/>
          </a:xfrm>
        </p:spPr>
        <p:txBody>
          <a:bodyPr/>
          <a:lstStyle/>
          <a:p>
            <a:r>
              <a:rPr lang="ru-RU" dirty="0" smtClean="0"/>
              <a:t>Сайт посадки рибосомы (прокариоты)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7119441" y="6758793"/>
            <a:ext cx="2268141" cy="371561"/>
          </a:xfrm>
          <a:prstGeom prst="rect">
            <a:avLst/>
          </a:prstGeom>
        </p:spPr>
        <p:txBody>
          <a:bodyPr/>
          <a:lstStyle/>
          <a:p>
            <a:fld id="{4280A8C7-CE2A-4171-8686-5727339A32FC}" type="slidenum">
              <a:rPr lang="ru-RU" smtClean="0"/>
              <a:pPr/>
              <a:t>60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02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705952" y="678106"/>
            <a:ext cx="5859098" cy="603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56">
                <a:solidFill>
                  <a:schemeClr val="tx2"/>
                </a:solidFill>
              </a:rPr>
              <a:t>Начала генов </a:t>
            </a:r>
            <a:r>
              <a:rPr lang="ru-RU" sz="3256" i="1">
                <a:solidFill>
                  <a:schemeClr val="tx2"/>
                </a:solidFill>
              </a:rPr>
              <a:t>Bacillus subtilis</a:t>
            </a:r>
          </a:p>
        </p:txBody>
      </p:sp>
      <p:pic>
        <p:nvPicPr>
          <p:cNvPr id="3" name="Picture 11" descr="C:\Work\Learning\Gelfand\2-й курс - 2007-08 (Гены и сайты)\Лекции\Materials\ReAlign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5" y="1686169"/>
            <a:ext cx="5476493" cy="467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70641" y="6629552"/>
            <a:ext cx="2025818" cy="380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32" dirty="0"/>
              <a:t>Источник</a:t>
            </a:r>
            <a:r>
              <a:rPr lang="en-US" sz="1832" dirty="0"/>
              <a:t>: </a:t>
            </a:r>
            <a:r>
              <a:rPr lang="ru-RU" sz="1832" dirty="0"/>
              <a:t>РГМ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7119441" y="6758793"/>
            <a:ext cx="2660703" cy="371561"/>
          </a:xfrm>
          <a:prstGeom prst="rect">
            <a:avLst/>
          </a:prstGeom>
        </p:spPr>
        <p:txBody>
          <a:bodyPr/>
          <a:lstStyle/>
          <a:p>
            <a:fld id="{4280A8C7-CE2A-4171-8686-5727339A32FC}" type="slidenum">
              <a:rPr lang="ru-RU" smtClean="0"/>
              <a:pPr/>
              <a:t>61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27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Work\Learning\Gelfand\2-й курс - 2007-08 (Гены и сайты)\Лекции\Materials\ReAlign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345" y="817039"/>
            <a:ext cx="5602501" cy="5923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870641" y="6629552"/>
            <a:ext cx="2025818" cy="380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32" dirty="0"/>
              <a:t>Источник</a:t>
            </a:r>
            <a:r>
              <a:rPr lang="en-US" sz="1832" dirty="0"/>
              <a:t>: </a:t>
            </a:r>
            <a:r>
              <a:rPr lang="ru-RU" sz="1832" dirty="0"/>
              <a:t>РГМ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7119441" y="6758793"/>
            <a:ext cx="2660703" cy="371561"/>
          </a:xfrm>
          <a:prstGeom prst="rect">
            <a:avLst/>
          </a:prstGeom>
        </p:spPr>
        <p:txBody>
          <a:bodyPr/>
          <a:lstStyle/>
          <a:p>
            <a:fld id="{4280A8C7-CE2A-4171-8686-5727339A32FC}" type="slidenum">
              <a:rPr lang="ru-RU" smtClean="0"/>
              <a:pPr/>
              <a:t>62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08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:\Work\Learning\Gelfand\2-й курс - 2007-08 (Гены и сайты)\Лекции\Materials\ReAlign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786" y="783114"/>
            <a:ext cx="6302006" cy="5991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870641" y="6629552"/>
            <a:ext cx="2025818" cy="380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32" dirty="0"/>
              <a:t>Источник</a:t>
            </a:r>
            <a:r>
              <a:rPr lang="en-US" sz="1832" dirty="0"/>
              <a:t>: </a:t>
            </a:r>
            <a:r>
              <a:rPr lang="ru-RU" sz="1832" dirty="0"/>
              <a:t>РГМ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7119441" y="6758793"/>
            <a:ext cx="2660703" cy="371561"/>
          </a:xfrm>
          <a:prstGeom prst="rect">
            <a:avLst/>
          </a:prstGeom>
        </p:spPr>
        <p:txBody>
          <a:bodyPr/>
          <a:lstStyle/>
          <a:p>
            <a:fld id="{4280A8C7-CE2A-4171-8686-5727339A32FC}" type="slidenum">
              <a:rPr lang="ru-RU" smtClean="0"/>
              <a:pPr/>
              <a:t>63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22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конец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24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TextShape 1"/>
          <p:cNvSpPr txBox="1"/>
          <p:nvPr/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Набор программ для работы с мотивами</a:t>
            </a:r>
          </a:p>
        </p:txBody>
      </p:sp>
      <p:sp>
        <p:nvSpPr>
          <p:cNvPr id="385" name="TextShape 2"/>
          <p:cNvSpPr txBox="1"/>
          <p:nvPr/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86" name="Рисунок 385"/>
          <p:cNvPicPr/>
          <p:nvPr/>
        </p:nvPicPr>
        <p:blipFill>
          <a:blip r:embed="rId2" cstate="print"/>
          <a:stretch/>
        </p:blipFill>
        <p:spPr>
          <a:xfrm>
            <a:off x="682920" y="1677960"/>
            <a:ext cx="8029080" cy="50180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795315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66</a:t>
            </a:fld>
            <a:endParaRPr lang="en-US"/>
          </a:p>
        </p:txBody>
      </p:sp>
      <p:sp>
        <p:nvSpPr>
          <p:cNvPr id="3" name="Прямоугольник 2"/>
          <p:cNvSpPr/>
          <p:nvPr/>
        </p:nvSpPr>
        <p:spPr>
          <a:xfrm>
            <a:off x="1199812" y="630627"/>
            <a:ext cx="79498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12529"/>
                </a:solidFill>
                <a:latin typeface="-apple-system"/>
              </a:rPr>
              <a:t>Shannon coined the name "bit" as a unit measure of information in his 1948 paper "The Mathematical Theory of Communication," as a short form of a "binary digit."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114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67</a:t>
            </a:fld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546927" y="411494"/>
            <a:ext cx="93032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212529"/>
                </a:solidFill>
                <a:latin typeface="Oswald"/>
              </a:rPr>
              <a:t>The more surprised we are, the more information we </a:t>
            </a:r>
            <a:r>
              <a:rPr lang="en-US" b="1" dirty="0" smtClean="0">
                <a:solidFill>
                  <a:srgbClr val="212529"/>
                </a:solidFill>
                <a:latin typeface="Oswald"/>
              </a:rPr>
              <a:t>gain </a:t>
            </a:r>
            <a:r>
              <a:rPr lang="en-US" dirty="0"/>
              <a:t>Similarly, if we receive a message solely consisting of 'A's, as in AAAAAAA..., and nothing more, that would not be extremely surprising either. Alternatively, we could make it a long chain consisting of only ones or only zeros. Either way, there's no surprise reading along either of the messages; Thus, the amount of information in these messages is zero.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34251" y="5968922"/>
            <a:ext cx="2018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212529"/>
                </a:solidFill>
                <a:latin typeface="MJXc-TeX-math-I"/>
              </a:rPr>
              <a:t>I</a:t>
            </a:r>
            <a:r>
              <a:rPr lang="en-US" dirty="0">
                <a:solidFill>
                  <a:srgbClr val="212529"/>
                </a:solidFill>
                <a:latin typeface="MJXc-TeX-main-R"/>
              </a:rPr>
              <a:t>=</a:t>
            </a:r>
            <a:r>
              <a:rPr lang="en-US" dirty="0" err="1">
                <a:solidFill>
                  <a:srgbClr val="212529"/>
                </a:solidFill>
                <a:latin typeface="MJXc-TeX-math-I"/>
              </a:rPr>
              <a:t>HBefore</a:t>
            </a:r>
            <a:r>
              <a:rPr lang="en-US" dirty="0" err="1">
                <a:solidFill>
                  <a:srgbClr val="212529"/>
                </a:solidFill>
                <a:latin typeface="MJXc-TeX-main-R"/>
              </a:rPr>
              <a:t>−</a:t>
            </a:r>
            <a:r>
              <a:rPr lang="en-US" dirty="0" err="1">
                <a:solidFill>
                  <a:srgbClr val="212529"/>
                </a:solidFill>
                <a:latin typeface="MJXc-TeX-math-I"/>
              </a:rPr>
              <a:t>HAfter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440206" y="3025685"/>
            <a:ext cx="503872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212529"/>
                </a:solidFill>
                <a:latin typeface="-apple-system"/>
              </a:rPr>
              <a:t>Shannon coined the name "bit" as a unit measure of information in his 1948 paper "The Mathematical Theory of Communication," as a short form of a "binary digit."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926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TextShape 1"/>
          <p:cNvSpPr txBox="1"/>
          <p:nvPr/>
        </p:nvSpPr>
        <p:spPr>
          <a:xfrm>
            <a:off x="693000" y="3024000"/>
            <a:ext cx="8693280" cy="1460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Позиционно-весовая матрица выравнивания (без </a:t>
            </a:r>
            <a:r>
              <a:rPr lang="ru-RU" sz="44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гэпов</a:t>
            </a:r>
            <a:r>
              <a:rPr lang="ru-RU" sz="4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</a:t>
            </a:r>
            <a:endParaRPr lang="ru-RU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7812088" y="7156450"/>
            <a:ext cx="2268537" cy="403225"/>
          </a:xfrm>
          <a:prstGeom prst="rect">
            <a:avLst/>
          </a:prstGeom>
        </p:spPr>
        <p:txBody>
          <a:bodyPr lIns="96213" tIns="48107" rIns="96213" bIns="48107"/>
          <a:lstStyle/>
          <a:p>
            <a:fld id="{4280A8C7-CE2A-4171-8686-5727339A32FC}" type="slidenum">
              <a:rPr lang="ru-RU" smtClean="0"/>
              <a:pPr/>
              <a:t>69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9219191"/>
              </p:ext>
            </p:extLst>
          </p:nvPr>
        </p:nvGraphicFramePr>
        <p:xfrm>
          <a:off x="201282" y="448543"/>
          <a:ext cx="9678060" cy="68039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69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717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00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1784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54155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3396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052" marR="93052" marT="50398" marB="5039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Число</a:t>
                      </a:r>
                      <a:r>
                        <a:rPr lang="ru-RU" sz="2000" baseline="0" dirty="0" smtClean="0"/>
                        <a:t> последовательностей</a:t>
                      </a:r>
                      <a:endParaRPr lang="ru-RU" sz="2000" dirty="0"/>
                    </a:p>
                  </a:txBody>
                  <a:tcPr marL="93052" marR="93052" marT="50398" marB="50398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f(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b,j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052" marR="93052" marT="50398" marB="5039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= N(</a:t>
                      </a:r>
                      <a:r>
                        <a:rPr lang="en-US" sz="2000" dirty="0" err="1" smtClean="0"/>
                        <a:t>b,j</a:t>
                      </a:r>
                      <a:r>
                        <a:rPr lang="en-US" sz="2000" dirty="0" smtClean="0"/>
                        <a:t>)/N</a:t>
                      </a:r>
                      <a:endParaRPr lang="ru-RU" sz="2000" dirty="0"/>
                    </a:p>
                  </a:txBody>
                  <a:tcPr marL="36635" marR="36635" marT="51588" marB="51588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Частота</a:t>
                      </a:r>
                      <a:r>
                        <a:rPr lang="ru-RU" sz="2000" baseline="0" dirty="0" smtClean="0"/>
                        <a:t> буквы</a:t>
                      </a:r>
                      <a:r>
                        <a:rPr lang="en-US" sz="2000" baseline="0" dirty="0" smtClean="0"/>
                        <a:t> b</a:t>
                      </a:r>
                      <a:r>
                        <a:rPr lang="ru-RU" sz="2000" baseline="0" dirty="0" smtClean="0"/>
                        <a:t> в колонке</a:t>
                      </a:r>
                      <a:r>
                        <a:rPr lang="en-US" sz="2000" baseline="0" dirty="0" smtClean="0"/>
                        <a:t> j</a:t>
                      </a:r>
                      <a:endParaRPr lang="ru-RU" sz="2000" dirty="0"/>
                    </a:p>
                  </a:txBody>
                  <a:tcPr marL="93052" marR="93052" marT="50398" marB="50398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3591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052" marR="93052" marT="50398" marB="5039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i</a:t>
                      </a:r>
                      <a:r>
                        <a:rPr lang="en-US" sz="2000" dirty="0" smtClean="0"/>
                        <a:t>-</a:t>
                      </a:r>
                      <a:r>
                        <a:rPr lang="ru-RU" sz="2000" dirty="0" smtClean="0"/>
                        <a:t>я</a:t>
                      </a:r>
                      <a:r>
                        <a:rPr lang="ru-RU" sz="2000" baseline="0" dirty="0" smtClean="0"/>
                        <a:t> последовательность</a:t>
                      </a:r>
                      <a:endParaRPr lang="ru-RU" sz="2000" dirty="0"/>
                    </a:p>
                  </a:txBody>
                  <a:tcPr marL="93052" marR="93052" marT="50398" marB="50398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F(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b,j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052" marR="93052" marT="50398" marB="5039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 smtClean="0"/>
                    </a:p>
                    <a:p>
                      <a:r>
                        <a:rPr lang="en-US" sz="2000" dirty="0" smtClean="0"/>
                        <a:t>= (N(</a:t>
                      </a:r>
                      <a:r>
                        <a:rPr lang="en-US" sz="2000" dirty="0" err="1" smtClean="0"/>
                        <a:t>b,j</a:t>
                      </a:r>
                      <a:r>
                        <a:rPr lang="en-US" sz="2000" dirty="0" smtClean="0"/>
                        <a:t>)+</a:t>
                      </a:r>
                      <a:r>
                        <a:rPr lang="el-GR" sz="2000" dirty="0" smtClean="0"/>
                        <a:t>ε</a:t>
                      </a:r>
                      <a:r>
                        <a:rPr lang="en-US" sz="2000" baseline="-25000" dirty="0" smtClean="0"/>
                        <a:t>b</a:t>
                      </a:r>
                      <a:r>
                        <a:rPr lang="en-US" sz="2000" baseline="0" dirty="0" smtClean="0"/>
                        <a:t>)/(N</a:t>
                      </a:r>
                      <a:r>
                        <a:rPr lang="en-US" sz="2000" dirty="0" smtClean="0"/>
                        <a:t>+</a:t>
                      </a:r>
                      <a:r>
                        <a:rPr lang="el-GR" sz="2000" dirty="0" smtClean="0"/>
                        <a:t>ε</a:t>
                      </a:r>
                      <a:r>
                        <a:rPr lang="en-US" sz="2000" dirty="0" smtClean="0"/>
                        <a:t>)</a:t>
                      </a:r>
                      <a:r>
                        <a:rPr lang="ru-RU" sz="2000" dirty="0" smtClean="0"/>
                        <a:t/>
                      </a:r>
                      <a:br>
                        <a:rPr lang="ru-RU" sz="2000" dirty="0" smtClean="0"/>
                      </a:br>
                      <a:r>
                        <a:rPr lang="el-GR" sz="2000" dirty="0" smtClean="0"/>
                        <a:t>ε</a:t>
                      </a:r>
                      <a:r>
                        <a:rPr lang="ru-RU" sz="2000" dirty="0" smtClean="0"/>
                        <a:t> = </a:t>
                      </a:r>
                      <a:r>
                        <a:rPr lang="en-US" sz="2000" dirty="0" smtClean="0">
                          <a:sym typeface="Symbol"/>
                        </a:rPr>
                        <a:t></a:t>
                      </a:r>
                      <a:r>
                        <a:rPr lang="en-US" sz="20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l-GR" sz="2000" dirty="0" smtClean="0"/>
                        <a:t>ε</a:t>
                      </a:r>
                      <a:r>
                        <a:rPr lang="en-US" sz="2000" baseline="-25000" dirty="0" smtClean="0"/>
                        <a:t>b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endParaRPr lang="ru-RU" sz="2000" baseline="0" dirty="0"/>
                    </a:p>
                  </a:txBody>
                  <a:tcPr marL="36635" marR="36635" marT="51588" marB="51588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Частота</a:t>
                      </a:r>
                      <a:r>
                        <a:rPr lang="ru-RU" sz="2000" baseline="0" dirty="0" smtClean="0"/>
                        <a:t> буквы </a:t>
                      </a:r>
                      <a:r>
                        <a:rPr lang="en-US" sz="2000" baseline="0" dirty="0" smtClean="0"/>
                        <a:t>b</a:t>
                      </a:r>
                      <a:r>
                        <a:rPr lang="ru-RU" sz="2000" baseline="0" dirty="0" smtClean="0"/>
                        <a:t> в колонке</a:t>
                      </a:r>
                      <a:r>
                        <a:rPr lang="en-US" sz="2000" baseline="0" dirty="0" smtClean="0"/>
                        <a:t> j </a:t>
                      </a:r>
                      <a:r>
                        <a:rPr lang="ru-RU" sz="2000" baseline="0" dirty="0" smtClean="0"/>
                        <a:t>с учетом </a:t>
                      </a:r>
                      <a:r>
                        <a:rPr lang="ru-RU" sz="2000" baseline="0" dirty="0" err="1" smtClean="0"/>
                        <a:t>псевдокаунтов</a:t>
                      </a:r>
                      <a:endParaRPr lang="ru-RU" sz="2000" dirty="0" smtClean="0"/>
                    </a:p>
                  </a:txBody>
                  <a:tcPr marL="93052" marR="93052" marT="50398" marB="50398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3396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052" marR="93052" marT="50398" marB="5039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Число колонок</a:t>
                      </a:r>
                      <a:endParaRPr lang="ru-RU" sz="2000" dirty="0"/>
                    </a:p>
                  </a:txBody>
                  <a:tcPr marL="93052" marR="93052" marT="50398" marB="50398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I(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b,j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052" marR="93052" marT="50398" marB="5039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= F(</a:t>
                      </a:r>
                      <a:r>
                        <a:rPr lang="en-US" sz="2000" dirty="0" err="1" smtClean="0"/>
                        <a:t>b,j</a:t>
                      </a:r>
                      <a:r>
                        <a:rPr lang="en-US" sz="2000" dirty="0" smtClean="0"/>
                        <a:t>)·log</a:t>
                      </a:r>
                      <a:r>
                        <a:rPr lang="en-US" sz="2000" baseline="-25000" dirty="0" smtClean="0"/>
                        <a:t>2</a:t>
                      </a:r>
                      <a:r>
                        <a:rPr lang="en-US" sz="2000" dirty="0" smtClean="0"/>
                        <a:t>[F(</a:t>
                      </a:r>
                      <a:r>
                        <a:rPr lang="en-US" sz="2000" dirty="0" err="1" smtClean="0"/>
                        <a:t>b,j</a:t>
                      </a:r>
                      <a:r>
                        <a:rPr lang="en-US" sz="2000" dirty="0" smtClean="0"/>
                        <a:t>)/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US" sz="2000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en-US" sz="2000" dirty="0" smtClean="0"/>
                        <a:t>]</a:t>
                      </a:r>
                      <a:endParaRPr lang="ru-RU" sz="2000" dirty="0"/>
                    </a:p>
                  </a:txBody>
                  <a:tcPr marL="36635" marR="36635" marT="51588" marB="51588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Информационное содержание </a:t>
                      </a:r>
                      <a:r>
                        <a:rPr lang="ru-RU" sz="2000" baseline="0" dirty="0" smtClean="0"/>
                        <a:t>буквы </a:t>
                      </a:r>
                      <a:r>
                        <a:rPr lang="en-US" sz="2000" baseline="0" dirty="0" smtClean="0"/>
                        <a:t>b </a:t>
                      </a:r>
                      <a:r>
                        <a:rPr lang="ru-RU" sz="2000" baseline="0" dirty="0" smtClean="0"/>
                        <a:t>в колонке </a:t>
                      </a:r>
                      <a:r>
                        <a:rPr lang="en-US" sz="2000" baseline="0" dirty="0" smtClean="0"/>
                        <a:t>j </a:t>
                      </a:r>
                      <a:endParaRPr lang="ru-RU" sz="2000" dirty="0"/>
                    </a:p>
                  </a:txBody>
                  <a:tcPr marL="93052" marR="93052" marT="50398" marB="50398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357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j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052" marR="93052" marT="50398" marB="5039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j-</a:t>
                      </a:r>
                      <a:r>
                        <a:rPr lang="ru-RU" sz="2000" dirty="0" smtClean="0"/>
                        <a:t>я колонка</a:t>
                      </a:r>
                      <a:endParaRPr lang="ru-RU" sz="2000" dirty="0"/>
                    </a:p>
                  </a:txBody>
                  <a:tcPr marL="93052" marR="93052" marT="50398" marB="50398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I(j)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052" marR="93052" marT="50398" marB="5039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= </a:t>
                      </a:r>
                      <a:r>
                        <a:rPr lang="en-US" sz="2000" dirty="0" smtClean="0">
                          <a:sym typeface="Symbol"/>
                        </a:rPr>
                        <a:t></a:t>
                      </a:r>
                      <a:r>
                        <a:rPr lang="en-US" sz="20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b 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I(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b,j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2000" dirty="0"/>
                    </a:p>
                  </a:txBody>
                  <a:tcPr marL="36635" marR="36635" marT="51588" marB="51588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Информационное содержание </a:t>
                      </a:r>
                      <a:r>
                        <a:rPr lang="ru-RU" sz="2000" baseline="0" dirty="0" smtClean="0"/>
                        <a:t>колонки </a:t>
                      </a:r>
                      <a:r>
                        <a:rPr lang="en-US" sz="2000" baseline="0" dirty="0" smtClean="0"/>
                        <a:t>j</a:t>
                      </a:r>
                      <a:endParaRPr lang="ru-RU" sz="2000" dirty="0"/>
                    </a:p>
                  </a:txBody>
                  <a:tcPr marL="93052" marR="93052" marT="50398" marB="50398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3396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N(</a:t>
                      </a:r>
                      <a:r>
                        <a:rPr lang="en-US" sz="2000" dirty="0" err="1" smtClean="0"/>
                        <a:t>b,j</a:t>
                      </a:r>
                      <a:r>
                        <a:rPr lang="en-US" sz="2000" dirty="0" smtClean="0"/>
                        <a:t>)</a:t>
                      </a:r>
                      <a:endParaRPr lang="ru-RU" sz="2000" dirty="0"/>
                    </a:p>
                  </a:txBody>
                  <a:tcPr marL="93052" marR="93052" marT="50398" marB="5039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Число</a:t>
                      </a:r>
                      <a:r>
                        <a:rPr lang="ru-RU" sz="2000" baseline="0" dirty="0" smtClean="0"/>
                        <a:t> букв </a:t>
                      </a:r>
                      <a:r>
                        <a:rPr lang="en-US" sz="2000" baseline="0" dirty="0" smtClean="0"/>
                        <a:t>b </a:t>
                      </a:r>
                      <a:r>
                        <a:rPr lang="ru-RU" sz="2000" baseline="0" dirty="0" smtClean="0"/>
                        <a:t>в колонке </a:t>
                      </a:r>
                      <a:r>
                        <a:rPr lang="en-US" sz="2000" baseline="0" dirty="0" smtClean="0"/>
                        <a:t>j</a:t>
                      </a:r>
                      <a:endParaRPr lang="ru-RU" sz="2000" dirty="0"/>
                    </a:p>
                  </a:txBody>
                  <a:tcPr marL="93052" marR="93052" marT="50398" marB="50398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ru-RU" sz="2000" dirty="0"/>
                    </a:p>
                  </a:txBody>
                  <a:tcPr marL="93052" marR="93052" marT="50398" marB="5039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= </a:t>
                      </a:r>
                      <a:r>
                        <a:rPr lang="en-US" sz="2000" dirty="0" smtClean="0">
                          <a:sym typeface="Symbol"/>
                        </a:rPr>
                        <a:t></a:t>
                      </a:r>
                      <a:r>
                        <a:rPr lang="en-US" sz="20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j 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I(j)</a:t>
                      </a:r>
                      <a:endParaRPr lang="ru-RU" sz="2000" dirty="0"/>
                    </a:p>
                  </a:txBody>
                  <a:tcPr marL="36635" marR="36635" marT="51588" marB="51588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Информационное содержание выравнивания</a:t>
                      </a:r>
                      <a:r>
                        <a:rPr lang="ru-RU" sz="2000" baseline="0" dirty="0" smtClean="0"/>
                        <a:t> сигналов</a:t>
                      </a:r>
                      <a:endParaRPr lang="ru-RU" sz="2000" dirty="0"/>
                    </a:p>
                  </a:txBody>
                  <a:tcPr marL="93052" marR="93052" marT="50398" marB="50398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3396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052" marR="93052" marT="50398" marB="5039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Последовательность</a:t>
                      </a:r>
                      <a:r>
                        <a:rPr lang="ru-RU" sz="2000" baseline="0" dirty="0" smtClean="0"/>
                        <a:t> длины </a:t>
                      </a:r>
                      <a:r>
                        <a:rPr lang="en-US" sz="2000" baseline="0" dirty="0" smtClean="0"/>
                        <a:t>m</a:t>
                      </a:r>
                      <a:endParaRPr lang="ru-RU" sz="2000" dirty="0"/>
                    </a:p>
                  </a:txBody>
                  <a:tcPr marL="93052" marR="93052" marT="50398" marB="50398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W(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b,j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052" marR="93052" marT="50398" marB="5039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= </a:t>
                      </a:r>
                      <a:r>
                        <a:rPr lang="en-US" sz="2000" dirty="0" err="1" smtClean="0"/>
                        <a:t>ln</a:t>
                      </a:r>
                      <a:r>
                        <a:rPr lang="en-US" sz="2000" dirty="0" smtClean="0"/>
                        <a:t> F(</a:t>
                      </a:r>
                      <a:r>
                        <a:rPr lang="en-US" sz="2000" dirty="0" err="1" smtClean="0"/>
                        <a:t>b,j</a:t>
                      </a:r>
                      <a:r>
                        <a:rPr lang="en-US" sz="2000" dirty="0" smtClean="0"/>
                        <a:t>)/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US" sz="2000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ru-RU" sz="2000" dirty="0"/>
                    </a:p>
                  </a:txBody>
                  <a:tcPr marL="36635" marR="36635" marT="51588" marB="51588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Вес</a:t>
                      </a:r>
                      <a:r>
                        <a:rPr lang="ru-RU" sz="2000" baseline="0" dirty="0" smtClean="0"/>
                        <a:t> буквы </a:t>
                      </a:r>
                      <a:r>
                        <a:rPr lang="en-US" sz="2000" baseline="0" dirty="0" smtClean="0"/>
                        <a:t>b </a:t>
                      </a:r>
                      <a:r>
                        <a:rPr lang="ru-RU" sz="2000" baseline="0" dirty="0" smtClean="0"/>
                        <a:t>относительно колонки </a:t>
                      </a:r>
                      <a:r>
                        <a:rPr lang="en-US" sz="2000" baseline="0" dirty="0" smtClean="0"/>
                        <a:t>j</a:t>
                      </a:r>
                      <a:endParaRPr lang="ru-RU" sz="2000" dirty="0"/>
                    </a:p>
                  </a:txBody>
                  <a:tcPr marL="93052" marR="93052" marT="50398" marB="50398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3396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052" marR="93052" marT="50398" marB="5039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Буква  </a:t>
                      </a:r>
                      <a:r>
                        <a:rPr lang="en-US" sz="2000" dirty="0" smtClean="0"/>
                        <a:t>A,T,G </a:t>
                      </a:r>
                      <a:r>
                        <a:rPr lang="ru-RU" sz="2000" dirty="0" smtClean="0"/>
                        <a:t>или </a:t>
                      </a:r>
                      <a:r>
                        <a:rPr lang="en-US" sz="2000" dirty="0" smtClean="0"/>
                        <a:t>C</a:t>
                      </a:r>
                      <a:endParaRPr lang="ru-RU" sz="2000" dirty="0"/>
                    </a:p>
                  </a:txBody>
                  <a:tcPr marL="93052" marR="93052" marT="50398" marB="50398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W(S)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052" marR="93052" marT="50398" marB="5039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= </a:t>
                      </a:r>
                      <a:r>
                        <a:rPr lang="en-US" sz="2000" dirty="0" smtClean="0">
                          <a:sym typeface="Symbol"/>
                        </a:rPr>
                        <a:t></a:t>
                      </a:r>
                      <a:r>
                        <a:rPr lang="en-US" sz="20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j 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W(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en-US" sz="2000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j</a:t>
                      </a:r>
                      <a:r>
                        <a:rPr lang="en-US" sz="20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j)</a:t>
                      </a:r>
                      <a:endParaRPr lang="ru-RU" sz="2000" dirty="0"/>
                    </a:p>
                  </a:txBody>
                  <a:tcPr marL="36635" marR="36635" marT="51588" marB="5158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Вес</a:t>
                      </a:r>
                      <a:r>
                        <a:rPr lang="ru-RU" sz="2000" baseline="0" dirty="0" smtClean="0"/>
                        <a:t> последовательности относительно выравнивания </a:t>
                      </a:r>
                      <a:endParaRPr lang="ru-RU" sz="2000" dirty="0"/>
                    </a:p>
                  </a:txBody>
                  <a:tcPr marL="93052" marR="93052" marT="50398" marB="50398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00547" y="0"/>
            <a:ext cx="89032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Обозначения,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 = (b</a:t>
            </a:r>
            <a:r>
              <a:rPr kumimoji="0" lang="en-US" sz="2000" b="0" i="0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</a:t>
            </a:r>
            <a:r>
              <a:rPr kumimoji="0" lang="en-US" sz="2000" b="0" i="0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,…,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</a:t>
            </a:r>
            <a:r>
              <a:rPr kumimoji="0" lang="en-US" sz="2000" b="0" i="0" u="none" strike="noStrike" kern="0" cap="none" spc="0" normalizeH="0" baseline="-2500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– посл., выровненная с  выравниванием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TextShape 1"/>
          <p:cNvSpPr txBox="1"/>
          <p:nvPr/>
        </p:nvSpPr>
        <p:spPr>
          <a:xfrm>
            <a:off x="501606" y="0"/>
            <a:ext cx="9197280" cy="93786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4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Программа </a:t>
            </a:r>
            <a:r>
              <a:rPr lang="ru-RU" sz="4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MEME</a:t>
            </a:r>
            <a:endParaRPr lang="ru-RU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9" name="TextShape 3"/>
          <p:cNvSpPr txBox="1"/>
          <p:nvPr/>
        </p:nvSpPr>
        <p:spPr>
          <a:xfrm>
            <a:off x="501606" y="1014677"/>
            <a:ext cx="9495360" cy="487743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720">
              <a:lnSpc>
                <a:spcPct val="100000"/>
              </a:lnSpc>
              <a:buClr>
                <a:srgbClr val="000000"/>
              </a:buClr>
            </a:pPr>
            <a:r>
              <a:rPr lang="ru-RU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Кроме входных последовательностей можно и нужно указать</a:t>
            </a:r>
          </a:p>
          <a:p>
            <a:pPr marL="971640" lvl="1" indent="-51372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Максимальное число </a:t>
            </a:r>
            <a:r>
              <a:rPr lang="ru-RU" sz="2800" u="sng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разных </a:t>
            </a: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сигналов, которое появится в выходных данных</a:t>
            </a:r>
          </a:p>
          <a:p>
            <a:pPr marL="971640" lvl="1" indent="-51372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Длина последовательности сигнала</a:t>
            </a:r>
          </a:p>
          <a:p>
            <a:pPr marL="971640" lvl="1" indent="-51372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Ограничения на число находок сигнала в одной последовательности </a:t>
            </a:r>
          </a:p>
          <a:p>
            <a:pPr marL="971640" lvl="1" indent="-51372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ru-RU" sz="2800" spc="-1" dirty="0" smtClean="0">
                <a:solidFill>
                  <a:schemeClr val="bg1">
                    <a:lumMod val="6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Искать ли на комплементарной цепи</a:t>
            </a:r>
            <a:endParaRPr lang="en-US" sz="2800" spc="-1" dirty="0" smtClean="0">
              <a:solidFill>
                <a:schemeClr val="bg1">
                  <a:lumMod val="65000"/>
                </a:schemeClr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971640" lvl="1" indent="-51372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ru-RU" sz="2800" spc="-1" dirty="0" smtClean="0">
                <a:solidFill>
                  <a:schemeClr val="bg1">
                    <a:lumMod val="6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Вариант выбора базовой модели для вычисления базовых частот букв</a:t>
            </a:r>
            <a:endParaRPr lang="en-US" sz="2800" spc="-1" dirty="0" smtClean="0">
              <a:solidFill>
                <a:schemeClr val="bg1">
                  <a:lumMod val="65000"/>
                </a:schemeClr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389543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CustomShape 1"/>
          <p:cNvSpPr/>
          <p:nvPr/>
        </p:nvSpPr>
        <p:spPr>
          <a:xfrm>
            <a:off x="0" y="7056000"/>
            <a:ext cx="10079640" cy="50364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8" name="CustomShape 2"/>
          <p:cNvSpPr/>
          <p:nvPr/>
        </p:nvSpPr>
        <p:spPr>
          <a:xfrm>
            <a:off x="0" y="7139880"/>
            <a:ext cx="2799720" cy="349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54160" tIns="63360" rIns="127080" bIns="63360" anchor="ctr"/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9999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Date of download:  4/13/2017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9" name="CustomShape 3"/>
          <p:cNvSpPr/>
          <p:nvPr/>
        </p:nvSpPr>
        <p:spPr>
          <a:xfrm>
            <a:off x="3275640" y="7140240"/>
            <a:ext cx="6580080" cy="349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r">
              <a:lnSpc>
                <a:spcPct val="100000"/>
              </a:lnSpc>
            </a:pPr>
            <a:r>
              <a:rPr lang="ru-RU" sz="1000" b="0" strike="noStrike" spc="-1">
                <a:solidFill>
                  <a:srgbClr val="9999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© 2009 The Author(s)This is an Open Access article distributed under the terms of the Creative Commons Attribution Non-Commercial License (http://creativecommons.org/licenses/by-nc/2.0/uk/) which permits unrestricted non-commercial use, distribution, and reproduction in any medium, provided the original work is properly cited.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0" name="CustomShape 4"/>
          <p:cNvSpPr/>
          <p:nvPr/>
        </p:nvSpPr>
        <p:spPr>
          <a:xfrm>
            <a:off x="-360" y="1167120"/>
            <a:ext cx="10079640" cy="540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28600" tIns="0" rIns="228600" bIns="0"/>
          <a:lstStyle/>
          <a:p>
            <a:pPr>
              <a:lnSpc>
                <a:spcPts val="224"/>
              </a:lnSpc>
            </a:pPr>
            <a:r>
              <a:rPr lang="ru-RU" sz="14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Fira Sans Light"/>
                <a:ea typeface="Fira Sans Light"/>
              </a:rPr>
              <a:t>From: </a:t>
            </a:r>
            <a:r>
              <a:rPr lang="ru-RU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MEME Suite: tools for motif discovery and searching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1" name="CustomShape 5"/>
          <p:cNvSpPr/>
          <p:nvPr/>
        </p:nvSpPr>
        <p:spPr>
          <a:xfrm>
            <a:off x="0" y="5853960"/>
            <a:ext cx="9953640" cy="1059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28600" tIns="0" rIns="228600" bIns="0"/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The figure shows the Tomtom output from searching a single DNA motif against a collection of yeast transcription factor binding site motifs identified via ChIP-seq (9). Tomtom shows that the query motif closely resembles the binding motif for transcription factor RGT1.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99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2" name="CustomShape 6"/>
          <p:cNvSpPr/>
          <p:nvPr/>
        </p:nvSpPr>
        <p:spPr>
          <a:xfrm>
            <a:off x="0" y="5628240"/>
            <a:ext cx="10079640" cy="198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28600" tIns="0" rIns="228600" bIns="0"/>
          <a:lstStyle/>
          <a:p>
            <a:pPr>
              <a:lnSpc>
                <a:spcPct val="100000"/>
              </a:lnSpc>
            </a:pPr>
            <a:r>
              <a:rPr lang="ru-RU" sz="13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Figure Legend: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93" name="Picture 3"/>
          <p:cNvPicPr/>
          <p:nvPr/>
        </p:nvPicPr>
        <p:blipFill>
          <a:blip r:embed="rId3" cstate="print"/>
          <a:stretch/>
        </p:blipFill>
        <p:spPr>
          <a:xfrm>
            <a:off x="251640" y="251640"/>
            <a:ext cx="1721520" cy="505440"/>
          </a:xfrm>
          <a:prstGeom prst="rect">
            <a:avLst/>
          </a:prstGeom>
          <a:ln>
            <a:noFill/>
          </a:ln>
        </p:spPr>
      </p:pic>
      <p:sp>
        <p:nvSpPr>
          <p:cNvPr id="394" name="Line 7"/>
          <p:cNvSpPr/>
          <p:nvPr/>
        </p:nvSpPr>
        <p:spPr>
          <a:xfrm>
            <a:off x="360" y="973080"/>
            <a:ext cx="10080000" cy="360"/>
          </a:xfrm>
          <a:prstGeom prst="line">
            <a:avLst/>
          </a:prstGeom>
          <a:ln w="12600">
            <a:solidFill>
              <a:srgbClr val="F2F2F2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5" name="CustomShape 8"/>
          <p:cNvSpPr/>
          <p:nvPr/>
        </p:nvSpPr>
        <p:spPr>
          <a:xfrm>
            <a:off x="0" y="1777680"/>
            <a:ext cx="10079640" cy="182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28600" tIns="0" rIns="228600" bIns="0"/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7F7F7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Nucleic Acids Res. 2009;37(suppl_2):W202-W208. doi:10.1093/nar/gkp335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6" name="CustomShape 9"/>
          <p:cNvSpPr/>
          <p:nvPr/>
        </p:nvSpPr>
        <p:spPr>
          <a:xfrm>
            <a:off x="360" y="360"/>
            <a:ext cx="10079640" cy="7559640"/>
          </a:xfrm>
          <a:prstGeom prst="rect">
            <a:avLst/>
          </a:prstGeom>
          <a:noFill/>
          <a:ln w="25560">
            <a:solidFill>
              <a:srgbClr val="F2F2F2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97" name="Рисунок 396"/>
          <p:cNvPicPr/>
          <p:nvPr/>
        </p:nvPicPr>
        <p:blipFill>
          <a:blip r:embed="rId4" cstate="print"/>
          <a:stretch/>
        </p:blipFill>
        <p:spPr>
          <a:xfrm>
            <a:off x="2772000" y="2268000"/>
            <a:ext cx="4535640" cy="2586240"/>
          </a:xfrm>
          <a:prstGeom prst="rect">
            <a:avLst/>
          </a:prstGeom>
          <a:ln>
            <a:noFill/>
          </a:ln>
        </p:spPr>
      </p:pic>
      <p:sp>
        <p:nvSpPr>
          <p:cNvPr id="398" name="CustomShape 10"/>
          <p:cNvSpPr/>
          <p:nvPr/>
        </p:nvSpPr>
        <p:spPr>
          <a:xfrm>
            <a:off x="2851920" y="360"/>
            <a:ext cx="3915720" cy="2114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Tomtom output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CustomShape 1"/>
          <p:cNvSpPr/>
          <p:nvPr/>
        </p:nvSpPr>
        <p:spPr>
          <a:xfrm>
            <a:off x="0" y="7056000"/>
            <a:ext cx="10079640" cy="50364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0" name="CustomShape 2"/>
          <p:cNvSpPr/>
          <p:nvPr/>
        </p:nvSpPr>
        <p:spPr>
          <a:xfrm>
            <a:off x="0" y="7139880"/>
            <a:ext cx="2799720" cy="349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54160" tIns="63360" rIns="127080" bIns="63360" anchor="ctr"/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9999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Date of download:  4/13/2017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1" name="CustomShape 3"/>
          <p:cNvSpPr/>
          <p:nvPr/>
        </p:nvSpPr>
        <p:spPr>
          <a:xfrm>
            <a:off x="3276000" y="7139880"/>
            <a:ext cx="6579720" cy="349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r">
              <a:lnSpc>
                <a:spcPct val="100000"/>
              </a:lnSpc>
            </a:pPr>
            <a:r>
              <a:rPr lang="ru-RU" sz="1000" b="0" strike="noStrike" spc="-1">
                <a:solidFill>
                  <a:srgbClr val="9999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© 2009 The Author(s)This is an Open Access article distributed under the terms of the Creative Commons Attribution Non-Commercial License (http://creativecommons.org/licenses/by-nc/2.0/uk/) which permits unrestricted non-commercial use, distribution, and reproduction in any medium, provided the original work is properly cited.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2" name="CustomShape 4"/>
          <p:cNvSpPr/>
          <p:nvPr/>
        </p:nvSpPr>
        <p:spPr>
          <a:xfrm>
            <a:off x="-360" y="1167120"/>
            <a:ext cx="10079640" cy="540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28600" tIns="0" rIns="228600" bIns="0"/>
          <a:lstStyle/>
          <a:p>
            <a:pPr>
              <a:lnSpc>
                <a:spcPts val="224"/>
              </a:lnSpc>
            </a:pPr>
            <a:r>
              <a:rPr lang="ru-RU" sz="14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Fira Sans Light"/>
                <a:ea typeface="Fira Sans Light"/>
              </a:rPr>
              <a:t>From: </a:t>
            </a:r>
            <a:r>
              <a:rPr lang="ru-RU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MEME Suite: tools for motif discovery and searching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3" name="CustomShape 5"/>
          <p:cNvSpPr/>
          <p:nvPr/>
        </p:nvSpPr>
        <p:spPr>
          <a:xfrm>
            <a:off x="3960000" y="163440"/>
            <a:ext cx="5903640" cy="1060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28600" tIns="0" rIns="228600" bIns="0"/>
          <a:lstStyle/>
          <a:p>
            <a:pPr>
              <a:lnSpc>
                <a:spcPct val="100000"/>
              </a:lnSpc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FIMO output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4" name="CustomShape 6"/>
          <p:cNvSpPr/>
          <p:nvPr/>
        </p:nvSpPr>
        <p:spPr>
          <a:xfrm>
            <a:off x="0" y="5628240"/>
            <a:ext cx="10079640" cy="198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28600" tIns="0" rIns="228600" bIns="0"/>
          <a:lstStyle/>
          <a:p>
            <a:pPr>
              <a:lnSpc>
                <a:spcPct val="100000"/>
              </a:lnSpc>
            </a:pPr>
            <a:r>
              <a:rPr lang="ru-RU" sz="13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Figure Legend: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05" name="Picture 3"/>
          <p:cNvPicPr/>
          <p:nvPr/>
        </p:nvPicPr>
        <p:blipFill>
          <a:blip r:embed="rId3" cstate="print"/>
          <a:stretch/>
        </p:blipFill>
        <p:spPr>
          <a:xfrm>
            <a:off x="251640" y="251640"/>
            <a:ext cx="1721520" cy="505440"/>
          </a:xfrm>
          <a:prstGeom prst="rect">
            <a:avLst/>
          </a:prstGeom>
          <a:ln>
            <a:noFill/>
          </a:ln>
        </p:spPr>
      </p:pic>
      <p:sp>
        <p:nvSpPr>
          <p:cNvPr id="406" name="Line 7"/>
          <p:cNvSpPr/>
          <p:nvPr/>
        </p:nvSpPr>
        <p:spPr>
          <a:xfrm>
            <a:off x="360" y="973080"/>
            <a:ext cx="10080000" cy="360"/>
          </a:xfrm>
          <a:prstGeom prst="line">
            <a:avLst/>
          </a:prstGeom>
          <a:ln w="12600">
            <a:solidFill>
              <a:srgbClr val="F2F2F2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7" name="CustomShape 8"/>
          <p:cNvSpPr/>
          <p:nvPr/>
        </p:nvSpPr>
        <p:spPr>
          <a:xfrm>
            <a:off x="0" y="1777680"/>
            <a:ext cx="10079640" cy="182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28600" tIns="0" rIns="228600" bIns="0"/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7F7F7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Nucleic Acids Res. 2009;37(suppl_2):W202-W208. doi:10.1093/nar/gkp335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8" name="CustomShape 9"/>
          <p:cNvSpPr/>
          <p:nvPr/>
        </p:nvSpPr>
        <p:spPr>
          <a:xfrm>
            <a:off x="360" y="360"/>
            <a:ext cx="10079640" cy="7559640"/>
          </a:xfrm>
          <a:prstGeom prst="rect">
            <a:avLst/>
          </a:prstGeom>
          <a:noFill/>
          <a:ln w="25560">
            <a:solidFill>
              <a:srgbClr val="F2F2F2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09" name="Рисунок 408"/>
          <p:cNvPicPr/>
          <p:nvPr/>
        </p:nvPicPr>
        <p:blipFill>
          <a:blip r:embed="rId4" cstate="print"/>
          <a:stretch/>
        </p:blipFill>
        <p:spPr>
          <a:xfrm>
            <a:off x="812880" y="2268000"/>
            <a:ext cx="8258760" cy="2517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CustomShape 1"/>
          <p:cNvSpPr/>
          <p:nvPr/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Полезные ссылки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1" name="CustomShape 2"/>
          <p:cNvSpPr/>
          <p:nvPr/>
        </p:nvSpPr>
        <p:spPr>
          <a:xfrm>
            <a:off x="504000" y="1769040"/>
            <a:ext cx="9071280" cy="438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Анализ данных ChiPSeq </a:t>
            </a:r>
            <a:r>
              <a:rPr lang="ru-RU" sz="2000" b="0" u="sng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2"/>
              </a:rPr>
              <a:t>https://books.google.ru/books?hl=ru&amp;lr=&amp;id=YC2K_v1mficC&amp;oi=fnd&amp;pg=PA135&amp;dq=makeev+vsevolod&amp;ots=uSo84sL8A6&amp;sig=xOTJH2RcPWhsjL7cBELQqkCkyfI&amp;redir_esc=y#v=onepage&amp;q=makeev%20vsevolod&amp;f=true</a:t>
            </a: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Bailey TL, Williams N, Misleh C, Li WW. MEME: discovering and analyzing DNA and protein sequence motifs. Nucleic Acids Research. 2006;34(Web Server issue):W369-W373. doi:10.1093/nar/gkl198.</a:t>
            </a: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Tran NTL, Huang C-H. A survey of motif finding Web tools for detecting binding site motifs in ChIP-Seq data. Biology Direct. 2014;9:4. doi:10.1186/1745-6150-9-4.</a:t>
            </a: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Kulakovskiy IV, Makeev VJ. DNA sequence motif: a jack of all trades for ChIP-Seq data. Adv Protein Chem Struct Biol. 2013;91:135-71.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CustomShape 1"/>
          <p:cNvSpPr/>
          <p:nvPr/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Сравнение двух PWM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3" name="CustomShape 2"/>
          <p:cNvSpPr/>
          <p:nvPr/>
        </p:nvSpPr>
        <p:spPr>
          <a:xfrm>
            <a:off x="504000" y="1769040"/>
            <a:ext cx="9071280" cy="438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Как в MEME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Vorontsov et co-authors https://almob.biomedcentral.com/articles/10.1186/1748-7188-8-23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CustomShape 1"/>
          <p:cNvSpPr/>
          <p:nvPr/>
        </p:nvSpPr>
        <p:spPr>
          <a:xfrm>
            <a:off x="201281" y="1091487"/>
            <a:ext cx="9409225" cy="583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Сигнал</a:t>
            </a:r>
            <a:r>
              <a:rPr lang="ru-RU" sz="2800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– то, что узнает белок. Иногда </a:t>
            </a:r>
            <a:r>
              <a:rPr lang="ru-RU" sz="2800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белок</a:t>
            </a:r>
            <a:r>
              <a:rPr lang="ru-RU" sz="2800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800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тоже может ошибаться</a:t>
            </a:r>
            <a:br>
              <a:rPr lang="ru-RU" sz="2800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r>
              <a:rPr lang="ru-RU" sz="2800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</a:t>
            </a:r>
            <a:endParaRPr lang="ru-RU" sz="2800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1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Мотив</a:t>
            </a:r>
            <a:r>
              <a:rPr lang="ru-RU" sz="2800" b="0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– описание сигнала, придуманное человеком; </a:t>
            </a:r>
            <a:r>
              <a:rPr lang="en-US" sz="2800" b="0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/>
            </a:r>
            <a:br>
              <a:rPr lang="en-US" sz="2800" b="0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endParaRPr lang="ru-RU" sz="2800" b="0" strike="noStrike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73200" lvl="1" indent="-21564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обычно, основано на последовательности</a:t>
            </a:r>
            <a:r>
              <a:rPr lang="en-US" sz="2800" b="0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/>
            </a:r>
            <a:br>
              <a:rPr lang="en-US" sz="2800" b="0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endParaRPr lang="ru-RU" sz="2800" b="0" strike="noStrike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73200" lvl="1" indent="-21564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позволяет предсказывать в геноме сигналы – сайты, с которыми связывается изучаемый белок</a:t>
            </a:r>
            <a:r>
              <a:rPr lang="en-US" sz="2800" b="0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/>
            </a:r>
            <a:br>
              <a:rPr lang="en-US" sz="2800" b="0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endParaRPr lang="ru-RU" sz="2800" b="0" strike="noStrike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73200" lvl="1" indent="-21564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Идеал: предсказываются  все сигналы и не предсказывается ни одного сигнала  в геноме там, где их нет – НЕДОСТИЖИМ </a:t>
            </a:r>
            <a:r>
              <a:rPr lang="en-US" sz="2800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Wingdings" pitchFamily="2" charset="2"/>
              </a:rPr>
              <a:t></a:t>
            </a:r>
            <a:endParaRPr lang="ru-RU" sz="2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7" name="CustomShape 4"/>
          <p:cNvSpPr/>
          <p:nvPr/>
        </p:nvSpPr>
        <p:spPr>
          <a:xfrm>
            <a:off x="201282" y="6984035"/>
            <a:ext cx="3671640" cy="57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2400" b="0" strike="noStrike" spc="-1" dirty="0" err="1">
                <a:solidFill>
                  <a:srgbClr val="99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RRvnGAAASKGAAASK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8" name="CustomShape 5"/>
          <p:cNvSpPr/>
          <p:nvPr/>
        </p:nvSpPr>
        <p:spPr>
          <a:xfrm>
            <a:off x="7383017" y="6984035"/>
            <a:ext cx="2447640" cy="57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2400" b="0" strike="noStrike" spc="-1" dirty="0">
                <a:solidFill>
                  <a:srgbClr val="99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GAAAGTGAAA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0" name="TextShape 6"/>
          <p:cNvSpPr txBox="1"/>
          <p:nvPr/>
        </p:nvSpPr>
        <p:spPr>
          <a:xfrm>
            <a:off x="648000" y="288000"/>
            <a:ext cx="8218440" cy="681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4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Некоторые термины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222190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804582"/>
          </a:xfrm>
        </p:spPr>
        <p:txBody>
          <a:bodyPr/>
          <a:lstStyle/>
          <a:p>
            <a:r>
              <a:rPr lang="ru-RU" sz="3600" dirty="0" smtClean="0">
                <a:latin typeface="+mj-lt"/>
              </a:rPr>
              <a:t>Виды описаний сигналов (мотивов)</a:t>
            </a:r>
            <a:endParaRPr lang="ru-RU" sz="3600" dirty="0">
              <a:latin typeface="+mj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body"/>
          </p:nvPr>
        </p:nvSpPr>
        <p:spPr>
          <a:xfrm>
            <a:off x="354902" y="2128422"/>
            <a:ext cx="6605660" cy="5223080"/>
          </a:xfrm>
        </p:spPr>
        <p:txBody>
          <a:bodyPr/>
          <a:lstStyle/>
          <a:p>
            <a:r>
              <a:rPr lang="ru-RU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Консенсус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— способ отображения мотива, в котором в каждой позиции указывается самое частое основание/аминокислота</a:t>
            </a:r>
          </a:p>
          <a:p>
            <a:pPr>
              <a:buFont typeface="Arial" pitchFamily="34" charset="0"/>
              <a:buChar char="•"/>
            </a:pP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Паттерн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– указание допустимых букв в каждой позиции</a:t>
            </a:r>
          </a:p>
          <a:p>
            <a:pPr>
              <a:buFont typeface="Arial" pitchFamily="34" charset="0"/>
              <a:buChar char="•"/>
            </a:pP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LOGO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–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 каждой позиции каждая буква изображаются прямоугольником высоты, равной </a:t>
            </a:r>
            <a:r>
              <a:rPr lang="ru-RU" sz="2400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её информационному содержанию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(ждите!)</a:t>
            </a:r>
          </a:p>
          <a:p>
            <a:pPr>
              <a:buFont typeface="Arial" pitchFamily="34" charset="0"/>
              <a:buChar char="•"/>
            </a:pP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Позиционная весовая матрица </a:t>
            </a:r>
            <a:r>
              <a:rPr lang="en-US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PWM</a:t>
            </a: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– вес каждой буквы в каждой позиции (ждите)</a:t>
            </a:r>
            <a:endParaRPr lang="en-US" sz="24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buFont typeface="Arial" pitchFamily="34" charset="0"/>
              <a:buChar char="•"/>
            </a:pP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Профиль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– обобщение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PWM,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позволяющее учитывать </a:t>
            </a:r>
            <a:r>
              <a:rPr lang="ru-RU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делеции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и вставки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(позже)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;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другая математика</a:t>
            </a:r>
            <a:endParaRPr lang="ru-RU" sz="1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buFont typeface="Arial" pitchFamily="34" charset="0"/>
              <a:buChar char="•"/>
            </a:pPr>
            <a:endParaRPr lang="ru-RU" sz="2400" dirty="0" smtClean="0"/>
          </a:p>
          <a:p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9687" y="1206702"/>
            <a:ext cx="63368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Пусть есть выравнивание последовательностей известных или предполагаемых сигналов 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l="27204"/>
          <a:stretch/>
        </p:blipFill>
        <p:spPr>
          <a:xfrm>
            <a:off x="6038842" y="4048672"/>
            <a:ext cx="4339765" cy="570830"/>
          </a:xfrm>
          <a:prstGeom prst="rect">
            <a:avLst/>
          </a:prstGeom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6691727" y="1168297"/>
            <a:ext cx="20354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Courier New" pitchFamily="49" charset="0"/>
              </a:rPr>
              <a:t>CCTACGCAAACGT</a:t>
            </a:r>
          </a:p>
          <a:p>
            <a:r>
              <a:rPr lang="ru-RU" b="1" dirty="0" smtClean="0">
                <a:latin typeface="Courier New" pitchFamily="49" charset="0"/>
              </a:rPr>
              <a:t>GTCTCGCAAACGT</a:t>
            </a:r>
          </a:p>
          <a:p>
            <a:r>
              <a:rPr lang="ru-RU" b="1" dirty="0" smtClean="0">
                <a:latin typeface="Courier New" pitchFamily="49" charset="0"/>
              </a:rPr>
              <a:t>GCCACGCAACCGT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998967" y="2205232"/>
            <a:ext cx="22274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Courier New" pitchFamily="49" charset="0"/>
              </a:rPr>
              <a:t>GCCACGCAAACGT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38107" y="3165357"/>
            <a:ext cx="28035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Courier New" pitchFamily="49" charset="0"/>
              </a:rPr>
              <a:t>SMMWCGCAAMCGT </a:t>
            </a:r>
            <a:r>
              <a:rPr lang="ru-RU" sz="2000" dirty="0" smtClean="0">
                <a:solidFill>
                  <a:srgbClr val="C00000"/>
                </a:solidFill>
                <a:latin typeface="Courier New" pitchFamily="49" charset="0"/>
              </a:rPr>
              <a:t>или</a:t>
            </a:r>
          </a:p>
          <a:p>
            <a:r>
              <a:rPr lang="en-US" sz="2000" b="1" dirty="0" smtClean="0">
                <a:solidFill>
                  <a:srgbClr val="C00000"/>
                </a:solidFill>
                <a:latin typeface="Courier New" pitchFamily="49" charset="0"/>
              </a:rPr>
              <a:t>[GC][TC]…[AC]CGT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98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TextShape 1"/>
          <p:cNvSpPr txBox="1"/>
          <p:nvPr/>
        </p:nvSpPr>
        <p:spPr>
          <a:xfrm>
            <a:off x="693000" y="402120"/>
            <a:ext cx="8693280" cy="1460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Алгоритм EM (</a:t>
            </a:r>
            <a:r>
              <a:rPr lang="ru-RU" sz="4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Expectation</a:t>
            </a:r>
            <a:r>
              <a:rPr lang="ru-RU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4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maximization</a:t>
            </a:r>
            <a:r>
              <a:rPr lang="ru-RU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</a:t>
            </a:r>
          </a:p>
        </p:txBody>
      </p:sp>
      <p:sp>
        <p:nvSpPr>
          <p:cNvPr id="381" name="TextShape 2"/>
          <p:cNvSpPr txBox="1"/>
          <p:nvPr/>
        </p:nvSpPr>
        <p:spPr>
          <a:xfrm>
            <a:off x="544500" y="1744372"/>
            <a:ext cx="8990280" cy="44549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ru-RU" sz="2800" spc="-1" dirty="0" smtClean="0">
                <a:solidFill>
                  <a:schemeClr val="bg1">
                    <a:lumMod val="8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Нам дан набор входных последовательностей </a:t>
            </a:r>
          </a:p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Предположим, у нас уже найдено начальное выравнивание* сигнала из входных последовательностей и построена </a:t>
            </a:r>
            <a:r>
              <a:rPr lang="en-U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PWM</a:t>
            </a:r>
            <a:endParaRPr lang="ru-RU" sz="28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Мы хотим  улучшить этот сигнал. Это значит поменять некоторые последовательности в выравнивании так, чтобы </a:t>
            </a:r>
            <a:r>
              <a:rPr lang="en-U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PWM </a:t>
            </a: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нового выравнивания оказалась лучше старой </a:t>
            </a:r>
            <a:r>
              <a:rPr lang="en-U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PWM. </a:t>
            </a: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«Лучше» - нужен вес </a:t>
            </a:r>
            <a:r>
              <a:rPr lang="en-U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PWM. </a:t>
            </a: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Например, </a:t>
            </a:r>
            <a:r>
              <a:rPr lang="en-U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IC </a:t>
            </a: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выравнивания подойдет!</a:t>
            </a:r>
          </a:p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Как это сделать? Идеи … (?)</a:t>
            </a:r>
            <a:endParaRPr lang="en-US" sz="28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4500" y="6698617"/>
            <a:ext cx="933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 выравнивание здесь и далее – выравнивание найденных сайтов сигнала во входных последовательностях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04279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TextShape 1"/>
          <p:cNvSpPr txBox="1"/>
          <p:nvPr/>
        </p:nvSpPr>
        <p:spPr>
          <a:xfrm>
            <a:off x="693000" y="402120"/>
            <a:ext cx="8693280" cy="1460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Алгоритм EM (</a:t>
            </a:r>
            <a:r>
              <a:rPr lang="ru-RU" sz="4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Expectation</a:t>
            </a:r>
            <a:r>
              <a:rPr lang="ru-RU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4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maximization</a:t>
            </a:r>
            <a:r>
              <a:rPr lang="ru-RU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</a:t>
            </a:r>
          </a:p>
        </p:txBody>
      </p:sp>
      <p:sp>
        <p:nvSpPr>
          <p:cNvPr id="381" name="TextShape 2"/>
          <p:cNvSpPr txBox="1"/>
          <p:nvPr/>
        </p:nvSpPr>
        <p:spPr>
          <a:xfrm>
            <a:off x="693000" y="1862639"/>
            <a:ext cx="8955912" cy="483597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ru-RU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По 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очереди удаляем фрагмент из </a:t>
            </a:r>
            <a:r>
              <a:rPr lang="ru-RU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выравнивания сигнала 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и заменяем его на лучший </a:t>
            </a:r>
            <a:r>
              <a:rPr lang="ru-RU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фрагмент </a:t>
            </a: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[</a:t>
            </a: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по </a:t>
            </a:r>
            <a:r>
              <a:rPr lang="ru-RU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весу </a:t>
            </a: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при </a:t>
            </a:r>
            <a:r>
              <a:rPr lang="ru-RU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сравнении с  PWM</a:t>
            </a:r>
            <a:r>
              <a:rPr 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] </a:t>
            </a:r>
            <a:r>
              <a:rPr lang="ru-RU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из той же последовательности, из которой выкинули</a:t>
            </a:r>
          </a:p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Пересчитываем </a:t>
            </a:r>
            <a:r>
              <a:rPr lang="en-U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PWM </a:t>
            </a: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и </a:t>
            </a:r>
            <a:r>
              <a:rPr lang="en-U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IC</a:t>
            </a: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</a:p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Повторяем пока процесс не сходится</a:t>
            </a:r>
            <a:r>
              <a:rPr lang="en-U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lang="ru-RU" sz="28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971640" lvl="1" indent="-513720">
              <a:buClr>
                <a:srgbClr val="000000"/>
              </a:buClr>
              <a:buFont typeface="Symbol" charset="2"/>
              <a:buChar char=""/>
            </a:pP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 выравнивание возвращается любой выкинутый фрагмент</a:t>
            </a:r>
          </a:p>
          <a:p>
            <a:pPr marL="971640" lvl="1" indent="-513720">
              <a:buClr>
                <a:srgbClr val="000000"/>
              </a:buClr>
              <a:buFont typeface="Symbol" charset="2"/>
              <a:buChar char=""/>
            </a:pP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или  </a:t>
            </a:r>
            <a:r>
              <a:rPr lang="en-U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IC </a:t>
            </a: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новой </a:t>
            </a:r>
            <a:r>
              <a:rPr lang="en-U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PWM </a:t>
            </a: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отличается от </a:t>
            </a:r>
            <a:r>
              <a:rPr lang="en-U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IC </a:t>
            </a: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старой незначительно</a:t>
            </a:r>
            <a:endParaRPr lang="ru-RU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ru-RU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На выходе алгоритма улучшенная </a:t>
            </a:r>
            <a:r>
              <a:rPr 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PWM </a:t>
            </a:r>
            <a:r>
              <a:rPr lang="ru-RU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и ее вес</a:t>
            </a:r>
            <a:endParaRPr lang="ru-RU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989516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Красный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7388</TotalTime>
  <Words>3905</Words>
  <Application>Microsoft Office PowerPoint</Application>
  <PresentationFormat>Custom</PresentationFormat>
  <Paragraphs>580</Paragraphs>
  <Slides>75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75</vt:i4>
      </vt:variant>
    </vt:vector>
  </HeadingPairs>
  <TitlesOfParts>
    <vt:vector size="77" baseType="lpstr">
      <vt:lpstr>Специальное оформление</vt:lpstr>
      <vt:lpstr>Office Theme</vt:lpstr>
      <vt:lpstr>Сигналы и мотивы -3</vt:lpstr>
      <vt:lpstr>Содержание Л3</vt:lpstr>
      <vt:lpstr>I. Содержание предыдущих серий</vt:lpstr>
      <vt:lpstr>PowerPoint Presentation</vt:lpstr>
      <vt:lpstr>I. Алгоритмы поиска мотивов  в последовательностях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Gibbs Sampling </vt:lpstr>
      <vt:lpstr>Есть и другие алгоритмы</vt:lpstr>
      <vt:lpstr>PowerPoint Presentation</vt:lpstr>
      <vt:lpstr>PowerPoint Presentation</vt:lpstr>
      <vt:lpstr>Попробуем применить!?</vt:lpstr>
      <vt:lpstr>III Недопредставленность и перепредставленность слов (коротких последовательностей) и паттернов в геноме</vt:lpstr>
      <vt:lpstr>PowerPoint Presentation</vt:lpstr>
      <vt:lpstr>Compositional Bias (CB) паттерна  = (наблюдаемое число)/ожидаемое (называют также контрастом)</vt:lpstr>
      <vt:lpstr>Марковская цепь максимального порядка</vt:lpstr>
      <vt:lpstr>PowerPoint Presentation</vt:lpstr>
      <vt:lpstr>IV PSSM и PSI BLAST для белков</vt:lpstr>
      <vt:lpstr>Вспомним PWM, вес и  информационное содержание</vt:lpstr>
      <vt:lpstr>Применение PWM</vt:lpstr>
      <vt:lpstr>PSSM — position-specific scoring  matrix</vt:lpstr>
      <vt:lpstr>PSSM — position-specific scoring  matrix</vt:lpstr>
      <vt:lpstr>Как оценить fki?</vt:lpstr>
      <vt:lpstr>Чрезмерный вклад родственных  последовательностей</vt:lpstr>
      <vt:lpstr>Оценка частоты остатка в позиции с  учетом веса последовательности</vt:lpstr>
      <vt:lpstr>Внимание: слово «вес» имеет два  разных значения</vt:lpstr>
      <vt:lpstr>Дополнительная информация: как получается вес последовательности?</vt:lpstr>
      <vt:lpstr>Добавление псевдоотсчётов</vt:lpstr>
      <vt:lpstr>Матрица BLOSUM62</vt:lpstr>
      <vt:lpstr>Расчет ожидаемой частоты  остатка</vt:lpstr>
      <vt:lpstr>Окончательная формула для  элемента PSSM</vt:lpstr>
      <vt:lpstr>Использование PSSM</vt:lpstr>
      <vt:lpstr>Алгоритм PSI-BLAST</vt:lpstr>
      <vt:lpstr>Дополнительные возможности  PSI-BLAST</vt:lpstr>
      <vt:lpstr>Паттерны</vt:lpstr>
      <vt:lpstr>Банк ProSite</vt:lpstr>
      <vt:lpstr>Поиск паттернов</vt:lpstr>
      <vt:lpstr>V Примеры сигналов</vt:lpstr>
      <vt:lpstr>КОНЕЦ ПРЕЗЕНТАЦИИ</vt:lpstr>
      <vt:lpstr>Вопросы о сигнале</vt:lpstr>
      <vt:lpstr>Примеры</vt:lpstr>
      <vt:lpstr>PowerPoint Presentation</vt:lpstr>
      <vt:lpstr>4. Сужение области поиска мотива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Chip-seq   эксперимент, позволяющий находить сайты связывания конкретного белка с ДНК с помощью NGS </vt:lpstr>
      <vt:lpstr>Сайт посадки рибосомы (прокариоты)</vt:lpstr>
      <vt:lpstr>PowerPoint Presentation</vt:lpstr>
      <vt:lpstr>PowerPoint Presentation</vt:lpstr>
      <vt:lpstr>PowerPoint Presentation</vt:lpstr>
      <vt:lpstr>конец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Виды описаний сигналов (мотивов)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aba</dc:creator>
  <dc:description/>
  <cp:lastModifiedBy>Andrei Vladimirovich Alexeevsky</cp:lastModifiedBy>
  <cp:revision>373</cp:revision>
  <dcterms:created xsi:type="dcterms:W3CDTF">2017-04-13T14:13:19Z</dcterms:created>
  <dcterms:modified xsi:type="dcterms:W3CDTF">2021-04-02T05:34:09Z</dcterms:modified>
  <dc:language>ru-RU</dc:language>
</cp:coreProperties>
</file>