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6"/>
  </p:notesMasterIdLst>
  <p:sldIdLst>
    <p:sldId id="256" r:id="rId3"/>
    <p:sldId id="381" r:id="rId4"/>
    <p:sldId id="305" r:id="rId5"/>
    <p:sldId id="412" r:id="rId6"/>
    <p:sldId id="343" r:id="rId7"/>
    <p:sldId id="386" r:id="rId8"/>
    <p:sldId id="342" r:id="rId9"/>
    <p:sldId id="359" r:id="rId10"/>
    <p:sldId id="414" r:id="rId11"/>
    <p:sldId id="395" r:id="rId12"/>
    <p:sldId id="396" r:id="rId13"/>
    <p:sldId id="397" r:id="rId14"/>
    <p:sldId id="398" r:id="rId15"/>
    <p:sldId id="383" r:id="rId16"/>
    <p:sldId id="306" r:id="rId17"/>
    <p:sldId id="346" r:id="rId18"/>
    <p:sldId id="384" r:id="rId19"/>
    <p:sldId id="388" r:id="rId20"/>
    <p:sldId id="411" r:id="rId21"/>
    <p:sldId id="406" r:id="rId22"/>
    <p:sldId id="399" r:id="rId23"/>
    <p:sldId id="410" r:id="rId24"/>
    <p:sldId id="401" r:id="rId25"/>
    <p:sldId id="405" r:id="rId26"/>
    <p:sldId id="407" r:id="rId27"/>
    <p:sldId id="409" r:id="rId28"/>
    <p:sldId id="408" r:id="rId29"/>
    <p:sldId id="413" r:id="rId30"/>
    <p:sldId id="307" r:id="rId31"/>
    <p:sldId id="358" r:id="rId32"/>
    <p:sldId id="348" r:id="rId33"/>
    <p:sldId id="349" r:id="rId34"/>
    <p:sldId id="403" r:id="rId35"/>
    <p:sldId id="350" r:id="rId36"/>
    <p:sldId id="351" r:id="rId37"/>
    <p:sldId id="404" r:id="rId38"/>
    <p:sldId id="360" r:id="rId39"/>
    <p:sldId id="387" r:id="rId40"/>
    <p:sldId id="391" r:id="rId41"/>
    <p:sldId id="390" r:id="rId42"/>
    <p:sldId id="392" r:id="rId43"/>
    <p:sldId id="394" r:id="rId44"/>
    <p:sldId id="385" r:id="rId45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ba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5" autoAdjust="0"/>
    <p:restoredTop sz="94744" autoAdjust="0"/>
  </p:normalViewPr>
  <p:slideViewPr>
    <p:cSldViewPr snapToGrid="0">
      <p:cViewPr varScale="1">
        <p:scale>
          <a:sx n="94" d="100"/>
          <a:sy n="94" d="100"/>
        </p:scale>
        <p:origin x="1164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9B915-2FBA-4158-BEF7-6605FDEB9D65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255C5-16F3-4ED2-8034-BA1E64D2EF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162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ru-RU" dirty="0" smtClean="0">
                <a:latin typeface="Arial" panose="020B0604020202020204" pitchFamily="34" charset="0"/>
                <a:ea typeface="msgothic" charset="0"/>
                <a:cs typeface="msgothic" charset="0"/>
              </a:rPr>
              <a:t>.)</a:t>
            </a:r>
            <a:r>
              <a:rPr lang="ar-SA" altLang="ru-RU" dirty="0">
                <a:latin typeface="Arial" panose="020B0604020202020204" pitchFamily="34" charset="0"/>
              </a:rPr>
              <a:t>‏</a:t>
            </a:r>
            <a:endParaRPr lang="en-GB" altLang="ru-RU" dirty="0">
              <a:latin typeface="Arial" panose="020B0604020202020204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63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67E0-4C03-4EA4-B9EB-EB9CD8D82FDF}" type="datetime1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3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DF2C-ABF2-4DF9-BCF5-DB28AE91FC1D}" type="datetime1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536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65D8-96B2-498A-9F95-4C72C22525ED}" type="datetime1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30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376D-F604-4F80-BF11-0ED2EF698969}" type="datetime1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3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1206-9F5F-45FC-B727-3F4F1D905806}" type="datetime1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3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9E0B-F6FB-4EA7-AB94-D36412D0530B}" type="datetime1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41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445B-ED11-4A8F-AAE8-5C3D0621CAB4}" type="datetime1">
              <a:rPr lang="ru-RU" smtClean="0"/>
              <a:pPr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94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B2AA-390F-47DA-AE72-0EC80AE472DE}" type="datetime1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68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87D0-3B9A-4999-A5F7-1A691E1D3C7A}" type="datetime1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614612" cy="365125"/>
          </a:xfrm>
        </p:spPr>
        <p:txBody>
          <a:bodyPr/>
          <a:lstStyle>
            <a:lvl1pPr>
              <a:defRPr sz="1800"/>
            </a:lvl1pPr>
          </a:lstStyle>
          <a:p>
            <a:r>
              <a:rPr lang="ru-RU" dirty="0" smtClean="0"/>
              <a:t>Слайд</a:t>
            </a:r>
            <a:fld id="{4280A8C7-CE2A-4171-8686-5727339A32FC}" type="slidenum">
              <a:rPr lang="ru-RU" sz="2000" smtClean="0"/>
              <a:pPr/>
              <a:t>‹#›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1702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1C28-FD42-4E58-9FC9-48FDEFE3D3A0}" type="datetime1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95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A8D5-1957-4545-8E2E-7ADE78C54ADF}" type="datetime1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82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A0E42-41DB-4E34-A7CB-11A163E2F871}" type="datetime1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86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einfinity.org/sp/sp_coding.html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seudoknot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iralzone.expasy.org/860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as.org/content/96/25/14177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Сигналы и мотивы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600" dirty="0" smtClean="0"/>
              <a:t>А.Алексеевский </a:t>
            </a:r>
            <a:endParaRPr lang="en-US" sz="2600" dirty="0" smtClean="0"/>
          </a:p>
          <a:p>
            <a:r>
              <a:rPr lang="ru-RU" i="1" dirty="0" smtClean="0"/>
              <a:t>Частично использованы </a:t>
            </a:r>
            <a:r>
              <a:rPr lang="ru-RU" i="1" dirty="0" err="1" smtClean="0"/>
              <a:t>сдайды</a:t>
            </a:r>
            <a:r>
              <a:rPr lang="ru-RU" i="1" dirty="0" smtClean="0"/>
              <a:t> из презентаций </a:t>
            </a:r>
            <a:r>
              <a:rPr lang="ru-RU" i="1" dirty="0" err="1" smtClean="0"/>
              <a:t>М.С.Гельфанда</a:t>
            </a:r>
            <a:r>
              <a:rPr lang="ru-RU" i="1" dirty="0" smtClean="0"/>
              <a:t>, </a:t>
            </a:r>
            <a:r>
              <a:rPr lang="ru-RU" i="1" dirty="0" err="1" smtClean="0"/>
              <a:t>Е.О.Ермаковой</a:t>
            </a:r>
            <a:r>
              <a:rPr lang="ru-RU" i="1" dirty="0" smtClean="0"/>
              <a:t>, </a:t>
            </a:r>
            <a:r>
              <a:rPr lang="ru-RU" i="1" dirty="0" err="1" smtClean="0"/>
              <a:t>Д.А.Равчеева</a:t>
            </a:r>
            <a:r>
              <a:rPr lang="ru-RU" i="1" dirty="0" smtClean="0"/>
              <a:t>, </a:t>
            </a:r>
            <a:r>
              <a:rPr lang="ru-RU" i="1" dirty="0" err="1" smtClean="0"/>
              <a:t>В.Ю.Макеева</a:t>
            </a:r>
            <a:r>
              <a:rPr lang="ru-RU" i="1" dirty="0" smtClean="0"/>
              <a:t>, </a:t>
            </a:r>
            <a:r>
              <a:rPr lang="ru-RU" i="1" dirty="0" err="1" smtClean="0"/>
              <a:t>И.И.Артамоновой</a:t>
            </a:r>
            <a:r>
              <a:rPr lang="ru-RU" i="1" dirty="0" smtClean="0"/>
              <a:t> и других источников</a:t>
            </a:r>
          </a:p>
          <a:p>
            <a:r>
              <a:rPr lang="ru-RU" i="1" dirty="0" smtClean="0"/>
              <a:t> 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 посадки рибосомы (прокариоты)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Назывется</a:t>
            </a:r>
            <a:r>
              <a:rPr lang="ru-RU" dirty="0" smtClean="0"/>
              <a:t> «последовательность </a:t>
            </a:r>
            <a:r>
              <a:rPr lang="ru-RU" dirty="0" err="1" smtClean="0"/>
              <a:t>Шайн-Далгарно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34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676400" y="381000"/>
            <a:ext cx="5468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tx2"/>
                </a:solidFill>
              </a:rPr>
              <a:t>Начала генов </a:t>
            </a:r>
            <a:r>
              <a:rPr lang="ru-RU" sz="3200" i="1">
                <a:solidFill>
                  <a:schemeClr val="tx2"/>
                </a:solidFill>
              </a:rPr>
              <a:t>Bacillus subtilis</a:t>
            </a:r>
          </a:p>
        </p:txBody>
      </p:sp>
      <p:pic>
        <p:nvPicPr>
          <p:cNvPr id="3" name="Picture 11" descr="C:\Work\Learning\Gelfand\2-й курс - 2007-08 (Гены и сайты)\Лекции\Materials\ReAlign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5381625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34299" y="6229350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41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Work\Learning\Gelfand\2-й курс - 2007-08 (Гены и сайты)\Лекции\Materials\ReAlign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517525"/>
            <a:ext cx="5505450" cy="5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34299" y="6229350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6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Work\Learning\Gelfand\2-й курс - 2007-08 (Гены и сайты)\Лекции\Materials\ReAlign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484188"/>
            <a:ext cx="6192837" cy="588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34299" y="6229350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01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Терминация</a:t>
            </a:r>
            <a:r>
              <a:rPr lang="ru-RU" dirty="0" smtClean="0"/>
              <a:t> транскрипции у прокариот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513" y="1825625"/>
            <a:ext cx="8543925" cy="4351338"/>
          </a:xfrm>
        </p:spPr>
        <p:txBody>
          <a:bodyPr/>
          <a:lstStyle/>
          <a:p>
            <a:r>
              <a:rPr lang="en-US" dirty="0" smtClean="0"/>
              <a:t>Rho </a:t>
            </a:r>
            <a:r>
              <a:rPr lang="ru-RU" dirty="0" smtClean="0"/>
              <a:t>зависимая </a:t>
            </a:r>
            <a:r>
              <a:rPr lang="ru-RU" dirty="0" err="1" smtClean="0"/>
              <a:t>терминация</a:t>
            </a:r>
            <a:r>
              <a:rPr lang="ru-RU" dirty="0" smtClean="0"/>
              <a:t>, </a:t>
            </a:r>
            <a:r>
              <a:rPr lang="en-US" dirty="0" smtClean="0"/>
              <a:t>Rho – </a:t>
            </a:r>
            <a:r>
              <a:rPr lang="ru-RU" dirty="0" smtClean="0"/>
              <a:t>АТФ зависимая </a:t>
            </a:r>
            <a:r>
              <a:rPr lang="ru-RU" dirty="0" err="1" smtClean="0"/>
              <a:t>хеликаза</a:t>
            </a:r>
            <a:r>
              <a:rPr lang="en-US" dirty="0" smtClean="0"/>
              <a:t>. </a:t>
            </a:r>
            <a:r>
              <a:rPr lang="ru-RU" dirty="0" smtClean="0"/>
              <a:t>Сайты </a:t>
            </a:r>
            <a:r>
              <a:rPr lang="en-US" dirty="0" smtClean="0"/>
              <a:t>rut</a:t>
            </a:r>
            <a:r>
              <a:rPr lang="ru-RU" dirty="0" smtClean="0"/>
              <a:t> (</a:t>
            </a:r>
            <a:r>
              <a:rPr lang="en-US" b="1" dirty="0" smtClean="0"/>
              <a:t>Rho </a:t>
            </a:r>
            <a:r>
              <a:rPr lang="en-US" b="1" dirty="0" err="1" smtClean="0"/>
              <a:t>UTilisation</a:t>
            </a:r>
            <a:r>
              <a:rPr lang="en-US" b="1" dirty="0" smtClean="0"/>
              <a:t> site) </a:t>
            </a:r>
            <a:r>
              <a:rPr lang="ru-RU" dirty="0" smtClean="0"/>
              <a:t>очень не консервативны и плохо предсказываются</a:t>
            </a:r>
          </a:p>
          <a:p>
            <a:r>
              <a:rPr lang="en-US" dirty="0" smtClean="0"/>
              <a:t>Rho </a:t>
            </a:r>
            <a:r>
              <a:rPr lang="ru-RU" dirty="0" smtClean="0"/>
              <a:t>независимая </a:t>
            </a:r>
            <a:r>
              <a:rPr lang="ru-RU" dirty="0" err="1" smtClean="0"/>
              <a:t>терминация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Бывает другая </a:t>
            </a:r>
            <a:r>
              <a:rPr lang="en-US" dirty="0" smtClean="0"/>
              <a:t>(</a:t>
            </a:r>
            <a:r>
              <a:rPr lang="en-US" dirty="0" err="1" smtClean="0"/>
              <a:t>Ju</a:t>
            </a:r>
            <a:r>
              <a:rPr lang="en-US" dirty="0"/>
              <a:t> </a:t>
            </a:r>
            <a:r>
              <a:rPr lang="en-US" dirty="0" smtClean="0"/>
              <a:t>et al. </a:t>
            </a:r>
            <a:r>
              <a:rPr lang="en-US" dirty="0"/>
              <a:t>Nat </a:t>
            </a:r>
            <a:r>
              <a:rPr lang="en-US" dirty="0" err="1"/>
              <a:t>Microbiol</a:t>
            </a:r>
            <a:r>
              <a:rPr lang="en-US" dirty="0"/>
              <a:t>. 2019 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09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00185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Rho-</a:t>
            </a:r>
            <a:r>
              <a:rPr lang="ru-RU" sz="3600" dirty="0" smtClean="0"/>
              <a:t>независимый терминатор у прокариот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038" y="1690689"/>
            <a:ext cx="8543925" cy="4486274"/>
          </a:xfrm>
        </p:spPr>
        <p:txBody>
          <a:bodyPr>
            <a:normAutofit/>
          </a:bodyPr>
          <a:lstStyle/>
          <a:p>
            <a:r>
              <a:rPr lang="ru-RU" dirty="0" smtClean="0"/>
              <a:t>Шпилька РНК  (образующаяся на синтезируемой РНК)</a:t>
            </a:r>
            <a:endParaRPr lang="en-US" dirty="0" smtClean="0"/>
          </a:p>
          <a:p>
            <a:r>
              <a:rPr lang="ru-RU" dirty="0" smtClean="0"/>
              <a:t>На 3</a:t>
            </a:r>
            <a:r>
              <a:rPr lang="en-US" dirty="0" smtClean="0"/>
              <a:t>’ </a:t>
            </a:r>
            <a:r>
              <a:rPr lang="ru-RU" dirty="0" smtClean="0"/>
              <a:t>конце её </a:t>
            </a:r>
            <a:r>
              <a:rPr lang="en-US" dirty="0" smtClean="0"/>
              <a:t>T-</a:t>
            </a:r>
            <a:r>
              <a:rPr lang="ru-RU" dirty="0" smtClean="0"/>
              <a:t>богатый участок</a:t>
            </a:r>
          </a:p>
          <a:p>
            <a:r>
              <a:rPr lang="ru-RU" dirty="0" smtClean="0"/>
              <a:t>Вывод: 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последовательность в конце оперона (</a:t>
            </a:r>
            <a:r>
              <a:rPr lang="ru-RU" dirty="0" err="1" smtClean="0"/>
              <a:t>транскрипта</a:t>
            </a:r>
            <a:r>
              <a:rPr lang="ru-RU" dirty="0" smtClean="0"/>
              <a:t>);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способная образовать характерную вторичную структуру РНК; 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с характерным нуклеотидным составом частей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067472" y="57041"/>
            <a:ext cx="8494012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altLang="ru-RU" sz="1452" b="1" dirty="0">
                <a:latin typeface="Arial" panose="020B0604020202020204" pitchFamily="34" charset="0"/>
              </a:rPr>
              <a:t>Figure 1. Rho-independent intrinsic terminator construct.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72" y="529495"/>
            <a:ext cx="7805619" cy="320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471231" y="6502455"/>
            <a:ext cx="3918652" cy="8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ru-RU" sz="1089" b="1" dirty="0">
                <a:latin typeface="Arial" panose="020B0604020202020204" pitchFamily="34" charset="0"/>
              </a:rPr>
              <a:t>Elena A. </a:t>
            </a:r>
            <a:r>
              <a:rPr lang="en-GB" altLang="ru-RU" sz="1089" b="1" dirty="0" err="1">
                <a:latin typeface="Arial" panose="020B0604020202020204" pitchFamily="34" charset="0"/>
              </a:rPr>
              <a:t>Lesnik</a:t>
            </a:r>
            <a:r>
              <a:rPr lang="en-GB" altLang="ru-RU" sz="1089" b="1" dirty="0">
                <a:latin typeface="Arial" panose="020B0604020202020204" pitchFamily="34" charset="0"/>
              </a:rPr>
              <a:t> et al. </a:t>
            </a:r>
            <a:r>
              <a:rPr lang="en-GB" altLang="ru-RU" sz="1089" b="1" dirty="0" err="1">
                <a:latin typeface="Arial" panose="020B0604020202020204" pitchFamily="34" charset="0"/>
              </a:rPr>
              <a:t>Nucl</a:t>
            </a:r>
            <a:r>
              <a:rPr lang="en-GB" altLang="ru-RU" sz="1089" b="1" dirty="0">
                <a:latin typeface="Arial" panose="020B0604020202020204" pitchFamily="34" charset="0"/>
              </a:rPr>
              <a:t>. Acids Res. 2001;29:3583-3594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7175" y="3783452"/>
            <a:ext cx="93916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ru-RU" dirty="0">
                <a:latin typeface="Arial" panose="020B0604020202020204" pitchFamily="34" charset="0"/>
                <a:ea typeface="msgothic" charset="0"/>
                <a:cs typeface="msgothic" charset="0"/>
              </a:rPr>
              <a:t>Figure 1. Rho-independent intrinsic terminator construct. Regions include from 5′ to 3′: (</a:t>
            </a:r>
            <a:r>
              <a:rPr lang="en-GB" altLang="ru-RU" dirty="0" err="1">
                <a:latin typeface="Arial" panose="020B0604020202020204" pitchFamily="34" charset="0"/>
                <a:ea typeface="msgothic" charset="0"/>
                <a:cs typeface="msgothic" charset="0"/>
              </a:rPr>
              <a:t>i</a:t>
            </a:r>
            <a:r>
              <a:rPr lang="en-GB" altLang="ru-RU" dirty="0">
                <a:latin typeface="Arial" panose="020B0604020202020204" pitchFamily="34" charset="0"/>
                <a:ea typeface="msgothic" charset="0"/>
                <a:cs typeface="msgothic" charset="0"/>
              </a:rPr>
              <a:t>) A-region of 11 </a:t>
            </a:r>
            <a:r>
              <a:rPr lang="en-GB" altLang="ru-RU" dirty="0" err="1">
                <a:latin typeface="Arial" panose="020B0604020202020204" pitchFamily="34" charset="0"/>
                <a:ea typeface="msgothic" charset="0"/>
                <a:cs typeface="msgothic" charset="0"/>
              </a:rPr>
              <a:t>nt</a:t>
            </a:r>
            <a:r>
              <a:rPr lang="en-GB" altLang="ru-RU" dirty="0">
                <a:latin typeface="Arial" panose="020B0604020202020204" pitchFamily="34" charset="0"/>
                <a:ea typeface="msgothic" charset="0"/>
                <a:cs typeface="msgothic" charset="0"/>
              </a:rPr>
              <a:t>; (ii) a hairpin with a loop of 3–10 residues and with one of three types of stems: perfect stems of 4–18 base pairs, stems of 9–18 base pairs with internal loop no longer than 20% stem length, or stems of 7–18 base pairs with 1–5 </a:t>
            </a:r>
            <a:r>
              <a:rPr lang="en-GB" altLang="ru-RU" dirty="0" err="1">
                <a:latin typeface="Arial" panose="020B0604020202020204" pitchFamily="34" charset="0"/>
                <a:ea typeface="msgothic" charset="0"/>
                <a:cs typeface="msgothic" charset="0"/>
              </a:rPr>
              <a:t>nt</a:t>
            </a:r>
            <a:r>
              <a:rPr lang="en-GB" altLang="ru-RU" dirty="0">
                <a:latin typeface="Arial" panose="020B0604020202020204" pitchFamily="34" charset="0"/>
                <a:ea typeface="msgothic" charset="0"/>
                <a:cs typeface="msgothic" charset="0"/>
              </a:rPr>
              <a:t> bulges in either 5′ or 3′-side of stems; (iii) a spacer of 0–2 </a:t>
            </a:r>
            <a:r>
              <a:rPr lang="en-GB" altLang="ru-RU" dirty="0" err="1">
                <a:latin typeface="Arial" panose="020B0604020202020204" pitchFamily="34" charset="0"/>
                <a:ea typeface="msgothic" charset="0"/>
                <a:cs typeface="msgothic" charset="0"/>
              </a:rPr>
              <a:t>nt</a:t>
            </a:r>
            <a:r>
              <a:rPr lang="en-GB" altLang="ru-RU" dirty="0">
                <a:latin typeface="Arial" panose="020B0604020202020204" pitchFamily="34" charset="0"/>
                <a:ea typeface="msgothic" charset="0"/>
                <a:cs typeface="msgothic" charset="0"/>
              </a:rPr>
              <a:t> (any bases except T); (iv) T-region divided into three parts: proximal part of 5 </a:t>
            </a:r>
            <a:r>
              <a:rPr lang="en-GB" altLang="ru-RU" dirty="0" err="1">
                <a:latin typeface="Arial" panose="020B0604020202020204" pitchFamily="34" charset="0"/>
                <a:ea typeface="msgothic" charset="0"/>
                <a:cs typeface="msgothic" charset="0"/>
              </a:rPr>
              <a:t>nt</a:t>
            </a:r>
            <a:r>
              <a:rPr lang="en-GB" altLang="ru-RU" dirty="0">
                <a:latin typeface="Arial" panose="020B0604020202020204" pitchFamily="34" charset="0"/>
                <a:ea typeface="msgothic" charset="0"/>
                <a:cs typeface="msgothic" charset="0"/>
              </a:rPr>
              <a:t>, distal part of 4 </a:t>
            </a:r>
            <a:r>
              <a:rPr lang="en-GB" altLang="ru-RU" dirty="0" err="1">
                <a:latin typeface="Arial" panose="020B0604020202020204" pitchFamily="34" charset="0"/>
                <a:ea typeface="msgothic" charset="0"/>
                <a:cs typeface="msgothic" charset="0"/>
              </a:rPr>
              <a:t>nt</a:t>
            </a:r>
            <a:r>
              <a:rPr lang="en-GB" altLang="ru-RU" dirty="0">
                <a:latin typeface="Arial" panose="020B0604020202020204" pitchFamily="34" charset="0"/>
                <a:ea typeface="msgothic" charset="0"/>
                <a:cs typeface="msgothic" charset="0"/>
              </a:rPr>
              <a:t>, and extra part of 3 nt. (We did not number spacer nucleotides since no more than 5% putative terminators contained 2 </a:t>
            </a:r>
            <a:r>
              <a:rPr lang="en-GB" altLang="ru-RU" dirty="0" err="1">
                <a:latin typeface="Arial" panose="020B0604020202020204" pitchFamily="34" charset="0"/>
                <a:ea typeface="msgothic" charset="0"/>
                <a:cs typeface="msgothic" charset="0"/>
              </a:rPr>
              <a:t>nt</a:t>
            </a:r>
            <a:r>
              <a:rPr lang="en-GB" altLang="ru-RU" dirty="0">
                <a:latin typeface="Arial" panose="020B0604020202020204" pitchFamily="34" charset="0"/>
                <a:ea typeface="msgothic" charset="0"/>
                <a:cs typeface="msgothic" charset="0"/>
              </a:rPr>
              <a:t> spacers and no more than 15% putative terminators contained 1 </a:t>
            </a:r>
            <a:r>
              <a:rPr lang="en-GB" altLang="ru-RU" dirty="0" err="1">
                <a:latin typeface="Arial" panose="020B0604020202020204" pitchFamily="34" charset="0"/>
                <a:ea typeface="msgothic" charset="0"/>
                <a:cs typeface="msgothic" charset="0"/>
              </a:rPr>
              <a:t>nt</a:t>
            </a:r>
            <a:r>
              <a:rPr lang="en-GB" altLang="ru-RU" dirty="0">
                <a:latin typeface="Arial" panose="020B0604020202020204" pitchFamily="34" charset="0"/>
                <a:ea typeface="msgothic" charset="0"/>
                <a:cs typeface="msgothic" charset="0"/>
              </a:rPr>
              <a:t> spacers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892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fld id="{4280A8C7-CE2A-4171-8686-5727339A32FC}" type="slidenum">
              <a:rPr lang="ru-RU" sz="2000" smtClean="0"/>
              <a:pPr/>
              <a:t>17</a:t>
            </a:fld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243552"/>
            <a:ext cx="2718000" cy="30471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3626726"/>
            <a:ext cx="3391088" cy="2729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974" y="520091"/>
            <a:ext cx="5850751" cy="1569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250" y="3474326"/>
            <a:ext cx="8134350" cy="107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3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ChangeArrowheads="1"/>
          </p:cNvSpPr>
          <p:nvPr/>
        </p:nvSpPr>
        <p:spPr bwMode="auto">
          <a:xfrm>
            <a:off x="2895600" y="0"/>
            <a:ext cx="6477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SzPct val="120000"/>
              <a:buFont typeface="Arial" panose="020B0604020202020204" pitchFamily="34" charset="0"/>
              <a:buBlip>
                <a:blip r:embed="rId2"/>
              </a:buBlip>
              <a:defRPr sz="2400">
                <a:solidFill>
                  <a:srgbClr val="6699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Symbol" panose="05050102010706020507" pitchFamily="18" charset="2"/>
              <a:buChar char="-"/>
              <a:defRPr sz="1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Symbol" panose="05050102010706020507" pitchFamily="18" charset="2"/>
              <a:buChar char="-"/>
              <a:defRPr sz="12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4300">
                <a:solidFill>
                  <a:schemeClr val="tx1"/>
                </a:solidFill>
              </a:rPr>
              <a:t>Termination</a:t>
            </a:r>
            <a:endParaRPr lang="en-US" altLang="en-US" sz="4300">
              <a:solidFill>
                <a:schemeClr val="bg1"/>
              </a:solidFill>
            </a:endParaRPr>
          </a:p>
        </p:txBody>
      </p:sp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533400" y="1273176"/>
            <a:ext cx="3444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20000"/>
              <a:buFont typeface="Arial" panose="020B0604020202020204" pitchFamily="34" charset="0"/>
              <a:buBlip>
                <a:blip r:embed="rId2"/>
              </a:buBlip>
              <a:defRPr sz="2400">
                <a:solidFill>
                  <a:srgbClr val="6699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Symbol" panose="05050102010706020507" pitchFamily="18" charset="2"/>
              <a:buChar char="-"/>
              <a:defRPr sz="1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Symbol" panose="05050102010706020507" pitchFamily="18" charset="2"/>
              <a:buChar char="-"/>
              <a:defRPr sz="12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Char char="•"/>
            </a:pPr>
            <a:endParaRPr lang="en-US" altLang="en-US" sz="36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3600">
              <a:solidFill>
                <a:schemeClr val="tx1"/>
              </a:solidFill>
            </a:endParaRPr>
          </a:p>
        </p:txBody>
      </p:sp>
      <p:sp>
        <p:nvSpPr>
          <p:cNvPr id="51203" name="TextBox 1"/>
          <p:cNvSpPr txBox="1">
            <a:spLocks noChangeArrowheads="1"/>
          </p:cNvSpPr>
          <p:nvPr/>
        </p:nvSpPr>
        <p:spPr bwMode="auto">
          <a:xfrm>
            <a:off x="8447089" y="6457951"/>
            <a:ext cx="10239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Fig 12.11</a:t>
            </a:r>
          </a:p>
        </p:txBody>
      </p:sp>
      <p:pic>
        <p:nvPicPr>
          <p:cNvPr id="51204" name="Picture 2" descr="C11F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06476"/>
            <a:ext cx="662940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67213" y="5803682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https://pitcherlab.ca/s/Genetics-Chapter-12-2019-handout.ppt</a:t>
            </a:r>
          </a:p>
        </p:txBody>
      </p:sp>
      <p:sp>
        <p:nvSpPr>
          <p:cNvPr id="3" name="AutoShape 2" descr="Initiation in Eukaryotes&#10;TRANSCRIPTION&#10;RNA PROCESSING&#10;TRANSLATION&#10;DNA&#10;Pre-mRNA&#10;mRNA&#10;Ribosome&#10;Polypeptide&#10;Eukaryotic promot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94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Эукариоты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5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0"/>
            <a:ext cx="8543925" cy="809625"/>
          </a:xfrm>
        </p:spPr>
        <p:txBody>
          <a:bodyPr/>
          <a:lstStyle/>
          <a:p>
            <a:r>
              <a:rPr lang="ru-RU" dirty="0" smtClean="0"/>
              <a:t>Оглавление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915" y="1276351"/>
            <a:ext cx="8543925" cy="5080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Промоторы прокариот – слайд 4</a:t>
            </a:r>
          </a:p>
          <a:p>
            <a:r>
              <a:rPr lang="ru-RU" dirty="0" err="1" smtClean="0"/>
              <a:t>Шайн-Далгарно</a:t>
            </a:r>
            <a:r>
              <a:rPr lang="ru-RU" dirty="0" smtClean="0"/>
              <a:t> - 8</a:t>
            </a:r>
          </a:p>
          <a:p>
            <a:r>
              <a:rPr lang="ru-RU" dirty="0" err="1" smtClean="0"/>
              <a:t>Терминация</a:t>
            </a:r>
            <a:r>
              <a:rPr lang="ru-RU" dirty="0" smtClean="0"/>
              <a:t> </a:t>
            </a:r>
            <a:r>
              <a:rPr lang="ru-RU" dirty="0"/>
              <a:t>транскрипции у </a:t>
            </a:r>
            <a:r>
              <a:rPr lang="ru-RU" dirty="0" smtClean="0"/>
              <a:t>прокариот – 12</a:t>
            </a:r>
          </a:p>
          <a:p>
            <a:r>
              <a:rPr lang="ru-RU" dirty="0"/>
              <a:t>Инициация транскрипции у эукариот, ТАТА бокс – </a:t>
            </a:r>
            <a:r>
              <a:rPr lang="ru-RU" dirty="0" smtClean="0"/>
              <a:t>17</a:t>
            </a:r>
            <a:endParaRPr lang="ru-RU" dirty="0"/>
          </a:p>
          <a:p>
            <a:r>
              <a:rPr lang="ru-RU" dirty="0" smtClean="0"/>
              <a:t>Сайты связывания транскрипционных факторов  у прокариот – 20</a:t>
            </a:r>
            <a:endParaRPr lang="ru-RU" dirty="0"/>
          </a:p>
          <a:p>
            <a:r>
              <a:rPr lang="ru-RU" dirty="0" smtClean="0"/>
              <a:t>Регуляция транскрипции у эукариот – </a:t>
            </a:r>
            <a:r>
              <a:rPr lang="en-US" dirty="0" smtClean="0"/>
              <a:t>2</a:t>
            </a:r>
            <a:r>
              <a:rPr lang="ru-RU" dirty="0" smtClean="0"/>
              <a:t>5</a:t>
            </a:r>
          </a:p>
          <a:p>
            <a:r>
              <a:rPr lang="ru-RU" dirty="0" smtClean="0"/>
              <a:t>Другие сигналы – 2</a:t>
            </a:r>
            <a:r>
              <a:rPr lang="en-US" dirty="0" smtClean="0"/>
              <a:t>8</a:t>
            </a:r>
          </a:p>
          <a:p>
            <a:pPr lvl="1"/>
            <a:r>
              <a:rPr lang="ru-RU" dirty="0" smtClean="0"/>
              <a:t>Сигналы </a:t>
            </a:r>
            <a:r>
              <a:rPr lang="ru-RU" dirty="0" err="1" smtClean="0"/>
              <a:t>сплайсинга</a:t>
            </a:r>
            <a:r>
              <a:rPr lang="ru-RU" dirty="0" smtClean="0"/>
              <a:t> – 29</a:t>
            </a:r>
          </a:p>
          <a:p>
            <a:pPr lvl="1"/>
            <a:r>
              <a:rPr lang="ru-RU" dirty="0" smtClean="0"/>
              <a:t>Сигналы </a:t>
            </a:r>
            <a:r>
              <a:rPr lang="ru-RU" dirty="0" err="1" smtClean="0"/>
              <a:t>мРНК</a:t>
            </a:r>
            <a:r>
              <a:rPr lang="ru-RU" dirty="0" smtClean="0"/>
              <a:t> эукариот</a:t>
            </a:r>
          </a:p>
          <a:p>
            <a:pPr lvl="1"/>
            <a:r>
              <a:rPr lang="ru-RU" dirty="0" smtClean="0"/>
              <a:t>Сигналы сдвига рамки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35326" y="671552"/>
            <a:ext cx="7723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Пока не актуально, т.к. добавил слайды (и может еще добавлю)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fld id="{4280A8C7-CE2A-4171-8686-5727339A32FC}" type="slidenum">
              <a:rPr lang="ru-RU" sz="2000" smtClean="0"/>
              <a:pPr/>
              <a:t>20</a:t>
            </a:fld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60" y="365337"/>
            <a:ext cx="6076950" cy="45624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5608" y="5094891"/>
            <a:ext cx="8201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M.Parasad</a:t>
            </a:r>
            <a:r>
              <a:rPr lang="en-US" dirty="0" smtClean="0"/>
              <a:t> </a:t>
            </a:r>
            <a:r>
              <a:rPr lang="en-US" dirty="0" err="1" smtClean="0"/>
              <a:t>Naidi</a:t>
            </a:r>
            <a:endParaRPr lang="ru-RU" dirty="0" smtClean="0"/>
          </a:p>
          <a:p>
            <a:r>
              <a:rPr lang="ru-RU" dirty="0" smtClean="0"/>
              <a:t>https</a:t>
            </a:r>
            <a:r>
              <a:rPr lang="ru-RU" dirty="0"/>
              <a:t>://www.slideshare.net/mprasadnaidu/gene-expression-in-eukaryotes</a:t>
            </a:r>
          </a:p>
        </p:txBody>
      </p:sp>
    </p:spTree>
    <p:extLst>
      <p:ext uri="{BB962C8B-B14F-4D97-AF65-F5344CB8AC3E}">
        <p14:creationId xmlns:p14="http://schemas.microsoft.com/office/powerpoint/2010/main" val="17596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7" name="Picture 29" descr="nrg2816-f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" b="12006"/>
          <a:stretch/>
        </p:blipFill>
        <p:spPr bwMode="auto">
          <a:xfrm>
            <a:off x="180611" y="1140135"/>
            <a:ext cx="6033655" cy="51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7699" y="6097641"/>
            <a:ext cx="6408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James 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A. Goodrich &amp; Robert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Tjian</a:t>
            </a:r>
            <a:endParaRPr lang="en-US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i="1" dirty="0">
                <a:solidFill>
                  <a:srgbClr val="7C7C7C"/>
                </a:solidFill>
                <a:latin typeface="Verdana" panose="020B0604030504040204" pitchFamily="34" charset="0"/>
              </a:rPr>
              <a:t>Nature Reviews Genetics </a:t>
            </a:r>
            <a:r>
              <a:rPr lang="en-US" b="1" dirty="0">
                <a:solidFill>
                  <a:srgbClr val="7C7C7C"/>
                </a:solidFill>
                <a:latin typeface="Verdana" panose="020B0604030504040204" pitchFamily="34" charset="0"/>
              </a:rPr>
              <a:t>11</a:t>
            </a:r>
            <a:r>
              <a:rPr lang="en-US" dirty="0">
                <a:solidFill>
                  <a:srgbClr val="7C7C7C"/>
                </a:solidFill>
                <a:latin typeface="Verdana" panose="020B0604030504040204" pitchFamily="34" charset="0"/>
              </a:rPr>
              <a:t>, 549-558 (August 2010)</a:t>
            </a:r>
            <a:endParaRPr lang="en-US" b="0" i="0" dirty="0">
              <a:solidFill>
                <a:srgbClr val="7C7C7C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819" y="0"/>
            <a:ext cx="92063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Calibri Light" panose="020F0302020204030204" pitchFamily="34" charset="0"/>
              </a:rPr>
              <a:t>Инициация транскрипции у эукариот.</a:t>
            </a:r>
            <a:r>
              <a:rPr lang="en-US" sz="3200" dirty="0" smtClean="0">
                <a:latin typeface="Calibri Light" panose="020F0302020204030204" pitchFamily="34" charset="0"/>
              </a:rPr>
              <a:t> </a:t>
            </a:r>
            <a:r>
              <a:rPr lang="ru-RU" sz="3200" dirty="0" smtClean="0">
                <a:latin typeface="Calibri Light" panose="020F0302020204030204" pitchFamily="34" charset="0"/>
              </a:rPr>
              <a:t>Полимераза </a:t>
            </a:r>
            <a:r>
              <a:rPr lang="en-US" sz="3200" dirty="0" smtClean="0">
                <a:latin typeface="Calibri Light" panose="020F0302020204030204" pitchFamily="34" charset="0"/>
              </a:rPr>
              <a:t>II</a:t>
            </a:r>
            <a:br>
              <a:rPr lang="en-US" sz="3200" dirty="0" smtClean="0">
                <a:latin typeface="Calibri Light" panose="020F0302020204030204" pitchFamily="34" charset="0"/>
              </a:rPr>
            </a:br>
            <a:r>
              <a:rPr lang="ru-RU" sz="3200" dirty="0" smtClean="0">
                <a:latin typeface="Calibri Light" panose="020F0302020204030204" pitchFamily="34" charset="0"/>
              </a:rPr>
              <a:t>Комплекс </a:t>
            </a:r>
            <a:r>
              <a:rPr lang="en-US" sz="3200" dirty="0" smtClean="0">
                <a:latin typeface="Calibri Light" panose="020F0302020204030204" pitchFamily="34" charset="0"/>
              </a:rPr>
              <a:t>TFIID</a:t>
            </a:r>
            <a:endParaRPr lang="ru-RU" sz="3200" dirty="0"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2256" y="979517"/>
            <a:ext cx="3643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Есть другие механизмы инициации транскрипции у эукариот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347981" y="2338250"/>
            <a:ext cx="3377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TATA box </a:t>
            </a:r>
            <a:r>
              <a:rPr lang="ru-RU" sz="2400" dirty="0" smtClean="0"/>
              <a:t>промотор встречается у четверти белков человека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455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72" y="354978"/>
            <a:ext cx="8197392" cy="614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9144000" cy="1143000"/>
          </a:xfrm>
        </p:spPr>
        <p:txBody>
          <a:bodyPr/>
          <a:lstStyle/>
          <a:p>
            <a:r>
              <a:rPr lang="en-US" altLang="ru-RU" sz="3200" b="1" dirty="0"/>
              <a:t>Consensus sequences found in the vicinity of </a:t>
            </a:r>
            <a:r>
              <a:rPr lang="en-US" altLang="ru-RU" sz="3200" b="1" dirty="0" smtClean="0"/>
              <a:t>eu</a:t>
            </a:r>
            <a:r>
              <a:rPr lang="en-US" altLang="ru-RU" sz="3200" b="1" dirty="0"/>
              <a:t>k</a:t>
            </a:r>
            <a:r>
              <a:rPr lang="en-US" altLang="ru-RU" sz="3200" b="1" dirty="0" smtClean="0"/>
              <a:t>aryotic </a:t>
            </a:r>
            <a:r>
              <a:rPr lang="en-US" altLang="ru-RU" sz="3200" b="1" dirty="0"/>
              <a:t>RNA polymerase II start points</a:t>
            </a:r>
            <a:r>
              <a:rPr lang="en-US" altLang="ru-RU" sz="4000" dirty="0"/>
              <a:t>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860925" y="3108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ru-RU"/>
              <a:t/>
            </a:r>
            <a:br>
              <a:rPr lang="en-US" altLang="ru-RU"/>
            </a:br>
            <a:endParaRPr lang="en-US" altLang="ru-RU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860925" y="3108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ru-RU"/>
              <a:t/>
            </a:r>
            <a:br>
              <a:rPr lang="en-US" altLang="ru-RU"/>
            </a:br>
            <a:endParaRPr lang="en-US" altLang="ru-RU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860925" y="3108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ru-RU"/>
              <a:t/>
            </a:r>
            <a:br>
              <a:rPr lang="en-US" altLang="ru-RU"/>
            </a:br>
            <a:endParaRPr lang="en-US" altLang="ru-RU"/>
          </a:p>
        </p:txBody>
      </p:sp>
      <p:pic>
        <p:nvPicPr>
          <p:cNvPr id="20488" name="Picture 8" descr="ch6f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1"/>
            <a:ext cx="6934200" cy="365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4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fld id="{4280A8C7-CE2A-4171-8686-5727339A32FC}" type="slidenum">
              <a:rPr lang="ru-RU" sz="2000" smtClean="0"/>
              <a:pPr/>
              <a:t>24</a:t>
            </a:fld>
            <a:endParaRPr lang="ru-RU" sz="2000" dirty="0"/>
          </a:p>
        </p:txBody>
      </p:sp>
      <p:pic>
        <p:nvPicPr>
          <p:cNvPr id="84996" name="Picture 4" descr="Initiator element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92" y="1533345"/>
            <a:ext cx="8306277" cy="348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73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1038" y="72895"/>
            <a:ext cx="8543925" cy="1325563"/>
          </a:xfrm>
        </p:spPr>
        <p:txBody>
          <a:bodyPr/>
          <a:lstStyle/>
          <a:p>
            <a:r>
              <a:rPr lang="ru-RU" dirty="0" err="1" smtClean="0"/>
              <a:t>Сплайсинг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fld id="{4280A8C7-CE2A-4171-8686-5727339A32FC}" type="slidenum">
              <a:rPr lang="ru-RU" sz="2000" smtClean="0"/>
              <a:pPr/>
              <a:t>25</a:t>
            </a:fld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719" y="1195388"/>
            <a:ext cx="712470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1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fld id="{4280A8C7-CE2A-4171-8686-5727339A32FC}" type="slidenum">
              <a:rPr lang="ru-RU" sz="2000" smtClean="0"/>
              <a:pPr/>
              <a:t>26</a:t>
            </a:fld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42" y="0"/>
            <a:ext cx="6584233" cy="43206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16" y="4685122"/>
            <a:ext cx="9278009" cy="825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4223" y="5910606"/>
            <a:ext cx="4777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Chen et al., 2014, </a:t>
            </a:r>
            <a:r>
              <a:rPr lang="en-US" dirty="0" err="1"/>
              <a:t>BioMed</a:t>
            </a:r>
            <a:r>
              <a:rPr lang="en-US" dirty="0"/>
              <a:t> Research International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54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fld id="{4280A8C7-CE2A-4171-8686-5727339A32FC}" type="slidenum">
              <a:rPr lang="ru-RU" sz="2000" smtClean="0"/>
              <a:pPr/>
              <a:t>27</a:t>
            </a:fld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72" y="342639"/>
            <a:ext cx="8018282" cy="601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8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Регуляция транскрипции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7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7" y="576263"/>
            <a:ext cx="8543925" cy="285273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Оператор, </a:t>
            </a:r>
            <a:br>
              <a:rPr lang="ru-RU" sz="3200" dirty="0" smtClean="0"/>
            </a:br>
            <a:r>
              <a:rPr lang="ru-RU" sz="3200" dirty="0" smtClean="0"/>
              <a:t>он же регуляторная последовательность, </a:t>
            </a:r>
            <a:br>
              <a:rPr lang="ru-RU" sz="3200" dirty="0" smtClean="0"/>
            </a:br>
            <a:r>
              <a:rPr lang="ru-RU" sz="3200" dirty="0" smtClean="0"/>
              <a:t>он же  сайт связывания  транскрипционного фактора (ТФ), </a:t>
            </a:r>
            <a:br>
              <a:rPr lang="ru-RU" sz="3200" dirty="0" smtClean="0"/>
            </a:br>
            <a:r>
              <a:rPr lang="ru-RU" sz="3200" dirty="0" smtClean="0"/>
              <a:t>он же сигнал ТФ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56853" y="3429000"/>
            <a:ext cx="8543925" cy="1500187"/>
          </a:xfrm>
        </p:spPr>
        <p:txBody>
          <a:bodyPr/>
          <a:lstStyle/>
          <a:p>
            <a:r>
              <a:rPr lang="ru-RU" dirty="0" smtClean="0"/>
              <a:t>Ниже - У  ПРОКАРИОТ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Промотор</a:t>
            </a:r>
            <a:r>
              <a:rPr lang="en-US" sz="3200" dirty="0" smtClean="0"/>
              <a:t>:</a:t>
            </a:r>
            <a:r>
              <a:rPr lang="ru-RU" sz="3200" dirty="0" smtClean="0"/>
              <a:t> последовательность ДНК, узнаваемая белками для инициации транскрипции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038" y="1867847"/>
            <a:ext cx="8543925" cy="435133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Прокариоты</a:t>
            </a:r>
            <a:endParaRPr lang="en-US" dirty="0" smtClean="0"/>
          </a:p>
          <a:p>
            <a:pPr lvl="1"/>
            <a:r>
              <a:rPr lang="ru-RU" dirty="0"/>
              <a:t>Схема с ДНК и белками</a:t>
            </a:r>
          </a:p>
          <a:p>
            <a:pPr lvl="1"/>
            <a:r>
              <a:rPr lang="ru-RU" dirty="0" smtClean="0"/>
              <a:t>Выравнивание для </a:t>
            </a:r>
            <a:r>
              <a:rPr lang="en-US" dirty="0" smtClean="0"/>
              <a:t>E.coli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smtClean="0"/>
              <a:t>Эукариоты</a:t>
            </a:r>
          </a:p>
          <a:p>
            <a:pPr lvl="1"/>
            <a:r>
              <a:rPr lang="ru-RU" dirty="0"/>
              <a:t>Схема </a:t>
            </a:r>
            <a:r>
              <a:rPr lang="ru-RU" dirty="0" err="1"/>
              <a:t>инициаторного</a:t>
            </a:r>
            <a:r>
              <a:rPr lang="ru-RU" dirty="0"/>
              <a:t> комплекса</a:t>
            </a:r>
            <a:r>
              <a:rPr lang="en-US" dirty="0"/>
              <a:t> </a:t>
            </a:r>
            <a:r>
              <a:rPr lang="en-US" dirty="0" smtClean="0"/>
              <a:t>TFIID</a:t>
            </a:r>
            <a:endParaRPr lang="ru-RU" dirty="0" smtClean="0"/>
          </a:p>
          <a:p>
            <a:pPr lvl="1"/>
            <a:r>
              <a:rPr lang="ru-RU" dirty="0" smtClean="0"/>
              <a:t>Выравнивание ТАТА-боксов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  <a:p>
            <a:pPr marL="0" indent="0">
              <a:buNone/>
            </a:pPr>
            <a:r>
              <a:rPr lang="ru-RU" dirty="0" smtClean="0"/>
              <a:t>Вывод. Сигналы промоторов это </a:t>
            </a:r>
            <a:br>
              <a:rPr lang="ru-RU" dirty="0" smtClean="0"/>
            </a:br>
            <a:r>
              <a:rPr lang="ru-RU" dirty="0" smtClean="0"/>
              <a:t>- короткие последовательности ДНК, узнаваемые белком;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расположены перед стартом транскрипции; </a:t>
            </a:r>
            <a:br>
              <a:rPr lang="ru-RU" dirty="0" smtClean="0"/>
            </a:br>
            <a:r>
              <a:rPr lang="ru-RU" dirty="0" smtClean="0"/>
              <a:t>- похожие, но не идентичные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6113" y="6365587"/>
            <a:ext cx="2228850" cy="365125"/>
          </a:xfrm>
        </p:spPr>
        <p:txBody>
          <a:bodyPr/>
          <a:lstStyle/>
          <a:p>
            <a:fld id="{4280A8C7-CE2A-4171-8686-5727339A32F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2425" y="276225"/>
            <a:ext cx="9372599" cy="971549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PurR</a:t>
            </a:r>
            <a:r>
              <a:rPr lang="en-US" sz="2000" dirty="0" smtClean="0"/>
              <a:t> – </a:t>
            </a:r>
            <a:r>
              <a:rPr lang="ru-RU" sz="2000" dirty="0" smtClean="0"/>
              <a:t>пуриновый репрессор ферментов в </a:t>
            </a:r>
            <a:r>
              <a:rPr lang="ru-RU" sz="2000" dirty="0"/>
              <a:t>пути биосинтеза пуриновых нуклеотидов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Выравнивание сайтов связывания </a:t>
            </a:r>
            <a:r>
              <a:rPr lang="en-US" sz="3600" dirty="0" err="1" smtClean="0"/>
              <a:t>PurR</a:t>
            </a:r>
            <a:r>
              <a:rPr lang="en-US" sz="3600" dirty="0" smtClean="0"/>
              <a:t> </a:t>
            </a:r>
            <a:r>
              <a:rPr lang="en-US" sz="3600" i="1" dirty="0" smtClean="0"/>
              <a:t>E. coli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734299" y="6229350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grpSp>
        <p:nvGrpSpPr>
          <p:cNvPr id="2" name="Группа 11"/>
          <p:cNvGrpSpPr/>
          <p:nvPr/>
        </p:nvGrpSpPr>
        <p:grpSpPr>
          <a:xfrm>
            <a:off x="2305052" y="1238250"/>
            <a:ext cx="4724469" cy="4906347"/>
            <a:chOff x="1956615" y="1447800"/>
            <a:chExt cx="4520385" cy="4906347"/>
          </a:xfrm>
        </p:grpSpPr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956615" y="1447800"/>
              <a:ext cx="1212840" cy="4862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b="0" i="1" dirty="0" err="1"/>
                <a:t>cvpA</a:t>
              </a:r>
              <a:endParaRPr lang="ru-RU" sz="2000" b="0" i="1" dirty="0"/>
            </a:p>
            <a:p>
              <a:r>
                <a:rPr lang="ru-RU" sz="2000" b="0" i="1" dirty="0" err="1"/>
                <a:t>purM</a:t>
              </a:r>
              <a:endParaRPr lang="ru-RU" sz="2000" b="0" i="1" dirty="0"/>
            </a:p>
            <a:p>
              <a:r>
                <a:rPr lang="ru-RU" sz="2000" b="0" i="1" dirty="0" err="1"/>
                <a:t>purT</a:t>
              </a:r>
              <a:endParaRPr lang="ru-RU" sz="2000" b="0" i="1" dirty="0"/>
            </a:p>
            <a:p>
              <a:r>
                <a:rPr lang="ru-RU" sz="2000" b="0" i="1" dirty="0" err="1"/>
                <a:t>purL</a:t>
              </a:r>
              <a:endParaRPr lang="ru-RU" sz="2000" b="0" i="1" dirty="0"/>
            </a:p>
            <a:p>
              <a:r>
                <a:rPr lang="ru-RU" sz="2000" b="0" i="1" dirty="0" err="1"/>
                <a:t>purE</a:t>
              </a:r>
              <a:endParaRPr lang="ru-RU" sz="2000" b="0" i="1" dirty="0"/>
            </a:p>
            <a:p>
              <a:r>
                <a:rPr lang="ru-RU" sz="2000" b="0" i="1" dirty="0" err="1"/>
                <a:t>purC</a:t>
              </a:r>
              <a:endParaRPr lang="ru-RU" sz="2000" b="0" i="1" dirty="0"/>
            </a:p>
            <a:p>
              <a:r>
                <a:rPr lang="ru-RU" sz="2000" b="0" i="1" dirty="0" err="1"/>
                <a:t>purB</a:t>
              </a:r>
              <a:endParaRPr lang="ru-RU" sz="2000" b="0" i="1" dirty="0"/>
            </a:p>
            <a:p>
              <a:r>
                <a:rPr lang="ru-RU" sz="2000" b="0" i="1" dirty="0" err="1"/>
                <a:t>purH</a:t>
              </a:r>
              <a:endParaRPr lang="ru-RU" sz="2000" b="0" i="1" dirty="0"/>
            </a:p>
            <a:p>
              <a:r>
                <a:rPr lang="ru-RU" sz="2000" b="0" i="1" dirty="0"/>
                <a:t>purA</a:t>
              </a:r>
              <a:r>
                <a:rPr lang="ru-RU" sz="2000" b="0" i="1" baseline="-25000" dirty="0"/>
                <a:t>1</a:t>
              </a:r>
            </a:p>
            <a:p>
              <a:r>
                <a:rPr lang="ru-RU" sz="2000" b="0" i="1" dirty="0"/>
                <a:t>purA</a:t>
              </a:r>
              <a:r>
                <a:rPr lang="ru-RU" sz="2000" b="0" i="1" baseline="-25000" dirty="0"/>
                <a:t>2</a:t>
              </a:r>
            </a:p>
            <a:p>
              <a:r>
                <a:rPr lang="ru-RU" sz="2000" b="0" i="1" dirty="0" err="1"/>
                <a:t>guaB</a:t>
              </a:r>
              <a:endParaRPr lang="ru-RU" sz="2000" b="0" i="1" dirty="0"/>
            </a:p>
            <a:p>
              <a:r>
                <a:rPr lang="ru-RU" sz="2000" b="0" i="1" dirty="0"/>
                <a:t>purR</a:t>
              </a:r>
              <a:r>
                <a:rPr lang="ru-RU" sz="2000" b="0" i="1" baseline="-25000" dirty="0"/>
                <a:t>1</a:t>
              </a:r>
              <a:endParaRPr lang="ru-RU" sz="2000" b="0" i="1" dirty="0"/>
            </a:p>
            <a:p>
              <a:r>
                <a:rPr lang="ru-RU" sz="2000" b="0" i="1" dirty="0"/>
                <a:t>purR</a:t>
              </a:r>
              <a:r>
                <a:rPr lang="ru-RU" sz="2000" b="0" i="1" baseline="-25000" dirty="0"/>
                <a:t>2</a:t>
              </a:r>
              <a:endParaRPr lang="ru-RU" sz="2000" b="0" i="1" dirty="0"/>
            </a:p>
            <a:p>
              <a:endParaRPr lang="ru-RU" sz="1200" b="0" i="1" dirty="0"/>
            </a:p>
            <a:p>
              <a:r>
                <a:rPr lang="en-US" sz="2000" b="0" dirty="0"/>
                <a:t>consensus</a:t>
              </a:r>
            </a:p>
            <a:p>
              <a:r>
                <a:rPr lang="en-US" dirty="0"/>
                <a:t>p</a:t>
              </a:r>
              <a:r>
                <a:rPr lang="en-US" dirty="0" smtClean="0"/>
                <a:t>alindrome</a:t>
              </a:r>
              <a:endParaRPr lang="en-US" b="0" dirty="0"/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2940050" y="1460500"/>
              <a:ext cx="3536950" cy="4893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latin typeface="Courier New" pitchFamily="49" charset="0"/>
                </a:rPr>
                <a:t>CCTACGCAAACGTTTTCTTTTT</a:t>
              </a:r>
            </a:p>
            <a:p>
              <a:r>
                <a:rPr lang="ru-RU" sz="2000" b="1" dirty="0">
                  <a:latin typeface="Courier New" pitchFamily="49" charset="0"/>
                </a:rPr>
                <a:t>GTCTCGCAAACGTTTGCTTTCC</a:t>
              </a:r>
            </a:p>
            <a:p>
              <a:r>
                <a:rPr lang="ru-RU" sz="2000" b="1" dirty="0">
                  <a:latin typeface="Courier New" pitchFamily="49" charset="0"/>
                </a:rPr>
                <a:t>CACACGCAAACGTTTTCGTTTA</a:t>
              </a:r>
            </a:p>
            <a:p>
              <a:r>
                <a:rPr lang="ru-RU" sz="2000" b="1" dirty="0">
                  <a:latin typeface="Courier New" pitchFamily="49" charset="0"/>
                </a:rPr>
                <a:t>TCCACGCAAACGGTTTCGTCAG</a:t>
              </a:r>
            </a:p>
            <a:p>
              <a:r>
                <a:rPr lang="ru-RU" sz="2000" b="1" dirty="0">
                  <a:latin typeface="Courier New" pitchFamily="49" charset="0"/>
                </a:rPr>
                <a:t>GCCACGCAACCGTTTTCCTTGC</a:t>
              </a:r>
            </a:p>
            <a:p>
              <a:r>
                <a:rPr lang="ru-RU" sz="2000" b="1" dirty="0">
                  <a:latin typeface="Courier New" pitchFamily="49" charset="0"/>
                </a:rPr>
                <a:t>GATACGCAAACGTGTGCGTCTG</a:t>
              </a:r>
            </a:p>
            <a:p>
              <a:r>
                <a:rPr lang="ru-RU" sz="2000" b="1" dirty="0">
                  <a:latin typeface="Courier New" pitchFamily="49" charset="0"/>
                </a:rPr>
                <a:t>CCGACGCAATCGGTTACCTTGA</a:t>
              </a:r>
            </a:p>
            <a:p>
              <a:r>
                <a:rPr lang="ru-RU" sz="2000" b="1" dirty="0">
                  <a:latin typeface="Courier New" pitchFamily="49" charset="0"/>
                </a:rPr>
                <a:t>GTTGCGCAAACGTTTTCGTTAC</a:t>
              </a:r>
            </a:p>
            <a:p>
              <a:r>
                <a:rPr lang="ru-RU" sz="2000" b="1" dirty="0">
                  <a:latin typeface="Courier New" pitchFamily="49" charset="0"/>
                </a:rPr>
                <a:t>TTGAGGAAAACGATTGGCTGAA</a:t>
              </a:r>
            </a:p>
            <a:p>
              <a:r>
                <a:rPr lang="ru-RU" sz="2000" b="1" dirty="0">
                  <a:latin typeface="Courier New" pitchFamily="49" charset="0"/>
                </a:rPr>
                <a:t>TTTAAGCAAACGGTGATTTTGA</a:t>
              </a:r>
            </a:p>
            <a:p>
              <a:r>
                <a:rPr lang="ru-RU" sz="2000" b="1" dirty="0">
                  <a:latin typeface="Courier New" pitchFamily="49" charset="0"/>
                </a:rPr>
                <a:t>TAGATGCAATCGGTTACGCTCT</a:t>
              </a:r>
            </a:p>
            <a:p>
              <a:r>
                <a:rPr lang="ru-RU" sz="2000" b="1" dirty="0">
                  <a:latin typeface="Courier New" pitchFamily="49" charset="0"/>
                </a:rPr>
                <a:t>TAAAGGCAAACGTTTACCTTGC</a:t>
              </a:r>
            </a:p>
            <a:p>
              <a:r>
                <a:rPr lang="ru-RU" sz="2000" b="1" dirty="0">
                  <a:latin typeface="Courier New" pitchFamily="49" charset="0"/>
                </a:rPr>
                <a:t>AACGAGCAAACGTTTCCACTAC</a:t>
              </a:r>
              <a:endParaRPr lang="en-US" sz="2000" b="1" dirty="0">
                <a:latin typeface="Courier New" pitchFamily="49" charset="0"/>
              </a:endParaRPr>
            </a:p>
            <a:p>
              <a:endParaRPr lang="en-US" sz="1200" b="1" dirty="0">
                <a:latin typeface="Courier New" pitchFamily="49" charset="0"/>
              </a:endParaRPr>
            </a:p>
            <a:p>
              <a:r>
                <a:rPr lang="en-US" sz="2000" b="1" dirty="0">
                  <a:latin typeface="Courier New" pitchFamily="49" charset="0"/>
                </a:rPr>
                <a:t> </a:t>
              </a:r>
              <a:r>
                <a:rPr lang="ru-RU" sz="2000" b="1" dirty="0" smtClean="0">
                  <a:latin typeface="Courier New" pitchFamily="49" charset="0"/>
                </a:rPr>
                <a:t>  </a:t>
              </a:r>
              <a:r>
                <a:rPr lang="en-US" sz="2000" b="1" dirty="0" smtClean="0">
                  <a:solidFill>
                    <a:srgbClr val="FF3300"/>
                  </a:solidFill>
                  <a:latin typeface="Courier New" pitchFamily="49" charset="0"/>
                </a:rPr>
                <a:t>A</a:t>
              </a:r>
              <a:r>
                <a:rPr lang="ru-RU" sz="2000" b="1" dirty="0" err="1">
                  <a:solidFill>
                    <a:srgbClr val="FF3300"/>
                  </a:solidFill>
                  <a:latin typeface="Courier New" pitchFamily="49" charset="0"/>
                </a:rPr>
                <a:t>с</a:t>
              </a:r>
              <a:r>
                <a:rPr lang="ru-RU" sz="2000" b="1" dirty="0" err="1">
                  <a:latin typeface="Courier New" pitchFamily="49" charset="0"/>
                </a:rPr>
                <a:t>G</a:t>
              </a:r>
              <a:r>
                <a:rPr lang="ru-RU" sz="2000" b="1" dirty="0" err="1">
                  <a:solidFill>
                    <a:srgbClr val="FF0000"/>
                  </a:solidFill>
                  <a:latin typeface="Courier New" pitchFamily="49" charset="0"/>
                </a:rPr>
                <a:t>С</a:t>
              </a:r>
              <a:r>
                <a:rPr lang="ru-RU" sz="2000" b="1" dirty="0" err="1">
                  <a:latin typeface="Courier New" pitchFamily="49" charset="0"/>
                </a:rPr>
                <a:t>AA</a:t>
              </a:r>
              <a:r>
                <a:rPr lang="ru-RU" sz="2000" b="1" dirty="0" err="1">
                  <a:solidFill>
                    <a:srgbClr val="FF0000"/>
                  </a:solidFill>
                  <a:latin typeface="Courier New" pitchFamily="49" charset="0"/>
                </a:rPr>
                <a:t>A</a:t>
              </a:r>
              <a:r>
                <a:rPr lang="ru-RU" sz="2000" b="1" dirty="0" err="1">
                  <a:latin typeface="Courier New" pitchFamily="49" charset="0"/>
                </a:rPr>
                <a:t>CG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</a:rPr>
                <a:t>t</a:t>
              </a:r>
              <a:r>
                <a:rPr lang="ru-RU" sz="2000" b="1" dirty="0">
                  <a:solidFill>
                    <a:srgbClr val="FF0000"/>
                  </a:solidFill>
                  <a:latin typeface="Courier New" pitchFamily="49" charset="0"/>
                </a:rPr>
                <a:t>TT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</a:rPr>
                <a:t>t</a:t>
              </a:r>
              <a:r>
                <a:rPr lang="ru-RU" sz="2000" b="1" dirty="0">
                  <a:solidFill>
                    <a:srgbClr val="FF0000"/>
                  </a:solidFill>
                  <a:latin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</a:rPr>
                <a:t>g</a:t>
              </a:r>
              <a:r>
                <a:rPr lang="ru-RU" sz="2000" b="1" dirty="0" smtClean="0">
                  <a:solidFill>
                    <a:srgbClr val="FF0000"/>
                  </a:solidFill>
                  <a:latin typeface="Courier New" pitchFamily="49" charset="0"/>
                </a:rPr>
                <a:t>T</a:t>
              </a:r>
            </a:p>
            <a:p>
              <a:r>
                <a:rPr lang="ru-RU" sz="2000" b="1" dirty="0">
                  <a:solidFill>
                    <a:srgbClr val="FF0000"/>
                  </a:solidFill>
                  <a:latin typeface="Courier New" pitchFamily="49" charset="0"/>
                </a:rPr>
                <a:t> </a:t>
              </a:r>
              <a:r>
                <a:rPr lang="ru-RU" sz="2000" b="1" dirty="0" smtClean="0">
                  <a:solidFill>
                    <a:srgbClr val="FF0000"/>
                  </a:solidFill>
                  <a:latin typeface="Courier New" pitchFamily="49" charset="0"/>
                </a:rPr>
                <a:t>  +++ ++++++++ +++     </a:t>
              </a:r>
              <a:endParaRPr lang="en-US" sz="2000" b="1" dirty="0">
                <a:latin typeface="Courier New" pitchFamily="49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45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34853" y="204355"/>
            <a:ext cx="68362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Регуляция  транскрипции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smtClean="0">
                <a:solidFill>
                  <a:schemeClr val="tx2"/>
                </a:solidFill>
              </a:rPr>
              <a:t>у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>
                <a:solidFill>
                  <a:schemeClr val="tx2"/>
                </a:solidFill>
              </a:rPr>
              <a:t>прокариот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400800" y="1828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/>
              <a:t>Репрессия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43000" y="1828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/>
              <a:t>Активация</a:t>
            </a:r>
          </a:p>
        </p:txBody>
      </p:sp>
      <p:pic>
        <p:nvPicPr>
          <p:cNvPr id="5" name="Picture 7" descr="D:\Ravcheyev\Work\Learning\Gelfand\2-й курс - 2007-08 (Гены и сайты)\Лекции\Materials\Transcription-activ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975100"/>
            <a:ext cx="4098925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:\Ravcheyev\Work\Learning\Gelfand\2-й курс - 2007-08 (Гены и сайты)\Лекции\Materials\Transcription-repres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68625"/>
            <a:ext cx="4102100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34299" y="6229350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07015" y="64026"/>
            <a:ext cx="878189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3200" dirty="0" smtClean="0">
                <a:solidFill>
                  <a:schemeClr val="tx2"/>
                </a:solidFill>
              </a:rPr>
              <a:t>Схемы комплексов транскрипционных факторов </a:t>
            </a:r>
          </a:p>
          <a:p>
            <a:pPr algn="ctr" eaLnBrk="0" hangingPunct="0"/>
            <a:r>
              <a:rPr lang="ru-RU" sz="3200" dirty="0" smtClean="0">
                <a:solidFill>
                  <a:schemeClr val="tx2"/>
                </a:solidFill>
              </a:rPr>
              <a:t>прокариот. Следствие для сигналов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81000" y="1079332"/>
            <a:ext cx="7100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82600" indent="-482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8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493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90000"/>
              <a:buFont typeface="Wingdings" pitchFamily="2" charset="2"/>
              <a:buChar char="v"/>
            </a:pPr>
            <a:r>
              <a:rPr lang="ru-RU" sz="2800" dirty="0"/>
              <a:t>ДНК-связывающие белки и их сигналы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352551" y="1857375"/>
            <a:ext cx="450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84175" indent="-384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73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90000"/>
              <a:buFont typeface="Wingdings" pitchFamily="2" charset="2"/>
              <a:buChar char="q"/>
            </a:pPr>
            <a:r>
              <a:rPr lang="ru-RU" dirty="0"/>
              <a:t>Кооперативные однородные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149476" y="2632075"/>
            <a:ext cx="1895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84150" indent="-1841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sz="2000"/>
              <a:t>Палиндромы</a:t>
            </a:r>
          </a:p>
        </p:txBody>
      </p:sp>
      <p:pic>
        <p:nvPicPr>
          <p:cNvPr id="6" name="Picture 12" descr="C:\Work\Learning\Gelfand\2-й курс - 2007-08 (Гены и сайты)\Лекции\Materials\Palindrom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1" y="2390775"/>
            <a:ext cx="239395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C:\Work\Learning\Gelfand\2-й курс - 2007-08 (Гены и сайты)\Лекции\Materials\Repeat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3305175"/>
            <a:ext cx="23939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301318" y="4071938"/>
            <a:ext cx="4814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84175" indent="-384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90000"/>
              <a:buFont typeface="Wingdings" pitchFamily="2" charset="2"/>
              <a:buChar char="q"/>
            </a:pPr>
            <a:r>
              <a:rPr lang="ru-RU"/>
              <a:t>Кооперативные неоднородные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118881" y="4806950"/>
            <a:ext cx="1341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84150" indent="-1841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sz="2000"/>
              <a:t>Кассеты</a:t>
            </a:r>
          </a:p>
        </p:txBody>
      </p:sp>
      <p:pic>
        <p:nvPicPr>
          <p:cNvPr id="10" name="Picture 17" descr="C:\Work\Learning\Gelfand\2-й курс - 2007-08 (Гены и сайты)\Лекции\Materials\Casset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518" y="4600575"/>
            <a:ext cx="2382838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114551" y="3429000"/>
            <a:ext cx="2393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84150" indent="-1841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sz="2000"/>
              <a:t>Прямые повторы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301318" y="5362575"/>
            <a:ext cx="154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84175" indent="-384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90000"/>
              <a:buFont typeface="Wingdings" pitchFamily="2" charset="2"/>
              <a:buChar char="q"/>
            </a:pPr>
            <a:r>
              <a:rPr lang="ru-RU"/>
              <a:t>Другие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34299" y="6229350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1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Заключение по регуляторным последовательностям у прокариот (сигналам ТФ)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fld id="{4280A8C7-CE2A-4171-8686-5727339A32FC}" type="slidenum">
              <a:rPr lang="ru-RU" sz="2000" smtClean="0"/>
              <a:pPr/>
              <a:t>33</a:t>
            </a:fld>
            <a:endParaRPr lang="ru-RU" sz="2000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681037" y="2000252"/>
            <a:ext cx="8543925" cy="435133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короткие последовательности ДНК, узнаваемые белком</a:t>
            </a:r>
          </a:p>
          <a:p>
            <a:r>
              <a:rPr lang="ru-RU" dirty="0" smtClean="0"/>
              <a:t>имеют характерное расположение относительно генов</a:t>
            </a:r>
          </a:p>
          <a:p>
            <a:r>
              <a:rPr lang="ru-RU" dirty="0" smtClean="0"/>
              <a:t>Сигналы одного ТФ сходны по последовательности, но не идентичные</a:t>
            </a:r>
          </a:p>
          <a:p>
            <a:r>
              <a:rPr lang="ru-RU" dirty="0" smtClean="0"/>
              <a:t>У прокариот одна </a:t>
            </a:r>
            <a:r>
              <a:rPr lang="ru-RU" dirty="0" err="1" smtClean="0"/>
              <a:t>мРНК</a:t>
            </a:r>
            <a:r>
              <a:rPr lang="ru-RU" dirty="0" smtClean="0"/>
              <a:t> регулируется одним или несколькими – не многими - ТФ</a:t>
            </a:r>
          </a:p>
          <a:p>
            <a:r>
              <a:rPr lang="ru-RU" dirty="0" smtClean="0"/>
              <a:t>набор и взаимное расположение разных регуляторных последовательностей определяется комплексом регуляторных белков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77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493271" y="179168"/>
            <a:ext cx="69194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tx2"/>
                </a:solidFill>
              </a:rPr>
              <a:t>Регуляция </a:t>
            </a:r>
            <a:r>
              <a:rPr lang="ru-RU" sz="3200" dirty="0">
                <a:solidFill>
                  <a:schemeClr val="tx2"/>
                </a:solidFill>
              </a:rPr>
              <a:t>транскрипции</a:t>
            </a:r>
            <a:r>
              <a:rPr lang="ru-RU" sz="3600" dirty="0">
                <a:solidFill>
                  <a:schemeClr val="tx2"/>
                </a:solidFill>
              </a:rPr>
              <a:t> у эукариот</a:t>
            </a:r>
          </a:p>
        </p:txBody>
      </p:sp>
      <p:pic>
        <p:nvPicPr>
          <p:cNvPr id="3" name="Picture 9" descr="D:\Ravcheyev\Work\Learning\Gelfand\2-й курс - 2007-08 (Гены и сайты)\Лекции\Materials\Eucariote_transc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971550"/>
            <a:ext cx="853122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43824" y="6231493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77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09600" y="2971800"/>
            <a:ext cx="8229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76250" indent="-476250">
              <a:spcBef>
                <a:spcPct val="20000"/>
              </a:spcBef>
              <a:buFont typeface="Wingdings" pitchFamily="2" charset="2"/>
              <a:buChar char="v"/>
            </a:pPr>
            <a:r>
              <a:rPr lang="ru-RU"/>
              <a:t>Один и тот же ген может регулироваться несколькими регуляторными модулями, работающими в разных условиях</a:t>
            </a:r>
          </a:p>
          <a:p>
            <a:pPr marL="476250" indent="-476250">
              <a:spcBef>
                <a:spcPct val="20000"/>
              </a:spcBef>
              <a:buFont typeface="Wingdings" pitchFamily="2" charset="2"/>
              <a:buChar char="v"/>
            </a:pPr>
            <a:endParaRPr lang="en-US" sz="1200"/>
          </a:p>
          <a:p>
            <a:pPr marL="476250" indent="-476250">
              <a:spcBef>
                <a:spcPct val="20000"/>
              </a:spcBef>
              <a:buFont typeface="Wingdings" pitchFamily="2" charset="2"/>
              <a:buChar char="v"/>
            </a:pPr>
            <a:r>
              <a:rPr lang="ru-RU"/>
              <a:t>Расстояние от регуляторного модуля до кодирующих областей может достигать </a:t>
            </a:r>
            <a:br>
              <a:rPr lang="ru-RU"/>
            </a:br>
            <a:r>
              <a:rPr lang="ru-RU"/>
              <a:t>100 000 пар оснований</a:t>
            </a:r>
            <a:endParaRPr lang="ru-RU" b="0"/>
          </a:p>
        </p:txBody>
      </p:sp>
      <p:pic>
        <p:nvPicPr>
          <p:cNvPr id="3" name="Picture 7" descr="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820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133600" y="76200"/>
            <a:ext cx="4910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0">
                <a:solidFill>
                  <a:schemeClr val="tx2"/>
                </a:solidFill>
              </a:rPr>
              <a:t>Регуляция транскрипции у эукариот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301750" y="639763"/>
            <a:ext cx="6546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tx2"/>
                </a:solidFill>
              </a:rPr>
              <a:t>Регуляторные модули (</a:t>
            </a:r>
            <a:r>
              <a:rPr lang="ru-RU" sz="1400">
                <a:solidFill>
                  <a:schemeClr val="tx2"/>
                </a:solidFill>
              </a:rPr>
              <a:t> </a:t>
            </a:r>
            <a:r>
              <a:rPr lang="ru-RU" i="1">
                <a:solidFill>
                  <a:schemeClr val="tx2"/>
                </a:solidFill>
              </a:rPr>
              <a:t>В. Ю. Макеев</a:t>
            </a:r>
            <a:r>
              <a:rPr lang="ru-RU" sz="1600" i="1">
                <a:solidFill>
                  <a:schemeClr val="tx2"/>
                </a:solidFill>
              </a:rPr>
              <a:t> </a:t>
            </a:r>
            <a:r>
              <a:rPr lang="ru-RU" sz="320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8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7238" y="98426"/>
            <a:ext cx="8543925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Заключение по регуляции транскрипции у эукариот транскрипционными факторами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fld id="{4280A8C7-CE2A-4171-8686-5727339A32FC}" type="slidenum">
              <a:rPr lang="ru-RU" sz="2000" smtClean="0"/>
              <a:pPr/>
              <a:t>36</a:t>
            </a:fld>
            <a:endParaRPr lang="ru-RU" sz="2000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681038" y="1714501"/>
            <a:ext cx="8543925" cy="43513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Регуляция одного и того же гена множество ТФ</a:t>
            </a:r>
          </a:p>
          <a:p>
            <a:r>
              <a:rPr lang="ru-RU" dirty="0" smtClean="0"/>
              <a:t>Сайты ТФ расположены кассетами (регуляторные модули)</a:t>
            </a:r>
          </a:p>
          <a:p>
            <a:r>
              <a:rPr lang="ru-RU" dirty="0" smtClean="0"/>
              <a:t>Регуляторные модули расположены не только перед геном, но и на большом расстоянии от гена, до 100 000 </a:t>
            </a:r>
            <a:r>
              <a:rPr lang="ru-RU" dirty="0" err="1" smtClean="0"/>
              <a:t>п.н</a:t>
            </a:r>
            <a:r>
              <a:rPr lang="ru-RU" dirty="0" smtClean="0"/>
              <a:t>., как до гена </a:t>
            </a:r>
            <a:r>
              <a:rPr lang="en-US" dirty="0" smtClean="0"/>
              <a:t>(upstream)</a:t>
            </a:r>
            <a:r>
              <a:rPr lang="ru-RU" dirty="0" smtClean="0"/>
              <a:t> таки и после гена (</a:t>
            </a:r>
            <a:r>
              <a:rPr lang="en-US" dirty="0" err="1" smtClean="0"/>
              <a:t>downsteam</a:t>
            </a:r>
            <a:r>
              <a:rPr lang="en-US" dirty="0" smtClean="0"/>
              <a:t>). </a:t>
            </a:r>
            <a:r>
              <a:rPr lang="ru-RU" dirty="0" smtClean="0"/>
              <a:t>Среди них выделяют</a:t>
            </a:r>
          </a:p>
          <a:p>
            <a:r>
              <a:rPr lang="ru-RU" dirty="0" err="1"/>
              <a:t>Энхансеры</a:t>
            </a:r>
            <a:r>
              <a:rPr lang="ru-RU" dirty="0"/>
              <a:t>– усилители  экспрессии генов, неспецифические в отношении промоторов; удалены по последовательности, но сближены </a:t>
            </a:r>
            <a:r>
              <a:rPr lang="ru-RU" dirty="0" smtClean="0"/>
              <a:t>с промотором в </a:t>
            </a:r>
            <a:r>
              <a:rPr lang="ru-RU" dirty="0"/>
              <a:t>пространстве </a:t>
            </a:r>
            <a:endParaRPr lang="ru-RU" dirty="0" smtClean="0"/>
          </a:p>
          <a:p>
            <a:r>
              <a:rPr lang="ru-RU" dirty="0" err="1"/>
              <a:t>Инсуляторы</a:t>
            </a:r>
            <a:r>
              <a:rPr lang="ru-RU" dirty="0"/>
              <a:t>  – разделители взаимодействия </a:t>
            </a:r>
            <a:r>
              <a:rPr lang="ru-RU" dirty="0" err="1"/>
              <a:t>энхансеров</a:t>
            </a:r>
            <a:r>
              <a:rPr lang="ru-RU" dirty="0"/>
              <a:t> и промоторов </a:t>
            </a:r>
          </a:p>
          <a:p>
            <a:r>
              <a:rPr lang="ru-RU" dirty="0" smtClean="0"/>
              <a:t> </a:t>
            </a:r>
            <a:r>
              <a:rPr lang="ru-RU" dirty="0" err="1"/>
              <a:t>Сайленсеры</a:t>
            </a:r>
            <a:r>
              <a:rPr lang="ru-RU" dirty="0"/>
              <a:t>  – уменьшители или блокаторы экспрессии генов; могут располагаться на расстоянии тысяч пар нуклеотидов от промотора</a:t>
            </a:r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24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79377"/>
            <a:ext cx="8543925" cy="60642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Другие сигнал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8" y="939799"/>
            <a:ext cx="8543925" cy="566102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Старт репликации (</a:t>
            </a:r>
            <a:r>
              <a:rPr lang="en-US" dirty="0" smtClean="0"/>
              <a:t>origin)</a:t>
            </a:r>
            <a:endParaRPr lang="ru-RU" dirty="0" smtClean="0"/>
          </a:p>
          <a:p>
            <a:r>
              <a:rPr lang="en-US" dirty="0" smtClean="0"/>
              <a:t>C</a:t>
            </a:r>
            <a:r>
              <a:rPr lang="ru-RU" dirty="0" err="1" smtClean="0"/>
              <a:t>еленоцистеин</a:t>
            </a:r>
            <a:r>
              <a:rPr lang="en-US" dirty="0" smtClean="0"/>
              <a:t> (</a:t>
            </a:r>
            <a:r>
              <a:rPr lang="ru-RU" sz="1900" dirty="0" err="1" smtClean="0"/>
              <a:t>SECIS-элеме́нт</a:t>
            </a:r>
            <a:r>
              <a:rPr lang="en-US" sz="1900" dirty="0" smtClean="0"/>
              <a:t>, </a:t>
            </a:r>
            <a:r>
              <a:rPr lang="ru-RU" sz="1900" dirty="0" smtClean="0"/>
              <a:t> </a:t>
            </a:r>
            <a:r>
              <a:rPr lang="ru-RU" sz="1900" dirty="0" err="1" smtClean="0"/>
              <a:t>selenocysteine</a:t>
            </a:r>
            <a:r>
              <a:rPr lang="ru-RU" sz="1900" dirty="0" smtClean="0"/>
              <a:t> </a:t>
            </a:r>
            <a:r>
              <a:rPr lang="ru-RU" sz="1900" dirty="0" err="1" smtClean="0"/>
              <a:t>insertion</a:t>
            </a:r>
            <a:r>
              <a:rPr lang="ru-RU" sz="1900" dirty="0" smtClean="0"/>
              <a:t> </a:t>
            </a:r>
            <a:r>
              <a:rPr lang="ru-RU" sz="1900" dirty="0" err="1" smtClean="0"/>
              <a:t>sequence</a:t>
            </a:r>
            <a:r>
              <a:rPr lang="en-US" sz="1900" dirty="0" smtClean="0"/>
              <a:t>, </a:t>
            </a:r>
            <a:r>
              <a:rPr lang="ru-RU" sz="1900" dirty="0" smtClean="0"/>
              <a:t>заставляет стоп-кодон UGA кодировать</a:t>
            </a:r>
            <a:r>
              <a:rPr lang="en-US" sz="1900" dirty="0" smtClean="0"/>
              <a:t> </a:t>
            </a:r>
            <a:r>
              <a:rPr lang="ru-RU" sz="1900" dirty="0" err="1" smtClean="0"/>
              <a:t>селеноцистеин</a:t>
            </a:r>
            <a:r>
              <a:rPr lang="ru-RU" sz="1400" dirty="0" smtClean="0"/>
              <a:t>.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dirty="0" err="1" smtClean="0"/>
              <a:t>Пирролизин</a:t>
            </a:r>
            <a:r>
              <a:rPr lang="en-US" dirty="0" smtClean="0"/>
              <a:t> (</a:t>
            </a:r>
            <a:r>
              <a:rPr lang="ru-RU" sz="1900" dirty="0" smtClean="0"/>
              <a:t>кодируется стоп </a:t>
            </a:r>
            <a:r>
              <a:rPr lang="ru-RU" sz="1900" dirty="0"/>
              <a:t>кодоном </a:t>
            </a:r>
            <a:r>
              <a:rPr lang="en-US" sz="1900" dirty="0"/>
              <a:t>UAG  </a:t>
            </a:r>
            <a:r>
              <a:rPr lang="ru-RU" sz="1900" dirty="0" smtClean="0"/>
              <a:t>при наличии </a:t>
            </a:r>
            <a:r>
              <a:rPr lang="en-US" sz="1900" dirty="0" err="1" smtClean="0"/>
              <a:t>pyrrolysyl-tRNA</a:t>
            </a:r>
            <a:r>
              <a:rPr lang="ru-RU" sz="1900" dirty="0" smtClean="0"/>
              <a:t>. Нужны гены для синтеза этой </a:t>
            </a:r>
            <a:r>
              <a:rPr lang="en-US" sz="1900" dirty="0" err="1" smtClean="0"/>
              <a:t>tRNA</a:t>
            </a:r>
            <a:r>
              <a:rPr lang="en-US" sz="1900" dirty="0" smtClean="0"/>
              <a:t>) </a:t>
            </a:r>
            <a:r>
              <a:rPr lang="ru-RU" dirty="0" smtClean="0"/>
              <a:t>  </a:t>
            </a:r>
          </a:p>
          <a:p>
            <a:r>
              <a:rPr lang="ru-RU" dirty="0" smtClean="0"/>
              <a:t>Программируемый сдвиг рамки</a:t>
            </a:r>
            <a:r>
              <a:rPr lang="en-US" dirty="0" smtClean="0"/>
              <a:t> </a:t>
            </a:r>
            <a:r>
              <a:rPr lang="en-US" sz="1800" dirty="0" smtClean="0"/>
              <a:t>(</a:t>
            </a:r>
            <a:r>
              <a:rPr lang="ru-RU" sz="1800" dirty="0" smtClean="0"/>
              <a:t>сигнал позволяет рибосоме проскочить стоп-кодон</a:t>
            </a:r>
            <a:r>
              <a:rPr lang="en-US" sz="1800" dirty="0" smtClean="0"/>
              <a:t>; </a:t>
            </a:r>
            <a:r>
              <a:rPr lang="ru-RU" sz="1800" dirty="0" smtClean="0"/>
              <a:t>как </a:t>
            </a:r>
            <a:r>
              <a:rPr lang="en-US" sz="1800" dirty="0" smtClean="0"/>
              <a:t>ORF1ab </a:t>
            </a:r>
            <a:r>
              <a:rPr lang="ru-RU" sz="1800" dirty="0" smtClean="0"/>
              <a:t>и </a:t>
            </a:r>
            <a:r>
              <a:rPr lang="en-US" sz="1800" dirty="0" smtClean="0"/>
              <a:t>ORF1a </a:t>
            </a:r>
            <a:r>
              <a:rPr lang="ru-RU" sz="1800" dirty="0" smtClean="0"/>
              <a:t>у </a:t>
            </a:r>
            <a:r>
              <a:rPr lang="ru-RU" sz="1800" dirty="0" err="1" smtClean="0"/>
              <a:t>коронавируса</a:t>
            </a:r>
            <a:r>
              <a:rPr lang="ru-RU" sz="1800" dirty="0" smtClean="0"/>
              <a:t>)</a:t>
            </a:r>
          </a:p>
          <a:p>
            <a:r>
              <a:rPr lang="ru-RU" dirty="0" smtClean="0"/>
              <a:t>Сайты </a:t>
            </a:r>
            <a:r>
              <a:rPr lang="ru-RU" dirty="0" err="1" smtClean="0"/>
              <a:t>метилирования</a:t>
            </a:r>
            <a:r>
              <a:rPr lang="ru-RU" dirty="0" smtClean="0"/>
              <a:t> ДНК у прокариот и эукариот</a:t>
            </a:r>
          </a:p>
          <a:p>
            <a:r>
              <a:rPr lang="ru-RU" dirty="0" smtClean="0"/>
              <a:t>Сайты систем рестрикции-модификации</a:t>
            </a:r>
          </a:p>
          <a:p>
            <a:r>
              <a:rPr lang="ru-RU" dirty="0" smtClean="0"/>
              <a:t>Сайты </a:t>
            </a:r>
            <a:r>
              <a:rPr lang="en-US" dirty="0" smtClean="0"/>
              <a:t>CRISPR</a:t>
            </a:r>
            <a:endParaRPr lang="ru-RU" dirty="0" smtClean="0"/>
          </a:p>
          <a:p>
            <a:r>
              <a:rPr lang="ru-RU" dirty="0" smtClean="0"/>
              <a:t>У эукариот сайты </a:t>
            </a:r>
            <a:r>
              <a:rPr lang="ru-RU" dirty="0" err="1"/>
              <a:t>сплайсинга</a:t>
            </a:r>
            <a:endParaRPr lang="ru-RU" dirty="0"/>
          </a:p>
          <a:p>
            <a:r>
              <a:rPr lang="ru-RU" dirty="0"/>
              <a:t>Аттенюаторы – сигнал преждевременной </a:t>
            </a:r>
            <a:r>
              <a:rPr lang="ru-RU" dirty="0" err="1"/>
              <a:t>терминации</a:t>
            </a:r>
            <a:r>
              <a:rPr lang="ru-RU" dirty="0"/>
              <a:t> транскрипции</a:t>
            </a:r>
          </a:p>
          <a:p>
            <a:r>
              <a:rPr lang="ru-RU" dirty="0" smtClean="0"/>
              <a:t>Другие……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87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Splicing (eukaryotes)</a:t>
            </a:r>
            <a:endParaRPr lang="ru-RU" altLang="ru-RU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3352801" y="1524000"/>
          <a:ext cx="3324225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8" name="Рисунок" r:id="rId3" imgW="3448080" imgH="5295960" progId="Imaging.Document">
                  <p:embed/>
                </p:oleObj>
              </mc:Choice>
              <mc:Fallback>
                <p:oleObj name="Рисунок" r:id="rId3" imgW="3448080" imgH="5295960" progId="Imaging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1" y="1524000"/>
                        <a:ext cx="3324225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34299" y="6238875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b="1" dirty="0" smtClean="0"/>
              <a:t>МГ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6100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fld id="{4280A8C7-CE2A-4171-8686-5727339A32FC}" type="slidenum">
              <a:rPr lang="ru-RU" sz="2000" smtClean="0"/>
              <a:pPr/>
              <a:t>39</a:t>
            </a:fld>
            <a:endParaRPr lang="ru-RU" sz="2000" dirty="0"/>
          </a:p>
        </p:txBody>
      </p:sp>
      <p:pic>
        <p:nvPicPr>
          <p:cNvPr id="3" name="Picture 6" descr="http://www.geneinfinity.org/images/splic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63" y="1178350"/>
            <a:ext cx="6210673" cy="273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03052" y="5214536"/>
            <a:ext cx="4656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http://www.geneinfinity.org/sp/sp_coding.html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2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Прокариоты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37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5’ Cap of RNA</a:t>
            </a:r>
          </a:p>
        </p:txBody>
      </p:sp>
      <p:pic>
        <p:nvPicPr>
          <p:cNvPr id="26629" name="Picture 5" descr="ch6f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69" y="1791878"/>
            <a:ext cx="7967663" cy="45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181" y="6384516"/>
            <a:ext cx="5805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https://www.informatics.indiana.edu/hatang/lec9-2-8.ppt</a:t>
            </a:r>
          </a:p>
        </p:txBody>
      </p:sp>
    </p:spTree>
    <p:extLst>
      <p:ext uri="{BB962C8B-B14F-4D97-AF65-F5344CB8AC3E}">
        <p14:creationId xmlns:p14="http://schemas.microsoft.com/office/powerpoint/2010/main" val="184173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fld id="{4280A8C7-CE2A-4171-8686-5727339A32FC}" type="slidenum">
              <a:rPr lang="ru-RU" sz="2000" smtClean="0"/>
              <a:pPr/>
              <a:t>41</a:t>
            </a:fld>
            <a:endParaRPr lang="ru-RU" sz="2000" dirty="0"/>
          </a:p>
        </p:txBody>
      </p:sp>
      <p:pic>
        <p:nvPicPr>
          <p:cNvPr id="88066" name="Picture 2" descr="https://viralzone.expasy.org/resources/ribfr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581"/>
            <a:ext cx="8196004" cy="314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5692" y="3299829"/>
            <a:ext cx="81960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03030"/>
                </a:solidFill>
                <a:latin typeface="Verdana" panose="020B0604030504040204" pitchFamily="34" charset="0"/>
              </a:rPr>
              <a:t>All cis-acting frameshift signals encoded in mRNAs are minimally composed of two functional elements: a </a:t>
            </a:r>
            <a:r>
              <a:rPr lang="en-US" dirty="0" err="1">
                <a:solidFill>
                  <a:srgbClr val="303030"/>
                </a:solidFill>
                <a:latin typeface="Verdana" panose="020B0604030504040204" pitchFamily="34" charset="0"/>
              </a:rPr>
              <a:t>heptanucleotide</a:t>
            </a:r>
            <a:r>
              <a:rPr lang="en-US" dirty="0">
                <a:solidFill>
                  <a:srgbClr val="303030"/>
                </a:solidFill>
                <a:latin typeface="Verdana" panose="020B0604030504040204" pitchFamily="34" charset="0"/>
              </a:rPr>
              <a:t> “slippery sequence” conforming to the general form X XXY YYZ, followed by a RNA structural element, usually a H-type RNA </a:t>
            </a:r>
            <a:r>
              <a:rPr lang="en-US" dirty="0">
                <a:solidFill>
                  <a:srgbClr val="6666FF"/>
                </a:solidFill>
                <a:latin typeface="Verdana" panose="020B0604030504040204" pitchFamily="34" charset="0"/>
                <a:hlinkClick r:id="rId3"/>
              </a:rPr>
              <a:t>pseudoknot</a:t>
            </a:r>
            <a:r>
              <a:rPr lang="en-US" dirty="0">
                <a:solidFill>
                  <a:srgbClr val="303030"/>
                </a:solidFill>
                <a:latin typeface="Verdana" panose="020B0604030504040204" pitchFamily="34" charset="0"/>
              </a:rPr>
              <a:t>, positioned an optimal number of nucleotides (5 to 9) downstream. Mechanistically, the ribosome is stalled on the slippery sequence by the pseudoknot structure in 3'. In about 10% cases, the ribosome will backtrack one nucleotide, creating one or more </a:t>
            </a:r>
            <a:r>
              <a:rPr lang="en-US" dirty="0" err="1">
                <a:solidFill>
                  <a:srgbClr val="303030"/>
                </a:solidFill>
                <a:latin typeface="Verdana" panose="020B0604030504040204" pitchFamily="34" charset="0"/>
              </a:rPr>
              <a:t>mismatchs</a:t>
            </a:r>
            <a:r>
              <a:rPr lang="en-US" dirty="0">
                <a:solidFill>
                  <a:srgbClr val="303030"/>
                </a:solidFill>
                <a:latin typeface="Verdana" panose="020B0604030504040204" pitchFamily="34" charset="0"/>
              </a:rPr>
              <a:t> between </a:t>
            </a:r>
            <a:r>
              <a:rPr lang="en-US" dirty="0" err="1">
                <a:solidFill>
                  <a:srgbClr val="303030"/>
                </a:solidFill>
                <a:latin typeface="Verdana" panose="020B0604030504040204" pitchFamily="34" charset="0"/>
              </a:rPr>
              <a:t>tRNAs</a:t>
            </a:r>
            <a:r>
              <a:rPr lang="en-US" dirty="0">
                <a:solidFill>
                  <a:srgbClr val="303030"/>
                </a:solidFill>
                <a:latin typeface="Verdana" panose="020B0604030504040204" pitchFamily="34" charset="0"/>
              </a:rPr>
              <a:t> and mRNA. Translation resolves on the backtracked ribosome in the -1 frame.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59205" y="5931193"/>
            <a:ext cx="3239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https://viralzone.expasy.org/860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303419" y="1791094"/>
            <a:ext cx="1104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ORF1ab</a:t>
            </a:r>
          </a:p>
          <a:p>
            <a:r>
              <a:rPr lang="ru-RU" dirty="0" smtClean="0"/>
              <a:t>ген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196004" y="777406"/>
            <a:ext cx="151360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Укороченный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ORF1a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ген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3694" y="6356351"/>
            <a:ext cx="3874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Перевод см на следующем слайде.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6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fld id="{4280A8C7-CE2A-4171-8686-5727339A32FC}" type="slidenum">
              <a:rPr lang="ru-RU" sz="2000" smtClean="0"/>
              <a:pPr/>
              <a:t>42</a:t>
            </a:fld>
            <a:endParaRPr lang="ru-RU" sz="2000" dirty="0"/>
          </a:p>
        </p:txBody>
      </p:sp>
      <p:pic>
        <p:nvPicPr>
          <p:cNvPr id="91138" name="Picture 2" descr="Programmed ribosomal frameshifting: Much ado about knotting! | PN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1567421"/>
            <a:ext cx="4797425" cy="339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6246" y="5425559"/>
            <a:ext cx="4397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https://www.pnas.org/content/96/25/14177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52925" y="128798"/>
            <a:ext cx="5553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Frameshift – </a:t>
            </a:r>
            <a:r>
              <a:rPr lang="ru-RU" dirty="0" smtClean="0"/>
              <a:t>рибосома на </a:t>
            </a:r>
            <a:r>
              <a:rPr lang="ru-RU" dirty="0" err="1" smtClean="0"/>
              <a:t>шестинуклеотидном</a:t>
            </a:r>
            <a:r>
              <a:rPr lang="ru-RU" dirty="0" smtClean="0"/>
              <a:t> сигнале плюс </a:t>
            </a:r>
            <a:r>
              <a:rPr lang="ru-RU" dirty="0" err="1" smtClean="0"/>
              <a:t>псевдоузел</a:t>
            </a:r>
            <a:r>
              <a:rPr lang="ru-RU" dirty="0" smtClean="0"/>
              <a:t> на </a:t>
            </a:r>
            <a:r>
              <a:rPr lang="ru-RU" dirty="0" err="1" smtClean="0"/>
              <a:t>мРНК</a:t>
            </a:r>
            <a:r>
              <a:rPr lang="ru-RU" dirty="0" smtClean="0"/>
              <a:t>.  </a:t>
            </a:r>
            <a:r>
              <a:rPr lang="ru-RU" dirty="0" err="1" smtClean="0"/>
              <a:t>Столкнувшить</a:t>
            </a:r>
            <a:r>
              <a:rPr lang="ru-RU" dirty="0" smtClean="0"/>
              <a:t> с препятствием, рибосома тормозит, отступает и начинает трансляцию в другой рамке.</a:t>
            </a:r>
            <a:endParaRPr lang="ru-RU" dirty="0"/>
          </a:p>
          <a:p>
            <a:r>
              <a:rPr lang="ru-RU" dirty="0" smtClean="0"/>
              <a:t>Рамка продолжения трансляции может быть разной, не только -1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428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fld id="{4280A8C7-CE2A-4171-8686-5727339A32FC}" type="slidenum">
              <a:rPr lang="ru-RU" sz="2000" smtClean="0"/>
              <a:pPr/>
              <a:t>43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3398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24853" y="237263"/>
            <a:ext cx="83036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Схема инициации транскрипции у прокариот</a:t>
            </a:r>
            <a:endParaRPr lang="ru-RU" sz="3200" dirty="0">
              <a:solidFill>
                <a:schemeClr val="tx2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187451" y="1111178"/>
            <a:ext cx="7744114" cy="4765747"/>
            <a:chOff x="1492250" y="1912144"/>
            <a:chExt cx="6965950" cy="4183856"/>
          </a:xfrm>
        </p:grpSpPr>
        <p:pic>
          <p:nvPicPr>
            <p:cNvPr id="4" name="Picture 6" descr="D:\Ravcheyev\Work\Learning\Gelfand\2-й курс - 2007-08 (Гены и сайты)\Лекции\Materials\Transcription-initiatio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250" y="1912144"/>
              <a:ext cx="5400675" cy="3856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5327650" y="2466975"/>
              <a:ext cx="3130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800"/>
                <a:t>Направление транскрипции</a:t>
              </a: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5403850" y="3671888"/>
              <a:ext cx="2135188" cy="33655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600"/>
                <a:t>Старт транскрипции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3490913" y="5729288"/>
              <a:ext cx="1227137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800"/>
                <a:t>Промотор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734299" y="6238875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68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Initiation of transcription (bacteria)</a:t>
            </a:r>
            <a:endParaRPr lang="ru-RU" altLang="ru-RU"/>
          </a:p>
        </p:txBody>
      </p:sp>
      <p:graphicFrame>
        <p:nvGraphicFramePr>
          <p:cNvPr id="983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828072"/>
              </p:ext>
            </p:extLst>
          </p:nvPr>
        </p:nvGraphicFramePr>
        <p:xfrm>
          <a:off x="1200150" y="1514476"/>
          <a:ext cx="5257800" cy="459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2" name="Рисунок" r:id="rId3" imgW="6705720" imgH="5857920" progId="Imaging.Document">
                  <p:embed/>
                </p:oleObj>
              </mc:Choice>
              <mc:Fallback>
                <p:oleObj name="Рисунок" r:id="rId3" imgW="6705720" imgH="5857920" progId="Imaging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1514476"/>
                        <a:ext cx="5257800" cy="459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34299" y="6242685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b="1" dirty="0" smtClean="0"/>
              <a:t>МГ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6489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Слайд</a:t>
            </a:r>
            <a:fld id="{4280A8C7-CE2A-4171-8686-5727339A32FC}" type="slidenum">
              <a:rPr lang="ru-RU" sz="2000" smtClean="0"/>
              <a:pPr/>
              <a:t>7</a:t>
            </a:fld>
            <a:endParaRPr lang="ru-RU" sz="2000" dirty="0"/>
          </a:p>
        </p:txBody>
      </p:sp>
      <p:pic>
        <p:nvPicPr>
          <p:cNvPr id="82946" name="Picture 2" descr="https://static-content.springer.com/image/art%3A10.1186%2F1471-2105-9-233/MediaObjects/12859_2007_Article_2218_Fig5_HTM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" t="-886" r="-2137" b="50405"/>
          <a:stretch/>
        </p:blipFill>
        <p:spPr bwMode="auto">
          <a:xfrm>
            <a:off x="993000" y="754032"/>
            <a:ext cx="7920000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24770" y="4647301"/>
            <a:ext cx="38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Промоторы генов</a:t>
            </a:r>
            <a:r>
              <a:rPr lang="ru-RU" i="1" dirty="0" smtClean="0"/>
              <a:t> </a:t>
            </a:r>
            <a:r>
              <a:rPr lang="en-US" i="1" dirty="0" err="1" smtClean="0"/>
              <a:t>Termatoga</a:t>
            </a:r>
            <a:r>
              <a:rPr lang="en-US" i="1" dirty="0" smtClean="0"/>
              <a:t> </a:t>
            </a:r>
            <a:r>
              <a:rPr lang="en-US" i="1" dirty="0" err="1" smtClean="0"/>
              <a:t>maritima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734299" y="6210300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52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971" y="666750"/>
            <a:ext cx="7658058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РНК-полимераза</a:t>
            </a:r>
            <a:r>
              <a:rPr lang="ru-RU" sz="2800" dirty="0" smtClean="0"/>
              <a:t> может использовать разные</a:t>
            </a:r>
          </a:p>
          <a:p>
            <a:r>
              <a:rPr lang="ru-RU" sz="2800" dirty="0" smtClean="0"/>
              <a:t> </a:t>
            </a:r>
            <a:r>
              <a:rPr lang="en-US" sz="2800" dirty="0" smtClean="0"/>
              <a:t>sigma-</a:t>
            </a:r>
            <a:r>
              <a:rPr lang="ru-RU" sz="2800" dirty="0" smtClean="0"/>
              <a:t>субъединицы.</a:t>
            </a:r>
            <a:br>
              <a:rPr lang="ru-RU" sz="2800" dirty="0" smtClean="0"/>
            </a:br>
            <a:endParaRPr lang="en-US" sz="2800" dirty="0" smtClean="0"/>
          </a:p>
          <a:p>
            <a:r>
              <a:rPr lang="en-US" sz="2800" dirty="0" err="1" smtClean="0"/>
              <a:t>E.coli</a:t>
            </a:r>
            <a:r>
              <a:rPr lang="en-US" sz="2800" dirty="0" smtClean="0"/>
              <a:t> – 7 </a:t>
            </a:r>
            <a:r>
              <a:rPr lang="ru-RU" sz="2800" dirty="0" smtClean="0"/>
              <a:t> </a:t>
            </a:r>
            <a:r>
              <a:rPr lang="en-US" sz="2800" dirty="0" smtClean="0"/>
              <a:t>sigma-</a:t>
            </a:r>
            <a:r>
              <a:rPr lang="ru-RU" sz="2800" dirty="0" smtClean="0"/>
              <a:t>субъединиц</a:t>
            </a:r>
          </a:p>
          <a:p>
            <a:endParaRPr lang="ru-RU" sz="2800" dirty="0" smtClean="0"/>
          </a:p>
          <a:p>
            <a:r>
              <a:rPr lang="ru-RU" sz="2800" dirty="0" smtClean="0"/>
              <a:t>Промоторы разных </a:t>
            </a:r>
            <a:r>
              <a:rPr lang="en-US" sz="2800" dirty="0" smtClean="0"/>
              <a:t>sigma-</a:t>
            </a:r>
            <a:r>
              <a:rPr lang="ru-RU" sz="2800" dirty="0"/>
              <a:t>субъединиц</a:t>
            </a:r>
          </a:p>
          <a:p>
            <a:r>
              <a:rPr lang="ru-RU" sz="2800" dirty="0" smtClean="0"/>
              <a:t>имеют разные последовательности, но </a:t>
            </a:r>
            <a:r>
              <a:rPr lang="ru-RU" sz="2800" dirty="0" err="1" smtClean="0"/>
              <a:t>структра</a:t>
            </a:r>
            <a:r>
              <a:rPr lang="ru-RU" sz="2800" dirty="0" smtClean="0"/>
              <a:t>:</a:t>
            </a:r>
          </a:p>
          <a:p>
            <a:r>
              <a:rPr lang="ru-RU" sz="2800" dirty="0" smtClean="0"/>
              <a:t>-35    -10 – одинакова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ru-RU" sz="2800" dirty="0" smtClean="0"/>
              <a:t>Экспрессия генов регулируется экспрессией </a:t>
            </a:r>
          </a:p>
          <a:p>
            <a:r>
              <a:rPr lang="ru-RU" sz="2800" dirty="0" err="1" smtClean="0"/>
              <a:t>сигма-факторов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3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160" y="365127"/>
            <a:ext cx="8960803" cy="559433"/>
          </a:xfrm>
        </p:spPr>
        <p:txBody>
          <a:bodyPr>
            <a:normAutofit fontScale="90000"/>
          </a:bodyPr>
          <a:lstStyle/>
          <a:p>
            <a:r>
              <a:rPr lang="en-US" altLang="en-US" sz="3600" dirty="0">
                <a:solidFill>
                  <a:srgbClr val="737373"/>
                </a:solidFill>
                <a:latin typeface="NexusSans"/>
              </a:rPr>
              <a:t>The seven sigma factors of </a:t>
            </a:r>
            <a:r>
              <a:rPr lang="en-US" altLang="en-US" sz="3600" i="1" dirty="0">
                <a:solidFill>
                  <a:srgbClr val="737373"/>
                </a:solidFill>
                <a:latin typeface="NexusSans"/>
              </a:rPr>
              <a:t>Escherichia coli</a:t>
            </a:r>
            <a:r>
              <a:rPr lang="en-US" altLang="en-US" sz="500" dirty="0"/>
              <a:t/>
            </a:r>
            <a:br>
              <a:rPr lang="en-US" altLang="en-US" sz="500" dirty="0"/>
            </a:b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730177"/>
              </p:ext>
            </p:extLst>
          </p:nvPr>
        </p:nvGraphicFramePr>
        <p:xfrm>
          <a:off x="975358" y="731520"/>
          <a:ext cx="7782564" cy="4889032"/>
        </p:xfrm>
        <a:graphic>
          <a:graphicData uri="http://schemas.openxmlformats.org/drawingml/2006/table">
            <a:tbl>
              <a:tblPr/>
              <a:tblGrid>
                <a:gridCol w="1297094">
                  <a:extLst>
                    <a:ext uri="{9D8B030D-6E8A-4147-A177-3AD203B41FA5}">
                      <a16:colId xmlns:a16="http://schemas.microsoft.com/office/drawing/2014/main" val="563724546"/>
                    </a:ext>
                  </a:extLst>
                </a:gridCol>
                <a:gridCol w="1297094">
                  <a:extLst>
                    <a:ext uri="{9D8B030D-6E8A-4147-A177-3AD203B41FA5}">
                      <a16:colId xmlns:a16="http://schemas.microsoft.com/office/drawing/2014/main" val="674593152"/>
                    </a:ext>
                  </a:extLst>
                </a:gridCol>
                <a:gridCol w="1297094">
                  <a:extLst>
                    <a:ext uri="{9D8B030D-6E8A-4147-A177-3AD203B41FA5}">
                      <a16:colId xmlns:a16="http://schemas.microsoft.com/office/drawing/2014/main" val="455691606"/>
                    </a:ext>
                  </a:extLst>
                </a:gridCol>
                <a:gridCol w="1297094">
                  <a:extLst>
                    <a:ext uri="{9D8B030D-6E8A-4147-A177-3AD203B41FA5}">
                      <a16:colId xmlns:a16="http://schemas.microsoft.com/office/drawing/2014/main" val="1613117978"/>
                    </a:ext>
                  </a:extLst>
                </a:gridCol>
                <a:gridCol w="1297094">
                  <a:extLst>
                    <a:ext uri="{9D8B030D-6E8A-4147-A177-3AD203B41FA5}">
                      <a16:colId xmlns:a16="http://schemas.microsoft.com/office/drawing/2014/main" val="3990940436"/>
                    </a:ext>
                  </a:extLst>
                </a:gridCol>
                <a:gridCol w="1297094">
                  <a:extLst>
                    <a:ext uri="{9D8B030D-6E8A-4147-A177-3AD203B41FA5}">
                      <a16:colId xmlns:a16="http://schemas.microsoft.com/office/drawing/2014/main" val="2689527186"/>
                    </a:ext>
                  </a:extLst>
                </a:gridCol>
              </a:tblGrid>
              <a:tr h="725418"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effectLst/>
                        </a:rPr>
                        <a:t>Factor</a:t>
                      </a:r>
                      <a:r>
                        <a:rPr lang="en-US" sz="1200" b="1" baseline="30000" dirty="0" err="1">
                          <a:effectLst/>
                        </a:rPr>
                        <a:t>a</a:t>
                      </a:r>
                      <a:endParaRPr lang="en-US" sz="1200" b="1" dirty="0">
                        <a:effectLst/>
                      </a:endParaRPr>
                    </a:p>
                  </a:txBody>
                  <a:tcPr marL="17660" marR="17660" marT="17660" marB="17660" anchor="ctr">
                    <a:lnL>
                      <a:noFill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Gene</a:t>
                      </a: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Number of amino acid residues</a:t>
                      </a: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Size (kDa)</a:t>
                      </a: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Consensus binding site</a:t>
                      </a:r>
                      <a:r>
                        <a:rPr lang="en-US" sz="1200" b="1" baseline="30000">
                          <a:effectLst/>
                        </a:rPr>
                        <a:t>b</a:t>
                      </a:r>
                      <a:endParaRPr lang="en-US" sz="1200" b="1">
                        <a:effectLst/>
                      </a:endParaRP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Genes regulated</a:t>
                      </a: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100365"/>
                  </a:ext>
                </a:extLst>
              </a:tr>
              <a:tr h="611129">
                <a:tc>
                  <a:txBody>
                    <a:bodyPr/>
                    <a:lstStyle/>
                    <a:p>
                      <a:r>
                        <a:rPr lang="el-GR" sz="1200" i="1">
                          <a:effectLst/>
                        </a:rPr>
                        <a:t>σ</a:t>
                      </a:r>
                      <a:r>
                        <a:rPr lang="el-GR" sz="1200" baseline="30000">
                          <a:effectLst/>
                        </a:rPr>
                        <a:t>70</a:t>
                      </a:r>
                      <a:r>
                        <a:rPr lang="el-GR" sz="1200">
                          <a:effectLst/>
                        </a:rPr>
                        <a:t> (</a:t>
                      </a:r>
                      <a:r>
                        <a:rPr lang="el-GR" sz="1200" i="1">
                          <a:effectLst/>
                        </a:rPr>
                        <a:t>σ</a:t>
                      </a:r>
                      <a:r>
                        <a:rPr lang="en-US" sz="1200" baseline="30000">
                          <a:effectLst/>
                        </a:rPr>
                        <a:t>D</a:t>
                      </a:r>
                      <a:r>
                        <a:rPr lang="en-US" sz="1200">
                          <a:effectLst/>
                        </a:rPr>
                        <a:t>)</a:t>
                      </a:r>
                    </a:p>
                  </a:txBody>
                  <a:tcPr marL="17660" marR="17660" marT="17660" marB="17660" anchor="ctr">
                    <a:lnL>
                      <a:noFill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effectLst/>
                        </a:rPr>
                        <a:t>rpoD</a:t>
                      </a:r>
                      <a:endParaRPr lang="en-US" sz="1200">
                        <a:effectLst/>
                      </a:endParaRP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613</a:t>
                      </a: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70</a:t>
                      </a: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TTGACA–N</a:t>
                      </a:r>
                      <a:r>
                        <a:rPr lang="en-US" sz="1200" baseline="-25000">
                          <a:effectLst/>
                        </a:rPr>
                        <a:t>17</a:t>
                      </a:r>
                      <a:r>
                        <a:rPr lang="en-US" sz="1200">
                          <a:effectLst/>
                        </a:rPr>
                        <a:t>–TATAAT</a:t>
                      </a: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Housekeeping</a:t>
                      </a: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49555"/>
                  </a:ext>
                </a:extLst>
              </a:tr>
              <a:tr h="611129">
                <a:tc>
                  <a:txBody>
                    <a:bodyPr/>
                    <a:lstStyle/>
                    <a:p>
                      <a:r>
                        <a:rPr lang="el-GR" sz="1200" i="1">
                          <a:effectLst/>
                        </a:rPr>
                        <a:t>σ</a:t>
                      </a:r>
                      <a:r>
                        <a:rPr lang="el-GR" sz="1200" baseline="30000">
                          <a:effectLst/>
                        </a:rPr>
                        <a:t>54</a:t>
                      </a:r>
                      <a:r>
                        <a:rPr lang="el-GR" sz="1200">
                          <a:effectLst/>
                        </a:rPr>
                        <a:t> (</a:t>
                      </a:r>
                      <a:r>
                        <a:rPr lang="el-GR" sz="1200" i="1">
                          <a:effectLst/>
                        </a:rPr>
                        <a:t>σ</a:t>
                      </a:r>
                      <a:r>
                        <a:rPr lang="en-US" sz="1200" baseline="30000">
                          <a:effectLst/>
                        </a:rPr>
                        <a:t>N</a:t>
                      </a:r>
                      <a:r>
                        <a:rPr lang="en-US" sz="1200">
                          <a:effectLst/>
                        </a:rPr>
                        <a:t>)</a:t>
                      </a:r>
                    </a:p>
                  </a:txBody>
                  <a:tcPr marL="17660" marR="17660" marT="17660" marB="17660" anchor="ctr">
                    <a:lnL>
                      <a:noFill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effectLst/>
                        </a:rPr>
                        <a:t>rpoN (ntrA)</a:t>
                      </a:r>
                      <a:endParaRPr lang="en-US" sz="1200">
                        <a:effectLst/>
                      </a:endParaRP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477</a:t>
                      </a: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54</a:t>
                      </a: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CTGGCAC–N</a:t>
                      </a:r>
                      <a:r>
                        <a:rPr lang="en-US" sz="1200" baseline="-25000">
                          <a:effectLst/>
                        </a:rPr>
                        <a:t>5</a:t>
                      </a:r>
                      <a:r>
                        <a:rPr lang="en-US" sz="1200">
                          <a:effectLst/>
                        </a:rPr>
                        <a:t>–TTGCA</a:t>
                      </a: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Nitrogen metabolism</a:t>
                      </a: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57521"/>
                  </a:ext>
                </a:extLst>
              </a:tr>
              <a:tr h="725418">
                <a:tc>
                  <a:txBody>
                    <a:bodyPr/>
                    <a:lstStyle/>
                    <a:p>
                      <a:r>
                        <a:rPr lang="el-GR" sz="1200" i="1">
                          <a:effectLst/>
                        </a:rPr>
                        <a:t>σ</a:t>
                      </a:r>
                      <a:r>
                        <a:rPr lang="en-US" sz="1200" baseline="30000">
                          <a:effectLst/>
                        </a:rPr>
                        <a:t>S</a:t>
                      </a:r>
                      <a:endParaRPr lang="en-US" sz="1200">
                        <a:effectLst/>
                      </a:endParaRPr>
                    </a:p>
                  </a:txBody>
                  <a:tcPr marL="17660" marR="17660" marT="17660" marB="17660" anchor="ctr">
                    <a:lnL>
                      <a:noFill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effectLst/>
                        </a:rPr>
                        <a:t>rpoS (katF)</a:t>
                      </a:r>
                      <a:endParaRPr lang="en-US" sz="1200">
                        <a:effectLst/>
                      </a:endParaRP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362</a:t>
                      </a: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38</a:t>
                      </a: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TTGACA–N</a:t>
                      </a:r>
                      <a:r>
                        <a:rPr lang="en-US" sz="1200" baseline="-25000">
                          <a:effectLst/>
                        </a:rPr>
                        <a:t>12</a:t>
                      </a:r>
                      <a:r>
                        <a:rPr lang="en-US" sz="1200">
                          <a:effectLst/>
                        </a:rPr>
                        <a:t>–TGTGCTATACT</a:t>
                      </a: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Stationary phase</a:t>
                      </a: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44351"/>
                  </a:ext>
                </a:extLst>
              </a:tr>
              <a:tr h="611129">
                <a:tc>
                  <a:txBody>
                    <a:bodyPr/>
                    <a:lstStyle/>
                    <a:p>
                      <a:r>
                        <a:rPr lang="el-GR" sz="1200" i="1">
                          <a:effectLst/>
                        </a:rPr>
                        <a:t>σ</a:t>
                      </a:r>
                      <a:r>
                        <a:rPr lang="el-GR" sz="1200" baseline="30000">
                          <a:effectLst/>
                        </a:rPr>
                        <a:t>32</a:t>
                      </a:r>
                      <a:r>
                        <a:rPr lang="el-GR" sz="1200">
                          <a:effectLst/>
                        </a:rPr>
                        <a:t> (</a:t>
                      </a:r>
                      <a:r>
                        <a:rPr lang="el-GR" sz="1200" i="1">
                          <a:effectLst/>
                        </a:rPr>
                        <a:t>σ</a:t>
                      </a:r>
                      <a:r>
                        <a:rPr lang="en-US" sz="1200" baseline="30000">
                          <a:effectLst/>
                        </a:rPr>
                        <a:t>H</a:t>
                      </a:r>
                      <a:r>
                        <a:rPr lang="en-US" sz="1200">
                          <a:effectLst/>
                        </a:rPr>
                        <a:t>)</a:t>
                      </a:r>
                    </a:p>
                  </a:txBody>
                  <a:tcPr marL="17660" marR="17660" marT="17660" marB="17660" anchor="ctr">
                    <a:lnL>
                      <a:noFill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effectLst/>
                        </a:rPr>
                        <a:t>rpoH (htpR)</a:t>
                      </a:r>
                      <a:endParaRPr lang="en-US" sz="1200">
                        <a:effectLst/>
                      </a:endParaRP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284</a:t>
                      </a: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32</a:t>
                      </a: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CTTGAA–N</a:t>
                      </a:r>
                      <a:r>
                        <a:rPr lang="en-US" sz="1200" baseline="-25000">
                          <a:effectLst/>
                        </a:rPr>
                        <a:t>14</a:t>
                      </a:r>
                      <a:r>
                        <a:rPr lang="en-US" sz="1200">
                          <a:effectLst/>
                        </a:rPr>
                        <a:t>–CCCCATNT</a:t>
                      </a: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Heat shock</a:t>
                      </a: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531057"/>
                  </a:ext>
                </a:extLst>
              </a:tr>
              <a:tr h="496840">
                <a:tc>
                  <a:txBody>
                    <a:bodyPr/>
                    <a:lstStyle/>
                    <a:p>
                      <a:r>
                        <a:rPr lang="el-GR" sz="1200" i="1">
                          <a:effectLst/>
                        </a:rPr>
                        <a:t>σ</a:t>
                      </a:r>
                      <a:r>
                        <a:rPr lang="en-US" sz="1200" baseline="30000">
                          <a:effectLst/>
                        </a:rPr>
                        <a:t>F</a:t>
                      </a:r>
                      <a:r>
                        <a:rPr lang="en-US" sz="1200">
                          <a:effectLst/>
                        </a:rPr>
                        <a:t> (</a:t>
                      </a:r>
                      <a:r>
                        <a:rPr lang="el-GR" sz="1200" i="1">
                          <a:effectLst/>
                        </a:rPr>
                        <a:t>σ</a:t>
                      </a:r>
                      <a:r>
                        <a:rPr lang="el-GR" sz="1200" baseline="30000">
                          <a:effectLst/>
                        </a:rPr>
                        <a:t>28</a:t>
                      </a:r>
                      <a:r>
                        <a:rPr lang="el-GR" sz="1200">
                          <a:effectLst/>
                        </a:rPr>
                        <a:t>)</a:t>
                      </a:r>
                    </a:p>
                  </a:txBody>
                  <a:tcPr marL="17660" marR="17660" marT="17660" marB="17660" anchor="ctr">
                    <a:lnL>
                      <a:noFill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effectLst/>
                        </a:rPr>
                        <a:t>fliA</a:t>
                      </a:r>
                      <a:endParaRPr lang="en-US" sz="1200">
                        <a:effectLst/>
                      </a:endParaRP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239</a:t>
                      </a: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28</a:t>
                      </a: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TAAA–N</a:t>
                      </a:r>
                      <a:r>
                        <a:rPr lang="en-US" sz="1200" baseline="-25000">
                          <a:effectLst/>
                        </a:rPr>
                        <a:t>15</a:t>
                      </a:r>
                      <a:r>
                        <a:rPr lang="en-US" sz="1200">
                          <a:effectLst/>
                        </a:rPr>
                        <a:t>–GCCGATAA</a:t>
                      </a: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Flagellar proteins</a:t>
                      </a: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338628"/>
                  </a:ext>
                </a:extLst>
              </a:tr>
              <a:tr h="611129">
                <a:tc>
                  <a:txBody>
                    <a:bodyPr/>
                    <a:lstStyle/>
                    <a:p>
                      <a:r>
                        <a:rPr lang="el-GR" sz="1200" i="1">
                          <a:effectLst/>
                        </a:rPr>
                        <a:t>σ</a:t>
                      </a:r>
                      <a:r>
                        <a:rPr lang="en-US" sz="1200" baseline="30000">
                          <a:effectLst/>
                        </a:rPr>
                        <a:t>E</a:t>
                      </a:r>
                      <a:endParaRPr lang="en-US" sz="1200">
                        <a:effectLst/>
                      </a:endParaRPr>
                    </a:p>
                  </a:txBody>
                  <a:tcPr marL="17660" marR="17660" marT="17660" marB="17660" anchor="ctr">
                    <a:lnL>
                      <a:noFill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effectLst/>
                        </a:rPr>
                        <a:t>rpoE</a:t>
                      </a:r>
                      <a:endParaRPr lang="en-US" sz="1200">
                        <a:effectLst/>
                      </a:endParaRP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191</a:t>
                      </a: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24</a:t>
                      </a: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GAACTT–N</a:t>
                      </a:r>
                      <a:r>
                        <a:rPr lang="en-US" sz="1200" baseline="-25000">
                          <a:effectLst/>
                        </a:rPr>
                        <a:t>16</a:t>
                      </a:r>
                      <a:r>
                        <a:rPr lang="en-US" sz="1200">
                          <a:effectLst/>
                        </a:rPr>
                        <a:t>–TCTGA</a:t>
                      </a: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Extreme heat shock</a:t>
                      </a: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771936"/>
                  </a:ext>
                </a:extLst>
              </a:tr>
              <a:tr h="496840">
                <a:tc>
                  <a:txBody>
                    <a:bodyPr/>
                    <a:lstStyle/>
                    <a:p>
                      <a:r>
                        <a:rPr lang="el-GR" sz="1200" i="1">
                          <a:effectLst/>
                        </a:rPr>
                        <a:t>σ</a:t>
                      </a:r>
                      <a:r>
                        <a:rPr lang="en-US" sz="1200" baseline="30000">
                          <a:effectLst/>
                        </a:rPr>
                        <a:t>fecI</a:t>
                      </a:r>
                      <a:endParaRPr lang="en-US" sz="1200">
                        <a:effectLst/>
                      </a:endParaRPr>
                    </a:p>
                  </a:txBody>
                  <a:tcPr marL="17660" marR="17660" marT="17660" marB="17660" anchor="ctr">
                    <a:lnL>
                      <a:noFill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 err="1">
                          <a:effectLst/>
                        </a:rPr>
                        <a:t>fecI</a:t>
                      </a:r>
                      <a:endParaRPr lang="en-US" sz="1200" dirty="0">
                        <a:effectLst/>
                      </a:endParaRP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173</a:t>
                      </a: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19</a:t>
                      </a: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GGAAAT–N</a:t>
                      </a:r>
                      <a:r>
                        <a:rPr lang="en-US" sz="1200" baseline="-25000">
                          <a:effectLst/>
                        </a:rPr>
                        <a:t>17</a:t>
                      </a:r>
                      <a:r>
                        <a:rPr lang="en-US" sz="1200">
                          <a:effectLst/>
                        </a:rPr>
                        <a:t>–TC</a:t>
                      </a: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Iron transport</a:t>
                      </a:r>
                    </a:p>
                  </a:txBody>
                  <a:tcPr marL="17660" marR="17660" marT="17660" marB="17660" anchor="ctr">
                    <a:lnL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27776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71219" y="5818555"/>
            <a:ext cx="8353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https://www.sciencedirect.com/topics/immunology-and-microbiology/sigma-factor</a:t>
            </a:r>
          </a:p>
        </p:txBody>
      </p:sp>
    </p:spTree>
    <p:extLst>
      <p:ext uri="{BB962C8B-B14F-4D97-AF65-F5344CB8AC3E}">
        <p14:creationId xmlns:p14="http://schemas.microsoft.com/office/powerpoint/2010/main" val="39837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Стандартные свойства</tns:defaultPropertyEditorNamespace>
</tns:customPropertyEditors>
</file>

<file path=customXml/itemProps1.xml><?xml version="1.0" encoding="utf-8"?>
<ds:datastoreItem xmlns:ds="http://schemas.openxmlformats.org/officeDocument/2006/customXml" ds:itemID="{CB7BAE5C-5DD4-463F-992A-733556CCF39A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signals</Template>
  <TotalTime>4875</TotalTime>
  <Words>1332</Words>
  <Application>Microsoft Office PowerPoint</Application>
  <PresentationFormat>Лист A4 (210x297 мм)</PresentationFormat>
  <Paragraphs>269</Paragraphs>
  <Slides>43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5" baseType="lpstr">
      <vt:lpstr>MS PGothic</vt:lpstr>
      <vt:lpstr>Arial</vt:lpstr>
      <vt:lpstr>Calibri</vt:lpstr>
      <vt:lpstr>Calibri Light</vt:lpstr>
      <vt:lpstr>Courier New</vt:lpstr>
      <vt:lpstr>msgothic</vt:lpstr>
      <vt:lpstr>NexusSans</vt:lpstr>
      <vt:lpstr>Times New Roman</vt:lpstr>
      <vt:lpstr>Verdana</vt:lpstr>
      <vt:lpstr>Wingdings</vt:lpstr>
      <vt:lpstr>Тема Office</vt:lpstr>
      <vt:lpstr>Рисунок</vt:lpstr>
      <vt:lpstr>Сигналы и мотивы</vt:lpstr>
      <vt:lpstr>Оглавление </vt:lpstr>
      <vt:lpstr>Промотор: последовательность ДНК, узнаваемая белками для инициации транскрипции</vt:lpstr>
      <vt:lpstr>Прокариоты</vt:lpstr>
      <vt:lpstr>Презентация PowerPoint</vt:lpstr>
      <vt:lpstr>Initiation of transcription (bacteria)</vt:lpstr>
      <vt:lpstr>Презентация PowerPoint</vt:lpstr>
      <vt:lpstr>Презентация PowerPoint</vt:lpstr>
      <vt:lpstr>The seven sigma factors of Escherichia coli </vt:lpstr>
      <vt:lpstr>Сайт посадки рибосомы (прокариоты)</vt:lpstr>
      <vt:lpstr>Презентация PowerPoint</vt:lpstr>
      <vt:lpstr>Презентация PowerPoint</vt:lpstr>
      <vt:lpstr>Презентация PowerPoint</vt:lpstr>
      <vt:lpstr>Терминация транскрипции у прокариот</vt:lpstr>
      <vt:lpstr>Rho-независимый терминатор у прокариот</vt:lpstr>
      <vt:lpstr>Презентация PowerPoint</vt:lpstr>
      <vt:lpstr>Презентация PowerPoint</vt:lpstr>
      <vt:lpstr>Презентация PowerPoint</vt:lpstr>
      <vt:lpstr>Эукариоты</vt:lpstr>
      <vt:lpstr>Презентация PowerPoint</vt:lpstr>
      <vt:lpstr>Презентация PowerPoint</vt:lpstr>
      <vt:lpstr>Презентация PowerPoint</vt:lpstr>
      <vt:lpstr>Consensus sequences found in the vicinity of eukaryotic RNA polymerase II start points </vt:lpstr>
      <vt:lpstr>Презентация PowerPoint</vt:lpstr>
      <vt:lpstr>Сплайсинг</vt:lpstr>
      <vt:lpstr>Презентация PowerPoint</vt:lpstr>
      <vt:lpstr>Презентация PowerPoint</vt:lpstr>
      <vt:lpstr>Регуляция транскрипции</vt:lpstr>
      <vt:lpstr>Оператор,  он же регуляторная последовательность,  он же  сайт связывания  транскрипционного фактора (ТФ),  он же сигнал ТФ </vt:lpstr>
      <vt:lpstr>PurR – пуриновый репрессор ферментов в пути биосинтеза пуриновых нуклеотидов Выравнивание сайтов связывания PurR E. coli</vt:lpstr>
      <vt:lpstr>Презентация PowerPoint</vt:lpstr>
      <vt:lpstr>Презентация PowerPoint</vt:lpstr>
      <vt:lpstr>Заключение по регуляторным последовательностям у прокариот (сигналам ТФ)</vt:lpstr>
      <vt:lpstr>Презентация PowerPoint</vt:lpstr>
      <vt:lpstr>Презентация PowerPoint</vt:lpstr>
      <vt:lpstr>Заключение по регуляции транскрипции у эукариот транскрипционными факторами</vt:lpstr>
      <vt:lpstr>Другие сигнал</vt:lpstr>
      <vt:lpstr>Splicing (eukaryotes)</vt:lpstr>
      <vt:lpstr>Презентация PowerPoint</vt:lpstr>
      <vt:lpstr>5’ Cap of RNA</vt:lpstr>
      <vt:lpstr>Презентация PowerPoint</vt:lpstr>
      <vt:lpstr>Презентация PowerPoint</vt:lpstr>
      <vt:lpstr>Конец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aba</dc:creator>
  <cp:lastModifiedBy>aba</cp:lastModifiedBy>
  <cp:revision>290</cp:revision>
  <dcterms:created xsi:type="dcterms:W3CDTF">2015-04-04T20:15:16Z</dcterms:created>
  <dcterms:modified xsi:type="dcterms:W3CDTF">2021-04-13T16:18:01Z</dcterms:modified>
</cp:coreProperties>
</file>