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3" r:id="rId4"/>
    <p:sldId id="264" r:id="rId5"/>
    <p:sldId id="265" r:id="rId6"/>
    <p:sldId id="266" r:id="rId7"/>
    <p:sldId id="267" r:id="rId8"/>
    <p:sldId id="268" r:id="rId9"/>
    <p:sldId id="269" r:id="rId10"/>
    <p:sldId id="294" r:id="rId11"/>
    <p:sldId id="274" r:id="rId12"/>
    <p:sldId id="275" r:id="rId13"/>
    <p:sldId id="276" r:id="rId14"/>
    <p:sldId id="29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5" r:id="rId28"/>
    <p:sldId id="292" r:id="rId29"/>
    <p:sldId id="289" r:id="rId30"/>
    <p:sldId id="290" r:id="rId31"/>
    <p:sldId id="291" r:id="rId32"/>
    <p:sldId id="293" r:id="rId3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30" autoAdjust="0"/>
  </p:normalViewPr>
  <p:slideViewPr>
    <p:cSldViewPr>
      <p:cViewPr varScale="1">
        <p:scale>
          <a:sx n="104" d="100"/>
          <a:sy n="104" d="100"/>
        </p:scale>
        <p:origin x="152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C600752A-7659-4A5A-A49D-390B3CE85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25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B9C725-3F15-486B-8C1B-6B2906E4C632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ea typeface="Microsoft YaHei" charset="0"/>
                <a:cs typeface="Microsoft YaHei" charset="0"/>
              </a:rPr>
              <a:t>“to prune” – </a:t>
            </a:r>
            <a:r>
              <a:rPr lang="ru-RU">
                <a:ea typeface="Microsoft YaHei" charset="0"/>
                <a:cs typeface="Microsoft YaHei" charset="0"/>
              </a:rPr>
              <a:t>обрезать (о плодовых деревьях), </a:t>
            </a:r>
            <a:r>
              <a:rPr lang="en-US">
                <a:ea typeface="Microsoft YaHei" charset="0"/>
                <a:cs typeface="Microsoft YaHei" charset="0"/>
              </a:rPr>
              <a:t>“to graft” –</a:t>
            </a:r>
            <a:r>
              <a:rPr lang="ru-RU">
                <a:ea typeface="Microsoft YaHei" charset="0"/>
                <a:cs typeface="Microsoft YaHei" charset="0"/>
              </a:rPr>
              <a:t> прививать.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00D8A5-8E11-4C0C-88FC-A3E7E054CD8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7"/>
            <a:ext cx="5226613" cy="67819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12600" rIns="0" bIns="0"/>
          <a:lstStyle/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Критерий качества дерева в методе MP – минимальное число мутаций, необходимое, чтобы получить данные последовательности по данному дереву.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ML использует вероятностную модель, чтобы оценить вероятность появления данных последовательностей. То дерево, для которого эта вероятность наибольшая, и есть максимально правдоподобное дерево.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Метод наименьших квадратов минимизирует сумму квадратов разностей между расстояниями, поданными на вход, и расстояниями по дереву. Метод Фитча – Марголиаша минимизирует сумму квадратов относительных разностей (a–b/a)</a:t>
            </a:r>
            <a:r>
              <a:rPr lang="en-US" sz="2000" dirty="0">
                <a:cs typeface="Arial Unicode MS" charset="0"/>
              </a:rPr>
              <a:t>. </a:t>
            </a:r>
            <a:r>
              <a:rPr lang="ru-RU" sz="2000" dirty="0">
                <a:cs typeface="Arial Unicode MS" charset="0"/>
              </a:rPr>
              <a:t>Критерий метода минимальной эволюции состоит в минимизации сумм длин всех ветвей (при этом сами длины ветвей могут оцениваться по</a:t>
            </a:r>
            <a:r>
              <a:rPr lang="en-US" sz="2000" dirty="0">
                <a:cs typeface="Arial Unicode MS" charset="0"/>
              </a:rPr>
              <a:t> </a:t>
            </a:r>
            <a:r>
              <a:rPr lang="ru-RU" sz="2000" dirty="0">
                <a:cs typeface="Arial Unicode MS" charset="0"/>
              </a:rPr>
              <a:t>разному в разных вариантах метода).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Практически все существующие программы реконструируют бинарные (= полностью</a:t>
            </a:r>
            <a:r>
              <a:rPr lang="ru-RU" baseline="0" dirty="0"/>
              <a:t> разрешённые) деревья, хотя на самом деле это не всегда оправдано с содержательной точки зрения.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600752A-7659-4A5A-A49D-390B3CE85E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C36C5B-D310-4691-9946-FCA198BFEE8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F4CF8D-0110-40EE-9A9F-34A3B5A9A65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CAC8EC-C2B5-4D34-9D0C-B40111E276D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140DE2-5837-4BA8-96C7-60BD5049512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6CD647-5399-47C6-9E85-AE45C7AAD13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90A5AC-6EBD-4C27-93CF-7AEFCA8A709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D0F24-CD57-40C4-927D-55A2A381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1817-EA30-4EB8-B681-4307FF1CD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39848-F94B-4613-B44C-5B749FE4D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2C04-8D7F-4D43-BD5A-77055F66C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360C-AE89-435F-90F2-F12974EC2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EB1C4-2892-48D1-AFE7-81C75C4F5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BD25-36FB-49A7-8E87-DB5740652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8A4E-3C8D-4861-A521-CDE9C38DC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3FE4-C9A9-4ECA-BC79-B16A77E16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DC38-EB98-4671-B8AB-1154EAD80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2930-A75D-4075-85A2-7903AE795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02207-81E3-4C6B-9E6D-B24036B94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70BDCC32-4E77-42C0-81EA-22B3A835A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798637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/>
              <a:t>Филогенетические деревья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140200" y="2725737"/>
            <a:ext cx="18002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ru-RU">
                <a:solidFill>
                  <a:srgbClr val="000000"/>
                </a:solidFill>
              </a:rPr>
              <a:t>(продолжение)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900113" y="3613150"/>
            <a:ext cx="82804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dirty="0">
                <a:solidFill>
                  <a:srgbClr val="002060"/>
                </a:solidFill>
              </a:rPr>
              <a:t>Филогенетические деревья и таксономия организмов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230312" y="4165599"/>
            <a:ext cx="7416800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200" dirty="0">
                <a:solidFill>
                  <a:srgbClr val="002060"/>
                </a:solidFill>
              </a:rPr>
              <a:t>Алгоритмы реконструкции филогении</a:t>
            </a:r>
          </a:p>
        </p:txBody>
      </p:sp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2443163" y="5084763"/>
            <a:ext cx="5257800" cy="95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200" dirty="0" err="1">
                <a:solidFill>
                  <a:srgbClr val="2323DC"/>
                </a:solidFill>
              </a:rPr>
              <a:t>С.А.Спирин</a:t>
            </a:r>
            <a:endParaRPr lang="ru-RU" sz="2200" dirty="0">
              <a:solidFill>
                <a:srgbClr val="2323DC"/>
              </a:solidFill>
            </a:endParaRPr>
          </a:p>
          <a:p>
            <a:pPr algn="ctr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dirty="0">
                <a:solidFill>
                  <a:srgbClr val="2323DC"/>
                </a:solidFill>
              </a:rPr>
              <a:t>19</a:t>
            </a:r>
            <a:r>
              <a:rPr lang="ru-RU" dirty="0">
                <a:solidFill>
                  <a:srgbClr val="2323DC"/>
                </a:solidFill>
              </a:rPr>
              <a:t> февраля 20</a:t>
            </a:r>
            <a:r>
              <a:rPr lang="en-US" dirty="0">
                <a:solidFill>
                  <a:srgbClr val="2323DC"/>
                </a:solidFill>
              </a:rPr>
              <a:t>21</a:t>
            </a:r>
            <a:br>
              <a:rPr lang="ru-RU" dirty="0">
                <a:solidFill>
                  <a:srgbClr val="2323DC"/>
                </a:solidFill>
              </a:rPr>
            </a:br>
            <a:r>
              <a:rPr lang="ru-RU" dirty="0">
                <a:solidFill>
                  <a:srgbClr val="2323DC"/>
                </a:solidFill>
              </a:rPr>
              <a:t>ФББ МГУ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3152C04-8D7F-4D43-BD5A-77055F66C76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наибольшего правдоподобия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112" y="2103437"/>
            <a:ext cx="7924800" cy="4513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/>
              <a:t>Оцениваем причины по последствиям.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/>
              <a:t>Принимаем как наиболее обоснованную гипотезу тот вариант причины, при котором вероятность наблюдаемых последствий наибольшая.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/>
              <a:t>В нашем случае «причина» – это эволюционное расстояние, а «последствия» – наблюдаемые замены букв. Эволюционная модель (вероятности замен для всех пар букв) предполагается фиксированной.</a:t>
            </a:r>
          </a:p>
          <a:p>
            <a:pPr>
              <a:lnSpc>
                <a:spcPct val="114000"/>
              </a:lnSpc>
            </a:pPr>
            <a:r>
              <a:rPr lang="ru-RU" dirty="0"/>
              <a:t>(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моделей много, наиболее популярная называется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JTT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по первым буквам фамилий её авторов: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Jones, Taylor, Thornton</a:t>
            </a:r>
            <a:r>
              <a:rPr lang="en-US" dirty="0"/>
              <a:t>).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/>
              <a:t>Для каждого расстояния (= общего числа мутаций) считаем вероятность получить из первой последовательности вторую. За оценку расстояния принимаем то, при котором эта вероятность максимальна.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41363" y="427038"/>
            <a:ext cx="8609012" cy="117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Классификация методов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13125" y="3368675"/>
          <a:ext cx="3251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251520" imgH="812880" progId="Excel.Sheet.8">
                  <p:embed/>
                </p:oleObj>
              </mc:Choice>
              <mc:Fallback>
                <p:oleObj r:id="rId3" imgW="3251520" imgH="81288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3368675"/>
                        <a:ext cx="3251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25512" y="6142037"/>
            <a:ext cx="7772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предполагающие молекулярные часы, строят укоренённые ультраметрические деревья.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5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не предполагающие молекулярные часы, строят </a:t>
            </a:r>
            <a:r>
              <a:rPr lang="ru-RU" sz="1500" dirty="0" err="1">
                <a:solidFill>
                  <a:srgbClr val="000000"/>
                </a:solidFill>
              </a:rPr>
              <a:t>неукоренённые</a:t>
            </a:r>
            <a:r>
              <a:rPr lang="ru-RU" sz="1500" dirty="0">
                <a:solidFill>
                  <a:srgbClr val="000000"/>
                </a:solidFill>
              </a:rPr>
              <a:t> деревья.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696912" y="1722437"/>
          <a:ext cx="7850187" cy="421322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Название метода</a:t>
                      </a:r>
                    </a:p>
                  </a:txBody>
                  <a:tcPr marL="90000" marR="90000" marT="87048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 / прямой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Использует молекулярные часы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/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Реконструирует длины ветвей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UPGMA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Neighbor-Joining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Наименьших квадратов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Фитча – Марголиаша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Минимальной эволюции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Максимальной экономии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Наибольшего правдоподобия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620712" y="4313237"/>
            <a:ext cx="8839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3112" y="1951037"/>
            <a:ext cx="8458200" cy="180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Алгоритм, реализующий переборный метод, должен включать: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а) критерий сравнения деревьев (какая из двух топологий лучше соответствует исходным данным?)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б) алгоритм поиска лучшего по критерию дерева.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8686800" cy="61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Пример критерия </a:t>
            </a:r>
            <a:br>
              <a:rPr lang="ru-RU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(метод наименьших квадратов, OLS — </a:t>
            </a:r>
            <a:r>
              <a:rPr lang="en-US" sz="1600" b="1" dirty="0">
                <a:solidFill>
                  <a:srgbClr val="000000"/>
                </a:solidFill>
              </a:rPr>
              <a:t>ordinary least squares</a:t>
            </a:r>
            <a:r>
              <a:rPr lang="ru-RU" sz="16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5029200"/>
            <a:ext cx="8458200" cy="2087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Пусть дана матрица расстояний и топология дерева;</a:t>
            </a: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>
                <a:solidFill>
                  <a:srgbClr val="000000"/>
                </a:solidFill>
              </a:rPr>
              <a:t>, 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dirty="0">
                <a:solidFill>
                  <a:srgbClr val="000000"/>
                </a:solidFill>
              </a:rPr>
              <a:t> — две последовательности, тогда мы имеем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 </a:t>
            </a:r>
            <a:r>
              <a:rPr lang="ru-RU" sz="1500" dirty="0">
                <a:solidFill>
                  <a:srgbClr val="000000"/>
                </a:solidFill>
              </a:rPr>
              <a:t>из матрицы. Приписав ветвям дерева длину, будем иметь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 «по дереву». 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Подберём длины ветвей так, чтобы сумма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величин (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 –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baseline="33000" dirty="0">
                <a:solidFill>
                  <a:srgbClr val="000000"/>
                </a:solidFill>
              </a:rPr>
              <a:t>2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500" dirty="0">
                <a:solidFill>
                  <a:srgbClr val="000000"/>
                </a:solidFill>
              </a:rPr>
              <a:t>(по всем парам листьев </a:t>
            </a: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 err="1">
                <a:solidFill>
                  <a:srgbClr val="000000"/>
                </a:solidFill>
              </a:rPr>
              <a:t>,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i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 была наименьшей. 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Это наименьшее значение и будет критерием качества: будем считать ту топологию лучшей, для которой это значение получится меньшим.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(бинарного и </a:t>
            </a:r>
            <a:r>
              <a:rPr lang="ru-RU" dirty="0" err="1">
                <a:solidFill>
                  <a:srgbClr val="000000"/>
                </a:solidFill>
              </a:rPr>
              <a:t>неукоренённого</a:t>
            </a:r>
            <a:r>
              <a:rPr lang="ru-RU" dirty="0">
                <a:solidFill>
                  <a:srgbClr val="000000"/>
                </a:solidFill>
              </a:rPr>
              <a:t>) 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(бинарного и </a:t>
            </a:r>
            <a:r>
              <a:rPr lang="ru-RU" dirty="0" err="1">
                <a:solidFill>
                  <a:srgbClr val="000000"/>
                </a:solidFill>
              </a:rPr>
              <a:t>неукоренённого</a:t>
            </a:r>
            <a:r>
              <a:rPr lang="ru-RU" dirty="0">
                <a:solidFill>
                  <a:srgbClr val="000000"/>
                </a:solidFill>
              </a:rPr>
              <a:t>) 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5512" y="6142037"/>
            <a:ext cx="82296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Поэтому программы, реализующие переборные методы, практически никогда не включают </a:t>
            </a:r>
            <a:r>
              <a:rPr lang="ru-RU" b="1" dirty="0">
                <a:solidFill>
                  <a:srgbClr val="FF0000"/>
                </a:solidFill>
              </a:rPr>
              <a:t>полный</a:t>
            </a:r>
            <a:r>
              <a:rPr lang="ru-RU" dirty="0">
                <a:solidFill>
                  <a:srgbClr val="FF0000"/>
                </a:solidFill>
              </a:rPr>
              <a:t> перебор всех возможных деревьев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888" y="2182813"/>
            <a:ext cx="8351736" cy="4111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2" y="2560637"/>
            <a:ext cx="6881813" cy="3433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0025" y="2746375"/>
            <a:ext cx="7145338" cy="241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3" y="3475038"/>
            <a:ext cx="7470775" cy="340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 t="19704" b="7164"/>
          <a:stretch>
            <a:fillRect/>
          </a:stretch>
        </p:blipFill>
        <p:spPr bwMode="auto">
          <a:xfrm>
            <a:off x="1230313" y="2713038"/>
            <a:ext cx="7858125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731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“SPR” : </a:t>
            </a:r>
            <a:r>
              <a:rPr lang="en-US" sz="1600" dirty="0" err="1">
                <a:solidFill>
                  <a:srgbClr val="000000"/>
                </a:solidFill>
              </a:rPr>
              <a:t>Subtree</a:t>
            </a:r>
            <a:r>
              <a:rPr lang="en-US" sz="1600" dirty="0">
                <a:solidFill>
                  <a:srgbClr val="000000"/>
                </a:solidFill>
              </a:rPr>
              <a:t> Pruning and </a:t>
            </a:r>
            <a:r>
              <a:rPr lang="en-US" sz="1600" dirty="0" err="1">
                <a:solidFill>
                  <a:srgbClr val="000000"/>
                </a:solidFill>
              </a:rPr>
              <a:t>Regrafting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“Global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Филогенетические деревья и таксономия организмов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849312" y="3932238"/>
            <a:ext cx="6857999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://</a:t>
            </a:r>
            <a:r>
              <a:rPr lang="ru-RU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www.ncbi.nlm.nih.gov</a:t>
            </a:r>
            <a:r>
              <a:rPr 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taxonomy</a:t>
            </a:r>
            <a:endParaRPr lang="ru-RU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720725" y="1800225"/>
            <a:ext cx="8999538" cy="162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Любая ветвь дерева делит множество листьев на два.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Если листья соответствуют ортологичным белкам разных организмов, то одно из получившихся множеств может соответствовать какой-нибудь таксономической группе.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Стандарт таксономии для биоинформатики – банк </a:t>
            </a:r>
            <a:r>
              <a:rPr lang="en-US">
                <a:solidFill>
                  <a:srgbClr val="000000"/>
                </a:solidFill>
              </a:rPr>
              <a:t>“</a:t>
            </a:r>
            <a:r>
              <a:rPr lang="ru-RU">
                <a:solidFill>
                  <a:srgbClr val="000000"/>
                </a:solidFill>
              </a:rPr>
              <a:t>NCBI taxonomy database</a:t>
            </a:r>
            <a:r>
              <a:rPr lang="en-US">
                <a:solidFill>
                  <a:srgbClr val="000000"/>
                </a:solidFill>
              </a:rPr>
              <a:t>”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96913" y="4465638"/>
            <a:ext cx="8459787" cy="2038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Тамошняя таксономия сознательно приближена к филогении (</a:t>
            </a:r>
            <a:r>
              <a:rPr lang="ru-RU" dirty="0" err="1">
                <a:solidFill>
                  <a:srgbClr val="000000"/>
                </a:solidFill>
              </a:rPr>
              <a:t>парафилетические</a:t>
            </a:r>
            <a:r>
              <a:rPr lang="ru-RU" dirty="0">
                <a:solidFill>
                  <a:srgbClr val="000000"/>
                </a:solidFill>
              </a:rPr>
              <a:t> таксоны, такие как </a:t>
            </a:r>
            <a:r>
              <a:rPr lang="ru-RU" dirty="0" err="1">
                <a:solidFill>
                  <a:srgbClr val="000000"/>
                </a:solidFill>
              </a:rPr>
              <a:t>Pongidae</a:t>
            </a:r>
            <a:r>
              <a:rPr lang="ru-RU" dirty="0">
                <a:solidFill>
                  <a:srgbClr val="000000"/>
                </a:solidFill>
              </a:rPr>
              <a:t>, старательно вычищаются).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Это вряд ли разумно с точки зрения общей биологии, но удобно, так как позволяет, по сути, свести классификацию к филогении.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 t="25032" b="8940"/>
          <a:stretch>
            <a:fillRect/>
          </a:stretch>
        </p:blipFill>
        <p:spPr bwMode="auto">
          <a:xfrm>
            <a:off x="1154113" y="2924175"/>
            <a:ext cx="7740650" cy="337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493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“NNI” : Nearest Neighbor Interchange.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“Local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96912" y="1951037"/>
            <a:ext cx="8229600" cy="3564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ru-RU" sz="2000" dirty="0"/>
              <a:t>Строим черновое дерево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/>
              <a:t>прямым методом </a:t>
            </a:r>
            <a:r>
              <a:rPr lang="ru-RU" sz="1600" i="1" dirty="0"/>
              <a:t>или 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/>
              <a:t>выращиванием с использованием того же критерия качества </a:t>
            </a:r>
            <a:r>
              <a:rPr lang="ru-RU" sz="1600" i="1" dirty="0"/>
              <a:t>или 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/>
              <a:t>выращиванием с использованием другого критерия (вычисляемого быстрее, например максимальной экономии при основном критерии наибольшего правдоподобия)</a:t>
            </a:r>
            <a:endParaRPr lang="ru-RU" sz="2000" dirty="0"/>
          </a:p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 Анализируем соседние деревья (</a:t>
            </a:r>
            <a:r>
              <a:rPr lang="en-US" sz="2000" dirty="0"/>
              <a:t>NNI </a:t>
            </a:r>
            <a:r>
              <a:rPr lang="ru-RU" sz="2000" dirty="0"/>
              <a:t>или </a:t>
            </a:r>
            <a:r>
              <a:rPr lang="en-US" sz="2000" dirty="0"/>
              <a:t>SPR</a:t>
            </a:r>
            <a:r>
              <a:rPr lang="ru-RU" sz="2000" dirty="0"/>
              <a:t>)</a:t>
            </a:r>
            <a:br>
              <a:rPr lang="ru-RU" dirty="0"/>
            </a:br>
            <a:r>
              <a:rPr lang="en-US" sz="1600" dirty="0"/>
              <a:t> </a:t>
            </a:r>
            <a:r>
              <a:rPr lang="ru-RU" sz="1600" dirty="0"/>
              <a:t>если находим среди соседей лучшее дерево, берём за основу его</a:t>
            </a:r>
            <a:endParaRPr lang="ru-RU" sz="2000" dirty="0"/>
          </a:p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 Повторяем предыдущий пункт, пока текущее дерево не окажется лучше всех своих соседей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8313" y="2255837"/>
            <a:ext cx="8229599" cy="464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Максимальной экономии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(или «бережливости»</a:t>
            </a:r>
            <a:r>
              <a:rPr lang="en-US" sz="2000" dirty="0">
                <a:solidFill>
                  <a:srgbClr val="000000"/>
                </a:solidFill>
              </a:rPr>
              <a:t>,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maximum parsimony</a:t>
            </a:r>
            <a:r>
              <a:rPr lang="ru-RU" sz="2000" dirty="0">
                <a:solidFill>
                  <a:srgbClr val="000000"/>
                </a:solidFill>
              </a:rPr>
              <a:t>, MP)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Наибольшего правдоподобия (</a:t>
            </a:r>
            <a:r>
              <a:rPr lang="en-US" sz="2000" b="1" dirty="0">
                <a:solidFill>
                  <a:srgbClr val="000000"/>
                </a:solidFill>
              </a:rPr>
              <a:t>maximum likelihood</a:t>
            </a:r>
            <a:r>
              <a:rPr lang="ru-RU" sz="2000" dirty="0">
                <a:solidFill>
                  <a:srgbClr val="000000"/>
                </a:solidFill>
              </a:rPr>
              <a:t>, ML)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Наименьших квадратов 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b="1" dirty="0">
                <a:solidFill>
                  <a:srgbClr val="000000"/>
                </a:solidFill>
              </a:rPr>
              <a:t>least squares</a:t>
            </a:r>
            <a:r>
              <a:rPr lang="ru-RU" sz="2000" dirty="0">
                <a:solidFill>
                  <a:srgbClr val="000000"/>
                </a:solidFill>
              </a:rPr>
              <a:t>, LS)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 err="1">
                <a:solidFill>
                  <a:srgbClr val="000000"/>
                </a:solidFill>
              </a:rPr>
              <a:t>Фитча</a:t>
            </a:r>
            <a:r>
              <a:rPr lang="ru-RU" sz="2000" dirty="0">
                <a:solidFill>
                  <a:srgbClr val="000000"/>
                </a:solidFill>
              </a:rPr>
              <a:t> – </a:t>
            </a:r>
            <a:r>
              <a:rPr lang="ru-RU" sz="2000" dirty="0" err="1">
                <a:solidFill>
                  <a:srgbClr val="000000"/>
                </a:solidFill>
              </a:rPr>
              <a:t>Марголиаша</a:t>
            </a:r>
            <a:r>
              <a:rPr lang="ru-RU" sz="2000" dirty="0">
                <a:solidFill>
                  <a:srgbClr val="000000"/>
                </a:solidFill>
              </a:rPr>
              <a:t> (</a:t>
            </a:r>
            <a:r>
              <a:rPr lang="ru-RU" sz="2000" b="1" dirty="0" err="1">
                <a:solidFill>
                  <a:srgbClr val="000000"/>
                </a:solidFill>
              </a:rPr>
              <a:t>Fitch</a:t>
            </a:r>
            <a:r>
              <a:rPr lang="ru-RU" sz="2000" b="1" dirty="0">
                <a:solidFill>
                  <a:srgbClr val="000000"/>
                </a:solidFill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</a:rPr>
              <a:t>Margoliash</a:t>
            </a:r>
            <a:r>
              <a:rPr lang="ru-RU" sz="2000" dirty="0">
                <a:solidFill>
                  <a:srgbClr val="000000"/>
                </a:solidFill>
              </a:rPr>
              <a:t>, FM)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Минимальной эволюции (</a:t>
            </a:r>
            <a:r>
              <a:rPr lang="en-US" sz="2000" b="1" dirty="0">
                <a:solidFill>
                  <a:srgbClr val="000000"/>
                </a:solidFill>
              </a:rPr>
              <a:t>minimum evolution</a:t>
            </a:r>
            <a:r>
              <a:rPr lang="en-US" sz="2000" dirty="0">
                <a:solidFill>
                  <a:srgbClr val="000000"/>
                </a:solidFill>
              </a:rPr>
              <a:t>, ME)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Все методы, кроме максимальной экономии, допускают предположение о молекулярных часах (но чаще используются без этого предположения!) и оценивают длины ветвей.</a:t>
            </a: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Методы MP и ML — </a:t>
            </a:r>
            <a:r>
              <a:rPr lang="ru-RU" dirty="0" err="1">
                <a:solidFill>
                  <a:srgbClr val="000000"/>
                </a:solidFill>
              </a:rPr>
              <a:t>символьно-ориентированные</a:t>
            </a:r>
            <a:r>
              <a:rPr lang="ru-RU" dirty="0">
                <a:solidFill>
                  <a:srgbClr val="000000"/>
                </a:solidFill>
              </a:rPr>
              <a:t>, LS, FM</a:t>
            </a:r>
            <a:r>
              <a:rPr lang="en-US" dirty="0">
                <a:solidFill>
                  <a:srgbClr val="000000"/>
                </a:solidFill>
              </a:rPr>
              <a:t>, ME</a:t>
            </a:r>
            <a:r>
              <a:rPr lang="ru-RU" dirty="0">
                <a:solidFill>
                  <a:srgbClr val="000000"/>
                </a:solidFill>
              </a:rPr>
              <a:t> и многие другие принимают на вход матрицу расстояний.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06512" y="1570037"/>
            <a:ext cx="80772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Название метода всегда совпадает с названием критерия качества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333333"/>
                </a:solidFill>
              </a:rPr>
              <a:t>Прямые методы</a:t>
            </a:r>
            <a:br>
              <a:rPr lang="ru-RU" sz="4400" b="1" dirty="0">
                <a:solidFill>
                  <a:srgbClr val="333333"/>
                </a:solidFill>
              </a:rPr>
            </a:br>
            <a:r>
              <a:rPr lang="ru-RU" sz="3200" b="1" dirty="0">
                <a:solidFill>
                  <a:srgbClr val="333333"/>
                </a:solidFill>
              </a:rPr>
              <a:t>(они же эвристические)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609012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>
                <a:solidFill>
                  <a:srgbClr val="000000"/>
                </a:solidFill>
              </a:rPr>
              <a:t>UPGMA = «</a:t>
            </a:r>
            <a:r>
              <a:rPr lang="ru-RU" sz="3200" dirty="0" err="1">
                <a:solidFill>
                  <a:srgbClr val="000000"/>
                </a:solidFill>
              </a:rPr>
              <a:t>Unweighted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pair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group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method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with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arithmetic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mean</a:t>
            </a:r>
            <a:r>
              <a:rPr lang="ru-RU" sz="3200" dirty="0">
                <a:solidFill>
                  <a:srgbClr val="000000"/>
                </a:solidFill>
              </a:rPr>
              <a:t>»</a:t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Строит укоренённое ультраметрическое дерево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Видимо, реально лучший из методов, предполагающих молекулярные часы.</a:t>
            </a:r>
            <a:br>
              <a:rPr lang="ru-RU" sz="2000" dirty="0">
                <a:solidFill>
                  <a:srgbClr val="000000"/>
                </a:solidFill>
              </a:rPr>
            </a:b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 err="1">
                <a:solidFill>
                  <a:srgbClr val="000000"/>
                </a:solidFill>
              </a:rPr>
              <a:t>Neighbor-Joining</a:t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Строит </a:t>
            </a:r>
            <a:r>
              <a:rPr lang="ru-RU" sz="2000" b="1" dirty="0" err="1">
                <a:solidFill>
                  <a:srgbClr val="000000"/>
                </a:solidFill>
              </a:rPr>
              <a:t>неукоренённое</a:t>
            </a:r>
            <a:r>
              <a:rPr lang="ru-RU" sz="2000" b="1" dirty="0">
                <a:solidFill>
                  <a:srgbClr val="000000"/>
                </a:solidFill>
              </a:rPr>
              <a:t> дерево.</a:t>
            </a:r>
            <a:r>
              <a:rPr lang="ru-RU" sz="2000" dirty="0">
                <a:solidFill>
                  <a:srgbClr val="000000"/>
                </a:solidFill>
              </a:rPr>
              <a:t> Если и уступает некоторым переборным алгоритмам, то не сильно.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Оба метода принимают на вход матрицу расстояний.</a:t>
            </a:r>
            <a:br>
              <a:rPr lang="ru-RU" sz="2600" dirty="0">
                <a:solidFill>
                  <a:srgbClr val="000000"/>
                </a:solidFill>
              </a:rPr>
            </a:b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UPGMA – схема алгоритма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8598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800" b="1">
                <a:solidFill>
                  <a:srgbClr val="000000"/>
                </a:solidFill>
              </a:rPr>
              <a:t>Укоренённое дерево строится «снизу вверх»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Найдём в матрице расстояний наименьший элемент.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Объединим два ближайших листа в кластер (это – узел дерева, соединённый ветвями с листьями, образовавшими его).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Пересчитаем матрицу расстояний, рассматривая кластер как новый лист. Расстоянием до кластера будем считать </a:t>
            </a:r>
            <a:r>
              <a:rPr lang="ru-RU" sz="2200" b="1">
                <a:solidFill>
                  <a:srgbClr val="000000"/>
                </a:solidFill>
              </a:rPr>
              <a:t>среднее арифметическое</a:t>
            </a:r>
            <a:r>
              <a:rPr lang="ru-RU" sz="2200">
                <a:solidFill>
                  <a:srgbClr val="000000"/>
                </a:solidFill>
              </a:rPr>
              <a:t> расстояний до его элементов (отсюда название метода).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Повторяем с начала, пока не останется всего два кластера.</a:t>
            </a: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ru-RU" sz="2200">
              <a:solidFill>
                <a:srgbClr val="000000"/>
              </a:solidFill>
            </a:endParaRP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К этому прибавляется способ вычисления длин ветвей.</a:t>
            </a:r>
            <a:br>
              <a:rPr lang="ru-RU" sz="2200">
                <a:solidFill>
                  <a:srgbClr val="000000"/>
                </a:solidFill>
              </a:rPr>
            </a:br>
            <a:r>
              <a:rPr lang="ru-RU" sz="2200">
                <a:solidFill>
                  <a:srgbClr val="000000"/>
                </a:solidFill>
              </a:rPr>
              <a:t>Результат — укоренённое ультраметрическое дерево с длинами ветвей.</a:t>
            </a:r>
          </a:p>
          <a:p>
            <a:pPr marL="431800" indent="-320675">
              <a:spcBef>
                <a:spcPts val="850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>
                <a:solidFill>
                  <a:srgbClr val="000080"/>
                </a:solidFill>
              </a:rPr>
              <a:t>В программе Jalview этот метод реализован под названием «Average distance»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928813"/>
            <a:ext cx="9448800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>
              <a:lnSpc>
                <a:spcPct val="114000"/>
              </a:lnSpc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Выбираем пару последовательностей </a:t>
            </a:r>
            <a:r>
              <a:rPr lang="ru-RU" sz="2000" i="1" dirty="0">
                <a:solidFill>
                  <a:srgbClr val="000000"/>
                </a:solidFill>
              </a:rPr>
              <a:t>A,B </a:t>
            </a:r>
            <a:r>
              <a:rPr lang="ru-RU" sz="2000" dirty="0">
                <a:solidFill>
                  <a:srgbClr val="000000"/>
                </a:solidFill>
              </a:rPr>
              <a:t>, для которых наименьшее значение имеет величина (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–2)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,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),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где 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i="1" dirty="0">
                <a:solidFill>
                  <a:srgbClr val="000000"/>
                </a:solidFill>
              </a:rPr>
              <a:t> — </a:t>
            </a:r>
            <a:r>
              <a:rPr lang="ru-RU" sz="2000" dirty="0">
                <a:solidFill>
                  <a:srgbClr val="000000"/>
                </a:solidFill>
              </a:rPr>
              <a:t>расстояние из входной матрицы, 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i="1" dirty="0">
                <a:solidFill>
                  <a:srgbClr val="000000"/>
                </a:solidFill>
              </a:rPr>
              <a:t>— </a:t>
            </a:r>
            <a:r>
              <a:rPr lang="ru-RU" sz="2000" dirty="0">
                <a:solidFill>
                  <a:srgbClr val="000000"/>
                </a:solidFill>
              </a:rPr>
              <a:t>число последовательностей, а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000000"/>
                </a:solidFill>
              </a:rPr>
              <a:t>A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— сумма расстояний от </a:t>
            </a:r>
            <a:r>
              <a:rPr lang="en-US" sz="2000" i="1" dirty="0">
                <a:solidFill>
                  <a:srgbClr val="000000"/>
                </a:solidFill>
              </a:rPr>
              <a:t>A </a:t>
            </a:r>
            <a:r>
              <a:rPr lang="ru-RU" sz="2000" dirty="0">
                <a:solidFill>
                  <a:srgbClr val="000000"/>
                </a:solidFill>
              </a:rPr>
              <a:t>до всех остальных последовательностей.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Объединяем пару в кластер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ru-RU" sz="2000" dirty="0">
                <a:solidFill>
                  <a:srgbClr val="000000"/>
                </a:solidFill>
              </a:rPr>
              <a:t>с которым далее обращаемся как с одной последовательностью.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21798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 (продолжение)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175750" cy="68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 indent="-323850"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Повторяем объединение, пока не останется три кластера.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63683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5913438"/>
            <a:ext cx="8926513" cy="164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В отличие от UPGMA, даже при ультраметрической матрице «соседями» не обязательно будут две самые близкие последовательности! 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b="1" dirty="0">
                <a:solidFill>
                  <a:srgbClr val="000000"/>
                </a:solidFill>
              </a:rPr>
              <a:t>Полученное методом </a:t>
            </a:r>
            <a:r>
              <a:rPr lang="ru-RU" b="1" dirty="0" err="1">
                <a:solidFill>
                  <a:srgbClr val="000000"/>
                </a:solidFill>
              </a:rPr>
              <a:t>Neighbor-joining</a:t>
            </a:r>
            <a:r>
              <a:rPr lang="ru-RU" b="1" dirty="0">
                <a:solidFill>
                  <a:srgbClr val="000000"/>
                </a:solidFill>
              </a:rPr>
              <a:t> дерево — </a:t>
            </a:r>
            <a:r>
              <a:rPr lang="ru-RU" b="1" dirty="0" err="1">
                <a:solidFill>
                  <a:srgbClr val="000000"/>
                </a:solidFill>
              </a:rPr>
              <a:t>неукоренённое</a:t>
            </a:r>
            <a:r>
              <a:rPr lang="ru-RU" b="1" dirty="0">
                <a:solidFill>
                  <a:srgbClr val="000000"/>
                </a:solidFill>
              </a:rPr>
              <a:t>!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Метод «по ходу дела» оценивает длины ветвей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ru-RU" sz="1600" dirty="0">
                <a:solidFill>
                  <a:srgbClr val="0070C0"/>
                </a:solidFill>
              </a:rPr>
              <a:t>хотя эти длины иногда получаются отрицательными! :(</a:t>
            </a:r>
            <a:r>
              <a:rPr lang="ru-RU" sz="1600" dirty="0">
                <a:solidFill>
                  <a:srgbClr val="0070C0"/>
                </a:solidFill>
                <a:latin typeface="+mn-lt"/>
              </a:rPr>
              <a:t> )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Программы реконструкции филогении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0DEB1C4-2892-48D1-AFE7-81C75C4F5AA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JalView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112" y="2408237"/>
            <a:ext cx="8991600" cy="1960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/>
              <a:t>Включает реализацию двух примитивных способов оценки эволюционных расстояний (по числу совпадений и по весу сравнения с использованием </a:t>
            </a:r>
            <a:r>
              <a:rPr lang="en-US" dirty="0"/>
              <a:t>BLOSUM62) </a:t>
            </a:r>
            <a:r>
              <a:rPr lang="ru-RU" dirty="0"/>
              <a:t>и двух эвристических алгоритмов: </a:t>
            </a:r>
            <a:r>
              <a:rPr lang="en-US" dirty="0"/>
              <a:t>UPGMA (</a:t>
            </a:r>
            <a:r>
              <a:rPr lang="ru-RU" dirty="0"/>
              <a:t>переименованного в </a:t>
            </a:r>
            <a:r>
              <a:rPr lang="en-US" dirty="0"/>
              <a:t>“Average Distance”) </a:t>
            </a:r>
            <a:r>
              <a:rPr lang="ru-RU" dirty="0"/>
              <a:t>и </a:t>
            </a:r>
            <a:r>
              <a:rPr lang="en-US" dirty="0"/>
              <a:t>Neighbor-Joining.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rgbClr val="C00000"/>
                </a:solidFill>
              </a:rPr>
              <a:t>Очень часто этого вполне достаточно!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8312" y="1646237"/>
            <a:ext cx="83058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Основное назначение – работа с выравниваниями.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967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Реализация методов UPGMA и Neighbor-Joining (программа </a:t>
            </a:r>
            <a:r>
              <a:rPr lang="ru-RU" sz="2400" i="1" dirty="0">
                <a:solidFill>
                  <a:srgbClr val="404040"/>
                </a:solidFill>
              </a:rPr>
              <a:t>neighbor</a:t>
            </a:r>
            <a:r>
              <a:rPr lang="ru-RU" sz="2400" dirty="0">
                <a:solidFill>
                  <a:srgbClr val="000000"/>
                </a:solidFill>
              </a:rPr>
              <a:t>), наименьших квадратов и Фитча – Марголиаша (</a:t>
            </a:r>
            <a:r>
              <a:rPr lang="ru-RU" sz="2400" i="1" dirty="0">
                <a:solidFill>
                  <a:srgbClr val="404040"/>
                </a:solidFill>
              </a:rPr>
              <a:t>fitch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kitsch</a:t>
            </a:r>
            <a:r>
              <a:rPr lang="ru-RU" sz="2400" dirty="0">
                <a:solidFill>
                  <a:srgbClr val="000000"/>
                </a:solidFill>
              </a:rPr>
              <a:t>), максимальной экономии (</a:t>
            </a:r>
            <a:r>
              <a:rPr lang="ru-RU" sz="2400" i="1" dirty="0">
                <a:solidFill>
                  <a:srgbClr val="404040"/>
                </a:solidFill>
              </a:rPr>
              <a:t>dnapars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protpars</a:t>
            </a:r>
            <a:r>
              <a:rPr lang="ru-RU" sz="2400" dirty="0">
                <a:solidFill>
                  <a:srgbClr val="000000"/>
                </a:solidFill>
              </a:rPr>
              <a:t>), наибольшего правдоподобия (</a:t>
            </a:r>
            <a:r>
              <a:rPr lang="ru-RU" sz="2400" i="1" dirty="0">
                <a:solidFill>
                  <a:srgbClr val="404040"/>
                </a:solidFill>
              </a:rPr>
              <a:t>dnaml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dnamlk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promlk</a:t>
            </a:r>
            <a:r>
              <a:rPr lang="ru-RU" sz="2400" dirty="0">
                <a:solidFill>
                  <a:srgbClr val="000000"/>
                </a:solidFill>
              </a:rPr>
              <a:t>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Оценка эволюционных расстояний: программы </a:t>
            </a:r>
            <a:r>
              <a:rPr lang="ru-RU" sz="2400" i="1" dirty="0">
                <a:solidFill>
                  <a:srgbClr val="404040"/>
                </a:solidFill>
              </a:rPr>
              <a:t>dnadist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protdist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Сравнение деревьев: </a:t>
            </a:r>
            <a:r>
              <a:rPr lang="ru-RU" sz="2400" i="1" dirty="0">
                <a:solidFill>
                  <a:srgbClr val="333333"/>
                </a:solidFill>
              </a:rPr>
              <a:t>consense, treedist, treedistpair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Редактура (включая укоренение в среднюю точку): </a:t>
            </a:r>
            <a:r>
              <a:rPr lang="ru-RU" sz="2400" i="1" dirty="0">
                <a:solidFill>
                  <a:srgbClr val="333333"/>
                </a:solidFill>
              </a:rPr>
              <a:t>retree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Бутстрэп: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seqboot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Визуализация: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drawtree, drawgram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реконструкции филогении по последовательностям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7063" y="2093913"/>
            <a:ext cx="2743200" cy="37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Последовательности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0" y="3692525"/>
            <a:ext cx="20574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Выравнивание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0" y="4114800"/>
            <a:ext cx="1600200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Матрица расстояний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27575" y="6664325"/>
            <a:ext cx="11430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Дерево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057400" y="2514600"/>
            <a:ext cx="1143000" cy="1143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343400" y="3886200"/>
            <a:ext cx="2441575" cy="4921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5637213" y="4835525"/>
            <a:ext cx="1381125" cy="1828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584575" y="4149725"/>
            <a:ext cx="1444625" cy="2479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51113" y="2560638"/>
            <a:ext cx="4535487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47FF"/>
                </a:solidFill>
              </a:rPr>
              <a:t>Программы множественного выравнивания </a:t>
            </a:r>
            <a:br>
              <a:rPr lang="ru-RU" sz="1600" dirty="0">
                <a:solidFill>
                  <a:srgbClr val="0047FF"/>
                </a:solidFill>
              </a:rPr>
            </a:br>
            <a:r>
              <a:rPr lang="ru-RU" sz="1600" dirty="0">
                <a:solidFill>
                  <a:srgbClr val="0047FF"/>
                </a:solidFill>
              </a:rPr>
              <a:t>(</a:t>
            </a:r>
            <a:r>
              <a:rPr lang="ru-RU" sz="1600" dirty="0" err="1">
                <a:solidFill>
                  <a:srgbClr val="0047FF"/>
                </a:solidFill>
              </a:rPr>
              <a:t>Muscle</a:t>
            </a:r>
            <a:r>
              <a:rPr lang="ru-RU" sz="1600" dirty="0">
                <a:solidFill>
                  <a:srgbClr val="0047FF"/>
                </a:solidFill>
              </a:rPr>
              <a:t>, MAFFT, </a:t>
            </a:r>
            <a:r>
              <a:rPr lang="en-US" sz="1600" dirty="0">
                <a:solidFill>
                  <a:srgbClr val="0047FF"/>
                </a:solidFill>
              </a:rPr>
              <a:t>Prank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en-US" sz="1600" dirty="0">
                <a:solidFill>
                  <a:srgbClr val="0047FF"/>
                </a:solidFill>
              </a:rPr>
              <a:t>..</a:t>
            </a:r>
            <a:r>
              <a:rPr lang="ru-RU" sz="1600" dirty="0">
                <a:solidFill>
                  <a:srgbClr val="0047FF"/>
                </a:solidFill>
              </a:rPr>
              <a:t>.)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00600" y="3657600"/>
            <a:ext cx="4535488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Оценка эволюционных расстояний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065713" y="5399088"/>
            <a:ext cx="4535487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47FF"/>
                </a:solidFill>
              </a:rPr>
              <a:t>Реконструкция филогении</a:t>
            </a:r>
            <a:br>
              <a:rPr lang="ru-RU" sz="1600" dirty="0">
                <a:solidFill>
                  <a:srgbClr val="0047FF"/>
                </a:solidFill>
              </a:rPr>
            </a:br>
            <a:r>
              <a:rPr lang="ru-RU" sz="1600" dirty="0">
                <a:solidFill>
                  <a:srgbClr val="0047FF"/>
                </a:solidFill>
              </a:rPr>
              <a:t>(UPGMA, </a:t>
            </a:r>
            <a:r>
              <a:rPr lang="ru-RU" sz="1600" dirty="0" err="1">
                <a:solidFill>
                  <a:srgbClr val="0047FF"/>
                </a:solidFill>
              </a:rPr>
              <a:t>Neighbor-Joining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ru-RU" sz="1600" dirty="0" err="1">
                <a:solidFill>
                  <a:srgbClr val="0047FF"/>
                </a:solidFill>
              </a:rPr>
              <a:t>Minim</a:t>
            </a:r>
            <a:r>
              <a:rPr lang="en-US" sz="1600" dirty="0">
                <a:solidFill>
                  <a:srgbClr val="0047FF"/>
                </a:solidFill>
              </a:rPr>
              <a:t>um</a:t>
            </a:r>
            <a:r>
              <a:rPr lang="ru-RU" sz="1600" dirty="0">
                <a:solidFill>
                  <a:srgbClr val="0047FF"/>
                </a:solidFill>
              </a:rPr>
              <a:t> </a:t>
            </a:r>
            <a:r>
              <a:rPr lang="ru-RU" sz="1600" dirty="0" err="1">
                <a:solidFill>
                  <a:srgbClr val="0047FF"/>
                </a:solidFill>
              </a:rPr>
              <a:t>Evolution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ru-RU" sz="1600" dirty="0" err="1">
                <a:solidFill>
                  <a:srgbClr val="0047FF"/>
                </a:solidFill>
              </a:rPr>
              <a:t>Fitch</a:t>
            </a:r>
            <a:r>
              <a:rPr lang="ru-RU" sz="1600" dirty="0">
                <a:solidFill>
                  <a:srgbClr val="0047FF"/>
                </a:solidFill>
              </a:rPr>
              <a:t> – </a:t>
            </a:r>
            <a:r>
              <a:rPr lang="ru-RU" sz="1600" dirty="0" err="1">
                <a:solidFill>
                  <a:srgbClr val="0047FF"/>
                </a:solidFill>
              </a:rPr>
              <a:t>Margoliash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en-US" sz="1600" dirty="0">
                <a:solidFill>
                  <a:srgbClr val="0047FF"/>
                </a:solidFill>
              </a:rPr>
              <a:t>OLS</a:t>
            </a:r>
            <a:r>
              <a:rPr lang="ru-RU" sz="1600" dirty="0">
                <a:solidFill>
                  <a:srgbClr val="0047FF"/>
                </a:solidFill>
              </a:rPr>
              <a:t>, ...)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88913" y="5018088"/>
            <a:ext cx="4013200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«Символьно-ориентированные» методы</a:t>
            </a:r>
            <a:br>
              <a:rPr lang="ru-RU" sz="1600">
                <a:solidFill>
                  <a:srgbClr val="0047FF"/>
                </a:solidFill>
              </a:rPr>
            </a:br>
            <a:r>
              <a:rPr lang="ru-RU" sz="1600">
                <a:solidFill>
                  <a:srgbClr val="0047FF"/>
                </a:solidFill>
              </a:rPr>
              <a:t>(максимальная экономия, наибольшее правдоподобие)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Свободно распространяется, имеются версии для всех основных операционных систем. Доступен для скачивания на сайте</a:t>
            </a:r>
            <a:br>
              <a:rPr lang="ru-RU" sz="2400" dirty="0">
                <a:solidFill>
                  <a:srgbClr val="333333"/>
                </a:solidFill>
              </a:rPr>
            </a:b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http://evolution.genetics.washington.edu/phylip.html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/>
              <a:t>Своеобразный интерактивный (не оконный) интерфейс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/>
              <a:t>В пакет EMBOSS в качестве дополнения включены варианты всех программ пакета PHYLIP, снабженные интерфейсом в стиле EMBOSS (отличаются буквой </a:t>
            </a:r>
            <a:r>
              <a:rPr lang="ru-RU" sz="2400" i="1" dirty="0" err="1"/>
              <a:t>f</a:t>
            </a:r>
            <a:r>
              <a:rPr lang="ru-RU" sz="2400" i="1" dirty="0"/>
              <a:t> </a:t>
            </a:r>
            <a:r>
              <a:rPr lang="ru-RU" sz="2400" dirty="0"/>
              <a:t>в начале, например </a:t>
            </a:r>
            <a:r>
              <a:rPr lang="ru-RU" sz="2400" i="1" dirty="0" err="1"/>
              <a:t>fprotpars</a:t>
            </a:r>
            <a:r>
              <a:rPr lang="ru-RU" sz="2400" dirty="0"/>
              <a:t> вместо </a:t>
            </a:r>
            <a:r>
              <a:rPr lang="ru-RU" sz="2400" i="1" dirty="0" err="1"/>
              <a:t>protpars</a:t>
            </a:r>
            <a:r>
              <a:rPr lang="ru-RU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MEGA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73112" y="2560637"/>
            <a:ext cx="8991600" cy="166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dirty="0"/>
              <a:t>Помимо хорошей визуализации деревьев, включает реализацию ряда алгоритмов: вычисление расстояний, </a:t>
            </a:r>
            <a:r>
              <a:rPr lang="en-US" sz="2000" dirty="0"/>
              <a:t>UPGMA, NJ, ML, MP, </a:t>
            </a:r>
            <a:r>
              <a:rPr lang="ru-RU" sz="2000" dirty="0"/>
              <a:t>один из вариантов </a:t>
            </a:r>
            <a:r>
              <a:rPr lang="en-US" sz="2000" dirty="0"/>
              <a:t>ME (</a:t>
            </a:r>
            <a:r>
              <a:rPr lang="ru-RU" sz="2000" dirty="0"/>
              <a:t>не лучший).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40112" y="1341437"/>
            <a:ext cx="34290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http://www.megasoftware.net/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3912" y="1722437"/>
            <a:ext cx="3371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312" y="3778250"/>
            <a:ext cx="5476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Другие бесплатные программы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6912" y="1722437"/>
            <a:ext cx="8458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FastME – </a:t>
            </a:r>
            <a:r>
              <a:rPr lang="ru-RU" dirty="0"/>
              <a:t>очень хороший вариант минимальной эволюции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TNT – </a:t>
            </a:r>
            <a:r>
              <a:rPr lang="ru-RU" dirty="0"/>
              <a:t>максимальная экономия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PhyML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 err="1"/>
              <a:t>RAxML</a:t>
            </a:r>
            <a:r>
              <a:rPr lang="ru-RU" dirty="0"/>
              <a:t> </a:t>
            </a:r>
            <a:r>
              <a:rPr lang="en-US" dirty="0"/>
              <a:t>– </a:t>
            </a:r>
            <a:r>
              <a:rPr lang="ru-RU" dirty="0"/>
              <a:t>два пакета, реализующих наибольшее правдоподобие, с большим количеством моделей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MrBayes</a:t>
            </a:r>
            <a:r>
              <a:rPr lang="en-US" dirty="0"/>
              <a:t> – </a:t>
            </a:r>
            <a:r>
              <a:rPr lang="ru-RU" dirty="0"/>
              <a:t>т.н. </a:t>
            </a:r>
            <a:r>
              <a:rPr lang="ru-RU" dirty="0" err="1"/>
              <a:t>байесов</a:t>
            </a:r>
            <a:r>
              <a:rPr lang="ru-RU" dirty="0"/>
              <a:t> метод (вариант </a:t>
            </a:r>
            <a:r>
              <a:rPr lang="en-US" dirty="0"/>
              <a:t>ML, </a:t>
            </a:r>
            <a:r>
              <a:rPr lang="ru-RU" dirty="0"/>
              <a:t>очень медленный, но часто даёт лучшие результаты, чем обычный </a:t>
            </a:r>
            <a:r>
              <a:rPr lang="en-US" dirty="0"/>
              <a:t>ML).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PhyloBayes</a:t>
            </a:r>
            <a:r>
              <a:rPr lang="en-US" dirty="0"/>
              <a:t> – </a:t>
            </a:r>
            <a:r>
              <a:rPr lang="ru-RU" dirty="0"/>
              <a:t>ещё одна популярная реализация </a:t>
            </a:r>
            <a:r>
              <a:rPr lang="ru-RU" dirty="0" err="1"/>
              <a:t>байесова</a:t>
            </a:r>
            <a:r>
              <a:rPr lang="ru-RU" dirty="0"/>
              <a:t> метода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712" y="5227637"/>
            <a:ext cx="861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См. также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http://evolution.genetics.washington.edu/phylip/software.html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512" y="1265237"/>
            <a:ext cx="7924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В отличие от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MEGA,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без оконного интерфейса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58738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Матрица расстояний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2376488" y="1287463"/>
          <a:ext cx="5075237" cy="4497388"/>
        </p:xfrm>
        <a:graphic>
          <a:graphicData uri="http://schemas.openxmlformats.org/drawingml/2006/table">
            <a:tbl>
              <a:tblPr/>
              <a:tblGrid>
                <a:gridCol w="101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2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05" name="Text Box 88"/>
          <p:cNvSpPr txBox="1">
            <a:spLocks noChangeArrowheads="1"/>
          </p:cNvSpPr>
          <p:nvPr/>
        </p:nvSpPr>
        <p:spPr bwMode="auto">
          <a:xfrm>
            <a:off x="1439863" y="6300788"/>
            <a:ext cx="7199312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</a:rPr>
              <a:t>Множество объектов (последовательностей) превращается в </a:t>
            </a:r>
            <a:r>
              <a:rPr lang="ru-RU" b="1">
                <a:solidFill>
                  <a:srgbClr val="000000"/>
                </a:solidFill>
              </a:rPr>
              <a:t>метрическое пространство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Аксиомы метрического пространства: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223963" y="1871663"/>
            <a:ext cx="7199312" cy="238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1)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(A,A) = 0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2)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(A,B) &gt; 0, если A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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B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3)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=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(B,A)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 +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187450" y="4465638"/>
            <a:ext cx="8999538" cy="203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Если расстояния пропорциональны эволюционному времени, то эти аксиомы выполняются. </a:t>
            </a:r>
            <a:endParaRPr lang="en-US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Но для таких расстояний верно и нечто большее: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4')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max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(A,C),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(«ультраметрическое пространство»)</a:t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Ультраметрическое расстояние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 flipH="1">
            <a:off x="3419475" y="1511300"/>
            <a:ext cx="1082675" cy="3419475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 flipH="1" flipV="1">
            <a:off x="4498975" y="1511300"/>
            <a:ext cx="1622425" cy="3422650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824413" y="2951163"/>
            <a:ext cx="360362" cy="1982787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119813" y="4932363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4643438" y="49085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1260475" y="5592763"/>
            <a:ext cx="8099425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Если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(A,B) &gt;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(B,C), то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(A,C) =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(A,B)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Или: из трёх расстояний между тремя объектами два всегда равны между собой и не меньше третьего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(это равносильно аксиоме ультраметричности).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Расстояние как число мутаций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00113" y="1368425"/>
            <a:ext cx="8459787" cy="3783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Расстояние между последовательностями </a:t>
            </a:r>
            <a:r>
              <a:rPr lang="ru-RU" sz="1600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dirty="0">
                <a:solidFill>
                  <a:srgbClr val="000000"/>
                </a:solidFill>
              </a:rPr>
              <a:t>, если его понимать как эволюционное время...</a:t>
            </a:r>
          </a:p>
          <a:p>
            <a:pPr>
              <a:lnSpc>
                <a:spcPct val="15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Но если неверно предположение о «молекулярных часах», то больше информации несёт понимание расстояния как числа произошедших мутаций.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Такое расстояние не обязательно </a:t>
            </a:r>
            <a:r>
              <a:rPr lang="ru-RU" sz="1600" b="1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b="1" dirty="0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 dirty="0">
              <a:solidFill>
                <a:srgbClr val="000000"/>
              </a:solidFill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err="1">
                <a:solidFill>
                  <a:srgbClr val="000000"/>
                </a:solidFill>
              </a:rPr>
              <a:t>Аддитивность</a:t>
            </a:r>
            <a:r>
              <a:rPr lang="ru-RU" b="1" dirty="0">
                <a:solidFill>
                  <a:srgbClr val="000000"/>
                </a:solidFill>
              </a:rPr>
              <a:t>:</a:t>
            </a:r>
            <a:r>
              <a:rPr lang="ru-RU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 	</a:t>
            </a:r>
            <a:r>
              <a:rPr lang="ru-RU" sz="1600" dirty="0">
                <a:solidFill>
                  <a:srgbClr val="000000"/>
                </a:solidFill>
              </a:rPr>
              <a:t>если есть четыре последовательности A,B,C,D, то из трёх сумм: 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(A,B)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(C,D)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	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(A,C)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(B,D)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	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(A,D)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(B,C)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две равны между собой и больше третьей.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821112" y="4922837"/>
            <a:ext cx="3428999" cy="1981200"/>
            <a:chOff x="1458913" y="3856038"/>
            <a:chExt cx="6961187" cy="3500437"/>
          </a:xfrm>
        </p:grpSpPr>
        <p:sp>
          <p:nvSpPr>
            <p:cNvPr id="14340" name="Line 3"/>
            <p:cNvSpPr>
              <a:spLocks noChangeShapeType="1"/>
            </p:cNvSpPr>
            <p:nvPr/>
          </p:nvSpPr>
          <p:spPr bwMode="auto">
            <a:xfrm>
              <a:off x="3208338" y="5714056"/>
              <a:ext cx="3203575" cy="1588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 flipV="1">
              <a:off x="6437313" y="4200525"/>
              <a:ext cx="1511300" cy="1498600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6423025" y="5713413"/>
              <a:ext cx="1271588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Text Box 6"/>
            <p:cNvSpPr txBox="1">
              <a:spLocks noChangeArrowheads="1"/>
            </p:cNvSpPr>
            <p:nvPr/>
          </p:nvSpPr>
          <p:spPr bwMode="auto">
            <a:xfrm>
              <a:off x="1479550" y="7010400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1458913" y="4214813"/>
              <a:ext cx="482600" cy="1522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7635875" y="6735763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7939088" y="3856038"/>
              <a:ext cx="481012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>
              <a:off x="1922463" y="4468813"/>
              <a:ext cx="1271587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 flipV="1">
              <a:off x="1819275" y="5699125"/>
              <a:ext cx="1390650" cy="1349375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Как оценить расстояние между последовательностями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76263" y="1979613"/>
            <a:ext cx="9112249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7932" rIns="90000" bIns="45000"/>
          <a:lstStyle/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По аддитивному набору расстояний дерево (с длинами ветвей) </a:t>
            </a:r>
            <a:br>
              <a:rPr lang="en-US" sz="20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восстанавливается однозначно!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Но в реальности нам даны последовательности и требуется подсчитать расстояния, то есть оценить число произошедших мутаций. 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Это не так просто, поскольку мутации могут происходить в одной и той же позиции.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Как оценить расстояние между последовательностями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63600" y="1655763"/>
            <a:ext cx="8280400" cy="555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Всё же простейшая оценка расстояния есть число различий, делённое на длину последовательности. 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Более изощрённые методы учитывают тот факт, что чем больше наблюдаемое различие между последовательностями, тем больше можно ожидать повторных и возвратных мутаций в одинаковых позициях.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Программы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Mega, </a:t>
            </a:r>
            <a:r>
              <a:rPr lang="en-US" sz="2000" dirty="0" err="1">
                <a:solidFill>
                  <a:srgbClr val="000000"/>
                </a:solidFill>
                <a:latin typeface="Calibri" pitchFamily="34" charset="0"/>
              </a:rPr>
              <a:t>FastME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Calibri" pitchFamily="34" charset="0"/>
              </a:rPr>
              <a:t>protdist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 пакета </a:t>
            </a:r>
            <a:r>
              <a:rPr lang="en-US" sz="2000" dirty="0" err="1">
                <a:solidFill>
                  <a:srgbClr val="000000"/>
                </a:solidFill>
                <a:latin typeface="Calibri" pitchFamily="34" charset="0"/>
              </a:rPr>
              <a:t>Phylip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 оценивают расстояния по методу </a:t>
            </a:r>
            <a:r>
              <a:rPr lang="ru-RU" sz="2000" b="1" dirty="0">
                <a:solidFill>
                  <a:srgbClr val="000000"/>
                </a:solidFill>
                <a:latin typeface="Calibri" pitchFamily="34" charset="0"/>
              </a:rPr>
              <a:t>наибольшего правдоподобия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То, что получается, как правило, не обладает свойством </a:t>
            </a:r>
            <a:r>
              <a:rPr lang="ru-RU" sz="2000" dirty="0" err="1">
                <a:solidFill>
                  <a:srgbClr val="000000"/>
                </a:solidFill>
                <a:latin typeface="Calibri" pitchFamily="34" charset="0"/>
              </a:rPr>
              <a:t>аддитивности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 в точности!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2266</Words>
  <Application>Microsoft Office PowerPoint</Application>
  <PresentationFormat>Custom</PresentationFormat>
  <Paragraphs>299</Paragraphs>
  <Slides>32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Courier New</vt:lpstr>
      <vt:lpstr>Symbol</vt:lpstr>
      <vt:lpstr>Times New Roman</vt:lpstr>
      <vt:lpstr>Wingdings</vt:lpstr>
      <vt:lpstr>Тема Office</vt:lpstr>
      <vt:lpstr>Microsoft Excel 97-2003 Worksheet</vt:lpstr>
      <vt:lpstr>Филогенетические деревья</vt:lpstr>
      <vt:lpstr>Филогенетические деревья и таксономия организмов</vt:lpstr>
      <vt:lpstr>Схема реконструкции филогении по последовательностям</vt:lpstr>
      <vt:lpstr>Матрица расстояний</vt:lpstr>
      <vt:lpstr>Аксиомы метрического пространства:</vt:lpstr>
      <vt:lpstr>Ультраметрическое расстояние</vt:lpstr>
      <vt:lpstr>Расстояние как число мутаций</vt:lpstr>
      <vt:lpstr>Как оценить расстояние между последовательностями</vt:lpstr>
      <vt:lpstr>Как оценить расстояние между последовательностями</vt:lpstr>
      <vt:lpstr>Принцип наибольшего правдоподобия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Программы реконструкции филогении</vt:lpstr>
      <vt:lpstr>JalView</vt:lpstr>
      <vt:lpstr>PowerPoint Presentation</vt:lpstr>
      <vt:lpstr>PowerPoint Presentation</vt:lpstr>
      <vt:lpstr>MEGA</vt:lpstr>
      <vt:lpstr>Другие бесплатные программы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Филогенетические деревья</dc:title>
  <dc:creator>Сергей Спирин</dc:creator>
  <cp:lastModifiedBy>Спирин</cp:lastModifiedBy>
  <cp:revision>79</cp:revision>
  <cp:lastPrinted>1601-01-01T00:00:00Z</cp:lastPrinted>
  <dcterms:created xsi:type="dcterms:W3CDTF">2010-02-15T06:47:03Z</dcterms:created>
  <dcterms:modified xsi:type="dcterms:W3CDTF">2021-02-18T18:15:28Z</dcterms:modified>
</cp:coreProperties>
</file>