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64" r:id="rId3"/>
    <p:sldId id="422" r:id="rId4"/>
    <p:sldId id="423" r:id="rId5"/>
    <p:sldId id="424" r:id="rId6"/>
    <p:sldId id="409" r:id="rId7"/>
    <p:sldId id="411" r:id="rId8"/>
    <p:sldId id="414" r:id="rId9"/>
    <p:sldId id="406" r:id="rId10"/>
    <p:sldId id="407" r:id="rId11"/>
    <p:sldId id="425" r:id="rId12"/>
    <p:sldId id="360" r:id="rId13"/>
    <p:sldId id="368" r:id="rId14"/>
    <p:sldId id="369" r:id="rId15"/>
    <p:sldId id="404" r:id="rId16"/>
    <p:sldId id="426" r:id="rId17"/>
    <p:sldId id="371" r:id="rId18"/>
    <p:sldId id="370" r:id="rId19"/>
    <p:sldId id="415" r:id="rId20"/>
    <p:sldId id="427" r:id="rId21"/>
    <p:sldId id="416" r:id="rId22"/>
    <p:sldId id="418" r:id="rId23"/>
    <p:sldId id="419" r:id="rId24"/>
    <p:sldId id="428" r:id="rId25"/>
    <p:sldId id="417" r:id="rId26"/>
    <p:sldId id="375" r:id="rId27"/>
    <p:sldId id="372" r:id="rId28"/>
    <p:sldId id="374" r:id="rId29"/>
    <p:sldId id="377" r:id="rId30"/>
    <p:sldId id="387" r:id="rId31"/>
    <p:sldId id="388" r:id="rId32"/>
    <p:sldId id="389" r:id="rId33"/>
    <p:sldId id="395" r:id="rId34"/>
    <p:sldId id="394" r:id="rId35"/>
    <p:sldId id="397" r:id="rId36"/>
    <p:sldId id="399" r:id="rId37"/>
    <p:sldId id="398" r:id="rId38"/>
    <p:sldId id="401" r:id="rId39"/>
    <p:sldId id="400" r:id="rId40"/>
    <p:sldId id="421" r:id="rId41"/>
    <p:sldId id="3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" initials="a" lastIdx="0" clrIdx="0">
    <p:extLst>
      <p:ext uri="{19B8F6BF-5375-455C-9EA6-DF929625EA0E}">
        <p15:presenceInfo xmlns:p15="http://schemas.microsoft.com/office/powerpoint/2012/main" userId="a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0" autoAdjust="0"/>
    <p:restoredTop sz="94672" autoAdjust="0"/>
  </p:normalViewPr>
  <p:slideViewPr>
    <p:cSldViewPr snapToGrid="0" showGuides="1">
      <p:cViewPr varScale="1">
        <p:scale>
          <a:sx n="68" d="100"/>
          <a:sy n="68" d="100"/>
        </p:scale>
        <p:origin x="120" y="60"/>
      </p:cViewPr>
      <p:guideLst>
        <p:guide orient="horz" pos="211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6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A77CC-E24B-4B43-86BC-829D64213826}" type="datetimeFigureOut">
              <a:rPr lang="ru-RU" smtClean="0"/>
              <a:pPr/>
              <a:t>18-05-2021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D4A3-693E-452E-975E-AA85C69F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7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Где это выравнивание имеет биологический смысл, а где – нет?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86985-BC64-4AFB-8FE7-94FF0A6AB3E2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53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D4A3-693E-452E-975E-AA85C69F792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8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Два несомненно консервативных участка у всех белков, они удовлетворяют с лихвой всем критериям.</a:t>
            </a:r>
            <a:br>
              <a:rPr lang="ru-RU" smtClean="0"/>
            </a:br>
            <a:r>
              <a:rPr lang="ru-RU" smtClean="0"/>
              <a:t>Значит, все эти белки гомологичны! </a:t>
            </a:r>
            <a:br>
              <a:rPr lang="ru-RU" smtClean="0"/>
            </a:br>
            <a:r>
              <a:rPr lang="ru-RU" smtClean="0"/>
              <a:t>Тогда откуда взялись совершенно непохожие длинные участки?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10040-F4B0-421F-A7DF-506C290C2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9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D4A3-693E-452E-975E-AA85C69F792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4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9EB0-0413-4F13-B8F5-DE40C861FCEC}" type="datetime1">
              <a:rPr lang="ru-RU" smtClean="0"/>
              <a:t>18-05-2021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E091-5476-438E-BA57-C94E9A3F91BB}" type="datetime1">
              <a:rPr lang="ru-RU" smtClean="0"/>
              <a:t>18-05-2021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7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C2CC-5DDF-4935-B3F5-0AC32748E5CE}" type="datetime1">
              <a:rPr lang="ru-RU" smtClean="0"/>
              <a:t>18-05-2021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4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ABCD-29AE-4817-BB5E-34EC3F224A31}" type="datetime1">
              <a:rPr lang="ru-RU" smtClean="0"/>
              <a:t>18-05-2021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C4E9-5329-4E72-8567-FB4B2ACCFAA8}" type="datetime1">
              <a:rPr lang="ru-RU" smtClean="0"/>
              <a:t>18-05-2021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4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D92C-FE44-463D-869F-B53CE580FE28}" type="datetime1">
              <a:rPr lang="ru-RU" smtClean="0"/>
              <a:t>18-05-2021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1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897-19B1-4B74-BE87-C5CDAD3B2A73}" type="datetime1">
              <a:rPr lang="ru-RU" smtClean="0"/>
              <a:t>18-05-2021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1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424A-2A6A-47A8-95BE-1B9ACCCC0AB6}" type="datetime1">
              <a:rPr lang="ru-RU" smtClean="0"/>
              <a:t>18-05-2021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AF1D-4CB4-4EC8-B6F0-89D372E95FFD}" type="datetime1">
              <a:rPr lang="ru-RU" smtClean="0"/>
              <a:t>18-05-2021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79C2-536E-42E6-B97B-8E19D7F979E1}" type="datetime1">
              <a:rPr lang="ru-RU" smtClean="0"/>
              <a:t>18-05-2021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7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BA7-F93D-4183-97A3-03631B57D561}" type="datetime1">
              <a:rPr lang="ru-RU" smtClean="0"/>
              <a:t>18-05-2021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6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64F5-F3AF-47F9-A475-A641D20B64E4}" type="datetime1">
              <a:rPr lang="ru-RU" smtClean="0"/>
              <a:t>18-05-2021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urvivorship_bias#In_the_militar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protein/X1WJ92_ACYP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.wikipedia.org/wiki/Homeobox#cite_note-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288" y="811279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Выравнивания </a:t>
            </a:r>
            <a:r>
              <a:rPr lang="ru-RU" sz="4800" dirty="0" smtClean="0"/>
              <a:t>и </a:t>
            </a:r>
            <a:r>
              <a:rPr lang="ru-RU" sz="4800" dirty="0" smtClean="0"/>
              <a:t>гомология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ru-RU" dirty="0" smtClean="0"/>
              <a:t>Практические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11" y="4621829"/>
            <a:ext cx="9067587" cy="19170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534" y="605904"/>
            <a:ext cx="9048466" cy="68575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Какое из пониманий выравнивания </a:t>
            </a:r>
            <a:r>
              <a:rPr lang="ru-RU" sz="2700" dirty="0" smtClean="0"/>
              <a:t>на предыдущем слайде?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05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9" y="1291656"/>
            <a:ext cx="9075761" cy="1414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9" y="2594949"/>
            <a:ext cx="9036292" cy="21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Никакое!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7433" y="1692372"/>
            <a:ext cx="8543499" cy="251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Не существует программ множественного выравнивания строящих оптимальное выравнивание!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Почему?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0824" y="4206924"/>
            <a:ext cx="8543499" cy="251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</a:rPr>
              <a:t>Все программы  множественного выравнивания -  эвристические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393508"/>
            <a:ext cx="7772400" cy="1976485"/>
          </a:xfrm>
        </p:spPr>
        <p:txBody>
          <a:bodyPr>
            <a:norm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Какое выравнивание правильнее?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535291"/>
            <a:ext cx="685800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62541"/>
            <a:ext cx="8873067" cy="9026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Множественное даёт аргументы, опровергающие </a:t>
            </a:r>
            <a:r>
              <a:rPr lang="ru-RU" sz="3200" u="sng" dirty="0" smtClean="0"/>
              <a:t>оптимальное</a:t>
            </a:r>
            <a:r>
              <a:rPr lang="ru-RU" sz="3200" dirty="0" smtClean="0"/>
              <a:t> парное выравнивание!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" t="33364" r="821" b="-1393"/>
          <a:stretch/>
        </p:blipFill>
        <p:spPr bwMode="auto">
          <a:xfrm>
            <a:off x="0" y="1620000"/>
            <a:ext cx="8172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1" y="5200153"/>
            <a:ext cx="7800230" cy="157730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584402" y="6235484"/>
            <a:ext cx="2250997" cy="4436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4402" y="3547617"/>
            <a:ext cx="1892131" cy="373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0267" y="6235484"/>
            <a:ext cx="1898299" cy="4436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981" y="3547617"/>
            <a:ext cx="1996975" cy="3829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5466" y="990602"/>
            <a:ext cx="8873067" cy="787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Пример. Из множественного выравнивания мы знаем, что между консервативными позициями бывает не более одной </a:t>
            </a:r>
            <a:r>
              <a:rPr lang="ru-RU" sz="2000" dirty="0" err="1" smtClean="0"/>
              <a:t>делеции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71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726794"/>
          </a:xfrm>
        </p:spPr>
        <p:txBody>
          <a:bodyPr>
            <a:normAutofit/>
          </a:bodyPr>
          <a:lstStyle/>
          <a:p>
            <a:r>
              <a:rPr lang="ru-RU" dirty="0"/>
              <a:t>3</a:t>
            </a:r>
            <a:r>
              <a:rPr lang="en-US" dirty="0" smtClean="0"/>
              <a:t>. </a:t>
            </a:r>
            <a:r>
              <a:rPr lang="ru-RU" dirty="0"/>
              <a:t>Принцип </a:t>
            </a:r>
            <a:r>
              <a:rPr lang="ru-RU" dirty="0" err="1" smtClean="0"/>
              <a:t>Вальда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(так назвал МГ</a:t>
            </a:r>
            <a:r>
              <a:rPr lang="ru-RU" sz="4400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646349"/>
            <a:ext cx="7886700" cy="1500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9474"/>
            <a:ext cx="7886700" cy="6216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Какие части укреплять броней?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098" name="Picture 2" descr="https://upload.wikimedia.org/wikipedia/commons/thumb/b/b2/Survivorship-bias.svg/1024px-Survivorship-bia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82" y="1859395"/>
            <a:ext cx="5943568" cy="44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1623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Пробоины на вернувшихся американских самолётах во время второй мировой войны.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19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86603"/>
            <a:ext cx="7886700" cy="970960"/>
          </a:xfrm>
        </p:spPr>
        <p:txBody>
          <a:bodyPr>
            <a:normAutofit fontScale="90000"/>
          </a:bodyPr>
          <a:lstStyle/>
          <a:p>
            <a:r>
              <a:rPr lang="ru-RU" dirty="0"/>
              <a:t>Сохраняющееся (консервативное)  </a:t>
            </a: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</a:t>
            </a:r>
            <a:r>
              <a:rPr lang="ru-RU" dirty="0" smtClean="0"/>
              <a:t>важно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8" y="3486807"/>
            <a:ext cx="4263001" cy="292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341273"/>
            <a:ext cx="85090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РНК зависимая РНК полимераза (</a:t>
            </a:r>
            <a:r>
              <a:rPr lang="en-US" sz="3600" dirty="0" err="1" smtClean="0"/>
              <a:t>RdRP</a:t>
            </a:r>
            <a:r>
              <a:rPr lang="en-US" sz="3600" dirty="0" smtClean="0"/>
              <a:t>)</a:t>
            </a:r>
            <a:r>
              <a:rPr lang="ru-RU" sz="3600" dirty="0" smtClean="0"/>
              <a:t>, консервативные участки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742"/>
            <a:ext cx="9144000" cy="15452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692" y="6410807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мой </a:t>
            </a:r>
            <a:r>
              <a:rPr lang="en-US" dirty="0" smtClean="0"/>
              <a:t>:) </a:t>
            </a:r>
            <a:r>
              <a:rPr lang="ru-RU" dirty="0" smtClean="0"/>
              <a:t>хвастаюсь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21386962">
            <a:off x="2075652" y="4325883"/>
            <a:ext cx="777125" cy="551351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1 21"/>
          <p:cNvSpPr/>
          <p:nvPr/>
        </p:nvSpPr>
        <p:spPr>
          <a:xfrm>
            <a:off x="3744736" y="4948807"/>
            <a:ext cx="1583462" cy="612648"/>
          </a:xfrm>
          <a:prstGeom prst="borderCallout1">
            <a:avLst>
              <a:gd name="adj1" fmla="val 18750"/>
              <a:gd name="adj2" fmla="val -8333"/>
              <a:gd name="adj3" fmla="val -40901"/>
              <a:gd name="adj4" fmla="val -62015"/>
            </a:avLst>
          </a:prstGeom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Активный центр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37742" y="3656017"/>
            <a:ext cx="341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каких участках выравнивание</a:t>
            </a:r>
          </a:p>
          <a:p>
            <a:r>
              <a:rPr lang="ru-RU" dirty="0" smtClean="0"/>
              <a:t>правильное – </a:t>
            </a:r>
            <a:br>
              <a:rPr lang="ru-RU" dirty="0" smtClean="0"/>
            </a:br>
            <a:r>
              <a:rPr lang="ru-RU" dirty="0" smtClean="0"/>
              <a:t>совпадает с эволюционным?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6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4781"/>
            <a:ext cx="7886700" cy="581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Каталитические мотивы </a:t>
            </a:r>
            <a:r>
              <a:rPr lang="en-US" dirty="0" err="1" smtClean="0"/>
              <a:t>RdRP</a:t>
            </a:r>
            <a:endParaRPr lang="ru-RU" dirty="0"/>
          </a:p>
        </p:txBody>
      </p:sp>
      <p:pic>
        <p:nvPicPr>
          <p:cNvPr id="4098" name="Picture 2" descr="An external file that holds a picture, illustration, etc.&#10;Object name is fmicb-10-01945-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" y="612211"/>
            <a:ext cx="5990783" cy="54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136" y="6286632"/>
            <a:ext cx="5617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Hengxia</a:t>
            </a:r>
            <a:r>
              <a:rPr lang="ru-RU" sz="1600" dirty="0"/>
              <a:t> </a:t>
            </a:r>
            <a:r>
              <a:rPr lang="ru-RU" sz="1600" dirty="0" err="1"/>
              <a:t>Jia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Peng</a:t>
            </a:r>
            <a:r>
              <a:rPr lang="ru-RU" sz="1600" dirty="0"/>
              <a:t> </a:t>
            </a:r>
            <a:r>
              <a:rPr lang="ru-RU" sz="1600" dirty="0" err="1"/>
              <a:t>Gong</a:t>
            </a:r>
            <a:r>
              <a:rPr lang="ru-RU" sz="1600" dirty="0"/>
              <a:t>, </a:t>
            </a:r>
            <a:r>
              <a:rPr lang="ru-RU" sz="1600" dirty="0" err="1"/>
              <a:t>review</a:t>
            </a:r>
            <a:r>
              <a:rPr lang="ru-RU" sz="1600" dirty="0"/>
              <a:t>, </a:t>
            </a:r>
            <a:r>
              <a:rPr lang="ru-RU" sz="1600" dirty="0" err="1"/>
              <a:t>Front</a:t>
            </a:r>
            <a:r>
              <a:rPr lang="ru-RU" sz="1600" dirty="0"/>
              <a:t> </a:t>
            </a:r>
            <a:r>
              <a:rPr lang="ru-RU" sz="1600" dirty="0" err="1"/>
              <a:t>Microbiol</a:t>
            </a:r>
            <a:r>
              <a:rPr lang="ru-RU" sz="1600" dirty="0"/>
              <a:t>, 2019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2166" y="3523559"/>
            <a:ext cx="3032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The </a:t>
            </a:r>
            <a:r>
              <a:rPr lang="en-US" sz="1200" dirty="0" err="1">
                <a:solidFill>
                  <a:srgbClr val="000000"/>
                </a:solidFill>
                <a:latin typeface="MinionPro-Regular" panose="02040503050306020203" pitchFamily="18" charset="0"/>
              </a:rPr>
              <a:t>RdRP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 active site 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is</a:t>
            </a:r>
            <a:r>
              <a:rPr lang="ru-RU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surrounded 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by the palm, fingers, and thumb domains with 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seven</a:t>
            </a:r>
            <a:r>
              <a:rPr lang="ru-RU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catalytic 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motifs (motifs A–G) distributed within the palm (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motifs</a:t>
            </a:r>
            <a:r>
              <a:rPr lang="ru-RU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A–E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) and fingers (motifs F–G) (</a:t>
            </a:r>
            <a:r>
              <a:rPr lang="en-US" sz="1200" dirty="0" err="1">
                <a:solidFill>
                  <a:srgbClr val="4D4D4D"/>
                </a:solidFill>
                <a:latin typeface="MinionPro-Regular" panose="02040503050306020203" pitchFamily="18" charset="0"/>
              </a:rPr>
              <a:t>Poch</a:t>
            </a:r>
            <a:r>
              <a:rPr lang="en-US" sz="1200" dirty="0">
                <a:solidFill>
                  <a:srgbClr val="4D4D4D"/>
                </a:solidFill>
                <a:latin typeface="MinionPro-Regular" panose="02040503050306020203" pitchFamily="18" charset="0"/>
              </a:rPr>
              <a:t> et al., 1989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; </a:t>
            </a:r>
            <a:r>
              <a:rPr lang="en-US" sz="1200" dirty="0" err="1" smtClean="0">
                <a:solidFill>
                  <a:srgbClr val="4D4D4D"/>
                </a:solidFill>
                <a:latin typeface="MinionPro-Regular" panose="02040503050306020203" pitchFamily="18" charset="0"/>
              </a:rPr>
              <a:t>Gorbalenya</a:t>
            </a:r>
            <a:r>
              <a:rPr lang="ru-RU" sz="1200" dirty="0" smtClean="0">
                <a:solidFill>
                  <a:srgbClr val="4D4D4D"/>
                </a:solidFill>
                <a:latin typeface="MinionPro-Regular" panose="02040503050306020203" pitchFamily="18" charset="0"/>
              </a:rPr>
              <a:t> </a:t>
            </a:r>
            <a:r>
              <a:rPr lang="nl-NL" sz="1200" dirty="0" smtClean="0">
                <a:solidFill>
                  <a:srgbClr val="4D4D4D"/>
                </a:solidFill>
                <a:latin typeface="MinionPro-Regular" panose="02040503050306020203" pitchFamily="18" charset="0"/>
              </a:rPr>
              <a:t>et </a:t>
            </a:r>
            <a:r>
              <a:rPr lang="nl-NL" sz="1200" dirty="0">
                <a:solidFill>
                  <a:srgbClr val="4D4D4D"/>
                </a:solidFill>
                <a:latin typeface="MinionPro-Regular" panose="02040503050306020203" pitchFamily="18" charset="0"/>
              </a:rPr>
              <a:t>al., 2002</a:t>
            </a:r>
            <a:r>
              <a:rPr lang="nl-NL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; </a:t>
            </a:r>
            <a:r>
              <a:rPr lang="nl-NL" sz="1200" dirty="0">
                <a:solidFill>
                  <a:srgbClr val="4D4D4D"/>
                </a:solidFill>
                <a:latin typeface="MinionPro-Regular" panose="02040503050306020203" pitchFamily="18" charset="0"/>
              </a:rPr>
              <a:t>Bruenn, 2003</a:t>
            </a:r>
            <a:r>
              <a:rPr lang="nl-NL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; </a:t>
            </a:r>
            <a:r>
              <a:rPr lang="nl-NL" sz="1200" dirty="0">
                <a:solidFill>
                  <a:srgbClr val="4D4D4D"/>
                </a:solidFill>
                <a:latin typeface="MinionPro-Regular" panose="02040503050306020203" pitchFamily="18" charset="0"/>
              </a:rPr>
              <a:t>te Velthuis, 2014</a:t>
            </a:r>
            <a:r>
              <a:rPr lang="nl-NL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; </a:t>
            </a:r>
            <a:r>
              <a:rPr lang="nl-NL" sz="1200" dirty="0">
                <a:solidFill>
                  <a:srgbClr val="4D4D4D"/>
                </a:solidFill>
                <a:latin typeface="MinionPro-Regular" panose="02040503050306020203" pitchFamily="18" charset="0"/>
              </a:rPr>
              <a:t>Wu et al., 2015</a:t>
            </a:r>
            <a:r>
              <a:rPr lang="nl-NL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see an alignment of motif A–C of the 49 representative </a:t>
            </a:r>
            <a:r>
              <a:rPr lang="en-US" sz="1200" dirty="0" err="1" smtClean="0">
                <a:solidFill>
                  <a:srgbClr val="000000"/>
                </a:solidFill>
                <a:latin typeface="MinionPro-Regular" panose="02040503050306020203" pitchFamily="18" charset="0"/>
              </a:rPr>
              <a:t>RdRP</a:t>
            </a:r>
            <a:r>
              <a:rPr lang="ru-RU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MinionPro-Regular" panose="02040503050306020203" pitchFamily="18" charset="0"/>
              </a:rPr>
              <a:t>sequences 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in </a:t>
            </a:r>
            <a:r>
              <a:rPr lang="en-US" sz="1200" b="1" dirty="0">
                <a:solidFill>
                  <a:srgbClr val="000000"/>
                </a:solidFill>
                <a:latin typeface="MinionPro-Bold" panose="02040703060306020203" pitchFamily="18" charset="0"/>
              </a:rPr>
              <a:t>Figure 2</a:t>
            </a:r>
            <a:r>
              <a:rPr lang="en-US" sz="1200" dirty="0">
                <a:solidFill>
                  <a:srgbClr val="000000"/>
                </a:solidFill>
                <a:latin typeface="MinionPro-Regular" panose="02040503050306020203" pitchFamily="18" charset="0"/>
              </a:rPr>
              <a:t>).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662604"/>
            <a:ext cx="7886700" cy="2852737"/>
          </a:xfrm>
        </p:spPr>
        <p:txBody>
          <a:bodyPr/>
          <a:lstStyle/>
          <a:p>
            <a:r>
              <a:rPr lang="ru-RU" dirty="0"/>
              <a:t>4</a:t>
            </a:r>
            <a:r>
              <a:rPr lang="en-US" dirty="0" smtClean="0"/>
              <a:t>. </a:t>
            </a:r>
            <a:r>
              <a:rPr lang="ru-RU" dirty="0" smtClean="0"/>
              <a:t>Выравнивание и совмещение структур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ГЛОБУЛЯРНЫХ белков правильность выравнивания может быть проверена совмещением структур – при наличии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1517"/>
            <a:ext cx="7886700" cy="55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r>
              <a:rPr lang="en-US" dirty="0" smtClean="0"/>
              <a:t> </a:t>
            </a:r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029" y="74646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0. Парное выравнивание: карта локального сходства </a:t>
            </a:r>
          </a:p>
          <a:p>
            <a:pPr marL="571500" indent="-571500">
              <a:buAutoNum type="romanUcPeriod"/>
            </a:pPr>
            <a:r>
              <a:rPr lang="ru-RU" sz="1600" dirty="0" smtClean="0"/>
              <a:t>Биологический смысл выравнивания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a. </a:t>
            </a:r>
            <a:r>
              <a:rPr lang="ru-RU" sz="1600" dirty="0" smtClean="0"/>
              <a:t>В каком выравнивании вероятнее ошибки: Множественное выравнивание </a:t>
            </a:r>
            <a:r>
              <a:rPr lang="en-US" sz="1600" dirty="0" smtClean="0"/>
              <a:t>vs </a:t>
            </a:r>
            <a:r>
              <a:rPr lang="ru-RU" sz="1600" dirty="0" smtClean="0"/>
              <a:t>парное </a:t>
            </a:r>
            <a:r>
              <a:rPr lang="en-US" sz="1600" dirty="0" smtClean="0"/>
              <a:t>    </a:t>
            </a:r>
            <a:br>
              <a:rPr lang="en-US" sz="1600" dirty="0" smtClean="0"/>
            </a:br>
            <a:r>
              <a:rPr lang="en-US" sz="1600" dirty="0" smtClean="0"/>
              <a:t>   b. </a:t>
            </a:r>
            <a:r>
              <a:rPr lang="ru-RU" sz="1600" dirty="0" smtClean="0"/>
              <a:t>Принцип </a:t>
            </a:r>
            <a:r>
              <a:rPr lang="ru-RU" sz="1600" dirty="0" err="1" smtClean="0"/>
              <a:t>Вальда</a:t>
            </a:r>
            <a:r>
              <a:rPr lang="en-US" sz="1600" dirty="0" err="1"/>
              <a:t>dRP</a:t>
            </a:r>
            <a:r>
              <a:rPr lang="en-US" sz="1600" dirty="0"/>
              <a:t>  Survivorship bias (</a:t>
            </a:r>
            <a:r>
              <a:rPr lang="en-US" sz="1600" dirty="0">
                <a:hlinkClick r:id="rId2"/>
              </a:rPr>
              <a:t>https://en.wikipedia.org/wiki/Survivorship_bias#In_the_military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>II. </a:t>
            </a:r>
            <a:r>
              <a:rPr lang="ru-RU" sz="1600" dirty="0" smtClean="0"/>
              <a:t>Выравнивание последовательностей и наложение структур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a. </a:t>
            </a:r>
            <a:r>
              <a:rPr lang="en-US" sz="1600" dirty="0" err="1" smtClean="0"/>
              <a:t>RdRp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III. </a:t>
            </a:r>
            <a:r>
              <a:rPr lang="ru-RU" sz="1600" dirty="0" smtClean="0"/>
              <a:t>Смысл выравнивания «</a:t>
            </a:r>
            <a:r>
              <a:rPr lang="ru-RU" sz="1600" dirty="0" err="1" smtClean="0"/>
              <a:t>невыравниваемых</a:t>
            </a:r>
            <a:r>
              <a:rPr lang="ru-RU" sz="1600" dirty="0" smtClean="0"/>
              <a:t>» участков белков</a:t>
            </a:r>
          </a:p>
          <a:p>
            <a:pPr marL="457200" lvl="1" indent="0">
              <a:buNone/>
            </a:pPr>
            <a:r>
              <a:rPr lang="ru-RU" sz="1400" dirty="0" smtClean="0"/>
              <a:t> </a:t>
            </a:r>
            <a:r>
              <a:rPr lang="en-US" sz="1400" dirty="0" err="1" smtClean="0"/>
              <a:t>Nucleoline</a:t>
            </a:r>
            <a:r>
              <a:rPr lang="en-US" sz="1400" dirty="0" smtClean="0"/>
              <a:t> – GAR </a:t>
            </a:r>
            <a:r>
              <a:rPr lang="ru-RU" sz="1400" dirty="0" smtClean="0"/>
              <a:t>домен. </a:t>
            </a:r>
          </a:p>
          <a:p>
            <a:pPr marL="0" indent="0">
              <a:buNone/>
            </a:pPr>
            <a:r>
              <a:rPr lang="ru-RU" sz="1600" dirty="0" smtClean="0"/>
              <a:t>Как доказать </a:t>
            </a:r>
            <a:r>
              <a:rPr lang="ru-RU" sz="1600" dirty="0" err="1" smtClean="0"/>
              <a:t>гомологичность</a:t>
            </a:r>
            <a:r>
              <a:rPr lang="ru-RU" sz="1600" dirty="0" smtClean="0"/>
              <a:t> последовательностей и их частей</a:t>
            </a:r>
          </a:p>
          <a:p>
            <a:pPr marL="457200" lvl="1" indent="0">
              <a:buNone/>
            </a:pPr>
            <a:r>
              <a:rPr lang="ru-RU" sz="1400" dirty="0" smtClean="0"/>
              <a:t>Рекомбинация,  слияние и разделение </a:t>
            </a:r>
          </a:p>
          <a:p>
            <a:pPr marL="457200" lvl="1" indent="0">
              <a:buNone/>
            </a:pPr>
            <a:r>
              <a:rPr lang="ru-RU" sz="1400" dirty="0" smtClean="0"/>
              <a:t>домены</a:t>
            </a:r>
          </a:p>
          <a:p>
            <a:pPr marL="457200" lvl="1" indent="0">
              <a:buNone/>
            </a:pPr>
            <a:r>
              <a:rPr lang="ru-RU" sz="1400" dirty="0" smtClean="0"/>
              <a:t>Блоки</a:t>
            </a:r>
          </a:p>
          <a:p>
            <a:pPr marL="0" indent="0">
              <a:buNone/>
            </a:pPr>
            <a:r>
              <a:rPr lang="en-US" sz="1600" dirty="0" err="1"/>
              <a:t>Pfam</a:t>
            </a:r>
            <a:r>
              <a:rPr lang="en-US" sz="1600" dirty="0"/>
              <a:t> </a:t>
            </a:r>
            <a:r>
              <a:rPr lang="ru-RU" sz="1600" dirty="0"/>
              <a:t>и др.</a:t>
            </a:r>
          </a:p>
          <a:p>
            <a:pPr marL="457200" lvl="1" indent="0">
              <a:buNone/>
            </a:pPr>
            <a:r>
              <a:rPr lang="ru-RU" sz="1400" dirty="0"/>
              <a:t>Обзор.</a:t>
            </a:r>
          </a:p>
          <a:p>
            <a:pPr marL="0" indent="0">
              <a:buNone/>
            </a:pPr>
            <a:r>
              <a:rPr lang="en-US" sz="1600" dirty="0" err="1" smtClean="0"/>
              <a:t>Jalview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Выравнивание без гомологии. Выращивание сайтов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Алгоритмы и программы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5950" y="57561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THIE_LACLS;THIE_MANSM;THIE_STRA3;THIE_LISIN;THIE_ANOFW;THIE_GEOTN;THIE_BACSU;THIE_BACA2;THIE_OCEIH;THIE_STAAB;THIE_STACT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05" y="169817"/>
            <a:ext cx="8062589" cy="17655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</a:t>
            </a:r>
            <a:r>
              <a:rPr lang="ru-RU" dirty="0" smtClean="0"/>
              <a:t>выравнивания по совмещению полипептидных остовов 3</a:t>
            </a:r>
            <a:r>
              <a:rPr lang="en-US" dirty="0" smtClean="0"/>
              <a:t>D</a:t>
            </a:r>
            <a:r>
              <a:rPr lang="ru-RU" dirty="0" smtClean="0"/>
              <a:t>структур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79" y="1935332"/>
            <a:ext cx="762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Структура </a:t>
            </a:r>
            <a:r>
              <a:rPr lang="ru-RU" sz="2800" dirty="0" smtClean="0">
                <a:solidFill>
                  <a:srgbClr val="C00000"/>
                </a:solidFill>
              </a:rPr>
              <a:t>консервативнее последовательностей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11702" r="16973" b="14759"/>
          <a:stretch/>
        </p:blipFill>
        <p:spPr>
          <a:xfrm>
            <a:off x="540705" y="2771751"/>
            <a:ext cx="3907726" cy="377600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47954" y="3921390"/>
            <a:ext cx="420666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Совмещение полипептидных цепей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вух </a:t>
            </a:r>
            <a:r>
              <a:rPr lang="en-US" sz="2000" dirty="0" err="1" smtClean="0"/>
              <a:t>RdRP</a:t>
            </a:r>
            <a:r>
              <a:rPr lang="en-US" sz="2000" dirty="0" smtClean="0"/>
              <a:t> </a:t>
            </a:r>
            <a:r>
              <a:rPr lang="ru-RU" sz="2000" dirty="0" smtClean="0"/>
              <a:t>+РНК вирусов. </a:t>
            </a:r>
          </a:p>
          <a:p>
            <a:endParaRPr lang="ru-RU" sz="2000" dirty="0" smtClean="0"/>
          </a:p>
          <a:p>
            <a:r>
              <a:rPr lang="ru-RU" sz="1600" dirty="0" smtClean="0"/>
              <a:t>Не успел посмотреть каких. Выбрал случайно </a:t>
            </a:r>
          </a:p>
          <a:p>
            <a:r>
              <a:rPr lang="ru-RU" sz="1600" dirty="0" smtClean="0"/>
              <a:t>из совмещения пяти структур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85"/>
            <a:ext cx="7886700" cy="917764"/>
          </a:xfrm>
        </p:spPr>
        <p:txBody>
          <a:bodyPr/>
          <a:lstStyle/>
          <a:p>
            <a:r>
              <a:rPr lang="ru-RU" dirty="0" smtClean="0"/>
              <a:t>Совмещение 2х </a:t>
            </a:r>
            <a:r>
              <a:rPr lang="en-US" dirty="0" err="1" smtClean="0"/>
              <a:t>RdRp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928049"/>
            <a:ext cx="7096836" cy="4846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04" y="5936777"/>
            <a:ext cx="866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Толстая </a:t>
            </a:r>
            <a:r>
              <a:rPr lang="en-US" sz="2400" dirty="0" smtClean="0"/>
              <a:t>backbone </a:t>
            </a:r>
            <a:r>
              <a:rPr lang="ru-RU" sz="2400" dirty="0" smtClean="0"/>
              <a:t>модель построена по сближенным </a:t>
            </a:r>
            <a:r>
              <a:rPr lang="ru-RU" sz="2400" dirty="0" smtClean="0"/>
              <a:t>(</a:t>
            </a:r>
            <a:r>
              <a:rPr lang="en-US" sz="2400" dirty="0" smtClean="0"/>
              <a:t>&lt;2 </a:t>
            </a:r>
            <a:r>
              <a:rPr lang="ru-RU" dirty="0" smtClean="0"/>
              <a:t>ангстрем)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C_alpha</a:t>
            </a:r>
            <a:r>
              <a:rPr lang="ru-RU" sz="2400" dirty="0" smtClean="0"/>
              <a:t> атомам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85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32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проверять выравнивание при отсутствии  3</a:t>
            </a:r>
            <a:r>
              <a:rPr lang="en-US" sz="3600" dirty="0" smtClean="0"/>
              <a:t>D </a:t>
            </a:r>
            <a:r>
              <a:rPr lang="ru-RU" sz="3600" dirty="0" smtClean="0"/>
              <a:t>структур?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407883"/>
            <a:ext cx="7886700" cy="5124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Варианты</a:t>
            </a:r>
          </a:p>
          <a:p>
            <a:r>
              <a:rPr lang="ru-RU" sz="2600" dirty="0" smtClean="0"/>
              <a:t>Выделение блоков надежного </a:t>
            </a:r>
            <a:r>
              <a:rPr lang="ru-RU" sz="2600" dirty="0" err="1" smtClean="0"/>
              <a:t>выравнивнивания</a:t>
            </a:r>
            <a:r>
              <a:rPr lang="ru-RU" sz="2600" dirty="0" smtClean="0"/>
              <a:t> на основании сходства последовательностей (плюс-блоков)</a:t>
            </a:r>
          </a:p>
          <a:p>
            <a:r>
              <a:rPr lang="ru-RU" sz="2600" dirty="0" smtClean="0"/>
              <a:t>Поиск информации о функционально важных аминокислотных остатках (аннотации записей, литература)</a:t>
            </a:r>
          </a:p>
          <a:p>
            <a:r>
              <a:rPr lang="ru-RU" sz="2600" dirty="0"/>
              <a:t>Предсказание вторичной структуры по </a:t>
            </a:r>
            <a:r>
              <a:rPr lang="ru-RU" sz="2600" dirty="0" smtClean="0"/>
              <a:t>последовательности (или по 3</a:t>
            </a:r>
            <a:r>
              <a:rPr lang="en-US" sz="2600" dirty="0" smtClean="0"/>
              <a:t>D </a:t>
            </a:r>
            <a:r>
              <a:rPr lang="ru-RU" sz="2600" dirty="0" smtClean="0"/>
              <a:t>структуре даже если она есть только у одной последовательности)</a:t>
            </a:r>
          </a:p>
          <a:p>
            <a:r>
              <a:rPr lang="ru-RU" sz="2600" dirty="0" smtClean="0"/>
              <a:t>Предсказание неструктурированных участков в  белках</a:t>
            </a:r>
          </a:p>
          <a:p>
            <a:r>
              <a:rPr lang="ru-RU" sz="2600" dirty="0" smtClean="0"/>
              <a:t>Опыт и интуиция (!) Полезно воображать  </a:t>
            </a:r>
            <a:r>
              <a:rPr lang="en-US" sz="2600" dirty="0" smtClean="0"/>
              <a:t>3D </a:t>
            </a:r>
            <a:r>
              <a:rPr lang="ru-RU" sz="2600" dirty="0" smtClean="0"/>
              <a:t>структуру.</a:t>
            </a:r>
            <a:br>
              <a:rPr lang="ru-RU" sz="2600" dirty="0" smtClean="0"/>
            </a:br>
            <a:r>
              <a:rPr lang="ru-RU" sz="2600" dirty="0" err="1" smtClean="0"/>
              <a:t>Гэпы</a:t>
            </a:r>
            <a:r>
              <a:rPr lang="ru-RU" sz="2600" dirty="0" smtClean="0"/>
              <a:t> преимущественно в петлях между спиралями и тяжами бета-листов</a:t>
            </a: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705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Программа-выравниватель лишь инструмент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138" y="1420272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Программа-выравниватель выдает </a:t>
            </a:r>
            <a:br>
              <a:rPr lang="ru-RU" sz="2400" dirty="0" smtClean="0"/>
            </a:br>
            <a:r>
              <a:rPr lang="ru-RU" sz="2400" dirty="0" smtClean="0"/>
              <a:t>ГИПОТЕЗУ об </a:t>
            </a:r>
            <a:r>
              <a:rPr lang="ru-RU" sz="2400" dirty="0" err="1" smtClean="0"/>
              <a:t>эволюцинном</a:t>
            </a:r>
            <a:r>
              <a:rPr lang="ru-RU" sz="2400" dirty="0" smtClean="0"/>
              <a:t> выравнивании</a:t>
            </a:r>
            <a:br>
              <a:rPr lang="ru-RU" sz="2400" dirty="0" smtClean="0"/>
            </a:br>
            <a:r>
              <a:rPr lang="ru-RU" sz="2400" dirty="0" smtClean="0"/>
              <a:t>Гипотеза может быть верна в отдельных блоках и не верна в остальных блока или во всем выравнивании:)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Решение за человеком, который обосновывает выравнивания опираясь на объективные данные о выравнивании и/или его блоках  </a:t>
            </a:r>
          </a:p>
          <a:p>
            <a:r>
              <a:rPr lang="ru-RU" sz="2400" dirty="0" smtClean="0"/>
              <a:t>Анализируя выравнивание, полезно соображать </a:t>
            </a:r>
            <a:r>
              <a:rPr lang="ru-RU" sz="2400" dirty="0"/>
              <a:t>как наблюдаемые распределения </a:t>
            </a:r>
            <a:r>
              <a:rPr lang="ru-RU" sz="2400" dirty="0" err="1"/>
              <a:t>гэпов</a:t>
            </a:r>
            <a:r>
              <a:rPr lang="ru-RU" sz="2400" dirty="0"/>
              <a:t> затрагивают структуру </a:t>
            </a:r>
            <a:r>
              <a:rPr lang="ru-RU" sz="2400" dirty="0" smtClean="0"/>
              <a:t>белка, не входит ли в противоречие с вероятным ходом эволюции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005" y="164574"/>
            <a:ext cx="6296904" cy="698629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Иногда </a:t>
            </a:r>
            <a:r>
              <a:rPr lang="ru-RU" sz="4000" dirty="0" smtClean="0"/>
              <a:t>программа выдаёт такое выравнивание </a:t>
            </a: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t="10185" r="4073" b="16619"/>
          <a:stretch/>
        </p:blipFill>
        <p:spPr bwMode="auto">
          <a:xfrm>
            <a:off x="923525" y="1392373"/>
            <a:ext cx="7302023" cy="39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326" y="5543098"/>
            <a:ext cx="780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</a:t>
            </a:r>
            <a:r>
              <a:rPr lang="ru-RU" sz="2400" dirty="0"/>
              <a:t>1400 последовательностей</a:t>
            </a:r>
            <a:r>
              <a:rPr lang="ru-RU" sz="2400" dirty="0" smtClean="0"/>
              <a:t>, </a:t>
            </a:r>
            <a:r>
              <a:rPr lang="ru-RU" sz="2400" dirty="0"/>
              <a:t>почти в каждой позиции найдется какая-нибудь вставка хотя бы в одной последовательности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5838" y="931900"/>
            <a:ext cx="6172200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</a:t>
            </a:r>
            <a:r>
              <a:rPr lang="ru-RU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то </a:t>
            </a:r>
            <a:r>
              <a:rPr lang="ru-RU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выравнивание не может быть правильным …..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44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Выравнивание </a:t>
            </a:r>
            <a:r>
              <a:rPr lang="ru-RU" dirty="0"/>
              <a:t>«</a:t>
            </a:r>
            <a:r>
              <a:rPr lang="ru-RU" dirty="0" err="1"/>
              <a:t>невыравниваемых</a:t>
            </a:r>
            <a:r>
              <a:rPr lang="ru-RU" dirty="0"/>
              <a:t>» участков белков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Был ли </a:t>
            </a:r>
            <a:r>
              <a:rPr lang="en-US" dirty="0" smtClean="0"/>
              <a:t>GAR </a:t>
            </a:r>
            <a:r>
              <a:rPr lang="ru-RU" dirty="0" smtClean="0"/>
              <a:t>у общего предка этих белков</a:t>
            </a:r>
            <a:r>
              <a:rPr lang="ru-RU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400"/>
            <a:ext cx="9144000" cy="2564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0" y="3953933"/>
            <a:ext cx="8483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Предположительно был, так как он есть у </a:t>
            </a:r>
            <a:r>
              <a:rPr lang="ru-RU" dirty="0" err="1" smtClean="0"/>
              <a:t>нуклеолинов</a:t>
            </a:r>
            <a:r>
              <a:rPr lang="ru-RU" dirty="0" smtClean="0"/>
              <a:t> </a:t>
            </a:r>
            <a:r>
              <a:rPr lang="ru-RU" dirty="0"/>
              <a:t>всех</a:t>
            </a:r>
            <a:r>
              <a:rPr lang="ru-RU" dirty="0" smtClean="0"/>
              <a:t> ныне живущих  эукариот. 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Утверждать, что остатки, стоящие в одной колонке произошли от одного и того же остатка у общего предка нельзя.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Из-за повторяющихся мотивов </a:t>
            </a:r>
            <a:r>
              <a:rPr lang="en-US" dirty="0" smtClean="0"/>
              <a:t>RGG </a:t>
            </a:r>
            <a:r>
              <a:rPr lang="ru-RU" dirty="0" smtClean="0"/>
              <a:t>и других, можно предположить, что </a:t>
            </a:r>
            <a:r>
              <a:rPr lang="en-US" dirty="0" smtClean="0"/>
              <a:t>GAR </a:t>
            </a:r>
            <a:r>
              <a:rPr lang="ru-RU" dirty="0" smtClean="0"/>
              <a:t>эволюционировали путем дупликации повторов.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Уникальная дупликация простых повторов в геноме индивидуума лежит в основе идентификации личности по ДНК</a:t>
            </a:r>
            <a:endParaRPr lang="ru-RU" sz="1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Nucleolin</a:t>
            </a:r>
            <a:r>
              <a:rPr lang="en-US" dirty="0" smtClean="0"/>
              <a:t>. </a:t>
            </a:r>
            <a:r>
              <a:rPr lang="ru-RU" dirty="0" smtClean="0"/>
              <a:t>Кислый участок и сигнал </a:t>
            </a:r>
            <a:r>
              <a:rPr lang="ru-RU" dirty="0" err="1" smtClean="0"/>
              <a:t>сигнал</a:t>
            </a:r>
            <a:r>
              <a:rPr lang="ru-RU" dirty="0" smtClean="0"/>
              <a:t> ядерной локализации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985"/>
            <a:ext cx="9144000" cy="39480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320272"/>
            <a:ext cx="8323043" cy="2852737"/>
          </a:xfrm>
        </p:spPr>
        <p:txBody>
          <a:bodyPr>
            <a:normAutofit/>
          </a:bodyPr>
          <a:lstStyle/>
          <a:p>
            <a:r>
              <a:rPr lang="ru-RU" sz="4400" dirty="0"/>
              <a:t>6</a:t>
            </a:r>
            <a:r>
              <a:rPr lang="en-US" sz="4400" dirty="0" smtClean="0"/>
              <a:t>. </a:t>
            </a:r>
            <a:r>
              <a:rPr lang="ru-RU" sz="4400" dirty="0" smtClean="0"/>
              <a:t>Домены БД </a:t>
            </a:r>
            <a:r>
              <a:rPr lang="en-US" sz="4400" dirty="0" err="1" smtClean="0"/>
              <a:t>Pfam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24"/>
            <a:ext cx="7886700" cy="7054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Домены белков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" y="733098"/>
            <a:ext cx="8473440" cy="1932327"/>
          </a:xfrm>
        </p:spPr>
        <p:txBody>
          <a:bodyPr>
            <a:noAutofit/>
          </a:bodyPr>
          <a:lstStyle/>
          <a:p>
            <a:r>
              <a:rPr lang="en-US" dirty="0"/>
              <a:t>[</a:t>
            </a:r>
            <a:r>
              <a:rPr lang="ru-RU" dirty="0" smtClean="0"/>
              <a:t>Длинные</a:t>
            </a:r>
            <a:r>
              <a:rPr lang="en-US" dirty="0" smtClean="0"/>
              <a:t>]</a:t>
            </a:r>
            <a:r>
              <a:rPr lang="ru-RU" dirty="0" smtClean="0"/>
              <a:t> гомологичные участки из разных белков, которые эволюционируют только по типу локальных мутаций, </a:t>
            </a:r>
            <a:r>
              <a:rPr lang="ru-RU" dirty="0" smtClean="0">
                <a:solidFill>
                  <a:srgbClr val="FF0000"/>
                </a:solidFill>
              </a:rPr>
              <a:t>и максимальной длины, с сохранением этого свойства, </a:t>
            </a:r>
            <a:r>
              <a:rPr lang="ru-RU" dirty="0" smtClean="0"/>
              <a:t>называются  </a:t>
            </a:r>
            <a:br>
              <a:rPr lang="ru-RU" dirty="0" smtClean="0"/>
            </a:br>
            <a:r>
              <a:rPr lang="ru-RU" dirty="0" smtClean="0"/>
              <a:t>                        ЭВОЛЮЦИОННЫМИ ДОМЕНАМИ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35280" y="2797888"/>
            <a:ext cx="847344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Терминологическая проблема.</a:t>
            </a:r>
          </a:p>
          <a:p>
            <a:r>
              <a:rPr lang="ru-RU" dirty="0" smtClean="0"/>
              <a:t>ДОМЕН – набор фрагментов последовательностей и их выравнивание. Имеет название. Например, </a:t>
            </a:r>
            <a:r>
              <a:rPr lang="en-US" dirty="0" smtClean="0"/>
              <a:t>RdRP_1</a:t>
            </a:r>
            <a:endParaRPr lang="ru-RU" dirty="0" smtClean="0"/>
          </a:p>
          <a:p>
            <a:r>
              <a:rPr lang="ru-RU" dirty="0" smtClean="0"/>
              <a:t>ДОМЕН белка – фрагмент последовательности, входящий в определенный домен, например, в </a:t>
            </a:r>
            <a:r>
              <a:rPr lang="en-US" dirty="0" smtClean="0"/>
              <a:t>RdRP_1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ДОМЕННАЯ АРХИТЕКТУРА – последовательность  доменов в белке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в классе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во множественном выравнивании блоков «надежного» (плюс-блоки) и «ненадежного» (минус-блоки) выравнивания с помо</a:t>
            </a:r>
            <a:r>
              <a:rPr lang="ru-RU" dirty="0"/>
              <a:t>щ</a:t>
            </a:r>
            <a:r>
              <a:rPr lang="ru-RU" dirty="0" smtClean="0"/>
              <a:t>ью </a:t>
            </a:r>
            <a:r>
              <a:rPr lang="en-US" dirty="0" err="1" smtClean="0"/>
              <a:t>JalView</a:t>
            </a:r>
            <a:endParaRPr lang="ru-RU" dirty="0" smtClean="0"/>
          </a:p>
          <a:p>
            <a:r>
              <a:rPr lang="ru-RU" dirty="0" smtClean="0"/>
              <a:t>Ссылки на два файла (</a:t>
            </a:r>
            <a:r>
              <a:rPr lang="en-US" dirty="0" err="1" smtClean="0"/>
              <a:t>Jalview</a:t>
            </a:r>
            <a:r>
              <a:rPr lang="en-US" dirty="0" smtClean="0"/>
              <a:t> project  </a:t>
            </a:r>
            <a:r>
              <a:rPr lang="ru-RU" dirty="0" smtClean="0"/>
              <a:t>и </a:t>
            </a:r>
            <a:r>
              <a:rPr lang="en-US" dirty="0" smtClean="0"/>
              <a:t>protocol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должны появиться на странице </a:t>
            </a:r>
            <a:r>
              <a:rPr lang="en-US" dirty="0" smtClean="0"/>
              <a:t>pr14. </a:t>
            </a:r>
            <a:r>
              <a:rPr lang="ru-RU" dirty="0" smtClean="0"/>
              <a:t>Запись в очередь со ссылкой на </a:t>
            </a:r>
            <a:r>
              <a:rPr lang="en-US" dirty="0" smtClean="0"/>
              <a:t>pr14 </a:t>
            </a:r>
            <a:r>
              <a:rPr lang="ru-RU" dirty="0" smtClean="0"/>
              <a:t> должна появиться сегодня.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243839" y="1"/>
            <a:ext cx="8651863" cy="82295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  </a:t>
            </a:r>
            <a:r>
              <a:rPr lang="ru-RU" sz="2800" dirty="0" smtClean="0">
                <a:latin typeface="+mn-lt"/>
              </a:rPr>
              <a:t>ДВА ДОМЕНА </a:t>
            </a:r>
            <a:r>
              <a:rPr lang="ru-RU" sz="2800" dirty="0" err="1" smtClean="0">
                <a:latin typeface="+mn-lt"/>
              </a:rPr>
              <a:t>гомеобелков</a:t>
            </a:r>
            <a:r>
              <a:rPr lang="en-US" sz="2800" dirty="0" smtClean="0">
                <a:latin typeface="+mn-lt"/>
              </a:rPr>
              <a:t>: </a:t>
            </a:r>
            <a:r>
              <a:rPr lang="ru-RU" sz="2800" dirty="0" err="1" smtClean="0">
                <a:latin typeface="+mn-lt"/>
              </a:rPr>
              <a:t>гомеодомен</a:t>
            </a:r>
            <a:r>
              <a:rPr lang="ru-RU" sz="2800" dirty="0" smtClean="0">
                <a:latin typeface="+mn-lt"/>
              </a:rPr>
              <a:t> и </a:t>
            </a:r>
            <a:r>
              <a:rPr lang="en-US" sz="2800" dirty="0" smtClean="0">
                <a:latin typeface="+mn-lt"/>
              </a:rPr>
              <a:t>OAR </a:t>
            </a:r>
            <a:r>
              <a:rPr lang="ru-RU" sz="2800" dirty="0" smtClean="0">
                <a:latin typeface="+mn-lt"/>
              </a:rPr>
              <a:t>домен</a:t>
            </a:r>
            <a:endParaRPr lang="ru-RU" sz="2800" dirty="0"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6544" y="822960"/>
            <a:ext cx="8519159" cy="5882640"/>
            <a:chOff x="1187450" y="1051342"/>
            <a:chExt cx="6870700" cy="4283452"/>
          </a:xfrm>
        </p:grpSpPr>
        <p:pic>
          <p:nvPicPr>
            <p:cNvPr id="11266" name="Picture 1026" descr="F:\Common\Education\FBB\Year_02\Term_6\Lectures\3Dcomparison\3Dclassification\HD_O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051342"/>
              <a:ext cx="6870700" cy="42834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760969" y="4634428"/>
              <a:ext cx="761026" cy="2423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73686"/>
            <a:ext cx="830580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Домены принято</a:t>
            </a:r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изображать так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0386"/>
            <a:ext cx="8974078" cy="978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1970485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987"/>
                </a:solidFill>
                <a:hlinkClick r:id="rId3"/>
              </a:rPr>
              <a:t>X1WJ92_ACYPI</a:t>
            </a:r>
            <a:r>
              <a:rPr lang="en-US" sz="2000" dirty="0">
                <a:solidFill>
                  <a:srgbClr val="404040"/>
                </a:solidFill>
              </a:rPr>
              <a:t> [</a:t>
            </a:r>
            <a:r>
              <a:rPr lang="en-US" sz="2000" dirty="0" err="1">
                <a:solidFill>
                  <a:srgbClr val="404040"/>
                </a:solidFill>
              </a:rPr>
              <a:t>Acyrthosiphon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pisum</a:t>
            </a:r>
            <a:r>
              <a:rPr lang="en-US" sz="2000" dirty="0">
                <a:solidFill>
                  <a:srgbClr val="404040"/>
                </a:solidFill>
              </a:rPr>
              <a:t> (Pea aphid</a:t>
            </a:r>
            <a:r>
              <a:rPr lang="en-US" sz="2000" dirty="0" smtClean="0">
                <a:solidFill>
                  <a:srgbClr val="404040"/>
                </a:solidFill>
              </a:rPr>
              <a:t>)]</a:t>
            </a:r>
            <a:r>
              <a:rPr lang="ru-RU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/>
              <a:t>Uncharacterized protein </a:t>
            </a:r>
            <a:r>
              <a:rPr lang="en-US" sz="2000" dirty="0" smtClean="0"/>
              <a:t> </a:t>
            </a:r>
            <a:r>
              <a:rPr lang="en-US" sz="2000" dirty="0"/>
              <a:t>(408 residues)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120" y="4460618"/>
            <a:ext cx="8775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There are 1836 sequences with the following architecture: </a:t>
            </a:r>
            <a:r>
              <a:rPr lang="en-US" sz="2800" b="1" dirty="0">
                <a:solidFill>
                  <a:srgbClr val="404040"/>
                </a:solidFill>
              </a:rPr>
              <a:t>Homeodomain, OAR</a:t>
            </a:r>
            <a:endParaRPr lang="en-US" sz="2800" b="1" i="0" dirty="0">
              <a:solidFill>
                <a:srgbClr val="404040"/>
              </a:solidFill>
              <a:effectLst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036320" y="3779520"/>
            <a:ext cx="579120" cy="1338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30880" y="3779520"/>
            <a:ext cx="3368040" cy="1233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+mn-lt"/>
              </a:rPr>
              <a:t>Гомеодомен</a:t>
            </a:r>
            <a:r>
              <a:rPr lang="ru-RU" dirty="0" smtClean="0">
                <a:latin typeface="+mn-lt"/>
              </a:rPr>
              <a:t> является ДОМЕНОМ</a:t>
            </a:r>
            <a:br>
              <a:rPr lang="ru-RU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Доказательство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825625"/>
            <a:ext cx="4297680" cy="4351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Выравнивание, свидетельствующее о </a:t>
            </a:r>
            <a:r>
              <a:rPr lang="ru-RU" sz="2400" dirty="0" err="1" smtClean="0"/>
              <a:t>гомологичности</a:t>
            </a:r>
            <a:r>
              <a:rPr lang="ru-RU" sz="2400" dirty="0" smtClean="0"/>
              <a:t> последовательностей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Представленность домена в  негомологичных белках (обычно, но не обязательно)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509" y="662781"/>
            <a:ext cx="3118907" cy="384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37" y="4575810"/>
            <a:ext cx="2225649" cy="228219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3123"/>
          </a:xfrm>
        </p:spPr>
        <p:txBody>
          <a:bodyPr/>
          <a:lstStyle/>
          <a:p>
            <a:pPr algn="ctr"/>
            <a:r>
              <a:rPr lang="ru-RU" dirty="0" smtClean="0"/>
              <a:t>Эволюционные домены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3123"/>
            <a:ext cx="3943350" cy="4851083"/>
          </a:xfrm>
        </p:spPr>
        <p:txBody>
          <a:bodyPr/>
          <a:lstStyle/>
          <a:p>
            <a:r>
              <a:rPr lang="ru-RU" dirty="0"/>
              <a:t>Имеют определенную функцию (не всегда известна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sz="2000" dirty="0" smtClean="0"/>
              <a:t>DUF – Domain of Unknown Function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Часто совпадают со структурными доменами (но не всегда)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039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Гомеодомен</a:t>
            </a:r>
            <a:r>
              <a:rPr lang="ru-RU" sz="2000" dirty="0" smtClean="0"/>
              <a:t> – ДНК связывающий домен</a:t>
            </a:r>
          </a:p>
          <a:p>
            <a:endParaRPr lang="en-US" sz="1400" dirty="0"/>
          </a:p>
          <a:p>
            <a:r>
              <a:rPr lang="en-US" sz="1400" dirty="0" smtClean="0"/>
              <a:t>Homeodomain </a:t>
            </a:r>
            <a:r>
              <a:rPr lang="en-US" sz="1400" dirty="0"/>
              <a:t>proteins regulate gene expression and cell differentiation during early embryonic development, thus mutations in </a:t>
            </a:r>
            <a:r>
              <a:rPr lang="en-US" sz="1400" dirty="0" err="1"/>
              <a:t>homeobox</a:t>
            </a:r>
            <a:r>
              <a:rPr lang="en-US" sz="1400" dirty="0"/>
              <a:t> genes can cause developmental disorders.</a:t>
            </a:r>
            <a:r>
              <a:rPr lang="en-US" sz="1400" baseline="30000" dirty="0">
                <a:hlinkClick r:id="rId2"/>
              </a:rPr>
              <a:t>[1]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3005361"/>
            <a:ext cx="2841625" cy="33840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</a:t>
            </a:r>
            <a:r>
              <a:rPr lang="ru-RU" dirty="0" smtClean="0"/>
              <a:t>есть </a:t>
            </a:r>
            <a:r>
              <a:rPr lang="ru-RU" dirty="0" smtClean="0"/>
              <a:t>в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Название </a:t>
            </a:r>
            <a:r>
              <a:rPr lang="ru-RU" sz="2400" dirty="0" smtClean="0"/>
              <a:t>домена, </a:t>
            </a:r>
            <a:r>
              <a:rPr lang="en-US" sz="2400" dirty="0" smtClean="0"/>
              <a:t>ID</a:t>
            </a:r>
            <a:r>
              <a:rPr lang="ru-RU" sz="2400" dirty="0" smtClean="0"/>
              <a:t> </a:t>
            </a:r>
            <a:r>
              <a:rPr lang="en-US" sz="2400" dirty="0" smtClean="0"/>
              <a:t>AC</a:t>
            </a:r>
            <a:endParaRPr lang="en-US" sz="2400" dirty="0" smtClean="0"/>
          </a:p>
          <a:p>
            <a:r>
              <a:rPr lang="ru-RU" sz="2400" dirty="0" smtClean="0"/>
              <a:t>Выравнивания</a:t>
            </a:r>
          </a:p>
          <a:p>
            <a:pPr lvl="1"/>
            <a:r>
              <a:rPr lang="en-US" dirty="0" smtClean="0"/>
              <a:t>Seed</a:t>
            </a:r>
          </a:p>
          <a:p>
            <a:pPr lvl="1"/>
            <a:r>
              <a:rPr lang="en-US" dirty="0" smtClean="0"/>
              <a:t>Full </a:t>
            </a:r>
            <a:endParaRPr lang="ru-RU" dirty="0" smtClean="0"/>
          </a:p>
          <a:p>
            <a:r>
              <a:rPr lang="ru-RU" sz="2400" dirty="0"/>
              <a:t>Доменные архитектуры</a:t>
            </a:r>
          </a:p>
          <a:p>
            <a:r>
              <a:rPr lang="ru-RU" sz="2400" dirty="0" smtClean="0"/>
              <a:t>Описание функции</a:t>
            </a:r>
          </a:p>
          <a:p>
            <a:r>
              <a:rPr lang="ru-RU" sz="2400" dirty="0" smtClean="0"/>
              <a:t>Таксономическая </a:t>
            </a:r>
            <a:br>
              <a:rPr lang="ru-RU" sz="2400" dirty="0" smtClean="0"/>
            </a:br>
            <a:r>
              <a:rPr lang="ru-RU" sz="2400" dirty="0" smtClean="0"/>
              <a:t>распространенность</a:t>
            </a:r>
            <a:endParaRPr lang="ru-RU" sz="2400" dirty="0"/>
          </a:p>
          <a:p>
            <a:r>
              <a:rPr lang="en-US" sz="2400" dirty="0"/>
              <a:t>3D </a:t>
            </a:r>
            <a:r>
              <a:rPr lang="ru-RU" sz="2400" dirty="0" smtClean="0"/>
              <a:t>структуры</a:t>
            </a:r>
          </a:p>
          <a:p>
            <a:r>
              <a:rPr lang="en-US" sz="2400" dirty="0" smtClean="0"/>
              <a:t>HMM </a:t>
            </a:r>
            <a:r>
              <a:rPr lang="ru-RU" sz="2400" dirty="0" smtClean="0"/>
              <a:t>профиль выравнивания</a:t>
            </a:r>
          </a:p>
          <a:p>
            <a:r>
              <a:rPr lang="en-US" sz="2400" dirty="0" smtClean="0"/>
              <a:t>Clan</a:t>
            </a:r>
            <a:endParaRPr lang="ru-RU" sz="24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48" y="1039179"/>
            <a:ext cx="7886700" cy="2852737"/>
          </a:xfrm>
        </p:spPr>
        <p:txBody>
          <a:bodyPr/>
          <a:lstStyle/>
          <a:p>
            <a:r>
              <a:rPr lang="ru-RU" dirty="0" smtClean="0"/>
              <a:t>6. </a:t>
            </a:r>
            <a:r>
              <a:rPr lang="ru-RU" dirty="0" smtClean="0"/>
              <a:t>блоки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5444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Консервативный блок выравнивания (плюс-блок)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Подтверждается консервативными или функционально консервативными позиция во всех </a:t>
            </a:r>
            <a:r>
              <a:rPr lang="ru-RU" dirty="0" smtClean="0"/>
              <a:t>фрагментах</a:t>
            </a:r>
            <a:endParaRPr lang="ru-RU" dirty="0" smtClean="0"/>
          </a:p>
          <a:p>
            <a:r>
              <a:rPr lang="ru-RU" dirty="0" smtClean="0"/>
              <a:t>1я и последняя позиции такие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блоке нет </a:t>
            </a:r>
            <a:r>
              <a:rPr lang="ru-RU" dirty="0" err="1" smtClean="0"/>
              <a:t>гэпов</a:t>
            </a:r>
            <a:endParaRPr lang="ru-RU" dirty="0" smtClean="0"/>
          </a:p>
          <a:p>
            <a:r>
              <a:rPr lang="ru-RU" dirty="0" smtClean="0"/>
              <a:t>Консервативных позиций </a:t>
            </a:r>
            <a:r>
              <a:rPr lang="ru-RU" dirty="0" smtClean="0"/>
              <a:t>достаточно, чтобы похожие последовательности почти не встречались в </a:t>
            </a:r>
            <a:r>
              <a:rPr lang="ru-RU" dirty="0" err="1" smtClean="0"/>
              <a:t>дпугих</a:t>
            </a:r>
            <a:r>
              <a:rPr lang="ru-RU" dirty="0" smtClean="0"/>
              <a:t> местах выравнивания.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0"/>
            <a:ext cx="8288927" cy="7931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</a:t>
            </a:r>
            <a:r>
              <a:rPr lang="ru-RU" dirty="0" smtClean="0"/>
              <a:t>ертикальный плюс-блок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93114"/>
            <a:ext cx="7591425" cy="37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4799" y="793114"/>
            <a:ext cx="1362892" cy="3771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6414" y="4821916"/>
            <a:ext cx="7461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вертикальном блоке, по определению, содержатся фрагменты</a:t>
            </a:r>
          </a:p>
          <a:p>
            <a:r>
              <a:rPr lang="ru-RU" dirty="0" smtClean="0"/>
              <a:t>ИЗ ВСЕХ последовательностей.</a:t>
            </a:r>
          </a:p>
          <a:p>
            <a:endParaRPr lang="ru-RU" dirty="0" smtClean="0"/>
          </a:p>
          <a:p>
            <a:r>
              <a:rPr lang="ru-RU" dirty="0" smtClean="0"/>
              <a:t>Значит в вертикальном К-блоке мы предполагаем </a:t>
            </a:r>
            <a:r>
              <a:rPr lang="ru-RU" dirty="0" err="1" smtClean="0"/>
              <a:t>гомологичность</a:t>
            </a:r>
            <a:r>
              <a:rPr lang="ru-RU" dirty="0" smtClean="0"/>
              <a:t> </a:t>
            </a:r>
          </a:p>
          <a:p>
            <a:r>
              <a:rPr lang="ru-RU" dirty="0"/>
              <a:t>в</a:t>
            </a:r>
            <a:r>
              <a:rPr lang="ru-RU" dirty="0" smtClean="0"/>
              <a:t>сех фрагментов и всех остатков в каждой из колонок, неважно, консервативные они или 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6" y="1064439"/>
            <a:ext cx="9144000" cy="2410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4789772" y="-590174"/>
            <a:ext cx="268835" cy="518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5225" y="3943027"/>
            <a:ext cx="7461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бы назвать такие блоки?  Пока «не вертикальный плюс-блок»</a:t>
            </a:r>
          </a:p>
          <a:p>
            <a:endParaRPr lang="ru-RU" dirty="0" smtClean="0"/>
          </a:p>
          <a:p>
            <a:r>
              <a:rPr lang="ru-RU" dirty="0" smtClean="0"/>
              <a:t>В таком блоке все фрагменты </a:t>
            </a:r>
            <a:r>
              <a:rPr lang="ru-RU" dirty="0" err="1" smtClean="0"/>
              <a:t>гомологичны</a:t>
            </a:r>
            <a:r>
              <a:rPr lang="ru-RU" dirty="0" smtClean="0"/>
              <a:t> и все остатки фрагментов из блока в каждой позиции блока предполагаем гомологичными.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7606" y="65178"/>
            <a:ext cx="8016536" cy="99926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Частичный плюс-блок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1351" y="3943027"/>
            <a:ext cx="7461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Выделить минус блок труднее. Для этого надо найти все плюс-блоки. То, что останется надо разбить на блоки, они и будут минус-блоки</a:t>
            </a:r>
            <a:br>
              <a:rPr lang="ru-RU" dirty="0" smtClean="0"/>
            </a:br>
            <a:endParaRPr lang="ru-RU" dirty="0"/>
          </a:p>
          <a:p>
            <a:r>
              <a:rPr lang="ru-RU" dirty="0" smtClean="0"/>
              <a:t>В минус блоках мы не предполагаем наличие гомологичных остатков в любой позиции. Группировка остатков в одну позицию имеет целью сократить длину выравнивания, не более.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программы выравнивания пытаются выровнять </a:t>
            </a:r>
            <a:r>
              <a:rPr lang="ru-RU" dirty="0" err="1" smtClean="0"/>
              <a:t>невыравниваемое</a:t>
            </a:r>
            <a:r>
              <a:rPr lang="ru-RU" dirty="0" smtClean="0"/>
              <a:t> </a:t>
            </a:r>
            <a:r>
              <a:rPr lang="en-US" dirty="0" smtClean="0"/>
              <a:t>:(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" y="1062639"/>
            <a:ext cx="9144000" cy="273278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778474"/>
            <a:ext cx="8900160" cy="793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5033"/>
          </a:xfrm>
        </p:spPr>
        <p:txBody>
          <a:bodyPr>
            <a:normAutofit fontScale="90000"/>
          </a:bodyPr>
          <a:lstStyle/>
          <a:p>
            <a:r>
              <a:rPr lang="ru-RU" dirty="0"/>
              <a:t>Минус блок (</a:t>
            </a:r>
            <a:r>
              <a:rPr lang="ru-RU" dirty="0" smtClean="0"/>
              <a:t>не консервативный</a:t>
            </a:r>
            <a:r>
              <a:rPr lang="ru-RU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6951215" y="1062639"/>
            <a:ext cx="967666" cy="2732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310"/>
            <a:ext cx="7886700" cy="5376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Блок, плюс-блоки и минус-блоки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DE79F316-692F-4425-A957-13084003BCA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805009"/>
            <a:ext cx="2518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[LVIVF].G[LVIVF].[DE].[DE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0858" y="6273625"/>
            <a:ext cx="133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[KR].G[WFY]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70260" y="5781745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.{0,5}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9427" y="761063"/>
            <a:ext cx="9144000" cy="4963516"/>
            <a:chOff x="0" y="742209"/>
            <a:chExt cx="9144000" cy="496351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0" y="742209"/>
              <a:ext cx="9144000" cy="4963516"/>
              <a:chOff x="0" y="742209"/>
              <a:chExt cx="9144000" cy="4963516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742209"/>
                <a:ext cx="9144000" cy="4963516"/>
              </a:xfrm>
              <a:prstGeom prst="rect">
                <a:avLst/>
              </a:prstGeom>
            </p:spPr>
          </p:pic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659481" y="5365041"/>
                <a:ext cx="775944" cy="740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333614" y="5365710"/>
                <a:ext cx="268184" cy="7565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/>
              <p:cNvSpPr/>
              <p:nvPr/>
            </p:nvSpPr>
            <p:spPr>
              <a:xfrm>
                <a:off x="3887959" y="1084204"/>
                <a:ext cx="268266" cy="43920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 rot="21480000">
                <a:off x="3888000" y="5366855"/>
                <a:ext cx="268184" cy="698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Прямоугольник 22"/>
              <p:cNvSpPr/>
              <p:nvPr/>
            </p:nvSpPr>
            <p:spPr>
              <a:xfrm>
                <a:off x="659481" y="1084203"/>
                <a:ext cx="784342" cy="4439903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188124" y="3959258"/>
                <a:ext cx="660000" cy="156360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 flipH="1" flipV="1">
              <a:off x="4441221" y="5447456"/>
              <a:ext cx="188534" cy="205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27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JalView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Паттерны </a:t>
            </a:r>
            <a:r>
              <a:rPr lang="en-US" dirty="0" err="1" smtClean="0"/>
              <a:t>JalView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[</a:t>
            </a:r>
            <a:r>
              <a:rPr lang="ru-RU" dirty="0" smtClean="0"/>
              <a:t>LVIМF</a:t>
            </a:r>
            <a:r>
              <a:rPr lang="ru-RU" dirty="0"/>
              <a:t>].G[LVIVF].[DE].[</a:t>
            </a:r>
            <a:r>
              <a:rPr lang="ru-RU" dirty="0" smtClean="0"/>
              <a:t>DE</a:t>
            </a:r>
            <a:r>
              <a:rPr lang="en-US" dirty="0" smtClean="0"/>
              <a:t>] </a:t>
            </a:r>
            <a:r>
              <a:rPr lang="ru-RU" dirty="0" smtClean="0"/>
              <a:t>находит:</a:t>
            </a:r>
            <a:endParaRPr lang="en-US" dirty="0" smtClean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MWGFAEAD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FAGLCDIE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т.д.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/>
              <a:t>[KR].</a:t>
            </a:r>
            <a:r>
              <a:rPr lang="ru-RU" dirty="0" smtClean="0"/>
              <a:t>G[WFY</a:t>
            </a:r>
            <a:r>
              <a:rPr lang="en-US" dirty="0" smtClean="0"/>
              <a:t>]</a:t>
            </a:r>
            <a:endParaRPr lang="ru-RU" dirty="0" smtClean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RAGY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т.д.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.{0,5}  - </a:t>
            </a:r>
            <a:r>
              <a:rPr lang="ru-RU" dirty="0" smtClean="0"/>
              <a:t>от нуля до 5 любых букв подряд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[ED]{5,10}  - </a:t>
            </a:r>
            <a:r>
              <a:rPr lang="ru-RU" dirty="0" smtClean="0">
                <a:sym typeface="Wingdings" panose="05000000000000000000" pitchFamily="2" charset="2"/>
              </a:rPr>
              <a:t>подскажите примеры!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Биологический смысл выравнивания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91440"/>
            <a:ext cx="8736330" cy="65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1176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Выравнивание потомков относительно общего предка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2" y="1892800"/>
            <a:ext cx="6704087" cy="326366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GCGAAT-GCCCTGAA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cs typeface="Courier New" panose="02070309020205020404" pitchFamily="49" charset="0"/>
              </a:rPr>
              <a:t>4 </a:t>
            </a:r>
            <a:r>
              <a:rPr lang="ru-RU" sz="1600" dirty="0" smtClean="0">
                <a:cs typeface="Courier New" panose="02070309020205020404" pitchFamily="49" charset="0"/>
              </a:rPr>
              <a:t>замены, 1 вставка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1800" dirty="0" smtClean="0">
                <a:cs typeface="Courier New" panose="02070309020205020404" pitchFamily="49" charset="0"/>
              </a:rPr>
              <a:t>1 </a:t>
            </a:r>
            <a:r>
              <a:rPr lang="ru-RU" sz="1800" dirty="0" err="1" smtClean="0">
                <a:cs typeface="Courier New" panose="02070309020205020404" pitchFamily="49" charset="0"/>
              </a:rPr>
              <a:t>делеция</a:t>
            </a:r>
            <a:r>
              <a:rPr lang="en-US" sz="1800" dirty="0" smtClean="0">
                <a:cs typeface="Courier New" panose="02070309020205020404" pitchFamily="49" charset="0"/>
              </a:rPr>
              <a:t>, 1 </a:t>
            </a:r>
            <a:r>
              <a:rPr lang="ru-RU" sz="1800" dirty="0" smtClean="0">
                <a:cs typeface="Courier New" panose="02070309020205020404" pitchFamily="49" charset="0"/>
              </a:rPr>
              <a:t>замена</a:t>
            </a:r>
            <a:endParaRPr lang="ru-R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smtClean="0">
                <a:cs typeface="Courier New" panose="02070309020205020404" pitchFamily="49" charset="0"/>
              </a:rPr>
              <a:t>3 замены, 1 вставка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TAT--GCGAAT-GC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cs typeface="Courier New" panose="02070309020205020404" pitchFamily="49" charset="0"/>
              </a:rPr>
              <a:t>1 </a:t>
            </a:r>
            <a:r>
              <a:rPr lang="ru-RU" sz="16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1600" dirty="0" smtClean="0">
                <a:cs typeface="Courier New" panose="02070309020205020404" pitchFamily="49" charset="0"/>
              </a:rPr>
              <a:t> 3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1600" dirty="0" smtClean="0">
                <a:cs typeface="Courier New" panose="02070309020205020404" pitchFamily="49" charset="0"/>
              </a:rPr>
              <a:t>вставка 2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1600" dirty="0" smtClean="0">
                <a:cs typeface="Courier New" panose="02070309020205020404" pitchFamily="49" charset="0"/>
              </a:rPr>
              <a:t>., 1 замена</a:t>
            </a:r>
            <a:endParaRPr lang="ru-RU" sz="1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475" y="1853048"/>
            <a:ext cx="1877437" cy="3246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7000"/>
              </a:lnSpc>
            </a:pPr>
            <a:r>
              <a:rPr lang="ru-RU" sz="2400" dirty="0" smtClean="0"/>
              <a:t>ПРЕДОК</a:t>
            </a:r>
            <a:endParaRPr lang="en-US" sz="2400" dirty="0" smtClean="0"/>
          </a:p>
          <a:p>
            <a:pPr algn="r">
              <a:lnSpc>
                <a:spcPct val="117000"/>
              </a:lnSpc>
            </a:pPr>
            <a:r>
              <a:rPr lang="en-US" sz="2400" dirty="0" smtClean="0"/>
              <a:t>===========</a:t>
            </a:r>
            <a:endParaRPr lang="ru-RU" sz="2400" dirty="0" smtClean="0"/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праправнук1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праправнук2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праправнук3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праправнук4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</a:t>
            </a: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567" y="5451167"/>
            <a:ext cx="8440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Такое выравнивание бывает только в экспериментах по изучению эволюции.  </a:t>
            </a:r>
            <a:r>
              <a:rPr lang="en-US" sz="2400" dirty="0" smtClean="0"/>
              <a:t>E.coli</a:t>
            </a:r>
            <a:r>
              <a:rPr lang="ru-RU" sz="2400" dirty="0" smtClean="0"/>
              <a:t> (Ленский)</a:t>
            </a:r>
            <a:r>
              <a:rPr lang="en-US" sz="2400" dirty="0" smtClean="0"/>
              <a:t>,  </a:t>
            </a:r>
            <a:r>
              <a:rPr lang="ru-RU" sz="2400" dirty="0" err="1" smtClean="0"/>
              <a:t>шизофилум</a:t>
            </a:r>
            <a:r>
              <a:rPr lang="ru-RU" sz="2400" dirty="0" smtClean="0"/>
              <a:t> (</a:t>
            </a:r>
            <a:r>
              <a:rPr lang="ru-RU" sz="2400" dirty="0" err="1" smtClean="0"/>
              <a:t>А.Кондрашов</a:t>
            </a:r>
            <a:r>
              <a:rPr lang="ru-RU" sz="2400" dirty="0" smtClean="0"/>
              <a:t>), </a:t>
            </a:r>
            <a:r>
              <a:rPr lang="ru-RU" sz="2400" dirty="0" smtClean="0"/>
              <a:t>др.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3962" y="1976669"/>
            <a:ext cx="497810" cy="280025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9870" y="2016847"/>
            <a:ext cx="70682" cy="83779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6323" y="1985319"/>
            <a:ext cx="256890" cy="136929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1838" y="1976669"/>
            <a:ext cx="410551" cy="24152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5785" y="1991222"/>
            <a:ext cx="324924" cy="175902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3155" y="692471"/>
            <a:ext cx="2818613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– вставка</a:t>
            </a:r>
          </a:p>
          <a:p>
            <a:r>
              <a:rPr lang="ru-RU" dirty="0" smtClean="0"/>
              <a:t>Красный – замена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/>
              <a:t>Делеция</a:t>
            </a:r>
            <a:endParaRPr lang="ru-RU" dirty="0" smtClean="0"/>
          </a:p>
          <a:p>
            <a:r>
              <a:rPr lang="ru-RU" dirty="0" smtClean="0"/>
              <a:t>Относительно ПРЕДКА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9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22" y="105821"/>
            <a:ext cx="8174156" cy="7676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Биологический </a:t>
            </a:r>
            <a:r>
              <a:rPr lang="ru-RU" sz="4000" dirty="0"/>
              <a:t>смысл выравнивания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4189" y="623583"/>
            <a:ext cx="380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Обсуждаем  смысл колонок и </a:t>
            </a:r>
            <a:r>
              <a:rPr lang="ru-RU" dirty="0" err="1" smtClean="0"/>
              <a:t>гэпов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693" y="5521147"/>
            <a:ext cx="9280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Теория.</a:t>
            </a:r>
            <a:r>
              <a:rPr lang="ru-RU" sz="2400" dirty="0" smtClean="0"/>
              <a:t> Выравнивание – отражение эволюции последовательностей </a:t>
            </a:r>
            <a:br>
              <a:rPr lang="ru-RU" sz="2400" dirty="0" smtClean="0"/>
            </a:br>
            <a:r>
              <a:rPr lang="ru-RU" sz="2400" dirty="0" smtClean="0"/>
              <a:t>белков от общего предка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Кодоны стоящие в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колонка произошли из одного кодона предка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4" y="1003189"/>
            <a:ext cx="8083477" cy="45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5103</TotalTime>
  <Words>1112</Words>
  <Application>Microsoft Office PowerPoint</Application>
  <PresentationFormat>Экран (4:3)</PresentationFormat>
  <Paragraphs>216</Paragraphs>
  <Slides>41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MinionPro-Bold</vt:lpstr>
      <vt:lpstr>MinionPro-Regular</vt:lpstr>
      <vt:lpstr>Symbol</vt:lpstr>
      <vt:lpstr>Wingdings</vt:lpstr>
      <vt:lpstr>Тема Office</vt:lpstr>
      <vt:lpstr>Выравнивания и гомология</vt:lpstr>
      <vt:lpstr>План занятия</vt:lpstr>
      <vt:lpstr>Задание в классе</vt:lpstr>
      <vt:lpstr>Блок, плюс-блоки и минус-блоки</vt:lpstr>
      <vt:lpstr>Паттерны JalView</vt:lpstr>
      <vt:lpstr>1. Биологический смысл выравнивания</vt:lpstr>
      <vt:lpstr>Презентация PowerPoint</vt:lpstr>
      <vt:lpstr>Выравнивание потомков относительно общего предка</vt:lpstr>
      <vt:lpstr> Биологический смысл выравнивания </vt:lpstr>
      <vt:lpstr>Какое из пониманий выравнивания на предыдущем слайде?</vt:lpstr>
      <vt:lpstr>Никакое!</vt:lpstr>
      <vt:lpstr>2. Какое выравнивание правильнее?</vt:lpstr>
      <vt:lpstr>Множественное даёт аргументы, опровергающие оптимальное парное выравнивание!</vt:lpstr>
      <vt:lpstr>3. Принцип Вальда  (так назвал МГ)</vt:lpstr>
      <vt:lpstr>Какие части укреплять броней?</vt:lpstr>
      <vt:lpstr>Сохраняющееся (консервативное)   важно</vt:lpstr>
      <vt:lpstr>РНК зависимая РНК полимераза (RdRP), консервативные участки</vt:lpstr>
      <vt:lpstr>Каталитические мотивы RdRP</vt:lpstr>
      <vt:lpstr>4. Выравнивание и совмещение структур</vt:lpstr>
      <vt:lpstr>Проверка выравнивания по совмещению полипептидных остовов 3Dструктур</vt:lpstr>
      <vt:lpstr>Совмещение 2х RdRp</vt:lpstr>
      <vt:lpstr>Как проверять выравнивание при отсутствии  3D структур?</vt:lpstr>
      <vt:lpstr>Программа-выравниватель лишь инструмент</vt:lpstr>
      <vt:lpstr>Иногда программа выдаёт такое выравнивание … </vt:lpstr>
      <vt:lpstr>5. Выравнивание «невыравниваемых» участков белков</vt:lpstr>
      <vt:lpstr>Был ли GAR у общего предка этих белков?</vt:lpstr>
      <vt:lpstr>Nucleolin. Кислый участок и сигнал сигнал ядерной локализации</vt:lpstr>
      <vt:lpstr>6. Домены БД Pfam</vt:lpstr>
      <vt:lpstr>Домены белков</vt:lpstr>
      <vt:lpstr>  ДВА ДОМЕНА гомеобелков: гомеодомен и OAR домен</vt:lpstr>
      <vt:lpstr>Домены принято изображать так</vt:lpstr>
      <vt:lpstr>Гомеодомен является ДОМЕНОМ Доказательство </vt:lpstr>
      <vt:lpstr>Эволюционные домены</vt:lpstr>
      <vt:lpstr>Что есть в Pfam</vt:lpstr>
      <vt:lpstr>6. блоки</vt:lpstr>
      <vt:lpstr>Консервативный блок выравнивания (плюс-блок)</vt:lpstr>
      <vt:lpstr>Вертикальный плюс-блок </vt:lpstr>
      <vt:lpstr>Частичный плюс-блок</vt:lpstr>
      <vt:lpstr>Минус блок (не консервативный)</vt:lpstr>
      <vt:lpstr>JalView</vt:lpstr>
      <vt:lpstr>КОНЕЦ ПРЕЗЕНТАЦИИ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225</cp:revision>
  <dcterms:created xsi:type="dcterms:W3CDTF">2018-05-06T08:29:45Z</dcterms:created>
  <dcterms:modified xsi:type="dcterms:W3CDTF">2021-05-18T12:14:35Z</dcterms:modified>
</cp:coreProperties>
</file>