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3" r:id="rId31"/>
    <p:sldId id="285" r:id="rId32"/>
    <p:sldId id="286" r:id="rId33"/>
    <p:sldId id="288" r:id="rId34"/>
    <p:sldId id="300" r:id="rId35"/>
    <p:sldId id="294" r:id="rId36"/>
    <p:sldId id="295" r:id="rId37"/>
    <p:sldId id="296" r:id="rId38"/>
    <p:sldId id="297" r:id="rId39"/>
    <p:sldId id="298" r:id="rId40"/>
    <p:sldId id="289" r:id="rId41"/>
    <p:sldId id="290" r:id="rId42"/>
    <p:sldId id="291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1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9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9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9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9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15E3E94-71A9-4FDC-80AB-A8282DB66C16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95160"/>
            <a:ext cx="0" cy="0"/>
          </a:xfrm>
          <a:prstGeom prst="rect">
            <a:avLst/>
          </a:prstGeom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16000" indent="-21492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На самом деле в формулах для </a:t>
            </a:r>
            <a:r>
              <a:rPr lang="en-US" sz="2000" b="0" strike="noStrike" spc="-1">
                <a:latin typeface="Arial"/>
              </a:rPr>
              <a:t>E-value </a:t>
            </a:r>
            <a:r>
              <a:rPr lang="ru-RU" sz="2000" b="0" strike="noStrike" spc="-1">
                <a:latin typeface="Arial"/>
              </a:rPr>
              <a:t>вместо произведения </a:t>
            </a:r>
            <a:r>
              <a:rPr lang="en-US" sz="2000" b="0" i="1" strike="noStrike" spc="-1">
                <a:latin typeface="Arial"/>
              </a:rPr>
              <a:t>mn</a:t>
            </a:r>
            <a:r>
              <a:rPr lang="en-US" sz="2000" b="0" strike="noStrike" spc="-1">
                <a:latin typeface="Arial"/>
              </a:rPr>
              <a:t> </a:t>
            </a:r>
            <a:r>
              <a:rPr lang="ru-RU" sz="2000" b="0" strike="noStrike" spc="-1">
                <a:latin typeface="Arial"/>
              </a:rPr>
              <a:t>используется так называемый «объём пространства поиска», который зависит ещё и от длин последовательностей банка. Формулы на этом и предыдущем слайдах в точности верны, только если банк состоит из одной последовательности длины </a:t>
            </a:r>
            <a:r>
              <a:rPr lang="en-US" sz="2000" b="0" i="1" strike="noStrike" spc="-1">
                <a:latin typeface="Arial"/>
              </a:rPr>
              <a:t>n</a:t>
            </a:r>
            <a:r>
              <a:rPr lang="en-US" sz="2000" b="0" strike="noStrike" spc="-1">
                <a:latin typeface="Arial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174600"/>
            <a:ext cx="8226720" cy="621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174600"/>
            <a:ext cx="8226720" cy="621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500040" y="5945040"/>
            <a:ext cx="4938840" cy="91944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40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485640" y="5938920"/>
            <a:ext cx="3689640" cy="93204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6480" y="5791320"/>
            <a:ext cx="3399120" cy="1076400"/>
            <a:chOff x="-6480" y="5791320"/>
            <a:chExt cx="3399120" cy="1076400"/>
          </a:xfrm>
        </p:grpSpPr>
        <p:pic>
          <p:nvPicPr>
            <p:cNvPr id="3" name="Picture 4"/>
            <p:cNvPicPr/>
            <p:nvPr/>
          </p:nvPicPr>
          <p:blipFill>
            <a:blip r:embed="rId14"/>
            <a:stretch/>
          </p:blipFill>
          <p:spPr>
            <a:xfrm>
              <a:off x="-6480" y="5791320"/>
              <a:ext cx="3399120" cy="107640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4" name="CustomShape 4"/>
            <p:cNvSpPr/>
            <p:nvPr/>
          </p:nvSpPr>
          <p:spPr>
            <a:xfrm>
              <a:off x="277920" y="6421320"/>
              <a:ext cx="1697040" cy="3574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5" name="Picture 6"/>
          <p:cNvPicPr/>
          <p:nvPr/>
        </p:nvPicPr>
        <p:blipFill>
          <a:blip r:embed="rId15"/>
          <a:stretch/>
        </p:blipFill>
        <p:spPr>
          <a:xfrm>
            <a:off x="-19080" y="5778360"/>
            <a:ext cx="3413160" cy="1097280"/>
          </a:xfrm>
          <a:prstGeom prst="rect">
            <a:avLst/>
          </a:prstGeom>
          <a:ln w="9360">
            <a:noFill/>
          </a:ln>
        </p:spPr>
      </p:pic>
      <p:sp>
        <p:nvSpPr>
          <p:cNvPr id="6" name="CustomShape 5"/>
          <p:cNvSpPr/>
          <p:nvPr/>
        </p:nvSpPr>
        <p:spPr>
          <a:xfrm>
            <a:off x="4379760" y="6405480"/>
            <a:ext cx="2349720" cy="36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500040" y="5945040"/>
            <a:ext cx="4938840" cy="91944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40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485640" y="5938920"/>
            <a:ext cx="3689640" cy="93204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7" name="Group 3"/>
          <p:cNvGrpSpPr/>
          <p:nvPr/>
        </p:nvGrpSpPr>
        <p:grpSpPr>
          <a:xfrm>
            <a:off x="-6480" y="5791320"/>
            <a:ext cx="3399120" cy="1076400"/>
            <a:chOff x="-6480" y="5791320"/>
            <a:chExt cx="3399120" cy="1076400"/>
          </a:xfrm>
        </p:grpSpPr>
        <p:pic>
          <p:nvPicPr>
            <p:cNvPr id="48" name="Picture 4"/>
            <p:cNvPicPr/>
            <p:nvPr/>
          </p:nvPicPr>
          <p:blipFill>
            <a:blip r:embed="rId14"/>
            <a:stretch/>
          </p:blipFill>
          <p:spPr>
            <a:xfrm>
              <a:off x="-6480" y="5791320"/>
              <a:ext cx="3399120" cy="107640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49" name="CustomShape 4"/>
            <p:cNvSpPr/>
            <p:nvPr/>
          </p:nvSpPr>
          <p:spPr>
            <a:xfrm>
              <a:off x="277920" y="6421320"/>
              <a:ext cx="1697040" cy="3574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50" name="Picture 6"/>
          <p:cNvPicPr/>
          <p:nvPr/>
        </p:nvPicPr>
        <p:blipFill>
          <a:blip r:embed="rId15"/>
          <a:stretch/>
        </p:blipFill>
        <p:spPr>
          <a:xfrm>
            <a:off x="-19080" y="5778360"/>
            <a:ext cx="3413160" cy="1097280"/>
          </a:xfrm>
          <a:prstGeom prst="rect">
            <a:avLst/>
          </a:prstGeom>
          <a:ln w="9360">
            <a:noFill/>
          </a:ln>
        </p:spPr>
      </p:pic>
      <p:sp>
        <p:nvSpPr>
          <p:cNvPr id="51" name="CustomShape 5"/>
          <p:cNvSpPr/>
          <p:nvPr/>
        </p:nvSpPr>
        <p:spPr>
          <a:xfrm>
            <a:off x="4379760" y="6405480"/>
            <a:ext cx="2349720" cy="36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PlaceHolder 6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6720" cy="133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3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last.ncbi.nlm.nih.gov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bi.ac.uk/Tools/sss/fasta/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net/15013198-Databases-indexation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1"/>
          <p:cNvGrpSpPr/>
          <p:nvPr/>
        </p:nvGrpSpPr>
        <p:grpSpPr>
          <a:xfrm>
            <a:off x="828720" y="762120"/>
            <a:ext cx="8080560" cy="2203560"/>
            <a:chOff x="828720" y="762120"/>
            <a:chExt cx="8080560" cy="2203560"/>
          </a:xfrm>
        </p:grpSpPr>
        <p:pic>
          <p:nvPicPr>
            <p:cNvPr id="97" name="Picture 2"/>
            <p:cNvPicPr/>
            <p:nvPr/>
          </p:nvPicPr>
          <p:blipFill>
            <a:blip r:embed="rId2"/>
            <a:stretch/>
          </p:blipFill>
          <p:spPr>
            <a:xfrm>
              <a:off x="828720" y="762120"/>
              <a:ext cx="8080560" cy="2203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98" name="CustomShape 2"/>
            <p:cNvSpPr/>
            <p:nvPr/>
          </p:nvSpPr>
          <p:spPr>
            <a:xfrm>
              <a:off x="828720" y="762120"/>
              <a:ext cx="8080560" cy="22035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9" name="CustomShape 3"/>
          <p:cNvSpPr/>
          <p:nvPr/>
        </p:nvSpPr>
        <p:spPr>
          <a:xfrm>
            <a:off x="900000" y="2708280"/>
            <a:ext cx="7770960" cy="1430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Autofit/>
          </a:bodyPr>
          <a:lstStyle/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lang="en-US" sz="44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Basic Local Alignment Search Tool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00" name="CustomShape 4"/>
          <p:cNvSpPr/>
          <p:nvPr/>
        </p:nvSpPr>
        <p:spPr>
          <a:xfrm>
            <a:off x="1152000" y="5688000"/>
            <a:ext cx="6960240" cy="3678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С.А. Спирин, 11 мая 2021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31760" y="1587600"/>
            <a:ext cx="8820360" cy="3313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040" indent="-252720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Sequence ID: Q51368.2 Length: 342 </a:t>
            </a:r>
            <a:endParaRPr lang="ru-RU" sz="1400" b="0" strike="noStrike" spc="-1" dirty="0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Range 1: 234 to 338</a:t>
            </a:r>
            <a:endParaRPr lang="ru-RU" sz="1400" b="0" strike="noStrike" spc="-1" dirty="0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Score:80.9 bits(198), Expect:1e-16, </a:t>
            </a:r>
            <a:endParaRPr lang="ru-RU" sz="1400" b="0" strike="noStrike" spc="-1" dirty="0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Method:Compositional</a:t>
            </a:r>
            <a:r>
              <a:rPr lang="en-US" sz="14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matrix adjust., </a:t>
            </a:r>
            <a:endParaRPr lang="ru-RU" sz="1400" b="0" strike="noStrike" spc="-1" dirty="0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Identities:46/115(40%), Positives:63/115(54%), Gaps:15/115(13%)</a:t>
            </a:r>
            <a:endParaRPr lang="ru-RU" sz="1400" b="0" strike="noStrike" spc="-1" dirty="0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Query  123  SPFENTAPARLTSSTATAATSKPVTSVASGPRALSRNQPQYPARAQALRIEGQVKVKFDV  182</a:t>
            </a:r>
            <a:endParaRPr lang="ru-RU" sz="1400" b="0" strike="noStrike" spc="-1" dirty="0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           +P  +  PA L S +   +  KP          L  + P YP  AQA  IEG+VKV F +</a:t>
            </a:r>
            <a:endParaRPr lang="ru-RU" sz="1400" b="0" strike="noStrike" spc="-1" dirty="0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Sbjct</a:t>
            </a:r>
            <a:r>
              <a:rPr lang="en-US" sz="14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 234  APSGSQGPAGLPSGSLNDSDIKP----------LRMDPPVYPRMAQARGIEGRVKVLFTI  283</a:t>
            </a:r>
            <a:endParaRPr lang="ru-RU" sz="1400" b="0" strike="noStrike" spc="-1" dirty="0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Query  183  TPDGRVDNVQILSAKPANMFEREVKNAMRRWRYEPGKPGSGIVVN-----ILFKI  232</a:t>
            </a:r>
            <a:endParaRPr lang="ru-RU" sz="1400" b="0" strike="noStrike" spc="-1" dirty="0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           T DGR+D++Q+L + P+ MF+REV+ AM +WR+EP   G  IV         FKI</a:t>
            </a:r>
            <a:endParaRPr lang="ru-RU" sz="1400" b="0" strike="noStrike" spc="-1" dirty="0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Sbjct</a:t>
            </a:r>
            <a:r>
              <a:rPr lang="en-US" sz="14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 284  TSDGRIDDIQVLESVPSRMFDREVRQAMAKWRFEPRVSGGKIVARQATKMFFFKI  338</a:t>
            </a:r>
            <a:endParaRPr lang="ru-RU" sz="1400" b="0" strike="noStrike" spc="-1" dirty="0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grpSp>
        <p:nvGrpSpPr>
          <p:cNvPr id="129" name="Group 2"/>
          <p:cNvGrpSpPr/>
          <p:nvPr/>
        </p:nvGrpSpPr>
        <p:grpSpPr>
          <a:xfrm>
            <a:off x="187920" y="380880"/>
            <a:ext cx="8583480" cy="1184400"/>
            <a:chOff x="187920" y="380880"/>
            <a:chExt cx="8583480" cy="1184400"/>
          </a:xfrm>
        </p:grpSpPr>
        <p:pic>
          <p:nvPicPr>
            <p:cNvPr id="130" name="Picture 3_1"/>
            <p:cNvPicPr/>
            <p:nvPr/>
          </p:nvPicPr>
          <p:blipFill>
            <a:blip r:embed="rId2"/>
            <a:stretch/>
          </p:blipFill>
          <p:spPr>
            <a:xfrm>
              <a:off x="187920" y="380880"/>
              <a:ext cx="8583480" cy="118440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31" name="CustomShape 3"/>
            <p:cNvSpPr/>
            <p:nvPr/>
          </p:nvSpPr>
          <p:spPr>
            <a:xfrm>
              <a:off x="187920" y="380880"/>
              <a:ext cx="8583480" cy="1184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2" name="CustomShape 4"/>
          <p:cNvSpPr/>
          <p:nvPr/>
        </p:nvSpPr>
        <p:spPr>
          <a:xfrm>
            <a:off x="1509840" y="1935000"/>
            <a:ext cx="168012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Вес в битах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3543840" y="1901160"/>
            <a:ext cx="58392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Вес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4" name="CustomShape 6"/>
          <p:cNvSpPr/>
          <p:nvPr/>
        </p:nvSpPr>
        <p:spPr>
          <a:xfrm>
            <a:off x="4719960" y="1839960"/>
            <a:ext cx="116892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E-value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5" name="CustomShape 7"/>
          <p:cNvSpPr/>
          <p:nvPr/>
        </p:nvSpPr>
        <p:spPr>
          <a:xfrm>
            <a:off x="545040" y="4754520"/>
            <a:ext cx="247644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Число совпадений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6" name="CustomShape 8"/>
          <p:cNvSpPr/>
          <p:nvPr/>
        </p:nvSpPr>
        <p:spPr>
          <a:xfrm>
            <a:off x="1152000" y="5175720"/>
            <a:ext cx="268776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Длина выравнивания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7" name="CustomShape 9"/>
          <p:cNvSpPr/>
          <p:nvPr/>
        </p:nvSpPr>
        <p:spPr>
          <a:xfrm>
            <a:off x="5400720" y="1231920"/>
            <a:ext cx="327276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Длина найденного белка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8" name="CustomShape 10"/>
          <p:cNvSpPr/>
          <p:nvPr/>
        </p:nvSpPr>
        <p:spPr>
          <a:xfrm rot="10800000" flipV="1">
            <a:off x="3889080" y="2133720"/>
            <a:ext cx="866880" cy="134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11"/>
          <p:cNvSpPr/>
          <p:nvPr/>
        </p:nvSpPr>
        <p:spPr>
          <a:xfrm rot="10800000" flipV="1">
            <a:off x="1189080" y="2202120"/>
            <a:ext cx="373680" cy="136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12"/>
          <p:cNvSpPr/>
          <p:nvPr/>
        </p:nvSpPr>
        <p:spPr>
          <a:xfrm rot="10800000" flipV="1">
            <a:off x="3889080" y="1402200"/>
            <a:ext cx="1517760" cy="324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13"/>
          <p:cNvSpPr/>
          <p:nvPr/>
        </p:nvSpPr>
        <p:spPr>
          <a:xfrm rot="10800000" flipV="1">
            <a:off x="2377080" y="2163960"/>
            <a:ext cx="1215720" cy="210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14"/>
          <p:cNvSpPr/>
          <p:nvPr/>
        </p:nvSpPr>
        <p:spPr>
          <a:xfrm rot="16200000" flipV="1">
            <a:off x="1350180" y="3580020"/>
            <a:ext cx="2374920" cy="97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15"/>
          <p:cNvSpPr/>
          <p:nvPr/>
        </p:nvSpPr>
        <p:spPr>
          <a:xfrm rot="5400000" flipH="1" flipV="1">
            <a:off x="550800" y="3745080"/>
            <a:ext cx="1897920" cy="309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16"/>
          <p:cNvSpPr/>
          <p:nvPr/>
        </p:nvSpPr>
        <p:spPr>
          <a:xfrm>
            <a:off x="3707280" y="5184720"/>
            <a:ext cx="2476440" cy="641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Число сходных букв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5" name="CustomShape 17"/>
          <p:cNvSpPr/>
          <p:nvPr/>
        </p:nvSpPr>
        <p:spPr>
          <a:xfrm rot="16200000" flipV="1">
            <a:off x="3061080" y="3976976"/>
            <a:ext cx="2302920" cy="21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18"/>
          <p:cNvSpPr/>
          <p:nvPr/>
        </p:nvSpPr>
        <p:spPr>
          <a:xfrm>
            <a:off x="5976000" y="5184000"/>
            <a:ext cx="2476440" cy="641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Число символов гэпа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7" name="CustomShape 19"/>
          <p:cNvSpPr/>
          <p:nvPr/>
        </p:nvSpPr>
        <p:spPr>
          <a:xfrm>
            <a:off x="8609760" y="630792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90417134-54D4-41AE-A81F-128DECF5F961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</a:t>
            </a:fld>
            <a:endParaRPr lang="ru-RU" sz="2400" b="0" strike="noStrike" spc="-1">
              <a:latin typeface="Arial"/>
            </a:endParaRPr>
          </a:p>
        </p:txBody>
      </p:sp>
      <p:sp>
        <p:nvSpPr>
          <p:cNvPr id="148" name="CustomShape 20"/>
          <p:cNvSpPr/>
          <p:nvPr/>
        </p:nvSpPr>
        <p:spPr>
          <a:xfrm rot="16200000" flipV="1">
            <a:off x="4960552" y="3941696"/>
            <a:ext cx="2302920" cy="21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8609760" y="630792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87C33776-AF43-47A8-96C0-34569D583388}" type="slidenum"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11</a:t>
            </a:fld>
            <a:endParaRPr lang="ru-RU" sz="1800" b="0" strike="noStrike" spc="-1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936000" y="360000"/>
            <a:ext cx="6838920" cy="115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Словарик </a:t>
            </a:r>
            <a:r>
              <a:rPr lang="en-US" sz="2800" b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BLAST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720000" y="1584000"/>
            <a:ext cx="7486920" cy="213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Identities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— совпадения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Positives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— сходные буквы, то есть те, для которых значение матрицы положительно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Gaps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— знаки гэпа "–" (не индели!)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Для всех трёх приводится их число в виде числителя со знаменателем из длины выравнивания (не длины находки!) и процент от длины выравнивания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720000" y="3933720"/>
            <a:ext cx="7270920" cy="162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Score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— вес выравнивания. Приводится в двух видах: сначала в битах (см. далее), затем в скобках обычный = сумма значений матрицы по сопоставлениям минус штраф за гэпы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Expect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— E-value, то есть ожидаемое число выравниваний с тем же или большим весом. Запись вида 9e-15 означает 9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Arial"/>
              </a:rPr>
              <a:t>·10</a:t>
            </a:r>
            <a:r>
              <a:rPr lang="ru-RU" sz="1800" b="0" strike="noStrike" spc="-1" baseline="33000">
                <a:solidFill>
                  <a:srgbClr val="000000"/>
                </a:solidFill>
                <a:latin typeface="Arial"/>
                <a:ea typeface="Arial"/>
              </a:rPr>
              <a:t>–15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Arial"/>
              </a:rPr>
              <a:t>. 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95280" y="692280"/>
            <a:ext cx="8568000" cy="201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Lucida Sans Unicode"/>
                <a:ea typeface="DejaVu Sans"/>
              </a:rPr>
              <a:t>E-value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– 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ожидаемое количество случайных находок с таким же и лучшим весом выравнивания, при поиске в той же базе данных, со случайным запросом той же длины и состава, с теми же параметрами на вычисление веса выравнивания.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В выдаче 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BLAST E-value 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называется 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“Expect”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424440" y="2699280"/>
            <a:ext cx="7991640" cy="925511"/>
          </a:xfrm>
          <a:prstGeom prst="rect">
            <a:avLst/>
          </a:prstGeom>
          <a:solidFill>
            <a:srgbClr val="FFFFFF"/>
          </a:solidFill>
          <a:ln w="55080">
            <a:solidFill>
              <a:srgbClr val="DA1F2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  <a:t>Чем меньше </a:t>
            </a:r>
            <a:r>
              <a:rPr lang="en-US" sz="1800" b="1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  <a:t>E</a:t>
            </a:r>
            <a:r>
              <a:rPr lang="ru-RU" sz="1800" b="1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  <a:t>-</a:t>
            </a:r>
            <a:r>
              <a:rPr lang="en-US" sz="1800" b="1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  <a:t>value</a:t>
            </a:r>
            <a:r>
              <a:rPr lang="ru-RU" sz="1800" b="1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  <a:t>, тем выше значимость находки.</a:t>
            </a:r>
            <a:endParaRPr lang="ru-RU" sz="18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  <a:t> </a:t>
            </a:r>
            <a:endParaRPr lang="ru-RU" sz="1800" b="1" strike="noStrike" spc="-1" dirty="0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501120" y="4158720"/>
            <a:ext cx="829404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E-value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зависит от: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веса выравнивания (</a:t>
            </a:r>
            <a:r>
              <a:rPr lang="ru-RU" sz="18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чем больше вес, тем меньше </a:t>
            </a:r>
            <a:r>
              <a:rPr lang="en-US" sz="18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E-value);</a:t>
            </a:r>
            <a:endParaRPr lang="ru-RU" sz="18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размера банка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чем больше банк, тем больше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E-value);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длины запроса (чем длиннее запрос, тем больше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E-value);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параметров, используемых для вычисления веса.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56" name="CustomShape 4"/>
          <p:cNvSpPr/>
          <p:nvPr/>
        </p:nvSpPr>
        <p:spPr>
          <a:xfrm>
            <a:off x="8609760" y="630792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C9082A3A-C1CF-45A9-8CD4-5976675A8DA4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12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395280" y="692280"/>
            <a:ext cx="8568000" cy="201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Lucida Sans Unicode"/>
                <a:ea typeface="DejaVu Sans"/>
              </a:rPr>
              <a:t>E-value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– </a:t>
            </a:r>
            <a:r>
              <a:rPr lang="ru-RU" sz="1800" b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ожидаемое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количество случайных находок </a:t>
            </a:r>
            <a:r>
              <a:rPr lang="ru-RU" sz="1800" b="0" strike="noStrike" spc="-1">
                <a:solidFill>
                  <a:srgbClr val="666666"/>
                </a:solidFill>
                <a:latin typeface="Lucida Sans Unicode"/>
                <a:ea typeface="DejaVu Sans"/>
              </a:rPr>
              <a:t>с таким же и лучшим весом выравнивания, при поиске в той же базе данных, со случайным запросом той же длины и состава, с теми же параметрами на вычисление веса выравнивания.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Что означает слово «ожидаемое»?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8609760" y="630792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CB02C8E-07DD-4305-8FC4-5C3DE36435B4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13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95280" y="692277"/>
            <a:ext cx="8568000" cy="557293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latin typeface="Lucida Sans Unicode"/>
                <a:ea typeface="DejaVu Sans"/>
              </a:rPr>
              <a:t>E-value</a:t>
            </a:r>
            <a:r>
              <a:rPr lang="en-US" sz="1800" b="0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  <a:t> – </a:t>
            </a:r>
            <a:r>
              <a:rPr lang="ru-RU" sz="1800" b="1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  <a:t>ожидаемое</a:t>
            </a:r>
            <a:r>
              <a:rPr lang="ru-RU" sz="1800" b="0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  <a:t> количество </a:t>
            </a:r>
            <a:r>
              <a:rPr lang="ru-RU" sz="1800" b="1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  <a:t>случайных</a:t>
            </a:r>
            <a:r>
              <a:rPr lang="ru-RU" sz="1800" b="0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  <a:t> находок </a:t>
            </a:r>
            <a:r>
              <a:rPr lang="ru-RU" sz="1800" b="0" strike="noStrike" spc="-1" dirty="0">
                <a:solidFill>
                  <a:srgbClr val="666666"/>
                </a:solidFill>
                <a:latin typeface="Lucida Sans Unicode"/>
                <a:ea typeface="DejaVu Sans"/>
              </a:rPr>
              <a:t>с таким же и лучшим весом выравнивания, при поиске в той же базе данных, со случайным запросом той же длины и состава, с теми же параметрами на вычисление веса выравнивания.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  <a:t>Что означает слово «ожидаемое»?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  <a:t>Формально это то, что называется «математическое ожидание случайной величины». </a:t>
            </a:r>
            <a:br>
              <a:rPr lang="ru-RU" sz="1800" b="0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</a:br>
            <a:r>
              <a:rPr lang="ru-RU" sz="1800" b="0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  <a:t>Случайной величиной в данном случае является </a:t>
            </a:r>
            <a:r>
              <a:rPr lang="ru-RU" sz="1800" b="1" strike="noStrike" spc="-1" dirty="0">
                <a:solidFill>
                  <a:srgbClr val="FF0000"/>
                </a:solidFill>
                <a:latin typeface="Lucida Sans Unicode"/>
                <a:ea typeface="DejaVu Sans"/>
              </a:rPr>
              <a:t>число находок </a:t>
            </a:r>
            <a:br>
              <a:rPr lang="ru-RU" sz="1800" b="1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</a:br>
            <a:r>
              <a:rPr lang="ru-RU" sz="1600" b="0" i="1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  <a:t>(NB! Просьба запомнить!)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  <a:t>На практике ожидаемое вычисляется как </a:t>
            </a:r>
            <a:r>
              <a:rPr lang="ru-RU" sz="1800" b="1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  <a:t>среднее</a:t>
            </a:r>
            <a:r>
              <a:rPr lang="ru-RU" sz="1800" b="0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  <a:t> по достаточно большому количеству испытаний.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Lucida Sans Unicode"/>
                <a:ea typeface="DejaVu Sans"/>
              </a:rPr>
              <a:t>Другое ключевое слово — «случайных». Нам нужно понять, сколько можно ожидать именно случайных, то есть бессмысленных, негомологичных находок, чтобы оценить, насколько надёжно утверждение, что данная находка — действительно гомолог.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8609760" y="630792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0CB706DD-C81A-48D7-AF9C-DF6AF488D443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14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457200" y="174600"/>
            <a:ext cx="8226720" cy="1339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100" b="1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Как посчитать </a:t>
            </a:r>
            <a:r>
              <a:rPr lang="en-US" sz="4100" b="1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E-value</a:t>
            </a:r>
            <a:endParaRPr lang="ru-RU" sz="4100" b="0" strike="noStrike" spc="-1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577800" y="1815840"/>
            <a:ext cx="775620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Прямой способ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—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вычислительный эксперимент: </a:t>
            </a:r>
            <a:br/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перемешать буквы в запросе очень много раз, каждый раз запуская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BLAST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и посмотреть, сколько в среднем при одном запуске бывает находок с весом выше данного.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Такой способ, естественно, не применяется :)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8609760" y="630792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578A4242-95F5-4D45-881C-FFF47C053F96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15</a:t>
            </a:fld>
            <a:endParaRPr lang="ru-RU" sz="2400" b="0" strike="noStrike" spc="-1"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>
            <a:off x="576000" y="4032000"/>
            <a:ext cx="75589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Стоит подумать: от чего и как может зависеть число случайных находок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57200" y="174600"/>
            <a:ext cx="8226720" cy="1339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100" b="1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Как посчитать </a:t>
            </a:r>
            <a:r>
              <a:rPr lang="en-US" sz="4100" b="1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E-value</a:t>
            </a:r>
            <a:endParaRPr lang="ru-RU" sz="4100" b="0" strike="noStrike" spc="-1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424440" y="1585440"/>
            <a:ext cx="8568000" cy="222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Имеется замечательная теорема (С.Карлина):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E-value=</a:t>
            </a:r>
            <a:r>
              <a:rPr lang="en-US" sz="3200" b="0" i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Kmn</a:t>
            </a:r>
            <a:r>
              <a:rPr lang="ru-RU" sz="3200" b="0" i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·</a:t>
            </a:r>
            <a:r>
              <a:rPr lang="en-US" sz="32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e</a:t>
            </a:r>
            <a:r>
              <a:rPr lang="en-US" sz="3200" b="0" strike="noStrike" spc="-1" baseline="30000">
                <a:solidFill>
                  <a:srgbClr val="000000"/>
                </a:solidFill>
                <a:latin typeface="Lucida Sans Unicode"/>
                <a:ea typeface="DejaVu Sans"/>
              </a:rPr>
              <a:t>-</a:t>
            </a:r>
            <a:r>
              <a:rPr lang="el-GR" sz="3200" b="0" strike="noStrike" spc="-1" baseline="30000">
                <a:solidFill>
                  <a:srgbClr val="000000"/>
                </a:solidFill>
                <a:latin typeface="Lucida Sans Unicode"/>
                <a:ea typeface="DejaVu Sans"/>
              </a:rPr>
              <a:t>λ</a:t>
            </a:r>
            <a:r>
              <a:rPr lang="en-US" sz="3200" b="0" i="1" strike="noStrike" spc="-1" baseline="30000">
                <a:solidFill>
                  <a:srgbClr val="000000"/>
                </a:solidFill>
                <a:latin typeface="Lucida Sans Unicode"/>
                <a:ea typeface="DejaVu Sans"/>
              </a:rPr>
              <a:t>S</a:t>
            </a:r>
            <a:r>
              <a:rPr lang="ru-RU" sz="3200" b="0" strike="noStrike" spc="-1" baseline="30000">
                <a:solidFill>
                  <a:srgbClr val="000000"/>
                </a:solidFill>
                <a:latin typeface="Lucida Sans Unicode"/>
                <a:ea typeface="DejaVu Sans"/>
              </a:rPr>
              <a:t> 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S – 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Score (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вес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)</a:t>
            </a:r>
            <a:br/>
            <a:r>
              <a:rPr lang="en-US" sz="1800" b="0" i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m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– 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длина исходной последовательности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n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– 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размер базы данных (суммарная длина всех последовательностей)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K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и </a:t>
            </a:r>
            <a:r>
              <a:rPr lang="el-GR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λ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– две константы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501120" y="4082040"/>
            <a:ext cx="6642720" cy="16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Коэффициенты </a:t>
            </a:r>
            <a:r>
              <a:rPr lang="en-US" sz="1800" b="0" i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K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и </a:t>
            </a:r>
            <a:r>
              <a:rPr lang="el-GR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λ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зависят от параметров вычисления веса, то есть матрицы и штрафов за гэпы.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BLAST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хранит значения </a:t>
            </a:r>
            <a:r>
              <a:rPr lang="en-US" sz="1800" b="0" i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K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и </a:t>
            </a:r>
            <a:r>
              <a:rPr lang="el-GR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λ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для нескольких наборов параметров вычисления веса (их раз и навсегда нашли посредством вычислитель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ного эксперимента).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8609760" y="630792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6E23BC8B-B178-4049-B224-4B51A9FAF237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16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57200" y="174600"/>
            <a:ext cx="8226720" cy="1339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100" b="1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Вес в битах</a:t>
            </a:r>
            <a:endParaRPr lang="ru-RU" sz="4100" b="0" strike="noStrike" spc="-1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424440" y="1585440"/>
            <a:ext cx="8568000" cy="222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Вес в битах </a:t>
            </a:r>
            <a:r>
              <a:rPr lang="en-US" sz="1800" b="0" i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B</a:t>
            </a:r>
            <a:r>
              <a:rPr lang="en-US" sz="1800" b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зависит от обычного веса </a:t>
            </a:r>
            <a:r>
              <a:rPr lang="en-US" sz="1800" b="0" i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S 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и параметров вычисления веса. Эта зависимость  подобрана так, чтобы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E-value=</a:t>
            </a:r>
            <a:r>
              <a:rPr lang="en-US" sz="3200" b="0" i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mn</a:t>
            </a:r>
            <a:r>
              <a:rPr lang="ru-RU" sz="3200" b="0" i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·</a:t>
            </a:r>
            <a:r>
              <a:rPr lang="ru-RU" sz="32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2</a:t>
            </a:r>
            <a:r>
              <a:rPr lang="en-US" sz="3200" b="0" strike="noStrike" spc="-1" baseline="30000">
                <a:solidFill>
                  <a:srgbClr val="000000"/>
                </a:solidFill>
                <a:latin typeface="Lucida Sans Unicode"/>
                <a:ea typeface="DejaVu Sans"/>
              </a:rPr>
              <a:t>-</a:t>
            </a:r>
            <a:r>
              <a:rPr lang="en-US" sz="3200" b="0" i="1" strike="noStrike" spc="-1" baseline="30000">
                <a:solidFill>
                  <a:srgbClr val="000000"/>
                </a:solidFill>
                <a:latin typeface="Lucida Sans Unicode"/>
                <a:ea typeface="DejaVu Sans"/>
              </a:rPr>
              <a:t>B</a:t>
            </a:r>
            <a:r>
              <a:rPr lang="ru-RU" sz="3200" b="0" strike="noStrike" spc="-1" baseline="30000">
                <a:solidFill>
                  <a:srgbClr val="000000"/>
                </a:solidFill>
                <a:latin typeface="Lucida Sans Unicode"/>
                <a:ea typeface="DejaVu Sans"/>
              </a:rPr>
              <a:t> 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m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– 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длина исходной последовательности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n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– 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размер базы данных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(</a:t>
            </a:r>
            <a:r>
              <a:rPr lang="ru-RU" sz="16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констант </a:t>
            </a:r>
            <a:r>
              <a:rPr lang="en-US" sz="1600" b="0" i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K</a:t>
            </a:r>
            <a:r>
              <a:rPr lang="en-US" sz="16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</a:t>
            </a:r>
            <a:r>
              <a:rPr lang="ru-RU" sz="16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и </a:t>
            </a:r>
            <a:r>
              <a:rPr lang="el-GR" sz="16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λ</a:t>
            </a:r>
            <a:r>
              <a:rPr lang="ru-RU" sz="16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теперь нет, они </a:t>
            </a:r>
            <a:r>
              <a:rPr lang="en-US" sz="16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“</a:t>
            </a:r>
            <a:r>
              <a:rPr lang="ru-RU" sz="16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загнаны внутрь </a:t>
            </a:r>
            <a:r>
              <a:rPr lang="en-US" sz="1600" b="0" i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B </a:t>
            </a:r>
            <a:r>
              <a:rPr lang="en-US" sz="16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”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493560" y="4389120"/>
            <a:ext cx="51865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262699"/>
                </a:solidFill>
                <a:latin typeface="Lucida Sans Unicode"/>
                <a:ea typeface="DejaVu Sans"/>
              </a:rPr>
              <a:t>Нетрудно подсчитать, что </a:t>
            </a:r>
            <a:r>
              <a:rPr lang="en-US" sz="1800" b="0" i="1" strike="noStrike" spc="-1">
                <a:solidFill>
                  <a:srgbClr val="262699"/>
                </a:solidFill>
                <a:latin typeface="Lucida Sans Unicode"/>
                <a:ea typeface="DejaVu Sans"/>
              </a:rPr>
              <a:t>B </a:t>
            </a:r>
            <a:r>
              <a:rPr lang="en-US" sz="1800" b="0" strike="noStrike" spc="-1">
                <a:solidFill>
                  <a:srgbClr val="262699"/>
                </a:solidFill>
                <a:latin typeface="Lucida Sans Unicode"/>
                <a:ea typeface="DejaVu Sans"/>
              </a:rPr>
              <a:t>= (</a:t>
            </a:r>
            <a:r>
              <a:rPr lang="el-GR" sz="1800" b="0" strike="noStrike" spc="-1">
                <a:solidFill>
                  <a:srgbClr val="262699"/>
                </a:solidFill>
                <a:latin typeface="Lucida Sans Unicode"/>
                <a:ea typeface="DejaVu Sans"/>
              </a:rPr>
              <a:t>λ</a:t>
            </a:r>
            <a:r>
              <a:rPr lang="en-US" sz="1800" b="0" i="1" strike="noStrike" spc="-1">
                <a:solidFill>
                  <a:srgbClr val="262699"/>
                </a:solidFill>
                <a:latin typeface="Lucida Sans Unicode"/>
                <a:ea typeface="DejaVu Sans"/>
              </a:rPr>
              <a:t>S</a:t>
            </a:r>
            <a:r>
              <a:rPr lang="en-US" sz="1800" b="0" strike="noStrike" spc="-1">
                <a:solidFill>
                  <a:srgbClr val="262699"/>
                </a:solidFill>
                <a:latin typeface="Lucida Sans Unicode"/>
                <a:ea typeface="DejaVu Sans"/>
              </a:rPr>
              <a:t> – ln</a:t>
            </a:r>
            <a:r>
              <a:rPr lang="en-US" sz="1800" b="0" i="1" strike="noStrike" spc="-1">
                <a:solidFill>
                  <a:srgbClr val="262699"/>
                </a:solidFill>
                <a:latin typeface="Lucida Sans Unicode"/>
                <a:ea typeface="DejaVu Sans"/>
              </a:rPr>
              <a:t>K</a:t>
            </a:r>
            <a:r>
              <a:rPr lang="en-US" sz="1800" b="0" strike="noStrike" spc="-1">
                <a:solidFill>
                  <a:srgbClr val="262699"/>
                </a:solidFill>
                <a:latin typeface="Lucida Sans Unicode"/>
                <a:ea typeface="DejaVu Sans"/>
              </a:rPr>
              <a:t>)/ln2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8609760" y="630792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BDE8B835-D365-4D09-8B1F-3B95B9B8AB62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17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611280" y="4076640"/>
            <a:ext cx="8062920" cy="179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Далее описан интерфейс, установленный на «родине» </a:t>
            </a:r>
            <a:r>
              <a:rPr lang="en-US" sz="2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BLAST: National Center for Biotechnology Information</a:t>
            </a:r>
            <a:r>
              <a:rPr lang="ru-RU" sz="2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(NCBI) </a:t>
            </a:r>
            <a:r>
              <a:rPr lang="ru-RU" sz="2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в США,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262699"/>
                </a:solidFill>
                <a:latin typeface="Lucida Sans Unicode"/>
                <a:ea typeface="DejaVu Sans"/>
              </a:rPr>
              <a:t>http://blast.ncbi.nlm.nih.gov/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8609760" y="630792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04DB13E8-84D8-4368-9D1F-80CA1238ECA9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18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174"/>
          <p:cNvPicPr/>
          <p:nvPr/>
        </p:nvPicPr>
        <p:blipFill>
          <a:blip r:embed="rId2"/>
          <a:stretch/>
        </p:blipFill>
        <p:spPr>
          <a:xfrm>
            <a:off x="-9360" y="537840"/>
            <a:ext cx="9142560" cy="5800320"/>
          </a:xfrm>
          <a:prstGeom prst="rect">
            <a:avLst/>
          </a:prstGeom>
          <a:ln>
            <a:noFill/>
          </a:ln>
        </p:spPr>
      </p:pic>
      <p:sp>
        <p:nvSpPr>
          <p:cNvPr id="176" name="CustomShape 1"/>
          <p:cNvSpPr/>
          <p:nvPr/>
        </p:nvSpPr>
        <p:spPr>
          <a:xfrm>
            <a:off x="250920" y="0"/>
            <a:ext cx="8891640" cy="445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u="sng" strike="noStrike" spc="-1">
                <a:solidFill>
                  <a:srgbClr val="CCCCFF"/>
                </a:solidFill>
                <a:uFillTx/>
                <a:latin typeface="Lucida Sans Unicode"/>
                <a:ea typeface="DejaVu Sans"/>
                <a:hlinkClick r:id="rId3"/>
              </a:rPr>
              <a:t>http://blast.ncbi.nlm.nih.gov/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 → Protein BLAST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3844800" y="1869840"/>
            <a:ext cx="3009240" cy="703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Lucida Sans Unicode"/>
                <a:ea typeface="DejaVu Sans"/>
              </a:rPr>
              <a:t>вводим последовательность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 rot="20736000" flipH="1" flipV="1">
            <a:off x="3597840" y="3021840"/>
            <a:ext cx="778680" cy="145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4"/>
          <p:cNvSpPr/>
          <p:nvPr/>
        </p:nvSpPr>
        <p:spPr>
          <a:xfrm>
            <a:off x="4343760" y="2833920"/>
            <a:ext cx="239724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Lucida Sans Unicode"/>
                <a:ea typeface="DejaVu Sans"/>
              </a:rPr>
              <a:t>банк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80" name="CustomShape 5"/>
          <p:cNvSpPr/>
          <p:nvPr/>
        </p:nvSpPr>
        <p:spPr>
          <a:xfrm>
            <a:off x="3880800" y="4619520"/>
            <a:ext cx="4442760" cy="703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Lucida Sans Unicode"/>
                <a:ea typeface="DejaVu Sans"/>
              </a:rPr>
              <a:t>организм (если надо ограничить)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81" name="CustomShape 6"/>
          <p:cNvSpPr/>
          <p:nvPr/>
        </p:nvSpPr>
        <p:spPr>
          <a:xfrm flipH="1" flipV="1">
            <a:off x="3525120" y="3454560"/>
            <a:ext cx="773640" cy="123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7"/>
          <p:cNvSpPr/>
          <p:nvPr/>
        </p:nvSpPr>
        <p:spPr>
          <a:xfrm>
            <a:off x="1008000" y="4428000"/>
            <a:ext cx="1861920" cy="212760"/>
          </a:xfrm>
          <a:prstGeom prst="ellipse">
            <a:avLst/>
          </a:prstGeom>
          <a:noFill/>
          <a:ln w="2232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8"/>
          <p:cNvSpPr/>
          <p:nvPr/>
        </p:nvSpPr>
        <p:spPr>
          <a:xfrm>
            <a:off x="3074040" y="5656320"/>
            <a:ext cx="415980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Lucida Sans Unicode"/>
                <a:ea typeface="DejaVu Sans"/>
              </a:rPr>
              <a:t>дополнительные параметры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84" name="CustomShape 9"/>
          <p:cNvSpPr/>
          <p:nvPr/>
        </p:nvSpPr>
        <p:spPr>
          <a:xfrm flipH="1">
            <a:off x="1294560" y="5925240"/>
            <a:ext cx="1814760" cy="193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10"/>
          <p:cNvSpPr/>
          <p:nvPr/>
        </p:nvSpPr>
        <p:spPr>
          <a:xfrm rot="10800000">
            <a:off x="1902960" y="1792080"/>
            <a:ext cx="1941840" cy="43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11"/>
          <p:cNvSpPr/>
          <p:nvPr/>
        </p:nvSpPr>
        <p:spPr>
          <a:xfrm flipH="1">
            <a:off x="718560" y="288000"/>
            <a:ext cx="3382920" cy="50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12"/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D1206D31-B344-4803-99ED-B4E582A8AF07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19</a:t>
            </a:fld>
            <a:endParaRPr lang="ru-RU" sz="2400" b="0" strike="noStrike" spc="-1">
              <a:latin typeface="Arial"/>
            </a:endParaRPr>
          </a:p>
        </p:txBody>
      </p:sp>
      <p:pic>
        <p:nvPicPr>
          <p:cNvPr id="188" name="Picture 187"/>
          <p:cNvPicPr/>
          <p:nvPr/>
        </p:nvPicPr>
        <p:blipFill>
          <a:blip r:embed="rId4"/>
          <a:srcRect t="13717"/>
          <a:stretch/>
        </p:blipFill>
        <p:spPr>
          <a:xfrm>
            <a:off x="5079600" y="2808000"/>
            <a:ext cx="3199320" cy="135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611280" y="765000"/>
            <a:ext cx="7775640" cy="4176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BLAST</a:t>
            </a:r>
            <a:r>
              <a:rPr lang="en-US" sz="32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– </a:t>
            </a:r>
            <a:r>
              <a:rPr lang="ru-RU" sz="32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алгоритм для нахождения участков локального сходства между последовательностями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Алгоритм сравнивает входную последовательность с последовательностями в базе данных, ищет сходные последовательности в базе данных и оценивает статистическую значимость  находок.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8609760" y="630756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ED4AE298-7E2B-4A77-BB3F-2EDD72AA4CDB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1"/>
          <p:cNvGrpSpPr/>
          <p:nvPr/>
        </p:nvGrpSpPr>
        <p:grpSpPr>
          <a:xfrm>
            <a:off x="0" y="164520"/>
            <a:ext cx="9053640" cy="6273000"/>
            <a:chOff x="0" y="164520"/>
            <a:chExt cx="9053640" cy="6273000"/>
          </a:xfrm>
        </p:grpSpPr>
        <p:pic>
          <p:nvPicPr>
            <p:cNvPr id="190" name="Picture 1"/>
            <p:cNvPicPr/>
            <p:nvPr/>
          </p:nvPicPr>
          <p:blipFill>
            <a:blip r:embed="rId2"/>
            <a:stretch/>
          </p:blipFill>
          <p:spPr>
            <a:xfrm>
              <a:off x="0" y="1197000"/>
              <a:ext cx="9053640" cy="524052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91" name="CustomShape 2"/>
            <p:cNvSpPr/>
            <p:nvPr/>
          </p:nvSpPr>
          <p:spPr>
            <a:xfrm>
              <a:off x="424080" y="164520"/>
              <a:ext cx="3951360" cy="3981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000000"/>
                  </a:solidFill>
                  <a:latin typeface="Lucida Sans Unicode"/>
                  <a:ea typeface="DejaVu Sans"/>
                </a:rPr>
                <a:t>Дополнительные параметры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192" name="CustomShape 3"/>
            <p:cNvSpPr/>
            <p:nvPr/>
          </p:nvSpPr>
          <p:spPr>
            <a:xfrm>
              <a:off x="5076360" y="620640"/>
              <a:ext cx="2446560" cy="7030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FF0000"/>
                  </a:solidFill>
                  <a:latin typeface="Lucida Sans Unicode"/>
                  <a:ea typeface="DejaVu Sans"/>
                </a:rPr>
                <a:t>максимальный размер выдачи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193" name="CustomShape 4"/>
            <p:cNvSpPr/>
            <p:nvPr/>
          </p:nvSpPr>
          <p:spPr>
            <a:xfrm flipH="1">
              <a:off x="2093760" y="952560"/>
              <a:ext cx="2880000" cy="6559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" name="CustomShape 5"/>
            <p:cNvSpPr/>
            <p:nvPr/>
          </p:nvSpPr>
          <p:spPr>
            <a:xfrm>
              <a:off x="5076360" y="2144880"/>
              <a:ext cx="2446560" cy="3981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FF0000"/>
                  </a:solidFill>
                  <a:latin typeface="Lucida Sans Unicode"/>
                  <a:ea typeface="DejaVu Sans"/>
                </a:rPr>
                <a:t>порог на </a:t>
              </a:r>
              <a:r>
                <a:rPr lang="en-US" sz="2000" b="1" strike="noStrike" spc="-1">
                  <a:solidFill>
                    <a:srgbClr val="FF0000"/>
                  </a:solidFill>
                  <a:latin typeface="Lucida Sans Unicode"/>
                  <a:ea typeface="DejaVu Sans"/>
                </a:rPr>
                <a:t>E-value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195" name="CustomShape 6"/>
            <p:cNvSpPr/>
            <p:nvPr/>
          </p:nvSpPr>
          <p:spPr>
            <a:xfrm rot="10800000" flipV="1">
              <a:off x="2515680" y="2438640"/>
              <a:ext cx="2665440" cy="228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" name="CustomShape 7"/>
            <p:cNvSpPr/>
            <p:nvPr/>
          </p:nvSpPr>
          <p:spPr>
            <a:xfrm>
              <a:off x="4858920" y="3141720"/>
              <a:ext cx="2448000" cy="7030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FF0000"/>
                  </a:solidFill>
                  <a:latin typeface="Lucida Sans Unicode"/>
                  <a:ea typeface="DejaVu Sans"/>
                </a:rPr>
                <a:t>параметры выравнивания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197" name="CustomShape 8"/>
            <p:cNvSpPr/>
            <p:nvPr/>
          </p:nvSpPr>
          <p:spPr>
            <a:xfrm rot="10800000" flipV="1">
              <a:off x="3201480" y="3493440"/>
              <a:ext cx="1657440" cy="7344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" name="CustomShape 9"/>
            <p:cNvSpPr/>
            <p:nvPr/>
          </p:nvSpPr>
          <p:spPr>
            <a:xfrm rot="10800000" flipV="1">
              <a:off x="2439720" y="3352680"/>
              <a:ext cx="2398680" cy="532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" name="CustomShape 10"/>
            <p:cNvSpPr/>
            <p:nvPr/>
          </p:nvSpPr>
          <p:spPr>
            <a:xfrm>
              <a:off x="5003280" y="4305240"/>
              <a:ext cx="3383280" cy="7030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FF0000"/>
                  </a:solidFill>
                  <a:latin typeface="Lucida Sans Unicode"/>
                  <a:ea typeface="DejaVu Sans"/>
                </a:rPr>
                <a:t>борьба с «участками малой сложности»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200" name="CustomShape 11"/>
            <p:cNvSpPr/>
            <p:nvPr/>
          </p:nvSpPr>
          <p:spPr>
            <a:xfrm rot="10800000" flipV="1">
              <a:off x="4268160" y="4495680"/>
              <a:ext cx="684360" cy="1422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CustomShape 12"/>
            <p:cNvSpPr/>
            <p:nvPr/>
          </p:nvSpPr>
          <p:spPr>
            <a:xfrm flipH="1">
              <a:off x="3149640" y="4658040"/>
              <a:ext cx="1880280" cy="7668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2" name="CustomShape 13"/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B36F308-E239-45B4-B056-6555DAEB059F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58720" y="692280"/>
            <a:ext cx="5848560" cy="519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Участок малой сложности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755640" y="1413000"/>
            <a:ext cx="7631280" cy="91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Ищем по белку 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P02929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Если отключить 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“Compositional adjustment” 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и фильтр, то среди прочих выдаётся следующее выравнивание: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05" name="Picture 3"/>
          <p:cNvPicPr/>
          <p:nvPr/>
        </p:nvPicPr>
        <p:blipFill>
          <a:blip r:embed="rId2"/>
          <a:stretch/>
        </p:blipFill>
        <p:spPr>
          <a:xfrm>
            <a:off x="755640" y="2708280"/>
            <a:ext cx="7631280" cy="2374920"/>
          </a:xfrm>
          <a:prstGeom prst="rect">
            <a:avLst/>
          </a:prstGeom>
          <a:ln w="9360">
            <a:noFill/>
          </a:ln>
        </p:spPr>
      </p:pic>
      <p:sp>
        <p:nvSpPr>
          <p:cNvPr id="206" name="CustomShape 3"/>
          <p:cNvSpPr/>
          <p:nvPr/>
        </p:nvSpPr>
        <p:spPr>
          <a:xfrm>
            <a:off x="4211640" y="4508640"/>
            <a:ext cx="4319640" cy="91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FF0000"/>
                </a:solidFill>
                <a:latin typeface="Lucida Sans Unicode"/>
                <a:ea typeface="DejaVu Sans"/>
              </a:rPr>
              <a:t>в исходном белке имеется участок, содержащий очень много пролина и глутаминовой кислоты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2484360" y="5661000"/>
            <a:ext cx="6658200" cy="641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Данное выравнивание </a:t>
            </a:r>
            <a:r>
              <a:rPr lang="ru-RU" sz="1800" b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не свидетельствует о гомологии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, несмотря на хорошее значение 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E-value (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10</a:t>
            </a:r>
            <a:r>
              <a:rPr lang="ru-RU" sz="1800" b="0" strike="noStrike" spc="-1" baseline="30000">
                <a:solidFill>
                  <a:srgbClr val="000000"/>
                </a:solidFill>
                <a:latin typeface="Lucida Sans Unicode"/>
                <a:ea typeface="DejaVu Sans"/>
              </a:rPr>
              <a:t>-9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08" name="CustomShape 5"/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14F5B884-A4B9-45E3-B05C-0393E1EB472F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21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24000" y="1212840"/>
            <a:ext cx="8818560" cy="228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Определяется как участок с смещенным составом (</a:t>
            </a:r>
            <a:r>
              <a:rPr lang="en-US" sz="24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biased composition</a:t>
            </a:r>
            <a:r>
              <a:rPr lang="ru-RU" sz="24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)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• Г</a:t>
            </a:r>
            <a:r>
              <a:rPr lang="ru-RU" sz="24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омополимерные</a:t>
            </a:r>
            <a:r>
              <a:rPr lang="en-US" sz="24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участки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• </a:t>
            </a:r>
            <a:r>
              <a:rPr lang="ru-RU" sz="24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Короткие повторы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• </a:t>
            </a:r>
            <a:r>
              <a:rPr lang="ru-RU" sz="24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Перепредставленность отдельных остатков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720720" y="431640"/>
            <a:ext cx="5183280" cy="519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Участок малой сложности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71280" y="3635280"/>
            <a:ext cx="9142560" cy="228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Может мешать анализу последовательностей</a:t>
            </a:r>
            <a:endParaRPr lang="ru-RU" sz="18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Вычисление 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E-value (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параметры </a:t>
            </a:r>
            <a:r>
              <a:rPr lang="en-US" sz="1800" b="0" i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K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и </a:t>
            </a:r>
            <a:r>
              <a:rPr lang="el-GR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λ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)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опирается на средние по всем белкам частоты аминокислотных остатков, поэтому на участках малой сложности оно становится некорректным</a:t>
            </a:r>
            <a:endParaRPr lang="ru-RU" sz="18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Обычно ведет к ложным предсказаниям гомологии (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false positives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)</a:t>
            </a:r>
            <a:endParaRPr lang="ru-RU" sz="18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Лучше использовать «Compositional adjustment» 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(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по умолчанию включен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2" name="CustomShape 4"/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C359A165-6312-40A6-833D-F8390F6D732B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22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212"/>
          <p:cNvPicPr/>
          <p:nvPr/>
        </p:nvPicPr>
        <p:blipFill>
          <a:blip r:embed="rId2"/>
          <a:stretch/>
        </p:blipFill>
        <p:spPr>
          <a:xfrm>
            <a:off x="-9360" y="565200"/>
            <a:ext cx="9142560" cy="5889600"/>
          </a:xfrm>
          <a:prstGeom prst="rect">
            <a:avLst/>
          </a:prstGeom>
          <a:ln>
            <a:noFill/>
          </a:ln>
        </p:spPr>
      </p:pic>
      <p:sp>
        <p:nvSpPr>
          <p:cNvPr id="214" name="CustomShape 1"/>
          <p:cNvSpPr/>
          <p:nvPr/>
        </p:nvSpPr>
        <p:spPr>
          <a:xfrm>
            <a:off x="8609760" y="630864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47FA3DE5-3BE1-4DDF-AA93-9A557D395E4E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23</a:t>
            </a:fld>
            <a:endParaRPr lang="ru-RU" sz="2400" b="0" strike="noStrike" spc="-1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1008000" y="72000"/>
            <a:ext cx="676692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Выдача BLAST в интерфейсе NCBI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15"/>
          <p:cNvPicPr/>
          <p:nvPr/>
        </p:nvPicPr>
        <p:blipFill>
          <a:blip r:embed="rId2"/>
          <a:stretch/>
        </p:blipFill>
        <p:spPr>
          <a:xfrm>
            <a:off x="535320" y="1155600"/>
            <a:ext cx="8135280" cy="5197680"/>
          </a:xfrm>
          <a:prstGeom prst="rect">
            <a:avLst/>
          </a:prstGeom>
          <a:ln>
            <a:noFill/>
          </a:ln>
        </p:spPr>
      </p:pic>
      <p:sp>
        <p:nvSpPr>
          <p:cNvPr id="217" name="CustomShape 1"/>
          <p:cNvSpPr/>
          <p:nvPr/>
        </p:nvSpPr>
        <p:spPr>
          <a:xfrm>
            <a:off x="684360" y="87480"/>
            <a:ext cx="4894560" cy="45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Переход к текстовому виду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216000" y="513000"/>
            <a:ext cx="8352000" cy="641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Чтобы скачать выдачу самой программы (а не её обработку интерфейсом), можно поступить так: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09B71D2B-D3F8-4652-A157-E3D42F177A39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24</a:t>
            </a:fld>
            <a:endParaRPr lang="ru-RU" sz="2400" b="0" strike="noStrike" spc="-1">
              <a:latin typeface="Arial"/>
            </a:endParaRPr>
          </a:p>
        </p:txBody>
      </p:sp>
      <p:sp>
        <p:nvSpPr>
          <p:cNvPr id="220" name="CustomShape 4"/>
          <p:cNvSpPr/>
          <p:nvPr/>
        </p:nvSpPr>
        <p:spPr>
          <a:xfrm rot="22800">
            <a:off x="4597920" y="1083240"/>
            <a:ext cx="1027080" cy="3016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E4A206BB-A86B-4D21-899E-A4741D1A65DD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25</a:t>
            </a:fld>
            <a:endParaRPr lang="ru-RU" sz="2400" b="0" strike="noStrike" spc="-1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576000" y="180000"/>
            <a:ext cx="77749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Текстовая выдача BLAST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72000" y="792000"/>
            <a:ext cx="9070920" cy="590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RID: 9X5D3ACN014	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Job Title:P02929:RecName: Full=Protein TonB				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Program: BLASTP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Query: RecName: Full=Protein TonB [Escherichia coli K-12] ID: P02929.2(amino acid) Length: 239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Database: swissprot Non-redundant UniProtKB/SwissProt sequences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	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Sequences producing significant alignments: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                                                                  Max    Total Query    E    Per.         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Description                                                       Score  Score cover Value  Ident  Accession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Full=Protein TonB [Escherichia coli K-12]                471    471   100%  4e-170 100.00 P02929.2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Full=Protein TonB [Salmonella enterica subsp. enteric... 313    313   100%  5e-108 83.54  P25945.2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Full=Protein TonB [Klebsiella pneumoniae]                270    270   97%   1e-90  67.08  P45610.1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Full=Protein TonB [Serratia marcescens]                  125    125   52%   5e-34  54.69  P26185.1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Full=Protein TonB [Klebsiella aerogenes KCTC 2190]       116    116   25%   1e-30  87.10  P46383.2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Full=Protein TonB [Yersinia enterocolitica]              110    110   48%   4e-28  47.06  Q05740.1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Full=Protein TonB [Pseudomonas aeruginosa PAO1]          80.9   80.9  46%   1e-16  40.00  Q51368.2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Full=Protein TonB [Vibrio cholerae O1 biovar El Tor...   43.1   43.1  92%   7e-04  27.50  O52042.2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Full=Protein TonB [[Haemophilus] ducreyi 35000HP]        33.5   33.5  17%   1.2    36.36  O51810.1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Full=Translation initiation factor IF-2 [Laribacter...   31.6   31.6  13%   6.8    53.12  C1D8X2.1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Alignments: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&gt;RecName: Full=Protein TonB [Escherichia coli K-12]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Sequence ID: P02929.2 Length: 239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Range 1: 1 to 239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Score:471 bits(1211), Expect:4e-170,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Method:Compositional matrix adjust.,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Identities:239/239(100%), Positives:239/239(100%), Gaps:0/239(0%)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Query  1    MTLDLPRRFPWPTLLSVCIHGAVVAGLLYTSVHQVIELPAPAQPISVTMVTPADLEPPQA  60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            MTLDLPRRFPWPTLLSVCIHGAVVAGLLYTSVHQVIELPAPAQPISVTMVTPADLEPPQA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Sbjct  1    MTLDLPRRFPWPTLLSVCIHGAVVAGLLYTSVHQVIELPAPAQPISVTMVTPADLEPPQA  60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Query  61   VQPPPEPVVEPEPEPEPIPEPPKEAPVVIEKPKPKPKPKPKPVKKVQEQPKRDVKPVESR  120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            VQPPPEPVVEPEPEPEPIPEPPKEAPVVIEKPKPKPKPKPKPVKKVQEQPKRDVKPVESR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Sbjct  61   VQPPPEPVVEPEPEPEPIPEPPKEAPVVIEKPKPKPKPKPKPVKKVQEQPKRDVKPVESR  120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Query  121  PASPFENTAPARLTSSTATAATSKPVTSVASGPRALSRNQPQYPARAQALRIEGQVKVKF  180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            PASPFENTAPARLTSSTATAATSKPVTSVASGPRALSRNQPQYPARAQALRIEGQVKVKF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Sbjct  121  PASPFENTAPARLTSSTATAATSKPVTSVASGPRALSRNQPQYPARAQALRIEGQVKVKF  180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Query  181  DVTPDGRVDNVQILSAKPANMFEREVKNAMRRWRYEPGKPGSGIVVNILFKINGTTEIQ  239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            DVTPDGRVDNVQILSAKPANMFEREVKNAMRRWRYEPGKPGSGIVVNILFKINGTTEIQ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Sbjct  181  DVTPDGRVDNVQILSAKPANMFEREVKNAMRRWRYEPGKPGSGIVVNILFKINGTTEIQ  239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30526F9B-E5AA-42CD-9E04-32D8F535923A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26</a:t>
            </a:fld>
            <a:endParaRPr lang="ru-RU" sz="2400" b="0" strike="noStrike" spc="-1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576000" y="180000"/>
            <a:ext cx="77749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Текстовая выдача BLAST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72000" y="792000"/>
            <a:ext cx="9070920" cy="615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RID: 9X6N7P7G016	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Job Title:ORF1ab				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Program: BLASTP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Query: ORF1ab ID: lcl|Query_23045(amino acid) Length: 7050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Database: swissprot Non-redundant UniProtKB/SwissProt sequences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	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Sequences producing significant alignments: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                                                                  Max    Total Query    E    Per.         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Description                                                       Score  Score cover Value  Ident  Accession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12928  12928 100%  0.0    85.90  P0C6X7.1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12882  12882 100%  0.0    85.76  P0C6W2.1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12867  12867 100%  0.0    85.52  P0C6V9.1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12861  12861 100%  0.0    85.50  P0C6W6.1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1a; Short=pp1a; AltName:...   7476   7476  61%   0.0    80.46  P0C6U8.1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1a; Short=pp1a; AltName:...   7461   7461  61%   0.0    80.20  P0C6F8.1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1a; Short=pp1a; AltName:...   7436   7436  61%   0.0    79.80  P0C6F5.1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1a; Short=pp1a; AltName:...   7431   7431  61%   0.0    79.71  P0C6T7.1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6323   6323  95%   0.0    48.41  P0C6W5.1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6135   6135  99%   0.0    45.73  P0C6W4.1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5990   6347  99%   0.0    50.39  K9N7C7.1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5608   6235  92%   0.0    55.76  P0C6W1.1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5599   6237  93%   0.0    55.66  P0C6W3.1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5435   5608  93%   0.0    49.37  P0C6W8.1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5434   5606  93%   0.0    49.39  P0C6W7.1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5418   5554  83%   0.0    48.88  P0C6X8.1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5404   5574  93%   0.0    49.26  P0C6X6.1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5397   5555  87%   0.0    48.81  P0C6X9.1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5395   5565  93%   0.0    49.23  P0C6W9.1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5346   5484  93%   0.0    48.37  P0C6Y0.1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5305   5483  91%   0.0    48.52  P0C6X3.1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5301   5477  91%   0.0    48.52  P0C6X4.1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5299   5474  91%   0.0    48.53  P0C6X2.1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5267   5435  87%   0.0    48.86  P0C6X0.1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4319   4397  72%   0.0    46.73  P0C6W0.1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4282   4358  70%   0.0    46.53  P0C6Y4.1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4266   4344  70%   0.0    46.72  P0C6X5.1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4227   4303  73%   0.0    45.46  P0C6X1.1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4179   4252  72%   0.0    45.66  P0C6Y5.1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4154   4217  71%   0.0    45.69  Q98VG9.2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4151   4216  70%   0.0    45.61  P0C6Y3.1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4138   4200  71%   0.0    45.45  P0C6Y1.1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1ab; Short=pp1ab; AltName:... 4137   4200  71%   0.0    45.45  P0C6Y2.1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1a; Short=pp1a; AltName:...   2531   2531  57%   0.0    37.05  P0C6T6.1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1a; Short=pp1a; AltName:...   2341   2341  61%   0.0    33.79  P0C6T5.1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1a; Short=pp1a; AltName:...   2209   2563  60%   0.0    37.91  K9N638.1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1a; Short=pp1a; AltName:...   1880   2053  55%   0.0    37.71  P0C6T8.1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1a; Short=pp1a; AltName:...   1880   2052  55%   0.0    37.67  P0C6T9.1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Lucida Console"/>
                <a:ea typeface="DejaVu Sans"/>
              </a:rPr>
              <a:t>RecName: Full=Replicase polyprotein 1a; Short=pp1a; AltName:...   1870   2006  45%   0.0    37.44  P0C6U9.1        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27" name="CustomShape 4"/>
          <p:cNvSpPr/>
          <p:nvPr/>
        </p:nvSpPr>
        <p:spPr>
          <a:xfrm>
            <a:off x="4680000" y="3710160"/>
            <a:ext cx="1861920" cy="212760"/>
          </a:xfrm>
          <a:prstGeom prst="ellipse">
            <a:avLst/>
          </a:prstGeom>
          <a:noFill/>
          <a:ln w="2232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8B6C5E94-AB77-4958-9503-5B9D7E54F75E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27</a:t>
            </a:fld>
            <a:endParaRPr lang="ru-RU" sz="2400" b="0" strike="noStrike" spc="-1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576000" y="180000"/>
            <a:ext cx="8350920" cy="11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Словарик (таблица находок BLAST)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504000" y="1296000"/>
            <a:ext cx="7702920" cy="326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83"/>
              </a:spcBef>
            </a:pP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Max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Score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самый большой из весов (в битах) выравниваний запроса с данной находкой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</a:pP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Total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Score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суммарный вес (в битах) всех выравниваний запроса с данной находкой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</a:pP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Query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cover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процент длины запроса, покрытого выравниваниями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E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Value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в таблице находок это E-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value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посчитанное по особой формуле на основе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всех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выравниваний запроса с данной находкой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</a:pP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Per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Ident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процент идентичных букв в лучшем (по весу) из выравниваний запроса с данной находкой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457200" y="174600"/>
            <a:ext cx="8226720" cy="1339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BLAST — </a:t>
            </a:r>
            <a:r>
              <a:rPr lang="ru-RU" sz="4100" b="1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эвристический алгоритм</a:t>
            </a:r>
            <a:endParaRPr lang="ru-RU" sz="4100" b="0" strike="noStrike" spc="-1"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693000" y="1931040"/>
            <a:ext cx="6988320" cy="393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Алгоритмы биоинформатики можно разделить на точные и эвристические.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Точные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алгоритмы решают какую-либо точно сформулированную формализованную задачу. Пример: алгоритм Нидельмана – Вунша, который для данных последовательностей находит выравнивание с максимальным весом (реализован в программе needle).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Эвристические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алгоритмы — те, для которых формальную задачу сформулировать нельзя.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BLAST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не гарантирует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нахождение оптимального локального выравнивания. За счёт этого достигается высокая скорость работы. Но теоретически возможно, что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BLAST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не найдёт в банке вполне достоверный (судя по выравниванию) гомолог.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433AAAAC-25BC-450A-8A51-A516AAD02C10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28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0" y="189000"/>
            <a:ext cx="9142560" cy="45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Как работает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BLAST?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32" name="Picture 2"/>
          <p:cNvPicPr/>
          <p:nvPr/>
        </p:nvPicPr>
        <p:blipFill>
          <a:blip r:embed="rId2"/>
          <a:stretch/>
        </p:blipFill>
        <p:spPr>
          <a:xfrm>
            <a:off x="-22320" y="19080"/>
            <a:ext cx="4707000" cy="3048120"/>
          </a:xfrm>
          <a:prstGeom prst="rect">
            <a:avLst/>
          </a:prstGeom>
          <a:ln w="9360">
            <a:noFill/>
          </a:ln>
        </p:spPr>
      </p:pic>
      <p:sp>
        <p:nvSpPr>
          <p:cNvPr id="233" name="CustomShape 2"/>
          <p:cNvSpPr/>
          <p:nvPr/>
        </p:nvSpPr>
        <p:spPr>
          <a:xfrm>
            <a:off x="2517840" y="1844640"/>
            <a:ext cx="15256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3"/>
          <p:cNvSpPr/>
          <p:nvPr/>
        </p:nvSpPr>
        <p:spPr>
          <a:xfrm>
            <a:off x="154080" y="3376440"/>
            <a:ext cx="2806920" cy="641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Поиск коротких сходных слов (якорей)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5" name="CustomShape 4"/>
          <p:cNvSpPr/>
          <p:nvPr/>
        </p:nvSpPr>
        <p:spPr>
          <a:xfrm>
            <a:off x="308880" y="28440"/>
            <a:ext cx="3647160" cy="367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Якорь (в примере —длины 3)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6" name="CustomShape 5"/>
          <p:cNvSpPr/>
          <p:nvPr/>
        </p:nvSpPr>
        <p:spPr>
          <a:xfrm>
            <a:off x="293760" y="1305000"/>
            <a:ext cx="1263960" cy="6418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Сходные слова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7" name="CustomShape 6"/>
          <p:cNvSpPr/>
          <p:nvPr/>
        </p:nvSpPr>
        <p:spPr>
          <a:xfrm>
            <a:off x="2386080" y="2130480"/>
            <a:ext cx="1536840" cy="9162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Порог на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score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8" name="CustomShape 7"/>
          <p:cNvSpPr/>
          <p:nvPr/>
        </p:nvSpPr>
        <p:spPr>
          <a:xfrm>
            <a:off x="2343240" y="1224000"/>
            <a:ext cx="1149480" cy="367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=7+5+6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39" name="Picture 9"/>
          <p:cNvPicPr/>
          <p:nvPr/>
        </p:nvPicPr>
        <p:blipFill>
          <a:blip r:embed="rId3"/>
          <a:stretch/>
        </p:blipFill>
        <p:spPr>
          <a:xfrm>
            <a:off x="4043520" y="1393920"/>
            <a:ext cx="5013360" cy="954360"/>
          </a:xfrm>
          <a:prstGeom prst="rect">
            <a:avLst/>
          </a:prstGeom>
          <a:ln w="9360">
            <a:noFill/>
          </a:ln>
        </p:spPr>
      </p:pic>
      <p:pic>
        <p:nvPicPr>
          <p:cNvPr id="240" name="Picture 10"/>
          <p:cNvPicPr/>
          <p:nvPr/>
        </p:nvPicPr>
        <p:blipFill>
          <a:blip r:embed="rId4"/>
          <a:stretch/>
        </p:blipFill>
        <p:spPr>
          <a:xfrm>
            <a:off x="4356000" y="3699000"/>
            <a:ext cx="4422960" cy="2271960"/>
          </a:xfrm>
          <a:prstGeom prst="rect">
            <a:avLst/>
          </a:prstGeom>
          <a:ln w="9360">
            <a:noFill/>
          </a:ln>
        </p:spPr>
      </p:pic>
      <p:sp>
        <p:nvSpPr>
          <p:cNvPr id="241" name="CustomShape 8"/>
          <p:cNvSpPr/>
          <p:nvPr/>
        </p:nvSpPr>
        <p:spPr>
          <a:xfrm>
            <a:off x="6870600" y="2349360"/>
            <a:ext cx="360" cy="71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9"/>
          <p:cNvSpPr/>
          <p:nvPr/>
        </p:nvSpPr>
        <p:spPr>
          <a:xfrm>
            <a:off x="5268960" y="5616720"/>
            <a:ext cx="1600200" cy="367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Расширение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3" name="CustomShape 10"/>
          <p:cNvSpPr/>
          <p:nvPr/>
        </p:nvSpPr>
        <p:spPr>
          <a:xfrm>
            <a:off x="6862680" y="3699000"/>
            <a:ext cx="2194200" cy="8233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Уменьшение за счёт:</a:t>
            </a:r>
            <a:endParaRPr lang="ru-RU" sz="16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Несовпадений</a:t>
            </a:r>
            <a:endParaRPr lang="ru-RU" sz="16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Штрафов за гэпы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576000" y="639720"/>
            <a:ext cx="7774920" cy="13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Напоминание: сходство и гомология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576000" y="1800000"/>
            <a:ext cx="7990920" cy="29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Гомология — общность происхождения</a:t>
            </a:r>
            <a:endParaRPr lang="ru-RU" sz="20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У гомологичных белков можно говорить о парах гомологичных остатков</a:t>
            </a:r>
            <a:endParaRPr lang="ru-RU" sz="16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В эволюционно правильном выравнивании все остатки в одной колонке гомологичны друг другу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Признак гомологии — сходство последовательностей</a:t>
            </a:r>
            <a:endParaRPr lang="ru-RU" sz="20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Для выявления сходства последовательности надо выровнять</a:t>
            </a:r>
            <a:endParaRPr lang="ru-RU" sz="16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Подбирают оптимальное выравнивание, то есть имеющее наибольший вес</a:t>
            </a:r>
            <a:endParaRPr lang="ru-RU" sz="16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Оптимальное выравнивание существует для любых последовательностей, в том числе негомологичных</a:t>
            </a:r>
            <a:endParaRPr lang="ru-RU" sz="16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Для двух последовательностей можно рассматривать или глобальное, или локальное выравнивание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8609760" y="630792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AD196673-160E-46C2-B4A4-5B9B47BDB2AF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1"/>
          <p:cNvPicPr/>
          <p:nvPr/>
        </p:nvPicPr>
        <p:blipFill>
          <a:blip r:embed="rId2"/>
          <a:stretch/>
        </p:blipFill>
        <p:spPr>
          <a:xfrm>
            <a:off x="0" y="1161000"/>
            <a:ext cx="9053640" cy="5240520"/>
          </a:xfrm>
          <a:prstGeom prst="rect">
            <a:avLst/>
          </a:prstGeom>
          <a:ln w="9360">
            <a:noFill/>
          </a:ln>
        </p:spPr>
      </p:pic>
      <p:sp>
        <p:nvSpPr>
          <p:cNvPr id="248" name="CustomShape 1"/>
          <p:cNvSpPr/>
          <p:nvPr/>
        </p:nvSpPr>
        <p:spPr>
          <a:xfrm>
            <a:off x="580680" y="656280"/>
            <a:ext cx="395424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Дополнительные параметры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5076360" y="2108880"/>
            <a:ext cx="244656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Lucida Sans Unicode"/>
                <a:ea typeface="DejaVu Sans"/>
              </a:rPr>
              <a:t> Длина слова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 flipH="1">
            <a:off x="2112480" y="2402280"/>
            <a:ext cx="3065760" cy="48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"/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A7165FC5-AC13-4389-B348-F77D15BE8609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30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174600"/>
            <a:ext cx="8226720" cy="1339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100" b="1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Длина слова</a:t>
            </a:r>
            <a:endParaRPr lang="ru-RU" sz="4100" b="0" strike="noStrike" spc="-1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616320" y="1547280"/>
            <a:ext cx="6988320" cy="255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Одним из параметров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BLAST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является длина слова (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word size).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Чем больше длина слова, тем быстрее работает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BLAST,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но тем меньше его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чувствительность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. Это означает, что вероятность пропустить гомологи возрастает.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Сейчас на сайте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NCBI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значение длины слова по умолчанию равно 6, доступны значения 2 и 3.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53AC8C4-4F29-4804-B683-1A00653FC64E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31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8906E767-8F71-4B31-A0E4-EE329355EF53}"/>
              </a:ext>
            </a:extLst>
          </p:cNvPr>
          <p:cNvSpPr txBox="1"/>
          <p:nvPr/>
        </p:nvSpPr>
        <p:spPr>
          <a:xfrm>
            <a:off x="504000" y="301320"/>
            <a:ext cx="9071640" cy="63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Идея алгоритма BLAST</a:t>
            </a: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Shape 3">
            <a:extLst>
              <a:ext uri="{FF2B5EF4-FFF2-40B4-BE49-F238E27FC236}">
                <a16:creationId xmlns:a16="http://schemas.microsoft.com/office/drawing/2014/main" id="{0270AB5B-366D-4300-A0EF-47F2F3A7C773}"/>
              </a:ext>
            </a:extLst>
          </p:cNvPr>
          <p:cNvSpPr txBox="1"/>
          <p:nvPr/>
        </p:nvSpPr>
        <p:spPr>
          <a:xfrm>
            <a:off x="792000" y="1107549"/>
            <a:ext cx="7920000" cy="5156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1600" b="0" strike="noStrike" spc="-1" dirty="0">
                <a:latin typeface="Arial"/>
              </a:rPr>
              <a:t>Нам нужно найти в банке последовательности, хорошо выравнивающиеся с последовательностью запроса (хорошо — то есть с </a:t>
            </a:r>
            <a:r>
              <a:rPr lang="ru-RU" sz="1600" b="0" strike="noStrike" spc="-1" dirty="0" err="1">
                <a:latin typeface="Arial"/>
              </a:rPr>
              <a:t>больши</a:t>
            </a:r>
            <a:r>
              <a:rPr lang="ru-RU" sz="1600" b="0" strike="noStrike" spc="-1" dirty="0" err="1">
                <a:latin typeface="Arial"/>
                <a:ea typeface="Arial"/>
              </a:rPr>
              <a:t>́</a:t>
            </a:r>
            <a:r>
              <a:rPr lang="ru-RU" sz="1600" b="0" strike="noStrike" spc="-1" dirty="0" err="1">
                <a:latin typeface="Arial"/>
              </a:rPr>
              <a:t>м</a:t>
            </a:r>
            <a:r>
              <a:rPr lang="ru-RU" sz="1600" b="0" strike="noStrike" spc="-1" dirty="0">
                <a:latin typeface="Arial"/>
              </a:rPr>
              <a:t> весом).</a:t>
            </a:r>
          </a:p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1600" b="0" strike="noStrike" spc="-1" dirty="0">
                <a:latin typeface="Arial"/>
              </a:rPr>
              <a:t>Можно было бы это делать алгоритмом Смита – </a:t>
            </a:r>
            <a:r>
              <a:rPr lang="ru-RU" sz="1600" b="0" strike="noStrike" spc="-1" dirty="0" err="1">
                <a:latin typeface="Arial"/>
              </a:rPr>
              <a:t>Уотермена</a:t>
            </a:r>
            <a:r>
              <a:rPr lang="ru-RU" sz="1600" b="0" strike="noStrike" spc="-1" dirty="0">
                <a:latin typeface="Arial"/>
              </a:rPr>
              <a:t>, последовательно выравнивая каждую банковскую последовательность с запросом (и такие сервисы существуют, например </a:t>
            </a:r>
            <a:r>
              <a:rPr lang="ru-RU" sz="1600" b="0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ssearch</a:t>
            </a:r>
            <a:r>
              <a:rPr lang="ru-RU" sz="1600" b="0" strike="noStrike" spc="-1" dirty="0">
                <a:latin typeface="Arial"/>
              </a:rPr>
              <a:t> на сайте ebi.ac.uk). Но при нынешних объёмах банков это работает слишком медленно.</a:t>
            </a:r>
          </a:p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1600" b="0" strike="noStrike" spc="-1" dirty="0">
                <a:latin typeface="Arial"/>
              </a:rPr>
              <a:t>Идея состоит в том, чтобы заранее </a:t>
            </a:r>
            <a:r>
              <a:rPr lang="ru-RU" sz="1600" b="1" strike="noStrike" spc="-1" dirty="0">
                <a:latin typeface="Arial"/>
              </a:rPr>
              <a:t>проиндексировать </a:t>
            </a:r>
            <a:r>
              <a:rPr lang="ru-RU" sz="1600" b="0" strike="noStrike" spc="-1" dirty="0">
                <a:latin typeface="Arial"/>
              </a:rPr>
              <a:t>банк.</a:t>
            </a:r>
          </a:p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1600" b="0" strike="noStrike" spc="-1" dirty="0">
                <a:latin typeface="Arial"/>
              </a:rPr>
              <a:t>Индексы вы видели в конце почти любой научной книги, там имеется </a:t>
            </a:r>
            <a:r>
              <a:rPr lang="ru-RU" sz="1600" b="1" strike="noStrike" spc="-1" dirty="0">
                <a:latin typeface="Arial"/>
              </a:rPr>
              <a:t>алфавитный</a:t>
            </a:r>
            <a:r>
              <a:rPr lang="ru-RU" sz="1600" b="0" strike="noStrike" spc="-1" dirty="0">
                <a:latin typeface="Arial"/>
              </a:rPr>
              <a:t> список терминов (или, например, латинских названий растений) с указанием страниц, на которых упоминается этот термин.</a:t>
            </a:r>
          </a:p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1600" b="0" strike="noStrike" spc="-1" dirty="0">
                <a:latin typeface="Arial"/>
              </a:rPr>
              <a:t>В случае BLAST индексами служат </a:t>
            </a:r>
            <a:r>
              <a:rPr lang="ru-RU" sz="1600" b="1" strike="noStrike" spc="-1" dirty="0">
                <a:latin typeface="Arial"/>
              </a:rPr>
              <a:t>слова </a:t>
            </a:r>
            <a:r>
              <a:rPr lang="ru-RU" sz="1600" b="0" strike="noStrike" spc="-1" dirty="0">
                <a:latin typeface="Arial"/>
              </a:rPr>
              <a:t>заданной длины из букв, встречающихся в наших последовательностях. Например, для белков и при длине слова 3 это AAA, AAC, AAD, …, YYY, всего 20</a:t>
            </a:r>
            <a:r>
              <a:rPr lang="ru-RU" sz="1600" b="0" strike="noStrike" spc="-1" baseline="33000" dirty="0">
                <a:latin typeface="Arial"/>
              </a:rPr>
              <a:t>3</a:t>
            </a:r>
            <a:r>
              <a:rPr lang="ru-RU" sz="1600" b="0" strike="noStrike" spc="-1" dirty="0">
                <a:latin typeface="Arial"/>
              </a:rPr>
              <a:t> = 8000 слов.</a:t>
            </a:r>
          </a:p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1600" b="0" strike="noStrike" spc="-1" dirty="0">
                <a:latin typeface="Arial"/>
              </a:rPr>
              <a:t>Перед тем, как запускать собственно поиск, создаётся таблица, в которой для каждого слова указано, в какой последовательности банка и в каком месте это слово встретилось.</a:t>
            </a: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8FBB4202-F2F8-4EDD-B02E-F1FC04398930}"/>
              </a:ext>
            </a:extLst>
          </p:cNvPr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53AC8C4-4F29-4804-B683-1A00653FC64E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32</a:t>
            </a:fld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065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58D06B3-AC7C-4FC0-BD59-C451F33E9133}"/>
              </a:ext>
            </a:extLst>
          </p:cNvPr>
          <p:cNvSpPr txBox="1">
            <a:spLocks/>
          </p:cNvSpPr>
          <p:nvPr/>
        </p:nvSpPr>
        <p:spPr>
          <a:xfrm>
            <a:off x="5942623" y="5164138"/>
            <a:ext cx="2346325" cy="3889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C92A8D-BA44-4721-9265-E754ED3C20A7}" type="slidenum">
              <a:rPr lang="ru-RU" altLang="ru-RU" smtClean="0"/>
              <a:pPr/>
              <a:t>33</a:t>
            </a:fld>
            <a:endParaRPr lang="ru-RU" altLang="ru-RU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53C7D3C5-1B99-4256-9C79-8E7C9CB6D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749" y="2400659"/>
            <a:ext cx="8682267" cy="451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7C151C9-0F6C-4DDB-A4FF-B3667820253E}"/>
              </a:ext>
            </a:extLst>
          </p:cNvPr>
          <p:cNvSpPr txBox="1">
            <a:spLocks noChangeArrowheads="1"/>
          </p:cNvSpPr>
          <p:nvPr/>
        </p:nvSpPr>
        <p:spPr>
          <a:xfrm>
            <a:off x="335573" y="215900"/>
            <a:ext cx="8099425" cy="936625"/>
          </a:xfrm>
          <a:prstGeom prst="rect">
            <a:avLst/>
          </a:prstGeom>
          <a:ln/>
        </p:spPr>
        <p:txBody>
          <a:bodyPr tIns="29337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altLang="ru-RU" sz="2400" b="1"/>
              <a:t>Индекс — примерно то же, что алфавитный указатель в книге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73837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653103" y="273357"/>
            <a:ext cx="8032833" cy="11452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3991" b="1" spc="-1">
                <a:solidFill>
                  <a:srgbClr val="333333"/>
                </a:solidFill>
                <a:latin typeface="Noto Sans Regular"/>
              </a:rPr>
              <a:t>BLAST: отбор слов</a:t>
            </a:r>
          </a:p>
        </p:txBody>
      </p:sp>
      <p:sp>
        <p:nvSpPr>
          <p:cNvPr id="349" name="TextShape 2"/>
          <p:cNvSpPr txBox="1"/>
          <p:nvPr/>
        </p:nvSpPr>
        <p:spPr>
          <a:xfrm>
            <a:off x="653103" y="1959668"/>
            <a:ext cx="8098469" cy="39773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391867" indent="-293900">
              <a:spcAft>
                <a:spcPts val="257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ru-RU" sz="2358" spc="-1">
                <a:solidFill>
                  <a:srgbClr val="333333"/>
                </a:solidFill>
                <a:latin typeface="Noto Sans Regular"/>
              </a:rPr>
              <a:t>Два параметра:</a:t>
            </a:r>
          </a:p>
          <a:p>
            <a:pPr marL="783734" lvl="1" indent="-293900">
              <a:spcAft>
                <a:spcPts val="257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ru-RU" sz="2358" spc="-1">
                <a:solidFill>
                  <a:srgbClr val="333333"/>
                </a:solidFill>
                <a:latin typeface="Noto Sans Regular"/>
              </a:rPr>
              <a:t>длина слова </a:t>
            </a:r>
            <a:br>
              <a:rPr sz="1633"/>
            </a:br>
            <a:r>
              <a:rPr lang="ru-RU" sz="1814" spc="-1">
                <a:solidFill>
                  <a:srgbClr val="333333"/>
                </a:solidFill>
                <a:latin typeface="Noto Sans Regular"/>
              </a:rPr>
              <a:t>(word_size, </a:t>
            </a:r>
            <a:r>
              <a:rPr lang="ru-RU" sz="1814" spc="-1">
                <a:solidFill>
                  <a:srgbClr val="333333"/>
                </a:solidFill>
                <a:latin typeface="Nachlieli CLM"/>
                <a:ea typeface="Nachlieli CLM"/>
              </a:rPr>
              <a:t>≥</a:t>
            </a:r>
            <a:r>
              <a:rPr lang="ru-RU" sz="1814" spc="-1">
                <a:solidFill>
                  <a:srgbClr val="333333"/>
                </a:solidFill>
                <a:latin typeface="Noto Sans Regular"/>
              </a:rPr>
              <a:t>2, по умолчанию 3)</a:t>
            </a:r>
          </a:p>
          <a:p>
            <a:pPr marL="783734" lvl="1" indent="-293900">
              <a:spcAft>
                <a:spcPts val="257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ru-RU" sz="2358" spc="-1">
                <a:solidFill>
                  <a:srgbClr val="333333"/>
                </a:solidFill>
                <a:latin typeface="Noto Sans Regular"/>
              </a:rPr>
              <a:t>порог на сходство слов </a:t>
            </a:r>
            <a:br>
              <a:rPr sz="1633"/>
            </a:br>
            <a:r>
              <a:rPr lang="ru-RU" sz="1996" spc="-1">
                <a:solidFill>
                  <a:srgbClr val="333333"/>
                </a:solidFill>
                <a:latin typeface="Noto Sans Regular"/>
              </a:rPr>
              <a:t>(threshold, </a:t>
            </a:r>
            <a:r>
              <a:rPr lang="ru-RU" sz="1996" spc="-1">
                <a:solidFill>
                  <a:srgbClr val="333333"/>
                </a:solidFill>
                <a:latin typeface="Nachlieli CLM"/>
                <a:ea typeface="Nachlieli CLM"/>
              </a:rPr>
              <a:t>≥0, по умолчанию 11)</a:t>
            </a:r>
            <a:endParaRPr lang="ru-RU" sz="1996" spc="-1">
              <a:solidFill>
                <a:srgbClr val="333333"/>
              </a:solidFill>
              <a:latin typeface="Noto Sans Regular"/>
            </a:endParaRPr>
          </a:p>
          <a:p>
            <a:pPr marL="391867" indent="-293900">
              <a:spcAft>
                <a:spcPts val="257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ru-RU" sz="2358" spc="-1">
                <a:solidFill>
                  <a:srgbClr val="333333"/>
                </a:solidFill>
                <a:latin typeface="Noto Sans Regular"/>
              </a:rPr>
              <a:t>Берутся все слова из запроса (query)</a:t>
            </a:r>
            <a:br>
              <a:rPr sz="1633"/>
            </a:br>
            <a:r>
              <a:rPr lang="ru-RU" sz="1996" spc="-1">
                <a:solidFill>
                  <a:srgbClr val="333333"/>
                </a:solidFill>
                <a:latin typeface="Noto Sans Regular"/>
              </a:rPr>
              <a:t>например, из aacddefg будут взяты (при длине слова 3): </a:t>
            </a:r>
            <a:br>
              <a:rPr sz="1633"/>
            </a:br>
            <a:r>
              <a:rPr lang="ru-RU" sz="1996" spc="-1">
                <a:solidFill>
                  <a:srgbClr val="333333"/>
                </a:solidFill>
                <a:latin typeface="Noto Sans Regular"/>
              </a:rPr>
              <a:t>aac, acd, cdd, dde, def, dfg</a:t>
            </a:r>
          </a:p>
          <a:p>
            <a:pPr marL="391867" indent="-293900">
              <a:spcAft>
                <a:spcPts val="257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ru-RU" sz="2358" spc="-1">
                <a:solidFill>
                  <a:srgbClr val="333333"/>
                </a:solidFill>
                <a:latin typeface="Noto Sans Regular"/>
              </a:rPr>
              <a:t>В индексах ищутся слова, имеющие сходство со словами из запроса на уровне не менее threshold</a:t>
            </a: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1A1DEB39-FE3A-443E-BA3A-D5D6E7A91EA0}"/>
              </a:ext>
            </a:extLst>
          </p:cNvPr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53AC8C4-4F29-4804-B683-1A00653FC64E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34</a:t>
            </a:fld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06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653103" y="154493"/>
            <a:ext cx="8032833" cy="13829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3991" b="1" spc="-1">
                <a:solidFill>
                  <a:srgbClr val="333333"/>
                </a:solidFill>
                <a:latin typeface="Noto Sans Regular"/>
              </a:rPr>
              <a:t>BLAST: от якоря к выравниванию</a:t>
            </a:r>
          </a:p>
        </p:txBody>
      </p:sp>
      <p:sp>
        <p:nvSpPr>
          <p:cNvPr id="351" name="TextShape 2"/>
          <p:cNvSpPr txBox="1"/>
          <p:nvPr/>
        </p:nvSpPr>
        <p:spPr>
          <a:xfrm>
            <a:off x="326551" y="1639648"/>
            <a:ext cx="8163780" cy="39773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391867" indent="-293900">
              <a:spcAft>
                <a:spcPts val="128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ru-RU" sz="1633" spc="-1">
                <a:solidFill>
                  <a:srgbClr val="333333"/>
                </a:solidFill>
                <a:latin typeface="Noto Sans Regular"/>
              </a:rPr>
              <a:t>Выравнивание начинает строиться, если в запросе есть пара слов на расстоянии, меньшем параметра window_size (по умолчанию 40), для которых нашлась пара сходных слов в одной банковской последовательности на том же расстоянии. </a:t>
            </a:r>
            <a:br>
              <a:rPr sz="1633"/>
            </a:br>
            <a:r>
              <a:rPr lang="ru-RU" sz="1633" spc="-1">
                <a:solidFill>
                  <a:srgbClr val="333333"/>
                </a:solidFill>
                <a:latin typeface="Noto Sans Regular"/>
              </a:rPr>
              <a:t>В результате получаем два якоря — выравнивания длины word_size.</a:t>
            </a:r>
          </a:p>
          <a:p>
            <a:pPr marL="391867" indent="-293900">
              <a:spcAft>
                <a:spcPts val="128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ru-RU" sz="1633" spc="-1">
                <a:solidFill>
                  <a:srgbClr val="333333"/>
                </a:solidFill>
                <a:latin typeface="Noto Sans Regular"/>
              </a:rPr>
              <a:t>Второй якорь расширяется без гэпов в обе стороны, пока вес не упадёт на заданную величину от максимально достигнутого (по умолчанию этот параметр xdrop_ungap = 7 бит)</a:t>
            </a:r>
          </a:p>
          <a:p>
            <a:pPr marL="391867" indent="-293900">
              <a:spcAft>
                <a:spcPts val="128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ru-RU" sz="1633" spc="-1">
                <a:solidFill>
                  <a:srgbClr val="333333"/>
                </a:solidFill>
                <a:latin typeface="Noto Sans Regular"/>
              </a:rPr>
              <a:t>Если максимально достигнутый вес больше 22 бит, то соответствующее выравнивание расширяется уже с гэпами (аналогично алгоритму Нидлмана – Вунша). Расширение продолжается, пока вес не упадёт ниже максимально достигнутого на величину, большую xdrop_gap, по умолчанию 15 бит</a:t>
            </a: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710A0F52-5130-4047-A323-FCA81AB5DA14}"/>
              </a:ext>
            </a:extLst>
          </p:cNvPr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53AC8C4-4F29-4804-B683-1A00653FC64E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35</a:t>
            </a:fld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401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653103" y="273357"/>
            <a:ext cx="8032833" cy="11452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3991" b="1" spc="-1">
                <a:solidFill>
                  <a:srgbClr val="333333"/>
                </a:solidFill>
                <a:latin typeface="Noto Sans Regular"/>
              </a:rPr>
              <a:t>BLAST: расширение якоря</a:t>
            </a:r>
          </a:p>
        </p:txBody>
      </p:sp>
      <p:pic>
        <p:nvPicPr>
          <p:cNvPr id="353" name="Picture 5_0" descr="c11f008"/>
          <p:cNvPicPr/>
          <p:nvPr/>
        </p:nvPicPr>
        <p:blipFill>
          <a:blip r:embed="rId2"/>
          <a:stretch/>
        </p:blipFill>
        <p:spPr>
          <a:xfrm>
            <a:off x="2030495" y="1894357"/>
            <a:ext cx="3455565" cy="2407335"/>
          </a:xfrm>
          <a:prstGeom prst="rect">
            <a:avLst/>
          </a:prstGeom>
          <a:ln w="9360">
            <a:noFill/>
          </a:ln>
        </p:spPr>
      </p:pic>
      <p:sp>
        <p:nvSpPr>
          <p:cNvPr id="354" name="TextShape 2"/>
          <p:cNvSpPr txBox="1"/>
          <p:nvPr/>
        </p:nvSpPr>
        <p:spPr>
          <a:xfrm>
            <a:off x="783723" y="4768008"/>
            <a:ext cx="6857575" cy="77849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ru-RU" sz="1633" spc="-1">
                <a:latin typeface="Arial"/>
              </a:rPr>
              <a:t>Это схема расширения в одну сторону; после того, как максимальное значение найдено, точно так же расширяем в другую.</a:t>
            </a:r>
          </a:p>
        </p:txBody>
      </p:sp>
      <p:sp>
        <p:nvSpPr>
          <p:cNvPr id="355" name="Line 3"/>
          <p:cNvSpPr/>
          <p:nvPr/>
        </p:nvSpPr>
        <p:spPr>
          <a:xfrm flipH="1">
            <a:off x="3916002" y="2090288"/>
            <a:ext cx="1765989" cy="513665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TextShape 4"/>
          <p:cNvSpPr txBox="1"/>
          <p:nvPr/>
        </p:nvSpPr>
        <p:spPr>
          <a:xfrm>
            <a:off x="6073853" y="1674588"/>
            <a:ext cx="2285858" cy="54632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ru-RU" sz="1633" spc="-1">
                <a:latin typeface="Arial"/>
              </a:rPr>
              <a:t>xdrop_ungap, по умолчанию X =7</a:t>
            </a:r>
          </a:p>
        </p:txBody>
      </p:sp>
      <p:sp>
        <p:nvSpPr>
          <p:cNvPr id="357" name="Line 5"/>
          <p:cNvSpPr/>
          <p:nvPr/>
        </p:nvSpPr>
        <p:spPr>
          <a:xfrm flipH="1">
            <a:off x="5486060" y="3004631"/>
            <a:ext cx="979654" cy="587792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TextShape 6"/>
          <p:cNvSpPr txBox="1"/>
          <p:nvPr/>
        </p:nvSpPr>
        <p:spPr>
          <a:xfrm>
            <a:off x="6596334" y="2612770"/>
            <a:ext cx="2089928" cy="78372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ru-RU" sz="1633" spc="-1">
                <a:latin typeface="Arial"/>
              </a:rPr>
              <a:t>Минимальный вес хита, по умолчанию S = 22</a:t>
            </a:r>
          </a:p>
        </p:txBody>
      </p:sp>
      <p:sp>
        <p:nvSpPr>
          <p:cNvPr id="359" name="Line 7"/>
          <p:cNvSpPr/>
          <p:nvPr/>
        </p:nvSpPr>
        <p:spPr>
          <a:xfrm flipH="1" flipV="1">
            <a:off x="5551370" y="3984285"/>
            <a:ext cx="914670" cy="163276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TextShape 8"/>
          <p:cNvSpPr txBox="1"/>
          <p:nvPr/>
        </p:nvSpPr>
        <p:spPr>
          <a:xfrm>
            <a:off x="6596661" y="3755699"/>
            <a:ext cx="2089928" cy="78372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ru-RU" sz="1633" spc="-1">
                <a:latin typeface="Arial"/>
              </a:rPr>
              <a:t>Минимальный вес якоря, по умолчанию T = 11</a:t>
            </a: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6B422355-76E5-4015-B01E-BA7516EC1DB2}"/>
              </a:ext>
            </a:extLst>
          </p:cNvPr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53AC8C4-4F29-4804-B683-1A00653FC64E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36</a:t>
            </a:fld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832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360"/>
          <p:cNvPicPr/>
          <p:nvPr/>
        </p:nvPicPr>
        <p:blipFill>
          <a:blip r:embed="rId2"/>
          <a:stretch/>
        </p:blipFill>
        <p:spPr>
          <a:xfrm>
            <a:off x="849033" y="349920"/>
            <a:ext cx="7108040" cy="5540920"/>
          </a:xfrm>
          <a:prstGeom prst="rect">
            <a:avLst/>
          </a:prstGeom>
          <a:ln>
            <a:noFill/>
          </a:ln>
        </p:spPr>
      </p:pic>
      <p:sp>
        <p:nvSpPr>
          <p:cNvPr id="362" name="TextShape 1"/>
          <p:cNvSpPr txBox="1"/>
          <p:nvPr/>
        </p:nvSpPr>
        <p:spPr>
          <a:xfrm>
            <a:off x="2797130" y="5890840"/>
            <a:ext cx="5740201" cy="54632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ru-RU" sz="1633" spc="-1" dirty="0">
                <a:solidFill>
                  <a:schemeClr val="accent2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https://docplayer.net/15013198-Databases-indexation.html</a:t>
            </a:r>
            <a:endParaRPr lang="ru-RU" sz="1633" spc="-1" dirty="0">
              <a:solidFill>
                <a:schemeClr val="accent2"/>
              </a:solidFill>
              <a:latin typeface="Arial"/>
            </a:endParaRPr>
          </a:p>
          <a:p>
            <a:r>
              <a:rPr lang="ru-RU" sz="1633" spc="-1" dirty="0">
                <a:latin typeface="Arial"/>
              </a:rPr>
              <a:t>Автор: </a:t>
            </a:r>
            <a:r>
              <a:rPr lang="ru-RU" sz="1633" spc="-1" dirty="0" err="1">
                <a:latin typeface="Arial"/>
              </a:rPr>
              <a:t>Laurent</a:t>
            </a:r>
            <a:r>
              <a:rPr lang="ru-RU" sz="1633" spc="-1" dirty="0">
                <a:latin typeface="Arial"/>
              </a:rPr>
              <a:t> </a:t>
            </a:r>
            <a:r>
              <a:rPr lang="ru-RU" sz="1633" spc="-1" dirty="0" err="1">
                <a:latin typeface="Arial"/>
              </a:rPr>
              <a:t>Falquet</a:t>
            </a:r>
            <a:r>
              <a:rPr lang="ru-RU" sz="1633" spc="-1" dirty="0">
                <a:latin typeface="Arial"/>
              </a:rPr>
              <a:t>, SIB</a:t>
            </a: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296D7DE5-5523-4986-8EBF-970BB146230D}"/>
              </a:ext>
            </a:extLst>
          </p:cNvPr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53AC8C4-4F29-4804-B683-1A00653FC64E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37</a:t>
            </a:fld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939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653103" y="273357"/>
            <a:ext cx="8032833" cy="11452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3991" b="1" spc="-1">
                <a:solidFill>
                  <a:srgbClr val="333333"/>
                </a:solidFill>
                <a:latin typeface="Noto Sans Regular"/>
              </a:rPr>
              <a:t>BLAST: роль длины слова </a:t>
            </a:r>
            <a:br>
              <a:rPr sz="1633"/>
            </a:br>
            <a:r>
              <a:rPr lang="ru-RU" sz="2540" b="1" spc="-1">
                <a:solidFill>
                  <a:srgbClr val="333333"/>
                </a:solidFill>
                <a:latin typeface="Noto Sans Regular"/>
              </a:rPr>
              <a:t>(мой эксперимент)</a:t>
            </a:r>
          </a:p>
        </p:txBody>
      </p:sp>
      <p:sp>
        <p:nvSpPr>
          <p:cNvPr id="364" name="TextShape 2"/>
          <p:cNvSpPr txBox="1"/>
          <p:nvPr/>
        </p:nvSpPr>
        <p:spPr>
          <a:xfrm>
            <a:off x="261241" y="1684609"/>
            <a:ext cx="8490331" cy="48982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391867" indent="-293900">
              <a:spcAft>
                <a:spcPts val="257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ru-RU" sz="2000" spc="-1" dirty="0">
                <a:solidFill>
                  <a:srgbClr val="000000"/>
                </a:solidFill>
                <a:latin typeface="Calibri"/>
              </a:rPr>
              <a:t>Вход: последовательность из  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466</a:t>
            </a:r>
            <a:r>
              <a:rPr lang="ru-RU" sz="2000" spc="-1" dirty="0">
                <a:solidFill>
                  <a:srgbClr val="000000"/>
                </a:solidFill>
                <a:latin typeface="Calibri"/>
              </a:rPr>
              <a:t>  остатков</a:t>
            </a:r>
            <a:endParaRPr lang="ru-RU" sz="2000" spc="-1" dirty="0">
              <a:solidFill>
                <a:srgbClr val="333333"/>
              </a:solidFill>
              <a:latin typeface="Noto Sans Regular"/>
            </a:endParaRPr>
          </a:p>
          <a:p>
            <a:pPr marL="391867" indent="-293900">
              <a:spcAft>
                <a:spcPts val="257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NCBI BLAST (https://blast.ncbi.nlm.nih.gov/)</a:t>
            </a:r>
            <a:endParaRPr lang="ru-RU" sz="2000" spc="-1" dirty="0">
              <a:solidFill>
                <a:srgbClr val="333333"/>
              </a:solidFill>
              <a:latin typeface="Noto Sans Regular"/>
            </a:endParaRPr>
          </a:p>
          <a:p>
            <a:pPr marL="391867" indent="-293900">
              <a:spcAft>
                <a:spcPts val="257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ru-RU" sz="2000" spc="-1" dirty="0">
                <a:solidFill>
                  <a:srgbClr val="000000"/>
                </a:solidFill>
                <a:latin typeface="Calibri"/>
              </a:rPr>
              <a:t>Область поиска: 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</a:rPr>
              <a:t>Swissprot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000" spc="-1" dirty="0">
                <a:solidFill>
                  <a:srgbClr val="000000"/>
                </a:solidFill>
                <a:latin typeface="Calibri"/>
              </a:rPr>
              <a:t>белки из бактерий</a:t>
            </a:r>
            <a:endParaRPr lang="ru-RU" sz="2000" spc="-1" dirty="0">
              <a:solidFill>
                <a:srgbClr val="333333"/>
              </a:solidFill>
              <a:latin typeface="Noto Sans Regular"/>
            </a:endParaRPr>
          </a:p>
          <a:p>
            <a:pPr marL="391867" indent="-293900">
              <a:spcAft>
                <a:spcPts val="257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ru-RU" sz="2000" spc="-1" dirty="0">
                <a:solidFill>
                  <a:srgbClr val="000000"/>
                </a:solidFill>
                <a:latin typeface="Calibri"/>
              </a:rPr>
              <a:t>Параметры, кроме "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Word Size", </a:t>
            </a:r>
            <a:r>
              <a:rPr lang="ru-RU" sz="2000" spc="-1" dirty="0">
                <a:solidFill>
                  <a:srgbClr val="000000"/>
                </a:solidFill>
                <a:latin typeface="Calibri"/>
              </a:rPr>
              <a:t>по умолчанию.</a:t>
            </a:r>
            <a:br>
              <a:rPr sz="2000" dirty="0"/>
            </a:br>
            <a:r>
              <a:rPr lang="ru-RU" sz="2000" spc="-1" dirty="0">
                <a:solidFill>
                  <a:srgbClr val="000000"/>
                </a:solidFill>
                <a:latin typeface="Calibri"/>
              </a:rPr>
              <a:t>В частности, порог 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E-value = 10</a:t>
            </a:r>
            <a:endParaRPr lang="ru-RU" sz="2000" spc="-1" dirty="0">
              <a:solidFill>
                <a:srgbClr val="333333"/>
              </a:solidFill>
              <a:latin typeface="Noto Sans Regular"/>
            </a:endParaRPr>
          </a:p>
          <a:p>
            <a:pPr marL="391867" indent="-293900">
              <a:spcAft>
                <a:spcPts val="257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Word Size = 6</a:t>
            </a:r>
            <a:endParaRPr lang="ru-RU" sz="2000" spc="-1" dirty="0">
              <a:solidFill>
                <a:srgbClr val="333333"/>
              </a:solidFill>
              <a:latin typeface="Noto Sans Regular"/>
            </a:endParaRPr>
          </a:p>
          <a:p>
            <a:pPr marL="783734" lvl="1" indent="-293900">
              <a:spcAft>
                <a:spcPts val="257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ru-RU" sz="2000" spc="-1" dirty="0">
                <a:solidFill>
                  <a:srgbClr val="000000"/>
                </a:solidFill>
                <a:latin typeface="Calibri"/>
              </a:rPr>
              <a:t>Найдено 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16 </a:t>
            </a:r>
            <a:r>
              <a:rPr lang="ru-RU" sz="2000" spc="-1" dirty="0">
                <a:solidFill>
                  <a:srgbClr val="000000"/>
                </a:solidFill>
                <a:latin typeface="Calibri"/>
              </a:rPr>
              <a:t>последовательностей</a:t>
            </a:r>
            <a:r>
              <a:rPr lang="ru-RU" sz="2000" spc="-1" dirty="0">
                <a:solidFill>
                  <a:srgbClr val="666666"/>
                </a:solidFill>
                <a:latin typeface="Calibri"/>
              </a:rPr>
              <a:t>, в них </a:t>
            </a:r>
            <a:r>
              <a:rPr lang="en-US" sz="2000" spc="-1" dirty="0">
                <a:solidFill>
                  <a:srgbClr val="666666"/>
                </a:solidFill>
                <a:latin typeface="Calibri"/>
              </a:rPr>
              <a:t>18</a:t>
            </a:r>
            <a:r>
              <a:rPr lang="ru-RU" sz="2000" spc="-1" dirty="0">
                <a:solidFill>
                  <a:srgbClr val="666666"/>
                </a:solidFill>
                <a:latin typeface="Calibri"/>
              </a:rPr>
              <a:t> выравниваний</a:t>
            </a:r>
            <a:endParaRPr lang="ru-RU" sz="2000" spc="-1" dirty="0">
              <a:solidFill>
                <a:srgbClr val="333333"/>
              </a:solidFill>
              <a:latin typeface="Noto Sans Regular"/>
            </a:endParaRPr>
          </a:p>
          <a:p>
            <a:pPr marL="783734" lvl="1" indent="-293900">
              <a:spcAft>
                <a:spcPts val="257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solidFill>
                  <a:srgbClr val="666666"/>
                </a:solidFill>
                <a:latin typeface="Calibri"/>
              </a:rPr>
              <a:t>8 </a:t>
            </a:r>
            <a:r>
              <a:rPr lang="ru-RU" sz="2000" spc="-1" dirty="0">
                <a:solidFill>
                  <a:srgbClr val="666666"/>
                </a:solidFill>
                <a:latin typeface="Calibri"/>
              </a:rPr>
              <a:t>выравниваний с </a:t>
            </a:r>
            <a:r>
              <a:rPr lang="en-US" sz="2000" spc="-1" dirty="0">
                <a:solidFill>
                  <a:srgbClr val="666666"/>
                </a:solidFill>
                <a:latin typeface="Calibri"/>
              </a:rPr>
              <a:t>E &lt; 0,001</a:t>
            </a:r>
            <a:endParaRPr lang="ru-RU" sz="2000" spc="-1" dirty="0">
              <a:solidFill>
                <a:srgbClr val="333333"/>
              </a:solidFill>
              <a:latin typeface="Noto Sans Regular"/>
            </a:endParaRPr>
          </a:p>
          <a:p>
            <a:pPr marL="783734" lvl="1" indent="-293900">
              <a:spcAft>
                <a:spcPts val="257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ru-RU" sz="2000" spc="-1" dirty="0">
                <a:solidFill>
                  <a:srgbClr val="000000"/>
                </a:solidFill>
                <a:latin typeface="Calibri"/>
              </a:rPr>
              <a:t>Время работы сервиса 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– </a:t>
            </a:r>
            <a:r>
              <a:rPr lang="ru-RU" sz="2000" spc="-1" dirty="0">
                <a:solidFill>
                  <a:srgbClr val="000000"/>
                </a:solidFill>
                <a:latin typeface="Calibri"/>
              </a:rPr>
              <a:t>менее одной минуты</a:t>
            </a:r>
            <a:endParaRPr lang="ru-RU" sz="2000" spc="-1" dirty="0">
              <a:solidFill>
                <a:srgbClr val="333333"/>
              </a:solidFill>
              <a:latin typeface="Noto Sans Regular"/>
            </a:endParaRPr>
          </a:p>
          <a:p>
            <a:pPr marL="391867" indent="-293900">
              <a:spcAft>
                <a:spcPts val="257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Word Size = 2</a:t>
            </a:r>
            <a:endParaRPr lang="ru-RU" sz="2000" spc="-1" dirty="0">
              <a:solidFill>
                <a:srgbClr val="333333"/>
              </a:solidFill>
              <a:latin typeface="Noto Sans Regular"/>
            </a:endParaRPr>
          </a:p>
          <a:p>
            <a:pPr marL="783734" lvl="1" indent="-293900">
              <a:spcAft>
                <a:spcPts val="257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ru-RU" sz="2000" spc="-1" dirty="0">
                <a:solidFill>
                  <a:srgbClr val="000000"/>
                </a:solidFill>
                <a:latin typeface="Calibri"/>
              </a:rPr>
              <a:t>Найдено 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69 </a:t>
            </a:r>
            <a:r>
              <a:rPr lang="ru-RU" sz="2000" spc="-1" dirty="0">
                <a:solidFill>
                  <a:srgbClr val="000000"/>
                </a:solidFill>
                <a:latin typeface="Calibri"/>
              </a:rPr>
              <a:t>последовательностей</a:t>
            </a:r>
            <a:r>
              <a:rPr lang="ru-RU" sz="2000" spc="-1" dirty="0">
                <a:solidFill>
                  <a:srgbClr val="666666"/>
                </a:solidFill>
                <a:latin typeface="Calibri"/>
              </a:rPr>
              <a:t>, в них 75 выравниваний</a:t>
            </a:r>
            <a:endParaRPr lang="ru-RU" sz="2000" spc="-1" dirty="0">
              <a:solidFill>
                <a:srgbClr val="333333"/>
              </a:solidFill>
              <a:latin typeface="Noto Sans Regular"/>
            </a:endParaRPr>
          </a:p>
          <a:p>
            <a:pPr marL="783734" lvl="1" indent="-293900">
              <a:spcAft>
                <a:spcPts val="257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solidFill>
                  <a:srgbClr val="666666"/>
                </a:solidFill>
                <a:latin typeface="Calibri"/>
              </a:rPr>
              <a:t>12 </a:t>
            </a:r>
            <a:r>
              <a:rPr lang="ru-RU" sz="2000" spc="-1" dirty="0">
                <a:solidFill>
                  <a:srgbClr val="666666"/>
                </a:solidFill>
                <a:latin typeface="Calibri"/>
              </a:rPr>
              <a:t>выравниваний с </a:t>
            </a:r>
            <a:r>
              <a:rPr lang="en-US" sz="2000" spc="-1" dirty="0">
                <a:solidFill>
                  <a:srgbClr val="666666"/>
                </a:solidFill>
                <a:latin typeface="Calibri"/>
              </a:rPr>
              <a:t>E &lt; 0,001</a:t>
            </a:r>
            <a:endParaRPr lang="ru-RU" sz="2000" spc="-1" dirty="0">
              <a:solidFill>
                <a:srgbClr val="333333"/>
              </a:solidFill>
              <a:latin typeface="Noto Sans Regular"/>
            </a:endParaRPr>
          </a:p>
          <a:p>
            <a:pPr marL="783734" lvl="1" indent="-293900">
              <a:spcAft>
                <a:spcPts val="1029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ru-RU" sz="2000" spc="-1" dirty="0">
                <a:solidFill>
                  <a:srgbClr val="000000"/>
                </a:solidFill>
                <a:latin typeface="Calibri"/>
              </a:rPr>
              <a:t>Время работы сервиса 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– </a:t>
            </a:r>
            <a:r>
              <a:rPr lang="ru-RU" sz="2000" spc="-1" dirty="0">
                <a:solidFill>
                  <a:srgbClr val="000000"/>
                </a:solidFill>
                <a:latin typeface="Calibri"/>
              </a:rPr>
              <a:t>около 35 мин</a:t>
            </a:r>
            <a:endParaRPr lang="ru-RU" sz="2000" spc="-1" dirty="0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01BED7AC-EEDE-4540-A95D-328DE987A148}"/>
              </a:ext>
            </a:extLst>
          </p:cNvPr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53AC8C4-4F29-4804-B683-1A00653FC64E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38</a:t>
            </a:fld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8634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52536A71-BBBB-4764-91D1-0A4C33437B57}"/>
              </a:ext>
            </a:extLst>
          </p:cNvPr>
          <p:cNvSpPr txBox="1"/>
          <p:nvPr/>
        </p:nvSpPr>
        <p:spPr>
          <a:xfrm>
            <a:off x="504000" y="301320"/>
            <a:ext cx="9071640" cy="63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Вопросы и ответы про BLAST</a:t>
            </a: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1FEE3AF9-A243-41B1-AFA1-035CEB2B7529}"/>
              </a:ext>
            </a:extLst>
          </p:cNvPr>
          <p:cNvSpPr txBox="1"/>
          <p:nvPr/>
        </p:nvSpPr>
        <p:spPr>
          <a:xfrm>
            <a:off x="9160200" y="7130160"/>
            <a:ext cx="111204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fld id="{DF931E5E-3562-4524-B82E-502B482CDA60}" type="slidenum">
              <a:rPr lang="ru-RU" sz="1800" b="0" strike="noStrike" spc="-1">
                <a:latin typeface="Arial"/>
              </a:rPr>
              <a:t>39</a:t>
            </a:fld>
            <a:endParaRPr lang="ru-RU" sz="1800" b="0" strike="noStrike" spc="-1">
              <a:latin typeface="Arial"/>
            </a:endParaRPr>
          </a:p>
        </p:txBody>
      </p:sp>
      <p:sp>
        <p:nvSpPr>
          <p:cNvPr id="4" name="TextShape 3">
            <a:extLst>
              <a:ext uri="{FF2B5EF4-FFF2-40B4-BE49-F238E27FC236}">
                <a16:creationId xmlns:a16="http://schemas.microsoft.com/office/drawing/2014/main" id="{4209EBCE-41DA-4413-BCDF-CCE1A0B2B5A0}"/>
              </a:ext>
            </a:extLst>
          </p:cNvPr>
          <p:cNvSpPr txBox="1"/>
          <p:nvPr/>
        </p:nvSpPr>
        <p:spPr>
          <a:xfrm>
            <a:off x="723322" y="1300989"/>
            <a:ext cx="8148115" cy="5156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2000" b="1" strike="noStrike" spc="-1" dirty="0">
                <a:latin typeface="Arial"/>
              </a:rPr>
              <a:t>За счёт чего BLAST работает быстро?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1800" b="0" strike="noStrike" spc="-1" dirty="0">
                <a:latin typeface="Arial"/>
              </a:rPr>
              <a:t>За счёт просмотра не всех возможных выравниваний, а только полученных расширением "затравок". Каждая "затравка" получается из слова длины k (k =2, 3, …, 6), встреченного в запросе, и очень сходного слова из какой-либо банковской последовательности.</a:t>
            </a:r>
          </a:p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1800" b="0" strike="noStrike" spc="-1" dirty="0">
                <a:latin typeface="Arial"/>
              </a:rPr>
              <a:t>"Затравки" находятся очень быстро благодаря предварительной индексации всех слов в банке. В результате индексации для каждого слова указано, в каких местах каких банковских последовательностей это слово вст</a:t>
            </a:r>
            <a:r>
              <a:rPr lang="ru-RU" spc="-1" dirty="0">
                <a:latin typeface="Arial"/>
              </a:rPr>
              <a:t>р</a:t>
            </a:r>
            <a:r>
              <a:rPr lang="ru-RU" sz="1800" b="0" strike="noStrike" spc="-1" dirty="0">
                <a:latin typeface="Arial"/>
              </a:rPr>
              <a:t>ечается.</a:t>
            </a:r>
          </a:p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2000" b="1" strike="noStrike" spc="-1" dirty="0">
                <a:latin typeface="Arial"/>
              </a:rPr>
              <a:t>Что может поменяться при изменении параметра "</a:t>
            </a:r>
            <a:r>
              <a:rPr lang="ru-RU" sz="2000" b="1" strike="noStrike" spc="-1" dirty="0" err="1">
                <a:latin typeface="Arial"/>
              </a:rPr>
              <a:t>Word</a:t>
            </a:r>
            <a:r>
              <a:rPr lang="ru-RU" sz="2000" b="1" strike="noStrike" spc="-1" dirty="0">
                <a:latin typeface="Arial"/>
              </a:rPr>
              <a:t> </a:t>
            </a:r>
            <a:r>
              <a:rPr lang="ru-RU" sz="2000" b="1" strike="noStrike" spc="-1" dirty="0" err="1">
                <a:latin typeface="Arial"/>
              </a:rPr>
              <a:t>size</a:t>
            </a:r>
            <a:r>
              <a:rPr lang="ru-RU" sz="2000" b="1" strike="noStrike" spc="-1" dirty="0">
                <a:latin typeface="Arial"/>
              </a:rPr>
              <a:t>»?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1800" b="0" strike="noStrike" spc="-1" dirty="0">
                <a:latin typeface="Arial"/>
              </a:rPr>
              <a:t>Чем длиннее слово, тем меньше машинного времени займёт поиск.</a:t>
            </a:r>
          </a:p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1800" b="0" strike="noStrike" spc="-1" dirty="0">
                <a:latin typeface="Arial"/>
              </a:rPr>
              <a:t>Чем короче слово, тем чувствительнее поиск (меньше опасность пропустить хорошее выравнивание).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F8B7ECA7-80E0-4E28-BD38-B96898A01BE3}"/>
              </a:ext>
            </a:extLst>
          </p:cNvPr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53AC8C4-4F29-4804-B683-1A00653FC64E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39</a:t>
            </a:fld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877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576000" y="639720"/>
            <a:ext cx="7774920" cy="13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Идея поиска гомологов в банке последовательностей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576000" y="1944000"/>
            <a:ext cx="7990920" cy="314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 входе — последовательность, для которой хочется найти гомологичные («запрос»), и банк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Выровняем запрос с каждой последовательностью банка, посчитаем веса этих парных выравниваний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Отберём те последовательности банка («находки»), для которых вес 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существенно выше, чем мог бы быть по случайным причинам.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8609760" y="630792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845C1E0-70C5-44CE-889F-F06F4704F03C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4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C467959D-CF8F-4B2C-BE53-C190B047F53A}"/>
              </a:ext>
            </a:extLst>
          </p:cNvPr>
          <p:cNvSpPr txBox="1"/>
          <p:nvPr/>
        </p:nvSpPr>
        <p:spPr>
          <a:xfrm>
            <a:off x="452853" y="301320"/>
            <a:ext cx="9122787" cy="63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Standalone BLAST</a:t>
            </a: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A415D744-3E14-4140-B214-E46A645CA5B1}"/>
              </a:ext>
            </a:extLst>
          </p:cNvPr>
          <p:cNvSpPr txBox="1"/>
          <p:nvPr/>
        </p:nvSpPr>
        <p:spPr>
          <a:xfrm>
            <a:off x="9153930" y="7130160"/>
            <a:ext cx="111831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fld id="{DC723CF1-5682-4932-87E8-56925FB47DAB}" type="slidenum">
              <a:rPr lang="ru-RU" sz="1800" b="0" strike="noStrike" spc="-1">
                <a:latin typeface="Arial"/>
              </a:rPr>
              <a:t>40</a:t>
            </a:fld>
            <a:endParaRPr lang="ru-RU" sz="1800" b="0" strike="noStrike" spc="-1">
              <a:latin typeface="Arial"/>
            </a:endParaRPr>
          </a:p>
        </p:txBody>
      </p:sp>
      <p:sp>
        <p:nvSpPr>
          <p:cNvPr id="4" name="TextShape 3">
            <a:extLst>
              <a:ext uri="{FF2B5EF4-FFF2-40B4-BE49-F238E27FC236}">
                <a16:creationId xmlns:a16="http://schemas.microsoft.com/office/drawing/2014/main" id="{EAD7EA02-DA87-4F06-ABAB-940D9FCA80F2}"/>
              </a:ext>
            </a:extLst>
          </p:cNvPr>
          <p:cNvSpPr txBox="1"/>
          <p:nvPr/>
        </p:nvSpPr>
        <p:spPr>
          <a:xfrm>
            <a:off x="527537" y="1512000"/>
            <a:ext cx="8352693" cy="4496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1800" b="0" strike="noStrike" spc="-1" dirty="0">
                <a:latin typeface="Arial"/>
              </a:rPr>
              <a:t>BLAST можно установить на своём компьютере</a:t>
            </a:r>
            <a:br>
              <a:rPr dirty="0"/>
            </a:br>
            <a:r>
              <a:rPr lang="ru-RU" sz="1800" b="0" strike="noStrike" spc="-1" dirty="0">
                <a:latin typeface="Arial"/>
              </a:rPr>
              <a:t>(а на </a:t>
            </a:r>
            <a:r>
              <a:rPr lang="ru-RU" sz="1800" b="0" strike="noStrike" spc="-1" dirty="0" err="1">
                <a:latin typeface="Arial"/>
              </a:rPr>
              <a:t>kodomo</a:t>
            </a:r>
            <a:r>
              <a:rPr lang="ru-RU" sz="1800" b="0" strike="noStrike" spc="-1" dirty="0">
                <a:latin typeface="Arial"/>
              </a:rPr>
              <a:t> он уже установлен)</a:t>
            </a:r>
          </a:p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1800" b="0" strike="noStrike" spc="-1" dirty="0">
                <a:latin typeface="Arial"/>
              </a:rPr>
              <a:t>Предположим, вам нужно найти гомологи белка, чья последовательность — в файле </a:t>
            </a:r>
            <a:r>
              <a:rPr lang="ru-RU" sz="1800" b="0" strike="noStrike" spc="-1" dirty="0" err="1">
                <a:latin typeface="Arial"/>
              </a:rPr>
              <a:t>myprot.fasta</a:t>
            </a:r>
            <a:r>
              <a:rPr lang="ru-RU" sz="1800" b="0" strike="noStrike" spc="-1" dirty="0">
                <a:latin typeface="Arial"/>
              </a:rPr>
              <a:t>, в протеоме, содержащемся в файле </a:t>
            </a:r>
            <a:r>
              <a:rPr lang="ru-RU" sz="1800" b="0" strike="noStrike" spc="-1" dirty="0" err="1">
                <a:latin typeface="Arial"/>
              </a:rPr>
              <a:t>proteom.fasta</a:t>
            </a:r>
            <a:r>
              <a:rPr lang="ru-RU" sz="1800" b="0" strike="noStrike" spc="-1" dirty="0">
                <a:latin typeface="Arial"/>
              </a:rPr>
              <a:t> (всё в </a:t>
            </a:r>
            <a:r>
              <a:rPr lang="ru-RU" sz="1800" b="0" strike="noStrike" spc="-1" dirty="0" err="1">
                <a:latin typeface="Arial"/>
              </a:rPr>
              <a:t>fasta</a:t>
            </a:r>
            <a:r>
              <a:rPr lang="ru-RU" sz="1800" b="0" strike="noStrike" spc="-1" dirty="0">
                <a:latin typeface="Arial"/>
              </a:rPr>
              <a:t>-формате, BLAST других не понимает).</a:t>
            </a:r>
          </a:p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1800" b="0" strike="noStrike" spc="-1" dirty="0">
                <a:latin typeface="Arial"/>
              </a:rPr>
              <a:t>Придётся сначала проиндексировать ваш банк программой </a:t>
            </a:r>
            <a:r>
              <a:rPr lang="ru-RU" sz="1800" b="0" strike="noStrike" spc="-1" dirty="0" err="1">
                <a:latin typeface="Arial"/>
              </a:rPr>
              <a:t>makeblastdb</a:t>
            </a:r>
            <a:r>
              <a:rPr lang="ru-RU" sz="1800" b="0" strike="noStrike" spc="-1" dirty="0">
                <a:latin typeface="Arial"/>
              </a:rPr>
              <a:t>, подав ей на вход протеом (читайте </a:t>
            </a:r>
            <a:r>
              <a:rPr lang="ru-RU" sz="1800" b="0" strike="noStrike" spc="-1" dirty="0" err="1">
                <a:latin typeface="Arial"/>
              </a:rPr>
              <a:t>makeblastdb</a:t>
            </a:r>
            <a:r>
              <a:rPr lang="ru-RU" sz="1800" b="0" strike="noStrike" spc="-1" dirty="0">
                <a:latin typeface="Arial"/>
              </a:rPr>
              <a:t> -</a:t>
            </a:r>
            <a:r>
              <a:rPr lang="ru-RU" sz="1800" b="0" strike="noStrike" spc="-1" dirty="0" err="1">
                <a:latin typeface="Arial"/>
              </a:rPr>
              <a:t>help</a:t>
            </a:r>
            <a:r>
              <a:rPr lang="ru-RU" sz="1800" b="0" strike="noStrike" spc="-1" dirty="0">
                <a:latin typeface="Arial"/>
              </a:rPr>
              <a:t>)</a:t>
            </a:r>
          </a:p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1800" b="0" strike="noStrike" spc="-1" dirty="0">
                <a:latin typeface="Arial"/>
              </a:rPr>
              <a:t>Эта программа создаст несколько файлов, необходимых для поиска, в том числе тот самый индекс якорей (сразу для всех допустимых длин слов)</a:t>
            </a:r>
          </a:p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1800" b="0" strike="noStrike" spc="-1" dirty="0">
                <a:latin typeface="Arial"/>
              </a:rPr>
              <a:t>После этого можно искать программой </a:t>
            </a:r>
            <a:r>
              <a:rPr lang="ru-RU" sz="1800" b="0" strike="noStrike" spc="-1" dirty="0" err="1">
                <a:latin typeface="Arial"/>
              </a:rPr>
              <a:t>blastp</a:t>
            </a:r>
            <a:r>
              <a:rPr lang="ru-RU" sz="1800" b="0" strike="noStrike" spc="-1" dirty="0">
                <a:latin typeface="Arial"/>
              </a:rPr>
              <a:t>, указав ей имя файла с запросом и название проиндексированного банка </a:t>
            </a:r>
            <a:br>
              <a:rPr dirty="0"/>
            </a:br>
            <a:r>
              <a:rPr lang="ru-RU" sz="1800" b="0" strike="noStrike" spc="-1" dirty="0">
                <a:latin typeface="Arial"/>
              </a:rPr>
              <a:t>(читайте </a:t>
            </a:r>
            <a:r>
              <a:rPr lang="ru-RU" sz="1800" b="0" strike="noStrike" spc="-1" dirty="0" err="1">
                <a:latin typeface="Arial"/>
              </a:rPr>
              <a:t>blastp</a:t>
            </a:r>
            <a:r>
              <a:rPr lang="ru-RU" sz="1800" b="0" strike="noStrike" spc="-1" dirty="0">
                <a:latin typeface="Arial"/>
              </a:rPr>
              <a:t> -</a:t>
            </a:r>
            <a:r>
              <a:rPr lang="ru-RU" sz="1800" b="0" strike="noStrike" spc="-1" dirty="0" err="1">
                <a:latin typeface="Arial"/>
              </a:rPr>
              <a:t>help</a:t>
            </a:r>
            <a:r>
              <a:rPr lang="ru-RU" sz="1800" b="0" strike="noStrike" spc="-1" dirty="0">
                <a:latin typeface="Arial"/>
              </a:rPr>
              <a:t>, нужные опции: -</a:t>
            </a:r>
            <a:r>
              <a:rPr lang="ru-RU" sz="1800" b="0" strike="noStrike" spc="-1" dirty="0" err="1">
                <a:latin typeface="Arial"/>
              </a:rPr>
              <a:t>query</a:t>
            </a:r>
            <a:r>
              <a:rPr lang="ru-RU" sz="1800" b="0" strike="noStrike" spc="-1" dirty="0">
                <a:latin typeface="Arial"/>
              </a:rPr>
              <a:t>, -</a:t>
            </a:r>
            <a:r>
              <a:rPr lang="ru-RU" sz="1800" b="0" strike="noStrike" spc="-1" dirty="0" err="1">
                <a:latin typeface="Arial"/>
              </a:rPr>
              <a:t>db</a:t>
            </a:r>
            <a:r>
              <a:rPr lang="ru-RU" sz="1800" b="0" strike="noStrike" spc="-1" dirty="0">
                <a:latin typeface="Arial"/>
              </a:rPr>
              <a:t>, -</a:t>
            </a:r>
            <a:r>
              <a:rPr lang="ru-RU" sz="1800" b="0" strike="noStrike" spc="-1" dirty="0" err="1">
                <a:latin typeface="Arial"/>
              </a:rPr>
              <a:t>out</a:t>
            </a:r>
            <a:r>
              <a:rPr lang="ru-RU" sz="1800" b="0" strike="noStrike" spc="-1" dirty="0">
                <a:latin typeface="Arial"/>
              </a:rPr>
              <a:t>)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529B658D-91E0-47BC-89F7-FBE20CA6EE9E}"/>
              </a:ext>
            </a:extLst>
          </p:cNvPr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53AC8C4-4F29-4804-B683-1A00653FC64E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40</a:t>
            </a:fld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532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95DC0900-B343-4CFF-9FED-54DE1CC6FF9E}"/>
              </a:ext>
            </a:extLst>
          </p:cNvPr>
          <p:cNvSpPr txBox="1"/>
          <p:nvPr/>
        </p:nvSpPr>
        <p:spPr>
          <a:xfrm>
            <a:off x="504000" y="301319"/>
            <a:ext cx="8428901" cy="7591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Standalone BLAST</a:t>
            </a: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C1E92A89-7FE0-475D-96B9-C8D1767D9134}"/>
              </a:ext>
            </a:extLst>
          </p:cNvPr>
          <p:cNvSpPr txBox="1"/>
          <p:nvPr/>
        </p:nvSpPr>
        <p:spPr>
          <a:xfrm>
            <a:off x="9160200" y="7130159"/>
            <a:ext cx="1033250" cy="51225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fld id="{91482EFE-5247-40C7-9CC7-019C2E2972DB}" type="slidenum">
              <a:rPr lang="ru-RU" sz="1800" b="0" strike="noStrike" spc="-1">
                <a:latin typeface="Arial"/>
              </a:rPr>
              <a:t>41</a:t>
            </a:fld>
            <a:endParaRPr lang="ru-RU" sz="1800" b="0" strike="noStrike" spc="-1">
              <a:latin typeface="Arial"/>
            </a:endParaRPr>
          </a:p>
        </p:txBody>
      </p:sp>
      <p:sp>
        <p:nvSpPr>
          <p:cNvPr id="4" name="TextShape 3">
            <a:extLst>
              <a:ext uri="{FF2B5EF4-FFF2-40B4-BE49-F238E27FC236}">
                <a16:creationId xmlns:a16="http://schemas.microsoft.com/office/drawing/2014/main" id="{5A703B61-F5E8-4872-87AD-03B0E67B0CB9}"/>
              </a:ext>
            </a:extLst>
          </p:cNvPr>
          <p:cNvSpPr txBox="1"/>
          <p:nvPr/>
        </p:nvSpPr>
        <p:spPr>
          <a:xfrm>
            <a:off x="576000" y="1512000"/>
            <a:ext cx="8428900" cy="3974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1800" b="0" strike="noStrike" spc="-1" dirty="0">
                <a:latin typeface="Arial"/>
              </a:rPr>
              <a:t>Впрочем, можно использовать BLAST и для обычного локального выравнивания двух последовательностей, безо всякой индексации:</a:t>
            </a:r>
          </a:p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1600" b="0" strike="noStrike" spc="-1" dirty="0" err="1">
                <a:latin typeface="Lucida Console"/>
              </a:rPr>
              <a:t>blastp</a:t>
            </a:r>
            <a:r>
              <a:rPr lang="ru-RU" sz="1600" b="0" strike="noStrike" spc="-1" dirty="0">
                <a:latin typeface="Lucida Console"/>
              </a:rPr>
              <a:t> -</a:t>
            </a:r>
            <a:r>
              <a:rPr lang="ru-RU" sz="1600" b="0" strike="noStrike" spc="-1" dirty="0" err="1">
                <a:latin typeface="Lucida Console"/>
              </a:rPr>
              <a:t>query</a:t>
            </a:r>
            <a:r>
              <a:rPr lang="ru-RU" sz="1600" b="0" strike="noStrike" spc="-1" dirty="0">
                <a:latin typeface="Lucida Console"/>
              </a:rPr>
              <a:t> seq1.fasta -</a:t>
            </a:r>
            <a:r>
              <a:rPr lang="ru-RU" sz="1600" b="0" strike="noStrike" spc="-1" dirty="0" err="1">
                <a:latin typeface="Lucida Console"/>
              </a:rPr>
              <a:t>subject</a:t>
            </a:r>
            <a:r>
              <a:rPr lang="ru-RU" sz="1600" b="0" strike="noStrike" spc="-1" dirty="0">
                <a:latin typeface="Lucida Console"/>
              </a:rPr>
              <a:t> seq2.fasta -</a:t>
            </a:r>
            <a:r>
              <a:rPr lang="ru-RU" sz="1600" b="0" strike="noStrike" spc="-1" dirty="0" err="1">
                <a:latin typeface="Lucida Console"/>
              </a:rPr>
              <a:t>out</a:t>
            </a:r>
            <a:r>
              <a:rPr lang="ru-RU" sz="1600" b="0" strike="noStrike" spc="-1" dirty="0">
                <a:latin typeface="Lucida Console"/>
              </a:rPr>
              <a:t> </a:t>
            </a:r>
            <a:r>
              <a:rPr lang="ru-RU" sz="1600" b="0" strike="noStrike" spc="-1" dirty="0" err="1">
                <a:latin typeface="Lucida Console"/>
              </a:rPr>
              <a:t>result.blastp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1800" b="0" strike="noStrike" spc="-1" dirty="0">
                <a:latin typeface="Arial"/>
              </a:rPr>
              <a:t>Но имейте в виду, что BLAST и в таком варианте не гарантирует оптимального выравнивания (это </a:t>
            </a:r>
            <a:r>
              <a:rPr lang="ru-RU" sz="1800" b="1" strike="noStrike" spc="-1" dirty="0">
                <a:latin typeface="Arial"/>
              </a:rPr>
              <a:t>эвристический</a:t>
            </a:r>
            <a:r>
              <a:rPr lang="ru-RU" sz="1800" b="0" strike="noStrike" spc="-1" dirty="0">
                <a:latin typeface="Arial"/>
              </a:rPr>
              <a:t> алгоритм)! Зато можно быстро выровнять очень длинные последовательности (команде </a:t>
            </a:r>
            <a:r>
              <a:rPr lang="ru-RU" sz="1800" b="0" strike="noStrike" spc="-1" dirty="0" err="1">
                <a:latin typeface="Arial"/>
              </a:rPr>
              <a:t>water</a:t>
            </a:r>
            <a:r>
              <a:rPr lang="ru-RU" sz="1800" b="0" strike="noStrike" spc="-1" dirty="0">
                <a:latin typeface="Arial"/>
              </a:rPr>
              <a:t> может не хватить памяти) и получить не одно, а много локальных выравниваний.</a:t>
            </a:r>
          </a:p>
          <a:p>
            <a:pPr>
              <a:lnSpc>
                <a:spcPct val="115000"/>
              </a:lnSpc>
              <a:spcBef>
                <a:spcPts val="567"/>
              </a:spcBef>
            </a:pPr>
            <a:r>
              <a:rPr lang="ru-RU" sz="1500" b="0" strike="noStrike" spc="-1" dirty="0">
                <a:latin typeface="Arial"/>
              </a:rPr>
              <a:t>(На самом деле в этом варианте BLAST «на ходу» индексирует вторую последовательность)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BC69C2F0-4323-4153-A1F3-0FE656971D45}"/>
              </a:ext>
            </a:extLst>
          </p:cNvPr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53AC8C4-4F29-4804-B683-1A00653FC64E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41</a:t>
            </a:fld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907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653103" y="154493"/>
            <a:ext cx="8032833" cy="13829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3991" b="1" spc="-1">
                <a:solidFill>
                  <a:srgbClr val="333333"/>
                </a:solidFill>
                <a:latin typeface="Noto Sans Regular"/>
              </a:rPr>
              <a:t>BLAST: варианты формата выходного файла</a:t>
            </a:r>
          </a:p>
        </p:txBody>
      </p:sp>
      <p:sp>
        <p:nvSpPr>
          <p:cNvPr id="366" name="TextShape 2"/>
          <p:cNvSpPr txBox="1"/>
          <p:nvPr/>
        </p:nvSpPr>
        <p:spPr>
          <a:xfrm>
            <a:off x="501133" y="1623810"/>
            <a:ext cx="7837228" cy="40637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1361" spc="-1" dirty="0">
                <a:solidFill>
                  <a:srgbClr val="333333"/>
                </a:solidFill>
                <a:latin typeface="Lucida Console"/>
                <a:ea typeface="Lucida Console"/>
              </a:rPr>
              <a:t> 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-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outfmt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&lt;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String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&gt;</a:t>
            </a:r>
            <a:endParaRPr lang="ru-RU" sz="1200" spc="-1" dirty="0">
              <a:solidFill>
                <a:srgbClr val="333333"/>
              </a:solidFill>
              <a:latin typeface="Noto Sans Regular"/>
            </a:endParaRPr>
          </a:p>
          <a:p>
            <a:pPr>
              <a:lnSpc>
                <a:spcPct val="115000"/>
              </a:lnSpc>
            </a:pP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 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alignment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view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options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:</a:t>
            </a:r>
            <a:endParaRPr lang="ru-RU" sz="1200" spc="-1" dirty="0">
              <a:solidFill>
                <a:srgbClr val="333333"/>
              </a:solidFill>
              <a:latin typeface="Noto Sans Regular"/>
            </a:endParaRPr>
          </a:p>
          <a:p>
            <a:pPr>
              <a:lnSpc>
                <a:spcPct val="115000"/>
              </a:lnSpc>
            </a:pP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    0 =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Pairwise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,</a:t>
            </a:r>
            <a:endParaRPr lang="ru-RU" sz="1200" spc="-1" dirty="0">
              <a:solidFill>
                <a:srgbClr val="333333"/>
              </a:solidFill>
              <a:latin typeface="Noto Sans Regular"/>
            </a:endParaRPr>
          </a:p>
          <a:p>
            <a:pPr>
              <a:lnSpc>
                <a:spcPct val="115000"/>
              </a:lnSpc>
            </a:pP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    1 =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Query-anchored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showing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identities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,</a:t>
            </a:r>
            <a:endParaRPr lang="ru-RU" sz="1200" spc="-1" dirty="0">
              <a:solidFill>
                <a:srgbClr val="333333"/>
              </a:solidFill>
              <a:latin typeface="Noto Sans Regular"/>
            </a:endParaRPr>
          </a:p>
          <a:p>
            <a:pPr>
              <a:lnSpc>
                <a:spcPct val="115000"/>
              </a:lnSpc>
            </a:pP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    2 =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Query-anchored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no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identities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,</a:t>
            </a:r>
            <a:endParaRPr lang="ru-RU" sz="1200" spc="-1" dirty="0">
              <a:solidFill>
                <a:srgbClr val="333333"/>
              </a:solidFill>
              <a:latin typeface="Noto Sans Regular"/>
            </a:endParaRPr>
          </a:p>
          <a:p>
            <a:pPr>
              <a:lnSpc>
                <a:spcPct val="115000"/>
              </a:lnSpc>
            </a:pP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    3 =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Flat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query-anchored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showing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identities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,</a:t>
            </a:r>
            <a:endParaRPr lang="ru-RU" sz="1200" spc="-1" dirty="0">
              <a:solidFill>
                <a:srgbClr val="333333"/>
              </a:solidFill>
              <a:latin typeface="Noto Sans Regular"/>
            </a:endParaRPr>
          </a:p>
          <a:p>
            <a:pPr>
              <a:lnSpc>
                <a:spcPct val="115000"/>
              </a:lnSpc>
            </a:pP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    4 =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Flat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query-anchored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no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identities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,</a:t>
            </a:r>
            <a:endParaRPr lang="ru-RU" sz="1200" spc="-1" dirty="0">
              <a:solidFill>
                <a:srgbClr val="333333"/>
              </a:solidFill>
              <a:latin typeface="Noto Sans Regular"/>
            </a:endParaRPr>
          </a:p>
          <a:p>
            <a:pPr>
              <a:lnSpc>
                <a:spcPct val="115000"/>
              </a:lnSpc>
            </a:pP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    5 = BLAST XML,</a:t>
            </a:r>
            <a:endParaRPr lang="ru-RU" sz="1200" spc="-1" dirty="0">
              <a:solidFill>
                <a:srgbClr val="333333"/>
              </a:solidFill>
              <a:latin typeface="Noto Sans Regular"/>
            </a:endParaRPr>
          </a:p>
          <a:p>
            <a:pPr>
              <a:lnSpc>
                <a:spcPct val="115000"/>
              </a:lnSpc>
            </a:pP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    6 =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Tabular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,</a:t>
            </a:r>
            <a:endParaRPr lang="ru-RU" sz="1200" spc="-1" dirty="0">
              <a:solidFill>
                <a:srgbClr val="333333"/>
              </a:solidFill>
              <a:latin typeface="Noto Sans Regular"/>
            </a:endParaRPr>
          </a:p>
          <a:p>
            <a:pPr>
              <a:lnSpc>
                <a:spcPct val="115000"/>
              </a:lnSpc>
            </a:pP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    7 =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Tabular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with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comment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lines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,</a:t>
            </a:r>
            <a:endParaRPr lang="ru-RU" sz="1200" spc="-1" dirty="0">
              <a:solidFill>
                <a:srgbClr val="333333"/>
              </a:solidFill>
              <a:latin typeface="Noto Sans Regular"/>
            </a:endParaRPr>
          </a:p>
          <a:p>
            <a:pPr>
              <a:lnSpc>
                <a:spcPct val="115000"/>
              </a:lnSpc>
            </a:pP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    8 =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Seqalign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(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Text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ASN.1),</a:t>
            </a:r>
            <a:endParaRPr lang="ru-RU" sz="1200" spc="-1" dirty="0">
              <a:solidFill>
                <a:srgbClr val="333333"/>
              </a:solidFill>
              <a:latin typeface="Noto Sans Regular"/>
            </a:endParaRPr>
          </a:p>
          <a:p>
            <a:pPr>
              <a:lnSpc>
                <a:spcPct val="115000"/>
              </a:lnSpc>
            </a:pP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    9 =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Seqalign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(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Binary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ASN.1),</a:t>
            </a:r>
            <a:endParaRPr lang="ru-RU" sz="1200" spc="-1" dirty="0">
              <a:solidFill>
                <a:srgbClr val="333333"/>
              </a:solidFill>
              <a:latin typeface="Noto Sans Regular"/>
            </a:endParaRPr>
          </a:p>
          <a:p>
            <a:pPr>
              <a:lnSpc>
                <a:spcPct val="115000"/>
              </a:lnSpc>
            </a:pP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   10 =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Comma-separated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values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,</a:t>
            </a:r>
            <a:endParaRPr lang="ru-RU" sz="1200" spc="-1" dirty="0">
              <a:solidFill>
                <a:srgbClr val="333333"/>
              </a:solidFill>
              <a:latin typeface="Noto Sans Regular"/>
            </a:endParaRPr>
          </a:p>
          <a:p>
            <a:pPr>
              <a:lnSpc>
                <a:spcPct val="115000"/>
              </a:lnSpc>
            </a:pP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   11 = BLAST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archive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(ASN.1),</a:t>
            </a:r>
            <a:endParaRPr lang="ru-RU" sz="1200" spc="-1" dirty="0">
              <a:solidFill>
                <a:srgbClr val="333333"/>
              </a:solidFill>
              <a:latin typeface="Noto Sans Regular"/>
            </a:endParaRPr>
          </a:p>
          <a:p>
            <a:pPr>
              <a:lnSpc>
                <a:spcPct val="115000"/>
              </a:lnSpc>
            </a:pP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   12 =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Seqalign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(JSON),</a:t>
            </a:r>
            <a:endParaRPr lang="ru-RU" sz="1200" spc="-1" dirty="0">
              <a:solidFill>
                <a:srgbClr val="333333"/>
              </a:solidFill>
              <a:latin typeface="Noto Sans Regular"/>
            </a:endParaRPr>
          </a:p>
          <a:p>
            <a:pPr>
              <a:lnSpc>
                <a:spcPct val="115000"/>
              </a:lnSpc>
            </a:pP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   13 =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Multiple-file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BLAST JSON,</a:t>
            </a:r>
            <a:endParaRPr lang="ru-RU" sz="1200" spc="-1" dirty="0">
              <a:solidFill>
                <a:srgbClr val="333333"/>
              </a:solidFill>
              <a:latin typeface="Noto Sans Regular"/>
            </a:endParaRPr>
          </a:p>
          <a:p>
            <a:pPr>
              <a:lnSpc>
                <a:spcPct val="115000"/>
              </a:lnSpc>
            </a:pP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   14 =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Multiple-file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BLAST XML2,</a:t>
            </a:r>
            <a:endParaRPr lang="ru-RU" sz="1200" spc="-1" dirty="0">
              <a:solidFill>
                <a:srgbClr val="333333"/>
              </a:solidFill>
              <a:latin typeface="Noto Sans Regular"/>
            </a:endParaRPr>
          </a:p>
          <a:p>
            <a:pPr>
              <a:lnSpc>
                <a:spcPct val="115000"/>
              </a:lnSpc>
            </a:pP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   15 =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Single-file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BLAST JSON,</a:t>
            </a:r>
            <a:endParaRPr lang="ru-RU" sz="1200" spc="-1" dirty="0">
              <a:solidFill>
                <a:srgbClr val="333333"/>
              </a:solidFill>
              <a:latin typeface="Noto Sans Regular"/>
            </a:endParaRPr>
          </a:p>
          <a:p>
            <a:pPr>
              <a:lnSpc>
                <a:spcPct val="115000"/>
              </a:lnSpc>
            </a:pP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   16 =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Single-file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BLAST XML2,</a:t>
            </a:r>
            <a:endParaRPr lang="ru-RU" sz="1200" spc="-1" dirty="0">
              <a:solidFill>
                <a:srgbClr val="333333"/>
              </a:solidFill>
              <a:latin typeface="Noto Sans Regular"/>
            </a:endParaRPr>
          </a:p>
          <a:p>
            <a:pPr>
              <a:lnSpc>
                <a:spcPct val="115000"/>
              </a:lnSpc>
            </a:pP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   18 =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Organism</a:t>
            </a:r>
            <a:r>
              <a:rPr lang="ru-RU" sz="1200" spc="-1" dirty="0">
                <a:solidFill>
                  <a:srgbClr val="333333"/>
                </a:solidFill>
                <a:latin typeface="Lucida Console"/>
                <a:ea typeface="Lucida Console"/>
              </a:rPr>
              <a:t> </a:t>
            </a:r>
            <a:r>
              <a:rPr lang="ru-RU" sz="1200" spc="-1" dirty="0" err="1">
                <a:solidFill>
                  <a:srgbClr val="333333"/>
                </a:solidFill>
                <a:latin typeface="Lucida Console"/>
                <a:ea typeface="Lucida Console"/>
              </a:rPr>
              <a:t>Report</a:t>
            </a:r>
            <a:endParaRPr lang="ru-RU" sz="1200" spc="-1" dirty="0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367" name="TextShape 3"/>
          <p:cNvSpPr txBox="1"/>
          <p:nvPr/>
        </p:nvSpPr>
        <p:spPr>
          <a:xfrm>
            <a:off x="3003945" y="5772902"/>
            <a:ext cx="5681991" cy="77849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ru-RU" sz="1633" spc="-1" dirty="0">
                <a:latin typeface="Arial"/>
              </a:rPr>
              <a:t>0–4 — чтобы смотреть глазами</a:t>
            </a:r>
          </a:p>
          <a:p>
            <a:r>
              <a:rPr lang="ru-RU" sz="1633" spc="-1" dirty="0">
                <a:latin typeface="Arial"/>
              </a:rPr>
              <a:t>5–12 — чтобы </a:t>
            </a:r>
            <a:r>
              <a:rPr lang="ru-RU" sz="1633" spc="-1" dirty="0" err="1">
                <a:latin typeface="Arial"/>
              </a:rPr>
              <a:t>парсить</a:t>
            </a:r>
            <a:r>
              <a:rPr lang="ru-RU" sz="1633" spc="-1" dirty="0">
                <a:latin typeface="Arial"/>
              </a:rPr>
              <a:t> программами. </a:t>
            </a:r>
          </a:p>
          <a:p>
            <a:r>
              <a:rPr lang="ru-RU" sz="1633" spc="-1" dirty="0">
                <a:latin typeface="Arial"/>
              </a:rPr>
              <a:t>6, 7 и 10 можно импортировать в электронные таблицы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BA84B022-3DAA-429C-B5A9-5B2AA895CEF9}"/>
              </a:ext>
            </a:extLst>
          </p:cNvPr>
          <p:cNvSpPr/>
          <p:nvPr/>
        </p:nvSpPr>
        <p:spPr>
          <a:xfrm>
            <a:off x="8609760" y="630828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53AC8C4-4F29-4804-B683-1A00653FC64E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42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611280" y="693000"/>
            <a:ext cx="7953480" cy="414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Почему локальное выравнивание?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Глобальное выравнивание следует применять только в случае заранее известной гомологии последовательностей по всей длине.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Часто у последовательностей гомологичны только отдельные части (примеры: гомеобелки, полипротеины, …)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Если про белки заранее ничего не известно, то более информативным будет локальное выравнивание. Поэтому именно оно применяется при поиске в банках данных.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8609760" y="630792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DCBA41-3D2F-4186-AF1D-6C00E56E9FEA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611280" y="620640"/>
            <a:ext cx="7920360" cy="3506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Protein BLAST: </a:t>
            </a:r>
            <a:r>
              <a:rPr lang="ru-RU" sz="2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поиск гомологов данного белка в банке аминокислотных последовательностей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Алгоритмы</a:t>
            </a:r>
            <a:endParaRPr lang="ru-RU" sz="28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Font typeface="Lucida Sans Unicode"/>
              <a:buChar char="-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blastp</a:t>
            </a:r>
            <a:endParaRPr lang="ru-RU" sz="28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7F7F7F"/>
              </a:buClr>
              <a:buFont typeface="Lucida Sans Unicode"/>
              <a:buChar char="-"/>
            </a:pPr>
            <a:r>
              <a:rPr lang="en-US" sz="2800" b="0" strike="noStrike" spc="-1">
                <a:solidFill>
                  <a:srgbClr val="7F7F7F"/>
                </a:solidFill>
                <a:latin typeface="Calibri"/>
                <a:ea typeface="DejaVu Sans"/>
              </a:rPr>
              <a:t>psi-blast</a:t>
            </a:r>
            <a:endParaRPr lang="ru-RU" sz="28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7F7F7F"/>
              </a:buClr>
              <a:buFont typeface="Lucida Sans Unicode"/>
              <a:buChar char="-"/>
            </a:pPr>
            <a:r>
              <a:rPr lang="en-US" sz="2800" b="0" strike="noStrike" spc="-1">
                <a:solidFill>
                  <a:srgbClr val="7F7F7F"/>
                </a:solidFill>
                <a:latin typeface="Calibri"/>
                <a:ea typeface="DejaVu Sans"/>
              </a:rPr>
              <a:t>phi-blast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616320" y="4465800"/>
            <a:ext cx="810216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Можно использовать: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– из командной строки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– через веб-интерфейс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8609760" y="630792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1086756F-4658-4039-B36C-DCF712A56724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647640" y="419040"/>
            <a:ext cx="8315640" cy="732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Что подаётся на вход программе </a:t>
            </a:r>
            <a:r>
              <a:rPr lang="en-US" sz="2800" b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BLAST?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693000" y="1432080"/>
            <a:ext cx="7333920" cy="283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Последовательность запроса</a:t>
            </a:r>
            <a:endParaRPr lang="ru-RU" sz="24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Банк последовательностей</a:t>
            </a:r>
            <a:endParaRPr lang="ru-RU" sz="24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Параметры:</a:t>
            </a:r>
            <a:endParaRPr lang="ru-RU" sz="2400" b="0" strike="noStrike" spc="-1">
              <a:latin typeface="Arial"/>
            </a:endParaRPr>
          </a:p>
          <a:p>
            <a:pPr marL="743040" lvl="1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параметры выравнивания: матрица аминокислотных замен, штрафы за гэпы;</a:t>
            </a:r>
            <a:endParaRPr lang="ru-RU" sz="1800" b="0" strike="noStrike" spc="-1">
              <a:latin typeface="Arial"/>
            </a:endParaRPr>
          </a:p>
          <a:p>
            <a:pPr marL="743040" lvl="1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параметры поиска: длина слова и другие (см. далее);</a:t>
            </a:r>
            <a:endParaRPr lang="ru-RU" sz="1800" b="0" strike="noStrike" spc="-1">
              <a:latin typeface="Arial"/>
            </a:endParaRPr>
          </a:p>
          <a:p>
            <a:pPr marL="743040" lvl="1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параметры выдачи: максимальное число находок, пороги на качество выравнивания, форма выдачи (обычная, табличная, формат 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ASN, …)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8609760" y="630792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B2E88D96-86AB-4CFE-BC30-5C0E0728C9FB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647640" y="419040"/>
            <a:ext cx="8315640" cy="3201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Что выдает </a:t>
            </a:r>
            <a:r>
              <a:rPr lang="en-US" sz="2800" b="1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BLAST?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Выдача самой программы состоит из четырёх частей: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– заголовок с описанием программы, банка, запроса (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query)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– список находок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– выравнивания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запроса с находками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– несколько строк со статистическими показателями.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731520" y="3736080"/>
            <a:ext cx="733392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Веб-интерфейсы тем или иным способом перерабатывают выдачу программы. Раздел со статистикой обычно не показывается. Часто вставляется графическое изображение находок.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8609760" y="630792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BD95CB93-4A43-43CA-96D4-185C8BBC2C47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8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31760" y="1587600"/>
            <a:ext cx="8820360" cy="3313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040" indent="-252720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Sequence ID: Q51368.2 Length: 342 </a:t>
            </a:r>
            <a:endParaRPr lang="ru-RU" sz="1400" b="0" strike="noStrike" spc="-1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Range 1: 234 to 338</a:t>
            </a:r>
            <a:endParaRPr lang="ru-RU" sz="1400" b="0" strike="noStrike" spc="-1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Score:80.9 bits(198), Expect:1e-16, </a:t>
            </a:r>
            <a:endParaRPr lang="ru-RU" sz="1400" b="0" strike="noStrike" spc="-1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Method:Compositional matrix adjust., </a:t>
            </a:r>
            <a:endParaRPr lang="ru-RU" sz="1400" b="0" strike="noStrike" spc="-1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Identities:46/115(40%), Positives:63/115(54%), Gaps:15/115(13%)</a:t>
            </a:r>
            <a:endParaRPr lang="ru-RU" sz="1400" b="0" strike="noStrike" spc="-1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Query  123  SPFENTAPARLTSSTATAATSKPVTSVASGPRALSRNQPQYPARAQALRIEGQVKVKFDV  182</a:t>
            </a:r>
            <a:endParaRPr lang="ru-RU" sz="1400" b="0" strike="noStrike" spc="-1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            +P  +  PA L S +   +  KP          L  + P YP  AQA  IEG+VKV F +</a:t>
            </a:r>
            <a:endParaRPr lang="ru-RU" sz="1400" b="0" strike="noStrike" spc="-1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Sbjct  234  APSGSQGPAGLPSGSLNDSDIKP----------LRMDPPVYPRMAQARGIEGRVKVLFTI  283</a:t>
            </a:r>
            <a:endParaRPr lang="ru-RU" sz="1400" b="0" strike="noStrike" spc="-1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Query  183  TPDGRVDNVQILSAKPANMFEREVKNAMRRWRYEPGKPGSGIVVN-----ILFKI  232</a:t>
            </a:r>
            <a:endParaRPr lang="ru-RU" sz="1400" b="0" strike="noStrike" spc="-1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            T DGR+D++Q+L + P+ MF+REV+ AM +WR+EP   G  IV         FKI</a:t>
            </a:r>
            <a:endParaRPr lang="ru-RU" sz="1400" b="0" strike="noStrike" spc="-1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Sbjct  284  TSDGRIDDIQVLESVPSRMFDREVRQAMAKWRFEPRVSGGKIVARQATKMFFFKI  338</a:t>
            </a:r>
            <a:endParaRPr lang="ru-RU" sz="1400" b="0" strike="noStrike" spc="-1">
              <a:latin typeface="Arial"/>
            </a:endParaRPr>
          </a:p>
          <a:p>
            <a:pPr marL="365040" indent="-252720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grpSp>
        <p:nvGrpSpPr>
          <p:cNvPr id="121" name="Group 2"/>
          <p:cNvGrpSpPr/>
          <p:nvPr/>
        </p:nvGrpSpPr>
        <p:grpSpPr>
          <a:xfrm>
            <a:off x="187920" y="380880"/>
            <a:ext cx="8583480" cy="1184400"/>
            <a:chOff x="187920" y="380880"/>
            <a:chExt cx="8583480" cy="1184400"/>
          </a:xfrm>
        </p:grpSpPr>
        <p:pic>
          <p:nvPicPr>
            <p:cNvPr id="122" name="Picture 3"/>
            <p:cNvPicPr/>
            <p:nvPr/>
          </p:nvPicPr>
          <p:blipFill>
            <a:blip r:embed="rId2"/>
            <a:stretch/>
          </p:blipFill>
          <p:spPr>
            <a:xfrm>
              <a:off x="187920" y="380880"/>
              <a:ext cx="8583480" cy="118440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23" name="CustomShape 3"/>
            <p:cNvSpPr/>
            <p:nvPr/>
          </p:nvSpPr>
          <p:spPr>
            <a:xfrm>
              <a:off x="187920" y="380880"/>
              <a:ext cx="8583480" cy="1184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4" name="CustomShape 4"/>
          <p:cNvSpPr/>
          <p:nvPr/>
        </p:nvSpPr>
        <p:spPr>
          <a:xfrm>
            <a:off x="1062623" y="4757760"/>
            <a:ext cx="7266420" cy="5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Отображение консервативности: между одинаковыми буквами ставится эта же буква, между сходными (</a:t>
            </a:r>
            <a:r>
              <a:rPr lang="ru-RU" sz="15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positive</a:t>
            </a:r>
            <a:r>
              <a:rPr lang="ru-RU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— знак +</a:t>
            </a:r>
            <a:endParaRPr lang="ru-RU" sz="1500" b="0" strike="noStrike" spc="-1" dirty="0">
              <a:latin typeface="Arial"/>
            </a:endParaRPr>
          </a:p>
        </p:txBody>
      </p:sp>
      <p:sp>
        <p:nvSpPr>
          <p:cNvPr id="125" name="CustomShape 5"/>
          <p:cNvSpPr/>
          <p:nvPr/>
        </p:nvSpPr>
        <p:spPr>
          <a:xfrm>
            <a:off x="8609760" y="6307920"/>
            <a:ext cx="53316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6D4DF4A2-5436-498F-96EB-07BD3C16A9DE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9</a:t>
            </a:fld>
            <a:endParaRPr lang="ru-RU" sz="2400" b="0" strike="noStrike" spc="-1">
              <a:latin typeface="Arial"/>
            </a:endParaRPr>
          </a:p>
        </p:txBody>
      </p:sp>
      <p:sp>
        <p:nvSpPr>
          <p:cNvPr id="126" name="CustomShape 6"/>
          <p:cNvSpPr/>
          <p:nvPr/>
        </p:nvSpPr>
        <p:spPr>
          <a:xfrm>
            <a:off x="5400720" y="1681519"/>
            <a:ext cx="3272760" cy="5561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500" b="0" strike="noStrike" spc="-1" dirty="0">
                <a:solidFill>
                  <a:srgbClr val="000000"/>
                </a:solidFill>
                <a:ea typeface="DejaVu Sans"/>
              </a:rPr>
              <a:t>Участок найденного белка, попавший в выравнивание</a:t>
            </a:r>
            <a:endParaRPr lang="ru-RU" sz="1500" b="0" strike="noStrike" spc="-1" dirty="0"/>
          </a:p>
        </p:txBody>
      </p:sp>
      <p:sp>
        <p:nvSpPr>
          <p:cNvPr id="127" name="CustomShape 7"/>
          <p:cNvSpPr/>
          <p:nvPr/>
        </p:nvSpPr>
        <p:spPr>
          <a:xfrm rot="10800000">
            <a:off x="2449080" y="1942200"/>
            <a:ext cx="2951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828D8D-57A7-4B45-B28F-0F403068F691}"/>
              </a:ext>
            </a:extLst>
          </p:cNvPr>
          <p:cNvSpPr txBox="1"/>
          <p:nvPr/>
        </p:nvSpPr>
        <p:spPr>
          <a:xfrm>
            <a:off x="1062623" y="5361120"/>
            <a:ext cx="69586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Query = </a:t>
            </a:r>
            <a:r>
              <a:rPr lang="ru-RU" sz="1500" dirty="0"/>
              <a:t>запрос, </a:t>
            </a:r>
            <a:r>
              <a:rPr lang="en-US" sz="1500" dirty="0" err="1"/>
              <a:t>Sbjct</a:t>
            </a:r>
            <a:r>
              <a:rPr lang="en-US" sz="1500" dirty="0"/>
              <a:t> (</a:t>
            </a:r>
            <a:r>
              <a:rPr lang="ru-RU" sz="1500" dirty="0"/>
              <a:t>то есть </a:t>
            </a:r>
            <a:r>
              <a:rPr lang="en-US" sz="1500" dirty="0"/>
              <a:t>Subject) — </a:t>
            </a:r>
            <a:r>
              <a:rPr lang="ru-RU" sz="1500" dirty="0"/>
              <a:t>найденная последовательность</a:t>
            </a:r>
            <a:r>
              <a:rPr lang="en-US" sz="1500" dirty="0"/>
              <a:t> </a:t>
            </a:r>
            <a:endParaRPr lang="ru-RU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4196</Words>
  <Application>Microsoft Office PowerPoint</Application>
  <PresentationFormat>On-screen Show (4:3)</PresentationFormat>
  <Paragraphs>424</Paragraphs>
  <Slides>42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Calibri</vt:lpstr>
      <vt:lpstr>Courier New</vt:lpstr>
      <vt:lpstr>Lucida Console</vt:lpstr>
      <vt:lpstr>Lucida Sans Unicode</vt:lpstr>
      <vt:lpstr>Nachlieli CLM</vt:lpstr>
      <vt:lpstr>Noto Sans Regular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BLAST:</dc:title>
  <dc:subject/>
  <dc:creator>kintany</dc:creator>
  <dc:description/>
  <cp:lastModifiedBy>Спирин</cp:lastModifiedBy>
  <cp:revision>76</cp:revision>
  <cp:lastPrinted>1601-01-01T00:00:00Z</cp:lastPrinted>
  <dcterms:created xsi:type="dcterms:W3CDTF">2011-03-25T10:21:00Z</dcterms:created>
  <dcterms:modified xsi:type="dcterms:W3CDTF">2021-05-12T07:54:36Z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3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17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