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9"/>
  </p:notesMasterIdLst>
  <p:sldIdLst>
    <p:sldId id="294" r:id="rId2"/>
    <p:sldId id="295" r:id="rId3"/>
    <p:sldId id="284" r:id="rId4"/>
    <p:sldId id="285" r:id="rId5"/>
    <p:sldId id="286" r:id="rId6"/>
    <p:sldId id="287" r:id="rId7"/>
    <p:sldId id="288" r:id="rId8"/>
    <p:sldId id="293" r:id="rId9"/>
    <p:sldId id="304" r:id="rId10"/>
    <p:sldId id="305" r:id="rId11"/>
    <p:sldId id="290" r:id="rId12"/>
    <p:sldId id="296" r:id="rId13"/>
    <p:sldId id="292" r:id="rId14"/>
    <p:sldId id="291" r:id="rId15"/>
    <p:sldId id="276" r:id="rId16"/>
    <p:sldId id="277" r:id="rId17"/>
    <p:sldId id="297" r:id="rId18"/>
    <p:sldId id="298" r:id="rId19"/>
    <p:sldId id="278" r:id="rId20"/>
    <p:sldId id="279" r:id="rId21"/>
    <p:sldId id="280" r:id="rId22"/>
    <p:sldId id="281" r:id="rId23"/>
    <p:sldId id="299" r:id="rId24"/>
    <p:sldId id="300" r:id="rId25"/>
    <p:sldId id="301" r:id="rId26"/>
    <p:sldId id="302" r:id="rId27"/>
    <p:sldId id="303" r:id="rId28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8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730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68925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42264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F4FC916-E21A-4C90-BEB4-77675BC8EC9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Outline of the phylogenetic bootstrap procedure.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ea typeface="Microsoft YaHei" charset="0"/>
                <a:cs typeface="Microsoft YaHei" charset="0"/>
              </a:rPr>
              <a:t>Бутстрэп</a:t>
            </a:r>
            <a:r>
              <a:rPr lang="ru-RU" dirty="0">
                <a:ea typeface="Microsoft YaHei" charset="0"/>
                <a:cs typeface="Microsoft YaHei" charset="0"/>
              </a:rPr>
              <a:t> (англ. </a:t>
            </a:r>
            <a:r>
              <a:rPr lang="en-US" dirty="0">
                <a:ea typeface="Microsoft YaHei" charset="0"/>
                <a:cs typeface="Microsoft YaHei" charset="0"/>
              </a:rPr>
              <a:t>bootstrap) – </a:t>
            </a:r>
            <a:r>
              <a:rPr lang="ru-RU" dirty="0">
                <a:ea typeface="Microsoft YaHei" charset="0"/>
                <a:cs typeface="Microsoft YaHei" charset="0"/>
              </a:rPr>
              <a:t>буквально «петля на заднике ботинка» (облегчающая его надевание)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a typeface="Microsoft YaHei" charset="0"/>
                <a:cs typeface="Microsoft YaHei" charset="0"/>
              </a:rPr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синий и фиолетовый</a:t>
            </a:r>
            <a:r>
              <a:rPr lang="ru-RU" baseline="0" dirty="0" smtClean="0"/>
              <a:t> – коротковолновые (</a:t>
            </a:r>
            <a:r>
              <a:rPr lang="en-US" baseline="0" dirty="0" smtClean="0"/>
              <a:t>short-wave), </a:t>
            </a:r>
            <a:r>
              <a:rPr lang="ru-RU" baseline="0" dirty="0" smtClean="0"/>
              <a:t>красный и зелёный – длинноволновые (</a:t>
            </a:r>
            <a:r>
              <a:rPr lang="en-US" baseline="0" dirty="0" smtClean="0"/>
              <a:t>long-wave)</a:t>
            </a:r>
          </a:p>
          <a:p>
            <a:r>
              <a:rPr lang="en-US" baseline="0" dirty="0" smtClean="0"/>
              <a:t>OPSL – long-wave </a:t>
            </a:r>
            <a:r>
              <a:rPr lang="en-US" baseline="0" dirty="0" err="1" smtClean="0"/>
              <a:t>opsin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44E6716-B7EC-4343-9166-7DBEF8E1CE34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6" charset="0"/>
              </a:rPr>
              <a:t>Цветом выделены общие внутренние ветви – их всего три (из семи).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185B8FD-8449-406C-B966-3CA7DBFDABE5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0253424-B296-442B-A186-95799542722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6" charset="0"/>
              </a:rPr>
              <a:t>Консенсусное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</a:p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По-английски</a:t>
            </a:r>
            <a:r>
              <a:rPr lang="ru-RU" baseline="0" dirty="0" smtClean="0"/>
              <a:t> </a:t>
            </a:r>
            <a:r>
              <a:rPr lang="en-US" baseline="0" dirty="0" smtClean="0"/>
              <a:t>“Maximum agreement </a:t>
            </a:r>
            <a:r>
              <a:rPr lang="en-US" baseline="0" dirty="0" err="1" smtClean="0"/>
              <a:t>subtree</a:t>
            </a:r>
            <a:r>
              <a:rPr lang="en-US" baseline="0" dirty="0" smtClean="0"/>
              <a:t>” – MAST. 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вероятная альтернативная гипотеза: корень</a:t>
            </a:r>
            <a:r>
              <a:rPr lang="ru-RU" baseline="0" dirty="0" smtClean="0"/>
              <a:t> находится в другом месте, а три архейные последовательности – результат горизонтального переноса от предков эубактерии </a:t>
            </a:r>
            <a:r>
              <a:rPr lang="en-US" i="1" baseline="0" dirty="0" err="1" smtClean="0"/>
              <a:t>Deinococcus</a:t>
            </a:r>
            <a:r>
              <a:rPr lang="en-US" baseline="0" dirty="0" smtClean="0"/>
              <a:t> </a:t>
            </a:r>
            <a:r>
              <a:rPr lang="ru-RU" baseline="0" dirty="0" smtClean="0"/>
              <a:t>к предкам архей </a:t>
            </a:r>
            <a:r>
              <a:rPr lang="en-US" i="1" baseline="0" dirty="0" err="1" smtClean="0"/>
              <a:t>Sulfolobus</a:t>
            </a:r>
            <a:r>
              <a:rPr lang="en-US" baseline="0" dirty="0" smtClean="0"/>
              <a:t>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Aeropyrum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способ предполагает хотя бы приблизительно точные молекулярные часы (по крайней мере для самых быстро эволюционирующих последовательностей).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Подбор</a:t>
            </a:r>
            <a:r>
              <a:rPr lang="ru-RU" baseline="0" dirty="0" smtClean="0"/>
              <a:t> внешней группы – непростое дело. Нужно, чтобы все последовательности внешней группы достоверно являлись внешними (имели более раннего общего предка с нашими, чем общий предок наших); при этом они не должны быть слишком далёкими, иначе топология дерева ( а тем самым и укоренение) будет недостоверным.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57D-F0B8-4157-90C6-F72C050E63FF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52-1B91-4C83-BAD6-660EFB8D8BA4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45C-2289-4126-8ADC-5F8840DFA61B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7D49-08F8-432E-80B5-6DF93BA43364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20B4-CA3D-4667-8172-8437DD257D57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741-C626-45FE-AC0C-01E73D1E17FF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81-85F3-4730-9D72-54AAF32237E6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AF-936D-46EE-85B2-49FF02BA4AF9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C9D6-5DA1-4F6D-94A7-931FA8B77062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B8E-C7B6-41E0-85EB-4FCCC9F0471A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234-7BDA-4F09-8301-F6949A5A9B99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91ED-02FE-45B7-AEB1-2993A37CD2DC}" type="datetime1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333333"/>
                </a:solidFill>
              </a:rPr>
              <a:t>Реконструкция филогенетических деревьев</a:t>
            </a:r>
            <a:r>
              <a:rPr lang="en-US" sz="4400" b="1" dirty="0" smtClean="0">
                <a:solidFill>
                  <a:srgbClr val="333333"/>
                </a:solidFill>
              </a:rPr>
              <a:t>, </a:t>
            </a:r>
            <a:r>
              <a:rPr lang="ru-RU" sz="4400" b="1" dirty="0" smtClean="0">
                <a:solidFill>
                  <a:srgbClr val="333333"/>
                </a:solidFill>
              </a:rPr>
              <a:t>ч. 3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600" dirty="0" err="1" smtClean="0">
                <a:solidFill>
                  <a:srgbClr val="2323DC"/>
                </a:solidFill>
              </a:rPr>
              <a:t>С.А.Спирин</a:t>
            </a:r>
            <a:endParaRPr lang="ru-RU" sz="3600" dirty="0" smtClean="0">
              <a:solidFill>
                <a:srgbClr val="2323DC"/>
              </a:solidFill>
            </a:endParaRPr>
          </a:p>
          <a:p>
            <a:pPr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 dirty="0" smtClean="0">
                <a:solidFill>
                  <a:srgbClr val="2323DC"/>
                </a:solidFill>
              </a:rPr>
              <a:t>25</a:t>
            </a:r>
            <a:r>
              <a:rPr lang="ru-RU" sz="3200" dirty="0" smtClean="0">
                <a:solidFill>
                  <a:srgbClr val="2323DC"/>
                </a:solidFill>
              </a:rPr>
              <a:t> </a:t>
            </a:r>
            <a:r>
              <a:rPr lang="ru-RU" sz="3200" dirty="0" smtClean="0">
                <a:solidFill>
                  <a:srgbClr val="2323DC"/>
                </a:solidFill>
              </a:rPr>
              <a:t>февраля 20</a:t>
            </a:r>
            <a:r>
              <a:rPr lang="en-US" sz="3200" dirty="0" smtClean="0">
                <a:solidFill>
                  <a:srgbClr val="2323DC"/>
                </a:solidFill>
              </a:rPr>
              <a:t>22</a:t>
            </a:r>
            <a:r>
              <a:rPr lang="ru-RU" sz="3200" dirty="0" smtClean="0">
                <a:solidFill>
                  <a:srgbClr val="2323DC"/>
                </a:solidFill>
              </a:rPr>
              <a:t/>
            </a:r>
            <a:br>
              <a:rPr lang="ru-RU" sz="3200" dirty="0" smtClean="0">
                <a:solidFill>
                  <a:srgbClr val="2323DC"/>
                </a:solidFill>
              </a:rPr>
            </a:br>
            <a:r>
              <a:rPr lang="ru-RU" sz="3200" dirty="0" smtClean="0">
                <a:solidFill>
                  <a:srgbClr val="2323DC"/>
                </a:solidFill>
              </a:rPr>
              <a:t>ФББ МГУ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95" y="838199"/>
            <a:ext cx="9770717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/>
          <a:lstStyle/>
          <a:p>
            <a:r>
              <a:rPr lang="ru-RU" dirty="0" smtClean="0"/>
              <a:t>Наибольшее общее поддерево</a:t>
            </a:r>
            <a:endParaRPr lang="ru-RU" dirty="0"/>
          </a:p>
        </p:txBody>
      </p:sp>
      <p:sp>
        <p:nvSpPr>
          <p:cNvPr id="3" name="Line 87"/>
          <p:cNvSpPr>
            <a:spLocks noChangeShapeType="1"/>
          </p:cNvSpPr>
          <p:nvPr/>
        </p:nvSpPr>
        <p:spPr bwMode="auto">
          <a:xfrm flipH="1">
            <a:off x="452907" y="1375615"/>
            <a:ext cx="271238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3197625" y="1341437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 flipH="1">
            <a:off x="754283" y="1805852"/>
            <a:ext cx="2411010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197625" y="1771674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1055660" y="2237095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3197625" y="2203922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" name="Line 93"/>
          <p:cNvSpPr>
            <a:spLocks noChangeShapeType="1"/>
          </p:cNvSpPr>
          <p:nvPr/>
        </p:nvSpPr>
        <p:spPr bwMode="auto">
          <a:xfrm flipH="1">
            <a:off x="1357035" y="2668338"/>
            <a:ext cx="1808258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197625" y="2633154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11" name="Line 95"/>
          <p:cNvSpPr>
            <a:spLocks noChangeShapeType="1"/>
          </p:cNvSpPr>
          <p:nvPr/>
        </p:nvSpPr>
        <p:spPr bwMode="auto">
          <a:xfrm flipH="1">
            <a:off x="1658412" y="3098575"/>
            <a:ext cx="1506881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197625" y="3064397"/>
            <a:ext cx="1905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H="1">
            <a:off x="2863917" y="3529817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3197625" y="3495640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 flipH="1">
            <a:off x="2863917" y="3961060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197625" y="3926883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 flipH="1">
            <a:off x="1959788" y="3744936"/>
            <a:ext cx="904129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863917" y="3529817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H="1">
            <a:off x="2562541" y="4391298"/>
            <a:ext cx="602753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3197625" y="4358125"/>
            <a:ext cx="230940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2863917" y="4823546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3197625" y="4788363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23" name="Line 107"/>
          <p:cNvSpPr>
            <a:spLocks noChangeShapeType="1"/>
          </p:cNvSpPr>
          <p:nvPr/>
        </p:nvSpPr>
        <p:spPr bwMode="auto">
          <a:xfrm flipH="1">
            <a:off x="2863917" y="52527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197625" y="5219606"/>
            <a:ext cx="20207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>
            <a:off x="2562541" y="5037659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2863917" y="4823546"/>
            <a:ext cx="1154" cy="42923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H="1">
            <a:off x="1959788" y="4713976"/>
            <a:ext cx="602753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562541" y="4391298"/>
            <a:ext cx="1155" cy="64636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 flipH="1">
            <a:off x="1658412" y="422945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1959788" y="3744936"/>
            <a:ext cx="1155" cy="96904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 flipH="1">
            <a:off x="1357035" y="3663513"/>
            <a:ext cx="301377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Line 116"/>
          <p:cNvSpPr>
            <a:spLocks noChangeShapeType="1"/>
          </p:cNvSpPr>
          <p:nvPr/>
        </p:nvSpPr>
        <p:spPr bwMode="auto">
          <a:xfrm>
            <a:off x="1658412" y="3098575"/>
            <a:ext cx="1154" cy="113088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3" name="Line 117"/>
          <p:cNvSpPr>
            <a:spLocks noChangeShapeType="1"/>
          </p:cNvSpPr>
          <p:nvPr/>
        </p:nvSpPr>
        <p:spPr bwMode="auto">
          <a:xfrm flipH="1">
            <a:off x="1055660" y="3164920"/>
            <a:ext cx="301376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4" name="Line 118"/>
          <p:cNvSpPr>
            <a:spLocks noChangeShapeType="1"/>
          </p:cNvSpPr>
          <p:nvPr/>
        </p:nvSpPr>
        <p:spPr bwMode="auto">
          <a:xfrm>
            <a:off x="1357035" y="2668338"/>
            <a:ext cx="1155" cy="995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5" name="Line 119"/>
          <p:cNvSpPr>
            <a:spLocks noChangeShapeType="1"/>
          </p:cNvSpPr>
          <p:nvPr/>
        </p:nvSpPr>
        <p:spPr bwMode="auto">
          <a:xfrm flipH="1">
            <a:off x="754283" y="2701510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1055660" y="2237095"/>
            <a:ext cx="2309" cy="9278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7" name="Line 121"/>
          <p:cNvSpPr>
            <a:spLocks noChangeShapeType="1"/>
          </p:cNvSpPr>
          <p:nvPr/>
        </p:nvSpPr>
        <p:spPr bwMode="auto">
          <a:xfrm flipH="1">
            <a:off x="452907" y="22531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8" name="Line 122"/>
          <p:cNvSpPr>
            <a:spLocks noChangeShapeType="1"/>
          </p:cNvSpPr>
          <p:nvPr/>
        </p:nvSpPr>
        <p:spPr bwMode="auto">
          <a:xfrm>
            <a:off x="754283" y="1805852"/>
            <a:ext cx="1155" cy="89565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9" name="Line 123"/>
          <p:cNvSpPr>
            <a:spLocks noChangeShapeType="1"/>
          </p:cNvSpPr>
          <p:nvPr/>
        </p:nvSpPr>
        <p:spPr bwMode="auto">
          <a:xfrm>
            <a:off x="452907" y="1375615"/>
            <a:ext cx="1154" cy="8775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0" name="Line 129"/>
          <p:cNvSpPr>
            <a:spLocks noChangeShapeType="1"/>
          </p:cNvSpPr>
          <p:nvPr/>
        </p:nvSpPr>
        <p:spPr bwMode="auto">
          <a:xfrm flipH="1">
            <a:off x="8035055" y="1393709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" name="Rectangle 130"/>
          <p:cNvSpPr>
            <a:spLocks noChangeArrowheads="1"/>
          </p:cNvSpPr>
          <p:nvPr/>
        </p:nvSpPr>
        <p:spPr bwMode="auto">
          <a:xfrm>
            <a:off x="8912625" y="1359531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 flipH="1">
            <a:off x="8035055" y="1810878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8912625" y="1776700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44" name="Line 133"/>
          <p:cNvSpPr>
            <a:spLocks noChangeShapeType="1"/>
          </p:cNvSpPr>
          <p:nvPr/>
        </p:nvSpPr>
        <p:spPr bwMode="auto">
          <a:xfrm flipH="1">
            <a:off x="6167907" y="1601791"/>
            <a:ext cx="186714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035055" y="1393709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6" name="Line 135"/>
          <p:cNvSpPr>
            <a:spLocks noChangeShapeType="1"/>
          </p:cNvSpPr>
          <p:nvPr/>
        </p:nvSpPr>
        <p:spPr bwMode="auto">
          <a:xfrm flipH="1">
            <a:off x="8002723" y="2230058"/>
            <a:ext cx="8764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8912625" y="2195881"/>
            <a:ext cx="202072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 flipH="1">
            <a:off x="8393011" y="2648233"/>
            <a:ext cx="4861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9" name="Rectangle 138"/>
          <p:cNvSpPr>
            <a:spLocks noChangeArrowheads="1"/>
          </p:cNvSpPr>
          <p:nvPr/>
        </p:nvSpPr>
        <p:spPr bwMode="auto">
          <a:xfrm>
            <a:off x="8912625" y="2613050"/>
            <a:ext cx="20322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 flipH="1">
            <a:off x="8565061" y="3066408"/>
            <a:ext cx="315233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8912625" y="3032230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 flipH="1">
            <a:off x="8607785" y="3484582"/>
            <a:ext cx="27135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3" name="Rectangle 142"/>
          <p:cNvSpPr>
            <a:spLocks noChangeArrowheads="1"/>
          </p:cNvSpPr>
          <p:nvPr/>
        </p:nvSpPr>
        <p:spPr bwMode="auto">
          <a:xfrm>
            <a:off x="8912625" y="3450405"/>
            <a:ext cx="23094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 flipH="1">
            <a:off x="8607785" y="3902757"/>
            <a:ext cx="271354" cy="201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5" name="Rectangle 144"/>
          <p:cNvSpPr>
            <a:spLocks noChangeArrowheads="1"/>
          </p:cNvSpPr>
          <p:nvPr/>
        </p:nvSpPr>
        <p:spPr bwMode="auto">
          <a:xfrm>
            <a:off x="8912625" y="3868579"/>
            <a:ext cx="190525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 flipH="1">
            <a:off x="8565061" y="3693670"/>
            <a:ext cx="4272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8607785" y="3484582"/>
            <a:ext cx="1154" cy="418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8537348" y="3379033"/>
            <a:ext cx="27713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9" name="Line 148"/>
          <p:cNvSpPr>
            <a:spLocks noChangeShapeType="1"/>
          </p:cNvSpPr>
          <p:nvPr/>
        </p:nvSpPr>
        <p:spPr bwMode="auto">
          <a:xfrm>
            <a:off x="8565061" y="3066408"/>
            <a:ext cx="1155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0" name="Line 149"/>
          <p:cNvSpPr>
            <a:spLocks noChangeShapeType="1"/>
          </p:cNvSpPr>
          <p:nvPr/>
        </p:nvSpPr>
        <p:spPr bwMode="auto">
          <a:xfrm flipH="1">
            <a:off x="8598547" y="4320932"/>
            <a:ext cx="28174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" name="Rectangle 150"/>
          <p:cNvSpPr>
            <a:spLocks noChangeArrowheads="1"/>
          </p:cNvSpPr>
          <p:nvPr/>
        </p:nvSpPr>
        <p:spPr bwMode="auto">
          <a:xfrm>
            <a:off x="8912625" y="4286754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8814476" y="4740112"/>
            <a:ext cx="6581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3" name="Rectangle 152"/>
          <p:cNvSpPr>
            <a:spLocks noChangeArrowheads="1"/>
          </p:cNvSpPr>
          <p:nvPr/>
        </p:nvSpPr>
        <p:spPr bwMode="auto">
          <a:xfrm>
            <a:off x="8912625" y="4705934"/>
            <a:ext cx="239022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8814476" y="5157281"/>
            <a:ext cx="6581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5" name="Rectangle 154"/>
          <p:cNvSpPr>
            <a:spLocks noChangeArrowheads="1"/>
          </p:cNvSpPr>
          <p:nvPr/>
        </p:nvSpPr>
        <p:spPr bwMode="auto">
          <a:xfrm>
            <a:off x="8912625" y="5123104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6" name="Line 155"/>
          <p:cNvSpPr>
            <a:spLocks noChangeShapeType="1"/>
          </p:cNvSpPr>
          <p:nvPr/>
        </p:nvSpPr>
        <p:spPr bwMode="auto">
          <a:xfrm flipH="1">
            <a:off x="8598547" y="4948194"/>
            <a:ext cx="2159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8814476" y="4740112"/>
            <a:ext cx="1155" cy="41717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8" name="Line 157"/>
          <p:cNvSpPr>
            <a:spLocks noChangeShapeType="1"/>
          </p:cNvSpPr>
          <p:nvPr/>
        </p:nvSpPr>
        <p:spPr bwMode="auto">
          <a:xfrm flipH="1">
            <a:off x="8537348" y="4634563"/>
            <a:ext cx="61199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9" name="Line 158"/>
          <p:cNvSpPr>
            <a:spLocks noChangeShapeType="1"/>
          </p:cNvSpPr>
          <p:nvPr/>
        </p:nvSpPr>
        <p:spPr bwMode="auto">
          <a:xfrm>
            <a:off x="8598547" y="4320932"/>
            <a:ext cx="1154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0" name="Line 159"/>
          <p:cNvSpPr>
            <a:spLocks noChangeShapeType="1"/>
          </p:cNvSpPr>
          <p:nvPr/>
        </p:nvSpPr>
        <p:spPr bwMode="auto">
          <a:xfrm flipH="1">
            <a:off x="8393011" y="4007301"/>
            <a:ext cx="144337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" name="Line 160"/>
          <p:cNvSpPr>
            <a:spLocks noChangeShapeType="1"/>
          </p:cNvSpPr>
          <p:nvPr/>
        </p:nvSpPr>
        <p:spPr bwMode="auto">
          <a:xfrm>
            <a:off x="8537348" y="3379033"/>
            <a:ext cx="1155" cy="125553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" name="Line 161"/>
          <p:cNvSpPr>
            <a:spLocks noChangeShapeType="1"/>
          </p:cNvSpPr>
          <p:nvPr/>
        </p:nvSpPr>
        <p:spPr bwMode="auto">
          <a:xfrm flipH="1">
            <a:off x="8002723" y="3326761"/>
            <a:ext cx="39028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3" name="Line 162"/>
          <p:cNvSpPr>
            <a:spLocks noChangeShapeType="1"/>
          </p:cNvSpPr>
          <p:nvPr/>
        </p:nvSpPr>
        <p:spPr bwMode="auto">
          <a:xfrm>
            <a:off x="8393011" y="2648233"/>
            <a:ext cx="1154" cy="135906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4" name="Line 163"/>
          <p:cNvSpPr>
            <a:spLocks noChangeShapeType="1"/>
          </p:cNvSpPr>
          <p:nvPr/>
        </p:nvSpPr>
        <p:spPr bwMode="auto">
          <a:xfrm flipH="1">
            <a:off x="6167907" y="2778913"/>
            <a:ext cx="18348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5" name="Line 164"/>
          <p:cNvSpPr>
            <a:spLocks noChangeShapeType="1"/>
          </p:cNvSpPr>
          <p:nvPr/>
        </p:nvSpPr>
        <p:spPr bwMode="auto">
          <a:xfrm>
            <a:off x="8002723" y="2230058"/>
            <a:ext cx="1154" cy="109670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6" name="Line 165"/>
          <p:cNvSpPr>
            <a:spLocks noChangeShapeType="1"/>
          </p:cNvSpPr>
          <p:nvPr/>
        </p:nvSpPr>
        <p:spPr bwMode="auto">
          <a:xfrm>
            <a:off x="6167907" y="1601791"/>
            <a:ext cx="1155" cy="117712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6547924" y="5067017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9" name="Rectangle 130"/>
          <p:cNvSpPr>
            <a:spLocks noChangeArrowheads="1"/>
          </p:cNvSpPr>
          <p:nvPr/>
        </p:nvSpPr>
        <p:spPr bwMode="auto">
          <a:xfrm>
            <a:off x="7425494" y="5032839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80" name="Line 131"/>
          <p:cNvSpPr>
            <a:spLocks noChangeShapeType="1"/>
          </p:cNvSpPr>
          <p:nvPr/>
        </p:nvSpPr>
        <p:spPr bwMode="auto">
          <a:xfrm flipH="1">
            <a:off x="6547924" y="5484186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auto">
          <a:xfrm>
            <a:off x="7425494" y="5450008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82" name="Line 134"/>
          <p:cNvSpPr>
            <a:spLocks noChangeShapeType="1"/>
          </p:cNvSpPr>
          <p:nvPr/>
        </p:nvSpPr>
        <p:spPr bwMode="auto">
          <a:xfrm>
            <a:off x="6547924" y="5067017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 flipH="1">
            <a:off x="7134581" y="681961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4" name="Rectangle 98"/>
          <p:cNvSpPr>
            <a:spLocks noChangeArrowheads="1"/>
          </p:cNvSpPr>
          <p:nvPr/>
        </p:nvSpPr>
        <p:spPr bwMode="auto">
          <a:xfrm>
            <a:off x="7468289" y="6785439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 flipH="1">
            <a:off x="7134581" y="7250859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468289" y="7216682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7134581" y="6819616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5305781" y="6056612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447746" y="6023439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 flipV="1">
            <a:off x="6220180" y="6480640"/>
            <a:ext cx="1195233" cy="721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447746" y="6452671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6219026" y="6480639"/>
            <a:ext cx="1155" cy="5943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H="1">
            <a:off x="6220181" y="7089233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5303472" y="6038362"/>
            <a:ext cx="2309" cy="8229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5305780" y="6861639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4543781" y="5261439"/>
            <a:ext cx="1155" cy="123444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0" name="Line 133"/>
          <p:cNvSpPr>
            <a:spLocks noChangeShapeType="1"/>
          </p:cNvSpPr>
          <p:nvPr/>
        </p:nvSpPr>
        <p:spPr bwMode="auto">
          <a:xfrm flipH="1">
            <a:off x="4543781" y="5261439"/>
            <a:ext cx="2011680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1" name="Line 129"/>
          <p:cNvSpPr>
            <a:spLocks noChangeShapeType="1"/>
          </p:cNvSpPr>
          <p:nvPr/>
        </p:nvSpPr>
        <p:spPr bwMode="auto">
          <a:xfrm flipH="1">
            <a:off x="4543781" y="6480639"/>
            <a:ext cx="762000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39712" y="6751637"/>
            <a:ext cx="4114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Н.О.П. определено не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однозначно!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1602" y="141978"/>
            <a:ext cx="9070975" cy="568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3" rIns="0" bIns="0" anchor="ctr"/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ru-RU" sz="35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+mj-cs"/>
              </a:rPr>
              <a:t>Укоренение дерева</a:t>
            </a:r>
            <a:endParaRPr lang="ru-RU" sz="3500" b="1" dirty="0">
              <a:solidFill>
                <a:srgbClr val="00B0F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" y="822023"/>
            <a:ext cx="10080624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596010" y="2592874"/>
            <a:ext cx="2397110" cy="27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положения корня зависит, как видится эволюция фермента!</a:t>
            </a:r>
            <a:endParaRPr lang="en-US" alt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88874" y="710243"/>
            <a:ext cx="8579241" cy="6791112"/>
            <a:chOff x="1167289" y="644320"/>
            <a:chExt cx="7782115" cy="6160773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167289" y="644320"/>
              <a:ext cx="5826494" cy="6069392"/>
              <a:chOff x="134468" y="545472"/>
              <a:chExt cx="5826494" cy="606939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014" y="745724"/>
                <a:ext cx="5621360" cy="5869140"/>
              </a:xfrm>
              <a:prstGeom prst="rect">
                <a:avLst/>
              </a:prstGeom>
            </p:spPr>
          </p:pic>
          <p:sp>
            <p:nvSpPr>
              <p:cNvPr id="13" name="Дуга 12"/>
              <p:cNvSpPr/>
              <p:nvPr/>
            </p:nvSpPr>
            <p:spPr>
              <a:xfrm>
                <a:off x="3090441" y="1574157"/>
                <a:ext cx="2870521" cy="4502552"/>
              </a:xfrm>
              <a:prstGeom prst="arc">
                <a:avLst>
                  <a:gd name="adj1" fmla="val 14836485"/>
                  <a:gd name="adj2" fmla="val 3538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21182735" flipV="1">
                <a:off x="1167752" y="5579390"/>
                <a:ext cx="4042227" cy="789584"/>
              </a:xfrm>
              <a:prstGeom prst="arc">
                <a:avLst>
                  <a:gd name="adj1" fmla="val 10580369"/>
                  <a:gd name="adj2" fmla="val 22019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7806219" flipV="1">
                <a:off x="-493444" y="1173384"/>
                <a:ext cx="4771481" cy="3515658"/>
              </a:xfrm>
              <a:prstGeom prst="arc">
                <a:avLst>
                  <a:gd name="adj1" fmla="val 11750323"/>
                  <a:gd name="adj2" fmla="val 1480860"/>
                </a:avLst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72"/>
            <p:cNvSpPr>
              <a:spLocks noChangeArrowheads="1"/>
            </p:cNvSpPr>
            <p:nvPr/>
          </p:nvSpPr>
          <p:spPr bwMode="auto">
            <a:xfrm>
              <a:off x="4221686" y="674013"/>
              <a:ext cx="386761" cy="49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72"/>
            <p:cNvSpPr>
              <a:spLocks noChangeArrowheads="1"/>
            </p:cNvSpPr>
            <p:nvPr/>
          </p:nvSpPr>
          <p:spPr bwMode="auto">
            <a:xfrm>
              <a:off x="5178828" y="6150114"/>
              <a:ext cx="3526158" cy="6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  <a:endPara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2"/>
            <p:cNvSpPr>
              <a:spLocks noChangeArrowheads="1"/>
            </p:cNvSpPr>
            <p:nvPr/>
          </p:nvSpPr>
          <p:spPr bwMode="auto">
            <a:xfrm>
              <a:off x="5423246" y="1063768"/>
              <a:ext cx="3526158" cy="94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(архейные)</a:t>
              </a:r>
              <a:endPara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72"/>
          <p:cNvSpPr>
            <a:spLocks noChangeArrowheads="1"/>
          </p:cNvSpPr>
          <p:nvPr/>
        </p:nvSpPr>
        <p:spPr bwMode="auto">
          <a:xfrm>
            <a:off x="168011" y="5701124"/>
            <a:ext cx="2359212" cy="7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Глицерол-дегидрогеназы</a:t>
            </a:r>
            <a:endParaRPr lang="en-US" alt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2"/>
          <p:cNvSpPr>
            <a:spLocks noChangeArrowheads="1"/>
          </p:cNvSpPr>
          <p:nvPr/>
        </p:nvSpPr>
        <p:spPr bwMode="auto">
          <a:xfrm>
            <a:off x="4394191" y="1806931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72"/>
          <p:cNvSpPr>
            <a:spLocks noChangeArrowheads="1"/>
          </p:cNvSpPr>
          <p:nvPr/>
        </p:nvSpPr>
        <p:spPr bwMode="auto">
          <a:xfrm>
            <a:off x="1644167" y="6864979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1" y="1413318"/>
            <a:ext cx="6976331" cy="5369788"/>
          </a:xfrm>
          <a:prstGeom prst="rect">
            <a:avLst/>
          </a:prstGeom>
        </p:spPr>
      </p:pic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630841" y="1417637"/>
            <a:ext cx="244978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 </a:t>
            </a:r>
            <a:r>
              <a:rPr lang="de-DE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94438"/>
            <a:ext cx="99171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подтверждения своей гипотезы о древности некоторого фермента авторы работы укоренили дерево так, чтобы корневая ветвь разделяла археи и эубактерии.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Однако такое укоренение ничем не обосновано!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3588" y="6556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3588" y="2185988"/>
            <a:ext cx="86090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В среднюю точку: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2360613"/>
            <a:ext cx="3963988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434340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1565275" y="4297363"/>
            <a:ext cx="3322638" cy="32162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60007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3588" y="1874838"/>
            <a:ext cx="860901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Используя внешнюю группу 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(«аутгруппу», outgroup):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2962275"/>
            <a:ext cx="2897188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43600" y="3070225"/>
            <a:ext cx="3897313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34" name="Picture 10" descr="&amp;Kcy;&amp;acy;&amp;rcy;&amp;tcy;&amp;icy;&amp;ncy;&amp;kcy;&amp;icy; &amp;pcy;&amp;ocy; &amp;zcy;&amp;acy;&amp;pcy;&amp;rcy;&amp;ocy;&amp;scy;&amp;ucy; bootstrap b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312" y="1417637"/>
            <a:ext cx="4162425" cy="5553076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312" y="1493837"/>
            <a:ext cx="1209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287712" y="1951037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1951038"/>
            <a:ext cx="8609012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Из входного выравнивания делается много (например, 100) так наз. «бутстрэп-реплик».</a:t>
            </a:r>
          </a:p>
          <a:p>
            <a:pPr marL="431800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Каждая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бутстрэп-реплика получается в результате случайного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выбора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столбцов из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выравнивания в том же количестве, что в исходном выравнивании. В результате некоторые столбцы выбираются один раз, некоторые дважды, некоторые ни разу.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marL="431800">
              <a:lnSpc>
                <a:spcPct val="100000"/>
              </a:lnSpc>
              <a:spcBef>
                <a:spcPts val="1200"/>
              </a:spcBef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Смысл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в том, чтобы построить дерево по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части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данных и затем сравнить результаты от по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разному выбранных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частей.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деревьев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6926263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1177925"/>
            <a:ext cx="8604250" cy="519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773112" y="198437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err="1">
                <a:solidFill>
                  <a:srgbClr val="333333"/>
                </a:solidFill>
              </a:rPr>
              <a:t>Бутстрэп-анализ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2" y="1798637"/>
            <a:ext cx="9220199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  <a:latin typeface="+mn-lt"/>
              </a:rPr>
              <a:t>создаём из входного выравнивания 100 </a:t>
            </a:r>
            <a:r>
              <a:rPr lang="ru-RU" sz="2800" dirty="0" err="1">
                <a:solidFill>
                  <a:srgbClr val="000000"/>
                </a:solidFill>
                <a:latin typeface="+mn-lt"/>
              </a:rPr>
              <a:t>бутстрэп-реплик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  <a:latin typeface="+mn-lt"/>
              </a:rPr>
              <a:t>для каждой из реплик строим по дереву;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два варианта: </a:t>
            </a:r>
            <a:br>
              <a:rPr lang="ru-RU" sz="2800" dirty="0" smtClean="0">
                <a:solidFill>
                  <a:srgbClr val="000000"/>
                </a:solidFill>
                <a:latin typeface="+mn-lt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 – строим дерево по входному выравниванию, и для каждой ветви отмечаем, в каком проценте деревьев, построенных по репликам, встретилась эта ветвь.</a:t>
            </a:r>
            <a:br>
              <a:rPr lang="ru-RU" sz="2800" dirty="0" smtClean="0">
                <a:solidFill>
                  <a:srgbClr val="000000"/>
                </a:solidFill>
                <a:latin typeface="+mn-lt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 – 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из 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>100 деревьев строим дерево по методу расширенного большинства («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Extended </a:t>
            </a:r>
            <a:r>
              <a:rPr lang="ru-RU" sz="2800" dirty="0" err="1">
                <a:solidFill>
                  <a:srgbClr val="000000"/>
                </a:solidFill>
                <a:latin typeface="+mn-lt"/>
              </a:rPr>
              <a:t>majority-rule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+mn-lt"/>
              </a:rPr>
              <a:t>tree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»).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по числам на ветвях («</a:t>
            </a:r>
            <a:r>
              <a:rPr lang="ru-RU" sz="2800" dirty="0" err="1" smtClean="0">
                <a:solidFill>
                  <a:srgbClr val="000000"/>
                </a:solidFill>
                <a:latin typeface="+mn-lt"/>
              </a:rPr>
              <a:t>бутстреп-поддержке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») судим о достоверности ветви</a:t>
            </a:r>
            <a:r>
              <a:rPr lang="ru-RU" sz="28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</a:rPr>
            </a:b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3588" y="565150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  <a:br>
              <a:rPr lang="ru-RU" sz="4400" b="1">
                <a:solidFill>
                  <a:srgbClr val="333333"/>
                </a:solidFill>
              </a:rPr>
            </a:br>
            <a:r>
              <a:rPr lang="ru-RU" sz="2800" b="1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218" name="AutoShape 2" descr="data:image/png;base64,iVBORw0KGgoAAAANSUhEUgAABmMAAAOeCAYAAAD/amSMAAAAAXNSR0IArs4c6QAAIABJREFUeF7s3V/Ibtd9J3YrF6aK7CixUmIodU59UbljpgomF4IodDAlCoHmompHpJKZQDIo03hM5VbNMI5kW6oLxkPFuHEcQXuRWiLVUBlPLjpRUnzR6DBiCO0opZ05hIoTZ9wqaZQMpo7Ijela6buc5aW19p/n3ft51t7788JG57zP3mv/1ue33yNpf8/a+453+CJAgAABAgQIECBAgAABAgQIECBAgAABAgQIEFhN4I7VRjYwAQIECBAgQIAAAQIECBAgQIAAAQIECBAgQIDAO4QxLgICBAgQIECAAAECBAgQIECAAAECBAgQIECAwIoCwpgVcQ1NgAABAgQIECBAgAABAgQIECBAgAABAgQIEBDGuAYIECBAgAABAgQIECBAgAABAgQIECBAgAABAisKCGNWxDU0AQIECBAgQIAAAQIECBAgQIAAAQIECBAgQEAY4xogQIAAAQIECBAgQIAAAQIECBAgQIAAAQIECKwoIIxZEdfQBAgQIECAAAECBAgQIECAAAECBAgQIECAAAFhjGuAAAECBAgQIECAAAECBAgQIECAAAECBAgQILCigDBmRVxDEyBAgAABAgQIECBAgAABAgQIECBAgAABAgSEMa4BAgQIECBAgAABAgQIECBAgAABAgQIECBAgMCKAsKYFXENTYAAAQIECBAgQIAAAQIECBAgQIAAAQIECBAQxrgGCBAgQIAAAQIECBAgQIAAAQIECBAgQIAAAQIrCghjVsQ1NAECBAgQIECAAAECBAgQIECAAAECBAgQIEBAGOMaIECAAAECBAgQIECAAAECBAgQIECAAAECBAisKCCMWRHX0AQIECBAgAABAgQIECBAgAABAgQIECBAgAABYYxrgAABAgQIECBAgAABAgQIECBAgAABAgQIECCwooAwZkVcQxMgQIAAAQIECBAgQIAAAQIECBAgQIAAAQIEhDGuAQIECBAgQIAAAQIECBAgQIAAAQIECBAgQIDAigLCmBVxDU2AAAECBAgQIECAAAECBAgQIECAAAECBAgQEMa4BggQIECAAAECBAgQIECAAAECBAgQIECAAAECKwoIY1bENTQBAgQIECBAgAABAgQIECBAgAABAgQIECBAQBjjGiBAgAABAgQIECBAgAABAgQIECBAgAABAgQIrCggjFkR19AECBAgQIAAAQIECBAgQIAAAQIECBAgQIAAAWGMa4AAAQIECBAgQIAAAQIECBAgQIAAAQIECBAgsKKAMGZFXEMTIECAAAECBAgQIECAAAECBAgQIECAAAECBIQxrgECBAgQIECAAAECBAgQIECAAAECBAgQIECAwIoCwpgVcQ1NgAABAgQIECBAgAABAgQIECBAgAABAgQIEBDGuAYIECBAgAABAgQIECBAgAABAgQIECBAgAABAisKCGNWxDU0AQIECBAgQIAAAQIECBAgQIAAAQIECBAgQEAY4xogQIAAAQIECBAgQIAAAQIECBAgQIAAAQIECKwoIIxZEdfQBAgQIECAAAECBAgQIECAAAECBAgQIECAAAFhjGuAAAECBAgQIECAAAECBAgQIECAAAECBAgQILCigDBmRVxDEyBAgAABAgQIECBAgAABAgQIECBAgAABAgSEMa4BAgQIECBAgAABAgQIECBAgAABAgQIECBAgMCKAsKYFXENTYAAAQIECBAgQIAAAQIECBAgQIAAAQIECBAQxrgGCBAgQIAAAQIECBAgQIAAAQIECBAgQIAAAQIrCghjVsQ1NAECBAgQIECAAAECBAgQIECAAAECBAgQIEBAGOMaIECAAAECBAgQIECAAAECBAgQIECAAAECBAisKCCMWRHX0AQIECBAgAABAgQIECBAgAABAgQIECBAgAABYYxrgAABAgQIECBAgAABAgQIECBAgAABAgQIECCwooAwZkVcQxMgQIAAAQIECBAgQIAAAQIECBAgQIAAAQIEhDGuAQIECBAgQIAAAQIECBAgQIAAAQIECBAgQIDAigLCmBVxDU2AAAECBAgQIECAAAECBAgQIECAAAECBAgQEMa4BggQIECAAAECBAgQIECAAAECBAgQIECAAAECKwoIY1bENTQBAgQIECBAgAABAgQIECBAgAABAgQIECBAQBjjGiBAgAABAgQIECBAgAABAgQIECBAgAABAgQIrCggjFkR19AECBAgQIAAAQIECBAgQIAAAQIECBAgQIAAAWGMa4AAAQIECBAgQIAAAQIECBAgQIAAAQIECBAgsKKAMGZFXEMTIECAAAECBAgQIECAAAECBAgQIECAAAECBIQxrgECBAgQIECAAAECBAgQIECAAAECBAgQIECAwIoCwpgVcQ1NgAABAgQIECBAgAABAgQIECBAgAABAgQIEBDGuAYIECBAgAABAgQIECBAgAABAgQIECBAgAABAisKCGNWxDU0AQIECBAgQIAAAQIECBAgQIAAAQIECBAgQEAY4xogQIAAAQIECBAgQIAAAQIECBAgQIAAAQIECKwoIIxZEdfQBAgQIECAAAECBAgQIECAAAECBAgQIECAAAFhjGuAAAECBAgQIECAAAECBAgQIECAAAECBAgQILCigDBmRVxDEyBAgAABAgQIECBAgAABAgQIECBAgAABAgSEMa4BAgQIECBAgAABAgQIECBAgAABAgQIECBAgMCKAsKYFXENTYAAAQIECBAgQIAAAQIECBAgQIAAAQIECBAQxrgGCBAgQIAAAQIECBAgQIAAAQIECBAgQIAAAQIrCghjVsQ1NAECBAgQIECAAAECBAgQIECAAAECBAgQIEBAGOMaIECAAAECBAgQIECAAAECBAgQIECAAAECBAisKCCMWRHX0AQIECBAgAABAgQIECBA4MICPxLO/8pADQ+Ez24Wnz8Zfv9045hHw/dfGJlTfs7a+PHwO8P2bNgeGxjr5fDZI2H7/rC9GLaXwvbMQp6tOU71eC7U8XjY3srqufeqzvtGanwtfP5w2G6NHFvWcs+V/YPF+E8NuES/JyrnO5Ux9bbV11PHdRwBAgQIENi9gDBm9y02QQIECBAgQIAAAQIECBA4sMBYGBNpyoBlKIyJ+9eCiERchiytfS8VxkzxyGseskhh0ZtXkz81jImByfONazTvzdwwJtUThy7Dn1N+JPLzC2NOEXQMAQIECBxaQBhz6PabPAECBAgQIECAAAECBAjsXCCFD7UVLSkEKAOTGEA8VLmBn4cNrZvxaZ+4iiV+1caJ309hzI3w61hHCjRq7cjHvM7KmDyIaYVEsZYfDVta9RItXg9bvhooDyWmrBRKc0re+UqWVsCRai0DnzhW8ng1qzN3KwOk2kqcOZd9LSwSxswRtC8BAgQIEAgCwhiXAQECBAgQIECAAAECBAgQ2K/AUBiTgoA4+zwQaYUxab+4iqMVQqQb9/FmffyKj0ir7XvuMCZfiTMnQGldGcl16BFh+bFp/zIEGhonhSplvcKY/f68mhkBAgQI7FhAGLPj5poaAQIECBAgQIAAAQIECBxeYCiMad3UHwpjUkBQWxlRBiwRP64ouR228v0q5w5jWmHIqRfIkGs5ZnJ+I3xQrgLKw6vy3T2toGYsjMnPP9TLU+Y+VO8p4zmGAAECBAgcRkAYc5hWmygBAgQIECBAgAABAgQIHFCgFRqkMOT+YFK+T6R1Az/diK89OivS1h4n1hrr3GFMqn2JVTFD4Up5iaXVR++tOMd9h8KtVugijDngD7IpEyBAgMD2BYQx2++hGRAgQIAAAQIECBAgQIAAgZbA0AvrW+8SGXpp/dD7R2Lg8UQROoyFQY81Cs8DnyXeGTMUeky5evJ3u8T9pzyeLH80WusdK8KYKfr2IUCAAAECOxAQxuygiaZAgAABAgQIECBAYCcCP7GTeZgGgbMKvOc977nzrrvueucf/MEf/FrlxENhTNq9DFhaYcxQAJGChzhm/kiyFGLcLr6fBxU1r7lhTK3mfF5LhzGx5rFApvXOl3y+lwxjyoAp1VW+1yav12PKzvrT7WQECBAgsCcBYcyeumkuBAgQIECAAAECBLYt8C9C+f972P6fbU9D9QTOK3D33Xd/37ve9a5bX//61z9eOfPYu01SGJDfgC8fLZbftG895mtK6JOvDln6MWVjYcySjymLzOl8rUBm6vmEMef9cXE2AgQIECBwMQFhzMXonZgAAQIECBAgQIAAgULg18PvPxu28iXWoAgQOF1gLIypvTum9p6X9KiwWEn5jpk8nBiqNA8ulg5jxoSSw9Cqj7Ex8s9TQBW/F4OXN7MP07nGVs6kY58Pv6g9xqw1jnfGzOmUfQkQIECAQCcCwphOGqEMAgQIECBAgAABAgTeIYxxERBYXmAsjKm9YL4WxsTK0lj5I8Ti91uPIkuzqQUv5w5jpqzumaOfApE3wkF5GDMnKMlNa8FN6zFnc87R6uWcueb7ekzZqXKOI0CAAIHDCwhjDn8JACBAgAABAgQIECDQjYAwpptWKGRHAkNhTP7elqHHlOUctceajQU+8fjyJv65w5g8+Ii/bq2QiXX+aNjie2/eF7bPh+1jYbuVIeTBTh6iDK2WaV1S+Vj56phkWr7PJ44jjNnRD6ipECBAgMBxBIQxx+m1mRIgQIAAAQIECBDoXUAY03uH1LdFgSnvcilv+A+tpsgDnBRETFl9kQKElwLiM2E7JYy5b6ABrXfZlIekUGiolymoiWHMi2FrnbdcITRl7HTePHgZOi6fVx7c5PWXq2pq789J+5/ymLah+kqDLf6MqJkAAQIECJxFQBhzFmYnIUCAAAECBAgQIEBggoAwZgKSXQjMFBgLY1qPx3oonKf2bph4+jwUiCtH/p2wvRq2uJrkrUZ95btpvhb2ezZsN8JWvnOlHCIFOUuEMXHsPFAqz1W+u2VqABLHOTWMicfW+nRqLcKYmT8kdidAgAABAucQEMacQ9k5CBAgQIAAAQIECBCYIiCMmaJkHwIECBAgQIAAAQIENicgjNlcyxRMgAABAgQIECBAYLcCwpjdttbECBAgQIAAAQIECBxbQBhz7P6bPQECBAgQIECAAIGeBIQxPXVDLQQIECBAgAABAgQILCYgjFmM0kAECBAgQIAAAQIECFxTQBhzTUCHEyBAgAABAgQIECDQp4Awps++qIoAAQIECBAgQIDAEQWEMUfsujkTIECAAAECBAgQOICAMOYATTZFAgQIECBAgAABAhsREMZspFHKJECAAAECBAgQIEBgnoAwZp6XvQkQIECAAAECBAgQWE9AGLOerZEJECBAgAABAgQIELiggDDmgvhOTYAAAQIECBAgQIDAdwgIY1wQBAgQIECAAAECBAjsUkAYs8u2mhQBAgQIECBAgACBTQoIYzbZNkUTIECAAAECBAgQIDAmIIwZE/I5AQIECBAgQIAAAQLnEhDGnEvaeQgQIECAAAECBAgQOKuAMOas3E5GgAABAgQIECBAgMCAgDDG5UGAAAECBAgQIECAwC4FhDG7bKtJESBAgAABAgQIENikgDBmk21TNAECBAgQIECAAAECYwLCmDEhnxMgQIAAAQIECBAgcC4BYcy5pJ2HAAECBAgQIECAAIGzCghjzsrtZAQIECBAgAABAgQIDAgIY1weBAgQIECAAAECBAjsUkAYs8u2mhSBTQn8xKaqVSwBAgQIECCwpsAnw+AfD9vNNU9ibAIHE/iRMN9XGnN+YODnrXbca2H/h8N2qzLek+F7T4dtaJ97w+cvhu2+sD0VtmcadaWxyo+H6n0k7Pz8yPkP1nrTJUCAAAECBHoSEMb01A21EDimwD8L0/7nYfvmMadv1gQIECBAgEAm8NfCr+ONXmGMy4LAcgJDYUw8SxmK3Bm+92zYHhso4bnw2eNheyvbJw9QWkFLCkxq543fG6s17lM79z3h+y+E7cGreoaCnuVkjUSAAAECBAgQmCEgjJmBZVcCBFYR+Kdh1J8M29dWGd2gBAgQIECAwJYEPKZsS91S61YEUsDx6FVgkerOg498xUkeqpQrUfJjysAjHvdQ2P4wbD8QtnIFTQpMfjd89mNheyls+cqYfOxa4BLrjmHOj4atDILSsTFA+lDYblzt++ZWmqROAgQIECBAYP8Cwpj999gMCfQuIIzpvUPqI0CAAAEC5xMQxpzP2pmOI9AKY1K4ER/tlYKVtO/LA2FGetRYPD4PXFIYEx83+OmwfS5scbVK+opBykfCFgOYL4QtD2Py1ThlaDSlU+ncsZ4fDluc09AjzaaMaR8CBAgQIECAwKICwphFOQ1GgMAJAsKYE9AcQmDDAuWjT4b+lu7QM+c3TKB0AgQGBIQxLg8CywsMhTHpsxTGpFUxY4FIetxYvl8eiPz1MI04dtwvrk5Jq2LiIwj/Qdjie2PyMCbV0VoRM6SSxr4ddoorZt5XGX95VSMSIECAAAECBGYKCGNmgtmdAIHFBYQxi5MakEDXAvFGTfyKfys2BTNfCr+ON2fi37T9VNg+GrZ44ybemIl/g7Z8FEnXE1QcAQLXEhDGXIvPwQSqAlNWxsRQ5cthi++KuT9s5SPGyoFr4UkexsT9Y+CSVsfEUOaJq3HTZ3kYUwt3praznF/674sbYYAUBk0dy34ECBAgQIAAgdUEhDGr0RqYAIGJAsKYiVB2I7ADgTJ8iVOKN0neH7YYzpRhTPz9z4QtPu4kf0HwDihMgQCBhoAwxqVBYHmBsXfGpJWofxxOnR4rNhZipEeVvRqOSX9pIg9jboXvx9/Hc/9s2H4xbF/P/n1froxJK3JOebRYOk9ecwp3Thlv+Q4YkQABAgQIECAQBIQxLgMCBC4tIIy5dAecn8B5BeINk9ezmz3xJs2Hr27OxEryl/d6TNl5e+NsBHoQEMb00IV6DXdf/Rndb4UHr+yee+75V9588824uqX8yv/dWlNKjxpLj/uK+ywRxqTzxuDlA2FLq21SkJOvjDk1jMkffxb/Ykf6qp3j4FeI6RMgQIAAAQKXFhDGXLoDzk+AgDDGNUDgWALppsmD2bTTc+rjZ58J2yfC9mdhi49KSX+L9lhKZkvguALCmH57/8FQ2lfD9lv9lnjcyu6+++7ve9e73nXr61//+scrCq0wpvxLD2kF6xKPKYsrY/L3xKV/18fyakHJqY8pS8e1mu8vdhz3x8LMCRAgQIBAdwLCmO5aoiAChxMQxhyu5SZM4DsE8pUy+SPL4k4xnPmlsH0qbPGmji8CBPYvIIzpt8fxpeixPz/Ub4kqawgMvTOmPCStUEmrZVqotfCkfExZPDae+wthy99BUwtjau+gGWtoHvYM7Ts2l7Hz+JwAAQIECBAgsIiAMGYRRoMQIHANAWHMNfAcSmDjAvHGS7xxkx6FMvb7jU9X+QQITBAQxkxAutAuwpgLwS9w2jlhTNr35ezfz2UJKUyJ389DlloYUyu/FsbkK2enhidjjyJLY94ORaT32izAaQgCBAgQIECAwGkCwpjT3BxFgMByAsKY5SyNRGALAvnNltqNnvxxIx4tsoWOqpHAsgLCmGU9lxxNGLOk5nnHmhPGxMrS6pj46wfCdjMrN3/kWf7osXTcQ+EXeUBTm2krRMnHfi4cWAtQ4n8n/OjVZ/9++OfzlRrzc04NiM7bEWcjQIAAAQIEDikgjDlk202aQFcCwpiu2qEYAgQIECBwUQFhzEX5B08ujOm3N2OVzQ1jpjz+qxaWTA0+hla0jL0DJs41nvvvhu2/DNuNsKUVtjWHuXMfs/Q5AQIECBAgQOBkAWHMyXQOJEBgIQFhzEKQhiFAgAABAjsQEMb020RhTL+9Gavs1EAiX6mSzjG0anWJMCaeZygMSit1Um3l6pzSIq3Ijd8fCm3GDH1OgAABAgQIELi2gDDm2oQGIEDgmgLCmGsCOpwAAQIECOxIQBjTbzOFMf32RmUECBAgQIAAAQIbEBDGbKBJSiSwcwFhzM4bbHoECBAgQGCGgDBmBtaZdxXGnBnc6QgQIECAAAECBPYlIIzZVz/NhsAWBYQxW+yamgkQIECAwDoCwph1XJcYVRizhKIxCBAgQIAAAQIEDisgjDls602cQDcCwphuWqEQAgQIECBwcQFhzMVb0CxAGNNvb1RGgAABAgQIECCwAQFhzAaapEQCOxcQxuy8waZHgAABAgRmCAhjZmCdeVdhzJnBnY4AAQIECBAgQGBfAsKYffXTbAhsUUAYs8WuqZkAAQIECKwjIIxZx3WJUYUxSygagwABAgQIECBA4LACwpjDtt7ECXQjIIzpphUKIUCAAAECFxcQxly8Bc0ChDH99kZlBAgQIECAAAECGxAQxmygSUoksHMBYczOG2x6BAgQIEBghsArYd+vhO3/mHGMXc8j8K+G03wybO8/z+mchQABAgQIECBAgMC+BIQx++qn2RDYooAwZotdUzMBAgQIEFhH4CNh2IfD9i/XGd6o1xC4Kxz7obD94DXGcCgBAgQIECBAgACBwwoIYw7behMn0I2AMKabViiEAAECBAgQINAU8JgyFwcBAgQIECBAgACBawgIY66B51ACBBYREMYswmgQAgQIECBAgMCqAsKYVXkNToAAAQIECBAgsHcBYczeO2x+BPoXEMb03yMVEiBAgAABAsMCd4aPnw3bY1e7PRr++cLVr+8N/3wxbPdd/f6p8M9nNggqjNlg05RMgAABAgQIECDQj4Awpp9eqITAUQWEMUftvHkTIECAAIH9CDx5NZUYsqRg5kvh1zfD9kjYbl/9+p7wzxjSxP3iZ1v6EsZsqVtqJUCAAAECBAgQ6E5AGNNdSxRE4HACwpjDtdyECRAgQIDArgTK8CVOLgYw778KXcrJxuDmq2ETxuzqMjAZAgQIECBAgAABAsMCwhhXCAEClxYQxly6A85PgAABAgQIXFcgBiyvhy09muxHwq8/XAlj4iPLPh+2j4Xt1nVPeubjrYw5M/hKpysfm5dO81z4xeNhe+vqG/EafqVRQ7lvbbe0CuzB8OHUR/O1zvlaGOPh7GemfCxgaw5DhMnhpcrPaTwurz9/7GA+Zqr3gfDNWrg6ZNg6Jo7fml/8bMgy/jn0dFZgrU+t/ufzKr3nXooxjH6i6NncMexPgAABAgR2KSCM2WVbTYrApgSEMZtql2IJECBAgACBikB+4zZ9XN403fIjyuKchDHbvvSHbvDnM0shwVCQEPcfu2Efb8g/fzXw2L61n5+adgoX4mf5O5rSvlNCorTvUBiTW7VCk7zmU8KYWEctWMndhq64/JxDfi+HQeKYb14NtnYYk8aPp8sDtG3/9KieAAECBAgsJCCMWQjSMAQInCwgjDmZzoEECBAgQIBApwLlSpmtBzGRWRjT6cU2oawyiKmFB+U1msKYclVIPlZrlUba50ao7Yth+0rYWqtL8iChDA7yqcWfqX8tbPnqnXRs3C8PHCaQvKMVxowFMbWwZCyMKeeeB135sfnYLa9U98+HSabVOOm4PIzK59Eaq3TK+zbXs1yVMxbATemRfQgQIECAwO4EhDG7a6kJEdicgDBmcy1TMAECBAgQIDAgEG+0xhuT6WZm/P0Xwrb1vyUujNnuZZ9u/g+FHeXsWmFM3C8FAq+GX+fhSBojDzp+OXwzPr7vdmPfdBN/6qPM8jrXCGNSPa2AZYkwJs4hjZPmfeqKkhSg3F/5MyaN+Ub259HQVTzU87GrXxgzJuRzAgQIECAQBIQxLgMCBC4tIIy5dAecnwABAgQIELiuwNDf7i9vUsZzzXmc0nVrW+p4YcxSkucdZ2ylR6uaoRvz6bNWgJKChhRoxJ+Bh8JWBpJzw4Ky1qXDmPSzOnUlSTnPsr45hnPPnc6VDG6Hb5TB2FBQs6RlOVar3+e98p2NAAECBAh0KCCM6bApSiJwMAFhzMEabroECBAgQIDAJgWEMZts27dfRB+rn/PoqVaQkL9zpLZ6pPaoq9ZYY6HOmPiSYcwpYch1wph0bAx+vhy2+A6c2uqWMYOxVUpjK33S+GNzGasj/1wYM0fLvgQIECBwKAFhzKHabbIEuhQQxnTZFkURIECAAAECBL5DQBizzQti7GZ9a1b5e01q+4y90+Rz4aD4eLL41Vq9kQcSad85ykuFMa+Hkz4ftqkrYlKNYwHGWAiV3qvyx5nVnMAs1jHW3ylhzNDqmjn9SPsKY05RcwwBAgQIHEJAGHOINpskga4FhDFdt0dxBAgQIECAAIG/EPhg2P7HsP0dHn0K3HXXXe/85je/+atFdWM361uTaYUxY++diWHCE2ErH0lWu0E/FMZMebxfK4zJHxuYzy9/PGC+wiffp/WumJrT1DCmZZzCn6FQaazOsf5OCWOG5tE6/9A7foQxff4RoSoCBAgQ6EBAGNNBE5RA4OACwpiDXwCmT4AAAQIECGxCIIYx/3nY/t9NVHuwIr/3e7/37ne+853/1x/90R/FHuVfp64eqa3qSDf2W+88aoUgeT35Tfyhx5SdM4yJAcyNsMXVMWm1yq0Jl9CpYUx5jqF3u6wdxoytihHGTLgQ7EKAAAECBKYKCGOmStmPAIG1BIQxa8kalwABAgQIECBA4OgC6Ub/YwFizqqPWhiTj1V7pNfYo81iL/KVNelGf/x+uZIm71srMDg1aIpjp3O/FH79zNXJUrgytvon1TY1jJny+LMUPg2tOInnLc85FKYMhTxpDlNWzsz9GbIyZq6Y/QkQIEDgMALCmMO02kQJdCsgjOm2NQojQIAAAQIECBDYgcDckCFOufW+k3z1SxnujN2Er4UXY6ttYi3nCmPiuabUky6JJcOYfAXKUGhWnnPKqpo3rkKcN4treewRZ6de+mPXwanjOo4AAQIECGxeQBiz+RaaAIHNCwhjNt9CEyBAgAABAgQIEOhYIF/REsus3exPgUdcJXIzbK0wJh6fPssftzX2uKt4XG01Sh5CtB4Rds4wJrdqPY4ttXrJMCaOmT+arbVCpnbO9L0tZCXAAAAgAElEQVS83nwerbHWWBWT5vFQ+MXQaqeOf1yURoAAAQIE1hMQxqxna2QCBKYJCGOmOdmLAAECBAgQIECAwKkCU97nEsdOQc1QGBP3K1fbfCB875WwDT2SKwUEN66OTys1Wu8lKeeawob4/WfDFh+9ln+NhSf5vrVgKH0+FGSkedf6UD7ebMywNkbtXTm1/fJAbai3rUeuLb0qZqjuOX059fp2HAECBAgQ2ISAMGYTbVIkgV0LCGN23V6TI0CAAAECBAgQ6Eig9V6X8ob5lCAh3YD/n8L8vh62Hwrb2GqIFGbMeedMWVu50ifxzrnpPxTGxPHygCMfd+0wJp67Nb/4WesRZrVjWh6nvkdo6DIWxnT0Q64UAgQIEOhXQBjTb29URuAoAsKYo3TaPAkQIECAAAECBAgQIECAAAECBAgcVEAYc9DGmzaBjgSEMR01QykECBAgQIAAAQIECBAgQIAAAQIECCwvIIxZ3tSIBAjMExDGzPOyNwECBAgQIECAAAECBAgQIECAAAECGxMQxmysYcolsEMBYcwOm2pKBAgQIECAAAECBAgQIECAAAECBAj8pYAwxtVAgMClBYQxl+6A8xMgQIAAAQIECBAgQIAAAQIECBAgsKqAMGZVXoMTIDBBQBgzAckuBAgQIECAAAECBAgQIECAAAECBAhsV0AYs93eqZzAXgSEMXvppHkQIECAAAECBAgQIECAAAECBAgQIFAVEMa4MAgQuLSAMObSHXB+AgQIECBAgAABAgQIECBAgAABAgRWFRDGrMprcAIEJggIYyYg2YUAAQIECBAgQIAAAQIECBAgQIAAge0KCGO22zuVE9iLgDBmL500DwIECBAgQIAAAQIECBAgQIAAAQIEqgLCGBcGAQKXFhDGXLoDzk+AAAECBAgQIECAAAECBAgQIECAwKoCwphVeQ1OgMAEAWHMBCS7ECBAgAABAgQIECBAgAABAgQIECCwXQFhzHZ7p3ICexEQxuylk+ZBgAABAgQIECBAgAABAgQIECBAgEBVQBjjwiBA4NICwphLd8D5CRAgQIAAAQIECBAgQIAAAQIECBBYVUAYsyqvwQkQmCAgjJmAZBcCBAgQIECAAAECCwjcE8Z4IWwPhu2psD3TGPPJ8P2nrz579OqYfNc7w2+evfrG4+GfbxXjpM8fK74/dM60a15jfvjL4TePhO3NSs35+Z4Ln9dqmsL3I2GnV8JWm3M6Ptk8EL5xsxg0HZ++/Vr4xcNhuzVw8tZ84yFlHaVrrYY0Xqwt9jfVNGafjovnTc75dVCbwtiY5THXuS6m9M8+BAgQIECgawFhTNftURyBQwgIYw7RZpMkQIAAAQIECBDoQCDeZH/+qo6hoCC/CV8LQYbCmDKQqE27FiLE/cZu/sd9akFJec7W+GMtuE4YM1R7K9yZMt+8T2WYUQueyjAmHXN/mPxQMFSb+1h9c8KYVhCTenKdEG2srz4nQIAAAQJdCAhjumiDIggcWkAYc+j2mzwBAgQIECBAgMCZBNLN8BvhfF8M21cawUYsJ96Efyhsvxy2eJO8tUIj7puvQrk3/P7FsN13dVz+WX4zvhYETV2N89th7Li6J/9K9X4yfPPTYXspbK1VP0Pcp4YxKeQqg6v0/bH5tsKjWM8XwpZClLyH8Vz/VdjKY8swJs431TG24if2PA9skuvY6p4pl3Cq/Uth53xFUX7NDNU35Rz2IUCAAAECXQsIY7puj+IIHEJAGHOINpskAQIECBAgQIDAhQXSTe8YVMSQJQYat8NWe6RXugn/0+HznwvbjbDljwirrYzJw5axm/7xEWj5qopUWySae+M/hQ9xLp8I22cq9U6lPyWMyeddC1VqQUg6z9Cj12o152HMx8IOn6/0sBbGJN9XG/3ODfPrYckwZqgHU8KiqT20HwECBAgQ6FZAGNNtaxRG4DACwpjDtNpECRAgQIAAAQIELiiQbninwGDoRnv+2feHmsv3qNTCmHTD/42wf+vdLnH6Q+8mOWVlRBmglPOcQ35KGFObT37O8p0tY+HNUL15GBPn+eNhi4+dy0OgWhgz9qiy1ryFMXOuHvsSIECAAIERAWGMS4QAgUsLCGMu3QHnJ0CAAAECBAgQ2LtAeRP/zTDhoeAhvwn/tbDvs2G7EbYUstTCmKkvii/DiP/lavyxd5q0elQGBvkKoLmPKpvyvptURwpAxoKOclXKd4cB0mPWhkKr2nzLPsZ9yhVOtTAm7je0+qQVurTeGXNKaDb0M3au0GfvP+fmR4AAAQKdCwhjOm+Q8ggcQEAYc4AmmyIBAgQIECBAgMBFBVIg8LksCGg9mioWWt4cL4ObWhgz51FT6SZ/DDT+eVbT3HBiaBXIjasAIgZPU79OCWOSV3z0Wu2xY8klvaD+fWG/+F6d1iPDhmqthWrlSqBWGNPqd2v/fF61mtJ83pqK29hvaoh3zdM4nAABAgQIXF5AGHP5HqiAwNEFhDFHvwLM/1SBnzr1QMcRIECAAAEC+xO466673vnNb37zVxszizfsnwhb+T6WoRUR+cvcy9UfabVMPF16x8glwph0I798V0vtUWUpdHiwMMpDhVMeUxaHa42dn2pKGFMLg17L+lYLY8rHpMVzxtUyN8NWrgyq9btl2PohyWvM3WuraPLaa+OlsZYKdvb3g21GBAgQILArAWHMrtppMgQ2KSCM2WTbFN2BwP8Wavi/w/Z7HdSiBAIECBAgQOCCAu9+97vfdccdd/z+N77xjacqZUwJCuJx+Y37oZv2cd+/F7b46LL4lcKYqSsclnpMWT5OSz+/yb9mGBPPX6snrpT5Yti+ErZkPPSOmVPCmHjuPAj7jfD7VhjTWuF042qMqauI0vny62ZuGCOIueCfGU5NgAABApcREMZcxt1ZCRD4SwFhjKuBwGkCXwiHxZfp/tpphzuKAAECBAgQOIjAlEdvlY/XGlsx89PB7ueu/FIYkx6F9sbIjf1aGJFu5M95F0k6330DfRxbmVEeeurKmKFLqVylk4c2Y/Mt+1BbGRPPnX//Y+H3nw9bbWVM+aiy9Mi0l8L+c96vMzV4a7mUj2677qPODvKjbJoECBAgsHUBYczWO6h+AtsXEMZsv4dmcBkBYcxl3J2VAAECBAhsTWDs5ei1R3q1jkkByG8GhO+5gkhhzNSQIQUv+aqKdHN/TnhSqzvvzZRgpezllGPy993EwGPoqxVQTZ3v1DAm1pDG/Hj4dXwUWy2Mifvl9d8Iv38+bOVj3sau8TmPpCvHOiV4G6vH5wQIECBAYBMCwphNtEmRBHYtIIzZdXtNbkUBYcyKuIYmQIAAAQI7EWi9tD2fXgoM8tURQwFO/jiq8l0f+WqV8rM8rKmFLvm4tRUj6fjfDsV/OWzxMWkxTIjBQO3xWlPmXrZ5yTAmX5FUzqd8pFlrhcycMKYcs3z0XJprqutz4RsxUGsZxv3i+UvfFMTMCc7iufPHxM0Nf3by42gaBAgQIHB0AWHM0a8A8ydweQFhzOV7oIJtCghjttk3VRMgQIAAgXMKTAkXao++GgpjhgKXOLcpj0Wr3Yyf8g6YOH4MLn4nbC+GbezxWmOrgspeTPFqrYxJIUU5ZitomTrfPPRoPaYsnTO3b4Ux5btzxkKb1vU69oi18rg1Hit3zp8l5yJAgAABAtcWEMZcm9AABAhcU0AYc01Ahx9WQBhz2NabOAECBAgQmCSQbtzfH/Z+OGy3Bo4qHzs1FmKkQKJc/ZJO0QoaWjf+89JaN+3z99pMfVTY3HebLBnGtGzKNpThSPq8tvJkLIzJ3Yesp65uqQVrc1fEpPkIYyb92NqJAAECBPYsIIzZc3fNjcA2BIQx2+iTKvsTEMb01xMVESBAgAABAgQIECBAgAABAgSqAsIYFwYBApcWEMZcugPOv1UBYcxWO6duAgQIECBAgAABAgQIECBA4HACwpjDtdyECXQnIIzpriUK2oiAMGYjjVImAQIECBAgQIAAAQIECBAgQEAY4xogQODSAsKYS3fA+bcqIIzZaufUTYAAAQIECBAgQIAAAQIECBxOQBhzuJabMIHuBIQx3bVEQRsREMZspFHKJECAAAECBAgQIECAAAECBAgIY1wDBAhcWkAYc+kOOP9WBYQxW+2cugkQIECAAAECBAgQIECAAIHDCQhjDtdyEybQnYAwpruWKGgjAsKYjTRKmQQIECBAgAABAgQIECBAgAABYYxrgACBSwsIYy7dAeffqoAwZqudUzcBAgQIECBAgAABAgQIECBwOAFhzOFabsIEuhMQxnTXEgVtREAYs5FGKZMAAQIECBAgQIAAAQIECBAgIIxxDRAgcGkBYcylO+D8WxUQxmy1c+omQIAAAQIECBAgQIAAAQIEDicgjDlcy02YQHcCwpjuWqKgjQgIYzbSKGUSIECAAAECBAgQIECAAAECBIQxrgECBC4tIIy5dAecf6sCwpitdk7dBAgQIECAAAECBAgQIECAwOEEhDGHa7kJE+hOQBjTXUsUtBEBYcxGGqVMAgQIECBAgAABAgQIECBAgIAwxjVAgMClBYQxl+6A829VQBiz1c6pmwABAgQIECBAgAABAgQIEDicgDDmcC03YQLdCQhjumuJgjYiIIzZSKOUSYAAAQIELizwI+H8r1zV8Gj45wuVeu4M33s2bI+F7eWwPRK2N4v98n3yj54Kv3mmMmY6b+uc8ZB4nufD9kDYbhZj5HXnH9XqezLs8PSI81AdQ4emGl8LOz0ctluNne8N338xbPcVn9fmlu+Suz4XPng8bG8NeNZOP3Rc3L+0rM3lnrBfvDYeHHEcm8+Y5RMjjiOn9zEBAgQIENiugDBmu71TOYG9CAhj9tJJ8zi3gDDm3OLOR4AAAQIEtimQ34hvBS15kFDbpxWM5CLlTfpTw5hW6JOfqwwT1gpjyoCiFTy1gphU81AQVNq2wo6xHrTCoiGb/FxrhzHJKJoMhVrb/ClTNQECBAgQmCAgjJmAZBcCBFYVEMasymvwHQsIY3bcXFMjQIAAAQILCqSb+HHVRrwJXgsG4g37v3J1zu8L/8xXxuRBQ7kCIw9OyjDg1DAmrUQZCo4+H2r8WNjSKpVY/0NX82utXDmFNM0hrhj6UNhuFDZpzGj0qbB9NGz5iqIpq2pS7Z8Mx346bC+Fbc5Ko7wHZVjUCkBSXWMranKzU43LMGhshdEpfXIMAQIECBDYhIAwZhNtUiSBXQsIY3bdXpNbUUAYsyKuoQkQIECAwI4EykAhTi1/FFa6YR8fHxUDjRthS2FMfqN/aHVHuuGehwGnhDHpfPeHGuasnjg1KBhrcz7uD4edW49Ua40zNp+0GuV2GOATYftM4Z+PO+SZevhq0dsUupS9y/s65bFjafxWUDTkKIwZu8p8ToAAAQKHERDGHKbVJkqgWwFhTLetUVjnAsKYzhukPAIECBAg0IlAfhM/3vSP74/Jb8DHm+Vxn58N2y8WYUC6Cf9G+H7tPTJpiilUiL9P+10njIkrUaaEBOn8a4QxeVASw6v3hS2uLpoTSIyFMaXRlHfo1EKxNE65MmbIpRXUlJft2BzmXOZr9GnO+e1LgAABAgQuKiCMuSi/kxMgEASEMS4DAqcJCGNOc3MUAQIECBA4mkB+w//LYfLPXgHkAcPnwvfSZzfCr8tApfWulGRZW2lxShgTx0shQfz11EBmjXfGlPWnOeY+Y9dSGei8VRxQhhNDK1Banvlj5HKvsRClFeCUc5rSxzGH9LkwZqqU/QgQIEBglwLCmF221aQIbEpAGNN3u+L/fPnqU+Djoaz/IWy/1md5qiJAgAABAgQ6EShvpqffxxv3N8L2kbDFAOTPwhaDmvi9FMZMXT0Rp5oCkRQITLmJ31oJ0gpXWu84WSOMSSuG8hVBQytXau0uTfJ9UlBzM3wzvSNmKPBJnq3LqvUostYj36aEMacEUEOXvTCmkz8UlEGAAAEClxEQxlzG3VkJEPhLAWFMv1dD/B+0+BiGf9JviYeu7K+G2f/dsAlj+rwMfqrPslRFgAABAnsVuOuuu975zW9+81cr8ytDkRQCxPsBPxC2uCrmhbDVbrxfKoxJ08hXyeRTK0OZOTf585Uk+Zj56p9aUBL3nfPulBTEtN61k4diMZAp51yuCmqFMS+HA/PAKI2zxMqYoUBtimN5Oc7p015/VM2LAAECBA4sIIw5cPMPNPW7w1z97f5+G/5LobS/Frav9VviYSuLPze/ELafPKxA3xP3mLK++/PHobz4XHlfBAgQIEBgdYF3v/vd77rjjjt+/xvf+EYMFMqv2g31FHLkN/JrYcyU1RPxfNd5TNkT4fiHw3ZrAlQeAOQhx5yb/FNChFYIlEp8baTmsSAm92pNuwycan1M56mtGLpuGDO2KmaKYzm3OX2acDnYhQABAgQIbEtAGLOtfqn2NIEYxsSblr76FPjxUNaHwiaM6a8/wpj+epJXJIzpuz9/Esp7T98lqo4AAQIEDiJQu4mfVn58KRjEVTHxq3bzPd1wfyN8Xlt9kQjTePH3ab8pq0hOuTlfC4hOGafV/ilBSTy2tuIlP7a1IiYe2woy8prKwKfWx7HzDbmMrXoa+/yUH58l+3TK+R1DgAABAgQuKiCMuSi/kxMgEAQ8pqzfy2DrYUz6n9N4kyF/9EN50yC/CdFvN95emTCm724JY/ruj+oIECBwJIEp726JHrUwZuxmf3JMKzRqj/qK+9SCnFqAM6Uva4cxYyFSqvt2KPbxsL11VXT6/nvD78dW+oy9e6bWs1Yf03kfDOctH23WClRqK5ly+1N7M9Y/YcyYkM8JECBAYNcCwphdt9fkCGxCQBjTb5u2HMbkj5Yo/6c03Wz4dPjFfWH778KW/kZov914e2XCmL67JYzpuz+qI0CAwJEErhPGRKd8FUf5OKz8pn7t0V2tx2jlAUItwGn9ZZm8lvy/8Za8yT8WlEST8nzJuPX+lvx6G3v8V9y3FvgM9TF9VvYgecUx84Co9pi6vMY1VsXU3I70c2iuBAgQIEDgHcIYFwEBApcWEMZcugPt8285jImzGloZE/8H+qth+3DYXg+bMKbf63CrlQljtto5dRMgQGB/AtcNY6JIGmNIp/YXYPLQpXZsGV6M7Z/GyAOc+L0U+gzVN/TYsHTclKAk90hjjr1jJh6Tgqz3hV/H98q9FLZnBgpuBT6tebQCliGboZ7F0oYeTTf1J2Xo/LV33Uwd134ECBAgQGBzAsKYzbVMwQR2JyCM6belew1j4v9Uxq8YwMT/ORTG9HsNbrkyYcyWu6d2AgQI7EtgiTAmirTepVIGIzW92g35oeNa4UZr5clSYUztEWi1+ZSP8YrvwXx+5LJJwcN/FvZ7Omy1ICQfoqxlSh+TQ+lUetZWMaVzpzGmhFdTflKEMVOU7EOAAAEChxAQxhyizSZJoGsBYUy/7dljGBPnFFfDpL+FKIzp9/rbemXCmK13UP0ECBAgQIAAAQIECBAgQGBBAWHMgpiGIkDgJAFhzElsZzloj2FM629ZLvU3/87SmKuTeGfMObXnn0sYM9/MEQQIECBAgAABAgQIECBAYLcCwpjdttbECGxGQBjTb6v2GMaU2lbG9Hv9bb0yYczWO6h+AgQIECBAgAABAgQIECCwoIAwZkFMQxEgcJKAMOYktrMctOUwplwB03o5qDDmLJfSIU8ijDlk202aAAECBAgQIECAAAECBAjUBYQxrgwCBC4tIIy5dAfa599yGNOv6nKVeUzZcpZrjCSMWUPVmAQIECBAgAABAgQIECBAYKMCwpiNNk7ZBHYkIIzpt5nCmH57EysTxvTdH2FM3/1RHQECBAgQIECAAAECBAgQOKuAMOas3E5GgEBFQBjT72UhjOm3N8KYvnsTqxPG9N8jFRIgQIAAAQIECBAgQIAAgbMJCGPORu1EBAg0BIQx/V4awph+eyOM6bs3wpj++6NCAgQIECBAgAABAgQIECBwVgFhzFm5nYwAgYqAMKbfy0IY029vhDF990YY039/VEiAAAECBAgQIECAAAECBM4qIIw5K7eTESAgjNnUNSCM6btd3hnTd388pqzv/qiOAAECBAgQIECAAAECBAicVUAYc1ZuJyNAQBizqWtAGNN3u4QxffdHGNN3f1RHgAABAgQIECBAgAABAgTOKiCMOSu3kxEgIIzZ1DUgjOm7XcKYvvsjjOm7P6ojQIAAAQIECBAgQIAAAQJnFRDGnJXbyQgQEMZs6hoQxvTdLmFM3/0RxvTdH9URIECAAAECBAgQIECAAIGzCghjzsrtZAQICGM2dQ0IY/pulzCm7/4IY/ruj+oIECBAgAABAgQIECBAgMBZBYQxZ+V2MgIEhDGbugaEMX23SxjTd3+EMX33R3UECBA4qsA9YeIvhO3BsD0VtmcaEE+G7z8UtofDdmsAK/734ithe/Rq3DHXO8MOz4btscqO+Rit/Z4Lxz0etrfGTuRzAgQIECBAgEBvAsKY3jqiHgLHE/inYco/GbavHW/q3c9YGNN3i4QxffdHGNN3f1RHgACBowo8Eib+/NXkXwv/bIUta4QxKbgZsk8BkTDmqFeoeRMgQIAAgR0LCGN23FxTI7ARAWFMv40SxvTbm1iZMKbv/ghj+u6P6ggQIHBEgRRw3AiT/2LYvhK21oqWpcOYfEXO0DljX/LVOum4+P0YJL15xMaZMwECBAgQILAPAWHMPvpoFgS2LCCM6bd7wph+exMrE8b03R9hTN/9UR0BAgSOKHBvmPSLYXspbL8ctvi4stthqz32a+kwJq2KGXo0Wq0nwpgjXqnmTIAAAQIEdiogjNlpY02LwIYEhDH9NksY029vhDF99yZWJ4zpv0cqJECAwNEE0iPKHggTvxm2ocBlrTBm7jtfhDFHu0rNlwABAgQI7FhAGLPj5poagY0ICGP6bZQwpt/exMp+NWy/E7Z/2HeZh63ud8PMv/ewszdxAgQIEOhNIH9EWXrcV1qtUnts2NJhTP6YsjmBjDCmtytJPQQIECBAgMDJAsKYk+kcSIDAQgLCmIUgVxhGGLMC6oJD/u0w1n8atn+54JiGWk7g3wxDffdywxmJAAECBAhcSyA9ouxzYZT4eLL4lYKO2+HX5aPKlg5j4vlSDfdVZpJW65QfCWOu1XYHEyBAgAABAj0JCGN66oZaCBxTQBjTb9+FMf32RmX9C3hMWb89+olQ2t39lqcyAgQIXEvg1xpHx9UwT4Tt4bDdyvZphS5rhDHptPkqmbLcMpQRxlzrcnAwAQIECBAg0JOAMKanbqiFwDEFhDH99l0Y029vVNa/gDCm3x59NpQWA5n/ud8SVUaAAIF5Au9+97vfdccdd/z+N77xjacqRw6FH2n3eNwzE0KacvihR53NmUQMf54O28thS49Ri8cLY+Yo2pcAAQIECBDoWkAY03V7FEfgEALCmH7bLIzptzdbryy/KfRamEz5t3Tj578Utk+FLf/bu1uatzCm3279VCgt/s3rn++3RJURIEBgUYEUmAwNWoYga66MqdWR3mlzf/HfBcKYRS8FgxEgQIAAAQKXFBDGXFLfuQkQiALCmH6vA2FMv73ZcmXppkr827c3KxNJfzO2FtJsad7CmH67JYzptzcqI0BgHYGxYCWuRHk+bPkjwsaOSZUutTJGGLNO741KgAABAgQIdCQgjOmoGUohcFABYUy/jRfG9NubLVcWb/i8P2z5o1DK+VgZs+UO91+7MKb/HqmQAIHlBNJfgrgdhnw8bG9Vhr43fO/FsL2U/ft56TAm/vv/I2HLH0GWl5L+MsZzRZ1Wxix3LRiJAAECBAgQuLCAMObCDXB6AgSsjOn4GhDGdNycDZeWbrakKZSPRYnfF8ZsuMEbKF0Ys4EmKZEAgcUEpqxcSatSbmRhSfnv67Kg9O/vD4QPXhmpNq64iWPH1TdDX/mq2FTTY8UBZVizGJSBCBAgQIAAAQJrCwhj1hY2PgECYwJWxowJXe5zYczl7Pd85nhz56thS48oq62UEcbs+Qq4/NyEMZfvgQoIEDiPQOvRX7Wzp0eVPRo+fCFsS4cx8d/7+TvjyhrSedP3hTHnuUachQABAgQIEDijgDDmjNhORYBAVUAY0++FIYzptzdbrize3Hn96kZPnEe8zuJjS/JHpwhjttzh/msXxvTfIxUSIECAAAECBAgQIEBgdwLCmN211IQIbE5AGNNvy4Qx/fZmy5WV4UsMZ+JX/g4ZYcyWO9x/7cKY/nukQgIECBAgQIAAAQIECOxOQBizu5aaEIHNCQhj+m2ZMKbf3my9svQolDiP8tnv5WNRniqCmq3M/U9Coe/ZSrEHq1MYc7CGmy4BAgQIECBAgAABAgR6EBDG9NAFNRA4toAwpt/+C2P67Y3K+hcQxvTbI2FMv71RGQECBAgQIECAAAECBHYrIIzZbWtNjMBmBIQx/bZKGNNvb1TWv4Awpt8eCWP67Y3KCBAgQIAAAQIECBAgsFsBYcxuW2tiBDYjIIzpt1XCmH57o7L+BYQx/fZIGNNvb1RGgAABAgQIECBAgACB3QoIY3bbWhMjsBkBYUy/rRLG9NsblfUvIIzpt0fCmH57ozICBAgQIECAAAECBAjsVkAYs9vWmhiBzQgIY/ptlTCm396orH8BYUy/PRLG9NsblREgQIAAAQIECBAgQGC3AsKY3bbWxAhsRkAY02+rhDH99kZl/QsIY/rtkTCm396ojAABAgQIECBAgAABArsVEMbstrUmRmAzAsKYflsljOm3NyrrX0AY02+PhDH99kZlBAgQIECAAAECBAgQ2K2AMGa3rTUxApsREMb02yphTL+9UVn/AsKYfnskjOm3NyojQIAAAQIECBAgQIDAbgWEMbttrYkR2IyAMKbfVglj+u2NyvoXEMb02yNhTL+9URkBAgQIECBAgAABAgR2KyCM2W1rTYzAZgSEMf22ShjTb29U1r+AMKbfHglj+u2NysZcfzMAACAASURBVAgQIECAAAECBAgQILBbAWHMbltrYgQ2IyCM6bdVwph+e6Oy/gWEMf32SBjTb29URoAAAQIECBAgQIAAgd0KCGN221oTI7AZAWFMv60SxvTbG5X1LyCM6bdHwph+e6MyAgTWF7gnnOKFsD0YtqfC9kzjlE+G7z999dmjV8fku94ZfvPs1TceD/98qzJO/G/JV66+/0D4583KPmmcxyqfPRe+V46d15Uf8nL4zSNhe3MGYaqvNr80TBzz+bCV9d8bvvdi2O4rzlful3vnu+b2rTnl+9dqbI09NJ84Zt6XdI6ha2GItNW/U8eb0T67EiBAgACB7QkIY7bXMxUT2JuAMKbfjgpj+u2NyvoXEMb02yNhTL+9URkBAusLpHAhnum1sD0ctluV0+YBQS3oGAtjypv0tWAlnnYojKnVOBZctEKfmuypYUwriEnnyMOQtcKYvI+1ubV6O+TX6lHrqhzr3dzx1r/6nYEAAQIECFxYQBhz4QY4PQEC7xDG9HsRCGP67Y3K+hcQxvTbI2FMv71RGQEC6wqkm+c3wmm+GLavhK21iiLetH8obL8ctnhTvdxvLIxJgcVLV1OKY9WCn7ymfGVLfqM/v6mf6irHSiHDnBUy1wljPhXm89Gw5StxUkBSqyF5vBqOqa32afnUroh8ZUu5AiUPf8o60nFlUJMfM7aqJq8n9ehL4Zv5qqc8rJoz3rpXv9EJECBAgEAHAsKYDpqgBAIHFxDG9HsBCGP67Y3K+hcQxvTbI2FMv71RGQEC6wrkAUkMWeLjym5XwoFYRQo9fjr8+ufCdiNstbAk7lt7TFn+eK+4T3xc2dDjzsrx4zEpJHhv+HUKX1phTB7eTF0dc2oY0+pSquH+rN6071JhTB6cTHn0W26eelLrwxSLOVfn0LnmjGNfAgQIECCwKwFhzK7aaTIENikgjOm3bcKYfnujsv4FvhpK/Df6L/OQFd4VZv2PwvY3Djl7kyZA4MgC5ftPWsFGNMo/+/7w+zJMGVoZU652ieO1gp/Wyph4TC3cGKs5vufm0mHMjVBD+f6apcKYFJqMPQKsdr6hY9NnU+3Gfo6EMWNCPidAgACBQwoIYw7ZdpMm0JWAMKardnxHMcKYfnujsv4F7u6/xMNW+B+Emce/tfw3Dytg4gQIHFGgFnoMrYbIQ4+vBbBnw5aHDENhTL4C55kr7LEVLbUAI60CiUOkcGNsnNqqlFa/p6wGKQOsoWsnPSqttvJkLIyJIdLQVxpzashRW1UUx8/fGZMCnfeF778Yttoj1E79WRkKzU4d03EECBAgQGDzAsKYzbfQBAhsXkAY028LhTH99kZlBAicLuAxZafbOZIAge0KpDDgc2EKcZVK/Eo37G+HX4+9x6QMLobCmBgYPBG2/L0ureBjyjtj8veijL0zZmzFSN7BJcKYFI7Ecct3seTnWiqMSWHK2AqWoUem5e+cSTUu+W6XNH75Ppvt/vSonAABAgQILCQgjFkI0jAECJwsIIw5mW71A4UxqxM7AQECFxAQxlwAfcYp47spfBEgcLrArzQOrQUkcdehcCN/qXx5cz+tlolj5EFOK6RpBT/5u15qpZcvoc9XdpT7l2FIbd98n6XDmFhPK5AZC2Ny66HuXyeMKd+r88fhRHFFzH1XJyyDrDG/Wp1TH6N2+hXuSAIECBAgsGEBYcyGm6d0AjsREMb020hhTL+9URmBtQXiTbv3hy09Xiaeb+2/Sbv2nNL4wphzSZ92nt8Lh/3jsP2L0w53FIFjCnxX+PrWt771p2H2n60I5C99bwGVqxhqIU2+4uHvhYHio8viVx7G1P5dUZ4zX9UxFMbUVla0wpjaipixMGFqGFOu8mkZpsAlfp6vCoq/XyqMuc5jyoYeuZasylVI5ePThlb/CGKO+cePWRMgQIDADAFhzAwsuxIgsIqAMGYV1kUGFcYswmgQApsSSDeL4t+SLW+CxT8TPlLcdNvU5K6KFcb03bVfD+XFm8k3+y5TdQQ2JTAlIKmtQKmt1kghzU8HgbSSLQ9jhlauJLT83y+tx5S1gJd8F0nt3TbleeeerxWWLBXGTA08yvPFecXwrPVOnaH6plzsad5zHhM3ZVz7ECBAgACBXQkIY3bVTpMhsEkBYUy/bRPG9NsblRFYW6C1MkYYs7a88YUxrgECywuMBQq1FROtY9JN+98MZX7PVakpjBl6B03ctRa8XDKMSfXG2qLBmwX92Oe1TqUwqnwHy1JhTL7KqfXemHy1UaqjfERZGXhfJ4xpzXn5K9mIBAgQIEBg4wLCmI03UPkEdiAgjOm3icKYfnujMgJrC0x5TNlWX8xrZczaV8/1xhfGXM/P0QRKgbGAJO5fWyEyFODkq1/ylRBTH/v1fDhnChIuGcbEuae5lCs68tCj9gi3eGz+KM/4+xRq1R7ltVQYE8+Tr3Qqa8vrbr1vp6xvaK5DP1FTgiE/kQQIECBAgEAmIIxxORAgcGkBYcylO9A+vzCm396ojMDaArUwJj9nugETb0Rt7XFSwpi1r57rjS+MuZ6fowmUAlMCklogMhTG5I+0zEOMsRU4sbYy+Ll0GDP2Pp0y0IhzGHsUW74qpjX+2LtZyj6WK21S8NO64mt1j8117iPG8uugVcfQO2b8tBIgQIAAgcMJCGMO13ITJtCdgDCmu5Z8uyBhTL+9URmBtQXGwph0M+r18IsX1i5m4fGFMQuDLjycMGZhUMMdWiAFHa33hOQ45btOxoKVckXJ+8JgL4bt1bDl75ApG1DW9LWwQ3yXyY2w1R4VVh4/VtepDa8FLEMrQGthSC14WCuMifNsjV0GN6VJrfaxY2quwphTrzbHESBAgMBhBYQxh229iRPoRkAY000r3laIMKbf3qiMwNoCtTDmb4aTfjls8Zn6Vsas3YHjji+MOW7vzZwAgesJTFkFdb0zOJoAAQIECBC4loAw5lp8DiZAYAEBYcwCiCsNIYxZCdawBDoWKP+Wa/63fMu/SXvK36LtYepWxvTQhXYNwpi++6M6AgT6FUj/Dn8jlDhllVG/M1EZAQIECBDYqYAwZqeNNS0CGxIQxvTbLGFMv71RGQECpwsIY063O8eRwphzKDsHAQJ7Fag9bm2rf3lirz0yLwIECBA4sIAw5sDNN3UCnQgIYzppRKUMYUy/vVEZAQKnCwhjTrc7x5HCmHMoOwcBAnsWKAMZYcyeu21uBAgQILApAWHMptqlWAK7FBDG9NtWYUy/vVEZAQKnCwhjTrc7x5HCmHMoOwcBAgQIECBAgAABAmcXEMacndwJCRAoBIQx/V4Swph+e6MyAgROFxDGnG53jiOFMedQdg4CBAgQIECAAAECBM4uIIw5O7kTEiAgjNnMNSCM2UyrFEqAwAwBYcwMrAvsKoy5ALpTEiBAgAABAgQIECCwvoAwZn1jZyBAYFjAyph+rxBhTL+9URkBAqcLCGNOtzvHkcKYcyg7BwECBAgQIECAAAECZxcQxpyd3AkJECgEhDH9XhLCmH57ozICBE4XEMacbneOI4Ux51B2DgIECBAgQIAAAQIEzi4gjDk7uRMSICCM2cw1IIzZTKsUSoDADAFhzAysC+wqjLkAulMSIECAAAECBAgQILC+gDBmfWNnIEBgWMDKmH6vEGFMv71RGQECpwsIY063O8eRwphzKDsHAQIECBAgQIAAAQJnFxDGnJ3cCQkQKASEMf1eEsKYfnujMgIEThcQxpxud44jhTHnUHYOAgQIECBAgAABAgTOLiCMOTu5ExIgIIzZzDUgjNlMqxRKgMAMAWHMDKwL7CqMuQC6UxIgQIAAAQIECBAgsL6AMGZ9Y2cgQGBYwMqYfq8QYUy/vVEZAQKnCwhjTrc7x5HCmHMoOwcBAgQIECBAgAABAmcXEMacndwJCRAoBIQx/V4Swph+e6MyAgROF4hhzGNh++9PH8KRKwr8x2HsvxW2myuew9AEjixwT5j8C2F7MGxPhe2ZBsaT4ftPh+21sD0ctluV/e4N33sxbPeNjPVI+Pz5kbHy4e8Mv3n26s/q58I/Hw/bW5Xzx/9WfWWkmUPHH/k6MHcCBAgQIEDgAgLCmAugOyUBAt8hIIzp94IQxvTbG5URIHC6wN1XNw3//PQhHLmiwH8Yxv7psAljVkQ29KEFUjASEYaClhTGxP1aoU0+VmufPPwZGitvShmyPND4M0EYc+hL2eQJECBAgMD2BIQx2+uZignsTUAY029HhTH99kZlBAgQ2KuAx5TttbPm1YNAWnFyIxTzxbB9JWyPhi2ulCm/YhjzUNj+MGw/ELZydUwKWX43fPZjYXspbLVVNikwiSsSPxS2eO4Y4rw5AJLO/cmwz6cnjN2aQw/maiBAgAABAgQIfFtAGONiIEDg0gLCmEt3oH1+YUy/vVEZAQIE9iogjNlrZ82rB4H0WLEYnPxy2GIIcztstceAlYHI5672T/OIgcpHwhYDmC+ErRXGpHFimPPDYYuPK2utdIljp5An1vWJsH0mbDfCVgtwUtAjjOnh6lIDAQIECBAgMCogjBklsgMBAisLCGNWBr7G8MKYa+A5lAABAisI5I/kKR8vlD9SKJ566GbnCqUtNqQwZjFKAxF4m0B6rFj68yEPSsp3wuSf/fUwUvzzJwUiKTCJjxP8B2GL742phTF5sBIDn/cN7JuKLQOWsuZ8UsIYFzkBAgQIECCwKQFhzKbapVgCuxQQxvTbVmFMv71RGQECxxOIf6P9U2H7aNji433in9Hxb6XHG5zxK/76S2GLL7ku992SljBmS91S65YE8keUpVBlKMzIw5g4zxi4pNUx8fgnwhZXu6TPamFMOX6thtKwDIjy1TzlY9C8M2ZLV6BaCRAgQIAAgXcIY1wEBAhcWkAYc+kOtM8vjOm3NyojQOB4AmXAEn//M2GL71SIAUz+FW+U/mjYao8e6l1OGNN7h9S3VYEUauSPGytXruR/lpShSPx9/G/Dnw3bL4bt62GL4chQWJKOyR8xNrTSJV9xk4KXoQBHGLPVq1HdBAgQIEDgoALCmIM23rQJdCQgjOmoGUUpwph+e6MyAgSOKTD0mLIokj5/6uom6RaVhDH9du3uUNpP9Vueyq4EfqUhka9myR9J1npUWfn99OdLXCHzgbDFVTFxnFYYUwtWYmlTVrqUj1lsBTgeU+ayJ0CAAAECBDYlIIzZVLsUS2CXAsKYftsqjOm3NyojQOB4AvHGZnyRdXyh9Z+F7dmwpb+ZXmrEP7/jjdT8b6NvRUwY02+nPhhK+2rY/tt+SzxuZd8Vvr71rW/9aRD4bEUhBSMPDgiVIW4ZxqQVKo+FMfJ9W+FKClBapyzfe5WP3zrmufBBvuJPGHPcS97MCRAgQIDAJgWEMZtsm6IJ7EpAGNNvO4Ux/fZGZQQIHE8g3th8f9jSo3vizdVfCtunwla+eHvos97lhDH9dii+fD3254f6LVFlDYEpj/N6ORybB7i1FTNxnC+ELa2KiaerhTFTgpV47KNhe+Gq5jTOfQNdLAMcYYxLngABAgQIENiUgDBmU+1SLIFdCghj+m2rMKbf3qiMAIHjCZSrXfLff3/g+ImwxdUy8cvKmONdH+eYsTDmHMrrnKP1KLJ0ttpjwMaOScfWwpihR5HF42rvqhl6l0z6c+2V8Is8wBHGrHO9GJUAAQIECBBYSUAYsxKsYQkQmCwgjJlMdfYdhTFnJ3dCAgQIDArkj/3J/4Z4+bfQy789viVWK2P67ZYwpt/eDFVWCz7K/WvhyXXCmLFgJZ4/H/9r4fcxTL4RttbjFWvzEMZs85pUNQECBAgQOKyAMOawrTdxAt0ICGO6acXbChHG9NsblREgQGCvAsKYfjsrjOm3N0OVTQksUqCbhyGnhjG1sWr15XX9TtjhxbC9FLb0KMbaMWVNUx6/Vr5nZptdVDUBAgQIECCwCwFhzC7aaBIENi0gjOm3fcKYfnujMgIECOxVQBjTb2eFMf32plVZCkbuDzvk73mp7Z9Ws6THgJ0axqSA5KmRYCWtdIm1/K9h+ztheyBsNweYy7GFMdu7JlVMgAABAgQOLSCMOXT7TZ5AFwLCmC7aUC1CGNNvb1RGgACBvQoIY/rtrDCm396ojAABAgQIECBAYAMCwpgNNEmJBHYuIIzpt8HCmH57ozICBAjsVUAY029nhTH99kZlBAgQIECAAAECGxAQxmygSUoksHOB3wvz+4Ww/eHO57nF6f3boej4yIr4yAhfBAgQIEDgHALCmHMon3YOYcxpbo4iQIAAAQIECBAg8BcCwhgXAgEClxb4VCggrsB469KFOP/bBN5z9R1hjIuDAAECBM4lIIw5l/T88whj5ps5ggABAgQIECBAgMC3BYQxLgYCBAgQaAl4TJlrgwABAgTOLSCMObf49PMJY6Zb2ZMAAQIECBAgQIDA2wSEMS4KAgQIEBDGuAYIECBAoBcBYUwvnXh7HcKYfnujMgIECBAgQIAAgQ0ICGM20CQlEiBA4EICVsZcCN5pCRAgcGABYUy/zRfG9NsblREgQIAAAQIECGxAQBizgSYpkQABAhcSEMZcCN5pCRAgcGCBV8Lc/3HY/s8DG/Q69fguucfC9oO9FqguAgQIECBAgAABAj0LCGN67o7aCBAgcFkBYcxl/Z2dAAECRxT4sTDpB8P250ecfOdz/p5Q378njOm8S8ojQIAAAQIECBDoVkAY021rFEaAAIGLCwhjLt4CBRAgQIAAgW4EPKasm1YohAABAgQIECBAYIsCwpgtdk3NBAgQOI+AMOY8zs5CgAABAgS2ICCM2UKX1EiAAAECBAgQINCtgDCm29YojAABAhcXEMZcvAUKIECAAIGNCDwZ6ny6qPW58PvHw/ZW2PLPnwq/f2Yj88rLFMZssGlKJkCAAAECBAgQ6EdAGNNPL1RCgACB3gSEMb11RD0ECBAgsBWBR64KfSH8M/779CNhi8FM/Ho2bF8K282tTOaqTmHMxhqmXAIECBAgQIAAgb4EhDF99UM1BAgQ6ElAGNNTN9RCgAABAlsRuDcU+qmwfTRsb4Ytrop5PWwxmIlfMah5f9i2tjpGGLOVK1CdBAgQIECAAAECXQoIY7psi6IIECDQhYAwpos2KIIAAQIENiZQhi/x918NW1oJE//9+mFhzMa6up9yY1j4YtjuK6aUP1YvfhSv01fC9mjYUpBYKqTH7z1wdX3fc7Xvg8WOrUfzxWDy+Qptec54nofC9nDYblX2T+O8HD6Lv44h6NBXyyA/plZzbX61WstHFqZxhyzTPneGX8TVc/ErPeYwryuZDz3uMHlMdZ/q1jIdq3mkHT4mQIAAAQLHERDGHKfXZkqAAIG5AsKYuWL2J0CAAIGjC5SrYqKHMOboV0Uf8083zB8bKScFK2uGMVPCkDwgGApjUp1lmDQ0zSnnL4OM2nuh4jnmhDFx/7E6U5AytF8ZguVzTXN7NXyzDHNa875uGDOl5j5+ClRBgAABAgQuLCCMuXADnJ4AAQIdCwhjOm6O0ggQIECgS4FyVUws0mPKumzVoYoqg5gUuOQIadVHfHxeXMV1ShiTxpsaCLRCgHju+HOTVrm0wphTgphYY6rvpfDrKY8LzFfw1Oxyx1ateRBSjlFbcTMUxqT943nzlUCpz/eH75eriPJzjAVCU3445tY8ZUz7ECBAgACB3QsIY3bfYhMkQIDAyQLCmJPpHEiAAAECBxSorYqJDPHfpx8JW/xb6vErPoLoS2FLjy3bCpV3xmylU2+vM4UWc1ZArBXGTHnMVjmDWsAxFPiMdWpOGJP2fSMMOuURaEOreFKoU66mOSXYSP3JV/C0xo8eyX3Ko9LG/OLnp9Q8ZVz7ECBAgACBXQsIY3bdXpMjQIDAtQSEMdficzABAgQIHEgg/Y30VsiSP+Jo6F0PPZMJY3ruTru2fFXM2KqOfJQ1wpi5wUaqpww4Th0njTcnjBkKOGrqQ2HM0OPF0lgp5LgdvlF7Z0x+zny8Pw4fxHcB1R5P1lpJs9QVPafmpc5pHAIECBAgsEkBYcwm26ZoAgQInEVAGHMWZichQIAAAQKbEBDGbKJNbyvy1BvxKYyZMusy5GmtWqmt5pgyfh5wxP1j6DB1pUpt/DlhTDr3z4eB4q8fzAasBautMCaFOmOrk+YEG2nf94aa/jBsPxC28vFksdx8vq+H3z+fzeG1xjFT+pL2mVPznHHtS4AAAQIEdicgjNldS02IAAECiwkIYxajNBABAgQIENi8gDBmmy089XFea4Qxc1eZJPEyEInfn/LIsFbHWi+yT/unkKV8105tvDJcyVfBlftPCT7mBht5n1orn6b08jqPL5tb8zZ/klRNgAABAgQWEBDGLIBoCAIECOxUQBiz08aaFgECBAgQOEHgg+GY3wjbZ0441iHnE/iV4lTXDWOGbtK3HrvVOud1wpini3m1XkJfe5dJPDTf/5Qwpgw68vPkRq0wZurjCecGG3nQ0upV2qdmVluxk75XXrWtsGduzef7aXAmAgQIECDQmYAwprOGKIcAAQIdCQhjOmqGUggQIECAwIUF/vVw/v8kbH9+4TqcviLwXeHrW9/61p+Gjz5bfHzdx5QtGcZc5zFlMYyJYcJ/Ebb/JmzxcWG1gGNOGPNSGOOZgQsqrYy5P+xTe/xXLeQoH1PWCm1ap50TbKRQ6Z9dDfZvjdRZ86q9U0gY408ZAgQIECCwkoAwZiVYwxIgQGAHAsKYHTTRFAgQIECAAIFDC9Rutk8BSUHDkmFMCg/mvu/lugFHOd+p74wZC2NqK4Bq74xJ+8U6aqFOXt/UMKasLY4R36XzatgeD9tb2aBjIVhrhdOU6yTuM7XmqePZjwABAgQI7FZAGLPb1poYAQIEri0gjLk2oQEIECBAgAABAhcXmPry+LzQNcKYPBia+tiuWNNQwHFf+Lz1+KwW/NQwJh4/9Gi1WshRqzWOk/Yt3zFT1jg12KjV1ap1aHXUWOA05eKdWvOUsexDgAABAgR2LSCM2XV7TY4AAQLXEhDGXIvPwQQIECBAgACBLgTKF9HXwot0Qz0+tutmFh4suTImYuTva2kFE/G/QWOoEcOFN69+/VD4Z7mqZMrL62sNmBPG5PXmbq3vt8KYWEdagdJ6303cZ0qw0Xonz1Cw0jr3lJrGLuIpNY+N4XMCBAgQIHAIAWHMIdpskgQIEDhJQBhzEpuDCBAgQIAAAQLdCbTepVIWmgKHU1bGtM5RroLJQ5QWVB7UDAUcaazXwkBjjwBL55oTxsRjWu9QiZ+VcxuqtbUyaKw3eSA2tpKlFdQMnWOOXTKcU3N3PwwKIkCAAAEClxIQxlxK3nkJECDQv4Awpv8eqZAAAQIECBAgMEegFYSUqzXWDGNSvWlVRll/uRpnKOAow5IpjyybG8bEc+QrYVK9tXON1ZqHGCnImRNsJLOhFUspPKo9Cq40H1qlM3Rdzal5zvVpXwIECBAgsGsBYcyu22tyBAgQuJaAMOZafA4mQIAAAQIECBAgQIAAAQIECBAg8P8LCGNcCQQIECDQEhDGuDYIECBAgAABAgQIECBAgAABAgQILCAgjFkA0RAECBDYqYAwZqeNNS0CBAgQIECAAAECBAgQIECAAIHzCghjzuvtbAQIENiSgDBmS91SKwECBAgQIECAAAECBAgQIECAQLcCwphuW6MwAgQIXFxAGHPxFiiAAAECBAgQIECAAAECBAgQIEBgDwLCmD100RwIECCwjoAwZh1XoxIgQIAAAQIECBAgQIAAAQIECBxMQBhzsIabLgECBGYICGNmYNmVAAECBAgQIECAAAECBAgQIECAQEtAGOPaIECAAIGWgDDGtUGAAAECBAgQIECAAAECBAgQIEBgAQFhzAKIhiBAgMBOBYQxO22saREgQIAAAQIECBAgQIAAAQIECJxXQBhzXm9nI0CAwJYEhDFb6pZaCRAgQIAAAQIECBAgQIAAAQIEuhUQxnTbGoURIEDg4gLCmIu3QAEECBAgQIAAAQIECBAgQIAAAQJ7EBDG7KGL5kCAAIF1BIQx67galQABAgQIECBAgAABAgQIECBA4GACwpiDNdx0CRAgMENAGDMDy64ECBAgQIAAAQIECBAgQIAAAQIEWgLCGNcGAQIECLQEhDGuDQIECBAgQIAAAQIECBAgQIAAAQILCAhjFkA0BAECBHYqIIzZaWNNiwABAgQIEDikQPxvu1cqM385fO+RsL3ZUImfPV/57NHwvRey7z8Zfv1Q2B4O260B4VYd+SHl2HeGD58N22PFuE+F3z9zyG6aNAECBAgQILA5AWHM5lqmYAIECJxNQBhzNmonIkCAAAECBAisJtAKMvITvhZ+U4Yo94bvvRi2+wYqy4OctcKYKeHNA6HGm6sJGpgAAQIECBAgsICAMGYBREMQIEBgpwLCmJ021rQIECBAgACBQwmklS2tFTAxdPl82D4WtrSiJQ9iWsfF/1aMAUxaVTM3jClXv9SaktfxXNjh8bC9dbVjHjLVwqRDNdlkCRAgQIAAgf4FhDH990iFBAgQuJSAMOZS8s5LgAABAgQIEFhGIAUW94fhxh4flp8xBitPh23OY8CWDmPysGUouDml1mV0jUKAAAECBAgQmCEgjJmBZVcCBAgcTEAYc7CGmy4BAgQIECCwO4E80Jj6KK+0GuWNoDH0LpkSa+kwZmod94RC0rtr5tS7u2abEAECBAgQINC3gDCm7/6ojgABApcUEMZcUt+5CRAgQIAAAQLLCKTHlMXRpgQy6R0tc1bFxLGXDmOm1nFK4LSMrFEIECBAgAABAjMEhDEzsOxKgACBgwkIYw7WcNMlQIAAAQIEdiuQHuVVTrB8D0v8PIU3U97pko83N4xpYafzzqkjzW9K2LTbJpsYAQIECBAg0LeAMKbv/qiOAAEClxQQxlxS37kJECBAgEBfAneHcn6ur5JUUxH47IhKvkom3zUPZeaEIMIYlyEBAgQIXfCxkwAAIABJREFUECBAYKKAMGYilN0IECBwQAFhzAGbbsoECBAgQKAh8MHw/d8K298n1LXAWBhTFp/ey3Jf+CCtSJn6eLByrLkrY8ZW3kytw2PKur4kFUeAAAECBAgkAWGMa4EAAQIEWgLCGNcGAQIECBAgkATeF37x62H7ISS7EyhDjxTQvBFmGlfJvDlxxkuHMVPruCfU98JVjXPqnTgtuxEgQIAAAQIElhEQxizjaBQCBAjsUUAYs8eumhMBAgQIEDhNQBhzmtsWjirDmHylyVNhAs9MnMTSYUxex9AqmvS+mDm1TpyS3QgQIECAAAECywkIY5azNBIBAgT2JiCM2VtHzYcAAQIECJwuIIw53e6SR6ZVI18KRaTVI3k9+WPKHggf3Lz6MP/+y+F7tRUn8b8VYxCSPls6jIml5HXk77WJn+VhzWvh9w+H7dYlsZ2bAAECBAgQIDAkIIxxfRAgQIBAS0AY49ogQIAAAQIEkoAwZpvXQgpjHhwpv7aqJK2YGTo0D2rSCpXW/mnfD4QdXgnb2Dtj0jhT6siDpG12StUECBAgQIDA7gWEMbtvsQkSIEDgZAFhzMl0DiRAgAABArsTEMZsu6Vx9crzlSm0Vr3ku7ZCljJMWSuMibXkq2Dy2jyabNvXpeoJECBAgMChBIQxh2q3yRIgQGCWgDBmFpedCRAgQIDArgWEMbtur8kRIECAAAECBAisLSCMWVvY+AQIENiugDBmu71TOQECBAgQWFpAGLO0qPEIECBAgAABAgQOJSCMOVS7TZYAAQKzBIQxs7jsTIAAAQIEdi0gjNl1e02OAAECBAgQIEBgbQFhzNrCxidAgMB2BYQx2+2dygkQIECAwNICwpilRY1HgAABAgQIECBwKAFhzKHabbIECBCYJSCMmcVlZwIECBAgsGsBYcyu22tyBAgQIECAAAECawsIY9YWNj4BAgS2KyCM2W7vVE6AAAECBJYWEMYsLWo8AgQIECBAgACBQwkIYw7VbpMlQIDALAFhzCwuOxMgQIAAgV0LCGN23V6TI0CAAAECBAgQWFtAGLO2sPEJECCwXQFhzHZ7p/LLC/zC5UtQAQECBBYV+N4w2n8Uth9cdFSDESBAgAABAgQIEDiIgDDmII02TQIECJwgIIw5Ac0hBK4E/iz889M0CBAgsCMBYcyOmmkqBAgQIECAAAEC5xcQxpzf3BkJECCwFQFhzFY6pc4eBf4kFPWeHgtTEwECBE4U8JiyE+EcRoAAAQIECBAgQCAKCGNcBwQIECDQEhDGuDYInC4gjDndzpEECPQpIIzpsy+qIkCAAAECBAgQ2IiAMGYjjVImAQIELiAgjLkAulPuRkAYs5tWdjuRO0Nlz4btsasKHw3/fKHbahW2BwFhzB66aA4ECBAgQIAAAQIXExDGXIzeiQkQINC9gDCm+xYpsGMBYUzHzdlJaU9ezeOZ8M8UzHwp/PrmTuZnGv0JCGP664mKCBAgQIAAAQIENiQgjNlQs5RKgACBMwsIY84M7nS7EhDG7Kqd3U2mFr48Eqp8f9hiOOOLwBoCwpg1VI1JgAABAgQIECBwGAFhzGFabaIECBCYLSCMmU3mAALfFhDGuBjWFogrY14PW3o0Wfwz+8NhE8asLX/c8YUx2+19/PPhlUb5L4fvxzD3zZHp5Y9GfC7s+3jY3qock5+rtV883xNhezhst67GGKqxNc7QMam0oVqHplwb+7Wi5vz4+Gfy0yOGT139GX3P1Z/dD064pB64+rN9bOw0VOzn3w7bfx22cvx0/vy05TyH5jih3G/vksaN9VuxOUfOvgQIECCwawFhzK7ba3IECBC4loAw5lp8Dj64gDDm4BfAGaZfu5lXu9F2hlKc4iACwpjtNnqJ0KIco3WTfcp+c8OYKF8LCZaYV9nV8n1cta7XAp4thjFDNV8nRMn//XSdcbb7E6dyAgQIECDQEBDGuDQIECBAoCUgjHFtEDhdQBhzup0jTxMoV8qcNoqjCLQFhDHbvTpSaPFomEJaTZdmE4OR569+M7SKJP4Z81DYPhm2T4ftpbDVVuKlc308fB5XZtwOW7mKZiiMKWvMw5EycB6a16ndygOKMkjIw5854ffcOtP+U/qRry4q53xv+MaLYXu10oP0WTwmHyNdD6esKMqvpVSLMObUK9FxBAgQILBLAWHMLttqUgQIEFhEQBizCKNBDiogjDlo4y807fjndbyBOOVRQxcq0Wl3ICCM2W4Tx8KAPPCoBTZppcPtQPCJsH0mbDcaf+bk54piMegpb8jPCWPiGK1QYWxeczuWxht6dFsrxGidK9m2vMrj0vhvjPyZnsKxU8OYFJwMhV9zgxRhzNwrzv4ECBAgcDgBYczhWm7CBAgQmCwgjJlMZUcCbxMQxrgo1hbIHwMz9Z0Pa9dk/H0LCGO2298pocVQCFAen266127W5/v+RiCLK3Fuhy1fHTM3jEljrr0yJq2KqQVSefdbQUbtCpmzb/pz/b1hoKGQJZ7numHM0PFzam79VAxdI9v9SVI5AQIECBC4poAw5pqADidAgMCOBYQxO26uqa0uIIxZndgJCBA4s4Aw5szgC55uShiTVnDcXwkCyhv3KbipPapsSnAzJ4xJ57ov1DX02LAW19THbQ3Nvxx7ymPE4jH5iqLyUW3lmPnqpCkrUq4TxozNtRV+zbkkhTFztOxLgAABAocREMYcptUmSoAAgdkCwpjZZA4g8G0BYYyLgQCBvQkIY7bb0SlhTJxdWhmShwEpULgZPk/viBl69FZ5rlogMRTGtJRrq1XSuYY6MzWMSXXGscYe+Tj0Lpa8ljmBxNRVOWl8Ycx2fx5VToAAAQIHFhDGHLj5pk6AAIERAWGMS4TA6QLCmNPtHEmAQJ8CHwxl/VbY/n6f5anqSuCzFYnrhDHp2Np7X2rvg6mdq3zs1ZwwZugxjFPnFUnyRzvmRCms+e7wzfhItfi1RBgzZ1VM8ikfwzZ0UZ8zjBmze6tS6Jwgyg8vAQIECBA4jIAw5jCtNlECBAjMFhDGzCZzAIFvCwhjXAwECOxN4O4woZ/b26R2OJ9Tw5jao6vyR2e1qMqVJ7WApFx18uNhsCfClr8XpXZcWi3SWt2yZBgT5/ds2GqPaSvnPuUxZVPDiFMfCSaM2eEPrykRIECAwP4FhDH777EZEiBA4FQBYcypco4j8I53CGNcBQQIECDQi8CU0CI9euuNUHRaGZK/r6U1l9cmhCrx2LyG+PspYUweBg09pqz22Sn2Ux8VVq70Kc819TFmU/erzeU6YUwcb+j4sflNsZ0aRk0Zyz4ECBAgQGA3AsKY3bTSRAgQILC4gDBmcVIDHkhAGHOgZpsqAQIEOhcYC2NaocfYDfXauK1z5e+ZiY8e+xthG1sZE1nzR2SVj0obm9fctqTxhh6NlgKUOHZef36u2rt3ylrmvKOmNo/rhjGtwCW/FkrvOZ5j186csexLgAABAgR2IyCM2U0rTYQAAQKLCwhjFic14IEEhDEHarapEiBAoHOBodAifRankD8OLA9PWu9Qqb0XZeq5pq6oiXWlMeccc2pLUpASj2+FP/Gz1vtdpqx2qT0Sbm691w1jWqFSClGGAqkptQpjpijZhwABAgQOJyCMOVzLTZgAAQKTBYQxk6nsSOBtAsIYFwUBAgQI9CKQBy6tmsr3sqSb9S+FA54ZmEgZCgyFMfmqi7nBSi0kOGVeYz2Z8p6cVhATx56yKmZK3anO1iPYhsKYfDVRPt+y7jx4Kl1OWRWTelQzvm64M9Y3nxMgQIAAgU0ICGM20SZFEiBA4CICwpiLsDvpTgSEMTtppGkQIEBgBwJDN/9bN8mnhAqRJo2dbvSPPTrsOqtcUk2p5g+E878y0p8yZJrazppZGSCVY6Vjxs7ZSxgT6y8DlLE5DvkJY6ZeXfYjQIAAgcMKCGMO23oTJ0CAwKiAMGaUyA4EmgLCGBcHAQIECBDYj8CUx4LtZ7ZmQoAAAQIECKwiIIxZhdWgBAgQ2IWAMGYXbTSJCwkIYy4E77QECBAgQGAFgbTqY+gRZSuc1pAECBAgQIDAngSEMXvqprkQIEBgWQFhzLKeRjuWgDDmWP02WwIECBDYt0DtPSzXeaTXvrXMjgABAgQIEKgKCGNcGAQIECDQEhDGuDYInC4gjDndzpEECBAgQKBHgTKQEcb02CU1ESBAgACBjgWEMR03R2kECBC4sIAw5sINcPpNCwhjNt0+xRMgQIAAAQIECBAgQIAAgWUFhDHLehqNAAECexIQxuypm+ZybgFhzLnFnY8AAQIECBAgQIAAAQIECHQsIIzpuDlKI0CAwIUFhDEXboDTb1pAGLPp9imeAAECBAgQIECAAAECBAgsKyCMWdbTaAQIENiTgDBmT900l3MLCGPOLe58BAgQIECAAAECBAgQIECgYwFhTMfNURoBAgQuLCCMuXADnH7TAsKYTbdP8QQIECBAgAABAgQIECBAYFkBYcyynkYjQIDAngSEMXvqprmcW0AYc25x5yNAgAABAgQIECBAgAABAh0LCGM6bo7SCBAgcGEBYcyFG+D0mxYQxmy6fYonQIAAAQIECBAgQIAAAQLLCghjlvU0GgECBPYkIIzZUzfN5dwCwphzizsfAQIECBAgQIAAAQIECBDoWEAY03FzlEaAAIELC8Qw5rNh+4UL1+H0BLYo8I9C0d+zxcLVTIAAAQIECBAgQIAAAQIECCwvIIxZ3tSIBAgQ2ItACmPi3/D3RYDAPIF/N+z+3fMOsTcBAgQIECBAgAABAgQIECCwVwFhzF47a14ECBAgQIDAJQU8puyS+s5NgAABAi2BR8IHzxcfvhx+H7//ZvH9O8Pvnw3bY43BHgjfv5l9lsZ+KnzvmcYx94bvvxi2N67O+YHwz1fC9mjYXpjYtryu58Ixj4ftrYnH5rvFv3g0du4nwz5Ph62cazo2H++18JuHw3arqCXftzXPfE5lP1INtSnWxkvG942Y1Oq956oPD2bHzulNecpa7dfp2QltdggBAgQIEOhHQBjTTy9UQoAAAQIECOxHQBizn16aCQECBPYgULvJXs6rDFHGwph4fHlMK7yI+6bx7g+/TqHFlECkrLMMQsqgZGq/ppy7Np9aEJOfcyi4aQVfeYAyJ4yJ5y3DjVPDmKF5nRKgDIVILYepvbMfAQIECBDYpIAwZpNtUzQBAgQIHEigvBFS/s9r/j/Orb+ReSCubqYqjOmmFQohQIDA4QXy/5ao/bdCvlomXwWRjrsRBMuVM+m/P8rxUugT0ctj0nnyc0wJRMoGxpv8D4Xtk2H7dNheCltrJc5Q86ecuxXGfCQMXK7ISfu2/lstrgiKIVRtpUk89q9cFft9hV2ab7nqJg9d5gRStRVMrbHy789dIRPrfj1s+YqnPBQcWkF1+B9aAAQIECCwTwFhzD77alYECBAgsB+B+D/BPxG2+JiQ+BX/xzZ+xZsO8bNPhe2jYYuPFok3FWo3B/ajsZ2ZCGO20yuVEiBAYO8C6eb70OqGFEzkQcJQGJP+m6T2CK9a6JJuwt8OB+YhxpRAJO9PPs4nwgefCduNsNUeszbW1ynnHlrpU47fCqLSeeLj3j50dVBukAKPJ8JnMWQq59MKY+JQNeuheadaymth6BFzqb5Xi96N+bY+TzUIY04VdBwBAgQIbFZAGLPZ1imcAAECBA4qEP8H9sNhq4Ux8X+WfyZs8W+KnvLs9IOSrjJtYcwqrAYlQIAAgZkC+aqYsdUTZfAwFMbUHjmWSqt9NvbulamrLsoAJYUIY3OrsZ07jIlzvB22+J6avN5oE2v52bD9YthuhC0Pl4bCmDlhUfm+nvwdQUPjDK12mnk5/sXuwphT1BxDgAABArsQEMbsoo0mQYAAAQIHEUg3N347zDc98sFjyvpsvjCmz76oigABAkcTmHMjvVwdMRTGpJv3rdU2+WqK+Bix3wxbbSXElEAk71kZTKTznPKosvy/ocauiylhT6uWfI5fDidKq53j6pj3hS0+vuxzYUuf3Qi/nhLGpH5Nef9Kug7eG8YuH3cW5z60wmYoeBtzq31+nQDtlPM5hgABAgQIdCMgjOmmFQohQIAAAQKjAvkjyuLO8X+s4+M54mM6/ixs8X/uvx62U56bPnpyO8wSEMbM4rIzAQIECKwkMOcRU+WKhfK9dWWJYyFA/gL31r5zwpgUKNzM/ltn7FFqQ6xLhjFDgUU5x/T7GPDcCFt8xGwMKNJ/y8XvlWFMfBxc7WvK+wKnrI7KLcrgKV1D8fy1IGfOpTvnepwzrn0JECBAgMAmBIQxm2iTIgkQIECAwHe8KyZxxP9Rf3/YUvgSb1L8Utg+FbZbzC4qIIy5KP/gyeM7mP5qv+WpjAABAtcS+Gxx9Jyb33PCmCmPFctf1t5aWTInjMlDjBjI5P899Hz4TX6O/MXzOUm+OmfKuac8Bmws7CjPk1zi/ZgfCFtcFRNXPLeCpTzUas3l/2PvbkJuu846gNs7K0IFK9iJ9ZJJC0VSioNA0qkBQRSiDbUpdlBJq0EMGBzUpmliC9JKQLS2UEdNBymkfkw0HTgxgUzbkRlYgiikg+Cgg1C4A9ey78LFzv549vOej73P+V1YNHnP8+y99m+dmyb7f9fec1+a1r+0ZlPnacfug5+2u2V43rkdRHOPSbvVl14zAQIECBDYi4AwZi8rZZ4ECBAgcK0C7T/Yv3XzH+q9Q/2P+/ofzu1PTw7//lrNtnDdwpgtrML4HOqNyo+W8Y/bnaKZESBAIC0wDGMO/ZiyPuSIPLpr7n0n9SIjgUitW9qlU2v6R6adKoxZCmKmrnHsEWNzYcwj5UBtV0ofci0FLHOPHxv7ko2FLL9VCj97U9z+nXNtGCOISf+W1kiAAAEClyQgjLmk1XQtBAgQIHCJAmOP0Jj6k4mRR1VcotEWr0kYs8VV+emcPl5GvYH4h9udopkRIEDgYAKRsKCdbLgLZCocaP9usvSYsnrcQ4UxU+FKD7X234MiQVDkxfYP3/z/Sr9bp5/X2HnG/rBNNIypx448Omy40yn7pbrNe3nqOdd8X7Jz1EeAAAECBHYhIIzZxTKZJAECBAgQILAzAWHMdhdMGLPdtTEzAgSOI9B2MfQ7R4ZnGrthPvc+lsgx6zkOFca08x3icWft2m8TxqzZ6RE5T53TmjBmKeRY83i6uW/dmjBv7Dht3frHwx3nW+6oBAgQIEBgBwLCmB0skikSIECAAAECuxMQxmx3yYQx210bMyNA4DgC/Q31sd0j/SOn+sdezYUx/THnbrQfIoyZm0cTaztN3ig/eLKMtwOUkZBkbGdMNIhqU4icp9auDWNqT5tfH7SteTTdHFP/OLS5IG/sGP33Y+lRaoGlUkKAAAECBC5DQBhzGevoKggQIECAAIFtCQhjtrUe/WyEMdtdGzMjQOB4Av2N9amzDEOVpRAk8u6SaBgzd+W/Wz780zJeKuO5mcKlcw1bIyHJWBiz9KL7ep7eMnKe2pMJY8ZCsan3uYzR9TuNph4FtzaIqeeJfN9qXeS9Q8f7XeHIBAgQIEDgxALCmBODOx0BAgQIECBwFQLCmO0uszBmu2tjZgQIHF9g7Eb91LtflsKYOtv+Bv7YDoilgGTs3XhDhW+WH3w6cON+7TtSIiHJ1sOYYfBRQ6AflvFC8Ks0F8asfQdPf0phTHABlBEgQIDAdQkIY65rvV0tAQIECBAgcBoBYcxpnDNnEcZk1PQQIECAAAECBAgQIECAwK0EhDG34tNMgAABAgQIEBgVEMZs94shjNnu2pgZAQIECBAgQIAAAQIELlZAGHOxS+vCCBAgQIAAgTMKCGPOiL9wamHMdtfGzAgQIECAAAECBAgQIHCxAsKYi11aF0aAAAECBAicUUAYc0Z8Ycx28c2MAAECBAgQIECAAAEC1yogjLnWlXfdBAgQIECAwDEFhDHH1L3dse2MuZ2fbgIECBAgQIAAAQIECBBICAhjEmhaCBAgQIAAAQILAsKY7X5FhDHbXRszI0CAAAECBAgQIECAwMUKCGMudmldGAECBAgQIHBGAWHMGfEXTi2M2e7amBkBAgQIECBAgAABAgQuVkAYc7FL68IIECBAgACBMwoIY86IL4zZLr6ZESBAgAABAgQIECBA4FoFhDHXuvKumwABAgQIEDimgDDmmLq3O7adMbfz002AAAECBAgQIECAAAECCQFhTAJNCwECBAgQIEBgQUAYs92viDBmu2tjZgQIECBAgAABAgQIELhYAWHMxS6tCyNAgAABAgTOKCCMOSP+wqmFMdtdGzMjQIAAAQIECBAgQIDAxQoIYy52aV0YAQIECBAgcEYBYcwZ8YUx28U3MwIECBAgQIAAAQIECFyrgDDmWlfedRMgQIAAAQLHFBDGHFP3dse2M+Z2froJECBAgAABAgQIECBAICEgjEmgaSFAgAABAgQILAgIY7b7FRHGbHdtzIwAAQIECBAgQIAAAQIXKyCMudildWEECBAgQIDAGQWEMWfEXzi1MGa7a2NmBAgcXuDBcshXyni5jE+U8dbIKT5QfvZiGW/e1HzwpmdY+lD5watlvLuM58t4fORY3yg/e7KMt7vPPl/++tkyvl/Go2W8PjOH+8tnT5fx3ARFvYYXFo61pNiud+lcc/Puj9Gfrxn1P2vHWZpXf91zPY+VA3175GCZnqm1nFuDpevoP6/r9dTMuq85lloCBAgQILB7AWHM7pfQBRAgQIAAAQIbFBDGbHBRbqYkjNnu2pgZAQLHEWiBzNgN9nYz/oHuhnmrH84mEsbUnmHo0ocEUzf5W8hS+6dq3ls+qyHEwzcTywYGfZAyFRD15xrWTAUxzWsYlhw6jKnnmQu9pr5Fw565UG3qHGu+oc2p9kyFcGuOp5YAAQIECOxeQBiz+yV0AQQIECBAgMAGBYQxG1yUmykJY7a7NmZGgMDxBFogMNy50UKQsd0WU5+1m/h3y3T73Tb9zf3+xn899yNl/KiMXxy5Md+Cjx+Uz36tjJfKGNsZ00KiuiPnI2UMzx/VayFBm8/Y+ep1fbKMN8rog6p6jtr/TBlPlNHvNGpec7uQhnNs1/6+gUszG4YYfRA0XMu1PW29vlXOXXc8tV/9OaZ24cxZD8OnuR1R0TVTR4AAAQIELkJAGHMRy+giCBAgQIAAgY0J/E+Zz92Nzcl0firw22XUG2u/D4QAAQJXJNBu+tdLbgFKu+n+WvnZ8NFira4+Emx4Q34qjKk9Y+FCCwm+UD7/YhlfKaN/zFYLPmoA8zdlTIUxfdjwq6Wuzm3ssWBLy9quu56n/qohTx8qtWuoIcV9ZdQgKbKzY2yX0dxc+vAqGqzMrctUGDPXMzW/uZBuyVcYsyTkcwIECBC4WgFhzNUuvQsnQIAAAQIEjijw9+XYHz7i8R06L/CzpfWfy/i9/CF0EiBAYJcC/ePKvlquoL73Zbjro7+wtTtjau9YINGHBB8rNX340YKPujPjO2XUd9eMhTGt7o3yeQ2O3j9Tu7Q4fRjTztkHRP17Tup814Yxd0vP1Pt5+rm10GJs98lcsDK1yynTM2V1mzBmeI1Rv6V18zkBAgQIENi9gDBm90voAggQIECAAAECBFYIeEzZCiylBAhcnEC7kV9Dj7rbY+4xVJkwZmwHTh8SVNB67hZ+9MFH+2wsjGlBUpvv3O6cpUXrw5i6G6fOrwVEtbfu2qnhUPssGibMhSvDOTXbqffeTAUrc49Cy/RMWc0FO0u+/eeHOs6ac6olQIAAAQKbFRDGbHZpTIwAAQIECBAgQOAIAsKYI6A6JAECuxHoX0w/FQS0i1kbxvSP3eqPPbwh38KPT5cT/VkZ/30TfAxDkuFN/eHjxNr81j6qbHie9vc1IHqjjPqotPZYsqUwoc2hzjX6bpQWLPXv1Rl+gYaP+uo/nzpPpmfsi9vvoBp7d8+aL/uS35pjqSVAgAABArsXEMbsfgldAAECBAgQIECAwAoBYcwKrDOU/uXNOX9yhnM7JYHdCty5c+ddZfz43r17X164iD6MmQsD6mGWwpjHJ841fIH98IZ8u9lfd8h8sIwWfEyFMf2jzPpwYKy+v75+ev21Dvv6R6v9qDS9UkY7z1KY0Icx9XxLgUw795s3vm9NGE4FK3MBWqZnePq5oKjN/f5B09KcojuLdvv7z8QJECBAgEBUQBgTlVJHgAABAgQIELg+gf4m09JNu73oCGO2vVI/KNOrN3L/Y9vTNDsCmxX4+szM+tDhe6XuqTJu85iysTBm7Mb8MNCY2kEzFcYMA4/hJfYBSCaMqcdrIcQwTFkKY/q5tPnXn7WAqf987BFuU8s1PG9/XVNrlunpz7+0Y0cYs9nf9iZGgAABAnsREMbsZaXMkwABAgQIECBwWoF6U6be2GkvIa7/e18Zt31kyWmv4p1nE8acewXmz/9P5eO/KKO+r8EvAgQOK9DvdPluOfTzZTxQxlhwUM+8tDPmbvf/EXMzHQs06v/H9I8Dq/1jYUwf3MydYy5UGvbNnac9Mq31rAljImZz3v08x867FPZketo521of+g9erPU77Dfe0QgQIECAwMYEhDEbWxDTIUCAAAECBAhsRGAYvtSbQM+U8UQZU49V2cjUZ6chjNn2Kgljtr0+ZrdfgXYj/7VyCU+W8XYZYz/rr/CYYcyY5FhIMvcemXqMtmPkje66llZp6Zh9/9owoT0qbBgOtZ9H328zdd62e2X4KLg650xP63u2/MWaQGvJuH2+1i96XHUECBAgQGCXAsKYXS6bSRMgQIAAAQIEji5Qb/h8sru5VW94famMz5UhjDk6/9WeQBhztUvvwo8o0D+ebLgLZipwqdPZQhjT5jAXYqy94X/bMKaer/4a7hRtcx0+6mzOeGrZ566pBTvDXSxre/pHn0VDorVf07Vrs/b46gkQIECAwK4EhDG7Wi6TJUCAAAECBAicVGD4MuCxP4l70gkd4GR2xhwA8Yi85vDDAAAgAElEQVSHEMYcEdehr1ZgLgwYC2ra7oshWLth33ruloL2KMs53OgN+WFIEj1Pm290Z8chwpi6k2TqVz+PqXfYjPX24cqc2dQ7d9b2TL0Dpp/bMFiK/CYa/rtD33Pox6BF5qOGAAECBAhsRkAYs5mlMBECBAgQIECAwKYFhjtlNj3ZmckJY7a9csKYba+P2e1PYOml7PWK2k35N8tf13Dlg2W8MnKppw5j2tyfLnOZe19ZCzzqlCPh0G3DmHaeFwZGY8HFMcKYetr+uM1nKfQa9nynHOfFMu6f+VoLY/b3e96MCRAgQGDDAsKYDS+OqREgQIAAAQIENiLQbuDUm2F7f7G6MGYjX6qJaQhjtr0+ZkeAAAECBAgQIECAQFJAGJOE00aAAAECBAgQuAKB/lEjx3qe/KkZhTGnFl93PmHMOi/VBAgQIECAAAECBAjsREAYs5OFMk0CBAgQIECAAIGDCAhjDsJ4tIMIY45G68AECBAgQIAAAQIECJxTQBhzTn3nJkCAAAECBAgQOLWAMObU4uvOJ4xZ56WaAAECBAgQIECAAIGdCAhjdrJQpkmAAAECBAgQIHAQAWHMQRiPdhBhzNFoHZgAAQIECBAgQIAAgXMKCGPOqe/cBAgQIECAAAECpxYQxpxafN35hDHrvFQTIECAAAECBAgQILATAWHMThbKNAkQIECAAAECBA4iIIw5COPRDiKMORqtAxMgQIAAAQIECBAgcE4BYcw59Z2bAAECBAgQIEDg1ALCmFOLrzufMGadl2oCBAgQIECAAAECBHYiIIzZyUKZJgECBAgQIECAwEEEhDEHYTzaQYQxR6N1YAIECBAgQIAAAQIEzikgjDmnvnMTIECAAAECBAicWkAYc2rxdecTxqzzUk2AAAECBAgQIECAwE4EhDE7WSjTJECAAAECBAgQOIiAMOYgjEc7iDDmaLQOTIAAAQIECBAgQIDAOQWEMefUd24CBAgQIECAAIFTCwhjTi2+7nzCmHVeqgkQIECAAAECBAgQ2ImAMGYnC2WaBAgQIECAAAECBxEQxhyE8WgHEcYcjdaBCRAgQIAAAQIECBA4p4Aw5pz6zk2AAAECBAgQIHBqAWHMqcXXnU8Ys85LNQECBAgQIECAAAECOxEQxuxkoUyTAAECBAgQIEDgIAI1jPmTMl4+yNEc5NACv1MO+KkyXj30gR2PAIH/E3hvGd8u4+Eyni7juQmXz5efP3vz2WM3PX3pu8vfPH/zgyfL/749cpwHy89eufn5Q93v634OkWVp8+znNNU3NtfIOdQQIECAAAECBI4uIIw5OrETECBAgAABAgQIbEzgMxubj+n8v8AflL/8bHfTlg0BAocV+EQ53As3h/x++d9Hy3h95BR98FHD69r3Vle3FMa0zx+/6flG+d8W2ghjDrumjkaAAAECBAjsREAYs5OFMk0CBAgQIECAAAECVyDgMWVXsMgu8WwCLSC5W2bwt2X8QxlTO0lqGPNIGV8rowYpw7qlMOYDpefFMl66udp6rKngp5a0gOaN8tdTO23anOaOczZcJyZAgAABAgQILAkIY5aEfE6AAAECBAgQIECAwKkEhDGnknaeaxToA5IastTHlU2FHy34+FSpqbsJ75bR745ZCmPaDpz6eLL6qz6ubO4RYsKYa/xGumYCBAgQIHBlAsKYK1twl0uAAAECBAgQIHARAu2m6v3d1cy9/2EvFy2M2ctKmeceBfqApL6XaW6nSf/ZL4yEKXNhTL8Dp56z/poLfurnwpg9fqPMmQABAgQIEFglIIxZxaWYAAECBAgQIECAwCYEahjzTBlPlNG/x2ETk7vFJIQxt8DTSmBGYBiQ1H9uPFjG1I6VPoz5z1L3fBl3y2i7Y+bCmH4HznM3c1p6xFg0jHl2YZXndt/4ghAgQIAAAQIEziogjDkrv5MTIECAAAECBAgQSAkIY1JsmghcrUALSL5SBOoulfprLgAZhifD4GYujKmBzVNl9O92mQt+lubSFq3OSRhztV9hF06AAAECBPYvIIzZ/xq6AgIECBAgQIAAgesTGD6mrL5ge+ql13vSsTNmu6v1S2Vqf1zGT7Y7xeud2Z07d95Vxo/v3bv35QmFsYCklk7tWBn+vIUvD5SeGrK03TL1GP0/e6ZCmqWdL0ufz831ehfelRMgQIAAAQK7EhDG7Gq5TJYAAQIECBAgQIDAOwTazc9/K5+0P/G+VyZhzHZX7kNlav9Sxpe2O0UzKwJfH1FoQcfDM0LDd06NhTRtd0ut/WoZ9dFl9VcfxrSaucV4qHxY31nT/xLG+PoSIECAAAECFy8gjLn4JXaBBAgQIECAAAECVyBQ/9T7fWW09zPs9ZKFMdtdufeXqdX1+fB2p2hmEwKRgOTl0tveB1MPs7Rj5lOl5jM35+vDmMijxIbBTz2MMMbXlwABAgQIELh4AWHMxS+xCyRAgAABAgQIELhAgd8s1/TvZbxehp0xF7jAG7wkYcwGFyU4palgpbXXEOaFMvodK1M97RGJ3yv177k5QAtjlgKV9s+qu6WvD37qYZZ6a83SdQQ5lBEgQIAAAQIEziMgjDmPu7MSIECAAAECBAgQuI3A8E+6j/1J89sc/1y9dsacS375vMKYZaMtVkRCjhawvFQuoO2umws++t0v/fuq2j+XHivHmXpk4ljwU90i8xTGbPEbZk4ECBAgQIBAWEAYE6ZSSIAAAQIECBAgQIDAkQWEMUcGvsXhhTG3wDtjayQgGduxMhd8tPDm/nJdfRgTCUvGgp81YcyzC5ZzQdAZl8GpCRAgQIAAAQI/8zPCGN8CAgQIECBAgAABAgS2IiCM2cpKvHMewpjtrs3UzFrI8kApeLSM+ljDqV9tx0oLM5aClbY7poUx9fvxYhmvldG/Q2Z4vqk5RXfGCGP29z00YwIECBAgQOBGQBjjq0CAAAECBAgQIECAwFYEhDFbWYl3zkMYs921MTMCBAgQIECAAIEdCAhjdrBIpkiAAAECBAgQIEDgSgSEMdtdaGHMdtfGzAgQIECAAAECBHYgIIzZwSKZIgECBAgQIECAAIErERDGbHehhTHbXRszI0CAAAECBAgQ2IGAMGYHi2SKBAgQIECAAAECBK5EQBiz3YUWxmx3bcyMAAECBAgQIEBgBwLCmB0skikSIECAAAECBAgQuBIBYcx2F1oYs921MTMCBAgQIECAAIEdCAhjdrBIpkiAAAECBAgQIEDgSgSEMdtdaGHMdtfGzAgQIECAAAECBHYgIIzZwSKZIgECBAgQIECAAIErERDGbHehhTHbXRszI0CAAAECBAgQ2IGAMGYHi2SKBAgQIECAAAECBK5E4JVynT8s47+u5Hr3dJnvKZP9jTJ+eU+TNlcCBAgQIECAAAECWxEQxmxlJcyDAAECBAgQIECAAIEHC8GvYNikwM+XWT0ujNnk2pgUAQIECBAgQIDADgSEMTtYJFMkQIAAAQIECBAgQIDAmQU8puzMC+D0BAgQIECAAAEC+xYQxux7/cyeAAECBAgQIECAAAECpxAQxpxC2TkIECBAgAABAgQuVkAYc7FL68IIECBAgAABAgQIEDiTwOfLeZ/tzv1Q+etXzzSXQ51WGHMoScchQIAAAQIECBC4SgFhzFUuu4smQIAAAQIECBAgQOBIAu8ux/1kGd8q4+0yPlDGM2U8UcZbRzrnKQ4rjDmFsnMQIECAAAECBAhcrIAw5mKX1oURIECAAAECBAgQILABgU+UOXy0jCfLqOHMXn8JY/a6cuZNgAABAgQIECCwCQFhzCaWwSQIECBAgAABAgQIELgwgQfL9bxSxtNlPHcB1yaM2d8i1l1ZL5Zxf3Dqj5W6b9/U1h1ez5fxeBnfKGMqTGzf8763P10/h/a4vtYzNq2pc9VQ84Uy5h75Vx8P+EgZj5bxevCal+ZfD9MeOzg895RvX9ccHwjMq13j1Dq0S5r7Z8rwEYm1Z8w08t34fmDOQ+bo+YPLo4wAAQIECFyWgDDmstbT1RAgQIAAAQIECBAgsC2BerO33qCsN1o9pmxba3Pps4nccO8N+hBgGJhMhSBzYcZ7y8FruPO+wU39uTCmzmcsBNhaGLNkO2Y5F6K00OZu98+KuXO8PPLPlLEgpK3vsH5p/lPrMPd7Zs35L/33nusjQIAAAQKjAsIYXwwCBAgQIECAAAECBAgcT6DekP7rMp4pI/qn9Y83m/yR7YzJ222ps92Ef6lMam7HVttl8oVS98UypuqnwpipIKZaTPX0u3GGwcUWw5j6e3r4Lqg2zz5Qahb12qdC2eG6tJ6HS08f7PQ/HxrVNfthGW13Uz3f1HHmvpNjwVDkO7x0/kvZJRixUEOAAAECBEYFhDG+GAQIECBAgAABAgQIEDicQL2p+utl1Ec81V92xhzO1pFuLxAJY9oN/DfK6T5XxpfKuFvGWJAwFqwsPZprbjdNm99r5Xz9o9G2FsZMrcTUtU896qwdZ3h9zWjsEWORcKef39pHJkYe3bbmm7j2/GuOrZYAAQIECOxKQBizq+UyWQIECBAgQIAAAQIENi7Q/+n+OtXMexe2eIl2xmxxVdbPKRLGDG/GzwUhw9r++595tNnUjfu9hzFzgcTYTpSx98e01V4Ku4bfijXhytqgJ/INFMZElNQQIECAwFUICGOuYpldJAECBAgQIECAAAECBG4lIIy5Fd9mmiNhTHtE2aNl1vXRenM9/Y3+75bauiPs8TKmgpgKMRUO9O8xGfYfO4yJLNDcNbX+fldRv7NnLuQY810KMJZ22rT5tGO/WX4w9Yi0/tojzhGrYx9z7RzUEyBAgACBTQgIYzaxDCZBgAABAgQIECBAgACBTQsIYza9POHJLYUxLTR4tRyxvVNm7h0ifbByX+l5toyl0KL1TE26f0dKq4mEBMMQKYKyNJf+GEvXVWvnQpKpa6g/f6qMFn7V4/TB1NCjfw/M2Jz6z+uxou9qmQqSIo5TNVOPnbvNMfUSIECAAIHdCghjdrt0Jk6AAAECBAgQIECAAIGTCXyonOlfy/i7k53RicICd+7ceVcZP753796XF5qWwpgWTkR3poyFGUuP5psKQF4uc5/avZEJY4ahRKPp38MSeYRXdBdKqxsLk+q5x+xb0FU/73fS1L9v1zy3pJEwpvZHApk546m5zAVUa3flhL/vCgkQIECAwF4FhDF7XTnzJkCAAAECBAgQIECAwOkEfq6c6uOnO50zJQW+vtA3F8YM33c0dqjhC+VbmNECmI+Vpro7Zi5YGQtAWpAx9sL6Oo9oGFOP3QKdU4YxS0FMvYaxHUZLYdBYcFUfA/eRMh4oo99NM7X0bW5zgczSrpi1YYwgJvkbWBsBAgQIXLaAMOay19fVESBAgAABAgQIECBAgACBJjAXxvSPxpoSG+56yQQrYz19EDS2s2QptJh7lNrc6i8dt/bO7YxZmvfw3MNQKfNotaXgZHjOuffVtNro7p/I76RmOhfIRY6jhgABAgQIXJyAMObiltQFESBAgAABAgQIECBAgACBUYG5MGZp98lYcLEUrIztxpgKQObehbL07pGlz6e+DrcJY9p831cOHtmhUufQz/PPy99/s4w3yhg+omzu6xvZhdP3L+1SydqNzbF9hyKPRfNblAABAgQIXJ2AMObqltwFEyBAgAABAgQIECBAgMCVCkyFMZGdJWM7MiLByvDG/FwAMnzs2es369TvQBkeb+5l90vLnA1jsrs/2nXUR4x9rYz6WLapd8wM594bDHedVIO/KuOPymhmtb8PuKYCkkPsilm7Q2hpXXxOgAABAgQuUkAYc5HL6qIIECBAgAABAgQIECBAgMA7BKbCmLkdM/1Bho/Vmgsz+iCgDxyWApC2u2IscHixTOb+iXWdet/M3NdgaS61dyysmHqHSn+upfff1NrhY9/6/ql33ow9/mvpEXNTjww71K6YqbkO7R8qP3jV70sCBAgQIHCtAsKYa115102AAAECBAgQIECAAAEC1yYwFbpEd0e08KLtslgKM/qQINrTByDDEKHfgdGvXXR3yXC9l+bfz6UPEm4TxkR2q9TzjgUcc2HGVCAytSOmt7xtSCKMubZ/krhe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I9QalEAACAASURBV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5zqhBQAADB9JREFU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MD/tmeHNgAAAAjD/v+aFxZ0PZjaESDQBMSY5mRFgAABAgQIECBAgAABAgQIECBAgAABAgQIELgExJiLzYkAAQIECBAgQIAAAQIECBAgQIAAAQIECBAg0ATEmOZkRYAAAQIECBAgQIAAAQIECBAgQIAAAQIECBC4BMSYi82JAAECBAgQIECAAAECBAgQIECAAAECBAgQINAExJjmZEWAAAECBAgQIECAAAECBAgQIECAAAECBAgQuATEmIvNiQABAgQIECBAgAABAgQIECBAgAABAgQIECDQBMSY5mRFgAABAgQIECBAgAABAgQIECBAgAABAgQIELgExJiLzYkAAQIECBAgQIAAAQIECBAgQIAAAQIECBAg0AQGeosDjvdjOY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png;base64,iVBORw0KGgoAAAANSUhEUgAABmMAAAOeCAYAAAD/amSMAAAAAXNSR0IArs4c6QAAIABJREFUeF7s3V/Ibtd9J3YrF6aK7CixUmIodU59UbljpgomF4IodDAlCoHmompHpJKZQDIo03hM5VbNMI5kW6oLxkPFuHEcQXuRWiLVUBlPLjpRUnzR6DBiCO0opZ05hIoTZ9wqaZQMpo7Ijela6buc5aW19p/n3ft51t7788JG57zP3mv/1ue33yNpf8/a+453+CJAgAABAgQIECBAgAABAgQIECBAgAABAgQIEFhN4I7VRjYwAQIECBAgQIAAAQIECBAgQIAAAQIECBAgQIDAO4QxLgICBAgQIECAAAECBAgQIECAAAECBAgQIECAwIoCwpgVcQ1NgAABAgQIECBAgAABAgQIECBAgAABAgQIEBDGuAYIECBAgAABAgQIECBAgAABAgQIECBAgAABAisKCGNWxDU0AQIECBAgQIAAAQIECBAgQIAAAQIECBAgQEAY4xogQIAAAQIECBAgQIAAAQIECBAgQIAAAQIECKwoIIxZEdfQBAgQIECAAAECBAgQIECAAAECBAgQIECAAAFhjGuAAAECBAgQIECAAAECBAgQIECAAAECBAgQILCigDBmRVxDEyBAgAABAgQIECBAgAABAgQIECBAgAABAgSEMa4BAgQIECBAgAABAgQIECBAgAABAgQIECBAgMCKAsKYFXENTYAAAQIECBAgQIAAAQIECBAgQIAAAQIECBAQxrgGCBAgQIAAAQIECBAgQIAAAQIECBAgQIAAAQIrCghjVsQ1NAECBAgQIECAAAECBAgQIECAAAECBAgQIEBAGOMaIECAAAECBAgQIECAAAECBAgQIECAAAECBAisKCCMWRHX0AQIECBAgAABAgQIECBAgAABAgQIECBAgAABYYxrgAABAgQIECBAgAABAgQIECBAgAABAgQIECCwooAwZkVcQxMgQIAAAQIECBAgQIAAAQIECBAgQIAAAQIEhDGuAQIECBAgQIAAAQIECBAgQIAAAQIECBAgQIDAigLCmBVxDU2AAAECBAgQIECAAAECBAgQIECAAAECBAgQEMa4BggQIECAAAECBAgQIECAAAECBAgQIECAAAECKwoIY1bENTQBAgQIECBAgAABAgQIECBAgAABAgQIECBAQBjjGiBAgAABAgQIECBAgAABAgQIECBAgAABAgQIrCggjFkR19AECBAgQIAAAQIECBAgQIAAAQIECBAgQIAAAWGMa4AAAQIECBAgQIAAAQIECBAgQIAAAQIECBAgsKKAMGZFXEMTIECAAAECBAgQIECAAAECBAgQIECAAAECBIQxrgECBAgQIECAAAECBAgQIECAAAECBAgQIECAwIoCwpgVcQ1NgAABAgQIECBAgAABAgQIECBAgAABAgQIEBDGuAYIECBAgAABAgQIECBAgAABAgQIECBAgAABAisKCGNWxDU0AQIECBAgQIAAAQIECBAgQIAAAQIECBAgQEAY4xogQIAAAQIECBAgQIAAAQIECBAgQIAAAQIECKwoIIxZEdfQBAgQIECAAAECBAgQIECAAAECBAgQIECAAAFhjGuAAAECBAgQIECAAAECBAgQIECAAAECBAgQILCigDBmRVxDEyBAgAABAgQIECBAgAABAgQIECBAgAABAgSEMa4BAgQIECBAgAABAgQIECBAgAABAgQIECBAgMCKAsKYFXENTYAAAQIECBAgQIAAAQIECBAgQIAAAQIECBAQxrgGCBAgQIAAAQIECBAgQIAAAQIECBAgQIAAAQIrCghjVsQ1NAECBAgQIECAAAECBAgQIECAAAECBAgQIEBAGOMaIECAAAECBAgQIECAAAECBAgQIECAAAECBAisKCCMWRHX0AQIECBAgAABAgQIECBAgAABAgQIECBAgAABYYxrgAABAgQIECBAgAABAgQIECBAgAABAgQIECCwooAwZkVcQxMgQIAAAQIECBAgQIAAAQIECBAgQIAAAQIEhDGuAQIECBAgQIAAAQIECBAgQIAAAQIECBAgQIDAigLCmBVxDU2AAAECBAgQIECAAAECBAgQIECAAAECBAgQEMa4BggQIECAAAECBAgQIECAAAECBAgQIECAAAECKwoIY1bENTQBAgQIECBAgAABAgQIECBAgAABAgQIECBAQBjjGiBAgAABAgQIECBAgAABAgQIECBAgAABAgQIrCggjFkR19AECBAgQIAAAQIECBAgQIAAAQIECBAgQIAAAWGMa4AAAQIECBAgQIAAAQIECBAgQIAAAQIECBAgsKKAMGZFXEMTIECAAAECBAgQIECAAAECBAgQIECAAAECBIQxrgECBAgQIECAAAECBAgQIECAAAECBAgQIECAwIoCwpgVcQ1NgAABAgQIECBAgAABAgQIECBAgAABAgQIEBDGuAYIECBAgAABAgQIECBAgAABAgQIECBAgAABAisKCGNWxDU0AQIECBAgQIAAAQIECBAgQIAAAQIECBAgQEAY4xogQIAAAQIECBAgQIAAAQIECBAgQIAAAQIECKwoIIxZEdfQBAgQIECAAAECBAgQIECAAAECBAgQIECAAAFhjGuAAAECBAgQIECAAAECBAgQIECAAAECBAgQILCigDBmRVxDEyBAgAABAgQIECBAgAABAgQIECBAgAABAgSEMa4BAgQIECBAgAABAgQIECBAgAABAgQIECBAgMCKAsKYFXENTYAAAQIECBAgQIAAAQIECBAgQIAAAQIECBAQxrgGCBAgQIAAAQIECBAgQIAAAQIECBAgQIAAAQIrCghjVsQ1NAECBAgQIECAAAECBAgQIECAAAECBAgQIEBAGOMaIECAAAECBAgQIECAAAECBAgQIECAAAECBAisKCCMWRHX0AQIECBAgAABAgQIECBA4MICPxLO/8pADQ+Ez24Wnz8Zfv9045hHw/dfGJlTfs7a+PHwO8P2bNgeGxjr5fDZI2H7/rC9GLaXwvbMQp6tOU71eC7U8XjY3srqufeqzvtGanwtfP5w2G6NHFvWcs+V/YPF+E8NuES/JyrnO5Ux9bbV11PHdRwBAgQIENi9gDBm9y02QQIECBAgQIAAAQIECBA4sMBYGBNpyoBlKIyJ+9eCiERchiytfS8VxkzxyGseskhh0ZtXkz81jImByfONazTvzdwwJtUThy7Dn1N+JPLzC2NOEXQMAQIECBxaQBhz6PabPAECBAgQIECAAAECBAjsXCCFD7UVLSkEKAOTGEA8VLmBn4cNrZvxaZ+4iiV+1caJ309hzI3w61hHCjRq7cjHvM7KmDyIaYVEsZYfDVta9RItXg9bvhooDyWmrBRKc0re+UqWVsCRai0DnzhW8ng1qzN3KwOk2kqcOZd9LSwSxswRtC8BAgQIEAgCwhiXAQECBAgQIECAAAECBAgQ2K/AUBiTgoA4+zwQaYUxab+4iqMVQqQb9/FmffyKj0ir7XvuMCZfiTMnQGldGcl16BFh+bFp/zIEGhonhSplvcKY/f68mhkBAgQI7FhAGLPj5poaAQIECBAgQIAAAQIECBxeYCiMad3UHwpjUkBQWxlRBiwRP64ouR228v0q5w5jWmHIqRfIkGs5ZnJ+I3xQrgLKw6vy3T2toGYsjMnPP9TLU+Y+VO8p4zmGAAECBAgcRkAYc5hWmygBAgQIECBAgAABAgQIHFCgFRqkMOT+YFK+T6R1Az/diK89OivS1h4n1hrr3GFMqn2JVTFD4Up5iaXVR++tOMd9h8KtVugijDngD7IpEyBAgMD2BYQx2++hGRAgQIAAAQIECBAgQIAAgZbA0AvrW+8SGXpp/dD7R2Lg8UQROoyFQY81Cs8DnyXeGTMUeky5evJ3u8T9pzyeLH80WusdK8KYKfr2IUCAAAECOxAQxuygiaZAgAABAgQIECBAYCcCP7GTeZgGgbMKvOc977nzrrvueucf/MEf/FrlxENhTNq9DFhaYcxQAJGChzhm/kiyFGLcLr6fBxU1r7lhTK3mfF5LhzGx5rFApvXOl3y+lwxjyoAp1VW+1yav12PKzvrT7WQECBAgsCcBYcyeumkuBAgQIECAAAECBLYt8C9C+f972P6fbU9D9QTOK3D33Xd/37ve9a5bX//61z9eOfPYu01SGJDfgC8fLZbftG895mtK6JOvDln6MWVjYcySjymLzOl8rUBm6vmEMef9cXE2AgQIECBwMQFhzMXonZgAAQIECBAgQIAAgULg18PvPxu28iXWoAgQOF1gLIypvTum9p6X9KiwWEn5jpk8nBiqNA8ulg5jxoSSw9Cqj7Ex8s9TQBW/F4OXN7MP07nGVs6kY58Pv6g9xqw1jnfGzOmUfQkQIECAQCcCwphOGqEMAgQIECBAgAABAgTeIYxxERBYXmAsjKm9YL4WxsTK0lj5I8Ti91uPIkuzqQUv5w5jpqzumaOfApE3wkF5GDMnKMlNa8FN6zFnc87R6uWcueb7ekzZqXKOI0CAAIHDCwhjDn8JACBAgAABAgQIECDQjYAwpptWKGRHAkNhTP7elqHHlOUctceajQU+8fjyJv65w5g8+Ii/bq2QiXX+aNjie2/eF7bPh+1jYbuVIeTBTh6iDK2WaV1S+Vj56phkWr7PJ44jjNnRD6ipECBAgMBxBIQxx+m1mRIgQIAAAQIECBDoXUAY03uH1LdFgSnvcilv+A+tpsgDnBRETFl9kQKElwLiM2E7JYy5b6ABrXfZlIekUGiolymoiWHMi2FrnbdcITRl7HTePHgZOi6fVx7c5PWXq2pq789J+5/ymLah+kqDLf6MqJkAAQIECJxFQBhzFmYnIUCAAAECBAgQIEBggoAwZgKSXQjMFBgLY1qPx3oonKf2bph4+jwUiCtH/p2wvRq2uJrkrUZ95btpvhb2ezZsN8JWvnOlHCIFOUuEMXHsPFAqz1W+u2VqABLHOTWMicfW+nRqLcKYmT8kdidAgAABAucQEMacQ9k5CBAgQIAAAQIECBCYIiCMmaJkHwIECBAgQIAAAQIENicgjNlcyxRMgAABAgQIECBAYLcCwpjdttbECBAgQIAAAQIECBxbQBhz7P6bPQECBAgQIECAAIGeBIQxPXVDLQQIECBAgAABAgQILCYgjFmM0kAECBAgQIAAAQIECFxTQBhzTUCHEyBAgAABAgQIECDQp4Awps++qIoAAQIECBAgQIDAEQWEMUfsujkTIECAAAECBAgQOICAMOYATTZFAgQIECBAgAABAhsREMZspFHKJECAAAECBAgQIEBgnoAwZp6XvQkQIECAAAECBAgQWE9AGLOerZEJECBAgAABAgQIELiggDDmgvhOTYAAAQIECBAgQIDAdwgIY1wQBAgQIECAAAECBAjsUkAYs8u2mhQBAgQIECBAgACBTQoIYzbZNkUTIECAAAECBAgQIDAmIIwZE/I5AQIECBAgQIAAAQLnEhDGnEvaeQgQIECAAAECBAgQOKuAMOas3E5GgAABAgQIECBAgMCAgDDG5UGAAAECBAgQIECAwC4FhDG7bKtJESBAgAABAgQIENikgDBmk21TNAECBAgQIECAAAECYwLCmDEhnxMgQIAAAQIECBAgcC4BYcy5pJ2HAAECBAgQIECAAIGzCghjzsrtZAQIECBAgAABAgQIDAgIY1weBAgQIECAAAECBAjsUkAYs8u2mhSBTQn8xKaqVSwBAgQIECCwpsAnw+AfD9vNNU9ibAIHE/iRMN9XGnN+YODnrXbca2H/h8N2qzLek+F7T4dtaJ97w+cvhu2+sD0VtmcadaWxyo+H6n0k7Pz8yPkP1nrTJUCAAAECBHoSEMb01A21EDimwD8L0/7nYfvmMadv1gQIECBAgEAm8NfCr+ONXmGMy4LAcgJDYUw8SxmK3Bm+92zYHhso4bnw2eNheyvbJw9QWkFLCkxq543fG6s17lM79z3h+y+E7cGreoaCnuVkjUSAAAECBAgQmCEgjJmBZVcCBFYR+Kdh1J8M29dWGd2gBAgQIECAwJYEPKZsS91S61YEUsDx6FVgkerOg498xUkeqpQrUfJjysAjHvdQ2P4wbD8QtnIFTQpMfjd89mNheyls+cqYfOxa4BLrjmHOj4atDILSsTFA+lDYblzt++ZWmqROAgQIECBAYP8Cwpj999gMCfQuIIzpvUPqI0CAAAEC5xMQxpzP2pmOI9AKY1K4ER/tlYKVtO/LA2FGetRYPD4PXFIYEx83+OmwfS5scbVK+opBykfCFgOYL4QtD2Py1ThlaDSlU+ncsZ4fDluc09AjzaaMaR8CBAgQIECAwKICwphFOQ1GgMAJAsKYE9AcQmDDAuWjT4b+lu7QM+c3TKB0AgQGBIQxLg8CywsMhTHpsxTGpFUxY4FIetxYvl8eiPz1MI04dtwvrk5Jq2LiIwj/Qdjie2PyMCbV0VoRM6SSxr4ddoorZt5XGX95VSMSIECAAAECBGYKCGNmgtmdAIHFBYQxi5MakEDXAvFGTfyKfys2BTNfCr+ON2fi37T9VNg+GrZ44ybemIl/g7Z8FEnXE1QcAQLXEhDGXIvPwQSqAlNWxsRQ5cthi++KuT9s5SPGyoFr4UkexsT9Y+CSVsfEUOaJq3HTZ3kYUwt3praznF/674sbYYAUBk0dy34ECBAgQIAAgdUEhDGr0RqYAIGJAsKYiVB2I7ADgTJ8iVOKN0neH7YYzpRhTPz9z4QtPu4kf0HwDihMgQCBhoAwxqVBYHmBsXfGpJWofxxOnR4rNhZipEeVvRqOSX9pIg9jboXvx9/Hc/9s2H4xbF/P/n1froxJK3JOebRYOk9ecwp3Thlv+Q4YkQABAgQIECAQBIQxLgMCBC4tIIy5dAecn8B5BeINk9ezmz3xJs2Hr27OxEryl/d6TNl5e+NsBHoQEMb00IV6DXdf/Rndb4UHr+yee+75V9588824uqX8yv/dWlNKjxpLj/uK+ywRxqTzxuDlA2FLq21SkJOvjDk1jMkffxb/Ykf6qp3j4FeI6RMgQIAAAQKXFhDGXLoDzk+AgDDGNUDgWALppsmD2bTTc+rjZ58J2yfC9mdhi49KSX+L9lhKZkvguALCmH57/8FQ2lfD9lv9lnjcyu6+++7ve9e73nXr61//+scrCq0wpvxLD2kF6xKPKYsrY/L3xKV/18fyakHJqY8pS8e1mu8vdhz3x8LMCRAgQIBAdwLCmO5aoiAChxMQxhyu5SZM4DsE8pUy+SPL4k4xnPmlsH0qbPGmji8CBPYvIIzpt8fxpeixPz/Ub4kqawgMvTOmPCStUEmrZVqotfCkfExZPDae+wthy99BUwtjau+gGWtoHvYM7Ts2l7Hz+JwAAQIECBAgsIiAMGYRRoMQIHANAWHMNfAcSmDjAvHGS7xxkx6FMvb7jU9X+QQITBAQxkxAutAuwpgLwS9w2jlhTNr35ezfz2UJKUyJ389DlloYUyu/FsbkK2enhidjjyJLY94ORaT32izAaQgCBAgQIECAwGkCwpjT3BxFgMByAsKY5SyNRGALAvnNltqNnvxxIx4tsoWOqpHAsgLCmGU9lxxNGLOk5nnHmhPGxMrS6pj46wfCdjMrN3/kWf7osXTcQ+EXeUBTm2krRMnHfi4cWAtQ4n8n/OjVZ/9++OfzlRrzc04NiM7bEWcjQIAAAQIEDikgjDlk202aQFcCwpiu2qEYAgQIECBwUQFhzEX5B08ujOm3N2OVzQ1jpjz+qxaWTA0+hla0jL0DJs41nvvvhu2/DNuNsKUVtjWHuXMfs/Q5AQIECBAgQOBkAWHMyXQOJEBgIQFhzEKQhiFAgAABAjsQEMb020RhTL+9Gavs1EAiX6mSzjG0anWJMCaeZygMSit1Um3l6pzSIq3Ijd8fCm3GDH1OgAABAgQIELi2gDDm2oQGIEDgmgLCmGsCOpwAAQIECOxIQBjTbzOFMf32RmUECBAgQIAAAQIbEBDGbKBJSiSwcwFhzM4bbHoECBAgQGCGgDBmBtaZdxXGnBnc6QgQIECAAAECBPYlIIzZVz/NhsAWBYQxW+yamgkQIECAwDoCwph1XJcYVRizhKIxCBAgQIAAAQIEDisgjDls602cQDcCwphuWqEQAgQIECBwcQFhzMVb0CxAGNNvb1RGgAABAgQIECCwAQFhzAaapEQCOxcQxuy8waZHgAABAgRmCAhjZmCdeVdhzJnBnY4AAQIECBAgQGBfAsKYffXTbAhsUUAYs8WuqZkAAQIECKwjIIxZx3WJUYUxSygagwABAgQIECBA4LACwpjDtt7ECXQjIIzpphUKIUCAAAECFxcQxly8Bc0ChDH99kZlBAgQIECAAAECGxAQxmygSUoksHMBYczOG2x6BAgQIEBghsArYd+vhO3/mHGMXc8j8K+G03wybO8/z+mchQABAgQIECBAgMC+BIQx++qn2RDYooAwZotdUzMBAgQIEFhH4CNh2IfD9i/XGd6o1xC4Kxz7obD94DXGcCgBAgQIECBAgACBwwoIYw7behMn0I2AMKabViiEAAECBAgQINAU8JgyFwcBAgQIECBAgACBawgIY66B51ACBBYREMYswmgQAgQIECBAgMCqAsKYVXkNToAAAQIECBAgsHcBYczeO2x+BPoXEMb03yMVEiBAgAABAsMCd4aPnw3bY1e7PRr++cLVr+8N/3wxbPdd/f6p8M9nNggqjNlg05RMgAABAgQIECDQj4Awpp9eqITAUQWEMUftvHkTIECAAIH9CDx5NZUYsqRg5kvh1zfD9kjYbl/9+p7wzxjSxP3iZ1v6EsZsqVtqJUCAAAECBAgQ6E5AGNNdSxRE4HACwpjDtdyECRAgQIDArgTK8CVOLgYw778KXcrJxuDmq2ETxuzqMjAZAgQIECBAgAABAsMCwhhXCAEClxYQxly6A85PgAABAgQIXFcgBiyvhy09muxHwq8/XAlj4iPLPh+2j4Xt1nVPeubjrYw5M/hKpysfm5dO81z4xeNhe+vqG/EafqVRQ7lvbbe0CuzB8OHUR/O1zvlaGOPh7GemfCxgaw5DhMnhpcrPaTwurz9/7GA+Zqr3gfDNWrg6ZNg6Jo7fml/8bMgy/jn0dFZgrU+t/ufzKr3nXooxjH6i6NncMexPgAABAgR2KSCM2WVbTYrApgSEMZtql2IJECBAgACBikB+4zZ9XN403fIjyuKchDHbvvSHbvDnM0shwVCQEPcfu2Efb8g/fzXw2L61n5+adgoX4mf5O5rSvlNCorTvUBiTW7VCk7zmU8KYWEctWMndhq64/JxDfi+HQeKYb14NtnYYk8aPp8sDtG3/9KieAAECBAgsJCCMWQjSMAQInCwgjDmZzoEECBAgQIBApwLlSpmtBzGRWRjT6cU2oawyiKmFB+U1msKYclVIPlZrlUba50ao7Yth+0rYWqtL8iChDA7yqcWfqX8tbPnqnXRs3C8PHCaQvKMVxowFMbWwZCyMKeeeB135sfnYLa9U98+HSabVOOm4PIzK59Eaq3TK+zbXs1yVMxbATemRfQgQIECAwO4EhDG7a6kJEdicgDBmcy1TMAECBAgQIDAgEG+0xhuT6WZm/P0Xwrb1vyUujNnuZZ9u/g+FHeXsWmFM3C8FAq+GX+fhSBojDzp+OXwzPr7vdmPfdBN/6qPM8jrXCGNSPa2AZYkwJs4hjZPmfeqKkhSg3F/5MyaN+Ub259HQVTzU87GrXxgzJuRzAgQIECAQBIQxLgMCBC4tIIy5dAecnwABAgQIELiuwNDf7i9vUsZzzXmc0nVrW+p4YcxSkucdZ2ylR6uaoRvz6bNWgJKChhRoxJ+Bh8JWBpJzw4Ky1qXDmPSzOnUlSTnPsr45hnPPnc6VDG6Hb5TB2FBQs6RlOVar3+e98p2NAAECBAh0KCCM6bApSiJwMAFhzMEabroECBAgQIDAJgWEMZts27dfRB+rn/PoqVaQkL9zpLZ6pPaoq9ZYY6HOmPiSYcwpYch1wph0bAx+vhy2+A6c2uqWMYOxVUpjK33S+GNzGasj/1wYM0fLvgQIECBwKAFhzKHabbIEuhQQxnTZFkURIECAAAECBL5DQBizzQti7GZ9a1b5e01q+4y90+Rz4aD4eLL41Vq9kQcSad85ykuFMa+Hkz4ftqkrYlKNYwHGWAiV3qvyx5nVnMAs1jHW3ylhzNDqmjn9SPsKY05RcwwBAgQIHEJAGHOINpskga4FhDFdt0dxBAgQIECAAIG/EPhg2P7HsP0dHn0K3HXXXe/85je/+atFdWM361uTaYUxY++diWHCE2ErH0lWu0E/FMZMebxfK4zJHxuYzy9/PGC+wiffp/WumJrT1DCmZZzCn6FQaazOsf5OCWOG5tE6/9A7foQxff4RoSoCBAgQ6EBAGNNBE5RA4OACwpiDXwCmT4AAAQIECGxCIIYx/3nY/t9NVHuwIr/3e7/37ne+853/1x/90R/FHuVfp64eqa3qSDf2W+88aoUgeT35Tfyhx5SdM4yJAcyNsMXVMWm1yq0Jl9CpYUx5jqF3u6wdxoytihHGTLgQ7EKAAAECBKYKCGOmStmPAIG1BIQxa8kalwABAgQIECBA4OgC6Ub/YwFizqqPWhiTj1V7pNfYo81iL/KVNelGf/x+uZIm71srMDg1aIpjp3O/FH79zNXJUrgytvon1TY1jJny+LMUPg2tOInnLc85FKYMhTxpDlNWzsz9GbIyZq6Y/QkQIEDgMALCmMO02kQJdCsgjOm2NQojQIAAAQIECBDYgcDckCFOufW+k3z1SxnujN2Er4UXY6ttYi3nCmPiuabUky6JJcOYfAXKUGhWnnPKqpo3rkKcN4treewRZ6de+mPXwanjOo4AAQIECGxeQBiz+RaaAIHNCwhjNt9CEyBAgAABAgQIEOhYIF/REsus3exPgUdcJXIzbK0wJh6fPssftzX2uKt4XG01Sh5CtB4Rds4wJrdqPY4ttXrJMCaOmT+arbVCpnbO9L0tZCXAAAAgAElEQVS83nwerbHWWBWT5vFQ+MXQaqeOf1yURoAAAQIE1hMQxqxna2QCBKYJCGOmOdmLAAECBAgQIECAwKkCU97nEsdOQc1QGBP3K1fbfCB875WwDT2SKwUEN66OTys1Wu8lKeeawob4/WfDFh+9ln+NhSf5vrVgKH0+FGSkedf6UD7ebMywNkbtXTm1/fJAbai3rUeuLb0qZqjuOX059fp2HAECBAgQ2ISAMGYTbVIkgV0LCGN23V6TI0CAAAECBAgQ6Eig9V6X8ob5lCAh3YD/n8L8vh62Hwrb2GqIFGbMeedMWVu50ifxzrnpPxTGxPHygCMfd+0wJp67Nb/4WesRZrVjWh6nvkdo6DIWxnT0Q64UAgQIEOhXQBjTb29URuAoAsKYo3TaPAkQIECAAAECBAgQIECAAAECBAgcVEAYc9DGmzaBjgSEMR01QykECBAgQIAAAQIECBAgQIAAAQIECCwvIIxZ3tSIBAjMExDGzPOyNwECBAgQIECAAAECBAgQIECAAAECGxMQxmysYcolsEMBYcwOm2pKBAgQIECAAAECBAgQIECAAAECBAj8pYAwxtVAgMClBYQxl+6A8xMgQIAAAQIECBAgQIAAAQIECBAgsKqAMGZVXoMTIDBBQBgzAckuBAgQIECAAAECBAgQIECAAAECBAhsV0AYs93eqZzAXgSEMXvppHkQIECAAAECBAgQIECAAAECBAgQIFAVEMa4MAgQuLSAMObSHXB+AgQIECBAgAABAgQIECBAgAABAgRWFRDGrMprcAIEJggIYyYg2YUAAQIECBAgQIAAAQIECBAgQIAAge0KCGO22zuVE9iLgDBmL500DwIECBAgQIAAAQIECBAgQIAAAQIEqgLCGBcGAQKXFhDGXLoDzk+AAAECBAgQIECAAAECBAgQIECAwKoCwphVeQ1OgMAEAWHMBCS7ECBAgAABAgQIECBAgAABAgQIECCwXQFhzHZ7p3ICexEQxuylk+ZBgAABAgQIECBAgAABAgQIECBAgEBVQBjjwiBA4NICwphLd8D5CRAgQIAAAQIECBAgQIAAAQIECBBYVUAYsyqvwQkQmCAgjJmAZBcCBAgQIECAAAECCwjcE8Z4IWwPhu2psD3TGPPJ8P2nrz579OqYfNc7w2+evfrG4+GfbxXjpM8fK74/dM60a15jfvjL4TePhO3NSs35+Z4Ln9dqmsL3I2GnV8JWm3M6Ptk8EL5xsxg0HZ++/Vr4xcNhuzVw8tZ84yFlHaVrrYY0Xqwt9jfVNGafjovnTc75dVCbwtiY5THXuS6m9M8+BAgQIECgawFhTNftURyBQwgIYw7RZpMkQIAAAQIECBDoQCDeZH/+qo6hoCC/CV8LQYbCmDKQqE27FiLE/cZu/sd9akFJec7W+GMtuE4YM1R7K9yZMt+8T2WYUQueyjAmHXN/mPxQMFSb+1h9c8KYVhCTenKdEG2srz4nQIAAAQJdCAhjumiDIggcWkAYc+j2mzwBAgQIECBAgMCZBNLN8BvhfF8M21cawUYsJ96Efyhsvxy2eJO8tUIj7puvQrk3/P7FsN13dVz+WX4zvhYETV2N89th7Li6J/9K9X4yfPPTYXspbK1VP0Pcp4YxKeQqg6v0/bH5tsKjWM8XwpZClLyH8Vz/VdjKY8swJs431TG24if2PA9skuvY6p4pl3Cq/Uth53xFUX7NDNU35Rz2IUCAAAECXQsIY7puj+IIHEJAGHOINpskAQIECBAgQIDAhQXSTe8YVMSQJQYat8NWe6RXugn/0+HznwvbjbDljwirrYzJw5axm/7xEWj5qopUWySae+M/hQ9xLp8I22cq9U6lPyWMyeddC1VqQUg6z9Cj12o152HMx8IOn6/0sBbGJN9XG/3ODfPrYckwZqgHU8KiqT20HwECBAgQ6FZAGNNtaxRG4DACwpjDtNpECRAgQIAAAQIELiiQbninwGDoRnv+2feHmsv3qNTCmHTD/42wf+vdLnH6Q+8mOWVlRBmglPOcQ35KGFObT37O8p0tY+HNUL15GBPn+eNhi4+dy0OgWhgz9qiy1ryFMXOuHvsSIECAAIERAWGMS4QAgUsLCGMu3QHnJ0CAAAECBAgQ2LtAeRP/zTDhoeAhvwn/tbDvs2G7EbYUstTCmKkvii/DiP/lavyxd5q0elQGBvkKoLmPKpvyvptURwpAxoKOclXKd4cB0mPWhkKr2nzLPsZ9yhVOtTAm7je0+qQVurTeGXNKaDb0M3au0GfvP+fmR4AAAQKdCwhjOm+Q8ggcQEAYc4AmmyIBAgQIECBAgMBFBVIg8LksCGg9mioWWt4cL4ObWhgz51FT6SZ/DDT+eVbT3HBiaBXIjasAIgZPU79OCWOSV3z0Wu2xY8klvaD+fWG/+F6d1iPDhmqthWrlSqBWGNPqd2v/fF61mtJ83pqK29hvaoh3zdM4nAABAgQIXF5AGHP5HqiAwNEFhDFHvwLM/1SBnzr1QMcRIECAAAEC+xO466673vnNb37zVxszizfsnwhb+T6WoRUR+cvcy9UfabVMPF16x8glwph0I798V0vtUWUpdHiwMMpDhVMeUxaHa42dn2pKGFMLg17L+lYLY8rHpMVzxtUyN8NWrgyq9btl2PohyWvM3WuraPLaa+OlsZYKdvb3g21GBAgQILArAWHMrtppMgQ2KSCM2WTbFN2BwP8Wavi/w/Z7HdSiBAIECBAgQOCCAu9+97vfdccdd/z+N77xjacqZUwJCuJx+Y37oZv2cd+/F7b46LL4lcKYqSsclnpMWT5OSz+/yb9mGBPPX6snrpT5Yti+ErZkPPSOmVPCmHjuPAj7jfD7VhjTWuF042qMqauI0vny62ZuGCOIueCfGU5NgAABApcREMZcxt1ZCRD4SwFhjKuBwGkCXwiHxZfp/tpphzuKAAECBAgQOIjAlEdvlY/XGlsx89PB7ueu/FIYkx6F9sbIjf1aGJFu5M95F0k6330DfRxbmVEeeurKmKFLqVylk4c2Y/Mt+1BbGRPPnX//Y+H3nw9bbWVM+aiy9Mi0l8L+c96vMzV4a7mUj2677qPODvKjbJoECBAgsHUBYczWO6h+AtsXEMZsv4dmcBkBYcxl3J2VAAECBAhsTWDs5ei1R3q1jkkByG8GhO+5gkhhzNSQIQUv+aqKdHN/TnhSqzvvzZRgpezllGPy993EwGPoqxVQTZ3v1DAm1pDG/Hj4dXwUWy2Mifvl9d8Iv38+bOVj3sau8TmPpCvHOiV4G6vH5wQIECBAYBMCwphNtEmRBHYtIIzZdXtNbkUBYcyKuIYmQIAAAQI7EWi9tD2fXgoM8tURQwFO/jiq8l0f+WqV8rM8rKmFLvm4tRUj6fjfDsV/OWzxMWkxTIjBQO3xWlPmXrZ5yTAmX5FUzqd8pFlrhcycMKYcs3z0XJprqutz4RsxUGsZxv3i+UvfFMTMCc7iufPHxM0Nf3by42gaBAgQIHB0AWHM0a8A8ydweQFhzOV7oIJtCghjttk3VRMgQIAAgXMKTAkXao++GgpjhgKXOLcpj0Wr3Yyf8g6YOH4MLn4nbC+GbezxWmOrgspeTPFqrYxJIUU5ZitomTrfPPRoPaYsnTO3b4Ux5btzxkKb1vU69oi18rg1Hit3zp8l5yJAgAABAtcWEMZcm9AABAhcU0AYc01Ahx9WQBhz2NabOAECBAgQmCSQbtzfH/Z+OGy3Bo4qHzs1FmKkQKJc/ZJO0QoaWjf+89JaN+3z99pMfVTY3HebLBnGtGzKNpThSPq8tvJkLIzJ3Yesp65uqQVrc1fEpPkIYyb92NqJAAECBPYsIIzZc3fNjcA2BIQx2+iTKvsTEMb01xMVESBAgAABAgQIECBAgAABAgSqAsIYFwYBApcWEMZcugPOv1UBYcxWO6duAgQIECBAgAABAgQIECBA4HACwpjDtdyECXQnIIzpriUK2oiAMGYjjVImAQIECBAgQIAAAQIECBAgQEAY4xogQODSAsKYS3fA+bcqIIzZaufUTYAAAQIECBAgQIAAAQIECBxOQBhzuJabMIHuBIQx3bVEQRsREMZspFHKJECAAAECBAgQIECAAAECBAgIY1wDBAhcWkAYc+kOOP9WBYQxW+2cugkQIECAAAECBAgQIECAAIHDCQhjDtdyEybQnYAwpruWKGgjAsKYjTRKmQQIECBAgAABAgQIECBAgAABYYxrgACBSwsIYy7dAeffqoAwZqudUzcBAgQIECBAgAABAgQIECBwOAFhzOFabsIEuhMQxnTXEgVtREAYs5FGKZMAAQIECBAgQIAAAQIECBAgIIxxDRAgcGkBYcylO+D8WxUQxmy1c+omQIAAAQIECBAgQIAAAQIEDicgjDlcy02YQHcCwpjuWqKgjQgIYzbSKGUSIECAAAECBAgQIECAAAECBIQxrgECBC4tIIy5dAecf6sCwpitdk7dBAgQIECAAAECBAgQIECAwOEEhDGHa7kJE+hOQBjTXUsUtBEBYcxGGqVMAgQIECBAgAABAgQIECBAgIAwxjVAgMClBYQxl+6A829VQBiz1c6pmwABAgQIECBAgAABAgQIEDicgDDmcC03YQLdCQhjumuJgjYiIIzZSKOUSYAAAQIELizwI+H8r1zV8Gj45wuVeu4M33s2bI+F7eWwPRK2N4v98n3yj54Kv3mmMmY6b+uc8ZB4nufD9kDYbhZj5HXnH9XqezLs8PSI81AdQ4emGl8LOz0ctluNne8N338xbPcVn9fmlu+Suz4XPng8bG8NeNZOP3Rc3L+0rM3lnrBfvDYeHHEcm8+Y5RMjjiOn9zEBAgQIENiugDBmu71TOYG9CAhj9tJJ8zi3gDDm3OLOR4AAAQIEtimQ34hvBS15kFDbpxWM5CLlTfpTw5hW6JOfqwwT1gpjyoCiFTy1gphU81AQVNq2wo6xHrTCoiGb/FxrhzHJKJoMhVrb/ClTNQECBAgQmCAgjJmAZBcCBFYVEMasymvwHQsIY3bcXFMjQIAAAQILCqSb+HHVRrwJXgsG4g37v3J1zu8L/8xXxuRBQ7kCIw9OyjDg1DAmrUQZCo4+H2r8WNjSKpVY/0NX82utXDmFNM0hrhj6UNhuFDZpzGj0qbB9NGz5iqIpq2pS7Z8Mx346bC+Fbc5Ko7wHZVjUCkBSXWMranKzU43LMGhshdEpfXIMAQIECBDYhIAwZhNtUiSBXQsIY3bdXpNbUUAYsyKuoQkQIECAwI4EykAhTi1/FFa6YR8fHxUDjRthS2FMfqN/aHVHuuGehwGnhDHpfPeHGuasnjg1KBhrcz7uD4edW49Ua40zNp+0GuV2GOATYftM4Z+PO+SZevhq0dsUupS9y/s65bFjafxWUDTkKIwZu8p8ToAAAQKHERDGHKbVJkqgWwFhTLetUVjnAsKYzhukPAIECBAg0IlAfhM/3vSP74/Jb8DHm+Vxn58N2y8WYUC6Cf9G+H7tPTJpiilUiL9P+10njIkrUaaEBOn8a4QxeVASw6v3hS2uLpoTSIyFMaXRlHfo1EKxNE65MmbIpRXUlJft2BzmXOZr9GnO+e1LgAABAgQuKiCMuSi/kxMgEASEMS4DAqcJCGNOc3MUAQIECBA4mkB+w//LYfLPXgHkAcPnwvfSZzfCr8tApfWulGRZW2lxShgTx0shQfz11EBmjXfGlPWnOeY+Y9dSGei8VRxQhhNDK1Banvlj5HKvsRClFeCUc5rSxzGH9LkwZqqU/QgQIEBglwLCmF221aQIbEpAGNN3u+L/fPnqU+Djoaz/IWy/1md5qiJAgAABAgQ6EShvpqffxxv3N8L2kbDFAOTPwhaDmvi9FMZMXT0Rp5oCkRQITLmJ31oJ0gpXWu84WSOMSSuG8hVBQytXau0uTfJ9UlBzM3wzvSNmKPBJnq3LqvUostYj36aEMacEUEOXvTCmkz8UlEGAAAEClxEQxlzG3VkJEPhLAWFMv1dD/B+0+BiGf9JviYeu7K+G2f/dsAlj+rwMfqrPslRFgAABAnsVuOuuu975zW9+81cr8ytDkRQCxPsBPxC2uCrmhbDVbrxfKoxJ08hXyeRTK0OZOTf585Uk+Zj56p9aUBL3nfPulBTEtN61k4diMZAp51yuCmqFMS+HA/PAKI2zxMqYoUBtimN5Oc7p015/VM2LAAECBA4sIIw5cPMPNPW7w1z97f5+G/5LobS/Frav9VviYSuLPze/ELafPKxA3xP3mLK++/PHobz4XHlfBAgQIEBgdYF3v/vd77rjjjt+/xvf+EYMFMqv2g31FHLkN/JrYcyU1RPxfNd5TNkT4fiHw3ZrAlQeAOQhx5yb/FNChFYIlEp8baTmsSAm92pNuwycan1M56mtGLpuGDO2KmaKYzm3OX2acDnYhQABAgQIbEtAGLOtfqn2NIEYxsSblr76FPjxUNaHwiaM6a8/wpj+epJXJIzpuz9/Esp7T98lqo4AAQIEDiJQu4mfVn58KRjEVTHxq3bzPd1wfyN8Xlt9kQjTePH3ab8pq0hOuTlfC4hOGafV/ilBSTy2tuIlP7a1IiYe2woy8prKwKfWx7HzDbmMrXoa+/yUH58l+3TK+R1DgAABAgQuKiCMuSi/kxMgEAQ8pqzfy2DrYUz6n9N4kyF/9EN50yC/CdFvN95emTCm724JY/ruj+oIECBwJIEp726JHrUwZuxmf3JMKzRqj/qK+9SCnFqAM6Uva4cxYyFSqvt2KPbxsL11VXT6/nvD78dW+oy9e6bWs1Yf03kfDOctH23WClRqK5ly+1N7M9Y/YcyYkM8JECBAYNcCwphdt9fkCGxCQBjTb5u2HMbkj5Yo/6c03Wz4dPjFfWH778KW/kZov914e2XCmL67JYzpuz+qI0CAwJEErhPGRKd8FUf5OKz8pn7t0V2tx2jlAUItwGn9ZZm8lvy/8Za8yT8WlEST8nzJuPX+lvx6G3v8V9y3FvgM9TF9VvYgecUx84Co9pi6vMY1VsXU3I70c2iuBAgQIEDgHcIYFwEBApcWEMZcugPt8285jImzGloZE/8H+qth+3DYXg+bMKbf63CrlQljtto5dRMgQGB/AtcNY6JIGmNIp/YXYPLQpXZsGV6M7Z/GyAOc+L0U+gzVN/TYsHTclKAk90hjjr1jJh6Tgqz3hV/H98q9FLZnBgpuBT6tebQCliGboZ7F0oYeTTf1J2Xo/LV33Uwd134ECBAgQGBzAsKYzbVMwQR2JyCM6belew1j4v9Uxq8YwMT/ORTG9HsNbrkyYcyWu6d2AgQI7EtgiTAmirTepVIGIzW92g35oeNa4UZr5clSYUztEWi1+ZSP8YrvwXx+5LJJwcN/FvZ7Omy1ICQfoqxlSh+TQ+lUetZWMaVzpzGmhFdTflKEMVOU7EOAAAEChxAQxhyizSZJoGsBYUy/7dljGBPnFFfDpL+FKIzp9/rbemXCmK13UP0ECBAgQIAAAQIECBAgQGBBAWHMgpiGIkDgJAFhzElsZzloj2FM629ZLvU3/87SmKuTeGfMObXnn0sYM9/MEQQIECBAgAABAgQIECBAYLcCwpjdttbECGxGQBjTb6v2GMaU2lbG9Hv9bb0yYczWO6h+AgQIECBAgAABAgQIECCwoIAwZkFMQxEgcJKAMOYktrMctOUwplwB03o5qDDmLJfSIU8ijDlk202aAAECBAgQIECAAAECBAjUBYQxrgwCBC4tIIy5dAfa599yGNOv6nKVeUzZcpZrjCSMWUPVmAQIECBAgAABAgQIECBAYKMCwpiNNk7ZBHYkIIzpt5nCmH57EysTxvTdH2FM3/1RHQECBAgQIECAAAECBAgQOKuAMOas3E5GgEBFQBjT72UhjOm3N8KYvnsTqxPG9N8jFRIgQIAAAQIECBAgQIAAgbMJCGPORu1EBAg0BIQx/V4awph+eyOM6bs3wpj++6NCAgQIECBAgAABAgQIECBwVgFhzFm5nYwAgYqAMKbfy0IY029vhDF990YY039/VEiAAAECBAgQIECAAAECBM4qIIw5K7eTESAgjNnUNSCM6btd3hnTd388pqzv/qiOAAECBAgQIECAAAECBAicVUAYc1ZuJyNAQBizqWtAGNN3u4QxffdHGNN3f1RHgAABAgQIECBAgAABAgTOKiCMOSu3kxEgIIzZ1DUgjOm7XcKYvvsjjOm7P6ojQIAAAQIECBAgQIAAAQJnFRDGnJXbyQgQEMZs6hoQxvTdLmFM3/0RxvTdH9URIECAAAECBAgQIECAAIGzCghjzsrtZAQICGM2dQ0IY/pulzCm7/4IY/ruj+oIECBAgAABAgQIECBAgMBZBYQxZ+V2MgIEhDGbugaEMX23SxjTd3+EMX33R3UECBA4qsA9YeIvhO3BsD0VtmcaEE+G7z8UtofDdmsAK/734ithe/Rq3DHXO8MOz4btscqO+Rit/Z4Lxz0etrfGTuRzAgQIECBAgEBvAsKY3jqiHgLHE/inYco/GbavHW/q3c9YGNN3i4QxffdHGNN3f1RHgACBowo8Eib+/NXkXwv/bIUta4QxKbgZsk8BkTDmqFeoeRMgQIAAgR0LCGN23FxTI7ARAWFMv40SxvTbm1iZMKbv/ghj+u6P6ggQIHBEgRRw3AiT/2LYvhK21oqWpcOYfEXO0DljX/LVOum4+P0YJL15xMaZMwECBAgQILAPAWHMPvpoFgS2LCCM6bd7wph+exMrE8b03R9hTN/9UR0BAgSOKHBvmPSLYXspbL8ctvi4stthqz32a+kwJq2KGXo0Wq0nwpgjXqnmTIAAAQIEdiogjNlpY02LwIYEhDH9NksY029vhDF99yZWJ4zpv0cqJECAwNEE0iPKHggTvxm2ocBlrTBm7jtfhDFHu0rNlwABAgQI7FhAGLPj5poagY0ICGP6bZQwpt/exMp+NWy/E7Z/2HeZh63ud8PMv/ewszdxAgQIEOhNIH9EWXrcV1qtUnts2NJhTP6YsjmBjDCmtytJPQQIECBAgMDJAsKYk+kcSIDAQgLCmIUgVxhGGLMC6oJD/u0w1n8atn+54JiGWk7g3wxDffdywxmJAAECBAhcSyA9ouxzYZT4eLL4lYKO2+HX5aPKlg5j4vlSDfdVZpJW65QfCWOu1XYHEyBAgAABAj0JCGN66oZaCBxTQBjTb9+FMf32RmX9C3hMWb89+olQ2t39lqcyAgQIXEvg1xpHx9UwT4Tt4bDdyvZphS5rhDHptPkqmbLcMpQRxlzrcnAwAQIECBAg0JOAMKanbqiFwDEFhDH99l0Y029vVNa/gDCm3x59NpQWA5n/ud8SVUaAAIF5Au9+97vfdccdd/z+N77xjacqRw6FH2n3eNwzE0KacvihR53NmUQMf54O28thS49Ri8cLY+Yo2pcAAQIECBDoWkAY03V7FEfgEALCmH7bLIzptzdbryy/KfRamEz5t3Tj578Utk+FLf/bu1uatzCm3279VCgt/s3rn++3RJURIEBgUYEUmAwNWoYga66MqdWR3mlzf/HfBcKYRS8FgxEgQIAAAQKXFBDGXFLfuQkQiALCmH6vA2FMv73ZcmXppkr827c3KxNJfzO2FtJsad7CmH67JYzptzcqI0BgHYGxYCWuRHk+bPkjwsaOSZUutTJGGLNO741KgAABAgQIdCQgjOmoGUohcFABYUy/jRfG9NubLVcWb/i8P2z5o1DK+VgZs+UO91+7MKb/HqmQAIHlBNJfgrgdhnw8bG9Vhr43fO/FsL2U/ft56TAm/vv/I2HLH0GWl5L+MsZzRZ1Wxix3LRiJAAECBAgQuLCAMObCDXB6AgSsjOn4GhDGdNycDZeWbrakKZSPRYnfF8ZsuMEbKF0Ys4EmKZEAgcUEpqxcSatSbmRhSfnv67Kg9O/vD4QPXhmpNq64iWPH1TdDX/mq2FTTY8UBZVizGJSBCBAgQIAAAQJrCwhj1hY2PgECYwJWxowJXe5zYczl7Pd85nhz56thS48oq62UEcbs+Qq4/NyEMZfvgQoIEDiPQOvRX7Wzp0eVPRo+fCFsS4cx8d/7+TvjyhrSedP3hTHnuUachQABAgQIEDijgDDmjNhORYBAVUAY0++FIYzptzdbrize3Hn96kZPnEe8zuJjS/JHpwhjttzh/msXxvTfIxUSIECAAAECBAgQIEBgdwLCmN211IQIbE5AGNNvy4Qx/fZmy5WV4UsMZ+JX/g4ZYcyWO9x/7cKY/nukQgIECBAgQIAAAQIECOxOQBizu5aaEIHNCQhj+m2ZMKbf3my9svQolDiP8tnv5WNRniqCmq3M/U9Coe/ZSrEHq1MYc7CGmy4BAgQIECBAgAABAgR6EBDG9NAFNRA4toAwpt/+C2P67Y3K+hcQxvTbI2FMv71RGQECBAgQIECAAAECBHYrIIzZbWtNjMBmBIQx/bZKGNNvb1TWv4Awpt8eCWP67Y3KCBAgQIAAAQIECBAgsFsBYcxuW2tiBDYjIIzpt1XCmH57o7L+BYQx/fZIGNNvb1RGgAABAgQIECBAgACB3QoIY3bbWhMjsBkBYUy/rRLG9NsblfUvIIzpt0fCmH57ozICBAgQIECAAAECBAjsVkAYs9vWmhiBzQgIY/ptlTCm396orH8BYUy/PRLG9NsblREgQIAAAQIECBAgQGC3AsKY3bbWxAhsRkAY02+rhDH99kZl/QsIY/rtkTCm396ojAABAgQIECBAgAABArsVEMbstrUmRmAzAsKYflsljOm3NyrrX0AY02+PhDH99kZlBAgQIECAAAECBAgQ2K2AMGa3rTUxApsREMb02yphTL+9UVn/AsKYfnskjOm3NyojQIAAAQIECBAgQIDAbgWEMbttrYkR2IyAMKbfVglj+u2NyvoXEMb02yNhTL+9URkBAgQIECBAgAABAgR2KyCM2W1rTYzAZgSEMf22ShjTb29U1r+AMKbfHglj+u2NysZcfzMAACAASURBVAgQIECAAAECBAgQILBbAWHMbltrYgQ2IyCM6bdVwph+e6Oy/gWEMf32SBjTb29URoAAAQIECBAgQIAAgd0KCGN221oTI7AZAWFMv60SxvTbG5X1LyCM6bdHwph+e6MyAgTWF7gnnOKFsD0YtqfC9kzjlE+G7z999dmjV8fku94ZfvPs1TceD/98qzJO/G/JV66+/0D4583KPmmcxyqfPRe+V46d15Uf8nL4zSNhe3MGYaqvNr80TBzz+bCV9d8bvvdi2O4rzlful3vnu+b2rTnl+9dqbI09NJ84Zt6XdI6ha2GItNW/U8eb0T67EiBAgACB7QkIY7bXMxUT2JuAMKbfjgpj+u2NyvoXEMb02yNhTL+9URkBAusLpHAhnum1sD0ctluV0+YBQS3oGAtjypv0tWAlnnYojKnVOBZctEKfmuypYUwriEnnyMOQtcKYvI+1ubV6O+TX6lHrqhzr3dzx1r/6nYEAAQIECFxYQBhz4QY4PQEC7xDG9HsRCGP67Y3K+hcQxvTbI2FMv71RGQEC6wqkm+c3wmm+GLavhK21iiLetH8obL8ctnhTvdxvLIxJgcVLV1OKY9WCn7ymfGVLfqM/v6mf6irHSiHDnBUy1wljPhXm89Gw5StxUkBSqyF5vBqOqa32afnUroh8ZUu5AiUPf8o60nFlUJMfM7aqJq8n9ehL4Zv5qqc8rJoz3rpXv9EJECBAgEAHAsKYDpqgBAIHFxDG9HsBCGP67Y3K+hcQxvTbI2FMv71RGQEC6wrkAUkMWeLjym5XwoFYRQo9fjr8+ufCdiNstbAk7lt7TFn+eK+4T3xc2dDjzsrx4zEpJHhv+HUKX1phTB7eTF0dc2oY0+pSquH+rN6071JhTB6cTHn0W26eelLrwxSLOVfn0LnmjGNfAgQIECCwKwFhzK7aaTIENikgjOm3bcKYfnujsv4FvhpK/Df6L/OQFd4VZv2PwvY3Djl7kyZA4MgC5ftPWsFGNMo/+/7w+zJMGVoZU652ieO1gp/Wyph4TC3cGKs5vufm0mHMjVBD+f6apcKYFJqMPQKsdr6hY9NnU+3Gfo6EMWNCPidAgACBQwoIYw7ZdpMm0JWAMKardnxHMcKYfnujsv4F7u6/xMNW+B+Emce/tfw3Dytg4gQIHFGgFnoMrYbIQ4+vBbBnw5aHDENhTL4C55kr7LEVLbUAI60CiUOkcGNsnNqqlFa/p6wGKQOsoWsnPSqttvJkLIyJIdLQVxpzashRW1UUx8/fGZMCnfeF778Yttoj1E79WRkKzU4d03EECBAgQGDzAsKYzbfQBAhsXkAY028LhTH99kZlBAicLuAxZafbOZIAge0KpDDgc2EKcZVK/Eo37G+HX4+9x6QMLobCmBgYPBG2/L0ureBjyjtj8veijL0zZmzFSN7BJcKYFI7Ecct3seTnWiqMSWHK2AqWoUem5e+cSTUu+W6XNH75Ppvt/vSonAABAgQILCQgjFkI0jAECJwsIIw5mW71A4UxqxM7AQECFxAQxlwAfcYp47spfBEgcLrArzQOrQUkcdehcCN/qXx5cz+tlolj5EFOK6RpBT/5u15qpZcvoc9XdpT7l2FIbd98n6XDmFhPK5AZC2Ny66HuXyeMKd+r88fhRHFFzH1XJyyDrDG/Wp1TH6N2+hXuSAIECBAgsGEBYcyGm6d0AjsREMb020hhTL+9URmBtQXiTbv3hy09Xiaeb+2/Sbv2nNL4wphzSZ92nt8Lh/3jsP2L0w53FIFjCnxX+PrWt771p2H2n60I5C99bwGVqxhqIU2+4uHvhYHio8viVx7G1P5dUZ4zX9UxFMbUVla0wpjaipixMGFqGFOu8mkZpsAlfp6vCoq/XyqMuc5jyoYeuZasylVI5ePThlb/CGKO+cePWRMgQIDADAFhzAwsuxIgsIqAMGYV1kUGFcYswmgQApsSSDeL4t+SLW+CxT8TPlLcdNvU5K6KFcb03bVfD+XFm8k3+y5TdQQ2JTAlIKmtQKmt1kghzU8HgbSSLQ9jhlauJLT83y+tx5S1gJd8F0nt3TbleeeerxWWLBXGTA08yvPFecXwrPVOnaH6plzsad5zHhM3ZVz7ECBAgACBXQkIY3bVTpMhsEkBYUy/bRPG9NsblRFYW6C1MkYYs7a88YUxrgECywuMBQq1FROtY9JN+98MZX7PVakpjBl6B03ctRa8XDKMSfXG2qLBmwX92Oe1TqUwqnwHy1JhTL7KqfXemHy1UaqjfERZGXhfJ4xpzXn5K9mIBAgQIEBg4wLCmI03UPkEdiAgjOm3icKYfnujMgJrC0x5TNlWX8xrZczaV8/1xhfGXM/P0QRKgbGAJO5fWyEyFODkq1/ylRBTH/v1fDhnChIuGcbEuae5lCs68tCj9gi3eGz+KM/4+xRq1R7ltVQYE8+Tr3Qqa8vrbr1vp6xvaK5DP1FTgiE/kQQIECBAgEAmIIxxORAgcGkBYcylO9A+vzCm396ojMDaArUwJj9nugETb0Rt7XFSwpi1r57rjS+MuZ6fowmUAlMCklogMhTG5I+0zEOMsRU4sbYy+Ll0GDP2Pp0y0IhzGHsUW74qpjX+2LtZyj6WK21S8NO64mt1j8117iPG8uugVcfQO2b8tBIgQIAAgcMJCGMO13ITJtCdgDCmu5Z8uyBhTL+9URmBtQXGwph0M+r18IsX1i5m4fGFMQuDLjycMGZhUMMdWiAFHa33hOQ45btOxoKVckXJ+8JgL4bt1bDl75ApG1DW9LWwQ3yXyY2w1R4VVh4/VtepDa8FLEMrQGthSC14WCuMifNsjV0GN6VJrfaxY2quwphTrzbHESBAgMBhBYQxh229iRPoRkAY000r3laIMKbf3qiMwNoCtTDmb4aTfjls8Zn6Vsas3YHjji+MOW7vzZwAgesJTFkFdb0zOJoAAQIECBC4loAw5lp8DiZAYAEBYcwCiCsNIYxZCdawBDoWKP+Wa/63fMu/SXvK36LtYepWxvTQhXYNwpi++6M6AgT6FUj/Dn8jlDhllVG/M1EZAQIECBDYqYAwZqeNNS0CGxIQxvTbLGFMv71RGQECpwsIY063O8eRwphzKDsHAQJ7Fag9bm2rf3lirz0yLwIECBA4sIAw5sDNN3UCnQgIYzppRKUMYUy/vVEZAQKnCwhjTrc7x5HCmHMoOwcBAnsWKAMZYcyeu21uBAgQILApAWHMptqlWAK7FBDG9NtWYUy/vVEZAQKnCwhjTrc7x5HCmHMoOwcBAgQIECBAgAABAmcXEMacndwJCRAoBIQx/V4Swph+e6MyAgROFxDGnG53jiOFMedQdg4CBAgQIECAAAECBM4uIIw5O7kTEiAgjNnMNSCM2UyrFEqAwAwBYcwMrAvsKoy5ALpTEiBAgAABAgQIECCwvoAwZn1jZyBAYFjAyph+rxBhTL+9URkBAqcLCGNOtzvHkcKYcyg7BwECBAgQIECAAAECZxcQxpyd3AkJECgEhDH9XhLCmH57ozICBE4XEMacbneOI4Ux51B2DgIECBAgQIAAAQIEzi4gjDk7uRMSICCM2cw1IIzZTKsUSoDADAFhzAysC+wqjLkAulMSIECAAAECBAgQILC+gDBmfWNnIEBgWMDKmH6vEGFMv71RGQECpwsIY063O8eRwphzKDsHAQIECBAgQIAAAQJnFxDGnJ3cCQkQKASEMf1eEsKYfnujMgIEThcQxpxud44jhTHnUHYOAgQIECBAgAABAgTOLiCMOTu5ExIgIIzZzDUgjNlMqxRKgMAMAWHMDKwL7CqMuQC6UxIgQIAAAQIECBAgsL6AMGZ9Y2cgQGBYwMqYfq8QYUy/vVEZAQKnCwhjTrc7x5HCmHMoOwcBAgQIECBAgAABAmcXEMacndwJCRAoBIQx/V4Swph+e6MyAgROF4hhzGNh++9PH8KRKwr8x2HsvxW2myuew9AEjixwT5j8C2F7MGxPhe2ZBsaT4ftPh+21sD0ctluV/e4N33sxbPeNjPVI+Pz5kbHy4e8Mv3n26s/q58I/Hw/bW5Xzx/9WfWWkmUPHH/k6MHcCBAgQIEDgAgLCmAugOyUBAt8hIIzp94IQxvTbG5URIHC6wN1XNw3//PQhHLmiwH8Yxv7psAljVkQ29KEFUjASEYaClhTGxP1aoU0+VmufPPwZGitvShmyPND4M0EYc+hL2eQJECBAgMD2BIQx2+uZignsTUAY029HhTH99kZlBAgQ2KuAx5TttbPm1YNAWnFyIxTzxbB9JWyPhi2ulCm/YhjzUNj+MGw/ELZydUwKWX43fPZjYXspbLVVNikwiSsSPxS2eO4Y4rw5AJLO/cmwz6cnjN2aQw/maiBAgAABAgQIfFtAGONiIEDg0gLCmEt3oH1+YUy/vVEZAQIE9iogjNlrZ82rB4H0WLEYnPxy2GIIcztstceAlYHI5672T/OIgcpHwhYDmC+ErRXGpHFimPPDYYuPK2utdIljp5An1vWJsH0mbDfCVgtwUtAjjOnh6lIDAQIECBAgMCogjBklsgMBAisLCGNWBr7G8MKYa+A5lAABAisI5I/kKR8vlD9SKJ566GbnCqUtNqQwZjFKAxF4m0B6rFj68yEPSsp3wuSf/fUwUvzzJwUiKTCJjxP8B2GL742phTF5sBIDn/cN7JuKLQOWsuZ8UsIYFzkBAgQIECCwKQFhzKbapVgCuxQQxvTbVmFMv71RGQECxxOIf6P9U2H7aNji433in9Hxb6XHG5zxK/76S2GLL7ku992SljBmS91S65YE8keUpVBlKMzIw5g4zxi4pNUx8fgnwhZXu6TPamFMOX6thtKwDIjy1TzlY9C8M2ZLV6BaCRAgQIAAgXcIY1wEBAhcWkAYc+kOtM8vjOm3NyojQOB4AmXAEn//M2GL71SIAUz+FW+U/mjYao8e6l1OGNN7h9S3VYEUauSPGytXruR/lpShSPx9/G/Dnw3bL4bt62GL4chQWJKOyR8xNrTSJV9xk4KXoQBHGLPVq1HdBAgQIEDgoALCmIM23rQJdCQgjOmoGUUpwph+e6MyAgSOKTD0mLIokj5/6uom6RaVhDH9du3uUNpP9Vueyq4EfqUhka9myR9J1npUWfn99OdLXCHzgbDFVTFxnFYYUwtWYmlTVrqUj1lsBTgeU+ayJ0CAAAECBDYlIIzZVLsUS2CXAsKYftsqjOm3NyojQOB4AvHGZnyRdXyh9Z+F7dmwpb+ZXmrEP7/jjdT8b6NvRUwY02+nPhhK+2rY/tt+SzxuZd8Vvr71rW/9aRD4bEUhBSMPDgiVIW4ZxqQVKo+FMfJ9W+FKClBapyzfe5WP3zrmufBBvuJPGHPcS97MCRAgQIDAJgWEMZtsm6IJ7EpAGNNvO4Ux/fZGZQQIHE8g3th8f9jSo3vizdVfCtunwla+eHvos97lhDH9dii+fD3254f6LVFlDYEpj/N6ORybB7i1FTNxnC+ELa2KiaerhTFTgpV47KNhe+Gq5jTOfQNdLAMcYYxLngABAgQIENiUgDBmU+1SLIFdCghj+m2rMKbf3qiMAIHjCZSrXfLff3/g+ImwxdUy8cvKmONdH+eYsTDmHMrrnKP1KLJ0ttpjwMaOScfWwpihR5HF42rvqhl6l0z6c+2V8Is8wBHGrHO9GJUAAQIECBBYSUAYsxKsYQkQmCwgjJlMdfYdhTFnJ3dCAgQIDArkj/3J/4Z4+bfQy789viVWK2P67ZYwpt/eDFVWCz7K/WvhyXXCmLFgJZ4/H/9r4fcxTL4RttbjFWvzEMZs85pUNQECBAgQOKyAMOawrTdxAt0ICGO6acXbChHG9NsblREgQGCvAsKYfjsrjOm3N0OVTQksUqCbhyGnhjG1sWr15XX9TtjhxbC9FLb0KMbaMWVNUx6/Vr5nZptdVDUBAgQIECCwCwFhzC7aaBIENi0gjOm3fcKYfnujMgIECOxVQBjTb2eFMf32plVZCkbuDzvk73mp7Z9Ws6THgJ0axqSA5KmRYCWtdIm1/K9h+ztheyBsNweYy7GFMdu7JlVMgAABAgQOLSCMOXT7TZ5AFwLCmC7aUC1CGNNvb1RGgACBvQoIY/rtrDCm396ojAABAgQIECBAYAMCwpgNNEmJBHYuIIzpt8HCmH57ozICBAjsVUAY029nhTH99kZlBAgQIECAAAECGxAQxmygSUoksHOB3wvz+4Ww/eHO57nF6f3boej4yIr4yAhfBAgQIEDgHALCmHMon3YOYcxpbo4iQIAAAQIECBAg8BcCwhgXAgEClxb4VCggrsB469KFOP/bBN5z9R1hjIuDAAECBM4lIIw5l/T88whj5ps5ggABAgQIECBAgMC3BYQxLgYCBAgQaAl4TJlrgwABAgTOLSCMObf49PMJY6Zb2ZMAAQIECBAgQIDA2wSEMS4KAgQIEBDGuAYIECBAoBcBYUwvnXh7HcKYfnujMgIECBAgQIAAgQ0ICGM20CQlEiBA4EICVsZcCN5pCRAgcGABYUy/zRfG9NsblREgQIAAAQIECGxAQBizgSYpkQABAhcSEMZcCN5pCRAgcGCBV8Lc/3HY/s8DG/Q69fguucfC9oO9FqguAgQIECBAgAABAj0LCGN67o7aCBAgcFkBYcxl/Z2dAAECRxT4sTDpB8P250ecfOdz/p5Q378njOm8S8ojQIAAAQIECBDoVkAY021rFEaAAIGLCwhjLt4CBRAgQIAAgW4EPKasm1YohAABAgQIECBAYIsCwpgtdk3NBAgQOI+AMOY8zs5CgAABAgS2ICCM2UKX1EiAAAECBAgQINCtgDCm29YojAABAhcXEMZcvAUKIECAAIGNCDwZ6ny6qPW58PvHw/ZW2PLPnwq/f2Yj88rLFMZssGlKJkCAAAECBAgQ6EdAGNNPL1RCgACB3gSEMb11RD0ECBAgsBWBR64KfSH8M/779CNhi8FM/Ho2bF8K282tTOaqTmHMxhqmXAIECBAgQIAAgb4EhDF99UM1BAgQ6ElAGNNTN9RCgAABAlsRuDcU+qmwfTRsb4Ytrop5PWwxmIlfMah5f9i2tjpGGLOVK1CdBAgQIECAAAECXQoIY7psi6IIECDQhYAwpos2KIIAAQIENiZQhi/x918NW1oJE//9+mFhzMa6up9yY1j4YtjuK6aUP1YvfhSv01fC9mjYUpBYKqTH7z1wdX3fc7Xvg8WOrUfzxWDy+Qptec54nofC9nDYblX2T+O8HD6Lv44h6NBXyyA/plZzbX61WstHFqZxhyzTPneGX8TVc/ErPeYwryuZDz3uMHlMdZ/q1jIdq3mkHT4mQIAAAQLHERDGHKfXZkqAAIG5AsKYuWL2J0CAAIGjC5SrYqKHMOboV0Uf8083zB8bKScFK2uGMVPCkDwgGApjUp1lmDQ0zSnnL4OM2nuh4jnmhDFx/7E6U5AytF8ZguVzTXN7NXyzDHNa875uGDOl5j5+ClRBgAABAgQuLCCMuXADnJ4AAQIdCwhjOm6O0ggQIECgS4FyVUws0mPKumzVoYoqg5gUuOQIadVHfHxeXMV1ShiTxpsaCLRCgHju+HOTVrm0wphTgphYY6rvpfDrKY8LzFfw1Oxyx1ateRBSjlFbcTMUxqT943nzlUCpz/eH75eriPJzjAVCU3445tY8ZUz7ECBAgACB3QsIY3bfYhMkQIDAyQLCmJPpHEiAAAECBxSorYqJDPHfpx8JW/xb6vErPoLoS2FLjy3bCpV3xmylU2+vM4UWc1ZArBXGTHnMVjmDWsAxFPiMdWpOGJP2fSMMOuURaEOreFKoU66mOSXYSP3JV/C0xo8eyX3Ko9LG/OLnp9Q8ZVz7ECBAgACBXQsIY3bdXpMjQIDAtQSEMdficzABAgQIHEgg/Y30VsiSP+Jo6F0PPZMJY3ruTru2fFXM2KqOfJQ1wpi5wUaqpww4Th0njTcnjBkKOGrqQ2HM0OPF0lgp5LgdvlF7Z0x+zny8Pw4fxHcB1R5P1lpJs9QVPafmpc5pHAIECBAgsEkBYcwm26ZoAgQInEVAGHMWZichQIAAAQKbEBDGbKJNbyvy1BvxKYyZMusy5GmtWqmt5pgyfh5wxP1j6DB1pUpt/DlhTDr3z4eB4q8fzAasBautMCaFOmOrk+YEG2nf94aa/jBsPxC28vFksdx8vq+H3z+fzeG1xjFT+pL2mVPznHHtS4AAAQIEdicgjNldS02IAAECiwkIYxajNBABAgQIENi8gDBmmy089XFea4Qxc1eZJPEyEInfn/LIsFbHWi+yT/unkKV8105tvDJcyVfBlftPCT7mBht5n1orn6b08jqPL5tb8zZ/klRNgAABAgQWEBDGLIBoCAIECOxUQBiz08aaFgECBAgQOEHgg+GY3wjbZ0441iHnE/iV4lTXDWOGbtK3HrvVOud1wpini3m1XkJfe5dJPDTf/5Qwpgw68vPkRq0wZurjCecGG3nQ0upV2qdmVluxk75XXrWtsGduzef7aXAmAgQIECDQmYAwprOGKIcAAQIdCQhjOmqGUggQIECAwIUF/vVw/v8kbH9+4TqcviLwXeHrW9/61p+Gjz5bfHzdx5QtGcZc5zFlMYyJYcJ/Ebb/JmzxcWG1gGNOGPNSGOOZgQsqrYy5P+xTe/xXLeQoH1PWCm1ap50TbKRQ6Z9dDfZvjdRZ86q9U0gY408ZAgQIECCwkoAwZiVYwxIgQGAHAsKYHTTRFAgQIECAAIFDC9Rutk8BSUHDkmFMCg/mvu/lugFHOd+p74wZC2NqK4Bq74xJ+8U6aqFOXt/UMKasLY4R36XzatgeD9tb2aBjIVhrhdOU6yTuM7XmqePZjwABAgQI7FZAGLPb1poYAQIEri0gjLk2oQEIECBAgAABAhcXmPry+LzQNcKYPBia+tiuWNNQwHFf+Lz1+KwW/NQwJh4/9Gi1WshRqzWOk/Yt3zFT1jg12KjV1ap1aHXUWOA05eKdWvOUsexDgAABAgR2LSCM2XV7TY4AAQLXEhDGXIvPwQQIECBAgACBLgTKF9HXwot0Qz0+tutmFh4suTImYuTva2kFE/G/QWOoEcOFN69+/VD4Z7mqZMrL62sNmBPG5PXmbq3vt8KYWEdagdJ6303cZ0qw0Xonz1Cw0jr3lJrGLuIpNY+N4XMCBAgQIHAIAWHMIdpskgQIEDhJQBhzEpuDCBAgQIAAAQLdCbTepVIWmgKHU1bGtM5RroLJQ5QWVB7UDAUcaazXwkBjjwBL55oTxsRjWu9QiZ+VcxuqtbUyaKw3eSA2tpKlFdQMnWOOXTKcU3N3PwwKIkCAAAEClxIQxlxK3nkJECDQv4Awpv8eqZAAAQIECBAgMEegFYSUqzXWDGNSvWlVRll/uRpnKOAow5IpjyybG8bEc+QrYVK9tXON1ZqHGCnImRNsJLOhFUspPKo9Cq40H1qlM3Rdzal5zvVpXwIECBAgsGsBYcyu22tyBAgQuJaAMOZafA4mQIAAAQIECBAgQIAAAQIECBAg8P8LCGNcCQQIECDQEhDGuDYIECBAgAABAgQIECBAgAABAgQILCAgjFkA0RAECBDYqYAwZqeNNS0CBAgQIECAAAECBAgQIECAAIHzCghjzuvtbAQIENiSgDBmS91SKwECBAgQIECAAAECBAgQIECAQLcCwphuW6MwAgQIXFxAGHPxFiiAAAECBAgQIECAAAECBAgQIEBgDwLCmD100RwIECCwjoAwZh1XoxIgQIAAAQIECBAgQIAAAQIECBxMQBhzsIabLgECBGYICGNmYNmVAAECBAgQIECAAAECBAgQIECAQEtAGOPaIECAAIGWgDDGtUGAAAECBAgQIECAAAECBAgQIEBgAQFhzAKIhiBAgMBOBYQxO22saREgQIAAAQIECBAgQIAAAQIECJxXQBhzXm9nI0CAwJYEhDFb6pZaCRAgQIAAAQIECBAgQIAAAQIEuhUQxnTbGoURIEDg4gLCmIu3QAEECBAgQIAAAQIECBAgQIAAAQJ7EBDG7KGL5kCAAIF1BIQx67galQABAgQIECBAgAABAgQIECBA4GACwpiDNdx0CRAgMENAGDMDy64ECBAgQIAAAQIECBAgQIAAAQIEWgLCGNcGAQIECLQEhDGuDQIECBAgQIAAAQIECBAgQIAAAQILCAhjFkA0BAECBHYqIIzZaWNNiwABAgQIEDikQPxvu1cqM385fO+RsL3ZUImfPV/57NHwvRey7z8Zfv1Q2B4O260B4VYd+SHl2HeGD58N22PFuE+F3z9zyG6aNAECBAgQILA5AWHM5lqmYAIECJxNQBhzNmonIkCAAAECBAisJtAKMvITvhZ+U4Yo94bvvRi2+wYqy4OctcKYKeHNA6HGm6sJGpgAAQIECBAgsICAMGYBREMQIEBgpwLCmJ021rQIECBAgACBQwmklS2tFTAxdPl82D4WtrSiJQ9iWsfF/1aMAUxaVTM3jClXv9SaktfxXNjh8bC9dbVjHjLVwqRDNdlkCRAgQIAAgf4FhDH990iFBAgQuJSAMOZS8s5LgAABAgQIEFhGIAUW94fhxh4flp8xBitPh23OY8CWDmPysGUouDml1mV0jUKAAAECBAgQmCEgjJmBZVcCBAgcTEAYc7CGmy4BAgQIECCwO4E80Jj6KK+0GuWNoDH0LpkSa+kwZmod94RC0rtr5tS7u2abEAECBAgQINC3gDCm7/6ojgABApcUEMZcUt+5CRAgQIAAAQLLCKTHlMXRpgQy6R0tc1bFxLGXDmOm1nFK4LSMrFEIECBAgAABAjMEhDEzsOxKgACBgwkIYw7WcNMlQIAAAQIEdiuQHuVVTrB8D0v8PIU3U97pko83N4xpYafzzqkjzW9K2LTbJpsYAQIECBAg0LeAMKbv/qiOAAEClxQQxlxS37kJECBAgEBfAneHcn6ur5JUUxH47IhKvkom3zUPZeaEIMIYlyEBAgQIXfCxkwAAIABJREFUECBAYKKAMGYilN0IECBwQAFhzAGbbsoECBAgQKAh8MHw/d8K298n1LXAWBhTFp/ey3Jf+CCtSJn6eLByrLkrY8ZW3kytw2PKur4kFUeAAAECBAgkAWGMa4EAAQIEWgLCGNcGAQIECBAgkATeF37x62H7ISS7EyhDjxTQvBFmGlfJvDlxxkuHMVPruCfU98JVjXPqnTgtuxEgQIAAAQIElhEQxizjaBQCBAjsUUAYs8eumhMBAgQIEDhNQBhzmtsWjirDmHylyVNhAs9MnMTSYUxex9AqmvS+mDm1TpyS3QgQIECAAAECywkIY5azNBIBAgT2JiCM2VtHzYcAAQIECJwuIIw53e6SR6ZVI18KRaTVI3k9+WPKHggf3Lz6MP/+y+F7tRUn8b8VYxCSPls6jIml5HXk77WJn+VhzWvh9w+H7dYlsZ2bAAECBAgQIDAkIIxxfRAgQIBAS0AY49ogQIAAAQIEkoAwZpvXQgpjHhwpv7aqJK2YGTo0D2rSCpXW/mnfD4QdXgnb2Dtj0jhT6siDpG12StUECBAgQIDA7gWEMbtvsQkSIEDgZAFhzMl0DiRAgAABArsTEMZsu6Vx9crzlSm0Vr3ku7ZCljJMWSuMibXkq2Dy2jyabNvXpeoJECBAgMChBIQxh2q3yRIgQGCWgDBmFpedCRAgQIDArgWEMbtur8kRIECAAAECBAisLSCMWVvY+AQIENiugDBmu71TOQECBAgQWFpAGLO0qPEIECBAgAABAgQOJSCMOVS7TZYAAQKzBIQxs7jsTIAAAQIEdi0gjNl1e02OAAECBAgQIEBgbQFhzNrCxidAgMB2BYQx2+2dygkQIECAwNICwpilRY1HgAABAgQIECBwKAFhzKHabbIECBCYJSCMmcVlZwIECBAgsGsBYcyu22tyBAgQIECAAAECawsIY9YWNj4BAgS2KyCM2W7vVE6AAAECBJYWEMYsLWo8AgQIECBAgACBQwkIYw7VbpMlQIDALAFhzCwuOxMgQIAAgV0LCGN23V6TI0CAAAECBAgQWFtAGLO2sPEJECCwXQFhzHZ7p/LLC/zC5UtQAQECBBYV+N4w2n8Uth9cdFSDESBAgAABAgQIEDiIgDDmII02TQIECJwgIIw5Ac0hBK4E/iz889M0CBAgsCMBYcyOmmkqBAgQIECAAAEC5xcQxpzf3BkJECCwFQFhzFY6pc4eBf4kFPWeHgtTEwECBE4U8JiyE+EcRoAAAQIECBAgQCAKCGNcBwQIECDQEhDGuDYInC4gjDndzpEECPQpIIzpsy+qIkCAAAECBAgQ2IiAMGYjjVImAQIELiAgjLkAulPuRkAYs5tWdjuRO0Nlz4btsasKHw3/fKHbahW2BwFhzB66aA4ECBAgQIAAAQIXExDGXIzeiQkQINC9gDCm+xYpsGMBYUzHzdlJaU9ezeOZ8M8UzHwp/PrmTuZnGv0JCGP664mKCBAgQIAAAQIENiQgjNlQs5RKgACBMwsIY84M7nS7EhDG7Kqd3U2mFr48Eqp8f9hiOOOLwBoCwpg1VI1JgAABAgQIECBwGAFhzGFabaIECBCYLSCMmU3mAALfFhDGuBjWFogrY14PW3o0Wfwz+8NhE8asLX/c8YUx2+19/PPhlUb5L4fvxzD3zZHp5Y9GfC7s+3jY3qock5+rtV883xNhezhst67GGKqxNc7QMam0oVqHplwb+7Wi5vz4+Gfy0yOGT139GX3P1Z/dD064pB64+rN9bOw0VOzn3w7bfx22cvx0/vy05TyH5jih3G/vksaN9VuxOUfOvgQIECCwawFhzK7ba3IECBC4loAw5lp8Dj64gDDm4BfAGaZfu5lXu9F2hlKc4iACwpjtNnqJ0KIco3WTfcp+c8OYKF8LCZaYV9nV8n1cta7XAp4thjFDNV8nRMn//XSdcbb7E6dyAgQIECDQEBDGuDQIECBAoCUgjHFtEDhdQBhzup0jTxMoV8qcNoqjCLQFhDHbvTpSaPFomEJaTZdmE4OR569+M7SKJP4Z81DYPhm2T4ftpbDVVuKlc308fB5XZtwOW7mKZiiMKWvMw5EycB6a16ndygOKMkjIw5854ffcOtP+U/qRry4q53xv+MaLYXu10oP0WTwmHyNdD6esKMqvpVSLMObUK9FxBAgQILBLAWHMLttqUgQIEFhEQBizCKNBDiogjDlo4y807fjndbyBOOVRQxcq0Wl3ICCM2W4Tx8KAPPCoBTZppcPtQPCJsH0mbDcaf+bk54piMegpb8jPCWPiGK1QYWxeczuWxht6dFsrxGidK9m2vMrj0vhvjPyZnsKxU8OYFJwMhV9zgxRhzNwrzv4ECBAgcDgBYczhWm7CBAgQmCwgjJlMZUcCbxMQxrgo1hbIHwMz9Z0Pa9dk/H0LCGO2298pocVQCFAen266127W5/v+RiCLK3Fuhy1fHTM3jEljrr0yJq2KqQVSefdbQUbtCpmzb/pz/b1hoKGQJZ7numHM0PFzam79VAxdI9v9SVI5AQIECBC4poAw5pqADidAgMCOBYQxO26uqa0uIIxZndgJCBA4s4Aw5szgC55uShiTVnDcXwkCyhv3KbipPapsSnAzJ4xJ57ov1DX02LAW19THbQ3Nvxx7ymPE4jH5iqLyUW3lmPnqpCkrUq4TxozNtRV+zbkkhTFztOxLgAABAocREMYcptUmSoAAgdkCwpjZZA4g8G0BYYyLgQCBvQkIY7bb0SlhTJxdWhmShwEpULgZPk/viBl69FZ5rlogMRTGtJRrq1XSuYY6MzWMSXXGscYe+Tj0Lpa8ljmBxNRVOWl8Ycx2fx5VToAAAQIHFhDGHLj5pk6AAIERAWGMS4TA6QLCmNPtHEmAQJ8CHwxl/VbY/n6f5anqSuCzFYnrhDHp2Np7X2rvg6mdq3zs1ZwwZugxjFPnFUnyRzvmRCms+e7wzfhItfi1RBgzZ1VM8ikfwzZ0UZ8zjBmze6tS6Jwgyg8vAQIECBA4jIAw5jCtNlECBAjMFhDGzCZzAIFvCwhjXAwECOxN4O4woZ/b26R2OJ9Tw5jao6vyR2e1qMqVJ7WApFx18uNhsCfClr8XpXZcWi3SWt2yZBgT5/ds2GqPaSvnPuUxZVPDiFMfCSaM2eEPrykRIECAwP4FhDH777EZEiBA4FQBYcypco4j8I53CGNcBQQIECDQi8CU0CI9euuNUHRaGZK/r6U1l9cmhCrx2LyG+PspYUweBg09pqz22Sn2Ux8VVq70Kc819TFmU/erzeU6YUwcb+j4sflNsZ0aRk0Zyz4ECBAgQGA3AsKY3bTSRAgQILC4gDBmcVIDHkhAGHOgZpsqAQIEOhcYC2NaocfYDfXauK1z5e+ZiY8e+xthG1sZE1nzR2SVj0obm9fctqTxhh6NlgKUOHZef36u2rt3ylrmvKOmNo/rhjGtwCW/FkrvOZ5j186csexLgAABAgR2IyCM2U0rTYQAAQKLCwhjFic14IEEhDEHarapEiBAoHOBodAifRankD8OLA9PWu9Qqb0XZeq5pq6oiXWlMeccc2pLUpASj2+FP/Gz1vtdpqx2qT0Sbm691w1jWqFSClGGAqkptQpjpijZhwABAgQOJyCMOVzLTZgAAQKTBYQxk6nsSOBtAsIYFwUBAgQI9CKQBy6tmsr3sqSb9S+FA54ZmEgZCgyFMfmqi7nBSi0kOGVeYz2Z8p6cVhATx56yKmZK3anO1iPYhsKYfDVRPt+y7jx4Kl1OWRWTelQzvm64M9Y3nxMgQIAAgU0ICGM20SZFEiBA4CICwpiLsDvpTgSEMTtppGkQIEBgBwJDN/9bN8mnhAqRJo2dbvSPPTrsOqtcUk2p5g+E878y0p8yZJrazppZGSCVY6Vjxs7ZSxgT6y8DlLE5DvkJY6ZeXfYjQIAAgcMKCGMO23oTJ0CAwKiAMGaUyA4EmgLCGBcHAQIECBDYj8CUx4LtZ7ZmQoAAAQIECKwiIIxZhdWgBAgQ2IWAMGYXbTSJCwkIYy4E77QECBAgQGAFgbTqY+gRZSuc1pAECBAgQIDAngSEMXvqprkQIEBgWQFhzLKeRjuWgDDmWP02WwIECBDYt0DtPSzXeaTXvrXMjgABAgQIEKgKCGNcGAQIECDQEhDGuDYInC4gjDndzpEECBAgQKBHgTKQEcb02CU1ESBAgACBjgWEMR03R2kECBC4sIAw5sINcPpNCwhjNt0+xRMgQIAAAQIECBAgQIAAgWUFhDHLehqNAAECexIQxuypm+ZybgFhzLnFnY8AAQIECBAgQIAAAQIECHQsIIzpuDlKI0CAwIUFhDEXboDTb1pAGLPp9imeAAECBAgQIECAAAECBAgsKyCMWdbTaAQIENiTgDBmT900l3MLCGPOLe58BAgQIECAAAECBAgQIECgYwFhTMfNURoBAgQuLCCMuXADnH7TAsKYTbdP8QQIECBAgAABAgQIECBAYFkBYcyynkYjQIDAngSEMXvqprmcW0AYc25x5yNAgAABAgQIECBAgAABAh0LCGM6bo7SCBAgcGEBYcyFG+D0mxYQxmy6fYonQIAAAQIECBAgQIAAAQLLCghjlvU0GgECBPYkIIzZUzfN5dwCwphzizsfAQIECBAgQIAAAQIECBDoWEAY03FzlEaAAIELC8Qw5rNh+4UL1+H0BLYo8I9C0d+zxcLVTIAAAQIECBAgQIAAAQIECCwvIIxZ3tSIBAgQ2ItACmPi3/D3RYDAPIF/N+z+3fMOsTcBAgQIECBAgAABAgQIECCwVwFhzF47a14ECBAgQIDAJQU8puyS+s5NgAABAi2BR8IHzxcfvhx+H7//ZvH9O8Pvnw3bY43BHgjfv5l9lsZ+KnzvmcYx94bvvxi2N67O+YHwz1fC9mjYXpjYtryu58Ixj4ftrYnH5rvFv3g0du4nwz5Ph62cazo2H++18JuHw3arqCXftzXPfE5lP1INtSnWxkvG942Y1Oq956oPD2bHzulNecpa7dfp2QltdggBAgQIEOhHQBjTTy9UQoAAAQIECOxHQBizn16aCQECBPYgULvJXs6rDFHGwph4fHlMK7yI+6bx7g+/TqHFlECkrLMMQsqgZGq/ppy7Np9aEJOfcyi4aQVfeYAyJ4yJ5y3DjVPDmKF5nRKgDIVILYepvbMfAQIECBDYpIAwZpNtUzQBAgQIHEigvBFS/s9r/j/Orb+ReSCubqYqjOmmFQohQIDA4QXy/5ao/bdCvlomXwWRjrsRBMuVM+m/P8rxUugT0ctj0nnyc0wJRMoGxpv8D4Xtk2H7dNheCltrJc5Q86ecuxXGfCQMXK7ISfu2/lstrgiKIVRtpUk89q9cFft9hV2ab7nqJg9d5gRStRVMrbHy789dIRPrfj1s+YqnPBQcWkF1+B9aAAQIECCwTwFhzD77alYECBAgsB+B+D/BPxG2+JiQ+BX/xzZ+xZsO8bNPhe2jYYuPFok3FWo3B/ajsZ2ZCGO20yuVEiBAYO8C6eb70OqGFEzkQcJQGJP+m6T2CK9a6JJuwt8OB+YhxpRAJO9PPs4nwgefCduNsNUeszbW1ynnHlrpU47fCqLSeeLj3j50dVBukAKPJ8JnMWQq59MKY+JQNeuheadaymth6BFzqb5Xi96N+bY+TzUIY04VdBwBAgQIbFZAGLPZ1imcAAECBA4qEP8H9sNhq4Ux8X+WfyZs8W+KnvLs9IOSrjJtYcwqrAYlQIAAgZkC+aqYsdUTZfAwFMbUHjmWSqt9NvbulamrLsoAJYUIY3OrsZ07jIlzvB22+J6avN5oE2v52bD9YthuhC0Pl4bCmDlhUfm+nvwdQUPjDK12mnk5/sXuwphT1BxDgAABArsQEMbsoo0mQYAAAQIHEUg3N347zDc98sFjyvpsvjCmz76oigABAkcTmHMjvVwdMRTGpJv3rdU2+WqK+Bix3wxbbSXElEAk71kZTKTznPKosvy/ocauiylhT6uWfI5fDidKq53j6pj3hS0+vuxzYUuf3Qi/nhLGpH5Nef9Kug7eG8YuH3cW5z60wmYoeBtzq31+nQDtlPM5hgABAgQIdCMgjOmmFQohQIAAAQKjAvkjyuLO8X+s4+M54mM6/ixs8X/uvx62U56bPnpyO8wSEMbM4rIzAQIECKwkMOcRU+WKhfK9dWWJYyFA/gL31r5zwpgUKNzM/ltn7FFqQ6xLhjFDgUU5x/T7GPDcCFt8xGwMKNJ/y8XvlWFMfBxc7WvK+wKnrI7KLcrgKV1D8fy1IGfOpTvnepwzrn0JECBAgMAmBIQxm2iTIgkQIECAwHe8KyZxxP9Rf3/YUvgSb1L8Utg+FbZbzC4qIIy5KP/gyeM7mP5qv+WpjAABAtcS+Gxx9Jyb33PCmCmPFctf1t5aWTInjMlDjBjI5P899Hz4TX6O/MXzOUm+OmfKuac8Bmws7CjPk1zi/ZgfCFtcFRNXPLeCpTzUas3l/2PvbkJuu846gNs7K0IFK9iJ9ZJJC0VSioNA0qkBQRSiDbUpdlBJq0EMGBzUpmliC9JKQLS2UEdNBymkfkw0HTgxgUzbkRlYgiikg+Cgg1C4A9ey78LFzv549vOej73P+V1YNHnP8+y99m+dmyb7f9fec1+a1r+0ZlPnacfug5+2u2V43rkdRHOPSbvVl14zAQIECBDYi4AwZi8rZZ4ECBAgcK0C7T/Yv3XzH+q9Q/2P+/ofzu1PTw7//lrNtnDdwpgtrML4HOqNyo+W8Y/bnaKZESBAIC0wDGMO/ZiyPuSIPLpr7n0n9SIjgUitW9qlU2v6R6adKoxZCmKmrnHsEWNzYcwj5UBtV0ofci0FLHOPHxv7ko2FLL9VCj97U9z+nXNtGCOISf+W1kiAAAEClyQgjLmk1XQtBAgQIHCJAmOP0Jj6k4mRR1VcotEWr0kYs8VV+emcPl5GvYH4h9udopkRIEDgYAKRsKCdbLgLZCocaP9usvSYsnrcQ4UxU+FKD7X234MiQVDkxfYP3/z/Sr9bp5/X2HnG/rBNNIypx448Omy40yn7pbrNe3nqOdd8X7Jz1EeAAAECBHYhIIzZxTKZJAECBAgQILAzAWHMdhdMGLPdtTEzAgSOI9B2MfQ7R4ZnGrthPvc+lsgx6zkOFca08x3icWft2m8TxqzZ6RE5T53TmjBmKeRY83i6uW/dmjBv7Dht3frHwx3nW+6oBAgQIEBgBwLCmB0skikSIECAAAECuxMQxmx3yYQx210bMyNA4DgC/Q31sd0j/SOn+sdezYUx/THnbrQfIoyZm0cTaztN3ig/eLKMtwOUkZBkbGdMNIhqU4icp9auDWNqT5tfH7SteTTdHFP/OLS5IG/sGP33Y+lRaoGlUkKAAAECBC5DQBhzGevoKggQIECAAIFtCQhjtrUe/WyEMdtdGzMjQOB4Av2N9amzDEOVpRAk8u6SaBgzd+W/Wz780zJeKuO5mcKlcw1bIyHJWBiz9KL7ep7eMnKe2pMJY8ZCsan3uYzR9TuNph4FtzaIqeeJfN9qXeS9Q8f7XeHIBAgQIEDgxALCmBODOx0BAgQIECBwFQLCmO0uszBmu2tjZgQIHF9g7Eb91LtflsKYOtv+Bv7YDoilgGTs3XhDhW+WH3w6cON+7TtSIiHJ1sOYYfBRQ6AflvFC8Ks0F8asfQdPf0phTHABlBEgQIDAdQkIY65rvV0tAQIECBAgcBoBYcxpnDNnEcZk1PQQIECAAAECBAgQIECAwK0EhDG34tNMgAABAgQIEBgVEMZs94shjNnu2pgZAQIECBAgQIAAAQIELlZAGHOxS+vCCBAgQIAAgTMKCGPOiL9wamHMdtfGzAgQIECAAAECBAgQIHCxAsKYi11aF0aAAAECBAicUUAYc0Z8Ycx28c2MAAECBAgQIECAAAEC1yogjLnWlXfdBAgQIECAwDEFhDHH1L3dse2MuZ2fbgIECBAgQIAAAQIECBBICAhjEmhaCBAgQIAAAQILAsKY7X5FhDHbXRszI0CAAAECBAgQIECAwMUKCGMudmldGAECBAgQIHBGAWHMGfEXTi2M2e7amBkBAgQIECBAgAABAgQuVkAYc7FL68IIECBAgACBMwoIY86IL4zZLr6ZESBAgAABAgQIECBA4FoFhDHXuvKumwABAgQIEDimgDDmmLq3O7adMbfz002AAAECBAgQIECAAAECCQFhTAJNCwECBAgQIEBgQUAYs92viDBmu2tjZgQIECBAgAABAgQIELhYAWHMxS6tCyNAgAABAgTOKCCMOSP+wqmFMdtdGzMjQIAAAQIECBAgQIDAxQoIYy52aV0YAQIECBAgcEYBYcwZ8YUx28U3MwIECBAgQIAAAQIECFyrgDDmWlfedRMgQIAAAQLHFBDGHFP3dse2M+Z2froJECBAgAABAgQIECBAICEgjEmgaSFAgAABAgQILAgIY7b7FRHGbHdtzIwAAQIECBAgQIAAAQIXKyCMudildWEECBAgQIDAGQWEMWfEXzi1MGa7a2NmBAgcXuDBcshXyni5jE+U8dbIKT5QfvZiGW/e1HzwpmdY+lD5watlvLuM58t4fORY3yg/e7KMt7vPPl/++tkyvl/Go2W8PjOH+8tnT5fx3ARFvYYXFo61pNiud+lcc/Puj9Gfrxn1P2vHWZpXf91zPY+VA3175GCZnqm1nFuDpevoP6/r9dTMuq85lloCBAgQILB7AWHM7pfQBRAgQIAAAQIbFBDGbHBRbqYkjNnu2pgZAQLHEWiBzNgN9nYz/oHuhnmrH84mEsbUnmHo0ocEUzf5W8hS+6dq3ls+qyHEwzcTywYGfZAyFRD15xrWTAUxzWsYlhw6jKnnmQu9pr5Fw565UG3qHGu+oc2p9kyFcGuOp5YAAQIECOxeQBiz+yV0AQQIECBAgMAGBYQxG1yUmykJY7a7NmZGgMDxBFogMNy50UKQsd0WU5+1m/h3y3T73Tb9zf3+xn899yNl/KiMXxy5Md+Cjx+Uz36tjJfKGNsZ00KiuiPnI2UMzx/VayFBm8/Y+ep1fbKMN8rog6p6jtr/TBlPlNHvNGpec7uQhnNs1/6+gUszG4YYfRA0XMu1PW29vlXOXXc8tV/9OaZ24cxZD8OnuR1R0TVTR4AAAQIELkJAGHMRy+giCBAgQIAAgY0J/E+Zz92Nzcl0firw22XUG2u/D4QAAQJXJNBu+tdLbgFKu+n+WvnZ8NFira4+Emx4Q34qjKk9Y+FCCwm+UD7/YhlfKaN/zFYLPmoA8zdlTIUxfdjwq6Wuzm3ssWBLy9quu56n/qohTx8qtWuoIcV9ZdQgKbKzY2yX0dxc+vAqGqzMrctUGDPXMzW/uZBuyVcYsyTkcwIECBC4WgFhzNUuvQsnQIAAAQIEjijw9+XYHz7i8R06L/CzpfWfy/i9/CF0EiBAYJcC/ePKvlquoL73Zbjro7+wtTtjau9YINGHBB8rNX340YKPujPjO2XUd9eMhTGt7o3yeQ2O3j9Tu7Q4fRjTztkHRP17Tup814Yxd0vP1Pt5+rm10GJs98lcsDK1yynTM2V1mzBmeI1Rv6V18zkBAgQIENi9gDBm90voAggQIECAAAECBFYIeEzZCiylBAhcnEC7kV9Dj7rbY+4xVJkwZmwHTh8SVNB67hZ+9MFH+2wsjGlBUpvv3O6cpUXrw5i6G6fOrwVEtbfu2qnhUPssGibMhSvDOTXbqffeTAUrc49Cy/RMWc0FO0u+/eeHOs6ac6olQIAAAQKbFRDGbHZpTIwAAQIECBAgQOAIAsKYI6A6JAECuxHoX0w/FQS0i1kbxvSP3eqPPbwh38KPT5cT/VkZ/30TfAxDkuFN/eHjxNr81j6qbHie9vc1IHqjjPqotPZYsqUwoc2hzjX6bpQWLPXv1Rl+gYaP+uo/nzpPpmfsi9vvoBp7d8+aL/uS35pjqSVAgAABArsXEMbsfgldAAECBAgQIECAwAoBYcwKrDOU/uXNOX9yhnM7JYHdCty5c+ddZfz43r17X164iD6MmQsD6mGWwpjHJ841fIH98IZ8u9lfd8h8sIwWfEyFMf2jzPpwYKy+v75+ev21Dvv6R6v9qDS9UkY7z1KY0Icx9XxLgUw795s3vm9NGE4FK3MBWqZnePq5oKjN/f5B09KcojuLdvv7z8QJECBAgEBUQBgTlVJHgAABAgQIELg+gf4m09JNu73oCGO2vVI/KNOrN3L/Y9vTNDsCmxX4+szM+tDhe6XuqTJu85iysTBm7Mb8MNCY2kEzFcYMA4/hJfYBSCaMqcdrIcQwTFkKY/q5tPnXn7WAqf987BFuU8s1PG9/XVNrlunpz7+0Y0cYs9nf9iZGgAABAnsREMbsZaXMkwABAgQIECBwWoF6U6be2GkvIa7/e18Zt31kyWmv4p1nE8acewXmz/9P5eO/KKO+r8EvAgQOK9DvdPluOfTzZTxQxlhwUM+8tDPmbvf/EXMzHQs06v/H9I8Dq/1jYUwf3MydYy5UGvbNnac9Mq31rAljImZz3v08x867FPZketo521of+g9erPU77Dfe0QgQIECAwMYEhDEbWxDTIUCAAAECBAhsRGAYvtSbQM+U8UQZU49V2cjUZ6chjNn2Kgljtr0+ZrdfgXYj/7VyCU+W8XYZYz/rr/CYYcyY5FhIMvcemXqMtmPkje66llZp6Zh9/9owoT0qbBgOtZ9H328zdd62e2X4KLg650xP63u2/MWaQGvJuH2+1i96XHUECBAgQGCXAsKYXS6bSRMgQIAAAQIEji5Qb/h8sru5VW94famMz5UhjDk6/9WeQBhztUvvwo8o0D+ebLgLZipwqdPZQhjT5jAXYqy94X/bMKaer/4a7hRtcx0+6mzOeGrZ566pBTvDXSxre/pHn0VDorVf07Vrs/b46gkQIECAwK4EhDG7Wi6TJUCAAAECBAicVGD4MuCxP4l70gkd4GR2xhwA8Yi85vDDAAAgAElEQVSHEMYcEdehr1ZgLgwYC2ra7oshWLth33ruloL2KMs53OgN+WFIEj1Pm290Z8chwpi6k2TqVz+PqXfYjPX24cqc2dQ7d9b2TL0Dpp/bMFiK/CYa/rtD33Pox6BF5qOGAAECBAhsRkAYs5mlMBECBAgQIECAwKYFhjtlNj3ZmckJY7a9csKYba+P2e1PYOml7PWK2k35N8tf13Dlg2W8MnKppw5j2tyfLnOZe19ZCzzqlCPh0G3DmHaeFwZGY8HFMcKYetr+uM1nKfQa9nynHOfFMu6f+VoLY/b3e96MCRAgQGDDAsKYDS+OqREgQIAAAQIENiLQbuDUm2F7f7G6MGYjX6qJaQhjtr0+ZkeAAAECBAgQIECAQFJAGJOE00aAAAECBAgQuAKB/lEjx3qe/KkZhTGnFl93PmHMOi/VBAgQIECAAAECBAjsREAYs5OFMk0CBAgQIECAAIGDCAhjDsJ4tIMIY45G68AECBAgQIAAAQIECJxTQBhzTn3nJkCAAAECBAgQOLWAMObU4uvOJ4xZ56WaAAECBAgQIECAAIGdCAhjdrJQpkmAAAECBAgQIHAQAWHMQRiPdhBhzNFoHZgAAQIECBAgQIAAgXMKCGPOqe/cBAgQIECAAAECpxYQxpxafN35hDHrvFQTIECAAAECBAgQILATAWHMThbKNAkQIECAAAECBA4iIIw5COPRDiKMORqtAxMgQIAAAQIECBAgcE4BYcw59Z2bAAECBAgQIEDg1ALCmFOLrzufMGadl2oCBAgQIECAAAECBHYiIIzZyUKZJgECBAgQIECAwEEEhDEHYTzaQYQxR6N1YAIECBAgQIAAAQIEzikgjDmnvnMTIECAAAECBAicWkAYc2rxdecTxqzzUk2AAAECBAgQIECAwE4EhDE7WSjTJECAAAECBAgQOIiAMOYgjEc7iDDmaLQOTIAAAQIECBAgQIDAOQWEMefUd24CBAgQIECAAIFTCwhjTi2+7nzCmHVeqgkQIECAAAECBAgQ2ImAMGYnC2WaBAgQIECAAAECBxEQxhyE8WgHEcYcjdaBCRAgQIAAAQIECBA4p4Aw5pz6zk2AAAECBAgQIHBqAWHMqcXXnU8Ys85LNQECBAgQIECAAAECOxEQxuxkoUyTAAECBAgQIEDgIAI1jPmTMl4+yNEc5NACv1MO+KkyXj30gR2PAIH/E3hvGd8u4+Eyni7juQmXz5efP3vz2WM3PX3pu8vfPH/zgyfL/749cpwHy89eufn5Q93v634OkWVp8+znNNU3NtfIOdQQIECAAAECBI4uIIw5OrETECBAgAABAgQIbEzgMxubj+n8v8AflL/8bHfTlg0BAocV+EQ53As3h/x++d9Hy3h95BR98FHD69r3Vle3FMa0zx+/6flG+d8W2ghjDrumjkaAAAECBAjsREAYs5OFMk0CBAgQIECAAAECVyDgMWVXsMgu8WwCLSC5W2bwt2X8QxlTO0lqGPNIGV8rowYpw7qlMOYDpefFMl66udp6rKngp5a0gOaN8tdTO23anOaOczZcJyZAgAABAgQILAkIY5aEfE6AAAECBAgQIECAwKkEhDGnknaeaxToA5IastTHlU2FHy34+FSpqbsJ75bR745ZCmPaDpz6eLL6qz6ubO4RYsKYa/xGumYCBAgQIHBlAsKYK1twl0uAAAECBAgQIHARAu2m6v3d1cy9/2EvFy2M2ctKmeceBfqApL6XaW6nSf/ZL4yEKXNhTL8Dp56z/poLfurnwpg9fqPMmQABAgQIEFglIIxZxaWYAAECBAgQIECAwCYEahjzTBlPlNG/x2ETk7vFJIQxt8DTSmBGYBiQ1H9uPFjG1I6VPoz5z1L3fBl3y2i7Y+bCmH4HznM3c1p6xFg0jHl2YZXndt/4ghAgQIAAAQIEziogjDkrv5MTIECAAAECBAgQSAkIY1JsmghcrUALSL5SBOoulfprLgAZhifD4GYujKmBzVNl9O92mQt+lubSFq3OSRhztV9hF06AAAECBPYvIIzZ/xq6AgIECBAgQIAAgesTGD6mrL5ge+ql13vSsTNmu6v1S2Vqf1zGT7Y7xeud2Z07d95Vxo/v3bv35QmFsYCklk7tWBn+vIUvD5SeGrK03TL1GP0/e6ZCmqWdL0ufz831ehfelRMgQIAAAQK7EhDG7Gq5TJYAAQIECBAgQIDAOwTazc9/K5+0P/G+VyZhzHZX7kNlav9Sxpe2O0UzKwJfH1FoQcfDM0LDd06NhTRtd0ut/WoZ9dFl9VcfxrSaucV4qHxY31nT/xLG+PoSIECAAAECFy8gjLn4JXaBBAgQIECAAAECVyBQ/9T7fWW09zPs9ZKFMdtdufeXqdX1+fB2p2hmEwKRgOTl0tveB1MPs7Rj5lOl5jM35+vDmMijxIbBTz2MMMbXlwABAgQIELh4AWHMxS+xCyRAgAABAgQIELhAgd8s1/TvZbxehp0xF7jAG7wkYcwGFyU4palgpbXXEOaFMvodK1M97RGJ3yv177k5QAtjlgKV9s+qu6WvD37qYZZ6a83SdQQ5lBEgQIAAAQIEziMgjDmPu7MSIECAAAECBAgQuI3A8E+6j/1J89sc/1y9dsacS375vMKYZaMtVkRCjhawvFQuoO2umws++t0v/fuq2j+XHivHmXpk4ljwU90i8xTGbPEbZk4ECBAgQIBAWEAYE6ZSSIAAAQIECBAgQIDAkQWEMUcGvsXhhTG3wDtjayQgGduxMhd8tPDm/nJdfRgTCUvGgp81YcyzC5ZzQdAZl8GpCRAgQIAAAQI/8zPCGN8CAgQIECBAgAABAgS2IiCM2cpKvHMewpjtrs3UzFrI8kApeLSM+ljDqV9tx0oLM5aClbY7poUx9fvxYhmvldG/Q2Z4vqk5RXfGCGP29z00YwIECBAgQOBGQBjjq0CAAAECBAgQIECAwFYEhDFbWYl3zkMYs921MTMCBAgQIECAAIEdCAhjdrBIpkiAAAECBAgQIEDgSgSEMdtdaGHMdtfGzAgQIECAAAECBHYgIIzZwSKZIgECBAgQIECAAIErERDGbHehhTHbXRszI0CAAAECBAgQ2IGAMGYHi2SKBAgQIECAAAECBK5EQBiz3YUWxmx3bcyMAAECBAgQIEBgBwLCmB0skikSIECAAAECBAgQuBIBYcx2F1oYs921MTMCBAgQIECAAIEdCAhjdrBIpkiAAAECBAgQIEDgSgSEMdtdaGHMdtfGzAgQIECAAAECBHYgIIzZwSKZIgECBAgQIECAAIErERDGbHehhTHbXRszI0CAAAECBAgQ2IGAMGYHi2SKBAgQIECAAAECBK5E4JVynT8s47+u5Hr3dJnvKZP9jTJ+eU+TNlcCBAgQIECAAAECWxEQxmxlJcyDAAECBAgQIECAAIEHC8GvYNikwM+XWT0ujNnk2pgUAQIECBAgQIDADgSEMTtYJFMkQIAAAQIECBAgQIDAmQU8puzMC+D0BAgQIECAAAEC+xYQxux7/cyeAAECBAgQIECAAAECpxAQxpxC2TkIECBAgAABAgQuVkAYc7FL68IIECBAgAABAgQIEDiTwOfLeZ/tzv1Q+etXzzSXQ51WGHMoScchQIAAAQIECBC4SgFhzFUuu4smQIAAAQIECBAgQOBIAu8ux/1kGd8q4+0yPlDGM2U8UcZbRzrnKQ4rjDmFsnMQIECAAAECBAhcrIAw5mKX1oURIECAAAECBAgQILABgU+UOXy0jCfLqOHMXn8JY/a6cuZNgAABAgQIECCwCQFhzCaWwSQIECBAgAABAgQIELgwgQfL9bxSxtNlPHcB1yaM2d8i1l1ZL5Zxf3Dqj5W6b9/U1h1ez5fxeBnfKGMqTGzf8763P10/h/a4vtYzNq2pc9VQ84Uy5h75Vx8P+EgZj5bxevCal+ZfD9MeOzg895RvX9ccHwjMq13j1Dq0S5r7Z8rwEYm1Z8w08t34fmDOQ+bo+YPLo4wAAQIECFyWgDDmstbT1RAgQIAAAQIECBAgsC2BerO33qCsN1o9pmxba3Pps4nccO8N+hBgGJhMhSBzYcZ7y8FruPO+wU39uTCmzmcsBNhaGLNkO2Y5F6K00OZu98+KuXO8PPLPlLEgpK3vsH5p/lPrMPd7Zs35L/33nusjQIAAAQKjAsIYXwwCBAgQIECAAAECBAgcT6DekP7rMp4pI/qn9Y83m/yR7YzJ222ps92Ef6lMam7HVttl8oVS98UypuqnwpipIKZaTPX0u3GGwcUWw5j6e3r4Lqg2zz5Qahb12qdC2eG6tJ6HS08f7PQ/HxrVNfthGW13Uz3f1HHmvpNjwVDkO7x0/kvZJRixUEOAAAECBEYFhDG+GAQIECBAgAABAgQIEDicQL2p+utl1Ec81V92xhzO1pFuLxAJY9oN/DfK6T5XxpfKuFvGWJAwFqwsPZprbjdNm99r5Xz9o9G2FsZMrcTUtU896qwdZ3h9zWjsEWORcKef39pHJkYe3bbmm7j2/GuOrZYAAQIECOxKQBizq+UyWQIECBAgQIAAAQIENi7Q/+n+OtXMexe2eIl2xmxxVdbPKRLGDG/GzwUhw9r++595tNnUjfu9hzFzgcTYTpSx98e01V4Ku4bfijXhytqgJ/INFMZElNQQIECAwFUICGOuYpldJAECBAgQIECAAAECBG4lIIy5Fd9mmiNhTHtE2aNl1vXRenM9/Y3+75bauiPs8TKmgpgKMRUO9O8xGfYfO4yJLNDcNbX+fldRv7NnLuQY810KMJZ22rT5tGO/WX4w9Yi0/tojzhGrYx9z7RzUEyBAgACBTQgIYzaxDCZBgAABAgQIECBAgACBTQsIYza9POHJLYUxLTR4tRyxvVNm7h0ifbByX+l5toyl0KL1TE26f0dKq4mEBMMQKYKyNJf+GEvXVWvnQpKpa6g/f6qMFn7V4/TB1NCjfw/M2Jz6z+uxou9qmQqSIo5TNVOPnbvNMfUSIECAAIHdCghjdrt0Jk6AAAECBAgQIECAAIGTCXyonOlfy/i7k53RicICd+7ceVcZP753796XF5qWwpgWTkR3poyFGUuP5psKQF4uc5/avZEJY4ahRKPp38MSeYRXdBdKqxsLk+q5x+xb0FU/73fS1L9v1zy3pJEwpvZHApk546m5zAVUa3flhL/vCgkQIECAwF4FhDF7XTnzJkCAAAECBAgQIECAwOkEfq6c6uOnO50zJQW+vtA3F8YM33c0dqjhC+VbmNECmI+Vpro7Zi5YGQtAWpAx9sL6Oo9oGFOP3QKdU4YxS0FMvYaxHUZLYdBYcFUfA/eRMh4oo99NM7X0bW5zgczSrpi1YYwgJvkbWBsBAgQIXLaAMOay19fVESBAgAABAgQIECBAgACBJjAXxvSPxpoSG+56yQQrYz19EDS2s2QptJh7lNrc6i8dt/bO7YxZmvfw3MNQKfNotaXgZHjOuffVtNro7p/I76RmOhfIRY6jhgABAgQIXJyAMObiltQFESBAgAABAgQIECBAgACBUYG5MGZp98lYcLEUrIztxpgKQObehbL07pGlz6e+DrcJY9p831cOHtmhUufQz/PPy99/s4w3yhg+omzu6xvZhdP3L+1SydqNzbF9hyKPRfNblAABAgQIXJ2AMObqltwFEyBAgAABAgQIECBAgMCVCkyFMZGdJWM7MiLByvDG/FwAMnzs2es369TvQBkeb+5l90vLnA1jsrs/2nXUR4x9rYz6WLapd8wM594bDHedVIO/KuOPymhmtb8PuKYCkkPsilm7Q2hpXXxOgAABAgQuUkAYc5HL6qIIECBAgAABAgQIECBAgMA7BKbCmLkdM/1Bho/Vmgsz+iCgDxyWApC2u2IscHixTOb+iXWdet/M3NdgaS61dyysmHqHSn+upfff1NrhY9/6/ql33ow9/mvpEXNTjww71K6YqbkO7R8qP3jV70sCBAgQIHCtAsKYa115102AAAECBAgQIECAAAEC1yYwFbpEd0e08KLtslgKM/qQINrTByDDEKHfgdGvXXR3yXC9l+bfz6UPEm4TxkR2q9TzjgUcc2HGVCAytSOmt7xtSCKMubZ/krhe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I9QalEAACAASURBV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5zqhBQAADB9JREFU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AABAjEBYUzMSRUBAgQIECBAgAABAgQIECBAgAABAgQIECBAICUgjEmxaSJAgAABAgQIECBAgAABAgQIECBAgAABAgQIxASEMTEnVQQIECBAgAABAgQIECBAgAABAgQIECBAgACBlIAwJsWmiQABAgQIECBAgAABAgQIECBAgAABAgQIECAQExDGxJxUESBAgAABAgQIECBAgAABAgQIECBAgAABAgRSAsKYFJsmAgQIECBAgAABAgQIECBAgAABAgQIECBAgEBMQBgTc1JFgAABAgQIECBAgAABAgQIECBAgAABAgQIEEgJCGNSbJoIECBAgAABAgQIECBAgAABAgQIECBAgMD/tmeHNgAAAAjD/v+aFxZ0PZjaESDQBMSY5mRFgAABAgQIECBAgAABAgQIECBAgAABAgQIELgExJiLzYkAAQIECBAgQIAAAQIECBAgQIAAAQIECBAg0ATEmOZkRYAAAQIECBAgQIAAAQIECBAgQIAAAQIECBC4BMSYi82JAAECBAgQIECAAAECBAgQIECAAAECBAgQINAExJjmZEWAAAECBAgQIECAAAECBAgQIECAAAECBAgQuATEmIvNiQABAgQIECBAgAABAgQIECBAgAABAgQIECDQBMSY5mRFgAABAgQIECBAgAABAgQIECBAgAABAgQIELgExJiLzYkAAQIECBAgQIAAAQIECBAgQIAAAQIECBAg0AQGeosDjvdjOY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bootstrap_example.png"/>
          <p:cNvPicPr>
            <a:picLocks noChangeAspect="1"/>
          </p:cNvPicPr>
          <p:nvPr/>
        </p:nvPicPr>
        <p:blipFill>
          <a:blip r:embed="rId3" cstate="print"/>
          <a:srcRect l="16178" r="25423" b="44874"/>
          <a:stretch>
            <a:fillRect/>
          </a:stretch>
        </p:blipFill>
        <p:spPr>
          <a:xfrm>
            <a:off x="620712" y="2027237"/>
            <a:ext cx="9096597" cy="48647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дерева, содержащего </a:t>
            </a:r>
            <a:r>
              <a:rPr lang="ru-RU" dirty="0" err="1" smtClean="0"/>
              <a:t>паралоги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Ортологи</a:t>
            </a:r>
            <a:r>
              <a:rPr lang="ru-RU" dirty="0" smtClean="0"/>
              <a:t> и </a:t>
            </a:r>
            <a:r>
              <a:rPr lang="ru-RU" dirty="0" err="1" smtClean="0"/>
              <a:t>паралоги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3112" y="1722437"/>
            <a:ext cx="7848600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Белки-гомологи: белки, имеющие общее происхождение.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Среди гомологов выделяют </a:t>
            </a:r>
            <a:r>
              <a:rPr lang="ru-RU" sz="2000" b="1" dirty="0" err="1" smtClean="0">
                <a:solidFill>
                  <a:schemeClr val="tx1"/>
                </a:solidFill>
              </a:rPr>
              <a:t>ортологи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</a:rPr>
              <a:t>паралоги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Белки-ортологи</a:t>
            </a:r>
            <a:r>
              <a:rPr lang="ru-RU" sz="2000" dirty="0" smtClean="0">
                <a:solidFill>
                  <a:schemeClr val="tx1"/>
                </a:solidFill>
              </a:rPr>
              <a:t> разошлись в результате видообразования.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Белки-паралоги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а) разошлись в результате генной дупликации;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б) присутствуют в одном и том же организме.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Вообще-то из б) следует а), ну да ладно :)</a:t>
            </a:r>
          </a:p>
          <a:p>
            <a:endParaRPr lang="ru-RU" sz="2000" i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Анализ дерева группы гомологичных белков помогает выявить </a:t>
            </a:r>
            <a:r>
              <a:rPr lang="ru-RU" sz="2000" dirty="0" err="1" smtClean="0">
                <a:solidFill>
                  <a:schemeClr val="tx1"/>
                </a:solidFill>
              </a:rPr>
              <a:t>ортологи</a:t>
            </a:r>
            <a:r>
              <a:rPr lang="ru-RU" sz="2000" dirty="0" smtClean="0">
                <a:solidFill>
                  <a:schemeClr val="tx1"/>
                </a:solidFill>
              </a:rPr>
              <a:t> и реконструировать эволюционные события: видообразования и генной дупликации.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дерева с </a:t>
            </a:r>
            <a:r>
              <a:rPr lang="ru-RU" dirty="0" err="1" smtClean="0"/>
              <a:t>паралогами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2" y="1341437"/>
            <a:ext cx="6721792" cy="552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8312" y="5380037"/>
            <a:ext cx="4648200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OPSD – </a:t>
            </a:r>
            <a:r>
              <a:rPr lang="ru-RU" dirty="0" smtClean="0">
                <a:solidFill>
                  <a:schemeClr val="tx1"/>
                </a:solidFill>
              </a:rPr>
              <a:t>родопсин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OPSV – </a:t>
            </a:r>
            <a:r>
              <a:rPr lang="ru-RU" dirty="0" smtClean="0">
                <a:solidFill>
                  <a:schemeClr val="tx1"/>
                </a:solidFill>
              </a:rPr>
              <a:t>фиолетовый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OPSB – </a:t>
            </a:r>
            <a:r>
              <a:rPr lang="ru-RU" dirty="0" smtClean="0">
                <a:solidFill>
                  <a:schemeClr val="tx1"/>
                </a:solidFill>
              </a:rPr>
              <a:t>синий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OPSG – </a:t>
            </a:r>
            <a:r>
              <a:rPr lang="ru-RU" dirty="0" smtClean="0">
                <a:solidFill>
                  <a:schemeClr val="tx1"/>
                </a:solidFill>
              </a:rPr>
              <a:t>зелёный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OPSR – </a:t>
            </a:r>
            <a:r>
              <a:rPr lang="ru-RU" dirty="0" smtClean="0">
                <a:solidFill>
                  <a:schemeClr val="tx1"/>
                </a:solidFill>
              </a:rPr>
              <a:t>красный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OPSL – </a:t>
            </a:r>
            <a:r>
              <a:rPr lang="ru-RU" dirty="0" smtClean="0">
                <a:solidFill>
                  <a:schemeClr val="tx1"/>
                </a:solidFill>
              </a:rPr>
              <a:t>длинноволновой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6512" y="3037844"/>
            <a:ext cx="1028749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игрунка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8157172" y="1928388"/>
            <a:ext cx="347431" cy="251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Результаты поиска изображений по запросу &quot;callithrix jacchus&quot;"/>
          <p:cNvSpPr>
            <a:spLocks noChangeAspect="1" noChangeArrowheads="1"/>
          </p:cNvSpPr>
          <p:nvPr/>
        </p:nvSpPr>
        <p:spPr bwMode="auto">
          <a:xfrm>
            <a:off x="63500" y="-136525"/>
            <a:ext cx="2667000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64" t="6250" r="15972"/>
          <a:stretch/>
        </p:blipFill>
        <p:spPr>
          <a:xfrm>
            <a:off x="8592217" y="1606550"/>
            <a:ext cx="1391536" cy="14312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запомнить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Что нужно помнить при реконструкции филогении по последовательностям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6912" y="1722437"/>
            <a:ext cx="8915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1. Последовательности должны быть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гомологичны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по всей длине.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2. Если последовательности нуклеотидные, надо убедиться, что часть из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них не представлена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комплементарными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вариантами.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3. Последовательности необходимо выровнять.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Кстати, по виду выравнивания можно оценить, действительно ли последовательности такие, как надо: должно быть много консервативных колонок и мало хаотично расположенных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гэпов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Помните: программа выравнивания выдаст результат даже для совершенно неродственных последовательностей, но смысла в этом результате не будет!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4. Большинство программ реконструируют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неукоренённое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дерево (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даже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если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оно выглядит как укоренённое). Определение положения корня –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отдельная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задача.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5. Результат реконструкции – не абсолютная истина. Достоверность той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или иной ветви можно оценить путём сравнения результатов разных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программ и/или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бутстрепа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Как правило, чем короче выравнивание, тем хуже качество реконструкции.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Сравнение деревьев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1800225"/>
            <a:ext cx="7920038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Программы реконструкции филогении так же ненадёжны, как и любые другие компьютерные программы предсказания биологических фактов.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Поэтому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(в частности) возможны различные варианты реконструкции по одним и тем же данным.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Встаёт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задача сравнения различных деревьев с одним и тем же множеством листьев.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Напоминание: ветвь дерева как разбиение множества листьев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484438" y="2663825"/>
            <a:ext cx="900112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2303463" y="3201988"/>
            <a:ext cx="1079500" cy="9032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 flipV="1">
            <a:off x="3381375" y="3203575"/>
            <a:ext cx="1263650" cy="18256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643438" y="2160588"/>
            <a:ext cx="1082675" cy="12239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 flipV="1">
            <a:off x="4643438" y="3381375"/>
            <a:ext cx="182562" cy="72390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4464050" y="4102100"/>
            <a:ext cx="360363" cy="90328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4821238" y="4102100"/>
            <a:ext cx="1263650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160588" y="2376488"/>
            <a:ext cx="36036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79613" y="4032250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688013" y="1908175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248150" y="4967288"/>
            <a:ext cx="3952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83300" y="4319588"/>
            <a:ext cx="36036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044575" y="54006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{A,C} vs {B,D,E}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04025" y="287972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{A,B,C} vs {D,E}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2484438" y="3417888"/>
            <a:ext cx="1260475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4822825" y="3060700"/>
            <a:ext cx="19827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7"/>
          <p:cNvSpPr>
            <a:spLocks noChangeAspect="1" noChangeShapeType="1"/>
          </p:cNvSpPr>
          <p:nvPr/>
        </p:nvSpPr>
        <p:spPr bwMode="auto">
          <a:xfrm flipH="1">
            <a:off x="481012" y="1182688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7" name="Rectangle 88"/>
          <p:cNvSpPr>
            <a:spLocks noChangeAspect="1" noChangeArrowheads="1"/>
          </p:cNvSpPr>
          <p:nvPr/>
        </p:nvSpPr>
        <p:spPr bwMode="auto">
          <a:xfrm>
            <a:off x="4254499" y="112871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48" name="Line 89"/>
          <p:cNvSpPr>
            <a:spLocks noChangeAspect="1" noChangeShapeType="1"/>
          </p:cNvSpPr>
          <p:nvPr/>
        </p:nvSpPr>
        <p:spPr bwMode="auto">
          <a:xfrm flipH="1">
            <a:off x="895349" y="1862138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9" name="Rectangle 90"/>
          <p:cNvSpPr>
            <a:spLocks noChangeAspect="1" noChangeArrowheads="1"/>
          </p:cNvSpPr>
          <p:nvPr/>
        </p:nvSpPr>
        <p:spPr bwMode="auto">
          <a:xfrm>
            <a:off x="4254499" y="180816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50" name="Line 91"/>
          <p:cNvSpPr>
            <a:spLocks noChangeAspect="1" noChangeShapeType="1"/>
          </p:cNvSpPr>
          <p:nvPr/>
        </p:nvSpPr>
        <p:spPr bwMode="auto">
          <a:xfrm flipH="1">
            <a:off x="1309687" y="2543175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1" name="Rectangle 92"/>
          <p:cNvSpPr>
            <a:spLocks noChangeAspect="1" noChangeArrowheads="1"/>
          </p:cNvSpPr>
          <p:nvPr/>
        </p:nvSpPr>
        <p:spPr bwMode="auto">
          <a:xfrm>
            <a:off x="4254499" y="249078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52" name="Line 93"/>
          <p:cNvSpPr>
            <a:spLocks noChangeAspect="1" noChangeShapeType="1"/>
          </p:cNvSpPr>
          <p:nvPr/>
        </p:nvSpPr>
        <p:spPr bwMode="auto">
          <a:xfrm flipH="1">
            <a:off x="1724024" y="3224213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3" name="Rectangle 94"/>
          <p:cNvSpPr>
            <a:spLocks noChangeAspect="1" noChangeArrowheads="1"/>
          </p:cNvSpPr>
          <p:nvPr/>
        </p:nvSpPr>
        <p:spPr bwMode="auto">
          <a:xfrm>
            <a:off x="4254499" y="3168650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54" name="Line 95"/>
          <p:cNvSpPr>
            <a:spLocks noChangeAspect="1" noChangeShapeType="1"/>
          </p:cNvSpPr>
          <p:nvPr/>
        </p:nvSpPr>
        <p:spPr bwMode="auto">
          <a:xfrm flipH="1">
            <a:off x="2138362" y="3903663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5" name="Rectangle 96"/>
          <p:cNvSpPr>
            <a:spLocks noChangeAspect="1" noChangeArrowheads="1"/>
          </p:cNvSpPr>
          <p:nvPr/>
        </p:nvSpPr>
        <p:spPr bwMode="auto">
          <a:xfrm>
            <a:off x="4254499" y="3849688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56" name="Line 97"/>
          <p:cNvSpPr>
            <a:spLocks noChangeAspect="1" noChangeShapeType="1"/>
          </p:cNvSpPr>
          <p:nvPr/>
        </p:nvSpPr>
        <p:spPr bwMode="auto">
          <a:xfrm flipH="1">
            <a:off x="3795712" y="45847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7" name="Rectangle 98"/>
          <p:cNvSpPr>
            <a:spLocks noChangeAspect="1" noChangeArrowheads="1"/>
          </p:cNvSpPr>
          <p:nvPr/>
        </p:nvSpPr>
        <p:spPr bwMode="auto">
          <a:xfrm>
            <a:off x="4254499" y="45307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158" name="Line 99"/>
          <p:cNvSpPr>
            <a:spLocks noChangeAspect="1" noChangeShapeType="1"/>
          </p:cNvSpPr>
          <p:nvPr/>
        </p:nvSpPr>
        <p:spPr bwMode="auto">
          <a:xfrm flipH="1">
            <a:off x="3795712" y="526573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9" name="Rectangle 100"/>
          <p:cNvSpPr>
            <a:spLocks noChangeAspect="1" noChangeArrowheads="1"/>
          </p:cNvSpPr>
          <p:nvPr/>
        </p:nvSpPr>
        <p:spPr bwMode="auto">
          <a:xfrm>
            <a:off x="4254499" y="5211763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160" name="Line 101"/>
          <p:cNvSpPr>
            <a:spLocks noChangeAspect="1" noChangeShapeType="1"/>
          </p:cNvSpPr>
          <p:nvPr/>
        </p:nvSpPr>
        <p:spPr bwMode="auto">
          <a:xfrm flipH="1">
            <a:off x="2552699" y="4924425"/>
            <a:ext cx="124301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1" name="Line 102"/>
          <p:cNvSpPr>
            <a:spLocks noChangeAspect="1" noChangeShapeType="1"/>
          </p:cNvSpPr>
          <p:nvPr/>
        </p:nvSpPr>
        <p:spPr bwMode="auto">
          <a:xfrm>
            <a:off x="3795712" y="4584700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2" name="Line 103"/>
          <p:cNvSpPr>
            <a:spLocks noChangeAspect="1" noChangeShapeType="1"/>
          </p:cNvSpPr>
          <p:nvPr/>
        </p:nvSpPr>
        <p:spPr bwMode="auto">
          <a:xfrm flipH="1">
            <a:off x="3381374" y="594518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3" name="Rectangle 104"/>
          <p:cNvSpPr>
            <a:spLocks noChangeAspect="1" noChangeArrowheads="1"/>
          </p:cNvSpPr>
          <p:nvPr/>
        </p:nvSpPr>
        <p:spPr bwMode="auto">
          <a:xfrm>
            <a:off x="4254499" y="58928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64" name="Line 105"/>
          <p:cNvSpPr>
            <a:spLocks noChangeAspect="1" noChangeShapeType="1"/>
          </p:cNvSpPr>
          <p:nvPr/>
        </p:nvSpPr>
        <p:spPr bwMode="auto">
          <a:xfrm flipH="1">
            <a:off x="3795712" y="6627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5" name="Rectangle 106"/>
          <p:cNvSpPr>
            <a:spLocks noChangeAspect="1" noChangeArrowheads="1"/>
          </p:cNvSpPr>
          <p:nvPr/>
        </p:nvSpPr>
        <p:spPr bwMode="auto">
          <a:xfrm>
            <a:off x="4254499" y="6572250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166" name="Line 107"/>
          <p:cNvSpPr>
            <a:spLocks noChangeAspect="1" noChangeShapeType="1"/>
          </p:cNvSpPr>
          <p:nvPr/>
        </p:nvSpPr>
        <p:spPr bwMode="auto">
          <a:xfrm flipH="1">
            <a:off x="3795712" y="7305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7" name="Rectangle 108"/>
          <p:cNvSpPr>
            <a:spLocks noChangeAspect="1" noChangeArrowheads="1"/>
          </p:cNvSpPr>
          <p:nvPr/>
        </p:nvSpPr>
        <p:spPr bwMode="auto">
          <a:xfrm>
            <a:off x="4254499" y="7253288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68" name="Line 109"/>
          <p:cNvSpPr>
            <a:spLocks noChangeAspect="1" noChangeShapeType="1"/>
          </p:cNvSpPr>
          <p:nvPr/>
        </p:nvSpPr>
        <p:spPr bwMode="auto">
          <a:xfrm flipH="1">
            <a:off x="3381374" y="696595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9" name="Line 110"/>
          <p:cNvSpPr>
            <a:spLocks noChangeAspect="1" noChangeShapeType="1"/>
          </p:cNvSpPr>
          <p:nvPr/>
        </p:nvSpPr>
        <p:spPr bwMode="auto">
          <a:xfrm>
            <a:off x="3795712" y="6627813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0" name="Line 111"/>
          <p:cNvSpPr>
            <a:spLocks noChangeAspect="1" noChangeShapeType="1"/>
          </p:cNvSpPr>
          <p:nvPr/>
        </p:nvSpPr>
        <p:spPr bwMode="auto">
          <a:xfrm flipH="1">
            <a:off x="2552699" y="6454775"/>
            <a:ext cx="828675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1" name="Line 112"/>
          <p:cNvSpPr>
            <a:spLocks noChangeAspect="1" noChangeShapeType="1"/>
          </p:cNvSpPr>
          <p:nvPr/>
        </p:nvSpPr>
        <p:spPr bwMode="auto">
          <a:xfrm>
            <a:off x="3381374" y="5945188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2" name="Line 113"/>
          <p:cNvSpPr>
            <a:spLocks noChangeAspect="1" noChangeShapeType="1"/>
          </p:cNvSpPr>
          <p:nvPr/>
        </p:nvSpPr>
        <p:spPr bwMode="auto">
          <a:xfrm flipH="1">
            <a:off x="2138362" y="56896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3" name="Line 114"/>
          <p:cNvSpPr>
            <a:spLocks noChangeAspect="1" noChangeShapeType="1"/>
          </p:cNvSpPr>
          <p:nvPr/>
        </p:nvSpPr>
        <p:spPr bwMode="auto">
          <a:xfrm>
            <a:off x="2552699" y="4924425"/>
            <a:ext cx="1588" cy="15303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4" name="Line 115"/>
          <p:cNvSpPr>
            <a:spLocks noChangeAspect="1" noChangeShapeType="1"/>
          </p:cNvSpPr>
          <p:nvPr/>
        </p:nvSpPr>
        <p:spPr bwMode="auto">
          <a:xfrm flipH="1">
            <a:off x="1724024" y="4795838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5" name="Line 116"/>
          <p:cNvSpPr>
            <a:spLocks noChangeAspect="1" noChangeShapeType="1"/>
          </p:cNvSpPr>
          <p:nvPr/>
        </p:nvSpPr>
        <p:spPr bwMode="auto">
          <a:xfrm>
            <a:off x="2138362" y="3903663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6" name="Line 117"/>
          <p:cNvSpPr>
            <a:spLocks noChangeAspect="1" noChangeShapeType="1"/>
          </p:cNvSpPr>
          <p:nvPr/>
        </p:nvSpPr>
        <p:spPr bwMode="auto">
          <a:xfrm flipH="1">
            <a:off x="1309687" y="4008438"/>
            <a:ext cx="414337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7" name="Line 118"/>
          <p:cNvSpPr>
            <a:spLocks noChangeAspect="1" noChangeShapeType="1"/>
          </p:cNvSpPr>
          <p:nvPr/>
        </p:nvSpPr>
        <p:spPr bwMode="auto">
          <a:xfrm>
            <a:off x="1724024" y="3224213"/>
            <a:ext cx="1588" cy="15716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8" name="Line 119"/>
          <p:cNvSpPr>
            <a:spLocks noChangeAspect="1" noChangeShapeType="1"/>
          </p:cNvSpPr>
          <p:nvPr/>
        </p:nvSpPr>
        <p:spPr bwMode="auto">
          <a:xfrm flipH="1">
            <a:off x="895349" y="32766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9" name="Line 120"/>
          <p:cNvSpPr>
            <a:spLocks noChangeAspect="1" noChangeShapeType="1"/>
          </p:cNvSpPr>
          <p:nvPr/>
        </p:nvSpPr>
        <p:spPr bwMode="auto">
          <a:xfrm>
            <a:off x="1309687" y="2543175"/>
            <a:ext cx="3175" cy="146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0" name="Line 121"/>
          <p:cNvSpPr>
            <a:spLocks noChangeAspect="1" noChangeShapeType="1"/>
          </p:cNvSpPr>
          <p:nvPr/>
        </p:nvSpPr>
        <p:spPr bwMode="auto">
          <a:xfrm flipH="1">
            <a:off x="481012" y="25685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1" name="Line 122"/>
          <p:cNvSpPr>
            <a:spLocks noChangeAspect="1" noChangeShapeType="1"/>
          </p:cNvSpPr>
          <p:nvPr/>
        </p:nvSpPr>
        <p:spPr bwMode="auto">
          <a:xfrm>
            <a:off x="895349" y="1862138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2" name="Line 123"/>
          <p:cNvSpPr>
            <a:spLocks noChangeAspect="1" noChangeShapeType="1"/>
          </p:cNvSpPr>
          <p:nvPr/>
        </p:nvSpPr>
        <p:spPr bwMode="auto">
          <a:xfrm>
            <a:off x="481012" y="1182688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3" name="Line 129"/>
          <p:cNvSpPr>
            <a:spLocks noChangeAspect="1" noChangeShapeType="1"/>
          </p:cNvSpPr>
          <p:nvPr/>
        </p:nvSpPr>
        <p:spPr bwMode="auto">
          <a:xfrm flipH="1">
            <a:off x="7920037" y="121126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4" name="Rectangle 130"/>
          <p:cNvSpPr>
            <a:spLocks noChangeAspect="1" noChangeArrowheads="1"/>
          </p:cNvSpPr>
          <p:nvPr/>
        </p:nvSpPr>
        <p:spPr bwMode="auto">
          <a:xfrm>
            <a:off x="9126537" y="115728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85" name="Line 131"/>
          <p:cNvSpPr>
            <a:spLocks noChangeAspect="1" noChangeShapeType="1"/>
          </p:cNvSpPr>
          <p:nvPr/>
        </p:nvSpPr>
        <p:spPr bwMode="auto">
          <a:xfrm flipH="1">
            <a:off x="7920037" y="1870075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6" name="Rectangle 132"/>
          <p:cNvSpPr>
            <a:spLocks noChangeAspect="1" noChangeArrowheads="1"/>
          </p:cNvSpPr>
          <p:nvPr/>
        </p:nvSpPr>
        <p:spPr bwMode="auto">
          <a:xfrm>
            <a:off x="9126537" y="1816100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87" name="Line 133"/>
          <p:cNvSpPr>
            <a:spLocks noChangeAspect="1" noChangeShapeType="1"/>
          </p:cNvSpPr>
          <p:nvPr/>
        </p:nvSpPr>
        <p:spPr bwMode="auto">
          <a:xfrm flipH="1">
            <a:off x="5353049" y="1539875"/>
            <a:ext cx="25669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8" name="Line 134"/>
          <p:cNvSpPr>
            <a:spLocks noChangeAspect="1" noChangeShapeType="1"/>
          </p:cNvSpPr>
          <p:nvPr/>
        </p:nvSpPr>
        <p:spPr bwMode="auto">
          <a:xfrm>
            <a:off x="7920037" y="1211263"/>
            <a:ext cx="1587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9" name="Line 135"/>
          <p:cNvSpPr>
            <a:spLocks noChangeAspect="1" noChangeShapeType="1"/>
          </p:cNvSpPr>
          <p:nvPr/>
        </p:nvSpPr>
        <p:spPr bwMode="auto">
          <a:xfrm flipH="1">
            <a:off x="7875587" y="2532063"/>
            <a:ext cx="120491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0" name="Rectangle 136"/>
          <p:cNvSpPr>
            <a:spLocks noChangeAspect="1" noChangeArrowheads="1"/>
          </p:cNvSpPr>
          <p:nvPr/>
        </p:nvSpPr>
        <p:spPr bwMode="auto">
          <a:xfrm>
            <a:off x="9126537" y="2478088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91" name="Line 137"/>
          <p:cNvSpPr>
            <a:spLocks noChangeAspect="1" noChangeShapeType="1"/>
          </p:cNvSpPr>
          <p:nvPr/>
        </p:nvSpPr>
        <p:spPr bwMode="auto">
          <a:xfrm flipH="1">
            <a:off x="8412162" y="3192463"/>
            <a:ext cx="6683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2" name="Rectangle 138"/>
          <p:cNvSpPr>
            <a:spLocks noChangeAspect="1" noChangeArrowheads="1"/>
          </p:cNvSpPr>
          <p:nvPr/>
        </p:nvSpPr>
        <p:spPr bwMode="auto">
          <a:xfrm>
            <a:off x="9126537" y="3136900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93" name="Line 139"/>
          <p:cNvSpPr>
            <a:spLocks noChangeAspect="1" noChangeShapeType="1"/>
          </p:cNvSpPr>
          <p:nvPr/>
        </p:nvSpPr>
        <p:spPr bwMode="auto">
          <a:xfrm flipH="1">
            <a:off x="8648699" y="3852863"/>
            <a:ext cx="4333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4" name="Rectangle 140"/>
          <p:cNvSpPr>
            <a:spLocks noChangeAspect="1" noChangeArrowheads="1"/>
          </p:cNvSpPr>
          <p:nvPr/>
        </p:nvSpPr>
        <p:spPr bwMode="auto">
          <a:xfrm>
            <a:off x="9126537" y="3798888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95" name="Line 141"/>
          <p:cNvSpPr>
            <a:spLocks noChangeAspect="1" noChangeShapeType="1"/>
          </p:cNvSpPr>
          <p:nvPr/>
        </p:nvSpPr>
        <p:spPr bwMode="auto">
          <a:xfrm flipH="1">
            <a:off x="8707437" y="4513263"/>
            <a:ext cx="3730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6" name="Rectangle 142"/>
          <p:cNvSpPr>
            <a:spLocks noChangeAspect="1" noChangeArrowheads="1"/>
          </p:cNvSpPr>
          <p:nvPr/>
        </p:nvSpPr>
        <p:spPr bwMode="auto">
          <a:xfrm>
            <a:off x="9126537" y="4459288"/>
            <a:ext cx="317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97" name="Line 143"/>
          <p:cNvSpPr>
            <a:spLocks noChangeAspect="1" noChangeShapeType="1"/>
          </p:cNvSpPr>
          <p:nvPr/>
        </p:nvSpPr>
        <p:spPr bwMode="auto">
          <a:xfrm flipH="1">
            <a:off x="8707437" y="5173663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8" name="Rectangle 144"/>
          <p:cNvSpPr>
            <a:spLocks noChangeAspect="1" noChangeArrowheads="1"/>
          </p:cNvSpPr>
          <p:nvPr/>
        </p:nvSpPr>
        <p:spPr bwMode="auto">
          <a:xfrm>
            <a:off x="9126537" y="5119688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99" name="Line 145"/>
          <p:cNvSpPr>
            <a:spLocks noChangeAspect="1" noChangeShapeType="1"/>
          </p:cNvSpPr>
          <p:nvPr/>
        </p:nvSpPr>
        <p:spPr bwMode="auto">
          <a:xfrm flipH="1">
            <a:off x="8648699" y="4843463"/>
            <a:ext cx="587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0" name="Line 146"/>
          <p:cNvSpPr>
            <a:spLocks noChangeAspect="1" noChangeShapeType="1"/>
          </p:cNvSpPr>
          <p:nvPr/>
        </p:nvSpPr>
        <p:spPr bwMode="auto">
          <a:xfrm>
            <a:off x="8707437" y="4513263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1" name="Line 147"/>
          <p:cNvSpPr>
            <a:spLocks noChangeAspect="1" noChangeShapeType="1"/>
          </p:cNvSpPr>
          <p:nvPr/>
        </p:nvSpPr>
        <p:spPr bwMode="auto">
          <a:xfrm flipH="1">
            <a:off x="8610599" y="4346575"/>
            <a:ext cx="381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2" name="Line 148"/>
          <p:cNvSpPr>
            <a:spLocks noChangeAspect="1" noChangeShapeType="1"/>
          </p:cNvSpPr>
          <p:nvPr/>
        </p:nvSpPr>
        <p:spPr bwMode="auto">
          <a:xfrm>
            <a:off x="8648699" y="3852863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3" name="Line 149"/>
          <p:cNvSpPr>
            <a:spLocks noChangeAspect="1" noChangeShapeType="1"/>
          </p:cNvSpPr>
          <p:nvPr/>
        </p:nvSpPr>
        <p:spPr bwMode="auto">
          <a:xfrm flipH="1">
            <a:off x="8694737" y="5834063"/>
            <a:ext cx="38735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4" name="Rectangle 150"/>
          <p:cNvSpPr>
            <a:spLocks noChangeAspect="1" noChangeArrowheads="1"/>
          </p:cNvSpPr>
          <p:nvPr/>
        </p:nvSpPr>
        <p:spPr bwMode="auto">
          <a:xfrm>
            <a:off x="9126537" y="5780088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05" name="Line 151"/>
          <p:cNvSpPr>
            <a:spLocks noChangeAspect="1" noChangeShapeType="1"/>
          </p:cNvSpPr>
          <p:nvPr/>
        </p:nvSpPr>
        <p:spPr bwMode="auto">
          <a:xfrm flipH="1">
            <a:off x="8991599" y="649605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6" name="Rectangle 152"/>
          <p:cNvSpPr>
            <a:spLocks noChangeAspect="1" noChangeArrowheads="1"/>
          </p:cNvSpPr>
          <p:nvPr/>
        </p:nvSpPr>
        <p:spPr bwMode="auto">
          <a:xfrm>
            <a:off x="9126537" y="6442075"/>
            <a:ext cx="328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207" name="Line 153"/>
          <p:cNvSpPr>
            <a:spLocks noChangeAspect="1" noChangeShapeType="1"/>
          </p:cNvSpPr>
          <p:nvPr/>
        </p:nvSpPr>
        <p:spPr bwMode="auto">
          <a:xfrm flipH="1">
            <a:off x="8991599" y="7154863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8" name="Rectangle 154"/>
          <p:cNvSpPr>
            <a:spLocks noChangeAspect="1" noChangeArrowheads="1"/>
          </p:cNvSpPr>
          <p:nvPr/>
        </p:nvSpPr>
        <p:spPr bwMode="auto">
          <a:xfrm>
            <a:off x="9126537" y="7100888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209" name="Line 155"/>
          <p:cNvSpPr>
            <a:spLocks noChangeAspect="1" noChangeShapeType="1"/>
          </p:cNvSpPr>
          <p:nvPr/>
        </p:nvSpPr>
        <p:spPr bwMode="auto">
          <a:xfrm flipH="1">
            <a:off x="8694737" y="6824663"/>
            <a:ext cx="2968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0" name="Line 156"/>
          <p:cNvSpPr>
            <a:spLocks noChangeAspect="1" noChangeShapeType="1"/>
          </p:cNvSpPr>
          <p:nvPr/>
        </p:nvSpPr>
        <p:spPr bwMode="auto">
          <a:xfrm>
            <a:off x="8991599" y="6496050"/>
            <a:ext cx="1588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1" name="Line 157"/>
          <p:cNvSpPr>
            <a:spLocks noChangeAspect="1" noChangeShapeType="1"/>
          </p:cNvSpPr>
          <p:nvPr/>
        </p:nvSpPr>
        <p:spPr bwMode="auto">
          <a:xfrm flipH="1">
            <a:off x="8610599" y="6329363"/>
            <a:ext cx="84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2" name="Line 158"/>
          <p:cNvSpPr>
            <a:spLocks noChangeAspect="1" noChangeShapeType="1"/>
          </p:cNvSpPr>
          <p:nvPr/>
        </p:nvSpPr>
        <p:spPr bwMode="auto">
          <a:xfrm>
            <a:off x="8694737" y="5834063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3" name="Line 159"/>
          <p:cNvSpPr>
            <a:spLocks noChangeAspect="1" noChangeShapeType="1"/>
          </p:cNvSpPr>
          <p:nvPr/>
        </p:nvSpPr>
        <p:spPr bwMode="auto">
          <a:xfrm flipH="1">
            <a:off x="8412162" y="5338763"/>
            <a:ext cx="1984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4" name="Line 160"/>
          <p:cNvSpPr>
            <a:spLocks noChangeAspect="1" noChangeShapeType="1"/>
          </p:cNvSpPr>
          <p:nvPr/>
        </p:nvSpPr>
        <p:spPr bwMode="auto">
          <a:xfrm>
            <a:off x="8610599" y="4346575"/>
            <a:ext cx="1588" cy="19827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5" name="Line 161"/>
          <p:cNvSpPr>
            <a:spLocks noChangeAspect="1" noChangeShapeType="1"/>
          </p:cNvSpPr>
          <p:nvPr/>
        </p:nvSpPr>
        <p:spPr bwMode="auto">
          <a:xfrm flipH="1">
            <a:off x="7875587" y="4264025"/>
            <a:ext cx="5365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6" name="Line 162"/>
          <p:cNvSpPr>
            <a:spLocks noChangeAspect="1" noChangeShapeType="1"/>
          </p:cNvSpPr>
          <p:nvPr/>
        </p:nvSpPr>
        <p:spPr bwMode="auto">
          <a:xfrm>
            <a:off x="8412162" y="3192463"/>
            <a:ext cx="1587" cy="21463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7" name="Line 163"/>
          <p:cNvSpPr>
            <a:spLocks noChangeAspect="1" noChangeShapeType="1"/>
          </p:cNvSpPr>
          <p:nvPr/>
        </p:nvSpPr>
        <p:spPr bwMode="auto">
          <a:xfrm flipH="1">
            <a:off x="5353049" y="3398838"/>
            <a:ext cx="25225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8" name="Line 164"/>
          <p:cNvSpPr>
            <a:spLocks noChangeAspect="1" noChangeShapeType="1"/>
          </p:cNvSpPr>
          <p:nvPr/>
        </p:nvSpPr>
        <p:spPr bwMode="auto">
          <a:xfrm>
            <a:off x="7875587" y="2532063"/>
            <a:ext cx="1587" cy="17319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9" name="Line 165"/>
          <p:cNvSpPr>
            <a:spLocks noChangeAspect="1" noChangeShapeType="1"/>
          </p:cNvSpPr>
          <p:nvPr/>
        </p:nvSpPr>
        <p:spPr bwMode="auto">
          <a:xfrm>
            <a:off x="5353049" y="1539875"/>
            <a:ext cx="1588" cy="1858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20" name="Rectangle 1"/>
          <p:cNvSpPr txBox="1">
            <a:spLocks noChangeArrowheads="1"/>
          </p:cNvSpPr>
          <p:nvPr/>
        </p:nvSpPr>
        <p:spPr bwMode="auto">
          <a:xfrm>
            <a:off x="503238" y="-1492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>
                <a:solidFill>
                  <a:srgbClr val="000000"/>
                </a:solidFill>
              </a:rPr>
              <a:t>Что общего у этих двух деревьев?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 flipH="1">
            <a:off x="185738" y="893763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1" name="Rectangle 88"/>
          <p:cNvSpPr>
            <a:spLocks noChangeArrowheads="1"/>
          </p:cNvSpPr>
          <p:nvPr/>
        </p:nvSpPr>
        <p:spPr bwMode="auto">
          <a:xfrm>
            <a:off x="3959225" y="83978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172" name="Line 89"/>
          <p:cNvSpPr>
            <a:spLocks noChangeShapeType="1"/>
          </p:cNvSpPr>
          <p:nvPr/>
        </p:nvSpPr>
        <p:spPr bwMode="auto">
          <a:xfrm flipH="1">
            <a:off x="600075" y="1573213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3" name="Rectangle 90"/>
          <p:cNvSpPr>
            <a:spLocks noChangeArrowheads="1"/>
          </p:cNvSpPr>
          <p:nvPr/>
        </p:nvSpPr>
        <p:spPr bwMode="auto">
          <a:xfrm>
            <a:off x="3959225" y="15192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174" name="Line 91"/>
          <p:cNvSpPr>
            <a:spLocks noChangeShapeType="1"/>
          </p:cNvSpPr>
          <p:nvPr/>
        </p:nvSpPr>
        <p:spPr bwMode="auto">
          <a:xfrm flipH="1">
            <a:off x="1014413" y="2254250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5" name="Rectangle 92"/>
          <p:cNvSpPr>
            <a:spLocks noChangeArrowheads="1"/>
          </p:cNvSpPr>
          <p:nvPr/>
        </p:nvSpPr>
        <p:spPr bwMode="auto">
          <a:xfrm>
            <a:off x="3959225" y="2201863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176" name="Line 93"/>
          <p:cNvSpPr>
            <a:spLocks noChangeShapeType="1"/>
          </p:cNvSpPr>
          <p:nvPr/>
        </p:nvSpPr>
        <p:spPr bwMode="auto">
          <a:xfrm flipH="1">
            <a:off x="1428750" y="2935288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7" name="Rectangle 94"/>
          <p:cNvSpPr>
            <a:spLocks noChangeArrowheads="1"/>
          </p:cNvSpPr>
          <p:nvPr/>
        </p:nvSpPr>
        <p:spPr bwMode="auto">
          <a:xfrm>
            <a:off x="3959225" y="28797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178" name="Line 95"/>
          <p:cNvSpPr>
            <a:spLocks noChangeShapeType="1"/>
          </p:cNvSpPr>
          <p:nvPr/>
        </p:nvSpPr>
        <p:spPr bwMode="auto">
          <a:xfrm flipH="1">
            <a:off x="1843088" y="3614738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9" name="Rectangle 96"/>
          <p:cNvSpPr>
            <a:spLocks noChangeArrowheads="1"/>
          </p:cNvSpPr>
          <p:nvPr/>
        </p:nvSpPr>
        <p:spPr bwMode="auto">
          <a:xfrm>
            <a:off x="3959225" y="3560763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180" name="Line 97"/>
          <p:cNvSpPr>
            <a:spLocks noChangeShapeType="1"/>
          </p:cNvSpPr>
          <p:nvPr/>
        </p:nvSpPr>
        <p:spPr bwMode="auto">
          <a:xfrm flipH="1">
            <a:off x="3500438" y="42957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1" name="Rectangle 98"/>
          <p:cNvSpPr>
            <a:spLocks noChangeArrowheads="1"/>
          </p:cNvSpPr>
          <p:nvPr/>
        </p:nvSpPr>
        <p:spPr bwMode="auto">
          <a:xfrm>
            <a:off x="3959225" y="4241800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182" name="Line 99"/>
          <p:cNvSpPr>
            <a:spLocks noChangeShapeType="1"/>
          </p:cNvSpPr>
          <p:nvPr/>
        </p:nvSpPr>
        <p:spPr bwMode="auto">
          <a:xfrm flipH="1">
            <a:off x="3500438" y="4976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3" name="Rectangle 100"/>
          <p:cNvSpPr>
            <a:spLocks noChangeArrowheads="1"/>
          </p:cNvSpPr>
          <p:nvPr/>
        </p:nvSpPr>
        <p:spPr bwMode="auto">
          <a:xfrm>
            <a:off x="3959225" y="4922838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184" name="Line 101"/>
          <p:cNvSpPr>
            <a:spLocks noChangeShapeType="1"/>
          </p:cNvSpPr>
          <p:nvPr/>
        </p:nvSpPr>
        <p:spPr bwMode="auto">
          <a:xfrm flipH="1">
            <a:off x="2257425" y="4635500"/>
            <a:ext cx="1243013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5" name="Line 102"/>
          <p:cNvSpPr>
            <a:spLocks noChangeShapeType="1"/>
          </p:cNvSpPr>
          <p:nvPr/>
        </p:nvSpPr>
        <p:spPr bwMode="auto">
          <a:xfrm>
            <a:off x="3500438" y="4295775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6" name="Line 103"/>
          <p:cNvSpPr>
            <a:spLocks noChangeShapeType="1"/>
          </p:cNvSpPr>
          <p:nvPr/>
        </p:nvSpPr>
        <p:spPr bwMode="auto">
          <a:xfrm flipH="1">
            <a:off x="3086100" y="5656263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7" name="Rectangle 104"/>
          <p:cNvSpPr>
            <a:spLocks noChangeArrowheads="1"/>
          </p:cNvSpPr>
          <p:nvPr/>
        </p:nvSpPr>
        <p:spPr bwMode="auto">
          <a:xfrm>
            <a:off x="3959225" y="560387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188" name="Line 105"/>
          <p:cNvSpPr>
            <a:spLocks noChangeShapeType="1"/>
          </p:cNvSpPr>
          <p:nvPr/>
        </p:nvSpPr>
        <p:spPr bwMode="auto">
          <a:xfrm flipH="1">
            <a:off x="3500438" y="633888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9" name="Rectangle 106"/>
          <p:cNvSpPr>
            <a:spLocks noChangeArrowheads="1"/>
          </p:cNvSpPr>
          <p:nvPr/>
        </p:nvSpPr>
        <p:spPr bwMode="auto">
          <a:xfrm>
            <a:off x="3959225" y="6283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190" name="Line 107"/>
          <p:cNvSpPr>
            <a:spLocks noChangeShapeType="1"/>
          </p:cNvSpPr>
          <p:nvPr/>
        </p:nvSpPr>
        <p:spPr bwMode="auto">
          <a:xfrm flipH="1">
            <a:off x="3500438" y="70167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1" name="Rectangle 108"/>
          <p:cNvSpPr>
            <a:spLocks noChangeArrowheads="1"/>
          </p:cNvSpPr>
          <p:nvPr/>
        </p:nvSpPr>
        <p:spPr bwMode="auto">
          <a:xfrm>
            <a:off x="3959225" y="6964363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192" name="Line 109"/>
          <p:cNvSpPr>
            <a:spLocks noChangeShapeType="1"/>
          </p:cNvSpPr>
          <p:nvPr/>
        </p:nvSpPr>
        <p:spPr bwMode="auto">
          <a:xfrm flipH="1">
            <a:off x="3086100" y="6677025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3" name="Line 110"/>
          <p:cNvSpPr>
            <a:spLocks noChangeShapeType="1"/>
          </p:cNvSpPr>
          <p:nvPr/>
        </p:nvSpPr>
        <p:spPr bwMode="auto">
          <a:xfrm>
            <a:off x="3500438" y="6338888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4" name="Line 111"/>
          <p:cNvSpPr>
            <a:spLocks noChangeShapeType="1"/>
          </p:cNvSpPr>
          <p:nvPr/>
        </p:nvSpPr>
        <p:spPr bwMode="auto">
          <a:xfrm flipH="1">
            <a:off x="2257425" y="616743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5" name="Line 112"/>
          <p:cNvSpPr>
            <a:spLocks noChangeShapeType="1"/>
          </p:cNvSpPr>
          <p:nvPr/>
        </p:nvSpPr>
        <p:spPr bwMode="auto">
          <a:xfrm>
            <a:off x="3086100" y="5656263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6" name="Line 113"/>
          <p:cNvSpPr>
            <a:spLocks noChangeShapeType="1"/>
          </p:cNvSpPr>
          <p:nvPr/>
        </p:nvSpPr>
        <p:spPr bwMode="auto">
          <a:xfrm flipH="1">
            <a:off x="1843088" y="5400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7" name="Line 114"/>
          <p:cNvSpPr>
            <a:spLocks noChangeShapeType="1"/>
          </p:cNvSpPr>
          <p:nvPr/>
        </p:nvSpPr>
        <p:spPr bwMode="auto">
          <a:xfrm>
            <a:off x="2257425" y="4635500"/>
            <a:ext cx="1588" cy="1531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8" name="Line 115"/>
          <p:cNvSpPr>
            <a:spLocks noChangeShapeType="1"/>
          </p:cNvSpPr>
          <p:nvPr/>
        </p:nvSpPr>
        <p:spPr bwMode="auto">
          <a:xfrm flipH="1">
            <a:off x="1428750" y="45085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9" name="Line 116"/>
          <p:cNvSpPr>
            <a:spLocks noChangeShapeType="1"/>
          </p:cNvSpPr>
          <p:nvPr/>
        </p:nvSpPr>
        <p:spPr bwMode="auto">
          <a:xfrm>
            <a:off x="1843088" y="3614738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0" name="Line 117"/>
          <p:cNvSpPr>
            <a:spLocks noChangeShapeType="1"/>
          </p:cNvSpPr>
          <p:nvPr/>
        </p:nvSpPr>
        <p:spPr bwMode="auto">
          <a:xfrm flipH="1">
            <a:off x="1014413" y="3721100"/>
            <a:ext cx="414337" cy="1588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1" name="Line 118"/>
          <p:cNvSpPr>
            <a:spLocks noChangeShapeType="1"/>
          </p:cNvSpPr>
          <p:nvPr/>
        </p:nvSpPr>
        <p:spPr bwMode="auto">
          <a:xfrm>
            <a:off x="1428750" y="2935288"/>
            <a:ext cx="1588" cy="1573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2" name="Line 119"/>
          <p:cNvSpPr>
            <a:spLocks noChangeShapeType="1"/>
          </p:cNvSpPr>
          <p:nvPr/>
        </p:nvSpPr>
        <p:spPr bwMode="auto">
          <a:xfrm flipH="1">
            <a:off x="600075" y="2987675"/>
            <a:ext cx="4143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3" name="Line 120"/>
          <p:cNvSpPr>
            <a:spLocks noChangeShapeType="1"/>
          </p:cNvSpPr>
          <p:nvPr/>
        </p:nvSpPr>
        <p:spPr bwMode="auto">
          <a:xfrm>
            <a:off x="1014413" y="2254250"/>
            <a:ext cx="3175" cy="14668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4" name="Line 121"/>
          <p:cNvSpPr>
            <a:spLocks noChangeShapeType="1"/>
          </p:cNvSpPr>
          <p:nvPr/>
        </p:nvSpPr>
        <p:spPr bwMode="auto">
          <a:xfrm flipH="1">
            <a:off x="185738" y="22796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5" name="Line 122"/>
          <p:cNvSpPr>
            <a:spLocks noChangeShapeType="1"/>
          </p:cNvSpPr>
          <p:nvPr/>
        </p:nvSpPr>
        <p:spPr bwMode="auto">
          <a:xfrm>
            <a:off x="600075" y="1573213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6" name="Line 123"/>
          <p:cNvSpPr>
            <a:spLocks noChangeShapeType="1"/>
          </p:cNvSpPr>
          <p:nvPr/>
        </p:nvSpPr>
        <p:spPr bwMode="auto">
          <a:xfrm>
            <a:off x="185738" y="893763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7" name="Line 129"/>
          <p:cNvSpPr>
            <a:spLocks noChangeShapeType="1"/>
          </p:cNvSpPr>
          <p:nvPr/>
        </p:nvSpPr>
        <p:spPr bwMode="auto">
          <a:xfrm flipH="1">
            <a:off x="7624763" y="952500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8" name="Rectangle 130"/>
          <p:cNvSpPr>
            <a:spLocks noChangeArrowheads="1"/>
          </p:cNvSpPr>
          <p:nvPr/>
        </p:nvSpPr>
        <p:spPr bwMode="auto">
          <a:xfrm>
            <a:off x="8831263" y="8969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209" name="Line 131"/>
          <p:cNvSpPr>
            <a:spLocks noChangeShapeType="1"/>
          </p:cNvSpPr>
          <p:nvPr/>
        </p:nvSpPr>
        <p:spPr bwMode="auto">
          <a:xfrm flipH="1">
            <a:off x="7624763" y="161131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0" name="Rectangle 132"/>
          <p:cNvSpPr>
            <a:spLocks noChangeArrowheads="1"/>
          </p:cNvSpPr>
          <p:nvPr/>
        </p:nvSpPr>
        <p:spPr bwMode="auto">
          <a:xfrm>
            <a:off x="8831263" y="15573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211" name="Line 133"/>
          <p:cNvSpPr>
            <a:spLocks noChangeShapeType="1"/>
          </p:cNvSpPr>
          <p:nvPr/>
        </p:nvSpPr>
        <p:spPr bwMode="auto">
          <a:xfrm flipH="1">
            <a:off x="5057775" y="1281113"/>
            <a:ext cx="2566988" cy="1587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2" name="Line 134"/>
          <p:cNvSpPr>
            <a:spLocks noChangeShapeType="1"/>
          </p:cNvSpPr>
          <p:nvPr/>
        </p:nvSpPr>
        <p:spPr bwMode="auto">
          <a:xfrm>
            <a:off x="7624763" y="952500"/>
            <a:ext cx="1587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3" name="Line 135"/>
          <p:cNvSpPr>
            <a:spLocks noChangeShapeType="1"/>
          </p:cNvSpPr>
          <p:nvPr/>
        </p:nvSpPr>
        <p:spPr bwMode="auto">
          <a:xfrm flipH="1">
            <a:off x="7580313" y="2273300"/>
            <a:ext cx="12049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4" name="Rectangle 136"/>
          <p:cNvSpPr>
            <a:spLocks noChangeArrowheads="1"/>
          </p:cNvSpPr>
          <p:nvPr/>
        </p:nvSpPr>
        <p:spPr bwMode="auto">
          <a:xfrm>
            <a:off x="8831263" y="2219325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215" name="Line 137"/>
          <p:cNvSpPr>
            <a:spLocks noChangeShapeType="1"/>
          </p:cNvSpPr>
          <p:nvPr/>
        </p:nvSpPr>
        <p:spPr bwMode="auto">
          <a:xfrm flipH="1">
            <a:off x="8116888" y="2932113"/>
            <a:ext cx="668337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6" name="Rectangle 138"/>
          <p:cNvSpPr>
            <a:spLocks noChangeArrowheads="1"/>
          </p:cNvSpPr>
          <p:nvPr/>
        </p:nvSpPr>
        <p:spPr bwMode="auto">
          <a:xfrm>
            <a:off x="8831263" y="2878138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217" name="Line 139"/>
          <p:cNvSpPr>
            <a:spLocks noChangeShapeType="1"/>
          </p:cNvSpPr>
          <p:nvPr/>
        </p:nvSpPr>
        <p:spPr bwMode="auto">
          <a:xfrm flipH="1">
            <a:off x="8353425" y="3594100"/>
            <a:ext cx="4333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8" name="Rectangle 140"/>
          <p:cNvSpPr>
            <a:spLocks noChangeArrowheads="1"/>
          </p:cNvSpPr>
          <p:nvPr/>
        </p:nvSpPr>
        <p:spPr bwMode="auto">
          <a:xfrm>
            <a:off x="8831263" y="35401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219" name="Line 141"/>
          <p:cNvSpPr>
            <a:spLocks noChangeShapeType="1"/>
          </p:cNvSpPr>
          <p:nvPr/>
        </p:nvSpPr>
        <p:spPr bwMode="auto">
          <a:xfrm flipH="1">
            <a:off x="8412163" y="4254500"/>
            <a:ext cx="3730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0" name="Rectangle 142"/>
          <p:cNvSpPr>
            <a:spLocks noChangeArrowheads="1"/>
          </p:cNvSpPr>
          <p:nvPr/>
        </p:nvSpPr>
        <p:spPr bwMode="auto">
          <a:xfrm>
            <a:off x="8831263" y="420052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221" name="Line 143"/>
          <p:cNvSpPr>
            <a:spLocks noChangeShapeType="1"/>
          </p:cNvSpPr>
          <p:nvPr/>
        </p:nvSpPr>
        <p:spPr bwMode="auto">
          <a:xfrm flipH="1">
            <a:off x="8412163" y="4914900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2" name="Rectangle 144"/>
          <p:cNvSpPr>
            <a:spLocks noChangeArrowheads="1"/>
          </p:cNvSpPr>
          <p:nvPr/>
        </p:nvSpPr>
        <p:spPr bwMode="auto">
          <a:xfrm>
            <a:off x="8831263" y="4860925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223" name="Line 145"/>
          <p:cNvSpPr>
            <a:spLocks noChangeShapeType="1"/>
          </p:cNvSpPr>
          <p:nvPr/>
        </p:nvSpPr>
        <p:spPr bwMode="auto">
          <a:xfrm flipH="1">
            <a:off x="8353425" y="4584700"/>
            <a:ext cx="587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4" name="Line 146"/>
          <p:cNvSpPr>
            <a:spLocks noChangeShapeType="1"/>
          </p:cNvSpPr>
          <p:nvPr/>
        </p:nvSpPr>
        <p:spPr bwMode="auto">
          <a:xfrm>
            <a:off x="8412163" y="4254500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5" name="Line 147"/>
          <p:cNvSpPr>
            <a:spLocks noChangeShapeType="1"/>
          </p:cNvSpPr>
          <p:nvPr/>
        </p:nvSpPr>
        <p:spPr bwMode="auto">
          <a:xfrm flipH="1">
            <a:off x="8315325" y="4087813"/>
            <a:ext cx="3810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6" name="Line 148"/>
          <p:cNvSpPr>
            <a:spLocks noChangeShapeType="1"/>
          </p:cNvSpPr>
          <p:nvPr/>
        </p:nvSpPr>
        <p:spPr bwMode="auto">
          <a:xfrm>
            <a:off x="8353425" y="3594100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7" name="Line 149"/>
          <p:cNvSpPr>
            <a:spLocks noChangeShapeType="1"/>
          </p:cNvSpPr>
          <p:nvPr/>
        </p:nvSpPr>
        <p:spPr bwMode="auto">
          <a:xfrm flipH="1">
            <a:off x="8399463" y="5575300"/>
            <a:ext cx="3873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8" name="Rectangle 150"/>
          <p:cNvSpPr>
            <a:spLocks noChangeArrowheads="1"/>
          </p:cNvSpPr>
          <p:nvPr/>
        </p:nvSpPr>
        <p:spPr bwMode="auto">
          <a:xfrm>
            <a:off x="8831263" y="5521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229" name="Line 151"/>
          <p:cNvSpPr>
            <a:spLocks noChangeShapeType="1"/>
          </p:cNvSpPr>
          <p:nvPr/>
        </p:nvSpPr>
        <p:spPr bwMode="auto">
          <a:xfrm flipH="1">
            <a:off x="8696325" y="6237288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0" name="Rectangle 152"/>
          <p:cNvSpPr>
            <a:spLocks noChangeArrowheads="1"/>
          </p:cNvSpPr>
          <p:nvPr/>
        </p:nvSpPr>
        <p:spPr bwMode="auto">
          <a:xfrm>
            <a:off x="8831263" y="6181725"/>
            <a:ext cx="328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231" name="Line 153"/>
          <p:cNvSpPr>
            <a:spLocks noChangeShapeType="1"/>
          </p:cNvSpPr>
          <p:nvPr/>
        </p:nvSpPr>
        <p:spPr bwMode="auto">
          <a:xfrm flipH="1">
            <a:off x="8696325" y="689610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2" name="Rectangle 154"/>
          <p:cNvSpPr>
            <a:spLocks noChangeArrowheads="1"/>
          </p:cNvSpPr>
          <p:nvPr/>
        </p:nvSpPr>
        <p:spPr bwMode="auto">
          <a:xfrm>
            <a:off x="8831263" y="68421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233" name="Line 155"/>
          <p:cNvSpPr>
            <a:spLocks noChangeShapeType="1"/>
          </p:cNvSpPr>
          <p:nvPr/>
        </p:nvSpPr>
        <p:spPr bwMode="auto">
          <a:xfrm flipH="1">
            <a:off x="8399463" y="6565900"/>
            <a:ext cx="296862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4" name="Line 156"/>
          <p:cNvSpPr>
            <a:spLocks noChangeShapeType="1"/>
          </p:cNvSpPr>
          <p:nvPr/>
        </p:nvSpPr>
        <p:spPr bwMode="auto">
          <a:xfrm>
            <a:off x="8696325" y="6237288"/>
            <a:ext cx="1588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5" name="Line 157"/>
          <p:cNvSpPr>
            <a:spLocks noChangeShapeType="1"/>
          </p:cNvSpPr>
          <p:nvPr/>
        </p:nvSpPr>
        <p:spPr bwMode="auto">
          <a:xfrm flipH="1">
            <a:off x="8315325" y="6070600"/>
            <a:ext cx="841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6" name="Line 158"/>
          <p:cNvSpPr>
            <a:spLocks noChangeShapeType="1"/>
          </p:cNvSpPr>
          <p:nvPr/>
        </p:nvSpPr>
        <p:spPr bwMode="auto">
          <a:xfrm>
            <a:off x="8399463" y="5575300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7" name="Line 159"/>
          <p:cNvSpPr>
            <a:spLocks noChangeShapeType="1"/>
          </p:cNvSpPr>
          <p:nvPr/>
        </p:nvSpPr>
        <p:spPr bwMode="auto">
          <a:xfrm flipH="1">
            <a:off x="8116888" y="5080000"/>
            <a:ext cx="1984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8" name="Line 160"/>
          <p:cNvSpPr>
            <a:spLocks noChangeShapeType="1"/>
          </p:cNvSpPr>
          <p:nvPr/>
        </p:nvSpPr>
        <p:spPr bwMode="auto">
          <a:xfrm>
            <a:off x="8315325" y="4087813"/>
            <a:ext cx="1588" cy="19827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9" name="Line 161"/>
          <p:cNvSpPr>
            <a:spLocks noChangeShapeType="1"/>
          </p:cNvSpPr>
          <p:nvPr/>
        </p:nvSpPr>
        <p:spPr bwMode="auto">
          <a:xfrm flipH="1">
            <a:off x="7580313" y="4005263"/>
            <a:ext cx="536575" cy="1587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0" name="Line 162"/>
          <p:cNvSpPr>
            <a:spLocks noChangeShapeType="1"/>
          </p:cNvSpPr>
          <p:nvPr/>
        </p:nvSpPr>
        <p:spPr bwMode="auto">
          <a:xfrm>
            <a:off x="8116888" y="2932113"/>
            <a:ext cx="1587" cy="21478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1" name="Line 163"/>
          <p:cNvSpPr>
            <a:spLocks noChangeShapeType="1"/>
          </p:cNvSpPr>
          <p:nvPr/>
        </p:nvSpPr>
        <p:spPr bwMode="auto">
          <a:xfrm flipH="1">
            <a:off x="5057775" y="3140075"/>
            <a:ext cx="25225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2" name="Line 164"/>
          <p:cNvSpPr>
            <a:spLocks noChangeShapeType="1"/>
          </p:cNvSpPr>
          <p:nvPr/>
        </p:nvSpPr>
        <p:spPr bwMode="auto">
          <a:xfrm>
            <a:off x="7580313" y="2273300"/>
            <a:ext cx="1587" cy="1731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3" name="Line 165"/>
          <p:cNvSpPr>
            <a:spLocks noChangeShapeType="1"/>
          </p:cNvSpPr>
          <p:nvPr/>
        </p:nvSpPr>
        <p:spPr bwMode="auto">
          <a:xfrm>
            <a:off x="5057775" y="1281113"/>
            <a:ext cx="1588" cy="18589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22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Консенсусное дерево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187450"/>
            <a:ext cx="53228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Совмещение данных от многих деревьев</a:t>
            </a:r>
            <a:endParaRPr lang="ru-RU" sz="3600" dirty="0"/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849312" y="1570037"/>
            <a:ext cx="8686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 набору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с </a:t>
            </a:r>
            <a:r>
              <a:rPr lang="ru-RU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одинаковым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множеством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листьев: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23"/>
          <p:cNvSpPr/>
          <p:nvPr/>
        </p:nvSpPr>
        <p:spPr>
          <a:xfrm>
            <a:off x="1713614" y="2332212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2220912" y="2329618"/>
            <a:ext cx="428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Консенсус (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2243106" y="2788404"/>
            <a:ext cx="53880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во всех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деревьях исходного 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Овал 23"/>
          <p:cNvSpPr/>
          <p:nvPr/>
        </p:nvSpPr>
        <p:spPr>
          <a:xfrm>
            <a:off x="1703462" y="3782665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2"/>
          <p:cNvSpPr>
            <a:spLocks noChangeArrowheads="1"/>
          </p:cNvSpPr>
          <p:nvPr/>
        </p:nvSpPr>
        <p:spPr bwMode="auto">
          <a:xfrm>
            <a:off x="2253258" y="3757838"/>
            <a:ext cx="428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Дерево большинства (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majority-rule tree)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53"/>
          <p:cNvSpPr/>
          <p:nvPr/>
        </p:nvSpPr>
        <p:spPr>
          <a:xfrm>
            <a:off x="2243106" y="4607470"/>
            <a:ext cx="53118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большинстве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исходного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Овал 23"/>
          <p:cNvSpPr/>
          <p:nvPr/>
        </p:nvSpPr>
        <p:spPr>
          <a:xfrm>
            <a:off x="1713614" y="5563168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6"/>
          <p:cNvSpPr/>
          <p:nvPr/>
        </p:nvSpPr>
        <p:spPr>
          <a:xfrm>
            <a:off x="2253258" y="6314566"/>
            <a:ext cx="54540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 дереву большинства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ветви, не противоречащие уже имеющимся, начиная с наиболее «поддержанных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2"/>
          <p:cNvSpPr>
            <a:spLocks noChangeArrowheads="1"/>
          </p:cNvSpPr>
          <p:nvPr/>
        </p:nvSpPr>
        <p:spPr bwMode="auto">
          <a:xfrm>
            <a:off x="2297112" y="5453818"/>
            <a:ext cx="536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расширенного большинства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xtended majority-rule tree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на дом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6912" y="1874837"/>
            <a:ext cx="8382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Даны две ветви, то есть два разбиения одного и того же множества листьев.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понять, могут ли эти две ветви встретиться в одном и том же дереве?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879</Words>
  <Application>Microsoft Office PowerPoint</Application>
  <PresentationFormat>Произвольный</PresentationFormat>
  <Paragraphs>206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Реконструкция филогенетических деревьев, ч. 3</vt:lpstr>
      <vt:lpstr>сравнение деревьев</vt:lpstr>
      <vt:lpstr>Сравнение деревьев</vt:lpstr>
      <vt:lpstr>Напоминание: ветвь дерева как разбиение множества листьев</vt:lpstr>
      <vt:lpstr>Слайд 5</vt:lpstr>
      <vt:lpstr>Слайд 6</vt:lpstr>
      <vt:lpstr>Консенсусное дерево</vt:lpstr>
      <vt:lpstr>Совмещение данных от многих деревьев</vt:lpstr>
      <vt:lpstr>Задача на дом</vt:lpstr>
      <vt:lpstr>Слайд 10</vt:lpstr>
      <vt:lpstr>Наибольшее общее поддерево</vt:lpstr>
      <vt:lpstr>укоренение</vt:lpstr>
      <vt:lpstr>Слайд 13</vt:lpstr>
      <vt:lpstr>Укоренение</vt:lpstr>
      <vt:lpstr>Слайд 15</vt:lpstr>
      <vt:lpstr>Слайд 16</vt:lpstr>
      <vt:lpstr>Bootstrap</vt:lpstr>
      <vt:lpstr>Слайд 18</vt:lpstr>
      <vt:lpstr>Слайд 19</vt:lpstr>
      <vt:lpstr>Слайд 20</vt:lpstr>
      <vt:lpstr>Слайд 21</vt:lpstr>
      <vt:lpstr>Слайд 22</vt:lpstr>
      <vt:lpstr>Анализ дерева, содержащего паралоги</vt:lpstr>
      <vt:lpstr>Ортологи и паралоги</vt:lpstr>
      <vt:lpstr>Пример дерева с паралогами</vt:lpstr>
      <vt:lpstr>что нужно запомнить</vt:lpstr>
      <vt:lpstr>Что нужно помнить при реконструкции филогении по последовательностям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реконструкции филогенетических деревьев</dc:title>
  <dc:creator>Sergei Spirin</dc:creator>
  <cp:lastModifiedBy>Spirin</cp:lastModifiedBy>
  <cp:revision>96</cp:revision>
  <cp:lastPrinted>1601-01-01T00:00:00Z</cp:lastPrinted>
  <dcterms:created xsi:type="dcterms:W3CDTF">2010-03-01T13:17:03Z</dcterms:created>
  <dcterms:modified xsi:type="dcterms:W3CDTF">2022-02-24T15:25:14Z</dcterms:modified>
</cp:coreProperties>
</file>