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4"/>
  </p:notesMasterIdLst>
  <p:sldIdLst>
    <p:sldId id="256" r:id="rId2"/>
    <p:sldId id="299" r:id="rId3"/>
    <p:sldId id="266" r:id="rId4"/>
    <p:sldId id="300" r:id="rId5"/>
    <p:sldId id="261" r:id="rId6"/>
    <p:sldId id="302" r:id="rId7"/>
    <p:sldId id="303" r:id="rId8"/>
    <p:sldId id="304" r:id="rId9"/>
    <p:sldId id="305" r:id="rId10"/>
    <p:sldId id="259" r:id="rId11"/>
    <p:sldId id="307" r:id="rId12"/>
    <p:sldId id="308" r:id="rId13"/>
    <p:sldId id="312" r:id="rId14"/>
    <p:sldId id="318" r:id="rId15"/>
    <p:sldId id="309" r:id="rId16"/>
    <p:sldId id="275" r:id="rId17"/>
    <p:sldId id="325" r:id="rId18"/>
    <p:sldId id="317" r:id="rId19"/>
    <p:sldId id="322" r:id="rId20"/>
    <p:sldId id="326" r:id="rId21"/>
    <p:sldId id="323" r:id="rId22"/>
    <p:sldId id="327" r:id="rId23"/>
    <p:sldId id="324" r:id="rId24"/>
    <p:sldId id="319" r:id="rId25"/>
    <p:sldId id="336" r:id="rId26"/>
    <p:sldId id="328" r:id="rId27"/>
    <p:sldId id="271" r:id="rId28"/>
    <p:sldId id="337" r:id="rId29"/>
    <p:sldId id="320" r:id="rId30"/>
    <p:sldId id="330" r:id="rId31"/>
    <p:sldId id="331" r:id="rId32"/>
    <p:sldId id="332" r:id="rId33"/>
    <p:sldId id="333" r:id="rId34"/>
    <p:sldId id="334" r:id="rId35"/>
    <p:sldId id="335" r:id="rId36"/>
    <p:sldId id="338" r:id="rId37"/>
    <p:sldId id="295" r:id="rId38"/>
    <p:sldId id="280" r:id="rId39"/>
    <p:sldId id="281" r:id="rId40"/>
    <p:sldId id="279" r:id="rId41"/>
    <p:sldId id="285" r:id="rId42"/>
    <p:sldId id="28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EE4A7C4-6F70-4B8D-B099-F2A167BE7CEE}">
          <p14:sldIdLst>
            <p14:sldId id="256"/>
            <p14:sldId id="299"/>
            <p14:sldId id="266"/>
            <p14:sldId id="300"/>
            <p14:sldId id="261"/>
            <p14:sldId id="302"/>
            <p14:sldId id="303"/>
            <p14:sldId id="304"/>
            <p14:sldId id="305"/>
            <p14:sldId id="259"/>
            <p14:sldId id="307"/>
            <p14:sldId id="308"/>
            <p14:sldId id="312"/>
            <p14:sldId id="318"/>
            <p14:sldId id="309"/>
            <p14:sldId id="275"/>
            <p14:sldId id="325"/>
            <p14:sldId id="317"/>
            <p14:sldId id="322"/>
            <p14:sldId id="326"/>
            <p14:sldId id="323"/>
            <p14:sldId id="327"/>
          </p14:sldIdLst>
        </p14:section>
        <p14:section name="Раздел без заголовка" id="{DBCE6F9F-7FCC-4AC8-BF11-1DFE8F99B21D}">
          <p14:sldIdLst>
            <p14:sldId id="324"/>
            <p14:sldId id="319"/>
            <p14:sldId id="336"/>
            <p14:sldId id="328"/>
            <p14:sldId id="271"/>
            <p14:sldId id="337"/>
            <p14:sldId id="320"/>
            <p14:sldId id="330"/>
            <p14:sldId id="331"/>
            <p14:sldId id="332"/>
            <p14:sldId id="333"/>
            <p14:sldId id="334"/>
            <p14:sldId id="335"/>
            <p14:sldId id="338"/>
            <p14:sldId id="295"/>
            <p14:sldId id="280"/>
            <p14:sldId id="281"/>
            <p14:sldId id="279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89" autoAdjust="0"/>
    <p:restoredTop sz="94607" autoAdjust="0"/>
  </p:normalViewPr>
  <p:slideViewPr>
    <p:cSldViewPr snapToGrid="0" showGuides="1">
      <p:cViewPr varScale="1">
        <p:scale>
          <a:sx n="68" d="100"/>
          <a:sy n="68" d="100"/>
        </p:scale>
        <p:origin x="728" y="60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5B778-1CE1-4B47-92E2-54A3F7A08F62}" type="datetimeFigureOut">
              <a:rPr lang="ru-RU" smtClean="0"/>
              <a:pPr/>
              <a:t>08-11-2021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0A071-5D45-4A38-BC51-26D0D7B42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11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A071-5D45-4A38-BC51-26D0D7B4271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2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A071-5D45-4A38-BC51-26D0D7B4271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A071-5D45-4A38-BC51-26D0D7B4271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9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A071-5D45-4A38-BC51-26D0D7B4271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2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body"/>
          </p:nvPr>
        </p:nvSpPr>
        <p:spPr>
          <a:xfrm>
            <a:off x="360" y="36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оси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расположена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последовательность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одного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генома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целиком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Сжатие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1млн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букв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позволяет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буквы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увидеть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endParaRPr lang="en-US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оси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Y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снизу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вверх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расположена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последовательность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другого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генома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</a:p>
          <a:p>
            <a:endParaRPr lang="en-US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Точки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карте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соответствуют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совпадающим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или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очень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похожим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фрагментам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последовательности</a:t>
            </a:r>
            <a:endParaRPr lang="en-US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CustomShape 2"/>
          <p:cNvSpPr/>
          <p:nvPr/>
        </p:nvSpPr>
        <p:spPr>
          <a:xfrm>
            <a:off x="360" y="360"/>
            <a:ext cx="11795760" cy="1179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E41181E-9487-4D0C-ABE8-1FFD1E83023F}" type="slidenum"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>
                <a:lnSpc>
                  <a:spcPct val="100000"/>
                </a:lnSpc>
              </a:pPr>
              <a:t>40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860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4EEC-8FE8-4703-8EBB-1A258DE5821A}" type="datetime1">
              <a:rPr lang="ru-RU" smtClean="0"/>
              <a:t>08-11-2021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6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8938-AB0D-49AF-8555-4B7EFC8C7580}" type="datetime1">
              <a:rPr lang="ru-RU" smtClean="0"/>
              <a:t>08-11-2021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2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965E-164C-4552-9DAD-541CF6F21CE6}" type="datetime1">
              <a:rPr lang="ru-RU" smtClean="0"/>
              <a:t>08-11-2021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8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B7D8-75BD-4600-AA98-DF006C9F5773}" type="datetime1">
              <a:rPr lang="ru-RU" smtClean="0"/>
              <a:t>08-11-2021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7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510-8501-4065-A8CF-7EB1F2DEBFC9}" type="datetime1">
              <a:rPr lang="ru-RU" smtClean="0"/>
              <a:t>08-11-2021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6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EBBD-C8D7-492D-80FD-D2766E839938}" type="datetime1">
              <a:rPr lang="ru-RU" smtClean="0"/>
              <a:t>08-11-2021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49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2A8C-E168-454A-9250-A76B5B09B1C0}" type="datetime1">
              <a:rPr lang="ru-RU" smtClean="0"/>
              <a:t>08-11-2021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1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D7F5-06AF-4E33-91B3-65C99E62A088}" type="datetime1">
              <a:rPr lang="ru-RU" smtClean="0"/>
              <a:t>08-11-2021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8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3AEE-2BB9-41E5-A4B2-82AA665CB936}" type="datetime1">
              <a:rPr lang="ru-RU" smtClean="0"/>
              <a:t>08-11-2021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6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E261-FA52-4FF6-9286-88389A486EB1}" type="datetime1">
              <a:rPr lang="ru-RU" smtClean="0"/>
              <a:t>08-11-2021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54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12C6-368F-403C-8929-10CFAAC1333C}" type="datetime1">
              <a:rPr lang="ru-RU" smtClean="0"/>
              <a:t>08-11-2021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4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121A-CA18-4EF4-8056-DAEEF3F9C18F}" type="datetime1">
              <a:rPr lang="ru-RU" smtClean="0"/>
              <a:t>08-11-2021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0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mummer.sourceforge.net/manual/AlignmentTypes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Выравнивание геномов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А.Ал</a:t>
            </a:r>
            <a:r>
              <a:rPr lang="en-US" dirty="0"/>
              <a:t>.</a:t>
            </a:r>
            <a:r>
              <a:rPr lang="ru-RU" dirty="0" smtClean="0"/>
              <a:t>, 20</a:t>
            </a:r>
            <a:r>
              <a:rPr lang="en-US" dirty="0" smtClean="0"/>
              <a:t>2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04" y="25165"/>
            <a:ext cx="8900719" cy="775705"/>
          </a:xfrm>
        </p:spPr>
        <p:txBody>
          <a:bodyPr>
            <a:normAutofit/>
          </a:bodyPr>
          <a:lstStyle/>
          <a:p>
            <a:r>
              <a:rPr lang="ru-RU" sz="3600" dirty="0"/>
              <a:t>4. Крупные события в эволюции геномов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0586" y="4809535"/>
            <a:ext cx="499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Индель</a:t>
            </a:r>
            <a:r>
              <a:rPr lang="ru-RU" dirty="0" smtClean="0"/>
              <a:t> – </a:t>
            </a:r>
            <a:r>
              <a:rPr lang="ru-RU" dirty="0" err="1" smtClean="0"/>
              <a:t>делеция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en-US" dirty="0" smtClean="0"/>
              <a:t>subject </a:t>
            </a:r>
            <a:r>
              <a:rPr lang="ru-RU" dirty="0" smtClean="0"/>
              <a:t>или вставка в </a:t>
            </a:r>
            <a:r>
              <a:rPr lang="en-US" dirty="0" smtClean="0"/>
              <a:t>query</a:t>
            </a:r>
            <a:r>
              <a:rPr lang="ru-RU" dirty="0" smtClean="0"/>
              <a:t> 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0586" y="5323627"/>
            <a:ext cx="871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Можно ли определить </a:t>
            </a:r>
            <a:r>
              <a:rPr lang="ru-RU" dirty="0" err="1" smtClean="0"/>
              <a:t>делеция</a:t>
            </a:r>
            <a:r>
              <a:rPr lang="ru-RU" dirty="0" smtClean="0"/>
              <a:t> или вставка, т.е. горизонтальный перенос  из генома </a:t>
            </a:r>
          </a:p>
          <a:p>
            <a:r>
              <a:rPr lang="ru-RU" dirty="0"/>
              <a:t>д</a:t>
            </a:r>
            <a:r>
              <a:rPr lang="ru-RU" dirty="0" smtClean="0"/>
              <a:t>алекого организма (у прокариот и вирусов) 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1828" y="6265652"/>
            <a:ext cx="605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Да, если построить множественное выравнивание геномов</a:t>
            </a:r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299636" y="1689960"/>
            <a:ext cx="3298243" cy="2861581"/>
            <a:chOff x="1299636" y="1689960"/>
            <a:chExt cx="3298243" cy="2861581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770017" y="3415785"/>
              <a:ext cx="834672" cy="558883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765699" y="2409951"/>
              <a:ext cx="2806301" cy="13228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604689" y="1691340"/>
              <a:ext cx="1" cy="2313424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485072" y="1689960"/>
              <a:ext cx="7073" cy="2280300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1768624" y="1691340"/>
              <a:ext cx="2803376" cy="231204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765699" y="3398808"/>
              <a:ext cx="2832180" cy="3755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1730624" y="3022996"/>
              <a:ext cx="2841376" cy="14868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2604689" y="1691340"/>
              <a:ext cx="1967311" cy="1309122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41463" y="4089876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  <a:endParaRPr lang="ru-RU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83593" y="4067342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</a:t>
              </a:r>
              <a:endParaRPr lang="ru-RU" sz="2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62972" y="4044466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</a:t>
              </a:r>
              <a:endParaRPr lang="ru-RU" sz="2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9636" y="248129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ru-RU" sz="2400" b="1" baseline="30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04139" y="1821134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</a:t>
              </a:r>
              <a:endParaRPr lang="ru-RU" sz="2400" b="1" dirty="0"/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flipV="1">
              <a:off x="1634934" y="1757738"/>
              <a:ext cx="5691" cy="2110270"/>
            </a:xfrm>
            <a:prstGeom prst="straightConnector1">
              <a:avLst/>
            </a:prstGeom>
            <a:ln w="60325" cmpd="dbl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336354" y="3464272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  <a:endParaRPr lang="ru-RU" sz="2400" b="1" dirty="0"/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flipV="1">
              <a:off x="1727479" y="4089876"/>
              <a:ext cx="2844521" cy="29556"/>
            </a:xfrm>
            <a:prstGeom prst="straightConnector1">
              <a:avLst/>
            </a:prstGeom>
            <a:ln w="60325" cmpd="dbl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323459" y="2989246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X</a:t>
              </a:r>
              <a:endParaRPr lang="ru-RU" sz="2400" b="1" baseline="30000" dirty="0"/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894" y="1666579"/>
            <a:ext cx="2952211" cy="25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81" y="101052"/>
            <a:ext cx="8900719" cy="775705"/>
          </a:xfrm>
        </p:spPr>
        <p:txBody>
          <a:bodyPr>
            <a:normAutofit/>
          </a:bodyPr>
          <a:lstStyle/>
          <a:p>
            <a:r>
              <a:rPr lang="en-US" sz="3600" dirty="0"/>
              <a:t>4</a:t>
            </a:r>
            <a:r>
              <a:rPr lang="ru-RU" sz="3600" dirty="0"/>
              <a:t>. Крупные события в эволюции геномов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601716" y="1586426"/>
            <a:ext cx="3000594" cy="2801216"/>
            <a:chOff x="1231444" y="1275876"/>
            <a:chExt cx="3000594" cy="2801216"/>
          </a:xfrm>
        </p:grpSpPr>
        <p:sp>
          <p:nvSpPr>
            <p:cNvPr id="17" name="TextBox 16"/>
            <p:cNvSpPr txBox="1"/>
            <p:nvPr/>
          </p:nvSpPr>
          <p:spPr>
            <a:xfrm>
              <a:off x="1841463" y="3615427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  <a:endParaRPr lang="ru-RU" sz="2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83593" y="3592893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</a:t>
              </a:r>
              <a:endParaRPr lang="ru-RU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62972" y="3570017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</a:t>
              </a:r>
              <a:endParaRPr lang="ru-RU" sz="2400" b="1" dirty="0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2293633" y="1830049"/>
              <a:ext cx="1276691" cy="1108581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664325" y="2991999"/>
              <a:ext cx="616528" cy="498608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660007" y="1861482"/>
              <a:ext cx="2552818" cy="1918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1193731" y="2397742"/>
              <a:ext cx="2244823" cy="1092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1660007" y="1275880"/>
              <a:ext cx="2555002" cy="224386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2465339" y="2397742"/>
              <a:ext cx="2244823" cy="1092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677036" y="2948508"/>
              <a:ext cx="2555002" cy="1918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3584431" y="1282119"/>
              <a:ext cx="619272" cy="57939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231444" y="2138118"/>
              <a:ext cx="444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B</a:t>
              </a:r>
              <a:r>
                <a:rPr lang="en-US" sz="2400" b="1" baseline="30000" dirty="0" err="1"/>
                <a:t>c</a:t>
              </a:r>
              <a:endParaRPr lang="ru-RU" sz="2400" b="1" baseline="30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78261" y="1346685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</a:t>
              </a:r>
              <a:endParaRPr lang="ru-RU" sz="2400" b="1" dirty="0"/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flipV="1">
              <a:off x="1609056" y="1283289"/>
              <a:ext cx="5691" cy="2110270"/>
            </a:xfrm>
            <a:prstGeom prst="straightConnector1">
              <a:avLst/>
            </a:prstGeom>
            <a:ln w="60325" cmpd="dbl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310476" y="2989823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  <a:endParaRPr lang="ru-RU" sz="2400" b="1" dirty="0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V="1">
              <a:off x="1701601" y="3615427"/>
              <a:ext cx="2530437" cy="29555"/>
            </a:xfrm>
            <a:prstGeom prst="straightConnector1">
              <a:avLst/>
            </a:prstGeom>
            <a:ln w="60325" cmpd="dbl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891523" y="5192376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Инверсия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50768"/>
            <a:ext cx="41148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04" y="25165"/>
            <a:ext cx="8900719" cy="775705"/>
          </a:xfrm>
        </p:spPr>
        <p:txBody>
          <a:bodyPr>
            <a:normAutofit/>
          </a:bodyPr>
          <a:lstStyle/>
          <a:p>
            <a:r>
              <a:rPr lang="ru-RU" sz="3600" dirty="0"/>
              <a:t>4. Крупные события в эволюции геномов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12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765699" y="2841801"/>
            <a:ext cx="1403150" cy="115959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765699" y="2409951"/>
            <a:ext cx="2806301" cy="13228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604690" y="1306895"/>
            <a:ext cx="19590" cy="2697869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20000">
            <a:off x="3123160" y="1306895"/>
            <a:ext cx="63912" cy="2737571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60584" y="1306895"/>
            <a:ext cx="2725152" cy="26964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765699" y="3303922"/>
            <a:ext cx="2832180" cy="3755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730624" y="2859102"/>
            <a:ext cx="2841376" cy="14868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624280" y="1321762"/>
            <a:ext cx="1861456" cy="153734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41463" y="408987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83593" y="406734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62972" y="404446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99636" y="248129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B’’</a:t>
            </a:r>
            <a:endParaRPr lang="ru-RU" sz="24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1304139" y="182113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  <a:endParaRPr lang="ru-RU" sz="24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634934" y="1306895"/>
            <a:ext cx="9426" cy="2561113"/>
          </a:xfrm>
          <a:prstGeom prst="straightConnector1">
            <a:avLst/>
          </a:prstGeom>
          <a:ln w="60325" cmpd="dbl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36354" y="346427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endParaRPr lang="ru-RU" sz="24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1727479" y="4089876"/>
            <a:ext cx="2844521" cy="29556"/>
          </a:xfrm>
          <a:prstGeom prst="straightConnector1">
            <a:avLst/>
          </a:prstGeom>
          <a:ln w="60325" cmpd="dbl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23459" y="298924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B’</a:t>
            </a:r>
            <a:endParaRPr lang="ru-RU" sz="2400" b="1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891523" y="5192376"/>
            <a:ext cx="137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Дупликация</a:t>
            </a:r>
            <a:endParaRPr lang="ru-RU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360" y="1821134"/>
            <a:ext cx="2089836" cy="214080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630924" y="4298174"/>
            <a:ext cx="3383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Последовательности малой </a:t>
            </a:r>
          </a:p>
          <a:p>
            <a:r>
              <a:rPr lang="ru-RU" dirty="0" smtClean="0"/>
              <a:t>сложности – результат множественных</a:t>
            </a:r>
          </a:p>
          <a:p>
            <a:r>
              <a:rPr lang="ru-RU" dirty="0" smtClean="0"/>
              <a:t>дупликация коротких фрагментов ДНК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8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04" y="25165"/>
            <a:ext cx="8900719" cy="775705"/>
          </a:xfrm>
        </p:spPr>
        <p:txBody>
          <a:bodyPr>
            <a:normAutofit/>
          </a:bodyPr>
          <a:lstStyle/>
          <a:p>
            <a:r>
              <a:rPr lang="ru-RU" sz="3600" dirty="0"/>
              <a:t>4</a:t>
            </a:r>
            <a:r>
              <a:rPr lang="ru-RU" sz="3600" dirty="0" smtClean="0"/>
              <a:t>. Крупные события </a:t>
            </a:r>
            <a:r>
              <a:rPr lang="ru-RU" sz="3600" dirty="0"/>
              <a:t>в эволюции геномов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66652" y="5395575"/>
            <a:ext cx="154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Транслокация</a:t>
            </a:r>
            <a:endParaRPr lang="ru-RU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1299636" y="1512534"/>
            <a:ext cx="3547654" cy="3016473"/>
            <a:chOff x="1299636" y="1512534"/>
            <a:chExt cx="3547654" cy="301647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765699" y="3303922"/>
              <a:ext cx="848786" cy="697473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2604690" y="1512534"/>
              <a:ext cx="7114" cy="2492230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3111576" y="1520640"/>
              <a:ext cx="38163" cy="2524107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1760584" y="1512534"/>
              <a:ext cx="3033090" cy="249085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765699" y="3247851"/>
              <a:ext cx="3012671" cy="59828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730624" y="2310551"/>
              <a:ext cx="3116666" cy="35442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3141383" y="2721572"/>
              <a:ext cx="701944" cy="55868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16954" y="4034460"/>
              <a:ext cx="370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</a:t>
              </a:r>
              <a:endParaRPr lang="ru-RU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91233" y="4067342"/>
              <a:ext cx="319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</a:t>
              </a:r>
              <a:endParaRPr lang="ru-RU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88985" y="4052302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</a:t>
              </a:r>
              <a:endParaRPr lang="ru-RU" sz="2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99636" y="248129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ru-RU" sz="2400" b="1" baseline="30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04139" y="1821134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</a:t>
              </a:r>
              <a:endParaRPr lang="ru-RU" sz="2400" b="1" dirty="0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H="1" flipV="1">
              <a:off x="1632353" y="1512534"/>
              <a:ext cx="2581" cy="2355475"/>
            </a:xfrm>
            <a:prstGeom prst="straightConnector1">
              <a:avLst/>
            </a:prstGeom>
            <a:ln w="60325" cmpd="dbl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336354" y="3464272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  <a:endParaRPr lang="ru-RU" sz="2400" b="1" dirty="0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V="1">
              <a:off x="1736436" y="4068418"/>
              <a:ext cx="3057238" cy="14055"/>
            </a:xfrm>
            <a:prstGeom prst="straightConnector1">
              <a:avLst/>
            </a:prstGeom>
            <a:ln w="60325" cmpd="dbl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323459" y="2989246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</a:t>
              </a:r>
              <a:endParaRPr lang="ru-RU" sz="2400" b="1" baseline="30000" dirty="0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822790" y="1512534"/>
              <a:ext cx="4704" cy="2532213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2598533" y="2326827"/>
              <a:ext cx="528623" cy="441946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008582" y="4036290"/>
              <a:ext cx="3517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</a:t>
              </a:r>
              <a:endParaRPr lang="ru-RU" sz="2400" b="1" dirty="0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3843327" y="1520640"/>
              <a:ext cx="935043" cy="79496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841463" y="2738271"/>
              <a:ext cx="2889814" cy="47482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508840" y="5811042"/>
            <a:ext cx="6718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Транслокация</a:t>
            </a:r>
            <a:r>
              <a:rPr lang="ru-RU" dirty="0" smtClean="0"/>
              <a:t> может быть результатом нескольких инверсий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…AB … =&gt;</a:t>
            </a:r>
            <a:r>
              <a:rPr lang="en-US" dirty="0" err="1" smtClean="0"/>
              <a:t>inv</a:t>
            </a:r>
            <a:r>
              <a:rPr lang="en-US" dirty="0" smtClean="0"/>
              <a:t>(AB)=&gt; …</a:t>
            </a:r>
            <a:r>
              <a:rPr lang="en-US" dirty="0" err="1" smtClean="0"/>
              <a:t>B</a:t>
            </a:r>
            <a:r>
              <a:rPr lang="en-US" baseline="30000" dirty="0" err="1" smtClean="0"/>
              <a:t>c</a:t>
            </a:r>
            <a:r>
              <a:rPr lang="en-US" dirty="0" smtClean="0"/>
              <a:t> A</a:t>
            </a:r>
            <a:r>
              <a:rPr lang="en-US" baseline="30000" dirty="0" smtClean="0"/>
              <a:t>c</a:t>
            </a:r>
            <a:r>
              <a:rPr lang="en-US" dirty="0" smtClean="0"/>
              <a:t>… =&gt; </a:t>
            </a:r>
            <a:r>
              <a:rPr lang="en-US" dirty="0" err="1" smtClean="0"/>
              <a:t>inv</a:t>
            </a:r>
            <a:r>
              <a:rPr lang="en-US" dirty="0" smtClean="0"/>
              <a:t>(</a:t>
            </a:r>
            <a:r>
              <a:rPr lang="en-US" dirty="0" err="1" smtClean="0"/>
              <a:t>B</a:t>
            </a:r>
            <a:r>
              <a:rPr lang="en-US" baseline="30000" dirty="0" err="1" smtClean="0"/>
              <a:t>c</a:t>
            </a:r>
            <a:r>
              <a:rPr lang="en-US" dirty="0" smtClean="0"/>
              <a:t>)=&gt; …B A</a:t>
            </a:r>
            <a:r>
              <a:rPr lang="en-US" baseline="30000" dirty="0" smtClean="0"/>
              <a:t>c</a:t>
            </a:r>
            <a:r>
              <a:rPr lang="en-US" dirty="0" smtClean="0"/>
              <a:t>… </a:t>
            </a:r>
            <a:r>
              <a:rPr lang="en-US" dirty="0"/>
              <a:t>=&gt; </a:t>
            </a:r>
            <a:r>
              <a:rPr lang="en-US" dirty="0" err="1" smtClean="0"/>
              <a:t>inv</a:t>
            </a:r>
            <a:r>
              <a:rPr lang="en-US" dirty="0" smtClean="0"/>
              <a:t>(A</a:t>
            </a:r>
            <a:r>
              <a:rPr lang="en-US" baseline="30000" dirty="0" smtClean="0"/>
              <a:t>c</a:t>
            </a:r>
            <a:r>
              <a:rPr lang="en-US" dirty="0"/>
              <a:t>)=&gt; …</a:t>
            </a:r>
            <a:r>
              <a:rPr lang="en-US" dirty="0" smtClean="0"/>
              <a:t>BA… </a:t>
            </a:r>
            <a:endParaRPr lang="ru-RU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162000" y="586193"/>
            <a:ext cx="8820000" cy="4886325"/>
            <a:chOff x="180436" y="576000"/>
            <a:chExt cx="8820000" cy="4886325"/>
          </a:xfrm>
          <a:solidFill>
            <a:schemeClr val="accent6">
              <a:lumMod val="20000"/>
              <a:lumOff val="80000"/>
              <a:alpha val="25000"/>
            </a:schemeClr>
          </a:solidFill>
        </p:grpSpPr>
        <p:pic>
          <p:nvPicPr>
            <p:cNvPr id="43" name="Рисунок 42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36" y="4637601"/>
              <a:ext cx="8820000" cy="14400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5" name="Рисунок 44"/>
            <p:cNvPicPr>
              <a:picLocks/>
            </p:cNvPicPr>
            <p:nvPr/>
          </p:nvPicPr>
          <p:blipFill rotWithShape="1">
            <a:blip r:embed="rId3"/>
            <a:srcRect r="33333"/>
            <a:stretch/>
          </p:blipFill>
          <p:spPr>
            <a:xfrm>
              <a:off x="8100000" y="576000"/>
              <a:ext cx="144000" cy="488632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4" name="Прямоугольник 53"/>
          <p:cNvSpPr/>
          <p:nvPr/>
        </p:nvSpPr>
        <p:spPr>
          <a:xfrm>
            <a:off x="162000" y="586193"/>
            <a:ext cx="8820000" cy="4886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Транслокации</a:t>
            </a:r>
            <a:r>
              <a:rPr lang="ru-RU" dirty="0" smtClean="0"/>
              <a:t> между ДНК одного генома – хромосомами, </a:t>
            </a:r>
            <a:r>
              <a:rPr lang="ru-RU" dirty="0" err="1" smtClean="0"/>
              <a:t>плазмидами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04" y="25165"/>
            <a:ext cx="8900719" cy="775705"/>
          </a:xfrm>
        </p:spPr>
        <p:txBody>
          <a:bodyPr>
            <a:normAutofit/>
          </a:bodyPr>
          <a:lstStyle/>
          <a:p>
            <a:r>
              <a:rPr lang="ru-RU" sz="3600" dirty="0"/>
              <a:t>4</a:t>
            </a:r>
            <a:r>
              <a:rPr lang="ru-RU" sz="3600" dirty="0" smtClean="0"/>
              <a:t>. </a:t>
            </a:r>
            <a:r>
              <a:rPr lang="ru-RU" sz="3600" dirty="0"/>
              <a:t>Крупные события в эволюции </a:t>
            </a:r>
            <a:r>
              <a:rPr lang="ru-RU" sz="3600" dirty="0" smtClean="0"/>
              <a:t>геномов? 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15</a:t>
            </a:fld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5390919" y="1037660"/>
            <a:ext cx="2672390" cy="2344131"/>
            <a:chOff x="-484587" y="4162241"/>
            <a:chExt cx="2672390" cy="2344131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268313" y="4805299"/>
              <a:ext cx="1919490" cy="1701073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14"/>
            <p:cNvGrpSpPr/>
            <p:nvPr/>
          </p:nvGrpSpPr>
          <p:grpSpPr>
            <a:xfrm>
              <a:off x="-484587" y="4162241"/>
              <a:ext cx="2628207" cy="2344131"/>
              <a:chOff x="1049887" y="1846524"/>
              <a:chExt cx="2902988" cy="2744525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049887" y="2562486"/>
                <a:ext cx="2900506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423124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16200000" flipH="1" flipV="1">
                <a:off x="1103811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Прямоугольник 11"/>
              <p:cNvSpPr/>
              <p:nvPr/>
            </p:nvSpPr>
            <p:spPr>
              <a:xfrm>
                <a:off x="1049887" y="1846528"/>
                <a:ext cx="2902988" cy="274335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1867922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049887" y="3918695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049887" y="3237989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-432018" y="4218159"/>
              <a:ext cx="634193" cy="520666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62"/>
          <p:cNvGrpSpPr/>
          <p:nvPr/>
        </p:nvGrpSpPr>
        <p:grpSpPr>
          <a:xfrm>
            <a:off x="668872" y="1006903"/>
            <a:ext cx="3003142" cy="2303903"/>
            <a:chOff x="8174587" y="1979874"/>
            <a:chExt cx="2902988" cy="2744525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8221348" y="2043440"/>
              <a:ext cx="2853745" cy="267979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30"/>
            <p:cNvGrpSpPr/>
            <p:nvPr/>
          </p:nvGrpSpPr>
          <p:grpSpPr>
            <a:xfrm>
              <a:off x="8174587" y="1979874"/>
              <a:ext cx="2902988" cy="2744525"/>
              <a:chOff x="1049887" y="1846524"/>
              <a:chExt cx="2902988" cy="2744525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1049887" y="2562486"/>
                <a:ext cx="2900506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>
                <a:off x="423124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16200000" flipH="1" flipV="1">
                <a:off x="1103811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Прямоугольник 29"/>
              <p:cNvSpPr/>
              <p:nvPr/>
            </p:nvSpPr>
            <p:spPr>
              <a:xfrm>
                <a:off x="1049887" y="1846528"/>
                <a:ext cx="2902988" cy="274335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>
                <a:off x="1867922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049887" y="3918695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1049887" y="3237989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Группа 66"/>
          <p:cNvGrpSpPr/>
          <p:nvPr/>
        </p:nvGrpSpPr>
        <p:grpSpPr>
          <a:xfrm>
            <a:off x="800771" y="3918962"/>
            <a:ext cx="2785149" cy="2298194"/>
            <a:chOff x="800771" y="3918962"/>
            <a:chExt cx="2785149" cy="2298194"/>
          </a:xfrm>
        </p:grpSpPr>
        <p:grpSp>
          <p:nvGrpSpPr>
            <p:cNvPr id="16" name="Группа 20"/>
            <p:cNvGrpSpPr/>
            <p:nvPr/>
          </p:nvGrpSpPr>
          <p:grpSpPr>
            <a:xfrm>
              <a:off x="821393" y="3918962"/>
              <a:ext cx="2764527" cy="2298194"/>
              <a:chOff x="1049887" y="1846524"/>
              <a:chExt cx="2902988" cy="2744525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1049887" y="2562486"/>
                <a:ext cx="2900506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423124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16200000" flipH="1" flipV="1">
                <a:off x="1103811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Прямоугольник 19"/>
              <p:cNvSpPr/>
              <p:nvPr/>
            </p:nvSpPr>
            <p:spPr>
              <a:xfrm>
                <a:off x="1049887" y="1846528"/>
                <a:ext cx="2902988" cy="274335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1867922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1049887" y="3918695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049887" y="3237989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Прямая соединительная линия 45"/>
            <p:cNvCxnSpPr>
              <a:endCxn id="20" idx="2"/>
            </p:cNvCxnSpPr>
            <p:nvPr/>
          </p:nvCxnSpPr>
          <p:spPr>
            <a:xfrm>
              <a:off x="800771" y="5142477"/>
              <a:ext cx="1402886" cy="107370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20" idx="0"/>
              <a:endCxn id="20" idx="3"/>
            </p:cNvCxnSpPr>
            <p:nvPr/>
          </p:nvCxnSpPr>
          <p:spPr>
            <a:xfrm>
              <a:off x="2203657" y="3918965"/>
              <a:ext cx="1382263" cy="1148608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20"/>
          <p:cNvGrpSpPr/>
          <p:nvPr/>
        </p:nvGrpSpPr>
        <p:grpSpPr>
          <a:xfrm>
            <a:off x="5292871" y="3954632"/>
            <a:ext cx="2764527" cy="2298194"/>
            <a:chOff x="1049887" y="1846524"/>
            <a:chExt cx="2902988" cy="2744525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1049887" y="2562486"/>
              <a:ext cx="2900506" cy="2345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423124" y="3218166"/>
              <a:ext cx="2744525" cy="1241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16200000" flipH="1" flipV="1">
              <a:off x="1103811" y="3218166"/>
              <a:ext cx="2744525" cy="1241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Прямоугольник 74"/>
            <p:cNvSpPr/>
            <p:nvPr/>
          </p:nvSpPr>
          <p:spPr>
            <a:xfrm>
              <a:off x="1049887" y="1846528"/>
              <a:ext cx="2902988" cy="274335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1867922" y="3218166"/>
              <a:ext cx="2744525" cy="1241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1049887" y="3918695"/>
              <a:ext cx="2902988" cy="2345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1049887" y="3237989"/>
              <a:ext cx="2902988" cy="2345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Прямая соединительная линия 69"/>
          <p:cNvCxnSpPr/>
          <p:nvPr/>
        </p:nvCxnSpPr>
        <p:spPr>
          <a:xfrm flipV="1">
            <a:off x="5290507" y="5654144"/>
            <a:ext cx="706520" cy="56203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6712755" y="3990475"/>
            <a:ext cx="1296441" cy="109366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443984" y="60199"/>
            <a:ext cx="8221602" cy="1143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4"/>
          <p:cNvSpPr/>
          <p:nvPr/>
        </p:nvSpPr>
        <p:spPr>
          <a:xfrm>
            <a:off x="831733" y="3020627"/>
            <a:ext cx="412957" cy="412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176" b="1" spc="-1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5"/>
          <p:cNvSpPr/>
          <p:nvPr/>
        </p:nvSpPr>
        <p:spPr>
          <a:xfrm>
            <a:off x="7047962" y="6338322"/>
            <a:ext cx="412957" cy="412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176" b="1" spc="-1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6"/>
          <p:cNvSpPr/>
          <p:nvPr/>
        </p:nvSpPr>
        <p:spPr>
          <a:xfrm>
            <a:off x="1245995" y="1430824"/>
            <a:ext cx="5800335" cy="67575"/>
          </a:xfrm>
          <a:prstGeom prst="rect">
            <a:avLst/>
          </a:prstGeom>
          <a:solidFill>
            <a:srgbClr val="969696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7"/>
          <p:cNvSpPr/>
          <p:nvPr/>
        </p:nvSpPr>
        <p:spPr>
          <a:xfrm>
            <a:off x="1245995" y="2329210"/>
            <a:ext cx="5800335" cy="67575"/>
          </a:xfrm>
          <a:prstGeom prst="rect">
            <a:avLst/>
          </a:prstGeom>
          <a:solidFill>
            <a:srgbClr val="969696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8"/>
          <p:cNvSpPr/>
          <p:nvPr/>
        </p:nvSpPr>
        <p:spPr>
          <a:xfrm>
            <a:off x="831733" y="1223529"/>
            <a:ext cx="412957" cy="412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176" b="1" spc="-1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9"/>
          <p:cNvSpPr/>
          <p:nvPr/>
        </p:nvSpPr>
        <p:spPr>
          <a:xfrm>
            <a:off x="831733" y="2121914"/>
            <a:ext cx="412957" cy="412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176" b="1" spc="-1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Line 10"/>
          <p:cNvSpPr/>
          <p:nvPr/>
        </p:nvSpPr>
        <p:spPr>
          <a:xfrm>
            <a:off x="5804847" y="1499705"/>
            <a:ext cx="207295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Line 11"/>
          <p:cNvSpPr/>
          <p:nvPr/>
        </p:nvSpPr>
        <p:spPr>
          <a:xfrm flipH="1">
            <a:off x="5597552" y="1499705"/>
            <a:ext cx="207295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12"/>
          <p:cNvSpPr/>
          <p:nvPr/>
        </p:nvSpPr>
        <p:spPr>
          <a:xfrm>
            <a:off x="5597552" y="2329210"/>
            <a:ext cx="412631" cy="67575"/>
          </a:xfrm>
          <a:prstGeom prst="rect">
            <a:avLst/>
          </a:prstGeom>
          <a:solidFill>
            <a:srgbClr val="0066FF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13"/>
          <p:cNvSpPr/>
          <p:nvPr/>
        </p:nvSpPr>
        <p:spPr>
          <a:xfrm>
            <a:off x="6011814" y="2329210"/>
            <a:ext cx="1448778" cy="67575"/>
          </a:xfrm>
          <a:prstGeom prst="rect">
            <a:avLst/>
          </a:prstGeom>
          <a:solidFill>
            <a:srgbClr val="969696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Line 14"/>
          <p:cNvSpPr/>
          <p:nvPr/>
        </p:nvSpPr>
        <p:spPr>
          <a:xfrm>
            <a:off x="1729139" y="1499705"/>
            <a:ext cx="414263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Line 15"/>
          <p:cNvSpPr/>
          <p:nvPr/>
        </p:nvSpPr>
        <p:spPr>
          <a:xfrm>
            <a:off x="2143728" y="1499705"/>
            <a:ext cx="414263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16"/>
          <p:cNvSpPr/>
          <p:nvPr/>
        </p:nvSpPr>
        <p:spPr>
          <a:xfrm>
            <a:off x="2144055" y="2329210"/>
            <a:ext cx="412631" cy="67575"/>
          </a:xfrm>
          <a:prstGeom prst="rect">
            <a:avLst/>
          </a:prstGeom>
          <a:solidFill>
            <a:srgbClr val="000099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Line 17"/>
          <p:cNvSpPr/>
          <p:nvPr/>
        </p:nvSpPr>
        <p:spPr>
          <a:xfrm flipH="1">
            <a:off x="1729139" y="1499705"/>
            <a:ext cx="414263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Line 18"/>
          <p:cNvSpPr/>
          <p:nvPr/>
        </p:nvSpPr>
        <p:spPr>
          <a:xfrm flipH="1">
            <a:off x="2143728" y="1499705"/>
            <a:ext cx="414263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19"/>
          <p:cNvSpPr/>
          <p:nvPr/>
        </p:nvSpPr>
        <p:spPr>
          <a:xfrm>
            <a:off x="1729465" y="2329210"/>
            <a:ext cx="412631" cy="67575"/>
          </a:xfrm>
          <a:prstGeom prst="rect">
            <a:avLst/>
          </a:prstGeom>
          <a:solidFill>
            <a:srgbClr val="FF00FF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20"/>
          <p:cNvSpPr/>
          <p:nvPr/>
        </p:nvSpPr>
        <p:spPr>
          <a:xfrm>
            <a:off x="1729465" y="1430824"/>
            <a:ext cx="412631" cy="67575"/>
          </a:xfrm>
          <a:prstGeom prst="rect">
            <a:avLst/>
          </a:prstGeom>
          <a:solidFill>
            <a:srgbClr val="000099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21"/>
          <p:cNvSpPr/>
          <p:nvPr/>
        </p:nvSpPr>
        <p:spPr>
          <a:xfrm>
            <a:off x="2144055" y="1430824"/>
            <a:ext cx="412631" cy="67575"/>
          </a:xfrm>
          <a:prstGeom prst="rect">
            <a:avLst/>
          </a:prstGeom>
          <a:solidFill>
            <a:srgbClr val="FF00FF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22"/>
          <p:cNvSpPr/>
          <p:nvPr/>
        </p:nvSpPr>
        <p:spPr>
          <a:xfrm>
            <a:off x="3318289" y="1430824"/>
            <a:ext cx="1656073" cy="67575"/>
          </a:xfrm>
          <a:prstGeom prst="rect">
            <a:avLst/>
          </a:prstGeom>
          <a:solidFill>
            <a:srgbClr val="CC0000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Line 23"/>
          <p:cNvSpPr/>
          <p:nvPr/>
        </p:nvSpPr>
        <p:spPr>
          <a:xfrm>
            <a:off x="3318290" y="1499705"/>
            <a:ext cx="1657705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Line 24"/>
          <p:cNvSpPr/>
          <p:nvPr/>
        </p:nvSpPr>
        <p:spPr>
          <a:xfrm flipH="1">
            <a:off x="3318290" y="1499705"/>
            <a:ext cx="1657705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25"/>
          <p:cNvSpPr/>
          <p:nvPr/>
        </p:nvSpPr>
        <p:spPr>
          <a:xfrm>
            <a:off x="3318289" y="2329210"/>
            <a:ext cx="1656073" cy="67575"/>
          </a:xfrm>
          <a:prstGeom prst="rect">
            <a:avLst/>
          </a:prstGeom>
          <a:solidFill>
            <a:srgbClr val="CC0000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Line 26"/>
          <p:cNvSpPr/>
          <p:nvPr/>
        </p:nvSpPr>
        <p:spPr>
          <a:xfrm flipH="1">
            <a:off x="3974124" y="2467297"/>
            <a:ext cx="345709" cy="0"/>
          </a:xfrm>
          <a:prstGeom prst="line">
            <a:avLst/>
          </a:prstGeom>
          <a:ln w="9360">
            <a:solidFill>
              <a:srgbClr val="080808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35"/>
          <p:cNvSpPr/>
          <p:nvPr/>
        </p:nvSpPr>
        <p:spPr>
          <a:xfrm>
            <a:off x="1431056" y="1145177"/>
            <a:ext cx="1241810" cy="30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145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Translocation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36"/>
          <p:cNvSpPr/>
          <p:nvPr/>
        </p:nvSpPr>
        <p:spPr>
          <a:xfrm>
            <a:off x="3732553" y="1154321"/>
            <a:ext cx="896427" cy="30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145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Inversion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CustomShape 37"/>
          <p:cNvSpPr/>
          <p:nvPr/>
        </p:nvSpPr>
        <p:spPr>
          <a:xfrm>
            <a:off x="5390258" y="1154321"/>
            <a:ext cx="896427" cy="30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145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Insertion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38"/>
          <p:cNvSpPr/>
          <p:nvPr/>
        </p:nvSpPr>
        <p:spPr>
          <a:xfrm>
            <a:off x="606808" y="6338321"/>
            <a:ext cx="5683140" cy="30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1451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http://mummer.sourceforge.net/manual/AlignmentTypes.pdf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39"/>
          <p:cNvSpPr/>
          <p:nvPr/>
        </p:nvSpPr>
        <p:spPr>
          <a:xfrm>
            <a:off x="422060" y="125502"/>
            <a:ext cx="8221602" cy="5584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5. </a:t>
            </a:r>
            <a:r>
              <a:rPr lang="en-US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Карт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у можно изобразить и так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26" name="CustomShape 40"/>
          <p:cNvSpPr/>
          <p:nvPr/>
        </p:nvSpPr>
        <p:spPr>
          <a:xfrm>
            <a:off x="459580" y="1614217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TextShape 41"/>
          <p:cNvSpPr txBox="1"/>
          <p:nvPr/>
        </p:nvSpPr>
        <p:spPr>
          <a:xfrm>
            <a:off x="8543422" y="6385004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6496862E-8CC6-4630-B567-57C625A402AF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16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616696" y="1197864"/>
            <a:ext cx="914400" cy="5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CustomShape 37"/>
          <p:cNvSpPr/>
          <p:nvPr/>
        </p:nvSpPr>
        <p:spPr>
          <a:xfrm>
            <a:off x="2506850" y="1160417"/>
            <a:ext cx="1153799" cy="30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145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No homology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1219200" y="3008376"/>
            <a:ext cx="6257544" cy="3337560"/>
            <a:chOff x="2743200" y="3008376"/>
            <a:chExt cx="6257544" cy="3337560"/>
          </a:xfrm>
        </p:grpSpPr>
        <p:sp>
          <p:nvSpPr>
            <p:cNvPr id="388" name="Line 2"/>
            <p:cNvSpPr/>
            <p:nvPr/>
          </p:nvSpPr>
          <p:spPr>
            <a:xfrm>
              <a:off x="2769995" y="6338321"/>
              <a:ext cx="6216556" cy="0"/>
            </a:xfrm>
            <a:prstGeom prst="line">
              <a:avLst/>
            </a:prstGeom>
            <a:ln w="19080">
              <a:solidFill>
                <a:srgbClr val="08080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" name="Line 3"/>
            <p:cNvSpPr/>
            <p:nvPr/>
          </p:nvSpPr>
          <p:spPr>
            <a:xfrm flipV="1">
              <a:off x="2769994" y="3020627"/>
              <a:ext cx="0" cy="3317695"/>
            </a:xfrm>
            <a:prstGeom prst="line">
              <a:avLst/>
            </a:prstGeom>
            <a:ln w="19080">
              <a:solidFill>
                <a:srgbClr val="08080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Line 27"/>
            <p:cNvSpPr/>
            <p:nvPr/>
          </p:nvSpPr>
          <p:spPr>
            <a:xfrm flipV="1">
              <a:off x="2752344" y="3066346"/>
              <a:ext cx="5746465" cy="3279589"/>
            </a:xfrm>
            <a:prstGeom prst="line">
              <a:avLst/>
            </a:prstGeom>
            <a:ln w="38160">
              <a:solidFill>
                <a:srgbClr val="4D4D4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Line 28"/>
            <p:cNvSpPr/>
            <p:nvPr/>
          </p:nvSpPr>
          <p:spPr>
            <a:xfrm flipV="1">
              <a:off x="4842289" y="4195514"/>
              <a:ext cx="1657705" cy="967593"/>
            </a:xfrm>
            <a:prstGeom prst="line">
              <a:avLst/>
            </a:prstGeom>
            <a:ln w="7632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Line 29"/>
            <p:cNvSpPr/>
            <p:nvPr/>
          </p:nvSpPr>
          <p:spPr>
            <a:xfrm flipH="1" flipV="1">
              <a:off x="4860952" y="4191624"/>
              <a:ext cx="1622143" cy="874152"/>
            </a:xfrm>
            <a:prstGeom prst="line">
              <a:avLst/>
            </a:prstGeom>
            <a:ln w="38160">
              <a:solidFill>
                <a:srgbClr val="CC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Line 30"/>
            <p:cNvSpPr/>
            <p:nvPr/>
          </p:nvSpPr>
          <p:spPr>
            <a:xfrm flipV="1">
              <a:off x="7535814" y="3020627"/>
              <a:ext cx="1450410" cy="829505"/>
            </a:xfrm>
            <a:prstGeom prst="line">
              <a:avLst/>
            </a:prstGeom>
            <a:ln w="38160">
              <a:solidFill>
                <a:srgbClr val="4D4D4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Line 31"/>
            <p:cNvSpPr/>
            <p:nvPr/>
          </p:nvSpPr>
          <p:spPr>
            <a:xfrm flipV="1">
              <a:off x="7121551" y="3020627"/>
              <a:ext cx="1450410" cy="829505"/>
            </a:xfrm>
            <a:prstGeom prst="line">
              <a:avLst/>
            </a:prstGeom>
            <a:ln w="7632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Line 32"/>
            <p:cNvSpPr/>
            <p:nvPr/>
          </p:nvSpPr>
          <p:spPr>
            <a:xfrm flipV="1">
              <a:off x="3266880" y="5646904"/>
              <a:ext cx="345382" cy="207295"/>
            </a:xfrm>
            <a:prstGeom prst="line">
              <a:avLst/>
            </a:prstGeom>
            <a:ln w="38160">
              <a:solidFill>
                <a:srgbClr val="FF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Line 33"/>
            <p:cNvSpPr/>
            <p:nvPr/>
          </p:nvSpPr>
          <p:spPr>
            <a:xfrm flipV="1">
              <a:off x="3253138" y="5577697"/>
              <a:ext cx="828852" cy="484123"/>
            </a:xfrm>
            <a:prstGeom prst="line">
              <a:avLst/>
            </a:prstGeom>
            <a:ln w="7632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Line 34"/>
            <p:cNvSpPr/>
            <p:nvPr/>
          </p:nvSpPr>
          <p:spPr>
            <a:xfrm flipV="1">
              <a:off x="3736935" y="5854198"/>
              <a:ext cx="345382" cy="207295"/>
            </a:xfrm>
            <a:prstGeom prst="line">
              <a:avLst/>
            </a:prstGeom>
            <a:ln w="38160">
              <a:solidFill>
                <a:srgbClr val="00006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Прямоугольник 44"/>
            <p:cNvSpPr/>
            <p:nvPr/>
          </p:nvSpPr>
          <p:spPr>
            <a:xfrm>
              <a:off x="3956304" y="5135880"/>
              <a:ext cx="914400" cy="50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2776728" y="6016752"/>
              <a:ext cx="6193536" cy="5181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770632" y="5815584"/>
              <a:ext cx="6199632" cy="3657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2743200" y="5590032"/>
              <a:ext cx="6257544" cy="6096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 flipV="1">
              <a:off x="3163824" y="3090672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2774297" y="5066522"/>
              <a:ext cx="6173760" cy="6503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2786732" y="4164519"/>
              <a:ext cx="6173760" cy="6503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789836" y="3841038"/>
              <a:ext cx="6173760" cy="6503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792940" y="3013683"/>
              <a:ext cx="6173760" cy="6503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 flipV="1">
              <a:off x="3636264" y="3096768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H="1" flipV="1">
              <a:off x="4072128" y="3075432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H="1" flipV="1">
              <a:off x="4837176" y="3090672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 flipV="1">
              <a:off x="6461760" y="3096768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 flipV="1">
              <a:off x="7089648" y="3066288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 flipV="1">
              <a:off x="7479792" y="3008376"/>
              <a:ext cx="51444" cy="331659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 flipV="1">
              <a:off x="8948928" y="3014472"/>
              <a:ext cx="39624" cy="333146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64639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2350044" y="5946910"/>
            <a:ext cx="5757243" cy="483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2"/>
          <p:cNvSpPr/>
          <p:nvPr/>
        </p:nvSpPr>
        <p:spPr>
          <a:xfrm>
            <a:off x="459580" y="461598"/>
            <a:ext cx="8221602" cy="1141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3"/>
          <p:cNvSpPr/>
          <p:nvPr/>
        </p:nvSpPr>
        <p:spPr>
          <a:xfrm>
            <a:off x="459581" y="1604168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9" name="Рисунок 498"/>
          <p:cNvPicPr/>
          <p:nvPr/>
        </p:nvPicPr>
        <p:blipFill>
          <a:blip r:embed="rId3" cstate="print"/>
          <a:stretch/>
        </p:blipFill>
        <p:spPr>
          <a:xfrm>
            <a:off x="673077" y="1604167"/>
            <a:ext cx="7796240" cy="3976794"/>
          </a:xfrm>
          <a:prstGeom prst="rect">
            <a:avLst/>
          </a:prstGeom>
          <a:ln>
            <a:noFill/>
          </a:ln>
        </p:spPr>
      </p:pic>
      <p:sp>
        <p:nvSpPr>
          <p:cNvPr id="500" name="CustomShape 4"/>
          <p:cNvSpPr/>
          <p:nvPr/>
        </p:nvSpPr>
        <p:spPr>
          <a:xfrm>
            <a:off x="1366454" y="5865782"/>
            <a:ext cx="7773062" cy="777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Uchiyama I, Albritton J, Fukuyo M, Kojima KK, Yahara K, Kobayashi I. A Novel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Approach to Helicobacter pylori Pan-Genome Analysis for Identification of Genomic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Islands. PLoS One. 2016 Aug 9;11(8):e0159419.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TextShape 5"/>
          <p:cNvSpPr txBox="1"/>
          <p:nvPr/>
        </p:nvSpPr>
        <p:spPr>
          <a:xfrm>
            <a:off x="367359" y="129117"/>
            <a:ext cx="8223234" cy="11892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Или так для </a:t>
            </a:r>
            <a:r>
              <a:rPr lang="en-US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нескольких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</a:t>
            </a:r>
            <a:r>
              <a:rPr lang="en-US" sz="3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геномов</a:t>
            </a: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:
 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… не слишком понятно 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  <a:sym typeface="Wingdings" panose="05000000000000000000" pitchFamily="2" charset="2"/>
              </a:rPr>
              <a:t>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502" name="TextShape 6"/>
          <p:cNvSpPr txBox="1"/>
          <p:nvPr/>
        </p:nvSpPr>
        <p:spPr>
          <a:xfrm>
            <a:off x="8543422" y="6385004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C5D67F3F-88C9-47D5-A884-3E919EC25A90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17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822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298383" y="-9403"/>
            <a:ext cx="8547234" cy="1674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pPr>
              <a:lnSpc>
                <a:spcPct val="100000"/>
              </a:lnSpc>
            </a:pP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6. </a:t>
            </a:r>
            <a:r>
              <a:rPr lang="en-US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Множественное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</a:t>
            </a:r>
            <a:r>
              <a:rPr lang="en-US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выравнивание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геномов близкородственных организмов. Нуклеотидный </a:t>
            </a:r>
            <a:r>
              <a:rPr lang="ru-RU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пангеном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(НПГ)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81" name="CustomShape 2"/>
          <p:cNvSpPr/>
          <p:nvPr/>
        </p:nvSpPr>
        <p:spPr>
          <a:xfrm>
            <a:off x="168620" y="1732770"/>
            <a:ext cx="8676997" cy="46522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 marL="195869" indent="-195542">
              <a:buClr>
                <a:srgbClr val="000000"/>
              </a:buClr>
              <a:buFont typeface="Arial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Какие организмы считать близкородственными?</a:t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</a:b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Те, для которых гомологию фрагментов ДНК можно достоверно установить на основании сходства последовательностей. Ориентировочно, идентичность более 80 – 90% </a:t>
            </a:r>
          </a:p>
          <a:p>
            <a:pPr marL="195869" indent="-195542">
              <a:buClr>
                <a:srgbClr val="000000"/>
              </a:buClr>
              <a:buFont typeface="Arial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Для прокариот это примерно штаммы одного вида или, иногда, одного рода</a:t>
            </a:r>
          </a:p>
          <a:p>
            <a:pPr marL="195869" indent="-195542">
              <a:buClr>
                <a:srgbClr val="000000"/>
              </a:buClr>
              <a:buFont typeface="Arial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Почему только близкородственные геномы?</a:t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</a:b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Потому то понятнее и задание будет по программе, предназначенной для такого случая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.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/>
            </a:r>
            <a:b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</a:b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Потому, что методы сравнения геномов более удаленных организмов дают менее точный ответ – находят </a:t>
            </a:r>
            <a:r>
              <a:rPr lang="ru-RU" sz="20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синтеничные</a:t>
            </a:r>
            <a:r>
              <a:rPr lang="ru-RU" sz="20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участки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, на основании </a:t>
            </a:r>
            <a:r>
              <a:rPr lang="ru-RU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ортологичных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генов белков; выравнивания геномов – не строят (?)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482" name="TextShape 3"/>
          <p:cNvSpPr txBox="1"/>
          <p:nvPr/>
        </p:nvSpPr>
        <p:spPr>
          <a:xfrm>
            <a:off x="8642989" y="6385004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0C7638A4-089D-40A1-88A3-5596BB393E3D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18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694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459580" y="274544"/>
            <a:ext cx="8221602" cy="1141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pPr>
              <a:lnSpc>
                <a:spcPct val="100000"/>
              </a:lnSpc>
            </a:pPr>
            <a:r>
              <a:rPr lang="en-US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Множественное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</a:t>
            </a:r>
            <a:r>
              <a:rPr lang="en-US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выравнивание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геномов – нуклеотидный </a:t>
            </a:r>
            <a:r>
              <a:rPr lang="ru-RU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пангеном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81" name="CustomShape 2"/>
          <p:cNvSpPr/>
          <p:nvPr/>
        </p:nvSpPr>
        <p:spPr>
          <a:xfrm>
            <a:off x="461199" y="1415807"/>
            <a:ext cx="8221602" cy="4522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 marL="195869" indent="-195542">
              <a:buClr>
                <a:srgbClr val="000000"/>
              </a:buClr>
              <a:buFont typeface="Arial"/>
              <a:buChar char="•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Вход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: 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91738" lvl="1" indent="-195542">
              <a:buClr>
                <a:srgbClr val="000000"/>
              </a:buClr>
              <a:buFont typeface="Arial"/>
              <a:buChar char="–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несколько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геномов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91738" lvl="1" indent="-195542">
              <a:buClr>
                <a:srgbClr val="000000"/>
              </a:buClr>
              <a:buFont typeface="Arial"/>
              <a:buChar char="–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каждый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геном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представлен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одной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или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несколькими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хромосомами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и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плазмидами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91738" lvl="1" indent="-195542">
              <a:buClr>
                <a:srgbClr val="000000"/>
              </a:buClr>
              <a:buFont typeface="Arial"/>
              <a:buChar char="–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вариант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: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набор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контигов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или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скэффолдов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/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</a:b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195869" indent="-195542">
              <a:buClr>
                <a:srgbClr val="000000"/>
              </a:buClr>
              <a:buFont typeface="Arial"/>
              <a:buChar char="•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Результат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: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91738" lvl="1" indent="-195542">
              <a:buClr>
                <a:srgbClr val="000000"/>
              </a:buClr>
              <a:buFont typeface="Arial"/>
              <a:buChar char="–"/>
            </a:pP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Набор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блоков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т.е.  выравниваний  гомологичных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участков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ДНК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из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всех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или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части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геномов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/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</a:b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391738" lvl="1" indent="-195542">
              <a:buClr>
                <a:srgbClr val="000000"/>
              </a:buClr>
              <a:buFont typeface="Arial"/>
              <a:buChar char="–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К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ажд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ая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ДНК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 представлена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последовательность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ю имен блоков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482" name="TextShape 3"/>
          <p:cNvSpPr txBox="1"/>
          <p:nvPr/>
        </p:nvSpPr>
        <p:spPr>
          <a:xfrm>
            <a:off x="8642989" y="6385004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0C7638A4-089D-40A1-88A3-5596BB393E3D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19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505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23825"/>
            <a:ext cx="87534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255069" y="124554"/>
            <a:ext cx="8633861" cy="11278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pPr>
              <a:lnSpc>
                <a:spcPct val="100000"/>
              </a:lnSpc>
            </a:pP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Определение выравнивания геномов.</a:t>
            </a:r>
          </a:p>
          <a:p>
            <a:pPr>
              <a:lnSpc>
                <a:spcPct val="100000"/>
              </a:lnSpc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Colin N. Dewey, 2012,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переиздание 2019.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Methods in Molecular Biology book series (MIMB, volume 1910) (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книга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</a:t>
            </a:r>
            <a:r>
              <a:rPr lang="en-US" sz="2448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открыта</a:t>
            </a:r>
            <a:r>
              <a:rPr lang="en-US" sz="244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) 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518" name="Picture 2"/>
          <p:cNvPicPr/>
          <p:nvPr/>
        </p:nvPicPr>
        <p:blipFill>
          <a:blip r:embed="rId2" cstate="print"/>
          <a:stretch/>
        </p:blipFill>
        <p:spPr>
          <a:xfrm>
            <a:off x="255069" y="1426732"/>
            <a:ext cx="4411623" cy="5112181"/>
          </a:xfrm>
          <a:prstGeom prst="rect">
            <a:avLst/>
          </a:prstGeom>
          <a:ln>
            <a:noFill/>
          </a:ln>
        </p:spPr>
      </p:pic>
      <p:pic>
        <p:nvPicPr>
          <p:cNvPr id="519" name="Picture 3"/>
          <p:cNvPicPr/>
          <p:nvPr/>
        </p:nvPicPr>
        <p:blipFill>
          <a:blip r:embed="rId3" cstate="print"/>
          <a:stretch/>
        </p:blipFill>
        <p:spPr>
          <a:xfrm>
            <a:off x="5078358" y="5399995"/>
            <a:ext cx="3647734" cy="1322116"/>
          </a:xfrm>
          <a:prstGeom prst="rect">
            <a:avLst/>
          </a:prstGeom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767" y="1517044"/>
            <a:ext cx="2400300" cy="3390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8358" y="4978842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phjcsDfqghlAdvP81CF"/>
              </a:rPr>
              <a:t>Part II. Chapter </a:t>
            </a:r>
            <a:r>
              <a:rPr lang="en-US" sz="2400" dirty="0">
                <a:latin typeface="HphjcsDfqghlAdvP81CF"/>
              </a:rPr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3623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198" y="83722"/>
            <a:ext cx="8383603" cy="9920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Иллюстрация геномного выравнивания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80" y="965200"/>
            <a:ext cx="8473970" cy="581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198" y="172622"/>
            <a:ext cx="8383603" cy="9920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Классификация блоков в программе </a:t>
            </a:r>
            <a:br>
              <a:rPr lang="ru-RU" sz="3600" dirty="0" smtClean="0"/>
            </a:br>
            <a:r>
              <a:rPr lang="en-US" sz="3600" dirty="0" smtClean="0"/>
              <a:t>NPG-explorer (</a:t>
            </a:r>
            <a:r>
              <a:rPr lang="ru-RU" sz="3600" dirty="0" err="1" smtClean="0"/>
              <a:t>Б.Нагаев</a:t>
            </a:r>
            <a:r>
              <a:rPr lang="ru-RU" sz="3600" dirty="0" smtClean="0"/>
              <a:t>, </a:t>
            </a:r>
            <a:r>
              <a:rPr lang="ru-RU" sz="3600" dirty="0" err="1" smtClean="0"/>
              <a:t>А.Алексеевский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573" y="1164658"/>
            <a:ext cx="8730114" cy="533233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Стабильные блоки (</a:t>
            </a:r>
            <a:r>
              <a:rPr lang="en-US" dirty="0" smtClean="0"/>
              <a:t>s-</a:t>
            </a:r>
            <a:r>
              <a:rPr lang="ru-RU" dirty="0" smtClean="0"/>
              <a:t>блоки): по одному фрагменту из каждого генома</a:t>
            </a:r>
          </a:p>
          <a:p>
            <a:r>
              <a:rPr lang="ru-RU" dirty="0" err="1" smtClean="0"/>
              <a:t>Полустабильные</a:t>
            </a:r>
            <a:r>
              <a:rPr lang="ru-RU" dirty="0" smtClean="0"/>
              <a:t> (</a:t>
            </a:r>
            <a:r>
              <a:rPr lang="en-US" dirty="0" smtClean="0"/>
              <a:t>h-</a:t>
            </a:r>
            <a:r>
              <a:rPr lang="ru-RU" dirty="0" smtClean="0"/>
              <a:t>блоки)</a:t>
            </a:r>
            <a:r>
              <a:rPr lang="en-US" dirty="0" smtClean="0"/>
              <a:t>: </a:t>
            </a:r>
            <a:r>
              <a:rPr lang="ru-RU" dirty="0" smtClean="0"/>
              <a:t>по одному фрагменту из двух или более геномов, но не из всех геномов  </a:t>
            </a:r>
          </a:p>
          <a:p>
            <a:r>
              <a:rPr lang="ru-RU" dirty="0" smtClean="0"/>
              <a:t>Уникальные последовательности </a:t>
            </a:r>
            <a:r>
              <a:rPr lang="en-US" dirty="0" smtClean="0"/>
              <a:t>(u-</a:t>
            </a:r>
            <a:r>
              <a:rPr lang="ru-RU" dirty="0" smtClean="0"/>
              <a:t>блоки): одна последовательность из о</a:t>
            </a:r>
            <a:r>
              <a:rPr lang="ru-RU" dirty="0"/>
              <a:t>д</a:t>
            </a:r>
            <a:r>
              <a:rPr lang="ru-RU" dirty="0" smtClean="0"/>
              <a:t>ного генома, не имеющая ни одной похожей  последовательности во входных данных</a:t>
            </a:r>
          </a:p>
          <a:p>
            <a:r>
              <a:rPr lang="ru-RU" dirty="0" smtClean="0"/>
              <a:t>Блоки с повторами (</a:t>
            </a:r>
            <a:r>
              <a:rPr lang="en-US" dirty="0" smtClean="0"/>
              <a:t>r-</a:t>
            </a:r>
            <a:r>
              <a:rPr lang="ru-RU" dirty="0" smtClean="0"/>
              <a:t>блоки)</a:t>
            </a:r>
            <a:r>
              <a:rPr lang="en-US" dirty="0" smtClean="0"/>
              <a:t>: </a:t>
            </a:r>
            <a:r>
              <a:rPr lang="ru-RU" dirty="0" smtClean="0"/>
              <a:t>включают более одного фрагмента хотя бы из одного </a:t>
            </a:r>
            <a:r>
              <a:rPr lang="ru-RU" dirty="0" smtClean="0"/>
              <a:t>генома</a:t>
            </a:r>
            <a:br>
              <a:rPr lang="ru-RU" dirty="0" smtClean="0"/>
            </a:br>
            <a:r>
              <a:rPr lang="ru-RU" i="1" dirty="0" smtClean="0"/>
              <a:t>Блоки выше называются мажорными</a:t>
            </a:r>
            <a:endParaRPr lang="ru-RU" i="1" dirty="0" smtClean="0"/>
          </a:p>
          <a:p>
            <a:r>
              <a:rPr lang="ru-RU" dirty="0" smtClean="0"/>
              <a:t>Минорные блоки (</a:t>
            </a:r>
            <a:r>
              <a:rPr lang="en-US" dirty="0" smtClean="0"/>
              <a:t>m</a:t>
            </a:r>
            <a:r>
              <a:rPr lang="ru-RU" dirty="0" smtClean="0"/>
              <a:t>-блоки): короткие блоки со сходством менее порога, лежащие между двумя мажорными блоками (т.е. </a:t>
            </a:r>
            <a:r>
              <a:rPr lang="en-US" dirty="0"/>
              <a:t>s</a:t>
            </a:r>
            <a:r>
              <a:rPr lang="en-US" dirty="0" smtClean="0"/>
              <a:t>, h, u, r </a:t>
            </a:r>
            <a:r>
              <a:rPr lang="ru-RU" dirty="0" smtClean="0"/>
              <a:t>блоками). Серая зона НПГ.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Все эти блоки вместе называются нормальными</a:t>
            </a:r>
            <a:endParaRPr lang="ru-RU" i="1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198" y="85997"/>
            <a:ext cx="8383603" cy="9920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Критерии нуклеотидного </a:t>
            </a:r>
            <a:r>
              <a:rPr lang="ru-RU" sz="3600" dirty="0" err="1" smtClean="0"/>
              <a:t>пангенома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194" y="1001029"/>
            <a:ext cx="8730114" cy="572044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Параметры НПГ:</a:t>
            </a:r>
          </a:p>
          <a:p>
            <a:pPr lvl="1"/>
            <a:r>
              <a:rPr lang="ru-RU" sz="2000" dirty="0" smtClean="0"/>
              <a:t> порог процент абсолютно консервативных (идентичных) позиций в каждом мажорном блоке (по умолчанию  </a:t>
            </a:r>
            <a:r>
              <a:rPr lang="en-US" sz="2000" dirty="0" smtClean="0"/>
              <a:t>&gt;=</a:t>
            </a:r>
            <a:r>
              <a:rPr lang="ru-RU" sz="2000" dirty="0" smtClean="0"/>
              <a:t>90</a:t>
            </a:r>
            <a:r>
              <a:rPr lang="ru-RU" sz="2000" dirty="0" smtClean="0"/>
              <a:t>%)</a:t>
            </a:r>
          </a:p>
          <a:p>
            <a:pPr lvl="1"/>
            <a:r>
              <a:rPr lang="ru-RU" sz="2000" dirty="0" smtClean="0"/>
              <a:t>порог длины (числа позиций) мажорного блока (по </a:t>
            </a:r>
            <a:r>
              <a:rPr lang="ru-RU" sz="2000" dirty="0" smtClean="0"/>
              <a:t>умолчанию</a:t>
            </a:r>
            <a:r>
              <a:rPr lang="en-US" sz="2000" dirty="0" smtClean="0"/>
              <a:t> &gt;=</a:t>
            </a:r>
            <a:r>
              <a:rPr lang="ru-RU" sz="2000" dirty="0" smtClean="0"/>
              <a:t> </a:t>
            </a:r>
            <a:r>
              <a:rPr lang="ru-RU" sz="2000" dirty="0" smtClean="0"/>
              <a:t>100 поз.)</a:t>
            </a:r>
          </a:p>
          <a:p>
            <a:r>
              <a:rPr lang="ru-RU" sz="2400" dirty="0" smtClean="0"/>
              <a:t>Все блоки в совокупности перекрывают полностью все входные последовательности без </a:t>
            </a:r>
            <a:r>
              <a:rPr lang="ru-RU" sz="2400" dirty="0" smtClean="0"/>
              <a:t>перекрытий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i="1" dirty="0" smtClean="0"/>
              <a:t>Значит, каждый геном можно представить как последовательность названий блоков</a:t>
            </a:r>
            <a:endParaRPr lang="ru-RU" sz="2400" i="1" dirty="0" smtClean="0"/>
          </a:p>
          <a:p>
            <a:r>
              <a:rPr lang="ru-RU" sz="2400" dirty="0" smtClean="0"/>
              <a:t>В каждом мажорном блоке %идентичных позиций в скользящем окне фиксированной длины (те же 100 поз.) превышает порог (те же 90%)</a:t>
            </a:r>
          </a:p>
          <a:p>
            <a:r>
              <a:rPr lang="ru-RU" sz="2400" dirty="0" smtClean="0"/>
              <a:t>Результат </a:t>
            </a:r>
            <a:r>
              <a:rPr lang="en-US" sz="2400" dirty="0" err="1"/>
              <a:t>b</a:t>
            </a:r>
            <a:r>
              <a:rPr lang="en-US" sz="2400" dirty="0" err="1" smtClean="0"/>
              <a:t>lastn</a:t>
            </a:r>
            <a:r>
              <a:rPr lang="en-US" sz="2400" dirty="0" smtClean="0"/>
              <a:t> </a:t>
            </a:r>
            <a:r>
              <a:rPr lang="ru-RU" sz="2400" dirty="0" smtClean="0"/>
              <a:t>поиска консенсусов мажорных блоков </a:t>
            </a:r>
            <a:r>
              <a:rPr lang="en-US" sz="2400" dirty="0" smtClean="0"/>
              <a:t>“</a:t>
            </a:r>
            <a:r>
              <a:rPr lang="ru-RU" sz="2400" dirty="0" smtClean="0"/>
              <a:t>все против всех</a:t>
            </a:r>
            <a:r>
              <a:rPr lang="en-US" sz="2400" dirty="0" smtClean="0"/>
              <a:t>”</a:t>
            </a:r>
            <a:r>
              <a:rPr lang="ru-RU" sz="2400" dirty="0" smtClean="0"/>
              <a:t> не содержит находок, удовлетворяющих критериям мажорных блоков, приведенным  выше</a:t>
            </a:r>
          </a:p>
          <a:p>
            <a:endParaRPr lang="ru-RU" sz="2400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 txBox="1"/>
          <p:nvPr/>
        </p:nvSpPr>
        <p:spPr>
          <a:xfrm>
            <a:off x="459581" y="0"/>
            <a:ext cx="8223234" cy="3866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</a:rPr>
              <a:t>Визуализация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</a:rPr>
              <a:t>НПГ в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</a:rPr>
              <a:t>NPG-explorer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pic>
        <p:nvPicPr>
          <p:cNvPr id="515" name="Рисунок 514"/>
          <p:cNvPicPr/>
          <p:nvPr/>
        </p:nvPicPr>
        <p:blipFill>
          <a:blip r:embed="rId2" cstate="print"/>
          <a:stretch/>
        </p:blipFill>
        <p:spPr>
          <a:xfrm>
            <a:off x="84841" y="556181"/>
            <a:ext cx="8956088" cy="6165295"/>
          </a:xfrm>
          <a:prstGeom prst="rect">
            <a:avLst/>
          </a:prstGeom>
          <a:ln>
            <a:noFill/>
          </a:ln>
        </p:spPr>
      </p:pic>
      <p:sp>
        <p:nvSpPr>
          <p:cNvPr id="516" name="TextShape 2"/>
          <p:cNvSpPr txBox="1"/>
          <p:nvPr/>
        </p:nvSpPr>
        <p:spPr>
          <a:xfrm>
            <a:off x="8543422" y="6385004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6A72E069-C265-4301-91EA-6F04CAA0882B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24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889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650"/>
            <a:ext cx="9144000" cy="6219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41" y="0"/>
            <a:ext cx="8917757" cy="5016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Здесь есть гены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448" y="120422"/>
            <a:ext cx="7825902" cy="81924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Визуализация НПГ (</a:t>
            </a:r>
            <a:r>
              <a:rPr lang="en-US" sz="3600" dirty="0" err="1" smtClean="0"/>
              <a:t>qnpge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00" y="966651"/>
            <a:ext cx="8585200" cy="49055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(Окно </a:t>
            </a:r>
            <a:r>
              <a:rPr lang="ru-RU" dirty="0" err="1" smtClean="0"/>
              <a:t>ВерхЛев</a:t>
            </a:r>
            <a:r>
              <a:rPr lang="ru-RU" dirty="0" smtClean="0"/>
              <a:t> = ВЛ) Таблица всех блоков</a:t>
            </a:r>
          </a:p>
          <a:p>
            <a:pPr marL="0" indent="0">
              <a:buNone/>
            </a:pPr>
            <a:r>
              <a:rPr lang="ru-RU" i="1" dirty="0" smtClean="0"/>
              <a:t>Пользователь задает сопоставление ДНК из разных геномов. Например, ДНК названные </a:t>
            </a:r>
            <a:r>
              <a:rPr lang="en-US" i="1" dirty="0" smtClean="0"/>
              <a:t>chr1, </a:t>
            </a:r>
            <a:r>
              <a:rPr lang="ru-RU" i="1" dirty="0" err="1" smtClean="0"/>
              <a:t>плазмиды</a:t>
            </a:r>
            <a:r>
              <a:rPr lang="ru-RU" i="1" dirty="0" smtClean="0"/>
              <a:t> названные </a:t>
            </a:r>
            <a:r>
              <a:rPr lang="en-US" i="1" dirty="0" err="1" smtClean="0"/>
              <a:t>plasmidA</a:t>
            </a:r>
            <a:r>
              <a:rPr lang="en-US" i="1" dirty="0" smtClean="0"/>
              <a:t>  </a:t>
            </a:r>
            <a:r>
              <a:rPr lang="ru-RU" i="1" dirty="0" smtClean="0"/>
              <a:t>и т.п.</a:t>
            </a:r>
          </a:p>
          <a:p>
            <a:r>
              <a:rPr lang="ru-RU" dirty="0" smtClean="0"/>
              <a:t>(Окно </a:t>
            </a:r>
            <a:r>
              <a:rPr lang="ru-RU" dirty="0" err="1" smtClean="0"/>
              <a:t>ВПм</a:t>
            </a:r>
            <a:r>
              <a:rPr lang="ru-RU" dirty="0" smtClean="0"/>
              <a:t>, маленькое) указание имени ДНК для визуализации</a:t>
            </a:r>
          </a:p>
          <a:p>
            <a:r>
              <a:rPr lang="ru-RU" dirty="0" smtClean="0"/>
              <a:t>(Окно ВП, под </a:t>
            </a:r>
            <a:r>
              <a:rPr lang="ru-RU" dirty="0" err="1" smtClean="0"/>
              <a:t>ВПм</a:t>
            </a:r>
            <a:r>
              <a:rPr lang="ru-RU" dirty="0" smtClean="0"/>
              <a:t>) Для указанной ДНК: представление ДНК каждого генома в виде последовательности имен блоков и выравнивание этих последовательностей</a:t>
            </a:r>
          </a:p>
          <a:p>
            <a:r>
              <a:rPr lang="ru-RU" dirty="0" smtClean="0"/>
              <a:t>(Окно Нижнее) Выравнивание последовательностей выделенного блока</a:t>
            </a:r>
          </a:p>
          <a:p>
            <a:pPr lvl="1"/>
            <a:r>
              <a:rPr lang="ru-RU" dirty="0" smtClean="0"/>
              <a:t>Выделение аннотированных генов в этом выравнивании (</a:t>
            </a:r>
            <a:r>
              <a:rPr lang="ru-RU" dirty="0"/>
              <a:t>б</a:t>
            </a:r>
            <a:r>
              <a:rPr lang="ru-RU" dirty="0" smtClean="0"/>
              <a:t>елым </a:t>
            </a:r>
            <a:r>
              <a:rPr lang="ru-RU" dirty="0" err="1" smtClean="0"/>
              <a:t>шрифом</a:t>
            </a:r>
            <a:r>
              <a:rPr lang="ru-RU" dirty="0" smtClean="0"/>
              <a:t>, подчеркивание указывает, что ген на обратной цепи)</a:t>
            </a:r>
          </a:p>
          <a:p>
            <a:r>
              <a:rPr lang="ru-RU" dirty="0" smtClean="0"/>
              <a:t>(Узкое окно между </a:t>
            </a:r>
            <a:r>
              <a:rPr lang="ru-RU" dirty="0" err="1" smtClean="0"/>
              <a:t>Верхн</a:t>
            </a:r>
            <a:r>
              <a:rPr lang="ru-RU" dirty="0" smtClean="0"/>
              <a:t> и </a:t>
            </a:r>
            <a:r>
              <a:rPr lang="ru-RU" dirty="0" err="1" smtClean="0"/>
              <a:t>Нижн</a:t>
            </a:r>
            <a:r>
              <a:rPr lang="ru-RU" dirty="0" smtClean="0"/>
              <a:t>)</a:t>
            </a:r>
            <a:r>
              <a:rPr lang="en-US" dirty="0" smtClean="0"/>
              <a:t>: </a:t>
            </a:r>
            <a:r>
              <a:rPr lang="ru-RU" dirty="0" smtClean="0"/>
              <a:t>название выделенного гена</a:t>
            </a:r>
          </a:p>
          <a:p>
            <a:pPr lvl="1"/>
            <a:r>
              <a:rPr lang="ru-RU" dirty="0" smtClean="0"/>
              <a:t>Переходы по генам в строке Нижнего окна: </a:t>
            </a:r>
            <a:r>
              <a:rPr lang="en-US" dirty="0" smtClean="0"/>
              <a:t>Ctrl </a:t>
            </a:r>
            <a:r>
              <a:rPr lang="en-US" dirty="0" smtClean="0">
                <a:sym typeface="Symbol" panose="05050102010706020507" pitchFamily="18" charset="2"/>
              </a:rPr>
              <a:t>  </a:t>
            </a:r>
            <a:r>
              <a:rPr lang="ru-RU" dirty="0" smtClean="0">
                <a:sym typeface="Symbol" panose="05050102010706020507" pitchFamily="18" charset="2"/>
              </a:rPr>
              <a:t>и </a:t>
            </a:r>
            <a:r>
              <a:rPr lang="en-US" dirty="0" smtClean="0">
                <a:sym typeface="Symbol" panose="05050102010706020507" pitchFamily="18" charset="2"/>
              </a:rPr>
              <a:t>Ctrl </a:t>
            </a:r>
            <a:endParaRPr lang="ru-RU" dirty="0"/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72822"/>
            <a:ext cx="8712200" cy="819241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Синтеничные</a:t>
            </a:r>
            <a:r>
              <a:rPr lang="ru-RU" sz="3600" dirty="0" smtClean="0"/>
              <a:t> </a:t>
            </a:r>
            <a:r>
              <a:rPr lang="ru-RU" sz="3600" dirty="0" smtClean="0"/>
              <a:t>участки по генам белков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660" y="1271451"/>
            <a:ext cx="7431931" cy="4905512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Синтения</a:t>
            </a:r>
            <a:r>
              <a:rPr lang="ru-RU" dirty="0" smtClean="0"/>
              <a:t> – неологизм (</a:t>
            </a:r>
            <a:r>
              <a:rPr lang="en-US" dirty="0" smtClean="0"/>
              <a:t>J</a:t>
            </a:r>
            <a:r>
              <a:rPr lang="en-US" i="1" dirty="0" smtClean="0"/>
              <a:t>ohn Renwick, 1971)</a:t>
            </a:r>
            <a:r>
              <a:rPr lang="ru-RU" dirty="0" smtClean="0"/>
              <a:t>. </a:t>
            </a:r>
            <a:endParaRPr lang="en-US" dirty="0" smtClean="0"/>
          </a:p>
          <a:p>
            <a:pPr lvl="1"/>
            <a:r>
              <a:rPr lang="en-US" dirty="0"/>
              <a:t>Greek: </a:t>
            </a:r>
            <a:r>
              <a:rPr lang="en-US" i="1" dirty="0" err="1" smtClean="0"/>
              <a:t>σύν</a:t>
            </a:r>
            <a:r>
              <a:rPr lang="en-US" i="1" dirty="0" smtClean="0"/>
              <a:t> – </a:t>
            </a:r>
            <a:r>
              <a:rPr lang="ru-RU" i="1" dirty="0" smtClean="0"/>
              <a:t>вместе </a:t>
            </a:r>
            <a:r>
              <a:rPr lang="en-US" dirty="0" smtClean="0"/>
              <a:t> x</a:t>
            </a:r>
            <a:r>
              <a:rPr lang="en-US" dirty="0"/>
              <a:t> </a:t>
            </a:r>
            <a:r>
              <a:rPr lang="en-US" i="1" dirty="0"/>
              <a:t>τα</a:t>
            </a:r>
            <a:r>
              <a:rPr lang="en-US" i="1" dirty="0" err="1"/>
              <a:t>ινί</a:t>
            </a:r>
            <a:r>
              <a:rPr lang="en-US" i="1" dirty="0"/>
              <a:t>α</a:t>
            </a:r>
            <a:r>
              <a:rPr lang="en-US" dirty="0"/>
              <a:t>, </a:t>
            </a:r>
            <a:r>
              <a:rPr lang="en-US" i="1" dirty="0" smtClean="0"/>
              <a:t>tainiā</a:t>
            </a:r>
            <a:r>
              <a:rPr lang="ru-RU" i="1" dirty="0" smtClean="0"/>
              <a:t> - лента</a:t>
            </a:r>
            <a:endParaRPr lang="ru-RU" dirty="0" smtClean="0"/>
          </a:p>
          <a:p>
            <a:pPr lvl="1"/>
            <a:r>
              <a:rPr lang="ru-RU" dirty="0" smtClean="0"/>
              <a:t>Изобразим гены в геноме стрелочками. </a:t>
            </a:r>
            <a:r>
              <a:rPr lang="ru-RU" dirty="0" err="1" smtClean="0"/>
              <a:t>Ортологичные</a:t>
            </a:r>
            <a:r>
              <a:rPr lang="ru-RU" dirty="0" smtClean="0"/>
              <a:t> гены пометим одинаковым цветом или еще как-нибудь (одинаковым номером)</a:t>
            </a:r>
          </a:p>
          <a:p>
            <a:pPr lvl="1"/>
            <a:r>
              <a:rPr lang="ru-RU" dirty="0" smtClean="0"/>
              <a:t>Предположим, в геноме 1 и 2 найдутся одинаковые последовательности </a:t>
            </a:r>
            <a:r>
              <a:rPr lang="ru-RU" dirty="0" smtClean="0"/>
              <a:t>генов. </a:t>
            </a:r>
            <a:r>
              <a:rPr lang="ru-RU" dirty="0" smtClean="0"/>
              <a:t>Тогда  соответствующие участки геномов называются </a:t>
            </a:r>
            <a:r>
              <a:rPr lang="ru-RU" dirty="0" err="1" smtClean="0"/>
              <a:t>синтеничными</a:t>
            </a:r>
            <a:r>
              <a:rPr lang="ru-RU" dirty="0" smtClean="0"/>
              <a:t>. Конечно, берутся максимальные такие последовательности. </a:t>
            </a:r>
          </a:p>
          <a:p>
            <a:r>
              <a:rPr lang="ru-RU" dirty="0" smtClean="0"/>
              <a:t>Предполагается, что </a:t>
            </a:r>
            <a:r>
              <a:rPr lang="ru-RU" dirty="0" err="1" smtClean="0"/>
              <a:t>синтеничные</a:t>
            </a:r>
            <a:r>
              <a:rPr lang="ru-RU" dirty="0" smtClean="0"/>
              <a:t> участки эволюционировали локально, без крупных эволюционных событий.</a:t>
            </a:r>
          </a:p>
          <a:p>
            <a:pPr lvl="1"/>
            <a:r>
              <a:rPr lang="ru-RU" dirty="0" smtClean="0"/>
              <a:t>Скорости </a:t>
            </a:r>
            <a:r>
              <a:rPr lang="ru-RU" dirty="0" smtClean="0"/>
              <a:t>эволюции генов и </a:t>
            </a:r>
            <a:r>
              <a:rPr lang="ru-RU" dirty="0" err="1" smtClean="0"/>
              <a:t>межгенниковразличны</a:t>
            </a:r>
            <a:r>
              <a:rPr lang="ru-RU" dirty="0" smtClean="0"/>
              <a:t>.</a:t>
            </a:r>
            <a:endParaRPr lang="ru-RU" dirty="0" smtClean="0"/>
          </a:p>
          <a:p>
            <a:pPr lvl="2"/>
            <a:endParaRPr lang="ru-RU" dirty="0" smtClean="0"/>
          </a:p>
          <a:p>
            <a:pPr lvl="1"/>
            <a:endParaRPr lang="ru-RU" dirty="0"/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72822"/>
            <a:ext cx="8712200" cy="1289278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Синтении</a:t>
            </a:r>
            <a:r>
              <a:rPr lang="ru-RU" sz="3600" dirty="0" smtClean="0"/>
              <a:t> </a:t>
            </a:r>
            <a:r>
              <a:rPr lang="ru-RU" sz="3600" dirty="0" smtClean="0"/>
              <a:t>в НПГ, построенном с помощью </a:t>
            </a:r>
            <a:r>
              <a:rPr lang="en-US" sz="3600" dirty="0" smtClean="0"/>
              <a:t>NPG-explorer</a:t>
            </a:r>
            <a:r>
              <a:rPr lang="ru-RU" sz="3600" dirty="0"/>
              <a:t>,</a:t>
            </a:r>
            <a:r>
              <a:rPr lang="ru-RU" sz="3600" dirty="0" smtClean="0"/>
              <a:t> </a:t>
            </a:r>
            <a:r>
              <a:rPr lang="en-US" sz="3600" dirty="0" smtClean="0"/>
              <a:t>g-</a:t>
            </a:r>
            <a:r>
              <a:rPr lang="ru-RU" sz="3600" dirty="0" smtClean="0"/>
              <a:t>блоки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660" y="1633401"/>
            <a:ext cx="7431931" cy="490551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g</a:t>
            </a:r>
            <a:r>
              <a:rPr lang="en-US" sz="2400" dirty="0" smtClean="0">
                <a:latin typeface="Calibri" panose="020F0502020204030204" pitchFamily="34" charset="0"/>
              </a:rPr>
              <a:t>-</a:t>
            </a:r>
            <a:r>
              <a:rPr lang="ru-RU" sz="2400" dirty="0" smtClean="0">
                <a:latin typeface="Calibri" panose="020F0502020204030204" pitchFamily="34" charset="0"/>
              </a:rPr>
              <a:t>блоком называется максимальный по ширине блок, начинающийся с </a:t>
            </a:r>
            <a:r>
              <a:rPr lang="en-US" sz="2400" dirty="0" smtClean="0">
                <a:latin typeface="Calibri" panose="020F0502020204030204" pitchFamily="34" charset="0"/>
              </a:rPr>
              <a:t>s-</a:t>
            </a:r>
            <a:r>
              <a:rPr lang="ru-RU" sz="2400" dirty="0" smtClean="0">
                <a:latin typeface="Calibri" panose="020F0502020204030204" pitchFamily="34" charset="0"/>
              </a:rPr>
              <a:t>блока и заканчивающийся </a:t>
            </a:r>
            <a:r>
              <a:rPr lang="en-US" sz="2400" dirty="0" smtClean="0">
                <a:latin typeface="Calibri" panose="020F0502020204030204" pitchFamily="34" charset="0"/>
              </a:rPr>
              <a:t>s-</a:t>
            </a:r>
            <a:r>
              <a:rPr lang="ru-RU" sz="2400" dirty="0" smtClean="0">
                <a:latin typeface="Calibri" panose="020F0502020204030204" pitchFamily="34" charset="0"/>
              </a:rPr>
              <a:t>блоком, такой, что последовательности </a:t>
            </a:r>
            <a:r>
              <a:rPr lang="en-US" sz="2400" dirty="0" smtClean="0">
                <a:latin typeface="Calibri" panose="020F0502020204030204" pitchFamily="34" charset="0"/>
              </a:rPr>
              <a:t>s-</a:t>
            </a:r>
            <a:r>
              <a:rPr lang="ru-RU" sz="2400" dirty="0" smtClean="0">
                <a:latin typeface="Calibri" panose="020F0502020204030204" pitchFamily="34" charset="0"/>
              </a:rPr>
              <a:t>блоков внутри него идут в одинаковом порядке во всех геномах. Внутри </a:t>
            </a:r>
            <a:r>
              <a:rPr lang="en-US" sz="2400" dirty="0" smtClean="0">
                <a:latin typeface="Calibri" panose="020F0502020204030204" pitchFamily="34" charset="0"/>
              </a:rPr>
              <a:t>g-</a:t>
            </a:r>
            <a:r>
              <a:rPr lang="ru-RU" sz="2400" dirty="0" smtClean="0">
                <a:latin typeface="Calibri" panose="020F0502020204030204" pitchFamily="34" charset="0"/>
              </a:rPr>
              <a:t>блока разрешены блоки других типов.</a:t>
            </a:r>
          </a:p>
          <a:p>
            <a:r>
              <a:rPr lang="ru-RU" sz="2400" dirty="0" smtClean="0">
                <a:latin typeface="Calibri" panose="020F0502020204030204" pitchFamily="34" charset="0"/>
              </a:rPr>
              <a:t>Участки между </a:t>
            </a:r>
            <a:r>
              <a:rPr lang="en-US" sz="2400" dirty="0" smtClean="0">
                <a:latin typeface="Calibri" panose="020F0502020204030204" pitchFamily="34" charset="0"/>
              </a:rPr>
              <a:t>g-</a:t>
            </a:r>
            <a:r>
              <a:rPr lang="ru-RU" sz="2400" dirty="0" smtClean="0">
                <a:latin typeface="Calibri" panose="020F0502020204030204" pitchFamily="34" charset="0"/>
              </a:rPr>
              <a:t>блоками объединяются в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промежуточные (</a:t>
            </a:r>
            <a:r>
              <a:rPr lang="en-US" sz="2400" dirty="0" smtClean="0">
                <a:latin typeface="Calibri" panose="020F0502020204030204" pitchFamily="34" charset="0"/>
              </a:rPr>
              <a:t>intermediate) </a:t>
            </a:r>
            <a:r>
              <a:rPr lang="ru-RU" sz="2400" dirty="0" smtClean="0">
                <a:latin typeface="Calibri" panose="020F0502020204030204" pitchFamily="34" charset="0"/>
              </a:rPr>
              <a:t>блоки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(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i</a:t>
            </a:r>
            <a:r>
              <a:rPr lang="en-US" sz="2400" dirty="0" smtClean="0">
                <a:latin typeface="Calibri" panose="020F0502020204030204" pitchFamily="34" charset="0"/>
              </a:rPr>
              <a:t>-</a:t>
            </a:r>
            <a:r>
              <a:rPr lang="ru-RU" sz="2400" dirty="0" smtClean="0">
                <a:latin typeface="Calibri" panose="020F0502020204030204" pitchFamily="34" charset="0"/>
              </a:rPr>
              <a:t>блоки). Так же, как минорные блоки между мажорными блоками.</a:t>
            </a:r>
          </a:p>
          <a:p>
            <a:r>
              <a:rPr lang="ru-RU" sz="2400" dirty="0" smtClean="0">
                <a:latin typeface="Calibri" panose="020F0502020204030204" pitchFamily="34" charset="0"/>
              </a:rPr>
              <a:t>В окне </a:t>
            </a:r>
            <a:r>
              <a:rPr lang="en-US" sz="2400" dirty="0" err="1" smtClean="0">
                <a:latin typeface="Calibri" panose="020F0502020204030204" pitchFamily="34" charset="0"/>
              </a:rPr>
              <a:t>qnpge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для указания ДНК можно выбрать </a:t>
            </a:r>
            <a:r>
              <a:rPr lang="en-US" sz="2400" dirty="0" smtClean="0">
                <a:latin typeface="Calibri" panose="020F0502020204030204" pitchFamily="34" charset="0"/>
              </a:rPr>
              <a:t>g-</a:t>
            </a:r>
            <a:r>
              <a:rPr lang="ru-RU" sz="2400" dirty="0" smtClean="0">
                <a:latin typeface="Calibri" panose="020F0502020204030204" pitchFamily="34" charset="0"/>
              </a:rPr>
              <a:t>блок</a:t>
            </a:r>
          </a:p>
          <a:p>
            <a:pPr marL="914400" lvl="2" indent="0">
              <a:buNone/>
            </a:pPr>
            <a:endParaRPr lang="ru-RU" dirty="0" smtClean="0"/>
          </a:p>
          <a:p>
            <a:pPr lvl="1"/>
            <a:endParaRPr lang="ru-RU" dirty="0"/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62992"/>
          <a:stretch>
            <a:fillRect/>
          </a:stretch>
        </p:blipFill>
        <p:spPr bwMode="auto">
          <a:xfrm>
            <a:off x="0" y="320512"/>
            <a:ext cx="9143999" cy="631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7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16776"/>
            <a:ext cx="8444754" cy="110663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1. </a:t>
            </a:r>
            <a:r>
              <a:rPr lang="ru-RU" sz="4000" dirty="0" smtClean="0"/>
              <a:t>Биологический смысл эволюционного выравнивания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77" y="1158241"/>
            <a:ext cx="8853544" cy="569975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Локальные изменения генома – замены, маленькие </a:t>
            </a:r>
            <a:r>
              <a:rPr lang="ru-RU" dirty="0" err="1" smtClean="0"/>
              <a:t>делеции</a:t>
            </a:r>
            <a:r>
              <a:rPr lang="ru-RU" dirty="0" smtClean="0"/>
              <a:t> и вставки – в геноме потомка по сравнению с геномом предка – теоретически позволяют определить предковый нуклеотид у почти каждого нуклеотида потомка. </a:t>
            </a:r>
          </a:p>
          <a:p>
            <a:r>
              <a:rPr lang="ru-RU" dirty="0" smtClean="0"/>
              <a:t>Через геном общего предка можно установить гомологию нуклеотидов нескольких современных гомологичных последовательностей</a:t>
            </a:r>
          </a:p>
          <a:p>
            <a:r>
              <a:rPr lang="ru-RU" dirty="0" smtClean="0"/>
              <a:t>Примеры:</a:t>
            </a:r>
          </a:p>
          <a:p>
            <a:pPr lvl="1"/>
            <a:r>
              <a:rPr lang="ru-RU" dirty="0" smtClean="0"/>
              <a:t>Реконструкция происхождения рукописей от разных переписчиков.</a:t>
            </a:r>
          </a:p>
          <a:p>
            <a:pPr lvl="1"/>
            <a:r>
              <a:rPr lang="ru-RU" dirty="0" smtClean="0"/>
              <a:t>Реконструкция </a:t>
            </a:r>
            <a:r>
              <a:rPr lang="ru-RU" dirty="0"/>
              <a:t>п</a:t>
            </a:r>
            <a:r>
              <a:rPr lang="ru-RU" dirty="0" smtClean="0"/>
              <a:t>утей  распространения </a:t>
            </a:r>
            <a:r>
              <a:rPr lang="en-US" dirty="0" smtClean="0"/>
              <a:t>SARS-CoV-2 </a:t>
            </a:r>
            <a:r>
              <a:rPr lang="ru-RU" dirty="0" smtClean="0"/>
              <a:t>по сходству геномов.</a:t>
            </a:r>
          </a:p>
          <a:p>
            <a:r>
              <a:rPr lang="ru-RU" dirty="0" smtClean="0"/>
              <a:t>Цель программы выравнивания ГОМОЛОГИЧНЫХ последовательностей поставить гомологичные нуклеотиды  в одну колонку (эволюционное выравнивание). </a:t>
            </a:r>
          </a:p>
          <a:p>
            <a:r>
              <a:rPr lang="ru-RU" dirty="0" smtClean="0"/>
              <a:t>Программы ориентируются на сходство последовательностей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Для геномов целиком обычные программы выравнивания не применимы потому, что в геноме потомка по сравнению с геномом предка могут произойти не локальные изменения</a:t>
            </a:r>
            <a:endParaRPr lang="ru-RU" sz="2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ru-RU" dirty="0" smtClean="0"/>
              <a:t>Пакет </a:t>
            </a:r>
            <a:r>
              <a:rPr lang="en-US" dirty="0" smtClean="0"/>
              <a:t>NPG-explorer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306" y="1177441"/>
            <a:ext cx="7886700" cy="5339105"/>
          </a:xfrm>
        </p:spPr>
        <p:txBody>
          <a:bodyPr>
            <a:normAutofit/>
          </a:bodyPr>
          <a:lstStyle/>
          <a:p>
            <a:r>
              <a:rPr lang="ru-RU" dirty="0" smtClean="0"/>
              <a:t>Начало работы</a:t>
            </a:r>
          </a:p>
          <a:p>
            <a:pPr lvl="1"/>
            <a:r>
              <a:rPr lang="ru-RU" dirty="0" smtClean="0"/>
              <a:t>Скачать и установить пакет</a:t>
            </a:r>
          </a:p>
          <a:p>
            <a:pPr lvl="1"/>
            <a:r>
              <a:rPr lang="ru-RU" dirty="0" smtClean="0"/>
              <a:t>Создать директорию для НПГ</a:t>
            </a:r>
          </a:p>
          <a:p>
            <a:pPr lvl="1"/>
            <a:r>
              <a:rPr lang="ru-RU" dirty="0" smtClean="0"/>
              <a:t>В ней создать файл </a:t>
            </a:r>
            <a:r>
              <a:rPr lang="en-US" dirty="0" err="1" smtClean="0"/>
              <a:t>genomes.tsv</a:t>
            </a:r>
            <a:r>
              <a:rPr lang="en-US" dirty="0" smtClean="0"/>
              <a:t> </a:t>
            </a:r>
            <a:r>
              <a:rPr lang="ru-RU" dirty="0" smtClean="0"/>
              <a:t>с информацией о геномах</a:t>
            </a:r>
          </a:p>
          <a:p>
            <a:r>
              <a:rPr lang="ru-RU" dirty="0" smtClean="0"/>
              <a:t>Можно запускать программы пакета</a:t>
            </a:r>
          </a:p>
          <a:p>
            <a:pPr lvl="1"/>
            <a:r>
              <a:rPr lang="ru-RU" dirty="0" smtClean="0"/>
              <a:t>Открыть командную строку</a:t>
            </a:r>
          </a:p>
          <a:p>
            <a:pPr lvl="1"/>
            <a:r>
              <a:rPr lang="en-US" dirty="0" err="1"/>
              <a:t>n</a:t>
            </a:r>
            <a:r>
              <a:rPr lang="en-US" dirty="0" err="1" smtClean="0"/>
              <a:t>pge</a:t>
            </a:r>
            <a:r>
              <a:rPr lang="en-US" dirty="0" smtClean="0"/>
              <a:t> Prepare</a:t>
            </a:r>
          </a:p>
          <a:p>
            <a:pPr lvl="1"/>
            <a:r>
              <a:rPr lang="en-US" dirty="0" err="1" smtClean="0"/>
              <a:t>npge</a:t>
            </a:r>
            <a:r>
              <a:rPr lang="en-US" dirty="0" smtClean="0"/>
              <a:t> Examine</a:t>
            </a:r>
          </a:p>
          <a:p>
            <a:pPr lvl="1"/>
            <a:r>
              <a:rPr lang="en-US" dirty="0" smtClean="0"/>
              <a:t>[</a:t>
            </a:r>
            <a:r>
              <a:rPr lang="ru-RU" dirty="0" smtClean="0"/>
              <a:t>изменить параметры</a:t>
            </a:r>
            <a:r>
              <a:rPr lang="en-US" dirty="0" smtClean="0"/>
              <a:t>]</a:t>
            </a:r>
            <a:endParaRPr lang="ru-RU" dirty="0" smtClean="0"/>
          </a:p>
          <a:p>
            <a:pPr lvl="1"/>
            <a:r>
              <a:rPr lang="en-US" dirty="0" err="1" smtClean="0"/>
              <a:t>npge</a:t>
            </a:r>
            <a:r>
              <a:rPr lang="en-US" dirty="0" smtClean="0"/>
              <a:t> </a:t>
            </a:r>
            <a:r>
              <a:rPr lang="en-US" dirty="0" err="1" smtClean="0"/>
              <a:t>MakePangenome</a:t>
            </a:r>
            <a:endParaRPr lang="en-US" dirty="0" smtClean="0"/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npge</a:t>
            </a:r>
            <a:r>
              <a:rPr lang="en-US" dirty="0" smtClean="0"/>
              <a:t> </a:t>
            </a:r>
            <a:r>
              <a:rPr lang="en-US" dirty="0" err="1" smtClean="0"/>
              <a:t>CheckPangenome</a:t>
            </a:r>
            <a:r>
              <a:rPr lang="en-US" dirty="0" smtClean="0"/>
              <a:t>]</a:t>
            </a:r>
          </a:p>
          <a:p>
            <a:pPr lvl="1"/>
            <a:r>
              <a:rPr lang="en-US" dirty="0" err="1" smtClean="0"/>
              <a:t>npge</a:t>
            </a:r>
            <a:r>
              <a:rPr lang="en-US" dirty="0" smtClean="0"/>
              <a:t> </a:t>
            </a:r>
            <a:r>
              <a:rPr lang="en-US" dirty="0" err="1" smtClean="0"/>
              <a:t>PostProcessing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genomes.tsv</a:t>
            </a:r>
            <a:r>
              <a:rPr lang="ru-RU" dirty="0" smtClean="0"/>
              <a:t> для 10 геномов археи </a:t>
            </a:r>
            <a:r>
              <a:rPr lang="en-US" dirty="0" err="1" smtClean="0"/>
              <a:t>Sulfolobus</a:t>
            </a:r>
            <a:r>
              <a:rPr lang="en-US" dirty="0" smtClean="0"/>
              <a:t> </a:t>
            </a:r>
            <a:r>
              <a:rPr lang="en-US" dirty="0" err="1"/>
              <a:t>islandicus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all:embl:CP002426.1	SisHVE10	</a:t>
            </a:r>
            <a:r>
              <a:rPr lang="en-US" dirty="0" err="1"/>
              <a:t>chr</a:t>
            </a:r>
            <a:r>
              <a:rPr lang="en-US" dirty="0"/>
              <a:t>	c	</a:t>
            </a:r>
            <a:r>
              <a:rPr lang="en-US" dirty="0" err="1"/>
              <a:t>Sulfolobus</a:t>
            </a:r>
            <a:r>
              <a:rPr lang="en-US" dirty="0"/>
              <a:t> </a:t>
            </a:r>
            <a:r>
              <a:rPr lang="en-US" dirty="0" err="1"/>
              <a:t>islandicus</a:t>
            </a:r>
            <a:r>
              <a:rPr lang="en-US" dirty="0"/>
              <a:t> HVE10/4</a:t>
            </a:r>
          </a:p>
          <a:p>
            <a:pPr marL="0" indent="0">
              <a:buNone/>
            </a:pPr>
            <a:r>
              <a:rPr lang="en-US" dirty="0"/>
              <a:t>all:embl:CP001731.1	SisLD85	</a:t>
            </a:r>
            <a:r>
              <a:rPr lang="en-US" dirty="0" err="1"/>
              <a:t>chr</a:t>
            </a:r>
            <a:r>
              <a:rPr lang="en-US" dirty="0"/>
              <a:t>	c	</a:t>
            </a:r>
            <a:r>
              <a:rPr lang="en-US" dirty="0" err="1"/>
              <a:t>Sulfolobus</a:t>
            </a:r>
            <a:r>
              <a:rPr lang="en-US" dirty="0"/>
              <a:t> </a:t>
            </a:r>
            <a:r>
              <a:rPr lang="en-US" dirty="0" err="1"/>
              <a:t>islandicus</a:t>
            </a:r>
            <a:r>
              <a:rPr lang="en-US" dirty="0"/>
              <a:t> L.D.8.5</a:t>
            </a:r>
          </a:p>
          <a:p>
            <a:pPr marL="0" indent="0">
              <a:buNone/>
            </a:pPr>
            <a:r>
              <a:rPr lang="en-US" dirty="0"/>
              <a:t>all:embl:CP001732.1	SisLD85	</a:t>
            </a:r>
            <a:r>
              <a:rPr lang="en-US" dirty="0" err="1"/>
              <a:t>pl</a:t>
            </a:r>
            <a:r>
              <a:rPr lang="en-US" dirty="0"/>
              <a:t>	c	</a:t>
            </a:r>
            <a:r>
              <a:rPr lang="en-US" dirty="0" err="1"/>
              <a:t>Sulfolobus</a:t>
            </a:r>
            <a:r>
              <a:rPr lang="en-US" dirty="0"/>
              <a:t> </a:t>
            </a:r>
            <a:r>
              <a:rPr lang="en-US" dirty="0" err="1"/>
              <a:t>islandicus</a:t>
            </a:r>
            <a:r>
              <a:rPr lang="en-US" dirty="0"/>
              <a:t> L.D.8.5</a:t>
            </a:r>
          </a:p>
          <a:p>
            <a:pPr marL="0" indent="0">
              <a:buNone/>
            </a:pPr>
            <a:r>
              <a:rPr lang="en-US" dirty="0"/>
              <a:t>all:embl:CP001399.1	SisLS215	</a:t>
            </a:r>
            <a:r>
              <a:rPr lang="en-US" dirty="0" err="1"/>
              <a:t>chr</a:t>
            </a:r>
            <a:r>
              <a:rPr lang="en-US" dirty="0"/>
              <a:t>	c	</a:t>
            </a:r>
            <a:r>
              <a:rPr lang="en-US" dirty="0" err="1"/>
              <a:t>Sulfolobus</a:t>
            </a:r>
            <a:r>
              <a:rPr lang="en-US" dirty="0"/>
              <a:t> </a:t>
            </a:r>
            <a:r>
              <a:rPr lang="en-US" dirty="0" err="1"/>
              <a:t>islandicus</a:t>
            </a:r>
            <a:r>
              <a:rPr lang="en-US" dirty="0"/>
              <a:t> L.S.2.15</a:t>
            </a:r>
          </a:p>
          <a:p>
            <a:pPr marL="0" indent="0">
              <a:buNone/>
            </a:pPr>
            <a:r>
              <a:rPr lang="en-US" dirty="0"/>
              <a:t>all:embl:CP003928.1	SisLAL141	</a:t>
            </a:r>
            <a:r>
              <a:rPr lang="en-US" dirty="0" err="1"/>
              <a:t>chr</a:t>
            </a:r>
            <a:r>
              <a:rPr lang="en-US" dirty="0"/>
              <a:t>	c	</a:t>
            </a:r>
            <a:r>
              <a:rPr lang="en-US" dirty="0" err="1"/>
              <a:t>Sulfolobus</a:t>
            </a:r>
            <a:r>
              <a:rPr lang="en-US" dirty="0"/>
              <a:t> </a:t>
            </a:r>
            <a:r>
              <a:rPr lang="en-US" dirty="0" err="1"/>
              <a:t>islandicus</a:t>
            </a:r>
            <a:r>
              <a:rPr lang="en-US" dirty="0"/>
              <a:t> LAL14/1</a:t>
            </a:r>
          </a:p>
          <a:p>
            <a:pPr marL="0" indent="0">
              <a:buNone/>
            </a:pPr>
            <a:r>
              <a:rPr lang="en-US" dirty="0"/>
              <a:t>all:embl:CP001400.1	SisM1425	</a:t>
            </a:r>
            <a:r>
              <a:rPr lang="en-US" dirty="0" err="1"/>
              <a:t>chr</a:t>
            </a:r>
            <a:r>
              <a:rPr lang="en-US" dirty="0"/>
              <a:t>	c	</a:t>
            </a:r>
            <a:r>
              <a:rPr lang="en-US" dirty="0" err="1"/>
              <a:t>Sulfolobus</a:t>
            </a:r>
            <a:r>
              <a:rPr lang="en-US" dirty="0"/>
              <a:t> </a:t>
            </a:r>
            <a:r>
              <a:rPr lang="en-US" dirty="0" err="1"/>
              <a:t>islandicus</a:t>
            </a:r>
            <a:r>
              <a:rPr lang="en-US" dirty="0"/>
              <a:t> M.14.25</a:t>
            </a:r>
          </a:p>
          <a:p>
            <a:pPr marL="0" indent="0">
              <a:buNone/>
            </a:pPr>
            <a:r>
              <a:rPr lang="en-US" dirty="0"/>
              <a:t>all:embl:CP001401.1	SisM1627	</a:t>
            </a:r>
            <a:r>
              <a:rPr lang="en-US" dirty="0" err="1"/>
              <a:t>chr</a:t>
            </a:r>
            <a:r>
              <a:rPr lang="en-US" dirty="0"/>
              <a:t>	c	</a:t>
            </a:r>
            <a:r>
              <a:rPr lang="en-US" dirty="0" err="1"/>
              <a:t>Sulfolobus</a:t>
            </a:r>
            <a:r>
              <a:rPr lang="en-US" dirty="0"/>
              <a:t> </a:t>
            </a:r>
            <a:r>
              <a:rPr lang="en-US" dirty="0" err="1"/>
              <a:t>islandicus</a:t>
            </a:r>
            <a:r>
              <a:rPr lang="en-US" dirty="0"/>
              <a:t> M.16.27</a:t>
            </a:r>
          </a:p>
          <a:p>
            <a:pPr marL="0" indent="0">
              <a:buNone/>
            </a:pPr>
            <a:r>
              <a:rPr lang="en-US" dirty="0"/>
              <a:t>all:embl:CP001402.1	SisM164	</a:t>
            </a:r>
            <a:r>
              <a:rPr lang="en-US" dirty="0" err="1"/>
              <a:t>chr</a:t>
            </a:r>
            <a:r>
              <a:rPr lang="en-US" dirty="0"/>
              <a:t>	c	</a:t>
            </a:r>
            <a:r>
              <a:rPr lang="en-US" dirty="0" err="1"/>
              <a:t>Sulfolobus</a:t>
            </a:r>
            <a:r>
              <a:rPr lang="en-US" dirty="0"/>
              <a:t> </a:t>
            </a:r>
            <a:r>
              <a:rPr lang="en-US" dirty="0" err="1"/>
              <a:t>islandicus</a:t>
            </a:r>
            <a:r>
              <a:rPr lang="en-US" dirty="0"/>
              <a:t> M.16.4</a:t>
            </a:r>
          </a:p>
          <a:p>
            <a:pPr marL="0" indent="0">
              <a:buNone/>
            </a:pPr>
            <a:r>
              <a:rPr lang="en-US" dirty="0"/>
              <a:t>all:embl:CP002425.1	SisREY15A	</a:t>
            </a:r>
            <a:r>
              <a:rPr lang="en-US" dirty="0" err="1"/>
              <a:t>chr</a:t>
            </a:r>
            <a:r>
              <a:rPr lang="en-US" dirty="0"/>
              <a:t>	c	</a:t>
            </a:r>
            <a:r>
              <a:rPr lang="en-US" dirty="0" err="1"/>
              <a:t>Sulfolobus</a:t>
            </a:r>
            <a:r>
              <a:rPr lang="en-US" dirty="0"/>
              <a:t> </a:t>
            </a:r>
            <a:r>
              <a:rPr lang="en-US" dirty="0" err="1"/>
              <a:t>islandicus</a:t>
            </a:r>
            <a:r>
              <a:rPr lang="en-US" dirty="0"/>
              <a:t> REY15A</a:t>
            </a:r>
          </a:p>
          <a:p>
            <a:pPr marL="0" indent="0">
              <a:buNone/>
            </a:pPr>
            <a:r>
              <a:rPr lang="en-US" dirty="0"/>
              <a:t>all:embl:CP001403.1	SisYG5714	</a:t>
            </a:r>
            <a:r>
              <a:rPr lang="en-US" dirty="0" err="1"/>
              <a:t>chr</a:t>
            </a:r>
            <a:r>
              <a:rPr lang="en-US" dirty="0"/>
              <a:t>	c	</a:t>
            </a:r>
            <a:r>
              <a:rPr lang="en-US" dirty="0" err="1"/>
              <a:t>Sulfolobus</a:t>
            </a:r>
            <a:r>
              <a:rPr lang="en-US" dirty="0"/>
              <a:t> </a:t>
            </a:r>
            <a:r>
              <a:rPr lang="en-US" dirty="0" err="1"/>
              <a:t>islandicus</a:t>
            </a:r>
            <a:r>
              <a:rPr lang="en-US" dirty="0"/>
              <a:t> Y.G.57.14</a:t>
            </a:r>
          </a:p>
          <a:p>
            <a:pPr marL="0" indent="0">
              <a:buNone/>
            </a:pPr>
            <a:r>
              <a:rPr lang="en-US" dirty="0"/>
              <a:t>all:embl:CP001404.1	SisYN1551	</a:t>
            </a:r>
            <a:r>
              <a:rPr lang="en-US" dirty="0" err="1"/>
              <a:t>chr</a:t>
            </a:r>
            <a:r>
              <a:rPr lang="en-US" dirty="0"/>
              <a:t>	c	</a:t>
            </a:r>
            <a:r>
              <a:rPr lang="en-US" dirty="0" err="1"/>
              <a:t>Sulfolobus</a:t>
            </a:r>
            <a:r>
              <a:rPr lang="en-US" dirty="0"/>
              <a:t> </a:t>
            </a:r>
            <a:r>
              <a:rPr lang="en-US" dirty="0" err="1"/>
              <a:t>islandicus</a:t>
            </a:r>
            <a:r>
              <a:rPr lang="en-US" dirty="0"/>
              <a:t> Y.N.15.51</a:t>
            </a:r>
          </a:p>
          <a:p>
            <a:pPr marL="0" indent="0">
              <a:buNone/>
            </a:pPr>
            <a:r>
              <a:rPr lang="en-US" dirty="0"/>
              <a:t>all:embl:CP001405.1	SisYN1551	</a:t>
            </a:r>
            <a:r>
              <a:rPr lang="en-US" dirty="0" err="1"/>
              <a:t>pl</a:t>
            </a:r>
            <a:r>
              <a:rPr lang="en-US" dirty="0"/>
              <a:t>	c	</a:t>
            </a:r>
            <a:r>
              <a:rPr lang="en-US" dirty="0" err="1"/>
              <a:t>Sulfolobus</a:t>
            </a:r>
            <a:r>
              <a:rPr lang="en-US" dirty="0"/>
              <a:t> </a:t>
            </a:r>
            <a:r>
              <a:rPr lang="en-US" dirty="0" err="1"/>
              <a:t>islandicus</a:t>
            </a:r>
            <a:r>
              <a:rPr lang="en-US" dirty="0"/>
              <a:t> Y.N.15.51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Выходные </a:t>
            </a:r>
            <a:r>
              <a:rPr lang="ru-RU" dirty="0" smtClean="0"/>
              <a:t>файлы в создаваемых</a:t>
            </a:r>
            <a:r>
              <a:rPr lang="en-US" dirty="0"/>
              <a:t> </a:t>
            </a:r>
            <a:r>
              <a:rPr lang="en-US" dirty="0" smtClean="0"/>
              <a:t>NPG-explorer </a:t>
            </a:r>
            <a:r>
              <a:rPr lang="ru-RU" dirty="0" smtClean="0"/>
              <a:t>директориях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68" y="1794384"/>
            <a:ext cx="9275863" cy="371964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58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pangenome/p</a:t>
            </a:r>
            <a:r>
              <a:rPr lang="en-US" sz="4000" b="1" dirty="0" smtClean="0"/>
              <a:t>angenome.info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ru-RU" sz="4000" dirty="0" smtClean="0"/>
              <a:t>про </a:t>
            </a:r>
            <a:r>
              <a:rPr lang="ru-RU" sz="4000" dirty="0" smtClean="0"/>
              <a:t>блоки всех типов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38490"/>
            <a:ext cx="9144000" cy="5482985"/>
          </a:xfrm>
        </p:spPr>
        <p:txBody>
          <a:bodyPr>
            <a:normAutofit/>
          </a:bodyPr>
          <a:lstStyle/>
          <a:p>
            <a:r>
              <a:rPr lang="en-US" sz="2400" b="1" dirty="0"/>
              <a:t>Stable blocks</a:t>
            </a:r>
            <a:r>
              <a:rPr lang="en-US" sz="2400" dirty="0"/>
              <a:t> (represented in all genomes once, but not minor): fragments:	3640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blocks</a:t>
            </a:r>
            <a:r>
              <a:rPr lang="en-US" sz="2400" dirty="0"/>
              <a:t>:	364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fragments </a:t>
            </a:r>
            <a:r>
              <a:rPr lang="en-US" sz="2400" dirty="0"/>
              <a:t>/ blocks:	10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Block </a:t>
            </a:r>
            <a:r>
              <a:rPr lang="en-US" sz="2400" dirty="0"/>
              <a:t>identity: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min</a:t>
            </a:r>
            <a:r>
              <a:rPr lang="en-US" sz="2400" dirty="0"/>
              <a:t>:	0.896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median</a:t>
            </a:r>
            <a:r>
              <a:rPr lang="en-US" sz="2400" dirty="0"/>
              <a:t>:	0.9749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err="1" smtClean="0"/>
              <a:t>avg</a:t>
            </a:r>
            <a:r>
              <a:rPr lang="en-US" sz="2400" dirty="0"/>
              <a:t>:	0.9686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max</a:t>
            </a:r>
            <a:r>
              <a:rPr lang="en-US" sz="2400" dirty="0"/>
              <a:t>:	1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b="1" dirty="0" smtClean="0"/>
              <a:t>identity </a:t>
            </a:r>
            <a:r>
              <a:rPr lang="en-US" sz="2400" b="1" dirty="0"/>
              <a:t>of joined blocks:</a:t>
            </a:r>
            <a:r>
              <a:rPr lang="en-US" sz="2400" dirty="0"/>
              <a:t>	0.982929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Block </a:t>
            </a:r>
            <a:r>
              <a:rPr lang="en-US" sz="2400" dirty="0"/>
              <a:t>sizes:  	10</a:t>
            </a:r>
            <a:br>
              <a:rPr lang="en-US" sz="2400" dirty="0"/>
            </a:br>
            <a:r>
              <a:rPr lang="en-US" sz="2400" dirty="0"/>
              <a:t>………………………………………………..</a:t>
            </a:r>
            <a:br>
              <a:rPr lang="en-US" sz="2400" dirty="0"/>
            </a:br>
            <a:r>
              <a:rPr lang="en-US" sz="2400" dirty="0"/>
              <a:t>Nucleotides in blocks:	19533363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The </a:t>
            </a:r>
            <a:r>
              <a:rPr lang="en-US" sz="2400" b="1" dirty="0"/>
              <a:t>percentage of input length:</a:t>
            </a:r>
            <a:r>
              <a:rPr lang="en-US" sz="2400" dirty="0"/>
              <a:t>	73.5%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724" y="-11576"/>
            <a:ext cx="9144000" cy="45141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/p</a:t>
            </a:r>
            <a:r>
              <a:rPr lang="en-US" sz="2800" b="1" dirty="0" smtClean="0"/>
              <a:t>angenome.bi </a:t>
            </a:r>
            <a:r>
              <a:rPr lang="ru-RU" sz="2800" b="1" dirty="0" smtClean="0"/>
              <a:t>список всех блоков с информацией о них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153778"/>
              </p:ext>
            </p:extLst>
          </p:nvPr>
        </p:nvGraphicFramePr>
        <p:xfrm>
          <a:off x="43323" y="537396"/>
          <a:ext cx="8987906" cy="57213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12112"/>
                <a:gridCol w="295809"/>
                <a:gridCol w="994929"/>
                <a:gridCol w="1007000"/>
                <a:gridCol w="879676"/>
                <a:gridCol w="439838"/>
                <a:gridCol w="439838"/>
                <a:gridCol w="439838"/>
                <a:gridCol w="439838"/>
                <a:gridCol w="439838"/>
                <a:gridCol w="439838"/>
                <a:gridCol w="439838"/>
                <a:gridCol w="439838"/>
                <a:gridCol w="439838"/>
                <a:gridCol w="439838"/>
              </a:tblGrid>
              <a:tr h="142815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block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fragments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ident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GC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SisHVE10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SisLAL141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SisLD85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SisLS215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SisM1425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SisM1627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SisM164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SisREY15A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SisYG5714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SisYN1551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/>
                </a:tc>
              </a:tr>
              <a:tr h="4481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r66x110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0.9181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0.4161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57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s10x85594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85594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0.9907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0.3439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481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s10x124n2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0.9919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0.425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481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s10x210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0.9476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0.3314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481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m10x3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0.6666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0.4333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1198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h9x10253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10253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0.9801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0.3574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481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h8x648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648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0.9197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0.3878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481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r8x132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0.9128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0.4182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014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u1x28840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28840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0.3411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4814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u1x131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0.4274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"/>
            <a:ext cx="8999456" cy="5938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Что есть в выходных данных </a:t>
            </a:r>
            <a:r>
              <a:rPr lang="en-US" sz="3600" dirty="0" smtClean="0"/>
              <a:t>NPG-explorer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35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68408"/>
              </p:ext>
            </p:extLst>
          </p:nvPr>
        </p:nvGraphicFramePr>
        <p:xfrm>
          <a:off x="144544" y="527899"/>
          <a:ext cx="8854912" cy="620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8277"/>
                <a:gridCol w="5756635"/>
              </a:tblGrid>
              <a:tr h="740228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pangenome</a:t>
                      </a:r>
                      <a:r>
                        <a:rPr lang="en-US" sz="2200" dirty="0" smtClean="0"/>
                        <a:t>/</a:t>
                      </a:r>
                      <a:br>
                        <a:rPr lang="en-US" sz="2200" dirty="0" smtClean="0"/>
                      </a:br>
                      <a:r>
                        <a:rPr lang="en-US" sz="2200" dirty="0" err="1" smtClean="0"/>
                        <a:t>pangenome.blocks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G-</a:t>
                      </a:r>
                      <a:r>
                        <a:rPr lang="ru-RU" sz="2200" dirty="0" smtClean="0"/>
                        <a:t>блоки и </a:t>
                      </a:r>
                      <a:r>
                        <a:rPr lang="en-US" sz="2200" dirty="0" smtClean="0"/>
                        <a:t>I-</a:t>
                      </a:r>
                      <a:r>
                        <a:rPr lang="ru-RU" sz="2200" dirty="0" smtClean="0"/>
                        <a:t>блоки как последовательности нормальных блоков</a:t>
                      </a:r>
                      <a:endParaRPr lang="ru-RU" sz="2200" dirty="0"/>
                    </a:p>
                  </a:txBody>
                  <a:tcPr/>
                </a:tc>
              </a:tr>
              <a:tr h="74022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global-blocks/</a:t>
                      </a:r>
                      <a:br>
                        <a:rPr lang="en-US" sz="2200" dirty="0" smtClean="0"/>
                      </a:br>
                      <a:r>
                        <a:rPr lang="en-US" sz="2200" dirty="0" err="1" smtClean="0"/>
                        <a:t>blocks.blocks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Хромосомы</a:t>
                      </a:r>
                      <a:r>
                        <a:rPr lang="ru-RU" sz="2200" baseline="0" dirty="0" smtClean="0"/>
                        <a:t> как последовательности </a:t>
                      </a:r>
                      <a:r>
                        <a:rPr lang="en-US" sz="2200" baseline="0" dirty="0" smtClean="0"/>
                        <a:t>g-</a:t>
                      </a:r>
                      <a:r>
                        <a:rPr lang="ru-RU" sz="2200" baseline="0" dirty="0" smtClean="0"/>
                        <a:t>блоков и </a:t>
                      </a:r>
                      <a:r>
                        <a:rPr lang="en-US" sz="2200" baseline="0" dirty="0" err="1" smtClean="0"/>
                        <a:t>i</a:t>
                      </a:r>
                      <a:r>
                        <a:rPr lang="en-US" sz="2200" baseline="0" dirty="0" smtClean="0"/>
                        <a:t>-</a:t>
                      </a:r>
                      <a:r>
                        <a:rPr lang="ru-RU" sz="2200" baseline="0" dirty="0" smtClean="0"/>
                        <a:t>блоков</a:t>
                      </a:r>
                      <a:endParaRPr lang="ru-RU" sz="2200" dirty="0"/>
                    </a:p>
                  </a:txBody>
                  <a:tcPr/>
                </a:tc>
              </a:tr>
              <a:tr h="740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/>
                        <a:t>pangenome</a:t>
                      </a:r>
                      <a:r>
                        <a:rPr lang="en-US" sz="2200" dirty="0" smtClean="0"/>
                        <a:t>/</a:t>
                      </a:r>
                      <a:br>
                        <a:rPr lang="en-US" sz="2200" dirty="0" smtClean="0"/>
                      </a:br>
                      <a:r>
                        <a:rPr lang="en-US" sz="2200" dirty="0" err="1" smtClean="0"/>
                        <a:t>fragments.tsv</a:t>
                      </a:r>
                      <a:r>
                        <a:rPr lang="en-US" sz="2200" dirty="0" smtClean="0"/>
                        <a:t> 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Координаты в геноме всех фрагментов всех нормальных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dirty="0" smtClean="0"/>
                        <a:t>блоков</a:t>
                      </a:r>
                      <a:endParaRPr lang="ru-RU" sz="2200" dirty="0"/>
                    </a:p>
                  </a:txBody>
                  <a:tcPr/>
                </a:tc>
              </a:tr>
              <a:tr h="4636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global-blocks/</a:t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global-</a:t>
                      </a:r>
                      <a:r>
                        <a:rPr lang="en-US" sz="2200" dirty="0" err="1" smtClean="0"/>
                        <a:t>fragments.tsv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Координаты в геноме всех фрагментов всех </a:t>
                      </a:r>
                      <a:r>
                        <a:rPr lang="en-US" sz="2200" dirty="0" smtClean="0"/>
                        <a:t>g-</a:t>
                      </a:r>
                      <a:r>
                        <a:rPr lang="ru-RU" sz="2200" dirty="0" smtClean="0"/>
                        <a:t>блоков</a:t>
                      </a:r>
                      <a:r>
                        <a:rPr lang="en-US" sz="2200" dirty="0" smtClean="0"/>
                        <a:t> </a:t>
                      </a:r>
                      <a:r>
                        <a:rPr lang="ru-RU" sz="2200" dirty="0" smtClean="0"/>
                        <a:t>и </a:t>
                      </a:r>
                      <a:r>
                        <a:rPr lang="en-US" sz="2200" dirty="0" err="1" smtClean="0"/>
                        <a:t>i</a:t>
                      </a:r>
                      <a:r>
                        <a:rPr lang="en-US" sz="2200" dirty="0" smtClean="0"/>
                        <a:t>-</a:t>
                      </a:r>
                      <a:r>
                        <a:rPr lang="ru-RU" sz="2200" dirty="0" smtClean="0"/>
                        <a:t>блоков</a:t>
                      </a:r>
                      <a:endParaRPr lang="ru-RU" sz="2200" dirty="0"/>
                    </a:p>
                  </a:txBody>
                  <a:tcPr/>
                </a:tc>
              </a:tr>
              <a:tr h="463614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pangenome</a:t>
                      </a:r>
                      <a:r>
                        <a:rPr lang="en-US" sz="2200" dirty="0" smtClean="0"/>
                        <a:t>/</a:t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pangenome.bs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Выравнивания всех блоков</a:t>
                      </a:r>
                      <a:endParaRPr lang="ru-RU" sz="2200" dirty="0"/>
                    </a:p>
                  </a:txBody>
                  <a:tcPr/>
                </a:tc>
              </a:tr>
              <a:tr h="74022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genes/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Координат</a:t>
                      </a:r>
                      <a:r>
                        <a:rPr lang="ru-RU" sz="2200" baseline="0" dirty="0" smtClean="0"/>
                        <a:t>ы всех  генов из всех геномов в блоках и в геномах</a:t>
                      </a:r>
                      <a:endParaRPr lang="ru-RU" sz="2200" dirty="0"/>
                    </a:p>
                  </a:txBody>
                  <a:tcPr/>
                </a:tc>
              </a:tr>
              <a:tr h="74022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trees/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aseline="0" dirty="0" err="1" smtClean="0"/>
                        <a:t>nj</a:t>
                      </a:r>
                      <a:r>
                        <a:rPr lang="en-US" sz="2200" baseline="0" dirty="0" smtClean="0"/>
                        <a:t>-</a:t>
                      </a:r>
                      <a:r>
                        <a:rPr lang="ru-RU" sz="2200" baseline="0" dirty="0" smtClean="0"/>
                        <a:t>дерево геномов, построенное по объединенному выравниванию </a:t>
                      </a:r>
                      <a:r>
                        <a:rPr lang="en-US" sz="2200" baseline="0" dirty="0" smtClean="0"/>
                        <a:t>s-</a:t>
                      </a:r>
                      <a:r>
                        <a:rPr lang="ru-RU" sz="2200" baseline="0" dirty="0" smtClean="0"/>
                        <a:t>блоков</a:t>
                      </a:r>
                      <a:endParaRPr lang="ru-RU" sz="2200" dirty="0"/>
                    </a:p>
                  </a:txBody>
                  <a:tcPr/>
                </a:tc>
              </a:tr>
              <a:tr h="8700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mutations/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aseline="0" dirty="0" smtClean="0"/>
                        <a:t>Файл с консенсусами всех блоков и файл с описанием всех мутаций во всех блоках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9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28" y="44615"/>
            <a:ext cx="8873569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Как найти с помощью </a:t>
            </a:r>
            <a:r>
              <a:rPr lang="en-US" sz="3600" dirty="0" smtClean="0"/>
              <a:t>NPG-explorer </a:t>
            </a:r>
            <a:r>
              <a:rPr lang="ru-RU" sz="3600" dirty="0" smtClean="0"/>
              <a:t>крупные эволюционные события в эволюции геномов?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Делеция</a:t>
            </a:r>
            <a:r>
              <a:rPr lang="ru-RU" dirty="0"/>
              <a:t> </a:t>
            </a:r>
            <a:r>
              <a:rPr lang="ru-RU" dirty="0" smtClean="0"/>
              <a:t>большого участка </a:t>
            </a:r>
            <a:r>
              <a:rPr lang="ru-RU" dirty="0"/>
              <a:t>ДНК</a:t>
            </a:r>
          </a:p>
          <a:p>
            <a:r>
              <a:rPr lang="ru-RU" dirty="0"/>
              <a:t>Вставка участка ДНК за счёт</a:t>
            </a:r>
          </a:p>
          <a:p>
            <a:pPr lvl="1"/>
            <a:r>
              <a:rPr lang="ru-RU" dirty="0"/>
              <a:t>либо горизонтального переноса</a:t>
            </a:r>
          </a:p>
          <a:p>
            <a:pPr lvl="1"/>
            <a:r>
              <a:rPr lang="ru-RU" dirty="0"/>
              <a:t>либо дупликации участка собственной ДНК</a:t>
            </a:r>
          </a:p>
          <a:p>
            <a:r>
              <a:rPr lang="ru-RU" dirty="0"/>
              <a:t>Инверсия участка ДНК</a:t>
            </a:r>
          </a:p>
          <a:p>
            <a:r>
              <a:rPr lang="ru-RU" dirty="0" err="1"/>
              <a:t>Транслокация</a:t>
            </a:r>
            <a:r>
              <a:rPr lang="ru-RU" dirty="0"/>
              <a:t> участка ДНК с инверсией или без </a:t>
            </a:r>
            <a:r>
              <a:rPr lang="ru-RU" dirty="0" smtClean="0"/>
              <a:t>неё</a:t>
            </a:r>
          </a:p>
          <a:p>
            <a:r>
              <a:rPr lang="ru-RU" dirty="0" smtClean="0"/>
              <a:t>Перестановки </a:t>
            </a:r>
            <a:r>
              <a:rPr lang="ru-RU" dirty="0" err="1" smtClean="0"/>
              <a:t>синтеничных</a:t>
            </a:r>
            <a:r>
              <a:rPr lang="ru-RU" dirty="0" smtClean="0"/>
              <a:t> участков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015" y="989727"/>
            <a:ext cx="8191099" cy="5848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CustomShape 39"/>
          <p:cNvSpPr/>
          <p:nvPr/>
        </p:nvSpPr>
        <p:spPr>
          <a:xfrm>
            <a:off x="282360" y="115877"/>
            <a:ext cx="8582240" cy="5584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Синтении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между геномами человека и мыши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23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synte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516" y="2025378"/>
            <a:ext cx="85725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3813"/>
            <a:ext cx="914399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/>
              <a:t>2. </a:t>
            </a:r>
            <a:r>
              <a:rPr lang="ru-RU" sz="3600" dirty="0" smtClean="0"/>
              <a:t>Проблемы эволюционного выравнивания геномов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6377" y="1906437"/>
            <a:ext cx="3878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Локальное или глобальное?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8448" y="2533973"/>
            <a:ext cx="8223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Локальное выдаст одно оптимальное выравнивание фрагментов,</a:t>
            </a:r>
            <a:r>
              <a:rPr lang="en-US" sz="2400" dirty="0" smtClean="0"/>
              <a:t> </a:t>
            </a:r>
            <a:r>
              <a:rPr lang="ru-RU" sz="2400" dirty="0" smtClean="0"/>
              <a:t>по одному из каждого генома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8448" y="3430444"/>
            <a:ext cx="6663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Глобальное,  но геномы могут сильно отличаться </a:t>
            </a:r>
            <a:br>
              <a:rPr lang="ru-RU" sz="2400" dirty="0" smtClean="0"/>
            </a:br>
            <a:r>
              <a:rPr lang="ru-RU" sz="2400" dirty="0" smtClean="0"/>
              <a:t>в каких-то местах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1201" y="4326915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….  не только это!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3272" y="4924099"/>
            <a:ext cx="7603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Идея: глобально-локальное выравнивание геномов! Т.е.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набор достоверных локальных выравниваний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2"/>
          <p:cNvSpPr/>
          <p:nvPr/>
        </p:nvSpPr>
        <p:spPr>
          <a:xfrm>
            <a:off x="3206" y="0"/>
            <a:ext cx="10691837" cy="10699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3" name="Picture 2"/>
          <p:cNvPicPr/>
          <p:nvPr/>
        </p:nvPicPr>
        <p:blipFill>
          <a:blip r:embed="rId3" cstate="print"/>
          <a:stretch/>
        </p:blipFill>
        <p:spPr>
          <a:xfrm>
            <a:off x="1079990" y="978165"/>
            <a:ext cx="6869786" cy="3711286"/>
          </a:xfrm>
          <a:prstGeom prst="rect">
            <a:avLst/>
          </a:prstGeom>
          <a:ln w="38160">
            <a:solidFill>
              <a:srgbClr val="404040"/>
            </a:solidFill>
            <a:round/>
          </a:ln>
        </p:spPr>
      </p:pic>
      <p:sp>
        <p:nvSpPr>
          <p:cNvPr id="464" name="CustomShape 3"/>
          <p:cNvSpPr/>
          <p:nvPr/>
        </p:nvSpPr>
        <p:spPr>
          <a:xfrm>
            <a:off x="2369630" y="4674741"/>
            <a:ext cx="3441092" cy="4214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53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mycoides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4"/>
          <p:cNvSpPr/>
          <p:nvPr/>
        </p:nvSpPr>
        <p:spPr>
          <a:xfrm rot="16199400">
            <a:off x="-962429" y="2599182"/>
            <a:ext cx="3663077" cy="421118"/>
          </a:xfrm>
          <a:prstGeom prst="rect">
            <a:avLst/>
          </a:prstGeom>
          <a:noFill/>
          <a:ln>
            <a:solidFill>
              <a:srgbClr val="3465A4"/>
            </a:solidFill>
            <a:custDash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53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capricolum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TextShape 6"/>
          <p:cNvSpPr txBox="1"/>
          <p:nvPr/>
        </p:nvSpPr>
        <p:spPr>
          <a:xfrm>
            <a:off x="291319" y="1"/>
            <a:ext cx="8852681" cy="11644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</a:rPr>
              <a:t>Синтени</a:t>
            </a:r>
            <a:r>
              <a:rPr lang="ru-RU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</a:rPr>
              <a:t>ии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</a:rPr>
              <a:t> можно найти в НПГ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</a:endParaRPr>
          </a:p>
        </p:txBody>
      </p:sp>
      <p:sp>
        <p:nvSpPr>
          <p:cNvPr id="468" name="CustomShape 7"/>
          <p:cNvSpPr/>
          <p:nvPr/>
        </p:nvSpPr>
        <p:spPr>
          <a:xfrm rot="17879812">
            <a:off x="4318886" y="1305620"/>
            <a:ext cx="583557" cy="2187208"/>
          </a:xfrm>
          <a:prstGeom prst="ellipse">
            <a:avLst/>
          </a:prstGeom>
          <a:noFill/>
          <a:ln w="126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9" name="CustomShape 8"/>
          <p:cNvSpPr/>
          <p:nvPr/>
        </p:nvSpPr>
        <p:spPr>
          <a:xfrm rot="3860400">
            <a:off x="2746741" y="2400506"/>
            <a:ext cx="593301" cy="2067845"/>
          </a:xfrm>
          <a:prstGeom prst="ellipse">
            <a:avLst/>
          </a:prstGeom>
          <a:noFill/>
          <a:ln w="126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CustomShape 9"/>
          <p:cNvSpPr/>
          <p:nvPr/>
        </p:nvSpPr>
        <p:spPr>
          <a:xfrm rot="3860400">
            <a:off x="6118825" y="1023666"/>
            <a:ext cx="359028" cy="1210797"/>
          </a:xfrm>
          <a:prstGeom prst="ellipse">
            <a:avLst/>
          </a:prstGeom>
          <a:noFill/>
          <a:ln w="126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TextShape 10"/>
          <p:cNvSpPr txBox="1"/>
          <p:nvPr/>
        </p:nvSpPr>
        <p:spPr>
          <a:xfrm>
            <a:off x="8608712" y="6385004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D67CA792-B346-467B-8268-8D92C8B1CF7C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40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1536" y="5349836"/>
            <a:ext cx="8786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Синтения</a:t>
            </a:r>
            <a:r>
              <a:rPr lang="ru-RU" dirty="0" smtClean="0"/>
              <a:t> -  блоки НПГ, идущие подряд во всех геномах. </a:t>
            </a:r>
            <a:br>
              <a:rPr lang="ru-RU" dirty="0" smtClean="0"/>
            </a:br>
            <a:r>
              <a:rPr lang="ru-RU" dirty="0" smtClean="0"/>
              <a:t>Какие-то перестройки внутри </a:t>
            </a:r>
            <a:r>
              <a:rPr lang="ru-RU" dirty="0" err="1" smtClean="0"/>
              <a:t>синтеничных</a:t>
            </a:r>
            <a:r>
              <a:rPr lang="ru-RU" dirty="0" smtClean="0"/>
              <a:t> последовательностей могут наблюдаться. Но в целом структура генома внутри </a:t>
            </a:r>
            <a:r>
              <a:rPr lang="ru-RU" dirty="0" err="1" smtClean="0"/>
              <a:t>синтеничных</a:t>
            </a:r>
            <a:r>
              <a:rPr lang="ru-RU" dirty="0" smtClean="0"/>
              <a:t> участков сохраняется.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1947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459580" y="274544"/>
            <a:ext cx="8221602" cy="1141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CustomShape 2"/>
          <p:cNvSpPr/>
          <p:nvPr/>
        </p:nvSpPr>
        <p:spPr>
          <a:xfrm>
            <a:off x="459580" y="1599923"/>
            <a:ext cx="8221602" cy="45242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5" name="CustomShape 3"/>
          <p:cNvSpPr/>
          <p:nvPr/>
        </p:nvSpPr>
        <p:spPr>
          <a:xfrm>
            <a:off x="584284" y="457354"/>
            <a:ext cx="8221602" cy="1141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CustomShape 4"/>
          <p:cNvSpPr/>
          <p:nvPr/>
        </p:nvSpPr>
        <p:spPr>
          <a:xfrm>
            <a:off x="459581" y="1604168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TextShape 5"/>
          <p:cNvSpPr txBox="1"/>
          <p:nvPr/>
        </p:nvSpPr>
        <p:spPr>
          <a:xfrm>
            <a:off x="472588" y="69780"/>
            <a:ext cx="8223234" cy="7129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</a:rPr>
              <a:t>8. </a:t>
            </a:r>
            <a:r>
              <a:rPr lang="en-US" sz="3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</a:rPr>
              <a:t>Пангеном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</a:rPr>
              <a:t> (</a:t>
            </a:r>
            <a:r>
              <a:rPr lang="ru-RU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DejaVu Sans"/>
              </a:rPr>
              <a:t>различать с НПГ!)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</a:endParaRPr>
          </a:p>
        </p:txBody>
      </p:sp>
      <p:sp>
        <p:nvSpPr>
          <p:cNvPr id="488" name="TextShape 6"/>
          <p:cNvSpPr txBox="1"/>
          <p:nvPr/>
        </p:nvSpPr>
        <p:spPr>
          <a:xfrm>
            <a:off x="191235" y="764988"/>
            <a:ext cx="8761529" cy="60930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Пангеном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ом называют совокупность всех генов белков, закодированных в наборе геномов данного таксона, разделенных на группы </a:t>
            </a:r>
            <a:r>
              <a:rPr lang="ru-RU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ортологичных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белков.</a:t>
            </a:r>
          </a:p>
          <a:p>
            <a:pPr>
              <a:lnSpc>
                <a:spcPct val="100000"/>
              </a:lnSpc>
            </a:pP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Белки </a:t>
            </a:r>
            <a:r>
              <a:rPr lang="ru-RU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пангенома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делят на 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ниверсальные, встречающиеся во всех гномах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пецифические для штамма или вида, встречающиеся в одном виде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</a:t>
            </a:r>
            <a:r>
              <a:rPr lang="ru-RU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ереферия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белки, встречающиеся во многих геномах но не во всех</a:t>
            </a:r>
          </a:p>
          <a:p>
            <a:pPr>
              <a:lnSpc>
                <a:spcPct val="100000"/>
              </a:lnSpc>
            </a:pP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Будет, я думаю,  в курсе </a:t>
            </a:r>
            <a:r>
              <a:rPr lang="ru-RU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М.Гельфанда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(8й семестр, пока)</a:t>
            </a:r>
          </a:p>
          <a:p>
            <a:pPr>
              <a:lnSpc>
                <a:spcPct val="100000"/>
              </a:lnSpc>
            </a:pPr>
            <a:endParaRPr lang="ru-RU" sz="2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Концепция </a:t>
            </a:r>
            <a:r>
              <a:rPr lang="ru-RU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пангенома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позволяет глубже погрузиться в эволюцию, чем НПГ, так как последовательности белков консервативнее нуклеотидных последовательностей</a:t>
            </a:r>
          </a:p>
        </p:txBody>
      </p:sp>
      <p:sp>
        <p:nvSpPr>
          <p:cNvPr id="489" name="TextShape 7"/>
          <p:cNvSpPr txBox="1"/>
          <p:nvPr/>
        </p:nvSpPr>
        <p:spPr>
          <a:xfrm>
            <a:off x="8543422" y="6385004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88BB07C2-A2D3-4117-89D5-D70B2F5F41CD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41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32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459580" y="273238"/>
            <a:ext cx="8221602" cy="1143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2"/>
          <p:cNvSpPr/>
          <p:nvPr/>
        </p:nvSpPr>
        <p:spPr>
          <a:xfrm>
            <a:off x="683729" y="5529025"/>
            <a:ext cx="7814643" cy="8782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Uchiyama I, </a:t>
            </a:r>
            <a:r>
              <a:rPr lang="en-US" sz="1632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Albritton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J, </a:t>
            </a:r>
            <a:r>
              <a:rPr lang="en-US" sz="1632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Fukuyo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M, Kojima KK, </a:t>
            </a:r>
            <a:r>
              <a:rPr lang="en-US" sz="1632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Yahara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K, Kobayashi I. A Novel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Approach to Helicobacter pylori Pan-Genome Analysis for Identification of Genomic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Islands. </a:t>
            </a:r>
            <a:r>
              <a:rPr lang="en-US" sz="1632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PLoS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One. 2016 Aug 9;11(8):e0159419.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CustomShape 3"/>
          <p:cNvSpPr/>
          <p:nvPr/>
        </p:nvSpPr>
        <p:spPr>
          <a:xfrm>
            <a:off x="459580" y="190321"/>
            <a:ext cx="8221602" cy="13100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Пангеном</a:t>
            </a:r>
            <a:r>
              <a:rPr lang="ru-RU" sz="399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по белкам</a:t>
            </a:r>
            <a:r>
              <a:rPr lang="en-US" sz="399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30 </a:t>
            </a:r>
            <a:r>
              <a:rPr lang="en-US" sz="399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штаммов</a:t>
            </a:r>
            <a:r>
              <a:rPr lang="en-US" sz="399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endParaRPr lang="en-US" sz="399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99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Helicobacter pylori</a:t>
            </a:r>
            <a:endParaRPr lang="en-US" sz="399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4"/>
          <p:cNvSpPr/>
          <p:nvPr/>
        </p:nvSpPr>
        <p:spPr>
          <a:xfrm>
            <a:off x="459581" y="1604168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4" name="Рисунок 493"/>
          <p:cNvPicPr/>
          <p:nvPr/>
        </p:nvPicPr>
        <p:blipFill>
          <a:blip r:embed="rId2" cstate="print"/>
          <a:stretch/>
        </p:blipFill>
        <p:spPr>
          <a:xfrm>
            <a:off x="1200945" y="1673701"/>
            <a:ext cx="6365090" cy="3829892"/>
          </a:xfrm>
          <a:prstGeom prst="rect">
            <a:avLst/>
          </a:prstGeom>
          <a:ln>
            <a:noFill/>
          </a:ln>
        </p:spPr>
      </p:pic>
      <p:sp>
        <p:nvSpPr>
          <p:cNvPr id="495" name="TextShape 5"/>
          <p:cNvSpPr txBox="1"/>
          <p:nvPr/>
        </p:nvSpPr>
        <p:spPr>
          <a:xfrm>
            <a:off x="8543422" y="6385004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159C1E1C-17EE-45A9-B345-B0AD7E3AE6E9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42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294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214" y="156115"/>
            <a:ext cx="8552330" cy="758281"/>
          </a:xfrm>
        </p:spPr>
        <p:txBody>
          <a:bodyPr>
            <a:noAutofit/>
          </a:bodyPr>
          <a:lstStyle/>
          <a:p>
            <a:r>
              <a:rPr lang="ru-RU" sz="3600" dirty="0"/>
              <a:t>3. Парное выравнивание </a:t>
            </a:r>
            <a:r>
              <a:rPr lang="ru-RU" sz="3600" dirty="0" smtClean="0"/>
              <a:t>двух геномов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BLAST two sequences (blast2seq)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381" y="1189139"/>
            <a:ext cx="8632163" cy="343950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Первая последовательность (</a:t>
            </a:r>
            <a:r>
              <a:rPr lang="en-US" sz="2400" dirty="0" smtClean="0"/>
              <a:t>subject</a:t>
            </a:r>
            <a:r>
              <a:rPr lang="ru-RU" sz="2400" dirty="0" smtClean="0"/>
              <a:t>) считается базой и индексируется на лету</a:t>
            </a:r>
            <a:endParaRPr lang="en-US" sz="2400" dirty="0" smtClean="0"/>
          </a:p>
          <a:p>
            <a:r>
              <a:rPr lang="ru-RU" sz="2400" dirty="0" smtClean="0"/>
              <a:t>Вторая последовательность считается входной последовательностью (</a:t>
            </a:r>
            <a:r>
              <a:rPr lang="en-US" sz="2400" dirty="0" smtClean="0"/>
              <a:t>query)</a:t>
            </a:r>
            <a:endParaRPr lang="ru-RU" sz="2400" dirty="0" smtClean="0"/>
          </a:p>
          <a:p>
            <a:r>
              <a:rPr lang="ru-RU" sz="2400" dirty="0" smtClean="0"/>
              <a:t>Применяется стандартный алгоритм </a:t>
            </a:r>
            <a:r>
              <a:rPr lang="en-US" sz="2400" dirty="0" smtClean="0"/>
              <a:t>Blast, </a:t>
            </a:r>
            <a:r>
              <a:rPr lang="ru-RU" sz="2400" dirty="0"/>
              <a:t>стандартный интерфейс, стандартные параметры </a:t>
            </a:r>
            <a:r>
              <a:rPr lang="ru-RU" sz="2400" dirty="0" smtClean="0"/>
              <a:t>и стандартный формат выдачи</a:t>
            </a:r>
          </a:p>
          <a:p>
            <a:r>
              <a:rPr lang="ru-RU" sz="2400" dirty="0" smtClean="0"/>
              <a:t>Дополнительно выдается Карта локального сходства (</a:t>
            </a:r>
            <a:r>
              <a:rPr lang="en-US" sz="2400" dirty="0" smtClean="0"/>
              <a:t>Dot Plot</a:t>
            </a:r>
            <a:r>
              <a:rPr lang="ru-RU" sz="2400" dirty="0" smtClean="0"/>
              <a:t>).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9051"/>
            <a:ext cx="7886700" cy="68683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4. </a:t>
            </a:r>
            <a:r>
              <a:rPr lang="en-US" sz="3600" dirty="0" smtClean="0"/>
              <a:t>Blast </a:t>
            </a:r>
            <a:r>
              <a:rPr lang="ru-RU" sz="3600" dirty="0" smtClean="0"/>
              <a:t>двух геномов бактерий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tretch/>
        </p:blipFill>
        <p:spPr>
          <a:xfrm>
            <a:off x="723590" y="1439398"/>
            <a:ext cx="8133787" cy="4758471"/>
          </a:xfrm>
          <a:prstGeom prst="rect">
            <a:avLst/>
          </a:prstGeom>
          <a:ln w="38160">
            <a:solidFill>
              <a:srgbClr val="404040"/>
            </a:solidFill>
            <a:round/>
          </a:ln>
        </p:spPr>
      </p:pic>
      <p:sp>
        <p:nvSpPr>
          <p:cNvPr id="5" name="CustomShape 1"/>
          <p:cNvSpPr/>
          <p:nvPr/>
        </p:nvSpPr>
        <p:spPr>
          <a:xfrm>
            <a:off x="368833" y="735890"/>
            <a:ext cx="8488544" cy="7035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локального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сходства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геномов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M.capricolum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и </a:t>
            </a:r>
            <a:r>
              <a:rPr lang="en-US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M.mycoides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2478982" y="6202105"/>
            <a:ext cx="4204655" cy="515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mycoides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4"/>
          <p:cNvSpPr/>
          <p:nvPr/>
        </p:nvSpPr>
        <p:spPr>
          <a:xfrm rot="16199400">
            <a:off x="-1701946" y="3615735"/>
            <a:ext cx="4331461" cy="514809"/>
          </a:xfrm>
          <a:prstGeom prst="rect">
            <a:avLst/>
          </a:prstGeom>
          <a:noFill/>
          <a:ln>
            <a:solidFill>
              <a:srgbClr val="3465A4"/>
            </a:solidFill>
            <a:custDash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capricolum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3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415510" y="125683"/>
            <a:ext cx="8221602" cy="3988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pPr>
              <a:lnSpc>
                <a:spcPct val="100000"/>
              </a:lnSpc>
            </a:pP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Напоминалка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про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у локального сходства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graphicFrame>
        <p:nvGraphicFramePr>
          <p:cNvPr id="429" name="Table 2"/>
          <p:cNvGraphicFramePr/>
          <p:nvPr>
            <p:extLst/>
          </p:nvPr>
        </p:nvGraphicFramePr>
        <p:xfrm>
          <a:off x="543464" y="820692"/>
          <a:ext cx="8057072" cy="5783107"/>
        </p:xfrm>
        <a:graphic>
          <a:graphicData uri="http://schemas.openxmlformats.org/drawingml/2006/table">
            <a:tbl>
              <a:tblPr/>
              <a:tblGrid>
                <a:gridCol w="806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600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30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x</a:t>
                      </a:r>
                      <a:endParaRPr lang="en-US" sz="33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0565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30" name="CustomShape 3"/>
          <p:cNvSpPr/>
          <p:nvPr/>
        </p:nvSpPr>
        <p:spPr>
          <a:xfrm>
            <a:off x="3206" y="0"/>
            <a:ext cx="10691837" cy="10699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Line 4"/>
          <p:cNvSpPr/>
          <p:nvPr/>
        </p:nvSpPr>
        <p:spPr>
          <a:xfrm flipV="1">
            <a:off x="1822502" y="5269994"/>
            <a:ext cx="690765" cy="499466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Line 5"/>
          <p:cNvSpPr/>
          <p:nvPr/>
        </p:nvSpPr>
        <p:spPr>
          <a:xfrm flipV="1">
            <a:off x="2646269" y="4715844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Line 6"/>
          <p:cNvSpPr/>
          <p:nvPr/>
        </p:nvSpPr>
        <p:spPr>
          <a:xfrm flipV="1">
            <a:off x="5082169" y="3520934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Line 7"/>
          <p:cNvSpPr/>
          <p:nvPr/>
        </p:nvSpPr>
        <p:spPr>
          <a:xfrm flipV="1">
            <a:off x="5827569" y="2856433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Line 8"/>
          <p:cNvSpPr/>
          <p:nvPr/>
        </p:nvSpPr>
        <p:spPr>
          <a:xfrm flipV="1">
            <a:off x="6633244" y="2357293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Line 9"/>
          <p:cNvSpPr/>
          <p:nvPr/>
        </p:nvSpPr>
        <p:spPr>
          <a:xfrm flipV="1">
            <a:off x="7471890" y="1779446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Line 10"/>
          <p:cNvSpPr/>
          <p:nvPr/>
        </p:nvSpPr>
        <p:spPr>
          <a:xfrm flipV="1">
            <a:off x="1824134" y="2379887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Line 11"/>
          <p:cNvSpPr/>
          <p:nvPr/>
        </p:nvSpPr>
        <p:spPr>
          <a:xfrm flipV="1">
            <a:off x="6695165" y="5240875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12"/>
          <p:cNvSpPr/>
          <p:nvPr/>
        </p:nvSpPr>
        <p:spPr>
          <a:xfrm>
            <a:off x="1323703" y="6001905"/>
            <a:ext cx="7361397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13"/>
          <p:cNvSpPr/>
          <p:nvPr/>
        </p:nvSpPr>
        <p:spPr>
          <a:xfrm>
            <a:off x="1436850" y="894495"/>
            <a:ext cx="326" cy="50759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Line 14"/>
          <p:cNvSpPr/>
          <p:nvPr/>
        </p:nvSpPr>
        <p:spPr>
          <a:xfrm flipV="1">
            <a:off x="7530988" y="4062978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Line 15"/>
          <p:cNvSpPr/>
          <p:nvPr/>
        </p:nvSpPr>
        <p:spPr>
          <a:xfrm flipV="1">
            <a:off x="3479228" y="3969930"/>
            <a:ext cx="1484659" cy="563793"/>
          </a:xfrm>
          <a:prstGeom prst="line">
            <a:avLst/>
          </a:prstGeom>
          <a:ln w="22320" cap="rnd">
            <a:solidFill>
              <a:srgbClr val="4A7EBB"/>
            </a:solidFill>
            <a:custDash>
              <a:ds d="100000" sp="1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428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Table 1"/>
          <p:cNvGraphicFramePr/>
          <p:nvPr>
            <p:extLst>
              <p:ext uri="{D42A27DB-BD31-4B8C-83A1-F6EECF244321}">
                <p14:modId xmlns:p14="http://schemas.microsoft.com/office/powerpoint/2010/main" val="2105014895"/>
              </p:ext>
            </p:extLst>
          </p:nvPr>
        </p:nvGraphicFramePr>
        <p:xfrm>
          <a:off x="701186" y="718116"/>
          <a:ext cx="7765486" cy="5705980"/>
        </p:xfrm>
        <a:graphic>
          <a:graphicData uri="http://schemas.openxmlformats.org/drawingml/2006/table">
            <a:tbl>
              <a:tblPr/>
              <a:tblGrid>
                <a:gridCol w="721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7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85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44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68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T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A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G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T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A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G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2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</a:t>
                      </a:r>
                      <a:endParaRPr lang="en-US" sz="2800" strike="noStrike" spc="-1" dirty="0">
                        <a:solidFill>
                          <a:srgbClr val="C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32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32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45" name="CustomShape 2"/>
          <p:cNvSpPr/>
          <p:nvPr/>
        </p:nvSpPr>
        <p:spPr>
          <a:xfrm>
            <a:off x="415510" y="125684"/>
            <a:ext cx="8336838" cy="476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сходства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учетом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комплементарной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цепочки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47" name="CustomShape 4"/>
          <p:cNvSpPr/>
          <p:nvPr/>
        </p:nvSpPr>
        <p:spPr>
          <a:xfrm>
            <a:off x="1455526" y="5834087"/>
            <a:ext cx="6801784" cy="51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dirty="0"/>
          </a:p>
        </p:txBody>
      </p:sp>
      <p:sp>
        <p:nvSpPr>
          <p:cNvPr id="448" name="CustomShape 5"/>
          <p:cNvSpPr/>
          <p:nvPr/>
        </p:nvSpPr>
        <p:spPr>
          <a:xfrm flipH="1">
            <a:off x="650298" y="713435"/>
            <a:ext cx="46347" cy="517253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Line 8"/>
          <p:cNvSpPr/>
          <p:nvPr/>
        </p:nvSpPr>
        <p:spPr>
          <a:xfrm flipV="1">
            <a:off x="1921166" y="2142838"/>
            <a:ext cx="627286" cy="390375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Line 9"/>
          <p:cNvSpPr/>
          <p:nvPr/>
        </p:nvSpPr>
        <p:spPr>
          <a:xfrm flipH="1">
            <a:off x="1921166" y="4414982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TextBox 12"/>
          <p:cNvSpPr txBox="1"/>
          <p:nvPr/>
        </p:nvSpPr>
        <p:spPr>
          <a:xfrm>
            <a:off x="210058" y="713435"/>
            <a:ext cx="445956" cy="5286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b="1" dirty="0" smtClean="0"/>
              <a:t>G</a:t>
            </a:r>
          </a:p>
          <a:p>
            <a:pPr>
              <a:lnSpc>
                <a:spcPts val="4500"/>
              </a:lnSpc>
            </a:pPr>
            <a:r>
              <a:rPr lang="en-US" sz="3200" b="1" dirty="0" smtClean="0"/>
              <a:t>G</a:t>
            </a:r>
            <a:endParaRPr lang="en-US" sz="3200" b="1" dirty="0"/>
          </a:p>
          <a:p>
            <a:pPr>
              <a:lnSpc>
                <a:spcPts val="4500"/>
              </a:lnSpc>
            </a:pPr>
            <a:r>
              <a:rPr lang="en-US" sz="3200" b="1" dirty="0"/>
              <a:t>A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T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C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G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A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T</a:t>
            </a:r>
          </a:p>
          <a:p>
            <a:pPr>
              <a:lnSpc>
                <a:spcPts val="4500"/>
              </a:lnSpc>
            </a:pPr>
            <a:r>
              <a:rPr lang="en-US" sz="3200" b="1" dirty="0"/>
              <a:t>C</a:t>
            </a:r>
            <a:endParaRPr lang="ru-RU" sz="3200" b="1" dirty="0"/>
          </a:p>
        </p:txBody>
      </p:sp>
      <p:sp>
        <p:nvSpPr>
          <p:cNvPr id="14" name="CustomShape 4"/>
          <p:cNvSpPr/>
          <p:nvPr/>
        </p:nvSpPr>
        <p:spPr>
          <a:xfrm flipV="1">
            <a:off x="1482743" y="598842"/>
            <a:ext cx="54864" cy="519379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dirty="0"/>
          </a:p>
        </p:txBody>
      </p:sp>
      <p:sp>
        <p:nvSpPr>
          <p:cNvPr id="16" name="Line 9"/>
          <p:cNvSpPr/>
          <p:nvPr/>
        </p:nvSpPr>
        <p:spPr>
          <a:xfrm>
            <a:off x="5014926" y="3356466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9"/>
          <p:cNvSpPr/>
          <p:nvPr/>
        </p:nvSpPr>
        <p:spPr>
          <a:xfrm>
            <a:off x="5790300" y="3896941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Line 9"/>
          <p:cNvSpPr/>
          <p:nvPr/>
        </p:nvSpPr>
        <p:spPr>
          <a:xfrm>
            <a:off x="6589200" y="4479635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9"/>
          <p:cNvSpPr/>
          <p:nvPr/>
        </p:nvSpPr>
        <p:spPr>
          <a:xfrm>
            <a:off x="7340583" y="5069204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Line 9"/>
          <p:cNvSpPr/>
          <p:nvPr/>
        </p:nvSpPr>
        <p:spPr>
          <a:xfrm>
            <a:off x="7355691" y="2766458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9"/>
          <p:cNvSpPr/>
          <p:nvPr/>
        </p:nvSpPr>
        <p:spPr>
          <a:xfrm flipH="1">
            <a:off x="5038608" y="3264742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9"/>
          <p:cNvSpPr/>
          <p:nvPr/>
        </p:nvSpPr>
        <p:spPr>
          <a:xfrm flipH="1">
            <a:off x="5818522" y="2703028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9"/>
          <p:cNvSpPr/>
          <p:nvPr/>
        </p:nvSpPr>
        <p:spPr>
          <a:xfrm flipH="1">
            <a:off x="6598436" y="2141314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9"/>
          <p:cNvSpPr/>
          <p:nvPr/>
        </p:nvSpPr>
        <p:spPr>
          <a:xfrm flipH="1">
            <a:off x="7378350" y="1579600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Line 9"/>
          <p:cNvSpPr/>
          <p:nvPr/>
        </p:nvSpPr>
        <p:spPr>
          <a:xfrm flipH="1">
            <a:off x="7385674" y="3849730"/>
            <a:ext cx="627286" cy="406399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Line 9"/>
          <p:cNvSpPr/>
          <p:nvPr/>
        </p:nvSpPr>
        <p:spPr>
          <a:xfrm>
            <a:off x="1910835" y="2226127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9"/>
          <p:cNvSpPr/>
          <p:nvPr/>
        </p:nvSpPr>
        <p:spPr>
          <a:xfrm>
            <a:off x="1913972" y="4471315"/>
            <a:ext cx="655508" cy="429280"/>
          </a:xfrm>
          <a:prstGeom prst="line">
            <a:avLst/>
          </a:prstGeom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644829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60" y="0"/>
            <a:ext cx="7886700" cy="565458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 карте </a:t>
            </a:r>
            <a:r>
              <a:rPr lang="en-US" sz="3600" dirty="0" smtClean="0"/>
              <a:t>blast2seq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8479" y="654545"/>
            <a:ext cx="8167393" cy="2209425"/>
          </a:xfrm>
        </p:spPr>
        <p:txBody>
          <a:bodyPr>
            <a:norm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тдельные буквы заменены на находки </a:t>
            </a:r>
            <a:r>
              <a:rPr lang="en-US" sz="2400" dirty="0" smtClean="0"/>
              <a:t>Blast</a:t>
            </a:r>
            <a:endParaRPr lang="ru-RU" sz="2400" dirty="0" smtClean="0"/>
          </a:p>
          <a:p>
            <a:r>
              <a:rPr lang="ru-RU" sz="2400" dirty="0" smtClean="0"/>
              <a:t>Каждая находка изображена отрезком диагонали  </a:t>
            </a:r>
            <a:endParaRPr lang="en-US" sz="2400" dirty="0" smtClean="0"/>
          </a:p>
          <a:p>
            <a:r>
              <a:rPr lang="ru-RU" sz="2400" dirty="0" smtClean="0"/>
              <a:t>Диагональ</a:t>
            </a:r>
            <a:endParaRPr lang="en-US" sz="2400" dirty="0" smtClean="0"/>
          </a:p>
          <a:p>
            <a:pPr lvl="1"/>
            <a:r>
              <a:rPr lang="ru-RU" sz="2000" dirty="0" smtClean="0"/>
              <a:t> </a:t>
            </a:r>
            <a:r>
              <a:rPr lang="en-US" sz="2000" dirty="0" smtClean="0"/>
              <a:t>“/” - </a:t>
            </a:r>
            <a:r>
              <a:rPr lang="ru-RU" sz="2000" dirty="0" smtClean="0"/>
              <a:t>сходство </a:t>
            </a:r>
            <a:r>
              <a:rPr lang="en-US" sz="2000" dirty="0" smtClean="0"/>
              <a:t>subject (</a:t>
            </a:r>
            <a:r>
              <a:rPr lang="ru-RU" sz="2000" dirty="0" smtClean="0"/>
              <a:t>по оси </a:t>
            </a:r>
            <a:r>
              <a:rPr lang="en-US" sz="2000" dirty="0" smtClean="0"/>
              <a:t>X) </a:t>
            </a:r>
            <a:r>
              <a:rPr lang="ru-RU" sz="2000" dirty="0" smtClean="0"/>
              <a:t>с прямой цепью </a:t>
            </a:r>
            <a:r>
              <a:rPr lang="en-US" sz="2000" dirty="0" smtClean="0"/>
              <a:t>query</a:t>
            </a:r>
          </a:p>
          <a:p>
            <a:pPr lvl="1"/>
            <a:r>
              <a:rPr lang="en-US" sz="2000" dirty="0" smtClean="0"/>
              <a:t>“\” – </a:t>
            </a:r>
            <a:r>
              <a:rPr lang="ru-RU" sz="2000" dirty="0" smtClean="0"/>
              <a:t>с комплементарной цепью</a:t>
            </a:r>
            <a:r>
              <a:rPr lang="en-US" sz="2000" dirty="0"/>
              <a:t> </a:t>
            </a:r>
            <a:r>
              <a:rPr lang="en-US" sz="2000" dirty="0" smtClean="0"/>
              <a:t>query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9858" y="3003650"/>
            <a:ext cx="7886700" cy="59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Выдача </a:t>
            </a:r>
            <a:r>
              <a:rPr lang="en-US" sz="3600" dirty="0"/>
              <a:t>blast2seq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79858" y="3645406"/>
            <a:ext cx="84587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</a:t>
            </a:r>
            <a:r>
              <a:rPr lang="ru-RU" sz="2400" dirty="0" smtClean="0"/>
              <a:t>остоит </a:t>
            </a:r>
            <a:r>
              <a:rPr lang="ru-RU" sz="2400" dirty="0"/>
              <a:t>из </a:t>
            </a:r>
            <a:r>
              <a:rPr lang="ru-RU" sz="2400" dirty="0" smtClean="0"/>
              <a:t>множества парных локальных выравниваний</a:t>
            </a:r>
            <a:r>
              <a:rPr lang="en-US" sz="2400" dirty="0" smtClean="0"/>
              <a:t>: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фрагмента 2го генома </a:t>
            </a:r>
            <a:r>
              <a:rPr lang="ru-RU" sz="2400" dirty="0"/>
              <a:t>(</a:t>
            </a:r>
            <a:r>
              <a:rPr lang="en-US" sz="2400" dirty="0"/>
              <a:t>query) </a:t>
            </a:r>
            <a:r>
              <a:rPr lang="ru-RU" sz="2400" dirty="0" smtClean="0"/>
              <a:t> с  фрагментом 1го генома </a:t>
            </a:r>
            <a:r>
              <a:rPr lang="ru-RU" sz="2400" dirty="0"/>
              <a:t>(</a:t>
            </a:r>
            <a:r>
              <a:rPr lang="en-US" sz="2400" dirty="0" smtClean="0"/>
              <a:t>subject)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Такие выравнивания называются блоками</a:t>
            </a:r>
            <a:r>
              <a:rPr lang="en-US" sz="2400" dirty="0" smtClean="0"/>
              <a:t> </a:t>
            </a:r>
            <a:r>
              <a:rPr lang="en-US" sz="2000" dirty="0" smtClean="0"/>
              <a:t>(</a:t>
            </a:r>
            <a:r>
              <a:rPr lang="ru-RU" sz="2000" dirty="0" smtClean="0"/>
              <a:t>парные в </a:t>
            </a:r>
            <a:r>
              <a:rPr lang="en-US" sz="2000" dirty="0" smtClean="0"/>
              <a:t>blast2seq)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Можно скачать все такие выравнивания (в формате </a:t>
            </a:r>
            <a:r>
              <a:rPr lang="en-US" sz="2400" dirty="0" smtClean="0"/>
              <a:t>text </a:t>
            </a:r>
            <a:r>
              <a:rPr lang="en-US" sz="2400" dirty="0" smtClean="0">
                <a:sym typeface="Wingdings" panose="05000000000000000000" pitchFamily="2" charset="2"/>
              </a:rPr>
              <a:t>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ym typeface="Wingdings" panose="05000000000000000000" pitchFamily="2" charset="2"/>
              </a:rPr>
              <a:t>Можно скачать таблицу блоков с указаниями координат фрагментов и параметров выравнивания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74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2050</TotalTime>
  <Words>1706</Words>
  <Application>Microsoft Office PowerPoint</Application>
  <PresentationFormat>Экран (4:3)</PresentationFormat>
  <Paragraphs>555</Paragraphs>
  <Slides>42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Arial</vt:lpstr>
      <vt:lpstr>Calibri</vt:lpstr>
      <vt:lpstr>Calibri Light</vt:lpstr>
      <vt:lpstr>Century Schoolbook L</vt:lpstr>
      <vt:lpstr>Courier New</vt:lpstr>
      <vt:lpstr>DejaVu Sans</vt:lpstr>
      <vt:lpstr>HphjcsDfqghlAdvP81CF</vt:lpstr>
      <vt:lpstr>Impact</vt:lpstr>
      <vt:lpstr>Symbol</vt:lpstr>
      <vt:lpstr>Wingdings</vt:lpstr>
      <vt:lpstr>Тема Office</vt:lpstr>
      <vt:lpstr>Выравнивание геномов</vt:lpstr>
      <vt:lpstr>Презентация PowerPoint</vt:lpstr>
      <vt:lpstr>1. Биологический смысл эволюционного выравнивания</vt:lpstr>
      <vt:lpstr>2. Проблемы эволюционного выравнивания геномов</vt:lpstr>
      <vt:lpstr>3. Парное выравнивание двух геномов: BLAST two sequences (blast2seq)</vt:lpstr>
      <vt:lpstr>4. Blast двух геномов бактерий</vt:lpstr>
      <vt:lpstr>Презентация PowerPoint</vt:lpstr>
      <vt:lpstr>Презентация PowerPoint</vt:lpstr>
      <vt:lpstr>На карте blast2seq</vt:lpstr>
      <vt:lpstr>4. Крупные события в эволюции геномов </vt:lpstr>
      <vt:lpstr>4. Крупные события в эволюции геномов </vt:lpstr>
      <vt:lpstr>4. Крупные события в эволюции геномов </vt:lpstr>
      <vt:lpstr>4. Крупные события в эволюции геномов </vt:lpstr>
      <vt:lpstr>Транслокации между ДНК одного генома – хромосомами, плазмидами.</vt:lpstr>
      <vt:lpstr>4. Крупные события в эволюции геномов?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Иллюстрация геномного выравнивания</vt:lpstr>
      <vt:lpstr>Классификация блоков в программе  NPG-explorer (Б.Нагаев, А.Алексеевский)</vt:lpstr>
      <vt:lpstr>Критерии нуклеотидного пангенома </vt:lpstr>
      <vt:lpstr>Презентация PowerPoint</vt:lpstr>
      <vt:lpstr>Здесь есть гены</vt:lpstr>
      <vt:lpstr>Визуализация НПГ (qnpge)</vt:lpstr>
      <vt:lpstr>Синтеничные участки по генам белков</vt:lpstr>
      <vt:lpstr>Синтении в НПГ, построенном с помощью NPG-explorer, g-блоки</vt:lpstr>
      <vt:lpstr>Презентация PowerPoint</vt:lpstr>
      <vt:lpstr>Пакет NPG-explorer</vt:lpstr>
      <vt:lpstr>genomes.tsv для 10 геномов археи Sulfolobus islandicus </vt:lpstr>
      <vt:lpstr>Выходные файлы в создаваемых NPG-explorer директориях</vt:lpstr>
      <vt:lpstr>pangenome/pangenome.info  про блоки всех типов</vt:lpstr>
      <vt:lpstr>/pangenome.bi список всех блоков с информацией о них</vt:lpstr>
      <vt:lpstr>Что есть в выходных данных NPG-explorer</vt:lpstr>
      <vt:lpstr>Как найти с помощью NPG-explorer крупные эволюционные события в эволюции геномов?</vt:lpstr>
      <vt:lpstr>КОНЕЦ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aba</dc:creator>
  <cp:lastModifiedBy>aba</cp:lastModifiedBy>
  <cp:revision>130</cp:revision>
  <dcterms:created xsi:type="dcterms:W3CDTF">2017-11-04T13:30:32Z</dcterms:created>
  <dcterms:modified xsi:type="dcterms:W3CDTF">2021-11-08T21:20:07Z</dcterms:modified>
</cp:coreProperties>
</file>