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765" r:id="rId1"/>
  </p:sldMasterIdLst>
  <p:notesMasterIdLst>
    <p:notesMasterId r:id="rId51"/>
  </p:notesMasterIdLst>
  <p:sldIdLst>
    <p:sldId id="306" r:id="rId2"/>
    <p:sldId id="465" r:id="rId3"/>
    <p:sldId id="414" r:id="rId4"/>
    <p:sldId id="464" r:id="rId5"/>
    <p:sldId id="466" r:id="rId6"/>
    <p:sldId id="440" r:id="rId7"/>
    <p:sldId id="446" r:id="rId8"/>
    <p:sldId id="448" r:id="rId9"/>
    <p:sldId id="449" r:id="rId10"/>
    <p:sldId id="450" r:id="rId11"/>
    <p:sldId id="452" r:id="rId12"/>
    <p:sldId id="453" r:id="rId13"/>
    <p:sldId id="454" r:id="rId14"/>
    <p:sldId id="455" r:id="rId15"/>
    <p:sldId id="456" r:id="rId16"/>
    <p:sldId id="437" r:id="rId17"/>
    <p:sldId id="425" r:id="rId18"/>
    <p:sldId id="426" r:id="rId19"/>
    <p:sldId id="439" r:id="rId20"/>
    <p:sldId id="427" r:id="rId21"/>
    <p:sldId id="428" r:id="rId22"/>
    <p:sldId id="430" r:id="rId23"/>
    <p:sldId id="431" r:id="rId24"/>
    <p:sldId id="432" r:id="rId25"/>
    <p:sldId id="433" r:id="rId26"/>
    <p:sldId id="434" r:id="rId27"/>
    <p:sldId id="435" r:id="rId28"/>
    <p:sldId id="436" r:id="rId29"/>
    <p:sldId id="415" r:id="rId30"/>
    <p:sldId id="467" r:id="rId31"/>
    <p:sldId id="468" r:id="rId32"/>
    <p:sldId id="469" r:id="rId33"/>
    <p:sldId id="470" r:id="rId34"/>
    <p:sldId id="471" r:id="rId35"/>
    <p:sldId id="472" r:id="rId36"/>
    <p:sldId id="474" r:id="rId37"/>
    <p:sldId id="479" r:id="rId38"/>
    <p:sldId id="475" r:id="rId39"/>
    <p:sldId id="476" r:id="rId40"/>
    <p:sldId id="477" r:id="rId41"/>
    <p:sldId id="478" r:id="rId42"/>
    <p:sldId id="480" r:id="rId43"/>
    <p:sldId id="481" r:id="rId44"/>
    <p:sldId id="482" r:id="rId45"/>
    <p:sldId id="483" r:id="rId46"/>
    <p:sldId id="484" r:id="rId47"/>
    <p:sldId id="486" r:id="rId48"/>
    <p:sldId id="485" r:id="rId49"/>
    <p:sldId id="473" r:id="rId50"/>
  </p:sldIdLst>
  <p:sldSz cx="10080625" cy="7559675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84" userDrawn="1">
          <p15:clr>
            <a:srgbClr val="A4A3A4"/>
          </p15:clr>
        </p15:guide>
        <p15:guide id="2" pos="317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367">
          <p15:clr>
            <a:srgbClr val="A4A3A4"/>
          </p15:clr>
        </p15:guide>
        <p15:guide id="2" pos="238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41" autoAdjust="0"/>
    <p:restoredTop sz="83059" autoAdjust="0"/>
  </p:normalViewPr>
  <p:slideViewPr>
    <p:cSldViewPr>
      <p:cViewPr varScale="1">
        <p:scale>
          <a:sx n="79" d="100"/>
          <a:sy n="79" d="100"/>
        </p:scale>
        <p:origin x="2250" y="102"/>
      </p:cViewPr>
      <p:guideLst>
        <p:guide orient="horz" pos="2284"/>
        <p:guide pos="3175"/>
      </p:guideLst>
    </p:cSldViewPr>
  </p:slideViewPr>
  <p:notesTextViewPr>
    <p:cViewPr>
      <p:scale>
        <a:sx n="400" d="100"/>
        <a:sy n="400" d="100"/>
      </p:scale>
      <p:origin x="0" y="0"/>
    </p:cViewPr>
  </p:notesTextViewPr>
  <p:notesViewPr>
    <p:cSldViewPr>
      <p:cViewPr>
        <p:scale>
          <a:sx n="150" d="100"/>
          <a:sy n="150" d="100"/>
        </p:scale>
        <p:origin x="-2034" y="1074"/>
      </p:cViewPr>
      <p:guideLst>
        <p:guide orient="horz" pos="3367"/>
        <p:guide pos="2381"/>
      </p:guideLst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290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</a:p>
        </p:txBody>
      </p:sp>
      <p:sp>
        <p:nvSpPr>
          <p:cNvPr id="291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</a:p>
        </p:txBody>
      </p:sp>
      <p:sp>
        <p:nvSpPr>
          <p:cNvPr id="292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</a:p>
        </p:txBody>
      </p:sp>
      <p:sp>
        <p:nvSpPr>
          <p:cNvPr id="293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151A0BC5-4977-48AF-8644-18973B5889BA}" type="slidenum">
              <a:rPr lang="ru-RU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‹#›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89701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4775" y="1336675"/>
            <a:ext cx="48101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51A0BC5-4977-48AF-8644-18973B5889BA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5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831585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01688"/>
            <a:ext cx="5346700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51A0BC5-4977-48AF-8644-18973B5889BA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26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900881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4775" y="1336675"/>
            <a:ext cx="48101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51A0BC5-4977-48AF-8644-18973B5889BA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42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905493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4775" y="1336675"/>
            <a:ext cx="48101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51A0BC5-4977-48AF-8644-18973B5889BA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44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540567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4775" y="1336675"/>
            <a:ext cx="48101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51A0BC5-4977-48AF-8644-18973B5889BA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46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821821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4775" y="1336675"/>
            <a:ext cx="48101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51A0BC5-4977-48AF-8644-18973B5889BA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6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417107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01688"/>
            <a:ext cx="5346700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51A0BC5-4977-48AF-8644-18973B5889BA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17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162278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01688"/>
            <a:ext cx="5346700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51A0BC5-4977-48AF-8644-18973B5889BA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18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384459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01688"/>
            <a:ext cx="5346700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51A0BC5-4977-48AF-8644-18973B5889BA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19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096794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01688"/>
            <a:ext cx="5346700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51A0BC5-4977-48AF-8644-18973B5889BA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20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167171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01688"/>
            <a:ext cx="5346700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51A0BC5-4977-48AF-8644-18973B5889BA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21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693734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01688"/>
            <a:ext cx="5346700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51A0BC5-4977-48AF-8644-18973B5889BA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22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3463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6488" y="801688"/>
            <a:ext cx="5346700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51A0BC5-4977-48AF-8644-18973B5889BA}" type="slidenum">
              <a:rPr lang="ru-RU" sz="1400" b="0" strike="noStrike" spc="-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pPr algn="r"/>
              <a:t>25</a:t>
            </a:fld>
            <a:endParaRPr lang="ru-RU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16181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>
            <a:normAutofit/>
          </a:bodyPr>
          <a:lstStyle>
            <a:lvl1pPr algn="ctr">
              <a:defRPr sz="6000" baseline="0"/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>
            <a:normAutofit/>
          </a:bodyPr>
          <a:lstStyle>
            <a:lvl1pPr marL="0" indent="0" algn="ctr">
              <a:buNone/>
              <a:defRPr sz="3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EF3EC-45CE-4CBE-A892-6E5BA243DEAE}" type="datetime1">
              <a:rPr lang="en-US" smtClean="0"/>
              <a:t>2022-03-25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734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8C82F-4865-4876-BA0A-88307CDAD44E}" type="datetime1">
              <a:rPr lang="en-US" smtClean="0"/>
              <a:t>2022-03-25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061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213600" y="403225"/>
            <a:ext cx="2173288" cy="6405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93738" y="403225"/>
            <a:ext cx="6367462" cy="64055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E994D-CD71-44C2-9CA4-EE79B0F7B43B}" type="datetime1">
              <a:rPr lang="en-US" smtClean="0"/>
              <a:t>2022-03-25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000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693000" y="402120"/>
            <a:ext cx="8693280" cy="14605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 type="subTitle"/>
          </p:nvPr>
        </p:nvSpPr>
        <p:spPr>
          <a:xfrm>
            <a:off x="693000" y="2012400"/>
            <a:ext cx="8693280" cy="47959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42537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1800"/>
            </a:lvl4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946FD-D636-425E-B440-B76964B88FE7}" type="datetime1">
              <a:rPr lang="en-US" smtClean="0"/>
              <a:t>2022-03-25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129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>
            <a:normAutofit/>
          </a:bodyPr>
          <a:lstStyle>
            <a:lvl1pPr marL="0" indent="0">
              <a:buNone/>
              <a:defRPr sz="2800" baseline="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CB430-CFAF-44FA-BC63-BECC63153096}" type="datetime1">
              <a:rPr lang="en-US" smtClean="0"/>
              <a:t>2022-03-25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7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93738" y="2012950"/>
            <a:ext cx="4270375" cy="47958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6513" y="2012950"/>
            <a:ext cx="4270375" cy="47958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B2A83-4DE6-42A4-9121-F6C4C5EA196C}" type="datetime1">
              <a:rPr lang="en-US" smtClean="0"/>
              <a:t>2022-03-25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097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723F9-2036-4B8D-82EC-BF0AD9D759C7}" type="datetime1">
              <a:rPr lang="en-US" smtClean="0"/>
              <a:t>2022-03-25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149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5B107-49D5-4336-9D99-AAEB0350B853}" type="datetime1">
              <a:rPr lang="en-US" smtClean="0"/>
              <a:t>2022-03-25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>
                <a:solidFill>
                  <a:srgbClr val="00B0F0"/>
                </a:solidFill>
              </a:defRPr>
            </a:lvl1pPr>
          </a:lstStyle>
          <a:p>
            <a:fld id="{8DEEC8EE-03FA-42FE-992C-F282326656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785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7F196-04A5-40B1-9B54-01509159AC26}" type="datetime1">
              <a:rPr lang="en-US" smtClean="0"/>
              <a:t>2022-03-25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411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AF92D-CB9C-40BF-A6EF-5F69C0A7A052}" type="datetime1">
              <a:rPr lang="en-US" smtClean="0"/>
              <a:t>2022-03-25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314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18A63-E00D-4CED-BCF0-8AE0F09D08C3}" type="datetime1">
              <a:rPr lang="en-US" smtClean="0"/>
              <a:t>2022-03-25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39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403225"/>
            <a:ext cx="8693150" cy="1460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93738" y="2012950"/>
            <a:ext cx="8693150" cy="47958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93738" y="7007225"/>
            <a:ext cx="2266950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668FDB-9AA1-40E2-BDCA-72DB77F281B3}" type="datetime1">
              <a:rPr lang="en-US" smtClean="0"/>
              <a:t>2022-03-25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38513" y="7007225"/>
            <a:ext cx="3403600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496762" y="7002812"/>
            <a:ext cx="890126" cy="40163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bg1"/>
                </a:solidFill>
              </a:defRPr>
            </a:lvl1pPr>
          </a:lstStyle>
          <a:p>
            <a:fld id="{8DEEC8EE-03FA-42FE-992C-F282326656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211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opera.autosome.ru/chipmunk/discovery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Сигналы и мотивы -2</a:t>
            </a:r>
            <a:endParaRPr lang="en-US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De novo </a:t>
            </a:r>
            <a:r>
              <a:rPr lang="ru-RU" dirty="0" smtClean="0"/>
              <a:t>поиск сигналов в последовательностях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43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711" y="284982"/>
            <a:ext cx="9178795" cy="1460500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ru-RU" dirty="0" smtClean="0"/>
              <a:t>Величина </a:t>
            </a:r>
            <a:r>
              <a:rPr lang="en-US" dirty="0" smtClean="0"/>
              <a:t>I</a:t>
            </a:r>
            <a:r>
              <a:rPr lang="ru-RU" dirty="0" smtClean="0"/>
              <a:t>С</a:t>
            </a:r>
            <a:r>
              <a:rPr lang="en-US" dirty="0" smtClean="0"/>
              <a:t> </a:t>
            </a:r>
            <a:r>
              <a:rPr lang="ru-RU" dirty="0" smtClean="0"/>
              <a:t>для буквы </a:t>
            </a:r>
            <a:r>
              <a:rPr lang="en-US" dirty="0" smtClean="0"/>
              <a:t>b </a:t>
            </a:r>
            <a:r>
              <a:rPr lang="ru-RU" dirty="0" smtClean="0"/>
              <a:t>в позиции </a:t>
            </a:r>
            <a:r>
              <a:rPr lang="en-US" dirty="0" smtClean="0"/>
              <a:t>j</a:t>
            </a:r>
            <a:br>
              <a:rPr lang="en-US" dirty="0" smtClean="0"/>
            </a:br>
            <a:r>
              <a:rPr lang="ru-RU" dirty="0" smtClean="0"/>
              <a:t>выравнивания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07052" y="1637146"/>
            <a:ext cx="76610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IC(</a:t>
            </a:r>
            <a:r>
              <a:rPr lang="en-US" sz="3200" dirty="0" err="1" smtClean="0"/>
              <a:t>b,j</a:t>
            </a:r>
            <a:r>
              <a:rPr lang="en-US" sz="3200" dirty="0" smtClean="0"/>
              <a:t>) = f(</a:t>
            </a:r>
            <a:r>
              <a:rPr lang="en-US" sz="3200" dirty="0" err="1" smtClean="0"/>
              <a:t>b,j</a:t>
            </a:r>
            <a:r>
              <a:rPr lang="en-US" sz="3200" dirty="0" smtClean="0"/>
              <a:t>)*log</a:t>
            </a:r>
            <a:r>
              <a:rPr lang="en-US" sz="3200" baseline="-25000" dirty="0" smtClean="0"/>
              <a:t>2</a:t>
            </a:r>
            <a:r>
              <a:rPr lang="en-US" sz="3200" dirty="0"/>
              <a:t>[</a:t>
            </a:r>
            <a:r>
              <a:rPr lang="en-US" sz="3200" dirty="0" smtClean="0"/>
              <a:t>f(</a:t>
            </a:r>
            <a:r>
              <a:rPr lang="en-US" sz="3200" dirty="0" err="1" smtClean="0"/>
              <a:t>b,j</a:t>
            </a:r>
            <a:r>
              <a:rPr lang="en-US" sz="3200" dirty="0" smtClean="0"/>
              <a:t>)/p(b)] = </a:t>
            </a:r>
            <a:r>
              <a:rPr lang="ru-RU" sz="3200" dirty="0" smtClean="0"/>
              <a:t> </a:t>
            </a:r>
            <a:r>
              <a:rPr lang="en-US" sz="3200" dirty="0" smtClean="0"/>
              <a:t>f(</a:t>
            </a:r>
            <a:r>
              <a:rPr lang="en-US" sz="3200" dirty="0" err="1" smtClean="0"/>
              <a:t>b,j</a:t>
            </a:r>
            <a:r>
              <a:rPr lang="en-US" sz="3200" dirty="0" smtClean="0"/>
              <a:t>)*w(</a:t>
            </a:r>
            <a:r>
              <a:rPr lang="en-US" sz="3200" dirty="0" err="1" smtClean="0"/>
              <a:t>b,j</a:t>
            </a:r>
            <a:r>
              <a:rPr lang="en-US" sz="3200" dirty="0" smtClean="0"/>
              <a:t>)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354901" y="2542917"/>
            <a:ext cx="933241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l</a:t>
            </a:r>
            <a:r>
              <a:rPr lang="en-US" sz="3200" dirty="0" smtClean="0"/>
              <a:t>og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[f(</a:t>
            </a:r>
            <a:r>
              <a:rPr lang="en-US" sz="3200" dirty="0" err="1" smtClean="0"/>
              <a:t>b,j</a:t>
            </a:r>
            <a:r>
              <a:rPr lang="en-US" sz="3200" dirty="0"/>
              <a:t>)/p(b</a:t>
            </a:r>
            <a:r>
              <a:rPr lang="en-US" sz="3200" dirty="0" smtClean="0"/>
              <a:t>)] = </a:t>
            </a:r>
            <a:r>
              <a:rPr lang="en-US" sz="3200" dirty="0" smtClean="0">
                <a:sym typeface="Symbol" panose="05050102010706020507" pitchFamily="18" charset="2"/>
              </a:rPr>
              <a:t></a:t>
            </a:r>
            <a:r>
              <a:rPr lang="en-US" sz="3200" dirty="0" smtClean="0"/>
              <a:t>w(</a:t>
            </a:r>
            <a:r>
              <a:rPr lang="en-US" sz="3200" dirty="0" err="1" smtClean="0"/>
              <a:t>b,j</a:t>
            </a:r>
            <a:r>
              <a:rPr lang="en-US" sz="3200" dirty="0" smtClean="0"/>
              <a:t>) –</a:t>
            </a:r>
            <a:r>
              <a:rPr lang="ru-RU" sz="3200" dirty="0" smtClean="0"/>
              <a:t> вес из матрицы </a:t>
            </a:r>
            <a:r>
              <a:rPr lang="en-US" sz="3200" dirty="0" smtClean="0"/>
              <a:t>PWM </a:t>
            </a:r>
            <a:r>
              <a:rPr lang="ru-RU" sz="3200" b="1" dirty="0" smtClean="0"/>
              <a:t>без </a:t>
            </a:r>
            <a:r>
              <a:rPr lang="ru-RU" sz="3200" b="1" dirty="0" err="1" smtClean="0"/>
              <a:t>псевдоотсчётов</a:t>
            </a:r>
            <a:r>
              <a:rPr lang="ru-RU" sz="3200" b="1" dirty="0" smtClean="0"/>
              <a:t>,  </a:t>
            </a:r>
            <a:r>
              <a:rPr lang="ru-RU" sz="3200" dirty="0" smtClean="0"/>
              <a:t>где </a:t>
            </a:r>
            <a:r>
              <a:rPr lang="en-US" sz="3200" dirty="0" smtClean="0">
                <a:sym typeface="Symbol" panose="05050102010706020507" pitchFamily="18" charset="2"/>
              </a:rPr>
              <a:t></a:t>
            </a:r>
            <a:r>
              <a:rPr lang="ru-RU" sz="3200" dirty="0" smtClean="0">
                <a:sym typeface="Symbol" panose="05050102010706020507" pitchFamily="18" charset="2"/>
              </a:rPr>
              <a:t> - константа перехода от двоичных логарифмов к натуральным </a:t>
            </a:r>
            <a:r>
              <a:rPr lang="en-US" sz="3200" dirty="0" smtClean="0">
                <a:sym typeface="Symbol" panose="05050102010706020507" pitchFamily="18" charset="2"/>
              </a:rPr>
              <a:t></a:t>
            </a:r>
            <a:r>
              <a:rPr lang="ru-RU" sz="3200" dirty="0" smtClean="0">
                <a:sym typeface="Symbol" panose="05050102010706020507" pitchFamily="18" charset="2"/>
              </a:rPr>
              <a:t> = </a:t>
            </a:r>
            <a:r>
              <a:rPr lang="en-US" sz="3200" dirty="0" smtClean="0">
                <a:sym typeface="Symbol" panose="05050102010706020507" pitchFamily="18" charset="2"/>
              </a:rPr>
              <a:t>ln 2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en-US" sz="3200" dirty="0" smtClean="0"/>
              <a:t>IC(</a:t>
            </a:r>
            <a:r>
              <a:rPr lang="en-US" sz="3200" dirty="0" err="1" smtClean="0"/>
              <a:t>b,j</a:t>
            </a:r>
            <a:r>
              <a:rPr lang="en-US" sz="3200" dirty="0" smtClean="0"/>
              <a:t>)</a:t>
            </a:r>
            <a:r>
              <a:rPr lang="ru-RU" sz="3200" dirty="0" smtClean="0"/>
              <a:t> </a:t>
            </a:r>
            <a:r>
              <a:rPr lang="ru-RU" sz="3200" b="1" dirty="0" smtClean="0">
                <a:solidFill>
                  <a:schemeClr val="accent1"/>
                </a:solidFill>
              </a:rPr>
              <a:t>положительное число</a:t>
            </a:r>
            <a:r>
              <a:rPr lang="en-US" sz="3200" b="1" dirty="0" smtClean="0">
                <a:solidFill>
                  <a:schemeClr val="accent1"/>
                </a:solidFill>
              </a:rPr>
              <a:t> </a:t>
            </a:r>
            <a:r>
              <a:rPr lang="en-US" sz="3200" b="1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 f(</a:t>
            </a:r>
            <a:r>
              <a:rPr lang="en-US" sz="3200" b="1" dirty="0" err="1" smtClean="0">
                <a:solidFill>
                  <a:schemeClr val="accent1"/>
                </a:solidFill>
                <a:sym typeface="Wingdings" panose="05000000000000000000" pitchFamily="2" charset="2"/>
              </a:rPr>
              <a:t>b,j</a:t>
            </a:r>
            <a:r>
              <a:rPr lang="en-US" sz="3200" b="1" dirty="0" smtClean="0">
                <a:solidFill>
                  <a:schemeClr val="accent1"/>
                </a:solidFill>
                <a:sym typeface="Wingdings" panose="05000000000000000000" pitchFamily="2" charset="2"/>
              </a:rPr>
              <a:t>) &gt; p(b)</a:t>
            </a:r>
            <a:r>
              <a:rPr lang="en-US" sz="3200" b="1" dirty="0" smtClean="0">
                <a:solidFill>
                  <a:schemeClr val="accent1"/>
                </a:solidFill>
              </a:rPr>
              <a:t> </a:t>
            </a:r>
            <a:br>
              <a:rPr lang="en-US" sz="3200" b="1" dirty="0" smtClean="0">
                <a:solidFill>
                  <a:schemeClr val="accent1"/>
                </a:solidFill>
              </a:rPr>
            </a:br>
            <a:r>
              <a:rPr lang="en-US" sz="3200" dirty="0" smtClean="0">
                <a:solidFill>
                  <a:schemeClr val="accent1"/>
                </a:solidFill>
              </a:rPr>
              <a:t>(</a:t>
            </a:r>
            <a:r>
              <a:rPr lang="ru-RU" sz="3200" dirty="0" smtClean="0">
                <a:solidFill>
                  <a:schemeClr val="accent1"/>
                </a:solidFill>
              </a:rPr>
              <a:t>как вычислять при </a:t>
            </a:r>
            <a:r>
              <a:rPr lang="en-US" sz="3200" dirty="0" smtClean="0">
                <a:solidFill>
                  <a:schemeClr val="accent1"/>
                </a:solidFill>
              </a:rPr>
              <a:t>f(</a:t>
            </a:r>
            <a:r>
              <a:rPr lang="en-US" sz="3200" dirty="0" err="1" smtClean="0">
                <a:solidFill>
                  <a:schemeClr val="accent1"/>
                </a:solidFill>
              </a:rPr>
              <a:t>b,j</a:t>
            </a:r>
            <a:r>
              <a:rPr lang="en-US" sz="3200" dirty="0" smtClean="0">
                <a:solidFill>
                  <a:schemeClr val="accent1"/>
                </a:solidFill>
              </a:rPr>
              <a:t>) = 0 </a:t>
            </a:r>
            <a:r>
              <a:rPr lang="ru-RU" sz="3200" dirty="0" smtClean="0">
                <a:solidFill>
                  <a:schemeClr val="accent1"/>
                </a:solidFill>
              </a:rPr>
              <a:t>? )</a:t>
            </a:r>
          </a:p>
          <a:p>
            <a:r>
              <a:rPr lang="ru-RU" sz="3200" dirty="0" smtClean="0"/>
              <a:t>Если  </a:t>
            </a:r>
            <a:r>
              <a:rPr lang="en-US" sz="3200" dirty="0" smtClean="0"/>
              <a:t>f(</a:t>
            </a:r>
            <a:r>
              <a:rPr lang="en-US" sz="3200" dirty="0" err="1" smtClean="0"/>
              <a:t>b,j</a:t>
            </a:r>
            <a:r>
              <a:rPr lang="en-US" sz="3200" dirty="0" smtClean="0"/>
              <a:t>) = 0, </a:t>
            </a:r>
            <a:r>
              <a:rPr lang="ru-RU" sz="3200" dirty="0" smtClean="0"/>
              <a:t>то  </a:t>
            </a:r>
            <a:r>
              <a:rPr lang="en-US" sz="3200" dirty="0" smtClean="0"/>
              <a:t>IC(</a:t>
            </a:r>
            <a:r>
              <a:rPr lang="en-US" sz="3200" dirty="0" err="1" smtClean="0"/>
              <a:t>b,j</a:t>
            </a:r>
            <a:r>
              <a:rPr lang="en-US" sz="3200" dirty="0" smtClean="0"/>
              <a:t>) = 0  (</a:t>
            </a:r>
            <a:r>
              <a:rPr lang="ru-RU" sz="3200" dirty="0" smtClean="0"/>
              <a:t>теорема)</a:t>
            </a:r>
            <a:endParaRPr lang="en-US" sz="3200" dirty="0" smtClean="0"/>
          </a:p>
          <a:p>
            <a:r>
              <a:rPr lang="ru-RU" sz="3200" dirty="0" smtClean="0"/>
              <a:t>Также </a:t>
            </a:r>
            <a:r>
              <a:rPr lang="en-US" sz="3200" dirty="0" smtClean="0"/>
              <a:t>IC(</a:t>
            </a:r>
            <a:r>
              <a:rPr lang="en-US" sz="3200" dirty="0" err="1" smtClean="0"/>
              <a:t>b,j</a:t>
            </a:r>
            <a:r>
              <a:rPr lang="en-US" sz="3200" dirty="0" smtClean="0"/>
              <a:t>) = 0 </a:t>
            </a:r>
            <a:r>
              <a:rPr lang="ru-RU" sz="3200" dirty="0" smtClean="0"/>
              <a:t>если частота </a:t>
            </a:r>
            <a:r>
              <a:rPr lang="en-US" sz="3200" dirty="0" smtClean="0"/>
              <a:t>f(</a:t>
            </a:r>
            <a:r>
              <a:rPr lang="en-US" sz="3200" dirty="0" err="1" smtClean="0"/>
              <a:t>b,j</a:t>
            </a:r>
            <a:r>
              <a:rPr lang="en-US" sz="3200" dirty="0" smtClean="0"/>
              <a:t>) = p(b)</a:t>
            </a:r>
            <a:endParaRPr lang="ru-RU" sz="3200" dirty="0" smtClean="0"/>
          </a:p>
          <a:p>
            <a:endParaRPr lang="ru-RU" sz="3200" dirty="0" smtClean="0"/>
          </a:p>
          <a:p>
            <a:r>
              <a:rPr lang="ru-RU" sz="3200" dirty="0" smtClean="0"/>
              <a:t>Максимум  </a:t>
            </a:r>
            <a:r>
              <a:rPr lang="en-US" sz="3200" dirty="0" smtClean="0"/>
              <a:t>IC(</a:t>
            </a:r>
            <a:r>
              <a:rPr lang="en-US" sz="3200" dirty="0" err="1" smtClean="0"/>
              <a:t>b,j</a:t>
            </a:r>
            <a:r>
              <a:rPr lang="en-US" sz="3200" dirty="0" smtClean="0"/>
              <a:t>) = log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[1/p(b)] </a:t>
            </a:r>
            <a:r>
              <a:rPr lang="ru-RU" sz="3200" dirty="0" smtClean="0"/>
              <a:t>для минимальной </a:t>
            </a:r>
            <a:r>
              <a:rPr lang="en-US" sz="3200" dirty="0" smtClean="0"/>
              <a:t>p(b)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620450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915" y="92957"/>
            <a:ext cx="9178795" cy="6882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r>
              <a:rPr lang="ru-RU" dirty="0" smtClean="0"/>
              <a:t>Величина </a:t>
            </a:r>
            <a:r>
              <a:rPr lang="en-US" dirty="0" smtClean="0"/>
              <a:t>I</a:t>
            </a:r>
            <a:r>
              <a:rPr lang="ru-RU" dirty="0" smtClean="0"/>
              <a:t>С</a:t>
            </a:r>
            <a:r>
              <a:rPr lang="en-US" dirty="0" smtClean="0"/>
              <a:t>(j) </a:t>
            </a:r>
            <a:r>
              <a:rPr lang="ru-RU" dirty="0" smtClean="0"/>
              <a:t>для</a:t>
            </a:r>
            <a:r>
              <a:rPr lang="en-US" dirty="0" smtClean="0"/>
              <a:t> </a:t>
            </a:r>
            <a:r>
              <a:rPr lang="ru-RU" dirty="0" smtClean="0"/>
              <a:t>колонки </a:t>
            </a:r>
            <a:r>
              <a:rPr lang="en-US" dirty="0" smtClean="0"/>
              <a:t>j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158467" y="904100"/>
            <a:ext cx="4224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IC(j) =</a:t>
            </a:r>
            <a:r>
              <a:rPr lang="ru-RU" sz="3200" dirty="0" smtClean="0"/>
              <a:t> </a:t>
            </a:r>
            <a:r>
              <a:rPr lang="en-US" sz="3200" dirty="0" smtClean="0"/>
              <a:t> ∑</a:t>
            </a:r>
            <a:r>
              <a:rPr lang="en-US" sz="3200" baseline="-25000" dirty="0" smtClean="0"/>
              <a:t>b </a:t>
            </a:r>
            <a:r>
              <a:rPr lang="en-US" sz="3200" dirty="0" smtClean="0"/>
              <a:t>f(</a:t>
            </a:r>
            <a:r>
              <a:rPr lang="en-US" sz="3200" dirty="0" err="1" smtClean="0"/>
              <a:t>b,j</a:t>
            </a:r>
            <a:r>
              <a:rPr lang="en-US" sz="3200" dirty="0" smtClean="0"/>
              <a:t>)*w(</a:t>
            </a:r>
            <a:r>
              <a:rPr lang="en-US" sz="3200" dirty="0" err="1" smtClean="0"/>
              <a:t>b,j</a:t>
            </a:r>
            <a:r>
              <a:rPr lang="en-US" sz="3200" dirty="0" smtClean="0"/>
              <a:t>))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450915" y="1986054"/>
            <a:ext cx="933241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Из формулы следует, что </a:t>
            </a:r>
            <a:r>
              <a:rPr lang="en-US" sz="3200" dirty="0" smtClean="0"/>
              <a:t>IC(j) – </a:t>
            </a:r>
            <a:r>
              <a:rPr lang="ru-RU" sz="3200" dirty="0" err="1" smtClean="0"/>
              <a:t>матожидание</a:t>
            </a:r>
            <a:r>
              <a:rPr lang="ru-RU" sz="3200" dirty="0" smtClean="0"/>
              <a:t> - веса в колонке при распределении вероятностей букв </a:t>
            </a:r>
            <a:r>
              <a:rPr lang="en-US" sz="3200" dirty="0" smtClean="0"/>
              <a:t>b </a:t>
            </a:r>
            <a:r>
              <a:rPr lang="ru-RU" sz="3200" dirty="0" smtClean="0"/>
              <a:t>заданного частотами букв в колонке </a:t>
            </a:r>
            <a:endParaRPr lang="en-US" sz="3200" dirty="0" smtClean="0"/>
          </a:p>
          <a:p>
            <a:endParaRPr lang="en-US" sz="3200" dirty="0"/>
          </a:p>
          <a:p>
            <a:r>
              <a:rPr lang="ru-RU" sz="3200" dirty="0" smtClean="0"/>
              <a:t>Теорема. </a:t>
            </a:r>
            <a:r>
              <a:rPr lang="en-US" sz="3200" dirty="0" smtClean="0"/>
              <a:t>0 ≤ IC(j) ≤ </a:t>
            </a:r>
            <a:r>
              <a:rPr lang="ru-RU" sz="3200" dirty="0" smtClean="0"/>
              <a:t>(?)</a:t>
            </a:r>
            <a:r>
              <a:rPr lang="en-US" sz="3200" dirty="0" smtClean="0"/>
              <a:t> max(log</a:t>
            </a:r>
            <a:r>
              <a:rPr lang="en-US" sz="3200" baseline="-25000" dirty="0" smtClean="0"/>
              <a:t>2 </a:t>
            </a:r>
            <a:r>
              <a:rPr lang="en-US" sz="3200" dirty="0" smtClean="0"/>
              <a:t>1/p(b) </a:t>
            </a:r>
            <a:r>
              <a:rPr lang="ru-RU" sz="3200" dirty="0" smtClean="0"/>
              <a:t>)  При </a:t>
            </a:r>
            <a:r>
              <a:rPr lang="en-US" sz="3200" dirty="0" smtClean="0"/>
              <a:t>p(b) = ¼  </a:t>
            </a:r>
            <a:r>
              <a:rPr lang="ru-RU" sz="3200" dirty="0" smtClean="0"/>
              <a:t>имеем 2</a:t>
            </a:r>
          </a:p>
          <a:p>
            <a:endParaRPr lang="ru-RU" sz="3200" dirty="0"/>
          </a:p>
          <a:p>
            <a:r>
              <a:rPr lang="ru-RU" sz="3200" dirty="0" smtClean="0"/>
              <a:t>Чем больше </a:t>
            </a:r>
            <a:r>
              <a:rPr lang="en-US" sz="3200" dirty="0" smtClean="0"/>
              <a:t>IC(j), </a:t>
            </a:r>
            <a:r>
              <a:rPr lang="ru-RU" sz="3200" dirty="0" smtClean="0"/>
              <a:t>тем больше частоты букв в колонке отличаются от ожидаемых, тем больше информации в колонке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58186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915" y="126724"/>
            <a:ext cx="9332414" cy="81114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r>
              <a:rPr lang="ru-RU" dirty="0" smtClean="0"/>
              <a:t>Информационное содержание  </a:t>
            </a:r>
            <a:r>
              <a:rPr lang="en-US" dirty="0" smtClean="0"/>
              <a:t>I</a:t>
            </a:r>
            <a:r>
              <a:rPr lang="ru-RU" dirty="0" smtClean="0"/>
              <a:t>С</a:t>
            </a:r>
            <a:r>
              <a:rPr lang="en-US" dirty="0" smtClean="0"/>
              <a:t> </a:t>
            </a:r>
            <a:r>
              <a:rPr lang="ru-RU" dirty="0" smtClean="0"/>
              <a:t> выравнивания равно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120063" y="1091487"/>
            <a:ext cx="3840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IC = ∑</a:t>
            </a:r>
            <a:r>
              <a:rPr lang="en-US" sz="3200" baseline="-25000" dirty="0" smtClean="0"/>
              <a:t>j </a:t>
            </a:r>
            <a:r>
              <a:rPr lang="en-US" sz="3200" dirty="0" smtClean="0"/>
              <a:t>IC(j)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5040313" y="2090017"/>
            <a:ext cx="474301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В </a:t>
            </a:r>
            <a:r>
              <a:rPr lang="en-US" sz="3200" dirty="0" smtClean="0"/>
              <a:t>LOGO </a:t>
            </a:r>
            <a:r>
              <a:rPr lang="ru-RU" sz="3200" dirty="0" smtClean="0"/>
              <a:t>сигнала буквы имеют высоту, равную информационному содержанию букв</a:t>
            </a:r>
            <a:endParaRPr lang="ru-RU" sz="32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47" y="1821998"/>
            <a:ext cx="4643228" cy="384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81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webLOGO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892572" y="1648282"/>
            <a:ext cx="7936788" cy="483209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pt-BR" sz="2800" dirty="0"/>
              <a:t>Rseq = Smax − Sobs = log</a:t>
            </a:r>
            <a:r>
              <a:rPr lang="pt-BR" sz="2800" baseline="-25000" dirty="0"/>
              <a:t>2</a:t>
            </a:r>
            <a:r>
              <a:rPr lang="pt-BR" sz="2800" dirty="0"/>
              <a:t> N − </a:t>
            </a:r>
            <a:r>
              <a:rPr lang="pt-BR" sz="2800" dirty="0" smtClean="0"/>
              <a:t>(</a:t>
            </a:r>
            <a:r>
              <a:rPr lang="ru-RU" sz="2800" dirty="0" smtClean="0"/>
              <a:t>- </a:t>
            </a:r>
            <a:r>
              <a:rPr lang="pt-BR" sz="2800" dirty="0" smtClean="0">
                <a:sym typeface="Symbol" panose="05050102010706020507" pitchFamily="18" charset="2"/>
              </a:rPr>
              <a:t></a:t>
            </a:r>
            <a:r>
              <a:rPr lang="pt-BR" sz="2800" dirty="0" smtClean="0"/>
              <a:t> </a:t>
            </a:r>
            <a:r>
              <a:rPr lang="en-US" sz="2800" dirty="0" smtClean="0"/>
              <a:t>f</a:t>
            </a:r>
            <a:r>
              <a:rPr lang="pt-BR" sz="2800" dirty="0" smtClean="0"/>
              <a:t>(b)</a:t>
            </a:r>
            <a:r>
              <a:rPr lang="pt-BR" sz="2800" dirty="0"/>
              <a:t> </a:t>
            </a:r>
            <a:r>
              <a:rPr lang="pt-BR" sz="2800" dirty="0" smtClean="0"/>
              <a:t>log</a:t>
            </a:r>
            <a:r>
              <a:rPr lang="pt-BR" sz="2800" baseline="-25000" dirty="0" smtClean="0"/>
              <a:t>2</a:t>
            </a:r>
            <a:r>
              <a:rPr lang="pt-BR" sz="2800" dirty="0" smtClean="0"/>
              <a:t>f(b)</a:t>
            </a:r>
            <a:r>
              <a:rPr lang="ru-RU" sz="2800" dirty="0" smtClean="0"/>
              <a:t>)</a:t>
            </a:r>
            <a:endParaRPr lang="pt-BR" sz="2800" dirty="0" smtClean="0"/>
          </a:p>
          <a:p>
            <a:pPr lvl="0"/>
            <a:endParaRPr kumimoji="0" lang="pt-BR" altLang="ru-RU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/>
            <a:r>
              <a:rPr lang="pt-BR" altLang="ru-RU" sz="2800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 – </a:t>
            </a:r>
            <a:r>
              <a:rPr lang="ru-RU" altLang="ru-RU" sz="2800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энтропия колонки.</a:t>
            </a:r>
            <a:endParaRPr kumimoji="0" lang="pt-BR" altLang="ru-RU" sz="2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/>
            <a:r>
              <a:rPr lang="pt-BR" altLang="ru-RU" sz="2800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 = 4 </a:t>
            </a:r>
            <a:r>
              <a:rPr lang="ru-RU" altLang="ru-RU" sz="2800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для ДНК, т.к. 4е буквы</a:t>
            </a:r>
            <a:r>
              <a:rPr lang="en-US" altLang="ru-RU" sz="2800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pt-BR" sz="2800" dirty="0"/>
              <a:t>log</a:t>
            </a:r>
            <a:r>
              <a:rPr lang="pt-BR" sz="2800" baseline="-25000" dirty="0"/>
              <a:t>2</a:t>
            </a:r>
            <a:r>
              <a:rPr lang="pt-BR" sz="2800" dirty="0"/>
              <a:t> N </a:t>
            </a:r>
            <a:r>
              <a:rPr lang="pt-BR" sz="2800" dirty="0" smtClean="0"/>
              <a:t>= 2</a:t>
            </a:r>
            <a:endParaRPr lang="en-US" altLang="ru-RU" sz="2800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/>
            <a:endParaRPr kumimoji="0" lang="en-US" altLang="ru-RU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/>
            <a:endParaRPr lang="en-US" altLang="ru-RU" sz="2800" dirty="0">
              <a:solidFill>
                <a:srgbClr val="0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/>
            <a:r>
              <a:rPr kumimoji="0" lang="en-US" alt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IC(</a:t>
            </a:r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колонки)</a:t>
            </a:r>
            <a:r>
              <a:rPr kumimoji="0" lang="ru-RU" altLang="ru-RU" sz="28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= </a:t>
            </a:r>
            <a:r>
              <a:rPr lang="pt-BR" sz="2800" dirty="0" smtClean="0">
                <a:sym typeface="Symbol" panose="05050102010706020507" pitchFamily="18" charset="2"/>
              </a:rPr>
              <a:t></a:t>
            </a:r>
            <a:r>
              <a:rPr lang="pt-BR" sz="2800" dirty="0" smtClean="0"/>
              <a:t> f(b</a:t>
            </a:r>
            <a:r>
              <a:rPr lang="pt-BR" sz="2800" dirty="0"/>
              <a:t>) log</a:t>
            </a:r>
            <a:r>
              <a:rPr lang="pt-BR" sz="2800" baseline="-25000" dirty="0"/>
              <a:t>2 </a:t>
            </a:r>
            <a:r>
              <a:rPr lang="pt-BR" sz="2800" dirty="0" smtClean="0"/>
              <a:t>f(b) </a:t>
            </a:r>
            <a:r>
              <a:rPr lang="ru-RU" sz="2800" dirty="0" smtClean="0"/>
              <a:t>-</a:t>
            </a:r>
            <a:r>
              <a:rPr lang="pt-BR" sz="2800" dirty="0" smtClean="0"/>
              <a:t> </a:t>
            </a:r>
            <a:r>
              <a:rPr lang="pt-BR" sz="2800" dirty="0">
                <a:sym typeface="Symbol" panose="05050102010706020507" pitchFamily="18" charset="2"/>
              </a:rPr>
              <a:t></a:t>
            </a:r>
            <a:r>
              <a:rPr lang="pt-BR" sz="2800" dirty="0"/>
              <a:t> f(b) log</a:t>
            </a:r>
            <a:r>
              <a:rPr lang="pt-BR" sz="2800" baseline="-25000" dirty="0"/>
              <a:t>2 </a:t>
            </a:r>
            <a:r>
              <a:rPr lang="pt-BR" sz="2800" dirty="0" smtClean="0"/>
              <a:t>p(b)</a:t>
            </a:r>
          </a:p>
          <a:p>
            <a:pPr lvl="0"/>
            <a:endParaRPr kumimoji="0" lang="pt-BR" altLang="ru-RU" sz="2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0"/>
            <a:r>
              <a:rPr lang="ru-RU" altLang="ru-RU" sz="2800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При </a:t>
            </a:r>
            <a:r>
              <a:rPr lang="en-US" altLang="ru-RU" sz="2800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p(b) = ¼ </a:t>
            </a:r>
            <a:r>
              <a:rPr lang="ru-RU" altLang="ru-RU" sz="2800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для всех </a:t>
            </a:r>
            <a:r>
              <a:rPr lang="en-US" altLang="ru-RU" sz="2800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 </a:t>
            </a:r>
            <a:r>
              <a:rPr lang="ru-RU" altLang="ru-RU" sz="2800" dirty="0" smtClean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получаем</a:t>
            </a:r>
          </a:p>
          <a:p>
            <a:pPr lvl="0"/>
            <a:r>
              <a:rPr lang="en-US" altLang="ru-RU" sz="28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IC(</a:t>
            </a:r>
            <a:r>
              <a:rPr lang="ru-RU" altLang="ru-RU" sz="2800" dirty="0">
                <a:solidFill>
                  <a:srgbClr val="0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колонки) = </a:t>
            </a:r>
            <a:r>
              <a:rPr lang="ru-RU" sz="2800" dirty="0" smtClean="0"/>
              <a:t> </a:t>
            </a:r>
            <a:r>
              <a:rPr lang="pt-BR" sz="2800" dirty="0">
                <a:sym typeface="Symbol" panose="05050102010706020507" pitchFamily="18" charset="2"/>
              </a:rPr>
              <a:t></a:t>
            </a:r>
            <a:r>
              <a:rPr lang="pt-BR" sz="2800" dirty="0"/>
              <a:t> f(b) log</a:t>
            </a:r>
            <a:r>
              <a:rPr lang="pt-BR" sz="2800" baseline="-25000" dirty="0"/>
              <a:t>2 </a:t>
            </a:r>
            <a:r>
              <a:rPr lang="pt-BR" sz="2800" dirty="0"/>
              <a:t>f(b</a:t>
            </a:r>
            <a:r>
              <a:rPr lang="pt-BR" sz="2800" dirty="0" smtClean="0"/>
              <a:t>)</a:t>
            </a:r>
            <a:r>
              <a:rPr lang="ru-RU" sz="2800" dirty="0" smtClean="0"/>
              <a:t>  + 2*</a:t>
            </a:r>
            <a:r>
              <a:rPr lang="pt-BR" sz="2800" dirty="0">
                <a:sym typeface="Symbol" panose="05050102010706020507" pitchFamily="18" charset="2"/>
              </a:rPr>
              <a:t> </a:t>
            </a:r>
            <a:r>
              <a:rPr lang="pt-BR" sz="2800" dirty="0"/>
              <a:t> f(b</a:t>
            </a:r>
            <a:r>
              <a:rPr lang="pt-BR" sz="2800" dirty="0" smtClean="0"/>
              <a:t>)</a:t>
            </a:r>
            <a:endParaRPr lang="ru-RU" sz="2800" dirty="0" smtClean="0"/>
          </a:p>
          <a:p>
            <a:pPr lvl="0"/>
            <a:r>
              <a:rPr kumimoji="0" lang="ru-RU" alt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Совпадает с </a:t>
            </a:r>
            <a:r>
              <a:rPr kumimoji="0" lang="en-US" alt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Rseq</a:t>
            </a: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11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9184" y="169767"/>
            <a:ext cx="8694539" cy="1348930"/>
          </a:xfrm>
        </p:spPr>
        <p:txBody>
          <a:bodyPr>
            <a:normAutofit/>
          </a:bodyPr>
          <a:lstStyle/>
          <a:p>
            <a:pPr marL="697870" lvl="2">
              <a:spcBef>
                <a:spcPts val="1018"/>
              </a:spcBef>
            </a:pPr>
            <a:r>
              <a:rPr lang="ru-RU" sz="3663" dirty="0" smtClean="0">
                <a:latin typeface="+mj-lt"/>
              </a:rPr>
              <a:t>Примеры</a:t>
            </a:r>
            <a:endParaRPr lang="ru-RU" sz="3663" dirty="0">
              <a:latin typeface="+mj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93042" y="1443847"/>
            <a:ext cx="8699386" cy="4138871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Слабый сигнал:</a:t>
            </a:r>
          </a:p>
          <a:p>
            <a:pPr lvl="1"/>
            <a:r>
              <a:rPr lang="ru-RU" sz="2035" dirty="0" err="1"/>
              <a:t>Гомеодомен</a:t>
            </a:r>
            <a:r>
              <a:rPr lang="ru-RU" sz="2035" dirty="0"/>
              <a:t>  - консервативный </a:t>
            </a:r>
            <a:r>
              <a:rPr lang="ru-RU" sz="2035" dirty="0" err="1"/>
              <a:t>ДНК-узнающий</a:t>
            </a:r>
            <a:r>
              <a:rPr lang="ru-RU" sz="2035" dirty="0"/>
              <a:t> домен многих важных транскрипционных факторов  эукариот</a:t>
            </a:r>
          </a:p>
          <a:p>
            <a:pPr lvl="1"/>
            <a:r>
              <a:rPr lang="ru-RU" sz="2035" dirty="0"/>
              <a:t>Узнаёт короткую последовательность ДНК</a:t>
            </a:r>
          </a:p>
          <a:p>
            <a:pPr lvl="1"/>
            <a:r>
              <a:rPr lang="ru-RU" sz="2035" dirty="0"/>
              <a:t>На основании наложения </a:t>
            </a:r>
            <a:r>
              <a:rPr lang="ru-RU" sz="2035" dirty="0" err="1"/>
              <a:t>структр</a:t>
            </a:r>
            <a:r>
              <a:rPr lang="ru-RU" sz="2035" dirty="0"/>
              <a:t> </a:t>
            </a:r>
            <a:r>
              <a:rPr lang="ru-RU" sz="2035" dirty="0" err="1"/>
              <a:t>гомеодоменов</a:t>
            </a:r>
            <a:r>
              <a:rPr lang="ru-RU" sz="2035" dirty="0"/>
              <a:t> найден единственный общий контакт домена с сайтом ДНК</a:t>
            </a:r>
            <a:r>
              <a:rPr lang="en-US" sz="2035" dirty="0"/>
              <a:t>:</a:t>
            </a:r>
            <a:br>
              <a:rPr lang="en-US" sz="2035" dirty="0"/>
            </a:br>
            <a:r>
              <a:rPr lang="ru-RU" sz="2035" u="sng" dirty="0"/>
              <a:t> </a:t>
            </a:r>
            <a:r>
              <a:rPr lang="en-US" sz="2035" u="sng" dirty="0"/>
              <a:t>Asn51 </a:t>
            </a:r>
            <a:r>
              <a:rPr lang="ru-RU" sz="2035" u="sng" dirty="0"/>
              <a:t>две водородных связи с </a:t>
            </a:r>
            <a:r>
              <a:rPr lang="ru-RU" sz="2035" u="sng" dirty="0" err="1"/>
              <a:t>аденином</a:t>
            </a:r>
            <a:r>
              <a:rPr lang="ru-RU" sz="2035" u="sng" dirty="0"/>
              <a:t> </a:t>
            </a:r>
            <a:r>
              <a:rPr lang="ru-RU" sz="2035" dirty="0"/>
              <a:t>(!)</a:t>
            </a:r>
            <a:endParaRPr lang="en-US" sz="2035" dirty="0">
              <a:solidFill>
                <a:srgbClr val="FF0000"/>
              </a:solidFill>
            </a:endParaRPr>
          </a:p>
          <a:p>
            <a:pPr lvl="1"/>
            <a:r>
              <a:rPr lang="ru-RU" sz="2035" dirty="0"/>
              <a:t>Сигнал</a:t>
            </a:r>
            <a:r>
              <a:rPr lang="ru-RU" dirty="0" smtClean="0"/>
              <a:t>  </a:t>
            </a:r>
            <a:r>
              <a:rPr lang="en-US" sz="3562" u="sng" dirty="0"/>
              <a:t>NNANN</a:t>
            </a:r>
            <a:r>
              <a:rPr lang="en-US" dirty="0" smtClean="0"/>
              <a:t> </a:t>
            </a:r>
            <a:r>
              <a:rPr lang="ru-RU" dirty="0" smtClean="0"/>
              <a:t>слабый )))</a:t>
            </a:r>
          </a:p>
          <a:p>
            <a:r>
              <a:rPr lang="ru-RU" dirty="0" smtClean="0"/>
              <a:t>Сильный сигнал:</a:t>
            </a:r>
          </a:p>
          <a:p>
            <a:pPr lvl="1"/>
            <a:r>
              <a:rPr lang="ru-RU" sz="2035" dirty="0" err="1"/>
              <a:t>Эндонуклеаза</a:t>
            </a:r>
            <a:r>
              <a:rPr lang="ru-RU" sz="2035" dirty="0"/>
              <a:t> </a:t>
            </a:r>
            <a:r>
              <a:rPr lang="en-US" sz="2035" dirty="0"/>
              <a:t>I-</a:t>
            </a:r>
            <a:r>
              <a:rPr lang="en-US" sz="2035" dirty="0" err="1"/>
              <a:t>CreI</a:t>
            </a:r>
            <a:r>
              <a:rPr lang="en-US" sz="2035" dirty="0"/>
              <a:t> </a:t>
            </a:r>
            <a:r>
              <a:rPr lang="ru-RU" sz="2035" dirty="0"/>
              <a:t>семейства </a:t>
            </a:r>
            <a:r>
              <a:rPr lang="en-US" sz="2035" dirty="0"/>
              <a:t>LAGLIDADG </a:t>
            </a:r>
            <a:r>
              <a:rPr lang="ru-RU" sz="2035" dirty="0"/>
              <a:t>узнает такую последовательность</a:t>
            </a:r>
            <a:r>
              <a:rPr lang="en-US" sz="2035" dirty="0"/>
              <a:t>. </a:t>
            </a:r>
            <a:r>
              <a:rPr lang="ru-RU" sz="2035" dirty="0"/>
              <a:t>Вероятность обнаружить в геноме такую последовательность случайно близка к 0</a:t>
            </a:r>
          </a:p>
          <a:p>
            <a:pPr lvl="1"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0A8C7-CE2A-4171-8686-5727339A32FC}" type="slidenum">
              <a:rPr lang="ru-RU" smtClean="0"/>
              <a:pPr/>
              <a:t>14</a:t>
            </a:fld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4511" y="5582718"/>
            <a:ext cx="8083886" cy="930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05996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CustomShape 1"/>
          <p:cNvSpPr/>
          <p:nvPr/>
        </p:nvSpPr>
        <p:spPr>
          <a:xfrm>
            <a:off x="504000" y="301320"/>
            <a:ext cx="9070920" cy="1260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4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Информационное содержание </a:t>
            </a:r>
            <a:r>
              <a:rPr lang="ru-RU" sz="4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как мера силы сигнала</a:t>
            </a: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3" name="CustomShape 2"/>
          <p:cNvSpPr/>
          <p:nvPr/>
        </p:nvSpPr>
        <p:spPr>
          <a:xfrm>
            <a:off x="316497" y="1705967"/>
            <a:ext cx="9071280" cy="450748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432000" indent="-323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В грубом приближении два выравнивания с одинаковым информационным содержанием дадут одинаковое число «случайных» находок в «случайном» банке</a:t>
            </a:r>
          </a:p>
          <a:p>
            <a:pPr marL="108720">
              <a:lnSpc>
                <a:spcPct val="100000"/>
              </a:lnSpc>
              <a:buClr>
                <a:srgbClr val="000000"/>
              </a:buClr>
              <a:buSzPct val="45000"/>
            </a:pPr>
            <a:endParaRPr lang="ru-RU" sz="24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ea typeface="DejaVu Sans"/>
            </a:endParaRPr>
          </a:p>
          <a:p>
            <a:pPr marL="432000" indent="-323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Информационное содержание «выравнивания» из одной последовательности </a:t>
            </a: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из 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 </a:t>
            </a: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букв </a:t>
            </a:r>
            <a:r>
              <a:rPr lang="ru-RU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равно, </a:t>
            </a:r>
            <a:r>
              <a:rPr lang="en-US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2n</a:t>
            </a:r>
            <a:r>
              <a:rPr lang="ru-RU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(по </a:t>
            </a: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формуле)</a:t>
            </a:r>
          </a:p>
          <a:p>
            <a:pPr marL="432000" indent="-32328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Сколько раз случайно встретится слово длины 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n</a:t>
            </a: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 в геноме длины 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N</a:t>
            </a: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? В грубом приближении </a:t>
            </a:r>
          </a:p>
          <a:p>
            <a:pPr marL="432000" indent="-323280">
              <a:lnSpc>
                <a:spcPct val="100000"/>
              </a:lnSpc>
              <a:buClr>
                <a:srgbClr val="000000"/>
              </a:buClr>
              <a:buSzPct val="45000"/>
            </a:pP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                                         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N/(4</a:t>
            </a:r>
            <a:r>
              <a:rPr lang="en-US" sz="2400" spc="-1" baseline="3000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)  </a:t>
            </a: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раз</a:t>
            </a:r>
          </a:p>
          <a:p>
            <a:pPr marL="432000" indent="-323280">
              <a:lnSpc>
                <a:spcPct val="100000"/>
              </a:lnSpc>
              <a:buClr>
                <a:srgbClr val="000000"/>
              </a:buClr>
              <a:buSzPct val="45000"/>
            </a:pP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Значит  если информационное содержание выравнивания равно 10, то случайных находок в геноме размера 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 </a:t>
            </a: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будет</a:t>
            </a:r>
            <a:endParaRPr lang="ru-RU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280">
              <a:lnSpc>
                <a:spcPct val="100000"/>
              </a:lnSpc>
              <a:buClr>
                <a:srgbClr val="000000"/>
              </a:buClr>
              <a:buSzPct val="45000"/>
            </a:pP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                                        </a:t>
            </a:r>
            <a:r>
              <a:rPr lang="en-US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N/(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4</a:t>
            </a:r>
            <a:r>
              <a:rPr lang="ru-RU" sz="2400" spc="-1" baseline="30000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5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)  </a:t>
            </a: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- примерно, 1 на 1000 п.н.</a:t>
            </a:r>
          </a:p>
          <a:p>
            <a:pPr marL="432000" indent="-323280">
              <a:lnSpc>
                <a:spcPct val="100000"/>
              </a:lnSpc>
              <a:buClr>
                <a:srgbClr val="000000"/>
              </a:buClr>
              <a:buSzPct val="45000"/>
            </a:pP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/>
            </a:r>
            <a:b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</a:b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Надо понимать, что такая оценка грубая, но грубые оценки полезны!</a:t>
            </a:r>
            <a:r>
              <a:rPr lang="ru-RU" sz="2400" dirty="0"/>
              <a:t> </a:t>
            </a:r>
            <a:r>
              <a:rPr lang="ru-RU" sz="2400" dirty="0" smtClean="0"/>
              <a:t>             </a:t>
            </a:r>
          </a:p>
          <a:p>
            <a:pPr marL="432000" indent="-323280">
              <a:lnSpc>
                <a:spcPct val="100000"/>
              </a:lnSpc>
              <a:buClr>
                <a:srgbClr val="000000"/>
              </a:buClr>
              <a:buSzPct val="45000"/>
            </a:pPr>
            <a:r>
              <a:rPr lang="ru-RU" sz="2400" dirty="0"/>
              <a:t> </a:t>
            </a:r>
            <a:r>
              <a:rPr lang="ru-RU" sz="2400" dirty="0" smtClean="0"/>
              <a:t>                                       ИС измеряет отклонение частот от случайного</a:t>
            </a:r>
            <a:endParaRPr lang="ru-RU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280">
              <a:lnSpc>
                <a:spcPct val="100000"/>
              </a:lnSpc>
              <a:buClr>
                <a:srgbClr val="000000"/>
              </a:buClr>
              <a:buSzPct val="45000"/>
            </a:pPr>
            <a:endParaRPr lang="en-US" sz="24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3280">
              <a:lnSpc>
                <a:spcPct val="100000"/>
              </a:lnSpc>
              <a:buClr>
                <a:srgbClr val="000000"/>
              </a:buClr>
              <a:buSzPct val="45000"/>
            </a:pPr>
            <a:endParaRPr lang="ru-RU" sz="1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498801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II. </a:t>
            </a:r>
            <a:r>
              <a:rPr lang="ru-RU" dirty="0" smtClean="0"/>
              <a:t>Алгоритмы поиска мотивов  в последовательностях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* MEME:  Multiple Expectation Maximization for </a:t>
            </a:r>
            <a:r>
              <a:rPr lang="pt-BR" dirty="0"/>
              <a:t>Motif </a:t>
            </a:r>
            <a:r>
              <a:rPr lang="pt-BR" dirty="0" smtClean="0"/>
              <a:t>Elicitation</a:t>
            </a:r>
          </a:p>
          <a:p>
            <a:r>
              <a:rPr lang="pt-BR" dirty="0"/>
              <a:t>* gibbs sampling for motif finding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17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TextShape 1"/>
          <p:cNvSpPr txBox="1"/>
          <p:nvPr/>
        </p:nvSpPr>
        <p:spPr>
          <a:xfrm>
            <a:off x="516009" y="24689"/>
            <a:ext cx="9197280" cy="77341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ru-RU" sz="4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Задача поиска </a:t>
            </a:r>
            <a:r>
              <a:rPr lang="ru-RU" sz="4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мотивов</a:t>
            </a:r>
            <a:endParaRPr lang="ru-RU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8" name="TextShape 2"/>
          <p:cNvSpPr txBox="1"/>
          <p:nvPr/>
        </p:nvSpPr>
        <p:spPr>
          <a:xfrm>
            <a:off x="354533" y="4394317"/>
            <a:ext cx="9196405" cy="806505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ru-RU" sz="24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Дано</a:t>
            </a:r>
            <a:r>
              <a:rPr lang="ru-RU" sz="2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:</a:t>
            </a:r>
            <a:r>
              <a:rPr lang="ru-R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r>
              <a:rPr lang="ru-RU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набор </a:t>
            </a:r>
            <a:r>
              <a:rPr lang="ru-RU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последовательностей, в которых </a:t>
            </a: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предполагается наличие </a:t>
            </a:r>
            <a:r>
              <a:rPr lang="ru-RU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сигнала</a:t>
            </a:r>
            <a:endParaRPr lang="ru-RU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TextShape 2"/>
          <p:cNvSpPr txBox="1"/>
          <p:nvPr/>
        </p:nvSpPr>
        <p:spPr>
          <a:xfrm>
            <a:off x="239687" y="5661682"/>
            <a:ext cx="9639655" cy="161301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ru-RU" sz="24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Результат</a:t>
            </a:r>
            <a:r>
              <a:rPr lang="ru-RU" sz="24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:</a:t>
            </a:r>
            <a:r>
              <a:rPr lang="ru-RU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r>
              <a:rPr lang="ru-RU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один или несколько достоверных мотивов. Каждый мотив – предполагаемый сигнал.</a:t>
            </a:r>
            <a:b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</a:b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Для каждого сигнала </a:t>
            </a:r>
            <a:r>
              <a:rPr lang="ru-RU" sz="24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в ответе: </a:t>
            </a: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координаты  сигнала; выравнивание всех последовательностей, 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PWM</a:t>
            </a: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, </a:t>
            </a:r>
            <a:r>
              <a:rPr lang="ru-RU" sz="2400" i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информационное содержание и </a:t>
            </a:r>
            <a:r>
              <a:rPr lang="en-US" sz="2400" i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LOGO</a:t>
            </a:r>
            <a:endParaRPr lang="ru-RU" sz="2400" b="0" i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TextShape 2"/>
          <p:cNvSpPr txBox="1"/>
          <p:nvPr/>
        </p:nvSpPr>
        <p:spPr>
          <a:xfrm>
            <a:off x="388529" y="822652"/>
            <a:ext cx="9180358" cy="2265895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ru-RU" sz="24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С</a:t>
            </a:r>
            <a:r>
              <a:rPr lang="ru-RU" sz="24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игнал</a:t>
            </a:r>
            <a:r>
              <a:rPr lang="ru-RU" sz="2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 - последовательность (напр. </a:t>
            </a:r>
            <a:r>
              <a:rPr lang="ru-RU" sz="2400" b="0" strike="noStrike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нуклдеотидов</a:t>
            </a: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), адресованная одному белку или комплексу белков, и вызывающая одну реакцию. Предполагается, что последовательности одного сигнала похожи (в редких случаях полностью совпадают)</a:t>
            </a:r>
            <a:b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</a:br>
            <a:endParaRPr lang="ru-RU" sz="24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  <a:p>
            <a:r>
              <a:rPr lang="ru-RU" sz="24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Мотив – </a:t>
            </a: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описание сигнала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:</a:t>
            </a: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 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PWM,</a:t>
            </a: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 паттерн</a:t>
            </a:r>
            <a:r>
              <a:rPr lang="en-US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, </a:t>
            </a:r>
            <a:r>
              <a:rPr lang="ru-RU" sz="2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ea typeface="DejaVu Sans"/>
              </a:rPr>
              <a:t>др. правило</a:t>
            </a:r>
            <a:endParaRPr lang="ru-RU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ru-RU" sz="28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</p:txBody>
      </p:sp>
      <p:sp>
        <p:nvSpPr>
          <p:cNvPr id="7" name="TextShape 2"/>
          <p:cNvSpPr txBox="1"/>
          <p:nvPr/>
        </p:nvSpPr>
        <p:spPr>
          <a:xfrm>
            <a:off x="388529" y="3414989"/>
            <a:ext cx="9196405" cy="480063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ru-RU" sz="2400" b="1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Примеры</a:t>
            </a:r>
            <a:r>
              <a:rPr lang="ru-RU" sz="24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:  </a:t>
            </a:r>
            <a:r>
              <a:rPr lang="ru-RU" sz="2400" i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от слушателей</a:t>
            </a:r>
            <a:endParaRPr lang="ru-RU" sz="2400" i="1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4766080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TextShape 1"/>
          <p:cNvSpPr txBox="1"/>
          <p:nvPr/>
        </p:nvSpPr>
        <p:spPr>
          <a:xfrm>
            <a:off x="501606" y="0"/>
            <a:ext cx="9197280" cy="93786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4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1) </a:t>
            </a:r>
            <a:r>
              <a:rPr lang="ru-RU" sz="4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Пакет</a:t>
            </a:r>
            <a:r>
              <a:rPr lang="ru-RU" sz="4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MEME</a:t>
            </a:r>
            <a:endParaRPr lang="ru-RU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9" name="TextShape 3"/>
          <p:cNvSpPr txBox="1"/>
          <p:nvPr/>
        </p:nvSpPr>
        <p:spPr>
          <a:xfrm>
            <a:off x="501606" y="1014677"/>
            <a:ext cx="9495360" cy="4877435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514440" indent="-513720">
              <a:lnSpc>
                <a:spcPct val="10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ru-RU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Входные </a:t>
            </a:r>
            <a:r>
              <a:rPr lang="ru-RU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параметры позволяют ввести ограничения на искомый сигнал</a:t>
            </a:r>
            <a:r>
              <a:rPr lang="en-US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:</a:t>
            </a:r>
          </a:p>
          <a:p>
            <a:pPr marL="971640" lvl="1" indent="-51372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ru-RU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Число разных</a:t>
            </a:r>
            <a:r>
              <a:rPr lang="ru-RU" sz="2800" u="sng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ru-RU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сигналов, которые выдает программа</a:t>
            </a:r>
          </a:p>
          <a:p>
            <a:pPr marL="971640" lvl="1" indent="-51372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ru-RU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Длина последовательности сигнала</a:t>
            </a:r>
          </a:p>
          <a:p>
            <a:pPr marL="971640" lvl="1" indent="-51372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ru-RU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Ограничения на число находок сигнала в одной последовательности </a:t>
            </a:r>
          </a:p>
          <a:p>
            <a:pPr marL="971640" lvl="1" indent="-51372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ru-RU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Искать ли на комплементарной цепи</a:t>
            </a:r>
            <a:endParaRPr lang="en-US" sz="28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971640" lvl="1" indent="-51372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ru-RU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Вариант выбора базовой модели для вычисления базовых частот букв</a:t>
            </a:r>
            <a:endParaRPr lang="en-US" sz="28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514440" indent="-513720">
              <a:lnSpc>
                <a:spcPct val="100000"/>
              </a:lnSpc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ru-RU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1389543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TextShape 1"/>
          <p:cNvSpPr txBox="1"/>
          <p:nvPr/>
        </p:nvSpPr>
        <p:spPr>
          <a:xfrm>
            <a:off x="501606" y="0"/>
            <a:ext cx="9197280" cy="114360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ru-RU" sz="44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Алгоритм</a:t>
            </a:r>
            <a:r>
              <a:rPr lang="ru-RU" sz="4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MEME</a:t>
            </a:r>
            <a:endParaRPr lang="ru-RU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9" name="TextShape 3"/>
          <p:cNvSpPr txBox="1"/>
          <p:nvPr/>
        </p:nvSpPr>
        <p:spPr>
          <a:xfrm>
            <a:off x="501606" y="1437131"/>
            <a:ext cx="9495360" cy="4877435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514440" indent="-51372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Последовательно берем фрагмент заданной длины в каждой последовательности, ищем похожие фрагменты в других последовательностях, строим выравнивание. Берем базовые частоты букв из дополнения.</a:t>
            </a:r>
            <a:endParaRPr lang="ru-RU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14440" indent="-51372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Для каждого выравнивания получаем PWM с максимальным весом, используя  алгоритм EM (</a:t>
            </a:r>
            <a:r>
              <a:rPr lang="ru-RU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Expectation</a:t>
            </a:r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ru-RU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maximization</a:t>
            </a:r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)</a:t>
            </a:r>
            <a:endParaRPr lang="ru-RU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14440" indent="-51372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Выбираем заданное число PWM с лучшим </a:t>
            </a:r>
            <a:r>
              <a:rPr lang="ru-RU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весом</a:t>
            </a:r>
          </a:p>
          <a:p>
            <a:pPr marL="514440" indent="-51372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ru-RU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Если задан поиск мотивов разной длины, то все заказанные длины перебираются</a:t>
            </a:r>
            <a:endParaRPr lang="ru-RU" sz="2800" b="0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514440" indent="-51372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endParaRPr lang="ru-RU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1795146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Коллоквиум на 5м занятии (пр.10)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Зачтённые задания снимают соответствующие вопросы коллоквиума</a:t>
            </a:r>
          </a:p>
          <a:p>
            <a:pPr lvl="1"/>
            <a:r>
              <a:rPr lang="en-US" dirty="0" smtClean="0"/>
              <a:t>PWM</a:t>
            </a:r>
          </a:p>
          <a:p>
            <a:pPr lvl="1"/>
            <a:r>
              <a:rPr lang="en-US" dirty="0" smtClean="0"/>
              <a:t>IC</a:t>
            </a:r>
          </a:p>
          <a:p>
            <a:pPr lvl="1"/>
            <a:r>
              <a:rPr lang="en-US" dirty="0" smtClean="0"/>
              <a:t>MEME </a:t>
            </a:r>
            <a:r>
              <a:rPr lang="ru-RU" dirty="0" smtClean="0"/>
              <a:t>и </a:t>
            </a:r>
            <a:r>
              <a:rPr lang="en-US" dirty="0" smtClean="0"/>
              <a:t>FIMO (</a:t>
            </a:r>
            <a:r>
              <a:rPr lang="ru-RU" dirty="0" smtClean="0"/>
              <a:t>технология поиска сигнала </a:t>
            </a:r>
            <a:r>
              <a:rPr lang="en-US" dirty="0" smtClean="0"/>
              <a:t>de novo)</a:t>
            </a:r>
          </a:p>
          <a:p>
            <a:pPr lvl="1"/>
            <a:r>
              <a:rPr lang="ru-RU" dirty="0" smtClean="0"/>
              <a:t>И далее ….</a:t>
            </a:r>
            <a:endParaRPr lang="en-US" dirty="0" smtClean="0"/>
          </a:p>
          <a:p>
            <a:pPr lvl="1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735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TextShape 1"/>
          <p:cNvSpPr txBox="1"/>
          <p:nvPr/>
        </p:nvSpPr>
        <p:spPr>
          <a:xfrm>
            <a:off x="693000" y="402120"/>
            <a:ext cx="8693280" cy="1460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ru-RU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Алгоритм EM (Expectation maximization)</a:t>
            </a:r>
          </a:p>
        </p:txBody>
      </p:sp>
      <p:sp>
        <p:nvSpPr>
          <p:cNvPr id="381" name="TextShape 2"/>
          <p:cNvSpPr txBox="1"/>
          <p:nvPr/>
        </p:nvSpPr>
        <p:spPr>
          <a:xfrm>
            <a:off x="585720" y="2270405"/>
            <a:ext cx="8990280" cy="3122442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514440" indent="-51372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lang="ru-RU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На входе выравнивание и</a:t>
            </a:r>
            <a:r>
              <a:rPr lang="ru-RU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PWM</a:t>
            </a:r>
            <a:endParaRPr lang="ru-RU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14440" indent="-51372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По очереди удаляем фрагмент из выравнивания, и заменяем его на лучший по PWM фрагмент в соответствующей </a:t>
            </a:r>
            <a:r>
              <a:rPr lang="ru-RU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последовательности</a:t>
            </a:r>
          </a:p>
          <a:p>
            <a:pPr marL="514440" indent="-51372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lang="ru-RU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Повторяем пока процесс не сходится</a:t>
            </a:r>
            <a:endParaRPr lang="ru-RU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14440" indent="-51372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Находим максимальный вес, записываем PWM с максимальным весом</a:t>
            </a:r>
            <a:endParaRPr lang="ru-RU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4304279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TextShape 1"/>
          <p:cNvSpPr txBox="1"/>
          <p:nvPr/>
        </p:nvSpPr>
        <p:spPr>
          <a:xfrm>
            <a:off x="693673" y="169767"/>
            <a:ext cx="8693280" cy="1460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4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E-value </a:t>
            </a:r>
            <a:r>
              <a:rPr lang="ru-RU" sz="4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мотива, найденного с помощью </a:t>
            </a:r>
            <a:r>
              <a:rPr lang="en-US" sz="44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MEME</a:t>
            </a:r>
            <a:endParaRPr lang="ru-RU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1" name="TextShape 2"/>
          <p:cNvSpPr txBox="1"/>
          <p:nvPr/>
        </p:nvSpPr>
        <p:spPr>
          <a:xfrm>
            <a:off x="431712" y="1590752"/>
            <a:ext cx="9262479" cy="5929388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514440" indent="-51372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lang="en-US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MEME </a:t>
            </a:r>
            <a:r>
              <a:rPr lang="ru-RU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улучшалась несколько раз</a:t>
            </a:r>
          </a:p>
          <a:p>
            <a:pPr marL="514440" indent="-513720">
              <a:lnSpc>
                <a:spcPct val="100000"/>
              </a:lnSpc>
              <a:buClr>
                <a:srgbClr val="000000"/>
              </a:buClr>
              <a:buFont typeface="Symbol" charset="2"/>
              <a:buChar char=""/>
            </a:pPr>
            <a:r>
              <a:rPr lang="ru-RU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 классическом варианте </a:t>
            </a:r>
          </a:p>
          <a:p>
            <a:pPr marL="971640" lvl="1" indent="-513720">
              <a:buClr>
                <a:srgbClr val="000000"/>
              </a:buClr>
              <a:buFont typeface="Symbol" charset="2"/>
              <a:buChar char=""/>
            </a:pPr>
            <a:r>
              <a:rPr lang="ru-RU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Нужно одно число на</a:t>
            </a:r>
            <a:r>
              <a:rPr lang="en-US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выравнивание (аналог</a:t>
            </a:r>
            <a:r>
              <a:rPr lang="en-US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веса для </a:t>
            </a:r>
            <a:r>
              <a:rPr lang="en-US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BLAST). </a:t>
            </a:r>
            <a:r>
              <a:rPr lang="ru-RU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Это число – информационное содержание</a:t>
            </a:r>
          </a:p>
          <a:p>
            <a:pPr marL="971640" lvl="1" indent="-513720">
              <a:buClr>
                <a:srgbClr val="000000"/>
              </a:buClr>
              <a:buFont typeface="Symbol" charset="2"/>
              <a:buChar char=""/>
            </a:pPr>
            <a:r>
              <a:rPr lang="en-US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E-value </a:t>
            </a:r>
            <a:r>
              <a:rPr lang="ru-RU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должно показывать </a:t>
            </a:r>
            <a:r>
              <a:rPr lang="ru-RU" sz="2800" spc="-1" dirty="0" err="1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мат.ожидание</a:t>
            </a:r>
            <a:r>
              <a:rPr lang="ru-RU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числа мотивов с тем же или большим </a:t>
            </a:r>
            <a:r>
              <a:rPr lang="en-US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IC</a:t>
            </a:r>
            <a:r>
              <a:rPr lang="ru-RU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, получаемых поиском </a:t>
            </a:r>
            <a:r>
              <a:rPr lang="en-US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MEME </a:t>
            </a:r>
            <a:r>
              <a:rPr lang="ru-RU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 </a:t>
            </a:r>
            <a:r>
              <a:rPr lang="en-US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r>
              <a:rPr lang="ru-RU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случайном банке того же размера и состава</a:t>
            </a:r>
          </a:p>
          <a:p>
            <a:pPr marL="971640" lvl="1" indent="-513720">
              <a:buClr>
                <a:srgbClr val="000000"/>
              </a:buClr>
              <a:buFont typeface="Symbol" charset="2"/>
              <a:buChar char=""/>
            </a:pPr>
            <a:r>
              <a:rPr lang="ru-RU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Хорошей математической теории, позволяющей быстро вычислить </a:t>
            </a:r>
            <a:r>
              <a:rPr lang="en-US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E-value</a:t>
            </a:r>
            <a:r>
              <a:rPr lang="ru-RU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нет.</a:t>
            </a:r>
            <a:endParaRPr lang="en-US" sz="28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971640" lvl="1" indent="-513720">
              <a:buClr>
                <a:srgbClr val="000000"/>
              </a:buClr>
              <a:buFont typeface="Symbol" charset="2"/>
              <a:buChar char=""/>
            </a:pPr>
            <a:r>
              <a:rPr lang="ru-RU" sz="28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Используют эвристические алгоритмы</a:t>
            </a:r>
          </a:p>
          <a:p>
            <a:pPr marL="457920" lvl="1">
              <a:buClr>
                <a:srgbClr val="000000"/>
              </a:buClr>
            </a:pPr>
            <a:endParaRPr lang="ru-RU" sz="28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971640" lvl="1" indent="-513720">
              <a:buClr>
                <a:srgbClr val="000000"/>
              </a:buClr>
              <a:buFont typeface="Symbol" charset="2"/>
              <a:buChar char=""/>
            </a:pPr>
            <a:endParaRPr lang="ru-RU" sz="28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971640" lvl="1" indent="-513720">
              <a:buClr>
                <a:srgbClr val="000000"/>
              </a:buClr>
              <a:buFont typeface="Symbol" charset="2"/>
              <a:buChar char=""/>
            </a:pPr>
            <a:endParaRPr lang="ru-RU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8258492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TextShape 1"/>
          <p:cNvSpPr txBox="1"/>
          <p:nvPr/>
        </p:nvSpPr>
        <p:spPr>
          <a:xfrm>
            <a:off x="693000" y="361792"/>
            <a:ext cx="8693280" cy="1460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ru-RU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Ограничения MEME</a:t>
            </a:r>
          </a:p>
        </p:txBody>
      </p:sp>
      <p:sp>
        <p:nvSpPr>
          <p:cNvPr id="383" name="TextShape 2"/>
          <p:cNvSpPr txBox="1"/>
          <p:nvPr/>
        </p:nvSpPr>
        <p:spPr>
          <a:xfrm>
            <a:off x="540312" y="2318523"/>
            <a:ext cx="9031789" cy="3765613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514440" indent="-51372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Предположение о независимости позиций выравнивания</a:t>
            </a:r>
            <a:endParaRPr lang="ru-RU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14440" indent="-51372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Находит </a:t>
            </a:r>
            <a:r>
              <a:rPr lang="ru-RU" sz="28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только мотивы </a:t>
            </a:r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без </a:t>
            </a:r>
            <a:r>
              <a:rPr lang="ru-RU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гэпов</a:t>
            </a:r>
            <a:endParaRPr lang="ru-RU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14440" indent="-51372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Последовательности должны быть как можно короче и содержать минимум шума</a:t>
            </a:r>
            <a:endParaRPr lang="ru-RU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14440" indent="-51372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ru-RU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После 40 последовательностей, включение дополнительных последовательностей не улучшает работу алгоритма</a:t>
            </a:r>
            <a:endParaRPr lang="ru-RU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2919422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043" y="613489"/>
            <a:ext cx="8694539" cy="1348930"/>
          </a:xfrm>
        </p:spPr>
        <p:txBody>
          <a:bodyPr>
            <a:normAutofit/>
          </a:bodyPr>
          <a:lstStyle/>
          <a:p>
            <a:r>
              <a:rPr lang="en-US" sz="3663" dirty="0" smtClean="0"/>
              <a:t>2) Gibbs </a:t>
            </a:r>
            <a:r>
              <a:rPr lang="en-US" sz="3663" dirty="0"/>
              <a:t>Sampling</a:t>
            </a:r>
            <a:r>
              <a:rPr lang="en-US" sz="3663" dirty="0">
                <a:solidFill>
                  <a:schemeClr val="tx2"/>
                </a:solidFill>
              </a:rPr>
              <a:t/>
            </a:r>
            <a:br>
              <a:rPr lang="en-US" sz="3663" dirty="0">
                <a:solidFill>
                  <a:schemeClr val="tx2"/>
                </a:solidFill>
              </a:rPr>
            </a:br>
            <a:endParaRPr lang="ru-RU" sz="3663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93043" y="1353378"/>
            <a:ext cx="8694539" cy="5673584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Первый шаг такой же, как в </a:t>
            </a:r>
            <a:r>
              <a:rPr lang="en-US" dirty="0" smtClean="0"/>
              <a:t>MEME</a:t>
            </a:r>
            <a:r>
              <a:rPr lang="ru-RU" dirty="0" smtClean="0"/>
              <a:t>: выбор выравнивания </a:t>
            </a:r>
            <a:r>
              <a:rPr lang="en-US" dirty="0" smtClean="0"/>
              <a:t>A </a:t>
            </a:r>
            <a:r>
              <a:rPr lang="ru-RU" dirty="0" smtClean="0"/>
              <a:t>из случайных фрагментов</a:t>
            </a:r>
          </a:p>
          <a:p>
            <a:r>
              <a:rPr lang="ru-RU" dirty="0" smtClean="0"/>
              <a:t>Шаг состоит в удалении одного фрагмента и замене его случайным фрагментом из той же последовательности</a:t>
            </a:r>
            <a:r>
              <a:rPr lang="en-US" dirty="0" smtClean="0"/>
              <a:t> =&gt; </a:t>
            </a:r>
            <a:r>
              <a:rPr lang="ru-RU" dirty="0" smtClean="0"/>
              <a:t>новое выравнивание </a:t>
            </a:r>
            <a:r>
              <a:rPr lang="en-US" dirty="0" smtClean="0"/>
              <a:t>B</a:t>
            </a:r>
          </a:p>
          <a:p>
            <a:r>
              <a:rPr lang="ru-RU" dirty="0" smtClean="0"/>
              <a:t>Если </a:t>
            </a:r>
            <a:r>
              <a:rPr lang="en-US" dirty="0" smtClean="0"/>
              <a:t>I(B) &gt; I(A), </a:t>
            </a:r>
            <a:r>
              <a:rPr lang="ru-RU" dirty="0" smtClean="0"/>
              <a:t>то берем </a:t>
            </a:r>
            <a:r>
              <a:rPr lang="en-US" dirty="0" smtClean="0"/>
              <a:t>B</a:t>
            </a:r>
          </a:p>
          <a:p>
            <a:r>
              <a:rPr lang="ru-RU" dirty="0" smtClean="0"/>
              <a:t>Если </a:t>
            </a:r>
            <a:r>
              <a:rPr lang="en-US" dirty="0" smtClean="0"/>
              <a:t>I(B) &lt; I(A), </a:t>
            </a:r>
            <a:r>
              <a:rPr lang="ru-RU" dirty="0" smtClean="0"/>
              <a:t>то с вероятностью </a:t>
            </a:r>
            <a:r>
              <a:rPr lang="en-US" dirty="0" smtClean="0"/>
              <a:t> </a:t>
            </a:r>
            <a:r>
              <a:rPr lang="ru-RU" dirty="0" smtClean="0"/>
              <a:t> 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берем </a:t>
            </a:r>
            <a:r>
              <a:rPr lang="en-US" dirty="0" smtClean="0"/>
              <a:t>B, </a:t>
            </a:r>
            <a:r>
              <a:rPr lang="ru-RU" dirty="0" smtClean="0"/>
              <a:t>иначе оставляем </a:t>
            </a:r>
            <a:r>
              <a:rPr lang="en-US" dirty="0" smtClean="0"/>
              <a:t>A</a:t>
            </a:r>
          </a:p>
          <a:p>
            <a:r>
              <a:rPr lang="en-US" dirty="0" smtClean="0"/>
              <a:t> </a:t>
            </a:r>
            <a:r>
              <a:rPr lang="ru-RU" dirty="0" smtClean="0"/>
              <a:t>В начале </a:t>
            </a:r>
            <a:r>
              <a:rPr lang="en-US" dirty="0" smtClean="0"/>
              <a:t>“</a:t>
            </a:r>
            <a:r>
              <a:rPr lang="ru-RU" dirty="0" smtClean="0"/>
              <a:t>температура</a:t>
            </a:r>
            <a:r>
              <a:rPr lang="en-US" dirty="0" smtClean="0"/>
              <a:t>”</a:t>
            </a:r>
            <a:r>
              <a:rPr lang="ru-RU" dirty="0" smtClean="0"/>
              <a:t> </a:t>
            </a:r>
            <a:r>
              <a:rPr lang="en-US" dirty="0" smtClean="0"/>
              <a:t>T </a:t>
            </a:r>
            <a:r>
              <a:rPr lang="ru-RU" dirty="0" smtClean="0"/>
              <a:t>большая =</a:t>
            </a:r>
            <a:r>
              <a:rPr lang="en-US" dirty="0" smtClean="0"/>
              <a:t>&gt; </a:t>
            </a:r>
            <a:r>
              <a:rPr lang="ru-RU" dirty="0" smtClean="0"/>
              <a:t>почти все замены на худшее выравнивание </a:t>
            </a:r>
            <a:r>
              <a:rPr lang="en-US" dirty="0" smtClean="0"/>
              <a:t>B </a:t>
            </a:r>
            <a:r>
              <a:rPr lang="ru-RU" dirty="0" smtClean="0"/>
              <a:t>принимаются; с каждым шагом температура понижается, так что все более  жесткие условия на то, чтобы взять </a:t>
            </a:r>
            <a:r>
              <a:rPr lang="en-US" dirty="0" smtClean="0"/>
              <a:t>B.</a:t>
            </a:r>
          </a:p>
          <a:p>
            <a:r>
              <a:rPr lang="en-US" dirty="0" smtClean="0"/>
              <a:t>“</a:t>
            </a:r>
            <a:r>
              <a:rPr lang="ru-RU" dirty="0" smtClean="0"/>
              <a:t>Тепловой отжиг</a:t>
            </a:r>
            <a:r>
              <a:rPr lang="en-US" dirty="0" smtClean="0"/>
              <a:t>”</a:t>
            </a:r>
            <a:r>
              <a:rPr lang="ru-RU" dirty="0" smtClean="0"/>
              <a:t> </a:t>
            </a:r>
            <a:r>
              <a:rPr lang="ru-RU" sz="1900" dirty="0" smtClean="0"/>
              <a:t>(Как в ПЦР</a:t>
            </a:r>
            <a:r>
              <a:rPr lang="en-US" sz="1900" dirty="0" smtClean="0">
                <a:sym typeface="Wingdings" panose="05000000000000000000" pitchFamily="2" charset="2"/>
              </a:rPr>
              <a:t> )</a:t>
            </a:r>
            <a:endParaRPr lang="en-US" sz="1900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2077513" y="4109396"/>
            <a:ext cx="3845926" cy="540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49" b="1" dirty="0"/>
              <a:t>P = exp [</a:t>
            </a:r>
            <a:r>
              <a:rPr lang="en-US" sz="1221" b="1" dirty="0"/>
              <a:t> </a:t>
            </a:r>
            <a:r>
              <a:rPr lang="en-US" sz="2849" b="1" dirty="0"/>
              <a:t>(I(B) – I(A))</a:t>
            </a:r>
            <a:r>
              <a:rPr lang="en-US" sz="1425" b="1" dirty="0"/>
              <a:t> </a:t>
            </a:r>
            <a:r>
              <a:rPr lang="en-US" sz="2849" b="1" dirty="0"/>
              <a:t>/</a:t>
            </a:r>
            <a:r>
              <a:rPr lang="en-US" sz="2035" b="1" dirty="0"/>
              <a:t> </a:t>
            </a:r>
            <a:r>
              <a:rPr lang="en-US" sz="2849" b="1" dirty="0"/>
              <a:t>T</a:t>
            </a:r>
            <a:r>
              <a:rPr lang="en-US" sz="2035" b="1" dirty="0"/>
              <a:t> </a:t>
            </a:r>
            <a:r>
              <a:rPr lang="en-US" sz="2849" b="1" dirty="0"/>
              <a:t>]</a:t>
            </a:r>
            <a:endParaRPr lang="ru-RU" sz="2849" b="1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0A8C7-CE2A-4171-8686-5727339A32FC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142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24</a:t>
            </a:fld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662142" y="1590752"/>
            <a:ext cx="895517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3200" dirty="0" smtClean="0"/>
              <a:t>3) </a:t>
            </a:r>
            <a:r>
              <a:rPr lang="ru-RU" sz="3200" dirty="0" smtClean="0"/>
              <a:t>Как-то упустил что наши люди – коллеги - тоже сделали детектор мотивов </a:t>
            </a:r>
            <a:endParaRPr lang="en-US" sz="3200" dirty="0"/>
          </a:p>
          <a:p>
            <a:r>
              <a:rPr lang="ru-RU" sz="3200" dirty="0" smtClean="0"/>
              <a:t>     </a:t>
            </a:r>
            <a:r>
              <a:rPr lang="en-US" sz="3200" dirty="0" smtClean="0"/>
              <a:t>Chipmunk </a:t>
            </a:r>
            <a:r>
              <a:rPr lang="en-US" sz="3200" dirty="0"/>
              <a:t>(</a:t>
            </a:r>
            <a:r>
              <a:rPr lang="en-US" sz="3200" dirty="0">
                <a:hlinkClick r:id="rId2"/>
              </a:rPr>
              <a:t>https://opera.autosome.ru/chipmunk/discovery</a:t>
            </a:r>
            <a:r>
              <a:rPr lang="en-US" sz="3200" dirty="0" smtClean="0"/>
              <a:t>)</a:t>
            </a:r>
            <a:endParaRPr lang="ru-RU" sz="3200" dirty="0"/>
          </a:p>
          <a:p>
            <a:endParaRPr lang="ru-RU" sz="3200" dirty="0" smtClean="0"/>
          </a:p>
          <a:p>
            <a:r>
              <a:rPr lang="ru-RU" sz="3200" dirty="0" smtClean="0"/>
              <a:t>     Можете попробовать в своей задаче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3789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TextShape 1"/>
          <p:cNvSpPr txBox="1"/>
          <p:nvPr/>
        </p:nvSpPr>
        <p:spPr>
          <a:xfrm>
            <a:off x="693000" y="361792"/>
            <a:ext cx="8693280" cy="1460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4400" dirty="0" smtClean="0"/>
              <a:t>III.</a:t>
            </a:r>
            <a:r>
              <a:rPr lang="ru-RU" sz="4400" dirty="0" smtClean="0"/>
              <a:t> </a:t>
            </a:r>
            <a:r>
              <a:rPr lang="en-US" sz="4400" dirty="0" smtClean="0"/>
              <a:t>Find </a:t>
            </a:r>
            <a:r>
              <a:rPr lang="en-US" sz="4400" dirty="0"/>
              <a:t>Individual Motif </a:t>
            </a:r>
            <a:r>
              <a:rPr lang="en-US" sz="4400" dirty="0" smtClean="0"/>
              <a:t>Occurrences (FIMO)</a:t>
            </a:r>
            <a:endParaRPr lang="ru-RU" sz="4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3" name="TextShape 2"/>
          <p:cNvSpPr txBox="1"/>
          <p:nvPr/>
        </p:nvSpPr>
        <p:spPr>
          <a:xfrm>
            <a:off x="10212" y="1744372"/>
            <a:ext cx="10070414" cy="576075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514440" indent="-51372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en-US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FIMO </a:t>
            </a:r>
            <a:r>
              <a:rPr lang="ru-RU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ищет встречи каждого из входных мотивов по очереди, независимо друг от друга</a:t>
            </a:r>
          </a:p>
          <a:p>
            <a:pPr marL="514440" indent="-51372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ru-RU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Использует алгоритм динамического программирования</a:t>
            </a:r>
          </a:p>
          <a:p>
            <a:pPr marL="514440" indent="-51372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ru-RU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Вычисляет </a:t>
            </a:r>
            <a:r>
              <a:rPr lang="en-US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p-value </a:t>
            </a:r>
            <a:r>
              <a:rPr lang="ru-RU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для каждой находки.</a:t>
            </a:r>
          </a:p>
          <a:p>
            <a:pPr marL="514440" indent="-51372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ru-RU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Из-за проблемы множественного тестирования,</a:t>
            </a:r>
            <a:r>
              <a:rPr lang="en-US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p-value </a:t>
            </a:r>
            <a:r>
              <a:rPr lang="ru-RU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неправильно считать единственным показателем хорошей находки</a:t>
            </a:r>
          </a:p>
          <a:p>
            <a:pPr marL="514440" indent="-51372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en-US" sz="3200" dirty="0" smtClean="0"/>
              <a:t>FIMO </a:t>
            </a:r>
            <a:r>
              <a:rPr lang="en-US" sz="3200" dirty="0"/>
              <a:t>instead reports for each </a:t>
            </a:r>
            <a:r>
              <a:rPr lang="en-US" sz="3200" i="1" dirty="0"/>
              <a:t>P</a:t>
            </a:r>
            <a:r>
              <a:rPr lang="en-US" sz="3200" dirty="0"/>
              <a:t>-value a corresponding </a:t>
            </a:r>
            <a:r>
              <a:rPr lang="en-US" sz="3200" i="1" dirty="0"/>
              <a:t>q</a:t>
            </a:r>
            <a:r>
              <a:rPr lang="en-US" sz="3200" dirty="0"/>
              <a:t>-value</a:t>
            </a:r>
            <a:r>
              <a:rPr lang="en-US" sz="3200" dirty="0" smtClean="0"/>
              <a:t>,</a:t>
            </a:r>
            <a:r>
              <a:rPr lang="ru-RU" sz="3200" dirty="0" smtClean="0"/>
              <a:t> </a:t>
            </a:r>
            <a:r>
              <a:rPr lang="en-US" sz="3200" dirty="0" smtClean="0"/>
              <a:t>which </a:t>
            </a:r>
            <a:r>
              <a:rPr lang="en-US" sz="3200" dirty="0"/>
              <a:t>is defined as the minimal FDR threshold at which the </a:t>
            </a:r>
            <a:r>
              <a:rPr lang="en-US" sz="3200" i="1" dirty="0" smtClean="0"/>
              <a:t>P</a:t>
            </a:r>
            <a:r>
              <a:rPr lang="en-US" sz="3200" dirty="0" smtClean="0"/>
              <a:t>-value</a:t>
            </a:r>
            <a:r>
              <a:rPr lang="ru-RU" sz="3200" dirty="0" smtClean="0"/>
              <a:t> </a:t>
            </a:r>
            <a:r>
              <a:rPr lang="en-US" sz="3200" dirty="0" smtClean="0"/>
              <a:t>is </a:t>
            </a:r>
            <a:r>
              <a:rPr lang="en-US" sz="3200" dirty="0"/>
              <a:t>deemed significant</a:t>
            </a:r>
            <a:endParaRPr lang="ru-RU" sz="32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514440" indent="-51372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endParaRPr lang="ru-RU" sz="3200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514440" indent="-51372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endParaRPr lang="ru-RU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514440" indent="-51372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endParaRPr lang="ru-RU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2735818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CustomShape 1"/>
          <p:cNvSpPr/>
          <p:nvPr/>
        </p:nvSpPr>
        <p:spPr>
          <a:xfrm>
            <a:off x="504000" y="301320"/>
            <a:ext cx="9071280" cy="126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72" name="Рисунок 371"/>
          <p:cNvPicPr/>
          <p:nvPr/>
        </p:nvPicPr>
        <p:blipFill>
          <a:blip r:embed="rId3" cstate="print"/>
          <a:stretch/>
        </p:blipFill>
        <p:spPr>
          <a:xfrm>
            <a:off x="1171080" y="1768680"/>
            <a:ext cx="4136760" cy="4384080"/>
          </a:xfrm>
          <a:prstGeom prst="rect">
            <a:avLst/>
          </a:prstGeom>
          <a:ln>
            <a:noFill/>
          </a:ln>
        </p:spPr>
      </p:pic>
      <p:sp>
        <p:nvSpPr>
          <p:cNvPr id="373" name="CustomShape 2"/>
          <p:cNvSpPr/>
          <p:nvPr/>
        </p:nvSpPr>
        <p:spPr>
          <a:xfrm>
            <a:off x="360000" y="6679080"/>
            <a:ext cx="5819040" cy="376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ru-RU" sz="1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Courier New"/>
              </a:rPr>
              <a:t>GuhaThakurta D. Computational identification of transcriptional regulatory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ru-RU" sz="1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Courier New"/>
              </a:rPr>
              <a:t>elements in DNA sequence. Nucleic Acids Res. 2006 Jul 19;34(12):3585-98.</a:t>
            </a:r>
            <a:endParaRPr lang="ru-RU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4" name="TextShape 3"/>
          <p:cNvSpPr txBox="1"/>
          <p:nvPr/>
        </p:nvSpPr>
        <p:spPr>
          <a:xfrm>
            <a:off x="787680" y="312480"/>
            <a:ext cx="8616240" cy="12506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Поиск мотива с использованием позиционно-весовой матрицы </a:t>
            </a:r>
          </a:p>
        </p:txBody>
      </p:sp>
      <p:sp>
        <p:nvSpPr>
          <p:cNvPr id="375" name="TextShape 4"/>
          <p:cNvSpPr txBox="1"/>
          <p:nvPr/>
        </p:nvSpPr>
        <p:spPr>
          <a:xfrm>
            <a:off x="5400000" y="5539680"/>
            <a:ext cx="4265280" cy="9403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Вес позиции — сумма по столбцу, вес мотива — сумма весов позиций</a:t>
            </a:r>
          </a:p>
        </p:txBody>
      </p:sp>
      <p:sp>
        <p:nvSpPr>
          <p:cNvPr id="376" name="TextShape 5"/>
          <p:cNvSpPr txBox="1"/>
          <p:nvPr/>
        </p:nvSpPr>
        <p:spPr>
          <a:xfrm>
            <a:off x="5472000" y="3600000"/>
            <a:ext cx="4392000" cy="17902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Вес (I(bj) основания b в данной позиции j</a:t>
            </a:r>
          </a:p>
          <a:p>
            <a:pPr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I(bj)=f(bj)*log f(bj) — p(b)*log p(b),</a:t>
            </a:r>
          </a:p>
          <a:p>
            <a:pPr>
              <a:lnSpc>
                <a:spcPct val="100000"/>
              </a:lnSpc>
            </a:pPr>
            <a:r>
              <a:rPr lang="ru-RU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где f(bj) — частота основания и в позиции j выравнивания, p(b) — фоновая частота основания b</a:t>
            </a:r>
          </a:p>
        </p:txBody>
      </p:sp>
    </p:spTree>
    <p:extLst>
      <p:ext uri="{BB962C8B-B14F-4D97-AF65-F5344CB8AC3E}">
        <p14:creationId xmlns:p14="http://schemas.microsoft.com/office/powerpoint/2010/main" val="170837928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TextShape 1"/>
          <p:cNvSpPr txBox="1"/>
          <p:nvPr/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ru-RU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Набор программ для работы с мотивами</a:t>
            </a:r>
          </a:p>
        </p:txBody>
      </p:sp>
      <p:sp>
        <p:nvSpPr>
          <p:cNvPr id="385" name="TextShape 2"/>
          <p:cNvSpPr txBox="1"/>
          <p:nvPr/>
        </p:nvSpPr>
        <p:spPr>
          <a:xfrm>
            <a:off x="504000" y="1768680"/>
            <a:ext cx="9072000" cy="43840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86" name="Рисунок 385"/>
          <p:cNvPicPr/>
          <p:nvPr/>
        </p:nvPicPr>
        <p:blipFill>
          <a:blip r:embed="rId2" cstate="print"/>
          <a:stretch/>
        </p:blipFill>
        <p:spPr>
          <a:xfrm>
            <a:off x="682920" y="1677960"/>
            <a:ext cx="8029080" cy="501804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277119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142" y="822652"/>
            <a:ext cx="8955174" cy="214765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MAST – </a:t>
            </a:r>
            <a:r>
              <a:rPr lang="ru-RU" dirty="0" smtClean="0"/>
              <a:t>другая программа из пакета </a:t>
            </a:r>
            <a:r>
              <a:rPr lang="en-US" dirty="0" smtClean="0"/>
              <a:t>MEME </a:t>
            </a:r>
            <a:r>
              <a:rPr lang="ru-RU" dirty="0" smtClean="0"/>
              <a:t>для поиска новых  сигналов  по нескольким </a:t>
            </a:r>
            <a:r>
              <a:rPr lang="en-US" dirty="0" smtClean="0"/>
              <a:t>PWM </a:t>
            </a:r>
            <a:r>
              <a:rPr lang="ru-RU" dirty="0" smtClean="0"/>
              <a:t>в большом наборе последовательностей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793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721" y="323387"/>
            <a:ext cx="8694737" cy="3144837"/>
          </a:xfrm>
        </p:spPr>
        <p:txBody>
          <a:bodyPr/>
          <a:lstStyle/>
          <a:p>
            <a:r>
              <a:rPr lang="en-US" dirty="0" smtClean="0"/>
              <a:t>IV </a:t>
            </a:r>
            <a:r>
              <a:rPr lang="ru-RU" dirty="0" smtClean="0"/>
              <a:t>Примеры сигналов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97421" y="3779837"/>
            <a:ext cx="8694737" cy="2419515"/>
          </a:xfrm>
        </p:spPr>
        <p:txBody>
          <a:bodyPr>
            <a:normAutofit/>
          </a:bodyPr>
          <a:lstStyle/>
          <a:p>
            <a:r>
              <a:rPr lang="ru-RU" dirty="0" smtClean="0"/>
              <a:t>Для заданий практикума 7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 err="1" smtClean="0"/>
              <a:t>Промотеры</a:t>
            </a:r>
            <a:r>
              <a:rPr lang="ru-RU" dirty="0" smtClean="0"/>
              <a:t> прокариот (инициация транскрипции)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 smtClean="0"/>
              <a:t>Сайты посадки рибосомы у прокариот (</a:t>
            </a:r>
            <a:r>
              <a:rPr lang="en-US" dirty="0" smtClean="0"/>
              <a:t>Shine-</a:t>
            </a:r>
            <a:r>
              <a:rPr lang="en-US" dirty="0" err="1" smtClean="0"/>
              <a:t>Dalgarno</a:t>
            </a:r>
            <a:r>
              <a:rPr lang="ru-RU" dirty="0" smtClean="0"/>
              <a:t> =</a:t>
            </a:r>
            <a:r>
              <a:rPr lang="en-US" dirty="0" smtClean="0"/>
              <a:t> SD </a:t>
            </a:r>
            <a:r>
              <a:rPr lang="ru-RU" dirty="0" smtClean="0"/>
              <a:t>последовательности)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 smtClean="0"/>
              <a:t>Сигналы разрывной транскрипции у </a:t>
            </a:r>
            <a:r>
              <a:rPr lang="ru-RU" dirty="0" err="1" smtClean="0"/>
              <a:t>коронавирусов</a:t>
            </a:r>
            <a:endParaRPr lang="ru-RU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47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Содержание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3738" y="1744372"/>
            <a:ext cx="8693150" cy="4795838"/>
          </a:xfrm>
        </p:spPr>
        <p:txBody>
          <a:bodyPr>
            <a:normAutofit fontScale="92500"/>
          </a:bodyPr>
          <a:lstStyle/>
          <a:p>
            <a:pPr marL="571500" indent="-571500">
              <a:buFont typeface="+mj-lt"/>
              <a:buAutoNum type="romanUcPeriod"/>
            </a:pPr>
            <a:r>
              <a:rPr lang="ru-RU" dirty="0" smtClean="0"/>
              <a:t>Повторение</a:t>
            </a:r>
            <a:r>
              <a:rPr lang="en-US" dirty="0" smtClean="0"/>
              <a:t>: PWM, </a:t>
            </a:r>
            <a:r>
              <a:rPr lang="ru-RU" dirty="0" smtClean="0"/>
              <a:t>отношение правдоподобия = </a:t>
            </a:r>
            <a:r>
              <a:rPr lang="en-US" dirty="0" smtClean="0"/>
              <a:t>ln</a:t>
            </a:r>
            <a:r>
              <a:rPr lang="ru-RU" dirty="0" smtClean="0"/>
              <a:t>(</a:t>
            </a:r>
            <a:r>
              <a:rPr lang="en-US" dirty="0" smtClean="0"/>
              <a:t>observed/expected), </a:t>
            </a:r>
            <a:r>
              <a:rPr lang="ru-RU" dirty="0" err="1" smtClean="0"/>
              <a:t>псевдоотсчёты</a:t>
            </a:r>
            <a:r>
              <a:rPr lang="ru-RU" dirty="0" smtClean="0"/>
              <a:t>, информационное содержание (</a:t>
            </a:r>
            <a:r>
              <a:rPr lang="en-US" dirty="0" smtClean="0"/>
              <a:t>IC), </a:t>
            </a:r>
            <a:r>
              <a:rPr lang="ru-RU" dirty="0" smtClean="0"/>
              <a:t>сила сигнала</a:t>
            </a:r>
            <a:endParaRPr lang="ru-RU" dirty="0"/>
          </a:p>
          <a:p>
            <a:pPr marL="571500" indent="-571500">
              <a:buFont typeface="+mj-lt"/>
              <a:buAutoNum type="romanUcPeriod"/>
            </a:pPr>
            <a:r>
              <a:rPr lang="ru-RU" dirty="0" smtClean="0"/>
              <a:t>Алгоритмы поиска мотивов</a:t>
            </a:r>
            <a:r>
              <a:rPr lang="en-US" dirty="0" smtClean="0"/>
              <a:t> de novo</a:t>
            </a:r>
            <a:endParaRPr lang="ru-RU" dirty="0" smtClean="0"/>
          </a:p>
          <a:p>
            <a:pPr marL="457200" lvl="1" indent="0">
              <a:buNone/>
            </a:pPr>
            <a:r>
              <a:rPr lang="en-US" dirty="0" smtClean="0"/>
              <a:t>1)</a:t>
            </a:r>
            <a:r>
              <a:rPr lang="ru-RU" dirty="0" smtClean="0"/>
              <a:t> </a:t>
            </a:r>
            <a:r>
              <a:rPr lang="en-US" dirty="0" smtClean="0"/>
              <a:t>MEME</a:t>
            </a:r>
          </a:p>
          <a:p>
            <a:pPr marL="457200" lvl="1" indent="0">
              <a:buNone/>
            </a:pPr>
            <a:r>
              <a:rPr lang="en-US" dirty="0" smtClean="0"/>
              <a:t>2) </a:t>
            </a:r>
            <a:r>
              <a:rPr lang="en-US" dirty="0" err="1" smtClean="0"/>
              <a:t>Gibs</a:t>
            </a:r>
            <a:r>
              <a:rPr lang="en-US" dirty="0" smtClean="0"/>
              <a:t> sampler</a:t>
            </a:r>
          </a:p>
          <a:p>
            <a:pPr marL="457200" lvl="1" indent="0">
              <a:buNone/>
            </a:pPr>
            <a:r>
              <a:rPr lang="en-US" dirty="0" smtClean="0"/>
              <a:t>3) </a:t>
            </a:r>
            <a:r>
              <a:rPr lang="en-US" dirty="0" err="1" smtClean="0"/>
              <a:t>ChiPMunk</a:t>
            </a:r>
            <a:r>
              <a:rPr lang="en-US" dirty="0" smtClean="0"/>
              <a:t> </a:t>
            </a:r>
            <a:r>
              <a:rPr lang="ru-RU" dirty="0" smtClean="0"/>
              <a:t>и </a:t>
            </a:r>
            <a:r>
              <a:rPr lang="en-US" dirty="0" smtClean="0"/>
              <a:t>HOCOMOCO</a:t>
            </a:r>
            <a:endParaRPr lang="ru-RU" dirty="0" smtClean="0"/>
          </a:p>
          <a:p>
            <a:pPr marL="571500" indent="-571500">
              <a:buFont typeface="+mj-lt"/>
              <a:buAutoNum type="romanUcPeriod"/>
            </a:pPr>
            <a:r>
              <a:rPr lang="ru-RU" dirty="0" smtClean="0"/>
              <a:t>Поиск сигналов с помощью </a:t>
            </a:r>
            <a:r>
              <a:rPr lang="en-US" dirty="0" smtClean="0"/>
              <a:t>PWM  (FIMO)</a:t>
            </a:r>
            <a:endParaRPr lang="ru-RU" dirty="0" smtClean="0"/>
          </a:p>
          <a:p>
            <a:pPr marL="571500" indent="-571500">
              <a:buFont typeface="+mj-lt"/>
              <a:buAutoNum type="romanUcPeriod"/>
            </a:pPr>
            <a:r>
              <a:rPr lang="ru-RU" dirty="0" smtClean="0"/>
              <a:t>Примеры сигналов</a:t>
            </a:r>
            <a:r>
              <a:rPr lang="en-US" dirty="0" smtClean="0"/>
              <a:t> </a:t>
            </a:r>
            <a:r>
              <a:rPr lang="ru-RU" dirty="0" smtClean="0"/>
              <a:t>для поиска </a:t>
            </a:r>
            <a:r>
              <a:rPr lang="en-US" dirty="0" smtClean="0"/>
              <a:t>de novo  </a:t>
            </a:r>
            <a:r>
              <a:rPr lang="ru-RU" dirty="0" smtClean="0"/>
              <a:t>в задании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61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56" dirty="0" smtClean="0"/>
              <a:t>a. </a:t>
            </a:r>
            <a:r>
              <a:rPr lang="ru-RU" sz="3256" dirty="0" smtClean="0"/>
              <a:t>Промотор</a:t>
            </a:r>
            <a:r>
              <a:rPr lang="en-US" sz="3256" dirty="0"/>
              <a:t>:</a:t>
            </a:r>
            <a:r>
              <a:rPr lang="ru-RU" sz="3256" dirty="0"/>
              <a:t> последовательность ДНК, узнаваемая белками для инициации транскрипции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93044" y="2191164"/>
            <a:ext cx="8694539" cy="4428044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Прокариоты</a:t>
            </a:r>
            <a:endParaRPr lang="en-US" dirty="0" smtClean="0"/>
          </a:p>
          <a:p>
            <a:pPr lvl="1"/>
            <a:r>
              <a:rPr lang="ru-RU" dirty="0"/>
              <a:t>Схема с ДНК и белками</a:t>
            </a:r>
          </a:p>
          <a:p>
            <a:pPr lvl="1"/>
            <a:r>
              <a:rPr lang="ru-RU" dirty="0" smtClean="0"/>
              <a:t>Выравнивание для </a:t>
            </a:r>
            <a:r>
              <a:rPr lang="en-US" dirty="0" smtClean="0"/>
              <a:t>E.coli</a:t>
            </a:r>
            <a:r>
              <a:rPr lang="ru-RU" dirty="0" smtClean="0"/>
              <a:t> </a:t>
            </a:r>
            <a:endParaRPr lang="en-US" dirty="0" smtClean="0"/>
          </a:p>
          <a:p>
            <a:r>
              <a:rPr lang="ru-RU" dirty="0" smtClean="0"/>
              <a:t>Эукариоты - сложнее</a:t>
            </a:r>
          </a:p>
          <a:p>
            <a:pPr lvl="1"/>
            <a:r>
              <a:rPr lang="ru-RU" dirty="0"/>
              <a:t>Схема </a:t>
            </a:r>
            <a:r>
              <a:rPr lang="ru-RU" dirty="0" err="1"/>
              <a:t>инициаторного</a:t>
            </a:r>
            <a:r>
              <a:rPr lang="ru-RU" dirty="0"/>
              <a:t> комплекса</a:t>
            </a:r>
            <a:r>
              <a:rPr lang="en-US" dirty="0"/>
              <a:t> </a:t>
            </a:r>
            <a:r>
              <a:rPr lang="en-US" dirty="0" smtClean="0"/>
              <a:t>TFIID</a:t>
            </a:r>
            <a:endParaRPr lang="ru-RU" dirty="0" smtClean="0"/>
          </a:p>
          <a:p>
            <a:pPr lvl="1"/>
            <a:r>
              <a:rPr lang="ru-RU" dirty="0" smtClean="0"/>
              <a:t>Выравнивание ТАТА-боксов </a:t>
            </a: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  <a:p>
            <a:pPr marL="0" indent="0">
              <a:buNone/>
            </a:pPr>
            <a:r>
              <a:rPr lang="ru-RU" dirty="0" smtClean="0"/>
              <a:t>Сигналы промоторов это </a:t>
            </a:r>
            <a:br>
              <a:rPr lang="ru-RU" dirty="0" smtClean="0"/>
            </a:br>
            <a:r>
              <a:rPr lang="ru-RU" dirty="0" smtClean="0"/>
              <a:t>- короткие последовательности ДНК, узнаваемые белком; 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- расположены перед стартом транскрипции; </a:t>
            </a:r>
            <a:br>
              <a:rPr lang="ru-RU" dirty="0" smtClean="0"/>
            </a:br>
            <a:r>
              <a:rPr lang="ru-RU" dirty="0" smtClean="0"/>
              <a:t>- похожие, но не идентичные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119441" y="6768192"/>
            <a:ext cx="2268141" cy="371561"/>
          </a:xfrm>
        </p:spPr>
        <p:txBody>
          <a:bodyPr/>
          <a:lstStyle/>
          <a:p>
            <a:fld id="{4280A8C7-CE2A-4171-8686-5727339A32FC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5320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877043" y="531835"/>
            <a:ext cx="8374699" cy="603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3256" dirty="0">
                <a:solidFill>
                  <a:schemeClr val="tx2"/>
                </a:solidFill>
              </a:rPr>
              <a:t>Схема инициации транскрипции у прокариот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1208384" y="1421156"/>
            <a:ext cx="7373031" cy="4805548"/>
            <a:chOff x="1492250" y="1912144"/>
            <a:chExt cx="6517267" cy="4145716"/>
          </a:xfrm>
        </p:grpSpPr>
        <p:pic>
          <p:nvPicPr>
            <p:cNvPr id="4" name="Picture 6" descr="D:\Ravcheyev\Work\Learning\Gelfand\2-й курс - 2007-08 (Гены и сайты)\Лекции\Materials\Transcription-initiation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2250" y="1912144"/>
              <a:ext cx="5400675" cy="3856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 Box 7"/>
            <p:cNvSpPr txBox="1">
              <a:spLocks noChangeArrowheads="1"/>
            </p:cNvSpPr>
            <p:nvPr/>
          </p:nvSpPr>
          <p:spPr bwMode="auto">
            <a:xfrm>
              <a:off x="5327650" y="2466975"/>
              <a:ext cx="2681867" cy="3285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1832"/>
                <a:t>Направление транскрипции</a:t>
              </a:r>
            </a:p>
          </p:txBody>
        </p:sp>
        <p:sp>
          <p:nvSpPr>
            <p:cNvPr id="6" name="Text Box 8"/>
            <p:cNvSpPr txBox="1">
              <a:spLocks noChangeArrowheads="1"/>
            </p:cNvSpPr>
            <p:nvPr/>
          </p:nvSpPr>
          <p:spPr bwMode="auto">
            <a:xfrm>
              <a:off x="5403850" y="3671888"/>
              <a:ext cx="1766647" cy="300989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1628"/>
                <a:t>Старт транскрипции</a:t>
              </a:r>
            </a:p>
          </p:txBody>
        </p:sp>
        <p:sp>
          <p:nvSpPr>
            <p:cNvPr id="7" name="Text Box 9"/>
            <p:cNvSpPr txBox="1">
              <a:spLocks noChangeArrowheads="1"/>
            </p:cNvSpPr>
            <p:nvPr/>
          </p:nvSpPr>
          <p:spPr bwMode="auto">
            <a:xfrm>
              <a:off x="3490913" y="5729288"/>
              <a:ext cx="1073485" cy="3285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1832"/>
                <a:t>Промотор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7870641" y="6639245"/>
            <a:ext cx="2025818" cy="380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32" dirty="0"/>
              <a:t>Источник</a:t>
            </a:r>
            <a:r>
              <a:rPr lang="en-US" sz="1832" dirty="0"/>
              <a:t>: </a:t>
            </a:r>
            <a:r>
              <a:rPr lang="ru-RU" sz="1832" dirty="0"/>
              <a:t>РГМ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0A8C7-CE2A-4171-8686-5727339A32FC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9215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ru-RU"/>
              <a:t>Initiation of transcription (bacteria)</a:t>
            </a:r>
            <a:endParaRPr lang="ru-RU" altLang="ru-RU"/>
          </a:p>
        </p:txBody>
      </p:sp>
      <p:graphicFrame>
        <p:nvGraphicFramePr>
          <p:cNvPr id="98307" name="Object 3"/>
          <p:cNvGraphicFramePr>
            <a:graphicFrameLocks noChangeAspect="1"/>
          </p:cNvGraphicFramePr>
          <p:nvPr>
            <p:extLst/>
          </p:nvPr>
        </p:nvGraphicFramePr>
        <p:xfrm>
          <a:off x="1221306" y="1831564"/>
          <a:ext cx="5350486" cy="4675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Рисунок" r:id="rId3" imgW="6705720" imgH="5857920" progId="Imaging.Document">
                  <p:embed/>
                </p:oleObj>
              </mc:Choice>
              <mc:Fallback>
                <p:oleObj name="Рисунок" r:id="rId3" imgW="6705720" imgH="5857920" progId="Imaging.Document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1306" y="1831564"/>
                        <a:ext cx="5350486" cy="4675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870641" y="6643122"/>
            <a:ext cx="2025818" cy="380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32" dirty="0"/>
              <a:t>Источник</a:t>
            </a:r>
            <a:r>
              <a:rPr lang="en-US" sz="1832" dirty="0"/>
              <a:t>: </a:t>
            </a:r>
            <a:r>
              <a:rPr lang="ru-RU" sz="1832" b="1" dirty="0"/>
              <a:t>МГ</a:t>
            </a:r>
          </a:p>
        </p:txBody>
      </p:sp>
    </p:spTree>
    <p:extLst>
      <p:ext uri="{BB962C8B-B14F-4D97-AF65-F5344CB8AC3E}">
        <p14:creationId xmlns:p14="http://schemas.microsoft.com/office/powerpoint/2010/main" val="3731520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/>
              <a:t>Слайд</a:t>
            </a:r>
            <a:fld id="{4280A8C7-CE2A-4171-8686-5727339A32FC}" type="slidenum">
              <a:rPr lang="ru-RU" sz="2035"/>
              <a:pPr/>
              <a:t>33</a:t>
            </a:fld>
            <a:endParaRPr lang="ru-RU" sz="2035" dirty="0"/>
          </a:p>
        </p:txBody>
      </p:sp>
      <p:pic>
        <p:nvPicPr>
          <p:cNvPr id="82946" name="Picture 2" descr="https://static-content.springer.com/image/art%3A10.1186%2F1471-2105-9-233/MediaObjects/12859_2007_Article_2218_Fig5_HTML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4" t="-886" r="-2137" b="50405"/>
          <a:stretch/>
        </p:blipFill>
        <p:spPr bwMode="auto">
          <a:xfrm>
            <a:off x="1010505" y="1057714"/>
            <a:ext cx="8059615" cy="3846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78091" y="5019614"/>
            <a:ext cx="4045136" cy="380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32" dirty="0"/>
              <a:t>Промоторы генов</a:t>
            </a:r>
            <a:r>
              <a:rPr lang="ru-RU" sz="1832" i="1" dirty="0"/>
              <a:t> </a:t>
            </a:r>
            <a:r>
              <a:rPr lang="en-US" sz="1832" i="1" dirty="0" err="1"/>
              <a:t>Termatoga</a:t>
            </a:r>
            <a:r>
              <a:rPr lang="en-US" sz="1832" i="1" dirty="0"/>
              <a:t> </a:t>
            </a:r>
            <a:r>
              <a:rPr lang="en-US" sz="1832" i="1" dirty="0" err="1"/>
              <a:t>maritima</a:t>
            </a:r>
            <a:endParaRPr lang="ru-RU" sz="1832" i="1" dirty="0"/>
          </a:p>
        </p:txBody>
      </p:sp>
      <p:sp>
        <p:nvSpPr>
          <p:cNvPr id="5" name="TextBox 4"/>
          <p:cNvSpPr txBox="1"/>
          <p:nvPr/>
        </p:nvSpPr>
        <p:spPr>
          <a:xfrm>
            <a:off x="7870641" y="6610166"/>
            <a:ext cx="2025818" cy="380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32" dirty="0"/>
              <a:t>Источник</a:t>
            </a:r>
            <a:r>
              <a:rPr lang="en-US" sz="1832" dirty="0"/>
              <a:t>: </a:t>
            </a:r>
            <a:r>
              <a:rPr lang="ru-RU" sz="1832" dirty="0"/>
              <a:t>РГМ</a:t>
            </a:r>
          </a:p>
        </p:txBody>
      </p:sp>
    </p:spTree>
    <p:extLst>
      <p:ext uri="{BB962C8B-B14F-4D97-AF65-F5344CB8AC3E}">
        <p14:creationId xmlns:p14="http://schemas.microsoft.com/office/powerpoint/2010/main" val="158324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7357" y="590468"/>
            <a:ext cx="8735558" cy="60707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/>
              <a:t>РНК-полимераза</a:t>
            </a:r>
            <a:r>
              <a:rPr lang="ru-RU" sz="2400" dirty="0"/>
              <a:t> может использовать разные</a:t>
            </a:r>
          </a:p>
          <a:p>
            <a:r>
              <a:rPr lang="ru-RU" sz="2400" dirty="0"/>
              <a:t> </a:t>
            </a:r>
            <a:r>
              <a:rPr lang="en-US" sz="2400" dirty="0"/>
              <a:t>sigma-</a:t>
            </a:r>
            <a:r>
              <a:rPr lang="ru-RU" sz="2400" dirty="0"/>
              <a:t>субъединицы.</a:t>
            </a:r>
            <a:br>
              <a:rPr lang="ru-RU" sz="2400" dirty="0"/>
            </a:br>
            <a:endParaRPr lang="en-US" sz="2400" dirty="0"/>
          </a:p>
          <a:p>
            <a:r>
              <a:rPr lang="ru-RU" sz="2400" dirty="0" smtClean="0"/>
              <a:t>У </a:t>
            </a:r>
            <a:r>
              <a:rPr lang="en-US" sz="2400" dirty="0" smtClean="0"/>
              <a:t>E.coli </a:t>
            </a:r>
            <a:r>
              <a:rPr lang="en-US" sz="2400" dirty="0"/>
              <a:t>– 7 </a:t>
            </a:r>
            <a:r>
              <a:rPr lang="ru-RU" sz="2400" dirty="0"/>
              <a:t> </a:t>
            </a:r>
            <a:r>
              <a:rPr lang="en-US" sz="2400" dirty="0"/>
              <a:t>sigma-</a:t>
            </a:r>
            <a:r>
              <a:rPr lang="ru-RU" sz="2400" dirty="0"/>
              <a:t>субъединиц</a:t>
            </a:r>
          </a:p>
          <a:p>
            <a:endParaRPr lang="ru-RU" sz="2400" dirty="0"/>
          </a:p>
          <a:p>
            <a:r>
              <a:rPr lang="ru-RU" sz="2400" dirty="0"/>
              <a:t>Промоторы разных </a:t>
            </a:r>
            <a:r>
              <a:rPr lang="en-US" sz="2400" dirty="0"/>
              <a:t>sigma-</a:t>
            </a:r>
            <a:r>
              <a:rPr lang="ru-RU" sz="2400" dirty="0"/>
              <a:t>субъединиц</a:t>
            </a:r>
          </a:p>
          <a:p>
            <a:r>
              <a:rPr lang="ru-RU" sz="2400" dirty="0"/>
              <a:t>имеют разные последовательности, но </a:t>
            </a:r>
            <a:r>
              <a:rPr lang="ru-RU" sz="2400" dirty="0" smtClean="0"/>
              <a:t>структура</a:t>
            </a:r>
            <a:r>
              <a:rPr lang="ru-RU" sz="2400" dirty="0"/>
              <a:t>:</a:t>
            </a:r>
          </a:p>
          <a:p>
            <a:r>
              <a:rPr lang="ru-RU" sz="2400" dirty="0"/>
              <a:t>-35    -10 – одинакова</a:t>
            </a:r>
            <a:endParaRPr lang="en-US" sz="2400" dirty="0"/>
          </a:p>
          <a:p>
            <a:endParaRPr lang="en-US" sz="2400" dirty="0"/>
          </a:p>
          <a:p>
            <a:r>
              <a:rPr lang="ru-RU" sz="2400" dirty="0"/>
              <a:t>Экспрессия генов регулируется экспрессией </a:t>
            </a:r>
          </a:p>
          <a:p>
            <a:r>
              <a:rPr lang="ru-RU" sz="2400" dirty="0" smtClean="0"/>
              <a:t>сигма-факторов (это один из факторов регуляции транскрипции)</a:t>
            </a:r>
          </a:p>
          <a:p>
            <a:endParaRPr lang="ru-RU" sz="2400" dirty="0"/>
          </a:p>
          <a:p>
            <a:r>
              <a:rPr lang="ru-RU" sz="2400" dirty="0"/>
              <a:t>Выделяется σ-фактор "домашнего </a:t>
            </a:r>
            <a:r>
              <a:rPr lang="ru-RU" sz="2400" dirty="0" smtClean="0"/>
              <a:t>хозяйства</a:t>
            </a:r>
            <a:r>
              <a:rPr lang="en-US" sz="2400" dirty="0" smtClean="0"/>
              <a:t>”, </a:t>
            </a:r>
            <a:r>
              <a:rPr lang="ru-RU" sz="2400" dirty="0" smtClean="0"/>
              <a:t>он </a:t>
            </a:r>
            <a:r>
              <a:rPr lang="ru-RU" sz="2400" dirty="0"/>
              <a:t>обслуживает большинство генов, постоянно необходимых бактерии, т.н. генов "домашнего хозяйства".</a:t>
            </a:r>
          </a:p>
          <a:p>
            <a:endParaRPr lang="ru-RU" sz="2849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0A8C7-CE2A-4171-8686-5727339A32FC}" type="slidenum">
              <a:rPr lang="ru-RU" smtClean="0"/>
              <a:pPr/>
              <a:t>34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585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0117" y="268679"/>
            <a:ext cx="9447629" cy="22053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Вариант а. задания 7 состоит в построении </a:t>
            </a:r>
            <a:r>
              <a:rPr lang="en-US" dirty="0" smtClean="0"/>
              <a:t>PWM </a:t>
            </a:r>
            <a:r>
              <a:rPr lang="ru-RU" dirty="0" smtClean="0"/>
              <a:t>для сигнала посадки превалирующего сигма фактора в геноме бактерии и применении её для поиска промоторов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5331" y="2758269"/>
            <a:ext cx="9332415" cy="4795838"/>
          </a:xfrm>
        </p:spPr>
        <p:txBody>
          <a:bodyPr/>
          <a:lstStyle/>
          <a:p>
            <a:r>
              <a:rPr lang="ru-RU" dirty="0" smtClean="0"/>
              <a:t>Следует набрать несколько десятков  </a:t>
            </a:r>
            <a:r>
              <a:rPr lang="ru-RU" dirty="0" err="1" smtClean="0"/>
              <a:t>промоторных</a:t>
            </a:r>
            <a:r>
              <a:rPr lang="ru-RU" dirty="0" smtClean="0"/>
              <a:t> участков,   </a:t>
            </a:r>
            <a:r>
              <a:rPr lang="ru-RU" dirty="0"/>
              <a:t>п</a:t>
            </a:r>
            <a:r>
              <a:rPr lang="ru-RU" dirty="0" smtClean="0"/>
              <a:t>еред стартом транскрипции </a:t>
            </a:r>
            <a:r>
              <a:rPr lang="ru-RU" dirty="0" err="1" smtClean="0"/>
              <a:t>мРНК</a:t>
            </a:r>
            <a:r>
              <a:rPr lang="ru-RU" dirty="0" smtClean="0"/>
              <a:t> (оперона). Например, длиной 100 </a:t>
            </a:r>
            <a:r>
              <a:rPr lang="ru-RU" dirty="0" err="1" smtClean="0"/>
              <a:t>нукл</a:t>
            </a:r>
            <a:r>
              <a:rPr lang="ru-RU" dirty="0" smtClean="0"/>
              <a:t> на кодирующей цепи ДНК.</a:t>
            </a:r>
          </a:p>
          <a:p>
            <a:r>
              <a:rPr lang="ru-RU" dirty="0" smtClean="0"/>
              <a:t>С помощью </a:t>
            </a:r>
            <a:r>
              <a:rPr lang="en-US" dirty="0" smtClean="0"/>
              <a:t>MEME </a:t>
            </a:r>
            <a:r>
              <a:rPr lang="ru-RU" dirty="0" smtClean="0"/>
              <a:t>найти подходящие мотивы. Если несколько – выбрать наиболее подходящий с вашей точки зрения.</a:t>
            </a:r>
          </a:p>
          <a:p>
            <a:r>
              <a:rPr lang="ru-RU" dirty="0" smtClean="0"/>
              <a:t>Выполнить поиск  в других </a:t>
            </a:r>
            <a:r>
              <a:rPr lang="ru-RU" dirty="0" err="1" smtClean="0"/>
              <a:t>промоторных</a:t>
            </a:r>
            <a:r>
              <a:rPr lang="ru-RU" dirty="0" smtClean="0"/>
              <a:t> областях с помощью  </a:t>
            </a:r>
            <a:r>
              <a:rPr lang="en-US" dirty="0" smtClean="0"/>
              <a:t>FIMO</a:t>
            </a:r>
            <a:r>
              <a:rPr lang="ru-RU" dirty="0" smtClean="0"/>
              <a:t>; можно попробовать поискать во всем геноме. Описать результат.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10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b. </a:t>
            </a:r>
            <a:r>
              <a:rPr lang="ru-RU" dirty="0" smtClean="0"/>
              <a:t>Сайт посадки рибосомы (прокариоты)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Называется «последовательность </a:t>
            </a:r>
            <a:r>
              <a:rPr lang="ru-RU" dirty="0" err="1" smtClean="0"/>
              <a:t>Шайн-Далгарно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0A8C7-CE2A-4171-8686-5727339A32FC}" type="slidenum">
              <a:rPr lang="ru-RU" smtClean="0"/>
              <a:pPr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1688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Задание  </a:t>
            </a:r>
            <a:r>
              <a:rPr lang="en-US" dirty="0" smtClean="0"/>
              <a:t>2</a:t>
            </a:r>
            <a:r>
              <a:rPr lang="en-US" dirty="0"/>
              <a:t>b</a:t>
            </a:r>
            <a:r>
              <a:rPr lang="en-US" dirty="0" smtClean="0"/>
              <a:t>: </a:t>
            </a:r>
            <a:r>
              <a:rPr lang="ru-RU" dirty="0" smtClean="0"/>
              <a:t>в геноме одной археи или бактерии найти сигнал сайта посадки рибосомы </a:t>
            </a:r>
            <a:r>
              <a:rPr lang="en-US" dirty="0" smtClean="0"/>
              <a:t>(SD)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3738" y="2420750"/>
            <a:ext cx="8693150" cy="47958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Shine-</a:t>
            </a:r>
            <a:r>
              <a:rPr lang="en-US" dirty="0" err="1"/>
              <a:t>Dalgarno</a:t>
            </a:r>
            <a:r>
              <a:rPr lang="en-US" dirty="0"/>
              <a:t> motifs have the consensus sequence GGAGG and can base pair with as many as nine </a:t>
            </a:r>
            <a:r>
              <a:rPr lang="en-US" dirty="0" err="1"/>
              <a:t>nt</a:t>
            </a:r>
            <a:r>
              <a:rPr lang="en-US" dirty="0"/>
              <a:t> in the 3’ terminal sequence of 16S </a:t>
            </a:r>
            <a:r>
              <a:rPr lang="en-US" dirty="0" err="1"/>
              <a:t>rRNA</a:t>
            </a:r>
            <a:r>
              <a:rPr lang="en-US" dirty="0"/>
              <a:t> (ACCUCCUUA in E. coli) referred to as the anti-Shine </a:t>
            </a:r>
            <a:r>
              <a:rPr lang="en-US" dirty="0" err="1"/>
              <a:t>Dalgarno</a:t>
            </a:r>
            <a:r>
              <a:rPr lang="en-US" dirty="0"/>
              <a:t> or ASD (Shine and </a:t>
            </a:r>
            <a:r>
              <a:rPr lang="en-US" dirty="0" err="1"/>
              <a:t>Dalgarno</a:t>
            </a:r>
            <a:r>
              <a:rPr lang="en-US" dirty="0"/>
              <a:t>, 1974</a:t>
            </a:r>
            <a:r>
              <a:rPr lang="en-US" dirty="0" smtClean="0"/>
              <a:t>).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Saito et al., 2020, </a:t>
            </a:r>
            <a:r>
              <a:rPr lang="en-US" dirty="0" err="1" smtClean="0"/>
              <a:t>eLife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31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1705951" y="678106"/>
            <a:ext cx="5280980" cy="603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256">
                <a:solidFill>
                  <a:schemeClr val="tx2"/>
                </a:solidFill>
              </a:rPr>
              <a:t>Начала генов </a:t>
            </a:r>
            <a:r>
              <a:rPr lang="ru-RU" sz="3256" i="1">
                <a:solidFill>
                  <a:schemeClr val="tx2"/>
                </a:solidFill>
              </a:rPr>
              <a:t>Bacillus subtilis</a:t>
            </a:r>
          </a:p>
        </p:txBody>
      </p:sp>
      <p:pic>
        <p:nvPicPr>
          <p:cNvPr id="3" name="Picture 11" descr="C:\Work\Learning\Gelfand\2-й курс - 2007-08 (Гены и сайты)\Лекции\Materials\ReAlign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25" y="1686169"/>
            <a:ext cx="5476493" cy="4671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870641" y="6629552"/>
            <a:ext cx="2025818" cy="380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32" dirty="0"/>
              <a:t>Источник</a:t>
            </a:r>
            <a:r>
              <a:rPr lang="en-US" sz="1832" dirty="0"/>
              <a:t>: </a:t>
            </a:r>
            <a:r>
              <a:rPr lang="ru-RU" sz="1832" dirty="0"/>
              <a:t>РГМ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0A8C7-CE2A-4171-8686-5727339A32FC}" type="slidenum">
              <a:rPr lang="ru-RU" smtClean="0"/>
              <a:pPr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515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:\Work\Learning\Gelfand\2-й курс - 2007-08 (Гены и сайты)\Лекции\Materials\ReAlign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345" y="817039"/>
            <a:ext cx="5602501" cy="5923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870641" y="6629552"/>
            <a:ext cx="2025818" cy="380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32" dirty="0"/>
              <a:t>Источник</a:t>
            </a:r>
            <a:r>
              <a:rPr lang="en-US" sz="1832" dirty="0"/>
              <a:t>: </a:t>
            </a:r>
            <a:r>
              <a:rPr lang="ru-RU" sz="1832" dirty="0"/>
              <a:t>РГМ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0A8C7-CE2A-4171-8686-5727339A32FC}" type="slidenum">
              <a:rPr lang="ru-RU" smtClean="0"/>
              <a:pPr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330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Содержание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3738" y="1744372"/>
            <a:ext cx="8693150" cy="4795838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n-US" dirty="0"/>
              <a:t>IC </a:t>
            </a:r>
            <a:r>
              <a:rPr lang="ru-RU" dirty="0"/>
              <a:t>повторение</a:t>
            </a:r>
            <a:endParaRPr lang="en-US" dirty="0"/>
          </a:p>
          <a:p>
            <a:pPr lvl="0"/>
            <a:r>
              <a:rPr lang="ru-RU" dirty="0"/>
              <a:t>Алгоритмы поиска мотивов  в последовательностях</a:t>
            </a:r>
            <a:endParaRPr lang="en-US" dirty="0"/>
          </a:p>
          <a:p>
            <a:pPr lvl="1"/>
            <a:r>
              <a:rPr lang="ru-RU" dirty="0"/>
              <a:t>Постановка задачи</a:t>
            </a:r>
            <a:endParaRPr lang="en-US" dirty="0"/>
          </a:p>
          <a:p>
            <a:pPr lvl="1"/>
            <a:r>
              <a:rPr lang="ru-RU" dirty="0"/>
              <a:t>Пакет </a:t>
            </a:r>
            <a:r>
              <a:rPr lang="en-US" dirty="0"/>
              <a:t>MEME, </a:t>
            </a:r>
            <a:r>
              <a:rPr lang="ru-RU" dirty="0"/>
              <a:t>входные параметры</a:t>
            </a:r>
            <a:endParaRPr lang="en-US" dirty="0"/>
          </a:p>
          <a:p>
            <a:pPr lvl="1"/>
            <a:r>
              <a:rPr lang="ru-RU" dirty="0"/>
              <a:t>Ограничения </a:t>
            </a:r>
            <a:r>
              <a:rPr lang="en-US" dirty="0"/>
              <a:t>MEME</a:t>
            </a:r>
          </a:p>
          <a:p>
            <a:pPr lvl="1"/>
            <a:r>
              <a:rPr lang="ru-RU" dirty="0"/>
              <a:t>Идея </a:t>
            </a:r>
            <a:r>
              <a:rPr lang="en-US" dirty="0"/>
              <a:t>Gibbs Sampling</a:t>
            </a:r>
          </a:p>
          <a:p>
            <a:pPr lvl="1"/>
            <a:r>
              <a:rPr lang="ru-RU" dirty="0"/>
              <a:t>Другие программы</a:t>
            </a:r>
            <a:endParaRPr lang="en-US" dirty="0"/>
          </a:p>
          <a:p>
            <a:pPr lvl="1"/>
            <a:r>
              <a:rPr lang="en-US" dirty="0"/>
              <a:t>Chip</a:t>
            </a:r>
            <a:r>
              <a:rPr lang="ru-RU" dirty="0"/>
              <a:t>-</a:t>
            </a:r>
            <a:r>
              <a:rPr lang="en-US" dirty="0" err="1"/>
              <a:t>seq</a:t>
            </a:r>
            <a:r>
              <a:rPr lang="en-US" dirty="0"/>
              <a:t> </a:t>
            </a:r>
            <a:r>
              <a:rPr lang="ru-RU" dirty="0"/>
              <a:t>и обработка его результатов </a:t>
            </a:r>
            <a:endParaRPr lang="en-US" dirty="0"/>
          </a:p>
          <a:p>
            <a:pPr lvl="1"/>
            <a:r>
              <a:rPr lang="ru-RU" dirty="0"/>
              <a:t>Словарик</a:t>
            </a:r>
            <a:endParaRPr lang="en-US" dirty="0"/>
          </a:p>
          <a:p>
            <a:pPr lvl="1"/>
            <a:r>
              <a:rPr lang="ru-RU" dirty="0"/>
              <a:t>Задания</a:t>
            </a:r>
            <a:endParaRPr lang="en-US" dirty="0"/>
          </a:p>
          <a:p>
            <a:pPr lvl="0"/>
            <a:r>
              <a:rPr lang="ru-RU" dirty="0"/>
              <a:t>Инициация транскрипции у прокариот (сайт посадки сигма субъединицы -35 и -10)</a:t>
            </a:r>
            <a:endParaRPr lang="en-US" dirty="0"/>
          </a:p>
          <a:p>
            <a:pPr lvl="0"/>
            <a:r>
              <a:rPr lang="ru-RU" dirty="0"/>
              <a:t>Инициация трансляции у прокариот.</a:t>
            </a:r>
            <a:endParaRPr lang="en-US" dirty="0"/>
          </a:p>
          <a:p>
            <a:pPr lvl="0"/>
            <a:r>
              <a:rPr lang="ru-RU" dirty="0"/>
              <a:t>Сигнал разрывной транскрипции у </a:t>
            </a:r>
            <a:r>
              <a:rPr lang="ru-RU" dirty="0" err="1"/>
              <a:t>коронавирусов</a:t>
            </a:r>
            <a:r>
              <a:rPr lang="ru-RU" dirty="0"/>
              <a:t>.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02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C:\Work\Learning\Gelfand\2-й курс - 2007-08 (Гены и сайты)\Лекции\Materials\ReAlign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786" y="783114"/>
            <a:ext cx="6302006" cy="5991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870641" y="6629552"/>
            <a:ext cx="2025818" cy="380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32" dirty="0"/>
              <a:t>Источник</a:t>
            </a:r>
            <a:r>
              <a:rPr lang="en-US" sz="1832" dirty="0"/>
              <a:t>: </a:t>
            </a:r>
            <a:r>
              <a:rPr lang="ru-RU" sz="1832" dirty="0"/>
              <a:t>РГМ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0A8C7-CE2A-4171-8686-5727339A32FC}" type="slidenum">
              <a:rPr lang="ru-RU" smtClean="0"/>
              <a:pPr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5118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0117" y="268679"/>
            <a:ext cx="9447629" cy="22053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Вариант </a:t>
            </a:r>
            <a:r>
              <a:rPr lang="en-US" dirty="0" smtClean="0"/>
              <a:t>b</a:t>
            </a:r>
            <a:r>
              <a:rPr lang="ru-RU" dirty="0" smtClean="0"/>
              <a:t>. задания 7 состоит в построении </a:t>
            </a:r>
            <a:r>
              <a:rPr lang="en-US" dirty="0" smtClean="0"/>
              <a:t>PWM </a:t>
            </a:r>
            <a:r>
              <a:rPr lang="ru-RU" dirty="0" smtClean="0"/>
              <a:t>для сигнала </a:t>
            </a:r>
            <a:r>
              <a:rPr lang="ru-RU" dirty="0" err="1" smtClean="0"/>
              <a:t>Шайн-Далгарно</a:t>
            </a:r>
            <a:r>
              <a:rPr lang="ru-RU" dirty="0" smtClean="0"/>
              <a:t> и применении её для поиска этих сигналов перед другими генами в том же геноме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5331" y="2758269"/>
            <a:ext cx="9332415" cy="4795838"/>
          </a:xfrm>
        </p:spPr>
        <p:txBody>
          <a:bodyPr>
            <a:normAutofit/>
          </a:bodyPr>
          <a:lstStyle/>
          <a:p>
            <a:r>
              <a:rPr lang="ru-RU" dirty="0" smtClean="0"/>
              <a:t>Следует набрать несколько десятков  участков перед стартом первых кодонов генов. Например, длиной 20-30 </a:t>
            </a:r>
            <a:r>
              <a:rPr lang="ru-RU" dirty="0" err="1" smtClean="0"/>
              <a:t>нукл</a:t>
            </a:r>
            <a:r>
              <a:rPr lang="ru-RU" dirty="0" smtClean="0"/>
              <a:t> на кодирующей цепи ДНК.</a:t>
            </a:r>
          </a:p>
          <a:p>
            <a:r>
              <a:rPr lang="ru-RU" dirty="0" smtClean="0"/>
              <a:t>С помощью </a:t>
            </a:r>
            <a:r>
              <a:rPr lang="en-US" dirty="0" smtClean="0"/>
              <a:t>MEME </a:t>
            </a:r>
            <a:r>
              <a:rPr lang="ru-RU" dirty="0" smtClean="0"/>
              <a:t>найти подходящие мотивы. Если несколько – выбрать наиболее подходящий с вашей точки зрения.</a:t>
            </a:r>
          </a:p>
          <a:p>
            <a:r>
              <a:rPr lang="ru-RU" dirty="0" smtClean="0"/>
              <a:t>Выполнить поиск  в других участках перед кодирующими  последовательностями с помощью  </a:t>
            </a:r>
            <a:r>
              <a:rPr lang="en-US" dirty="0" smtClean="0"/>
              <a:t>FIMO</a:t>
            </a:r>
            <a:r>
              <a:rPr lang="ru-RU" dirty="0" smtClean="0"/>
              <a:t>; можно попробовать поискать во всем геноме. Описать результат.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80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Проблема </a:t>
            </a:r>
            <a:r>
              <a:rPr lang="ru-RU" dirty="0"/>
              <a:t>с</a:t>
            </a:r>
            <a:r>
              <a:rPr lang="ru-RU" dirty="0" smtClean="0"/>
              <a:t>. </a:t>
            </a:r>
            <a:r>
              <a:rPr lang="ru-RU" dirty="0" smtClean="0">
                <a:solidFill>
                  <a:srgbClr val="FF0000"/>
                </a:solidFill>
              </a:rPr>
              <a:t>Трансляция поздних генов </a:t>
            </a:r>
            <a:r>
              <a:rPr lang="ru-RU" dirty="0" err="1" smtClean="0">
                <a:solidFill>
                  <a:srgbClr val="FF0000"/>
                </a:solidFill>
              </a:rPr>
              <a:t>коронавирусов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4902" y="2012950"/>
            <a:ext cx="9370820" cy="479583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С РНК вируса транскрибируются </a:t>
            </a:r>
            <a:r>
              <a:rPr lang="ru-RU" dirty="0" err="1" smtClean="0"/>
              <a:t>мРНК</a:t>
            </a:r>
            <a:r>
              <a:rPr lang="ru-RU" dirty="0" smtClean="0"/>
              <a:t> поздних генов. Одна </a:t>
            </a:r>
            <a:r>
              <a:rPr lang="ru-RU" dirty="0" err="1" smtClean="0"/>
              <a:t>мРНК</a:t>
            </a:r>
            <a:r>
              <a:rPr lang="ru-RU" dirty="0" smtClean="0"/>
              <a:t> для одного позднего гена.</a:t>
            </a:r>
          </a:p>
          <a:p>
            <a:r>
              <a:rPr lang="ru-RU" dirty="0" err="1" smtClean="0"/>
              <a:t>мРНК</a:t>
            </a:r>
            <a:r>
              <a:rPr lang="ru-RU" dirty="0" smtClean="0"/>
              <a:t> каждого позднего гена устроена так:</a:t>
            </a:r>
          </a:p>
          <a:p>
            <a:pPr lvl="1"/>
            <a:r>
              <a:rPr lang="ru-RU" dirty="0" err="1" smtClean="0"/>
              <a:t>Кэпированный</a:t>
            </a:r>
            <a:r>
              <a:rPr lang="ru-RU" dirty="0" smtClean="0"/>
              <a:t> 5</a:t>
            </a:r>
            <a:r>
              <a:rPr lang="en-US" dirty="0" smtClean="0"/>
              <a:t>’ </a:t>
            </a:r>
            <a:r>
              <a:rPr lang="ru-RU" dirty="0" smtClean="0"/>
              <a:t>концевой участок </a:t>
            </a:r>
            <a:r>
              <a:rPr lang="ru-RU" dirty="0" err="1" smtClean="0"/>
              <a:t>мРНК</a:t>
            </a:r>
            <a:r>
              <a:rPr lang="ru-RU" dirty="0" smtClean="0"/>
              <a:t> </a:t>
            </a:r>
            <a:r>
              <a:rPr lang="en-US" dirty="0" smtClean="0"/>
              <a:t>(</a:t>
            </a:r>
            <a:r>
              <a:rPr lang="ru-RU" dirty="0" smtClean="0"/>
              <a:t>кончается до </a:t>
            </a:r>
            <a:r>
              <a:rPr lang="en-US" dirty="0" smtClean="0"/>
              <a:t>ATG </a:t>
            </a:r>
            <a:r>
              <a:rPr lang="ru-RU" dirty="0" smtClean="0"/>
              <a:t>кодонов</a:t>
            </a:r>
            <a:r>
              <a:rPr lang="en-US" dirty="0" smtClean="0"/>
              <a:t>)</a:t>
            </a:r>
            <a:r>
              <a:rPr lang="ru-RU" dirty="0" smtClean="0"/>
              <a:t> соединенный с  3</a:t>
            </a:r>
            <a:r>
              <a:rPr lang="en-US" dirty="0" smtClean="0"/>
              <a:t>’ </a:t>
            </a:r>
            <a:r>
              <a:rPr lang="ru-RU" dirty="0" smtClean="0"/>
              <a:t>концевым участком, начинающимся перед </a:t>
            </a:r>
            <a:r>
              <a:rPr lang="en-US" dirty="0" smtClean="0"/>
              <a:t>ATG </a:t>
            </a:r>
            <a:r>
              <a:rPr lang="ru-RU" dirty="0" smtClean="0"/>
              <a:t>кодоном этого позднего гена и до конца  </a:t>
            </a:r>
            <a:endParaRPr lang="en-US" dirty="0" smtClean="0"/>
          </a:p>
          <a:p>
            <a:r>
              <a:rPr lang="ru-RU" dirty="0" smtClean="0"/>
              <a:t>Эти </a:t>
            </a:r>
            <a:r>
              <a:rPr lang="ru-RU" dirty="0" err="1" smtClean="0"/>
              <a:t>мРНК</a:t>
            </a:r>
            <a:r>
              <a:rPr lang="ru-RU" dirty="0" smtClean="0"/>
              <a:t> называются </a:t>
            </a:r>
            <a:r>
              <a:rPr lang="ru-RU" dirty="0" err="1" smtClean="0"/>
              <a:t>субгеномными</a:t>
            </a:r>
            <a:r>
              <a:rPr lang="ru-RU" dirty="0" smtClean="0"/>
              <a:t> </a:t>
            </a:r>
            <a:r>
              <a:rPr lang="ru-RU" dirty="0" err="1" smtClean="0"/>
              <a:t>мРНК</a:t>
            </a:r>
            <a:r>
              <a:rPr lang="ru-RU" dirty="0" smtClean="0"/>
              <a:t> (</a:t>
            </a:r>
            <a:r>
              <a:rPr lang="en-US" dirty="0" err="1" smtClean="0"/>
              <a:t>sgRNA</a:t>
            </a:r>
            <a:r>
              <a:rPr lang="en-US" dirty="0" smtClean="0"/>
              <a:t>)</a:t>
            </a:r>
            <a:endParaRPr lang="ru-RU" dirty="0" smtClean="0"/>
          </a:p>
          <a:p>
            <a:endParaRPr lang="en-US" dirty="0" smtClean="0"/>
          </a:p>
          <a:p>
            <a:r>
              <a:rPr lang="ru-RU" dirty="0" smtClean="0"/>
              <a:t>См. след. слайд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09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675" y="88745"/>
            <a:ext cx="8693150" cy="1460500"/>
          </a:xfrm>
        </p:spPr>
        <p:txBody>
          <a:bodyPr>
            <a:noAutofit/>
          </a:bodyPr>
          <a:lstStyle/>
          <a:p>
            <a:r>
              <a:rPr lang="en-US" sz="2400" b="1" dirty="0"/>
              <a:t>Fig. 1: SARS-CoV-2 genomic and </a:t>
            </a:r>
            <a:r>
              <a:rPr lang="en-US" sz="2400" b="1" dirty="0" err="1"/>
              <a:t>subgenomic</a:t>
            </a:r>
            <a:r>
              <a:rPr lang="en-US" sz="2400" b="1" dirty="0"/>
              <a:t> RNA structure showing genes and open reading frames (ORF) together with violin plots showing the number of reads per total of 5 million reads in the diagnostic samples mapped to the leader-containing </a:t>
            </a:r>
            <a:r>
              <a:rPr lang="en-US" sz="2400" b="1" dirty="0" err="1"/>
              <a:t>subgenomic</a:t>
            </a:r>
            <a:r>
              <a:rPr lang="en-US" sz="2400" b="1" dirty="0"/>
              <a:t> RNAs in the </a:t>
            </a:r>
            <a:r>
              <a:rPr lang="en-US" sz="2400" b="1" dirty="0" err="1"/>
              <a:t>fasta</a:t>
            </a:r>
            <a:r>
              <a:rPr lang="en-US" sz="2400" b="1" dirty="0"/>
              <a:t> file used for mapping.</a:t>
            </a:r>
            <a:endParaRPr lang="ru-RU" sz="24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pPr/>
              <a:t>43</a:t>
            </a:fld>
            <a:endParaRPr lang="en-US" dirty="0"/>
          </a:p>
        </p:txBody>
      </p:sp>
      <p:pic>
        <p:nvPicPr>
          <p:cNvPr id="6146" name="Picture 2" descr="SARS-CoV-2 genomic and subgenomic RNAs in diagnostic samples are not an  indicator of active replication | Nature Communica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523" y="1721909"/>
            <a:ext cx="9248794" cy="5873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245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92957"/>
            <a:ext cx="8693150" cy="765072"/>
          </a:xfrm>
        </p:spPr>
        <p:txBody>
          <a:bodyPr>
            <a:normAutofit/>
          </a:bodyPr>
          <a:lstStyle/>
          <a:p>
            <a:r>
              <a:rPr lang="ru-RU" dirty="0" smtClean="0"/>
              <a:t>Транскрипция вирусной РНК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9687" y="1168297"/>
            <a:ext cx="9716465" cy="6029585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Вирусная РНК-зависимая РНК-полимераза (</a:t>
            </a:r>
            <a:r>
              <a:rPr lang="en-US" sz="2800" dirty="0" err="1" smtClean="0"/>
              <a:t>RdRP</a:t>
            </a:r>
            <a:r>
              <a:rPr lang="en-US" sz="2800" dirty="0" smtClean="0"/>
              <a:t>)</a:t>
            </a:r>
            <a:r>
              <a:rPr lang="ru-RU" sz="2800" dirty="0" smtClean="0"/>
              <a:t> закодирована в </a:t>
            </a:r>
            <a:r>
              <a:rPr lang="ru-RU" sz="2800" dirty="0" err="1" smtClean="0"/>
              <a:t>полипротеине</a:t>
            </a:r>
            <a:r>
              <a:rPr lang="ru-RU" sz="2800" dirty="0" smtClean="0"/>
              <a:t> (</a:t>
            </a:r>
            <a:r>
              <a:rPr lang="en-US" sz="2800" dirty="0" smtClean="0"/>
              <a:t>nsp11</a:t>
            </a:r>
            <a:r>
              <a:rPr lang="ru-RU" sz="2800" dirty="0" smtClean="0"/>
              <a:t>)</a:t>
            </a:r>
            <a:r>
              <a:rPr lang="en-US" sz="2800" dirty="0" smtClean="0"/>
              <a:t>.</a:t>
            </a:r>
          </a:p>
          <a:p>
            <a:r>
              <a:rPr lang="en-US" sz="2800" dirty="0" err="1" smtClean="0"/>
              <a:t>RdRP</a:t>
            </a:r>
            <a:r>
              <a:rPr lang="en-US" sz="2800" dirty="0" smtClean="0"/>
              <a:t> </a:t>
            </a:r>
            <a:r>
              <a:rPr lang="ru-RU" sz="2800" dirty="0" smtClean="0"/>
              <a:t>по РНК матрице делает</a:t>
            </a:r>
            <a:r>
              <a:rPr lang="en-US" sz="2800" dirty="0" smtClean="0"/>
              <a:t> </a:t>
            </a:r>
            <a:r>
              <a:rPr lang="ru-RU" sz="2800" dirty="0" smtClean="0"/>
              <a:t> комплементарную копию</a:t>
            </a:r>
            <a:r>
              <a:rPr lang="en-US" sz="2800" dirty="0" smtClean="0"/>
              <a:t>. </a:t>
            </a:r>
            <a:r>
              <a:rPr lang="ru-RU" sz="2800" dirty="0" smtClean="0"/>
              <a:t>Из вирусной </a:t>
            </a:r>
            <a:r>
              <a:rPr lang="en-US" sz="2800" dirty="0" smtClean="0"/>
              <a:t>+RNA </a:t>
            </a:r>
            <a:r>
              <a:rPr lang="ru-RU" sz="2800" dirty="0" smtClean="0"/>
              <a:t>получается </a:t>
            </a:r>
            <a:r>
              <a:rPr lang="en-US" sz="2800" dirty="0" smtClean="0"/>
              <a:t>-RNA; </a:t>
            </a:r>
            <a:r>
              <a:rPr lang="ru-RU" sz="2800" dirty="0" smtClean="0"/>
              <a:t>из </a:t>
            </a:r>
            <a:r>
              <a:rPr lang="en-US" sz="2800" dirty="0"/>
              <a:t>-</a:t>
            </a:r>
            <a:r>
              <a:rPr lang="en-US" sz="2800" dirty="0" smtClean="0"/>
              <a:t>RNA </a:t>
            </a:r>
            <a:r>
              <a:rPr lang="ru-RU" sz="2800" dirty="0" smtClean="0"/>
              <a:t>получается </a:t>
            </a:r>
            <a:r>
              <a:rPr lang="en-US" sz="2800" dirty="0"/>
              <a:t>-</a:t>
            </a:r>
            <a:r>
              <a:rPr lang="en-US" sz="2800" dirty="0" smtClean="0"/>
              <a:t>(-RNA) = +RNA</a:t>
            </a:r>
            <a:endParaRPr lang="ru-RU" sz="2800" dirty="0" smtClean="0"/>
          </a:p>
          <a:p>
            <a:r>
              <a:rPr lang="ru-RU" sz="2800" dirty="0" smtClean="0"/>
              <a:t>Сигналы разрывной транскрипции направляют перескок </a:t>
            </a:r>
            <a:r>
              <a:rPr lang="en-US" sz="2800" dirty="0" err="1" smtClean="0"/>
              <a:t>RdRP</a:t>
            </a:r>
            <a:r>
              <a:rPr lang="en-US" sz="2800" dirty="0" smtClean="0"/>
              <a:t> </a:t>
            </a:r>
            <a:r>
              <a:rPr lang="ru-RU" sz="2800" dirty="0" smtClean="0"/>
              <a:t> при синтезе -</a:t>
            </a:r>
            <a:r>
              <a:rPr lang="en-US" sz="2800" dirty="0" smtClean="0"/>
              <a:t>RNA, </a:t>
            </a:r>
            <a:r>
              <a:rPr lang="ru-RU" sz="2800" dirty="0" smtClean="0"/>
              <a:t>в результате которого синтезируются -</a:t>
            </a:r>
            <a:r>
              <a:rPr lang="en-US" sz="2800" dirty="0" err="1" smtClean="0"/>
              <a:t>sgRNA</a:t>
            </a:r>
            <a:r>
              <a:rPr lang="en-US" sz="2800" dirty="0" smtClean="0"/>
              <a:t>. </a:t>
            </a:r>
          </a:p>
          <a:p>
            <a:r>
              <a:rPr lang="ru-RU" sz="2800" dirty="0" smtClean="0"/>
              <a:t>-</a:t>
            </a:r>
            <a:r>
              <a:rPr lang="en-US" sz="2800" dirty="0" err="1" smtClean="0"/>
              <a:t>sgRNA</a:t>
            </a:r>
            <a:r>
              <a:rPr lang="en-US" sz="2800" dirty="0" smtClean="0"/>
              <a:t> </a:t>
            </a:r>
            <a:r>
              <a:rPr lang="ru-RU" sz="2800" dirty="0" smtClean="0"/>
              <a:t>является матрицей для </a:t>
            </a:r>
            <a:r>
              <a:rPr lang="en-US" sz="2800" dirty="0" err="1" smtClean="0"/>
              <a:t>RdRP</a:t>
            </a:r>
            <a:r>
              <a:rPr lang="ru-RU" sz="2800" dirty="0" smtClean="0"/>
              <a:t>; продукт – </a:t>
            </a:r>
            <a:r>
              <a:rPr lang="ru-RU" sz="2800" dirty="0" err="1" smtClean="0"/>
              <a:t>субгеномная</a:t>
            </a:r>
            <a:r>
              <a:rPr lang="ru-RU" sz="2800" dirty="0" smtClean="0"/>
              <a:t> </a:t>
            </a:r>
            <a:r>
              <a:rPr lang="ru-RU" sz="2800" dirty="0" err="1" smtClean="0"/>
              <a:t>мРНК</a:t>
            </a:r>
            <a:r>
              <a:rPr lang="ru-RU" sz="2800" dirty="0" smtClean="0"/>
              <a:t> </a:t>
            </a:r>
            <a:r>
              <a:rPr lang="en-US" sz="2800" dirty="0" smtClean="0"/>
              <a:t>(+</a:t>
            </a:r>
            <a:r>
              <a:rPr lang="en-US" sz="2800" dirty="0" err="1" smtClean="0"/>
              <a:t>sgRNA</a:t>
            </a:r>
            <a:r>
              <a:rPr lang="en-US" sz="2800" dirty="0" smtClean="0"/>
              <a:t>)</a:t>
            </a:r>
            <a:r>
              <a:rPr lang="ru-RU" sz="2800" dirty="0" smtClean="0"/>
              <a:t> </a:t>
            </a:r>
          </a:p>
          <a:p>
            <a:r>
              <a:rPr lang="ru-RU" sz="2800" dirty="0" smtClean="0"/>
              <a:t>Сигналы разрывной транскрипции называются так:</a:t>
            </a:r>
            <a:br>
              <a:rPr lang="ru-RU" sz="2800" dirty="0" smtClean="0"/>
            </a:br>
            <a:r>
              <a:rPr lang="en-US" sz="2800" dirty="0" smtClean="0"/>
              <a:t>TRS-L</a:t>
            </a:r>
            <a:r>
              <a:rPr lang="ru-RU" sz="2800" dirty="0" smtClean="0"/>
              <a:t> в лидере, </a:t>
            </a:r>
            <a:r>
              <a:rPr lang="en-US" sz="2800" dirty="0" smtClean="0"/>
              <a:t>TRS-B </a:t>
            </a:r>
            <a:r>
              <a:rPr lang="ru-RU" sz="2800" dirty="0" smtClean="0"/>
              <a:t>перед каждым поздним геном</a:t>
            </a:r>
            <a:r>
              <a:rPr lang="en-US" sz="2800" dirty="0" smtClean="0"/>
              <a:t> (TRS=transcription-regulatory sequences)</a:t>
            </a:r>
            <a:endParaRPr lang="ru-RU" sz="2800" dirty="0" smtClean="0"/>
          </a:p>
          <a:p>
            <a:endParaRPr lang="ru-RU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097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6927" y="134390"/>
            <a:ext cx="8693150" cy="61145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TRS-L </a:t>
            </a:r>
            <a:r>
              <a:rPr lang="ru-RU" dirty="0"/>
              <a:t>и </a:t>
            </a:r>
            <a:r>
              <a:rPr lang="en-US" dirty="0" smtClean="0"/>
              <a:t>TRS-B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45</a:t>
            </a:fld>
            <a:endParaRPr lang="en-US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6963" t="2407" r="13118" b="10202"/>
          <a:stretch/>
        </p:blipFill>
        <p:spPr>
          <a:xfrm>
            <a:off x="470117" y="749962"/>
            <a:ext cx="4992050" cy="6264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62167" y="6119169"/>
            <a:ext cx="42658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Zuniga et al., Journal of Virology,</a:t>
            </a:r>
          </a:p>
          <a:p>
            <a:r>
              <a:rPr lang="en-US" sz="2400" dirty="0" smtClean="0"/>
              <a:t>2004 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288544" y="5062965"/>
            <a:ext cx="479208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Рисунок -  гипотеза, косвенно </a:t>
            </a:r>
          </a:p>
          <a:p>
            <a:r>
              <a:rPr lang="ru-RU" sz="2800" dirty="0" smtClean="0"/>
              <a:t>подтвержденная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5462168" y="872587"/>
            <a:ext cx="461845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smtClean="0"/>
              <a:t>Лидер –красная полоска</a:t>
            </a:r>
          </a:p>
          <a:p>
            <a:endParaRPr lang="en-US" sz="2600" dirty="0" smtClean="0"/>
          </a:p>
          <a:p>
            <a:r>
              <a:rPr lang="ru-RU" sz="2600" dirty="0" smtClean="0"/>
              <a:t>Сигналы </a:t>
            </a:r>
            <a:r>
              <a:rPr lang="en-US" sz="2600" dirty="0" smtClean="0"/>
              <a:t>TRS </a:t>
            </a:r>
            <a:r>
              <a:rPr lang="ru-RU" sz="2600" dirty="0" smtClean="0"/>
              <a:t> – желтые  </a:t>
            </a:r>
          </a:p>
          <a:p>
            <a:r>
              <a:rPr lang="ru-RU" sz="2600" dirty="0" smtClean="0"/>
              <a:t>прямоугольники. В них есть </a:t>
            </a:r>
          </a:p>
          <a:p>
            <a:r>
              <a:rPr lang="ru-RU" sz="2600" dirty="0"/>
              <a:t>о</a:t>
            </a:r>
            <a:r>
              <a:rPr lang="ru-RU" sz="2600" dirty="0" smtClean="0"/>
              <a:t>бщее слово из шести букв</a:t>
            </a:r>
            <a:r>
              <a:rPr lang="en-US" sz="2600" dirty="0" smtClean="0"/>
              <a:t> (CS)</a:t>
            </a:r>
            <a:endParaRPr lang="ru-RU" sz="2600" dirty="0" smtClean="0"/>
          </a:p>
          <a:p>
            <a:endParaRPr lang="ru-RU" sz="2600" dirty="0" smtClean="0"/>
          </a:p>
          <a:p>
            <a:r>
              <a:rPr lang="ru-RU" sz="2600" dirty="0" smtClean="0"/>
              <a:t>Мутации в</a:t>
            </a:r>
            <a:r>
              <a:rPr lang="en-US" sz="2600" dirty="0" smtClean="0"/>
              <a:t> CS</a:t>
            </a:r>
            <a:r>
              <a:rPr lang="ru-RU" sz="2600" dirty="0" smtClean="0"/>
              <a:t> влияют на</a:t>
            </a:r>
          </a:p>
          <a:p>
            <a:r>
              <a:rPr lang="ru-RU" sz="2600" dirty="0" smtClean="0"/>
              <a:t>синтез </a:t>
            </a:r>
            <a:r>
              <a:rPr lang="en-US" sz="2600" dirty="0" err="1" smtClean="0"/>
              <a:t>sgmRNA</a:t>
            </a:r>
            <a:r>
              <a:rPr lang="en-US" sz="2600" dirty="0" smtClean="0"/>
              <a:t> </a:t>
            </a:r>
            <a:endParaRPr lang="ru-RU" sz="2600" dirty="0" smtClean="0"/>
          </a:p>
          <a:p>
            <a:r>
              <a:rPr lang="ru-RU" sz="2600" dirty="0" smtClean="0"/>
              <a:t>ожидаемым образом</a:t>
            </a:r>
          </a:p>
        </p:txBody>
      </p:sp>
    </p:spTree>
    <p:extLst>
      <p:ext uri="{BB962C8B-B14F-4D97-AF65-F5344CB8AC3E}">
        <p14:creationId xmlns:p14="http://schemas.microsoft.com/office/powerpoint/2010/main" val="120078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7700" y="92957"/>
            <a:ext cx="8693150" cy="1460500"/>
          </a:xfrm>
        </p:spPr>
        <p:txBody>
          <a:bodyPr>
            <a:normAutofit/>
          </a:bodyPr>
          <a:lstStyle/>
          <a:p>
            <a:r>
              <a:rPr lang="ru-RU" dirty="0" smtClean="0"/>
              <a:t>Сигналы разрывной транскрипции </a:t>
            </a:r>
            <a:r>
              <a:rPr lang="en-US" dirty="0" smtClean="0"/>
              <a:t>TRS-L, TRS-B</a:t>
            </a:r>
            <a:r>
              <a:rPr lang="ru-RU" dirty="0" smtClean="0"/>
              <a:t>; </a:t>
            </a:r>
            <a:r>
              <a:rPr lang="en-US" dirty="0" smtClean="0"/>
              <a:t>CS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46</a:t>
            </a:fld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6042" y="1547551"/>
            <a:ext cx="9716465" cy="51126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Сигналы </a:t>
            </a:r>
            <a:r>
              <a:rPr lang="en-US" dirty="0" smtClean="0"/>
              <a:t>TRS-L </a:t>
            </a:r>
            <a:r>
              <a:rPr lang="ru-RU" dirty="0" smtClean="0"/>
              <a:t>и все </a:t>
            </a:r>
            <a:r>
              <a:rPr lang="en-US" dirty="0" smtClean="0"/>
              <a:t>TRS-B </a:t>
            </a:r>
            <a:r>
              <a:rPr lang="ru-RU" dirty="0" smtClean="0"/>
              <a:t>имеют </a:t>
            </a:r>
            <a:r>
              <a:rPr lang="ru-RU" dirty="0" err="1" smtClean="0"/>
              <a:t>высокосходные</a:t>
            </a:r>
            <a:r>
              <a:rPr lang="ru-RU" dirty="0" smtClean="0"/>
              <a:t> последовательности. Наиболее похожие их части, часто полностью совпадающие, называются </a:t>
            </a:r>
            <a:r>
              <a:rPr lang="en-US" dirty="0" smtClean="0"/>
              <a:t>CS (core sequences)</a:t>
            </a:r>
          </a:p>
          <a:p>
            <a:pPr marL="0" indent="0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Принято считать, что длина </a:t>
            </a:r>
            <a:r>
              <a:rPr lang="en-US" dirty="0" smtClean="0"/>
              <a:t>CS – </a:t>
            </a:r>
            <a:r>
              <a:rPr lang="ru-RU" dirty="0" smtClean="0"/>
              <a:t>шесть нуклеотидов, </a:t>
            </a:r>
            <a:r>
              <a:rPr lang="en-US" dirty="0" smtClean="0"/>
              <a:t>TRS </a:t>
            </a:r>
            <a:r>
              <a:rPr lang="ru-RU" dirty="0" smtClean="0"/>
              <a:t>включает2-3 нуклеотида с 5</a:t>
            </a:r>
            <a:r>
              <a:rPr lang="en-US" dirty="0" smtClean="0"/>
              <a:t>’ </a:t>
            </a:r>
            <a:r>
              <a:rPr lang="ru-RU" dirty="0" smtClean="0"/>
              <a:t>и 3</a:t>
            </a:r>
            <a:r>
              <a:rPr lang="en-US" dirty="0" smtClean="0"/>
              <a:t>’ </a:t>
            </a:r>
            <a:r>
              <a:rPr lang="ru-RU" dirty="0" smtClean="0"/>
              <a:t>концов </a:t>
            </a:r>
            <a:r>
              <a:rPr lang="en-US" dirty="0" smtClean="0"/>
              <a:t>CS</a:t>
            </a:r>
            <a:r>
              <a:rPr lang="ru-RU" dirty="0" smtClean="0"/>
              <a:t>. </a:t>
            </a:r>
            <a:br>
              <a:rPr lang="ru-RU" dirty="0" smtClean="0"/>
            </a:br>
            <a:endParaRPr lang="en-US" dirty="0" smtClean="0"/>
          </a:p>
          <a:p>
            <a:pPr marL="0" indent="0">
              <a:buNone/>
            </a:pPr>
            <a:r>
              <a:rPr lang="ru-RU" dirty="0" smtClean="0"/>
              <a:t>Как все в биологии</a:t>
            </a:r>
            <a:r>
              <a:rPr lang="en-US" dirty="0" smtClean="0"/>
              <a:t> </a:t>
            </a:r>
            <a:r>
              <a:rPr lang="ru-RU" dirty="0" smtClean="0"/>
              <a:t>значения длин не являются мировыми константами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12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713" y="37932"/>
            <a:ext cx="9217200" cy="21673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Вариант с. задания 7 состоит в построении </a:t>
            </a:r>
            <a:r>
              <a:rPr lang="en-US" sz="3200" dirty="0" smtClean="0"/>
              <a:t>PWM </a:t>
            </a:r>
            <a:r>
              <a:rPr lang="ru-RU" sz="3200" dirty="0" smtClean="0"/>
              <a:t>для сигнала разрывной транскрипции поздних генов выбранного </a:t>
            </a:r>
            <a:r>
              <a:rPr lang="ru-RU" sz="3200" dirty="0" err="1" smtClean="0"/>
              <a:t>коронавируса</a:t>
            </a:r>
            <a:r>
              <a:rPr lang="ru-RU" sz="3200" dirty="0" smtClean="0"/>
              <a:t> и применении её для поиска этих сигналов  в геноме </a:t>
            </a:r>
            <a:r>
              <a:rPr lang="ru-RU" sz="3200" dirty="0" err="1" smtClean="0"/>
              <a:t>коронавируса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1713" y="2206974"/>
            <a:ext cx="9332415" cy="479583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Выберите </a:t>
            </a:r>
            <a:r>
              <a:rPr lang="ru-RU" sz="2400" dirty="0" err="1" smtClean="0"/>
              <a:t>коронавирус</a:t>
            </a:r>
            <a:r>
              <a:rPr lang="ru-RU" sz="2400" dirty="0" smtClean="0"/>
              <a:t>. Лучше не берите </a:t>
            </a:r>
            <a:r>
              <a:rPr lang="en-US" sz="2400" dirty="0" smtClean="0"/>
              <a:t>SARS-CoV-2 – </a:t>
            </a:r>
            <a:r>
              <a:rPr lang="ru-RU" sz="2400" dirty="0" smtClean="0"/>
              <a:t>надоел.</a:t>
            </a:r>
          </a:p>
          <a:p>
            <a:r>
              <a:rPr lang="ru-RU" sz="2400" dirty="0" smtClean="0"/>
              <a:t>Соберите участки перед первым кодоном всех поздних генов и в лидере – перед первым кодоном </a:t>
            </a:r>
            <a:r>
              <a:rPr lang="ru-RU" sz="2400" dirty="0" err="1" smtClean="0"/>
              <a:t>полипротеина</a:t>
            </a:r>
            <a:r>
              <a:rPr lang="ru-RU" sz="2400" dirty="0" smtClean="0"/>
              <a:t> </a:t>
            </a:r>
            <a:r>
              <a:rPr lang="en-US" sz="2400" dirty="0" err="1" smtClean="0"/>
              <a:t>ORFab</a:t>
            </a:r>
            <a:r>
              <a:rPr lang="en-US" sz="2400" dirty="0" smtClean="0"/>
              <a:t>. </a:t>
            </a:r>
            <a:r>
              <a:rPr lang="ru-RU" sz="2400" dirty="0" smtClean="0"/>
              <a:t>Например, длиной 20-30 </a:t>
            </a:r>
            <a:r>
              <a:rPr lang="ru-RU" sz="2400" dirty="0" err="1" smtClean="0"/>
              <a:t>нукл</a:t>
            </a:r>
            <a:r>
              <a:rPr lang="ru-RU" sz="2400" dirty="0" smtClean="0"/>
              <a:t>. . Или лучше так – от предыдущего кодона </a:t>
            </a:r>
            <a:r>
              <a:rPr lang="en-US" sz="2400" dirty="0" smtClean="0"/>
              <a:t>ATG </a:t>
            </a:r>
            <a:r>
              <a:rPr lang="ru-RU" sz="2400" dirty="0" smtClean="0"/>
              <a:t>в любой рамке, до </a:t>
            </a:r>
            <a:r>
              <a:rPr lang="en-US" sz="2400" dirty="0" smtClean="0"/>
              <a:t>ATG </a:t>
            </a:r>
            <a:r>
              <a:rPr lang="ru-RU" sz="2400" dirty="0" smtClean="0"/>
              <a:t>кодона данного позднего гена. Понятно, почему?</a:t>
            </a:r>
          </a:p>
          <a:p>
            <a:r>
              <a:rPr lang="ru-RU" sz="2400" dirty="0" smtClean="0"/>
              <a:t>С помощью </a:t>
            </a:r>
            <a:r>
              <a:rPr lang="en-US" sz="2400" dirty="0" smtClean="0"/>
              <a:t>MEME </a:t>
            </a:r>
            <a:r>
              <a:rPr lang="ru-RU" sz="2400" dirty="0" smtClean="0"/>
              <a:t>найдите подходящий мотив. Если несколько – выбрать наиболее подходящий с вашей точки зрения.</a:t>
            </a:r>
          </a:p>
          <a:p>
            <a:r>
              <a:rPr lang="ru-RU" sz="2400" dirty="0" smtClean="0"/>
              <a:t>Выполнить поиск  в о всем геноме </a:t>
            </a:r>
            <a:r>
              <a:rPr lang="ru-RU" sz="2400" dirty="0" err="1" smtClean="0"/>
              <a:t>коронавируса</a:t>
            </a:r>
            <a:r>
              <a:rPr lang="ru-RU" sz="2400" dirty="0" smtClean="0"/>
              <a:t> с помощью  </a:t>
            </a:r>
            <a:r>
              <a:rPr lang="en-US" sz="2400" dirty="0" smtClean="0"/>
              <a:t>FIMO</a:t>
            </a:r>
            <a:r>
              <a:rPr lang="ru-RU" sz="2400" dirty="0" smtClean="0"/>
              <a:t>.  Описать результат.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5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Задание  </a:t>
            </a:r>
            <a:r>
              <a:rPr lang="en-US" dirty="0" smtClean="0"/>
              <a:t>c.: </a:t>
            </a:r>
            <a:r>
              <a:rPr lang="ru-RU" dirty="0" smtClean="0"/>
              <a:t>в геноме одного </a:t>
            </a:r>
            <a:r>
              <a:rPr lang="ru-RU" dirty="0" err="1" smtClean="0"/>
              <a:t>коронавируса</a:t>
            </a:r>
            <a:r>
              <a:rPr lang="ru-RU" dirty="0" smtClean="0"/>
              <a:t> найти сигналы </a:t>
            </a:r>
            <a:r>
              <a:rPr lang="en-US" dirty="0" smtClean="0"/>
              <a:t>TRS (CS)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3738" y="2420750"/>
            <a:ext cx="8693150" cy="4795838"/>
          </a:xfrm>
        </p:spPr>
        <p:txBody>
          <a:bodyPr/>
          <a:lstStyle/>
          <a:p>
            <a:r>
              <a:rPr lang="ru-RU" dirty="0" smtClean="0"/>
              <a:t>У вируса </a:t>
            </a:r>
            <a:r>
              <a:rPr lang="en-US" dirty="0" smtClean="0"/>
              <a:t>SARS-CoV-2  CS ACGAAC, </a:t>
            </a:r>
            <a:r>
              <a:rPr lang="ru-RU" dirty="0" smtClean="0"/>
              <a:t>встречается перед 7-ю из 10-и поздних генов.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67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КОНЕЦ ПРЕЗЕНТАЦИИ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57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3306" y="-58528"/>
            <a:ext cx="9567099" cy="1460500"/>
          </a:xfrm>
        </p:spPr>
        <p:txBody>
          <a:bodyPr/>
          <a:lstStyle/>
          <a:p>
            <a:r>
              <a:rPr lang="en-US" dirty="0" smtClean="0"/>
              <a:t>I. </a:t>
            </a:r>
            <a:r>
              <a:rPr lang="ru-RU" dirty="0" smtClean="0"/>
              <a:t>Вес = Логарифм отношения правдоподобия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5</a:t>
            </a:fld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393307" y="1475384"/>
            <a:ext cx="249632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ru-RU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1234567890123456</a:t>
            </a:r>
          </a:p>
          <a:p>
            <a:pPr>
              <a:lnSpc>
                <a:spcPct val="100000"/>
              </a:lnSpc>
            </a:pPr>
            <a:r>
              <a:rPr lang="ru-RU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ACGCAAACGTTTTCTT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TCGCAAACGTTTGCTT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ACGCAAACGTTTTCGT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ACGCAAACGGTTTCGT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ACGCAACCGTTTTCCT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ACGCAAACGTGTGCGT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ACGCAATCGGTTACCT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b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GCGCAAACGTTTTCGT</a:t>
            </a:r>
            <a:endParaRPr lang="en-US" b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urier New"/>
              <a:ea typeface="DejaVu Sans"/>
            </a:endParaRPr>
          </a:p>
          <a:p>
            <a:r>
              <a:rPr lang="ru-RU" b="1" dirty="0">
                <a:latin typeface="Courier New" pitchFamily="49" charset="0"/>
              </a:rPr>
              <a:t>AGGAAAACGATTGGCT</a:t>
            </a:r>
          </a:p>
          <a:p>
            <a:r>
              <a:rPr lang="ru-RU" b="1" dirty="0">
                <a:latin typeface="Courier New" pitchFamily="49" charset="0"/>
              </a:rPr>
              <a:t>AAGCAAACGGTGATTT</a:t>
            </a:r>
          </a:p>
          <a:p>
            <a:r>
              <a:rPr lang="ru-RU" b="1" dirty="0">
                <a:latin typeface="Courier New" pitchFamily="49" charset="0"/>
              </a:rPr>
              <a:t>ATGCAATCGGTTACGC</a:t>
            </a:r>
          </a:p>
          <a:p>
            <a:r>
              <a:rPr lang="ru-RU" b="1" dirty="0">
                <a:latin typeface="Courier New" pitchFamily="49" charset="0"/>
              </a:rPr>
              <a:t>AGGCAAACGTTTACCT</a:t>
            </a:r>
          </a:p>
          <a:p>
            <a:r>
              <a:rPr lang="ru-RU" b="1" dirty="0">
                <a:latin typeface="Courier New" pitchFamily="49" charset="0"/>
              </a:rPr>
              <a:t>GAGCAAACGTTTCCAC</a:t>
            </a:r>
            <a:endParaRPr lang="ru-RU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9953883"/>
              </p:ext>
            </p:extLst>
          </p:nvPr>
        </p:nvGraphicFramePr>
        <p:xfrm>
          <a:off x="3147550" y="1245107"/>
          <a:ext cx="6812856" cy="27270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36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3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3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3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937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937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937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937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937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937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937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937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937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937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937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937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9370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</a:tblGrid>
              <a:tr h="390525">
                <a:tc>
                  <a:txBody>
                    <a:bodyPr/>
                    <a:lstStyle/>
                    <a:p>
                      <a:pPr algn="l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2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3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4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5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6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7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8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9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10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11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12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13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14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15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16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400" u="none" strike="noStrike">
                          <a:effectLst/>
                        </a:rPr>
                        <a:t>A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10</a:t>
                      </a:r>
                      <a:endParaRPr lang="ru-RU" sz="24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2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13</a:t>
                      </a:r>
                      <a:endParaRPr lang="ru-RU" sz="24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13</a:t>
                      </a:r>
                      <a:endParaRPr lang="ru-RU" sz="24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10</a:t>
                      </a:r>
                      <a:endParaRPr lang="ru-RU" sz="24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4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400" u="none" strike="noStrike">
                          <a:effectLst/>
                        </a:rPr>
                        <a:t>G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2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2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13</a:t>
                      </a:r>
                      <a:endParaRPr lang="ru-RU" sz="24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13</a:t>
                      </a:r>
                      <a:endParaRPr lang="ru-RU" sz="24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4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3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5</a:t>
                      </a:r>
                      <a:endParaRPr lang="ru-RU" sz="24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400" u="none" strike="noStrike">
                          <a:effectLst/>
                        </a:rPr>
                        <a:t>T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2</a:t>
                      </a:r>
                      <a:endParaRPr lang="ru-RU" sz="24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8</a:t>
                      </a:r>
                      <a:endParaRPr lang="ru-RU" sz="24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12</a:t>
                      </a:r>
                      <a:endParaRPr lang="ru-RU" sz="24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12</a:t>
                      </a:r>
                      <a:endParaRPr lang="ru-RU" sz="24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5</a:t>
                      </a:r>
                      <a:endParaRPr lang="ru-RU" sz="24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3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11</a:t>
                      </a:r>
                      <a:endParaRPr lang="ru-RU" sz="24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400" u="none" strike="noStrike">
                          <a:effectLst/>
                        </a:rPr>
                        <a:t>C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8</a:t>
                      </a:r>
                      <a:endParaRPr lang="ru-RU" sz="24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12</a:t>
                      </a:r>
                      <a:endParaRPr lang="ru-RU" sz="24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1</a:t>
                      </a:r>
                      <a:endParaRPr lang="ru-RU" sz="24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13</a:t>
                      </a:r>
                      <a:endParaRPr lang="ru-RU" sz="24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11</a:t>
                      </a:r>
                      <a:endParaRPr lang="ru-RU" sz="24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4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2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400" u="none" strike="noStrike">
                          <a:effectLst/>
                        </a:rPr>
                        <a:t>Всего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13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13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13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13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13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13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13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13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13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13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13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13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13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13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13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13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3147550" y="3932651"/>
            <a:ext cx="67271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Наблюдаемая частота </a:t>
            </a:r>
            <a:r>
              <a:rPr lang="en-US" sz="2400" dirty="0"/>
              <a:t>G </a:t>
            </a:r>
            <a:r>
              <a:rPr lang="ru-RU" sz="2400" dirty="0"/>
              <a:t>в позиции 15 равна 0</a:t>
            </a:r>
            <a:r>
              <a:rPr lang="en-US" sz="2400" dirty="0"/>
              <a:t>.</a:t>
            </a:r>
            <a:r>
              <a:rPr lang="ru-RU" sz="2400" dirty="0"/>
              <a:t>38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812822" y="4240697"/>
            <a:ext cx="698508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Если </a:t>
            </a:r>
            <a:r>
              <a:rPr lang="en-US" sz="2400" dirty="0"/>
              <a:t>GC </a:t>
            </a:r>
            <a:r>
              <a:rPr lang="ru-RU" sz="2400" dirty="0"/>
              <a:t>состав генома равен 0</a:t>
            </a:r>
            <a:r>
              <a:rPr lang="en-US" sz="2400" dirty="0"/>
              <a:t>.7</a:t>
            </a:r>
            <a:r>
              <a:rPr lang="en-US" sz="2400" dirty="0" smtClean="0"/>
              <a:t>,</a:t>
            </a:r>
            <a:r>
              <a:rPr lang="ru-RU" sz="2400" dirty="0" smtClean="0"/>
              <a:t> то</a:t>
            </a:r>
            <a:endParaRPr lang="en-US" sz="2400" dirty="0"/>
          </a:p>
          <a:p>
            <a:r>
              <a:rPr lang="ru-RU" sz="2400" dirty="0" smtClean="0"/>
              <a:t> </a:t>
            </a:r>
            <a:r>
              <a:rPr lang="ru-RU" sz="2400" dirty="0"/>
              <a:t>частота </a:t>
            </a:r>
            <a:r>
              <a:rPr lang="en-US" sz="2400" dirty="0"/>
              <a:t>G </a:t>
            </a:r>
            <a:r>
              <a:rPr lang="ru-RU" sz="2400" dirty="0"/>
              <a:t>в геноме равна </a:t>
            </a:r>
            <a:r>
              <a:rPr lang="ru-RU" sz="2400" dirty="0" smtClean="0"/>
              <a:t>0.35. Значит, ожидаемая частота </a:t>
            </a:r>
            <a:r>
              <a:rPr lang="en-US" sz="2400" dirty="0" smtClean="0"/>
              <a:t>G </a:t>
            </a:r>
            <a:r>
              <a:rPr lang="ru-RU" sz="2400" dirty="0" smtClean="0"/>
              <a:t>в колонке 15, как и в любой </a:t>
            </a:r>
            <a:r>
              <a:rPr lang="ru-RU" sz="2400" dirty="0"/>
              <a:t>д</a:t>
            </a:r>
            <a:r>
              <a:rPr lang="ru-RU" sz="2400" dirty="0" smtClean="0"/>
              <a:t>ругой в предположении выравнивания случайных </a:t>
            </a:r>
            <a:r>
              <a:rPr lang="ru-RU" sz="2400" dirty="0" err="1" smtClean="0"/>
              <a:t>посл</a:t>
            </a:r>
            <a:r>
              <a:rPr lang="ru-RU" sz="2400" dirty="0" smtClean="0"/>
              <a:t>-й из генома равна  0.35.</a:t>
            </a:r>
            <a:endParaRPr lang="ru-RU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201282" y="5242553"/>
            <a:ext cx="28419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Отношение правдоподобия = </a:t>
            </a:r>
            <a:br>
              <a:rPr lang="ru-RU" sz="2400" dirty="0" smtClean="0"/>
            </a:br>
            <a:r>
              <a:rPr lang="ru-RU" sz="2400" dirty="0" smtClean="0"/>
              <a:t>(наблюдаемая частота </a:t>
            </a:r>
            <a:r>
              <a:rPr lang="en-US" sz="2400" dirty="0" smtClean="0"/>
              <a:t>G </a:t>
            </a:r>
            <a:r>
              <a:rPr lang="ru-RU" sz="2400" dirty="0" smtClean="0"/>
              <a:t>в позиции 15): (ожидаемая частота </a:t>
            </a:r>
            <a:r>
              <a:rPr lang="en-US" sz="2400" dirty="0" smtClean="0"/>
              <a:t>G =0.38/0.35</a:t>
            </a:r>
            <a:endParaRPr lang="ru-RU" sz="2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393526" y="6108656"/>
            <a:ext cx="66870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Вес за букву </a:t>
            </a:r>
            <a:r>
              <a:rPr lang="en-US" sz="2400" dirty="0" smtClean="0"/>
              <a:t>G</a:t>
            </a:r>
            <a:r>
              <a:rPr lang="ru-RU" sz="2400" dirty="0" smtClean="0"/>
              <a:t> в позиции 15 этого сигнала заданного последовательностью длины 16 равен  </a:t>
            </a:r>
            <a:br>
              <a:rPr lang="ru-RU" sz="2400" dirty="0" smtClean="0"/>
            </a:br>
            <a:r>
              <a:rPr lang="ru-RU" sz="2400" dirty="0" smtClean="0"/>
              <a:t> </a:t>
            </a:r>
            <a:r>
              <a:rPr lang="en-US" sz="2400" dirty="0" smtClean="0"/>
              <a:t>w(G,15</a:t>
            </a:r>
            <a:r>
              <a:rPr lang="en-US" sz="2400" dirty="0"/>
              <a:t>)  = ln(0.38/0.35) = 0.1 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24525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844" y="1769095"/>
            <a:ext cx="9840938" cy="3144837"/>
          </a:xfrm>
        </p:spPr>
        <p:txBody>
          <a:bodyPr>
            <a:normAutofit/>
          </a:bodyPr>
          <a:lstStyle/>
          <a:p>
            <a:r>
              <a:rPr lang="en-US" dirty="0" smtClean="0"/>
              <a:t>I. </a:t>
            </a:r>
            <a:r>
              <a:rPr lang="ru-RU" dirty="0" smtClean="0"/>
              <a:t>Информационное содержание выравнивания последовательностей сигнала. </a:t>
            </a:r>
            <a:r>
              <a:rPr lang="en-US" dirty="0" smtClean="0"/>
              <a:t>LOGO. </a:t>
            </a:r>
            <a:r>
              <a:rPr lang="ru-RU" dirty="0" smtClean="0"/>
              <a:t>«Сила» сигнала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293609"/>
          </a:xfrm>
        </p:spPr>
        <p:txBody>
          <a:bodyPr/>
          <a:lstStyle/>
          <a:p>
            <a:r>
              <a:rPr lang="ru-RU" dirty="0" smtClean="0"/>
              <a:t>Повторение Л.1.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153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738" y="231601"/>
            <a:ext cx="8693150" cy="1460500"/>
          </a:xfrm>
        </p:spPr>
        <p:txBody>
          <a:bodyPr>
            <a:normAutofit/>
          </a:bodyPr>
          <a:lstStyle/>
          <a:p>
            <a:r>
              <a:rPr lang="ru-RU" dirty="0" smtClean="0"/>
              <a:t>Информационное содержание </a:t>
            </a:r>
            <a:r>
              <a:rPr lang="en-US" dirty="0" smtClean="0"/>
              <a:t>IC </a:t>
            </a:r>
            <a:r>
              <a:rPr lang="ru-RU" dirty="0" smtClean="0"/>
              <a:t>сигнала, заданного выравниванием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65707" y="1949537"/>
            <a:ext cx="6336825" cy="4795838"/>
          </a:xfrm>
        </p:spPr>
        <p:txBody>
          <a:bodyPr/>
          <a:lstStyle/>
          <a:p>
            <a:r>
              <a:rPr lang="ru-RU" dirty="0" smtClean="0"/>
              <a:t>Измеряет насколько сигнал отличается от случайной последовательности такой же длины</a:t>
            </a:r>
          </a:p>
          <a:p>
            <a:r>
              <a:rPr lang="ru-RU" dirty="0" smtClean="0"/>
              <a:t>Чем дальше от случайного  – тем больше в нем информации и меньше его энтропия</a:t>
            </a:r>
          </a:p>
          <a:p>
            <a:r>
              <a:rPr lang="en-US" dirty="0" smtClean="0"/>
              <a:t>IC = </a:t>
            </a:r>
            <a:r>
              <a:rPr lang="en-US" dirty="0" err="1" smtClean="0"/>
              <a:t>Hbefore</a:t>
            </a:r>
            <a:r>
              <a:rPr lang="en-US" dirty="0" smtClean="0"/>
              <a:t> - </a:t>
            </a:r>
            <a:r>
              <a:rPr lang="en-US" dirty="0" err="1" smtClean="0"/>
              <a:t>Hafter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7</a:t>
            </a:fld>
            <a:endParaRPr lang="en-US"/>
          </a:p>
        </p:txBody>
      </p:sp>
      <p:sp>
        <p:nvSpPr>
          <p:cNvPr id="6" name="CustomShape 4"/>
          <p:cNvSpPr/>
          <p:nvPr/>
        </p:nvSpPr>
        <p:spPr>
          <a:xfrm>
            <a:off x="431712" y="1945579"/>
            <a:ext cx="2697607" cy="459204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1234567890123456</a:t>
            </a:r>
          </a:p>
          <a:p>
            <a:pPr>
              <a:lnSpc>
                <a:spcPct val="100000"/>
              </a:lnSpc>
            </a:pPr>
            <a:r>
              <a:rPr lang="ru-RU" sz="2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ACGCAAACGTTTTCTT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TCGCAAACGTTTGCTT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ACGCAAACGTTTTCGT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ACGCAAACGGTTTCGT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ACGCAACCGTTTTCCT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ACGCAAACGTGTGCGT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ACGCAATCGGTTACCT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GCGCAAACGTTTTCGT</a:t>
            </a:r>
            <a:endParaRPr lang="en-US" sz="2000" b="1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urier New"/>
              <a:ea typeface="DejaVu Sans"/>
            </a:endParaRPr>
          </a:p>
          <a:p>
            <a:r>
              <a:rPr lang="ru-RU" sz="2000" b="1" dirty="0">
                <a:latin typeface="Courier New" pitchFamily="49" charset="0"/>
              </a:rPr>
              <a:t>AGGAAAACGATTGGCT</a:t>
            </a:r>
          </a:p>
          <a:p>
            <a:r>
              <a:rPr lang="ru-RU" sz="2000" b="1" dirty="0">
                <a:latin typeface="Courier New" pitchFamily="49" charset="0"/>
              </a:rPr>
              <a:t>AAGCAAACGGTGATTT</a:t>
            </a:r>
          </a:p>
          <a:p>
            <a:r>
              <a:rPr lang="ru-RU" sz="2000" b="1" dirty="0">
                <a:latin typeface="Courier New" pitchFamily="49" charset="0"/>
              </a:rPr>
              <a:t>ATGCAATCGGTTACGC</a:t>
            </a:r>
          </a:p>
          <a:p>
            <a:r>
              <a:rPr lang="ru-RU" sz="2000" b="1" dirty="0">
                <a:latin typeface="Courier New" pitchFamily="49" charset="0"/>
              </a:rPr>
              <a:t>AGGCAAACGTTTACCT</a:t>
            </a:r>
          </a:p>
          <a:p>
            <a:r>
              <a:rPr lang="ru-RU" sz="2000" b="1" dirty="0" smtClean="0">
                <a:latin typeface="Courier New" pitchFamily="49" charset="0"/>
              </a:rPr>
              <a:t>GAGCAAACGTTTCCAC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591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8</a:t>
            </a:fld>
            <a:endParaRPr lang="en-US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043252" y="1090930"/>
          <a:ext cx="6812856" cy="27270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36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3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3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3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937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937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937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937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937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937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937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937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937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937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937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937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9370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</a:tblGrid>
              <a:tr h="390525">
                <a:tc>
                  <a:txBody>
                    <a:bodyPr/>
                    <a:lstStyle/>
                    <a:p>
                      <a:pPr algn="l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2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3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4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5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6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7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8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9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10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11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12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13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14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15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16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400" u="none" strike="noStrike">
                          <a:effectLst/>
                        </a:rPr>
                        <a:t>A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10</a:t>
                      </a:r>
                      <a:endParaRPr lang="ru-RU" sz="24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2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13</a:t>
                      </a:r>
                      <a:endParaRPr lang="ru-RU" sz="24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13</a:t>
                      </a:r>
                      <a:endParaRPr lang="ru-RU" sz="24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10</a:t>
                      </a:r>
                      <a:endParaRPr lang="ru-RU" sz="24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4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400" u="none" strike="noStrike">
                          <a:effectLst/>
                        </a:rPr>
                        <a:t>G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2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2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13</a:t>
                      </a:r>
                      <a:endParaRPr lang="ru-RU" sz="24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13</a:t>
                      </a:r>
                      <a:endParaRPr lang="ru-RU" sz="24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4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3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5</a:t>
                      </a:r>
                      <a:endParaRPr lang="ru-RU" sz="24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400" u="none" strike="noStrike">
                          <a:effectLst/>
                        </a:rPr>
                        <a:t>T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2</a:t>
                      </a:r>
                      <a:endParaRPr lang="ru-RU" sz="24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8</a:t>
                      </a:r>
                      <a:endParaRPr lang="ru-RU" sz="24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12</a:t>
                      </a:r>
                      <a:endParaRPr lang="ru-RU" sz="24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12</a:t>
                      </a:r>
                      <a:endParaRPr lang="ru-RU" sz="24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5</a:t>
                      </a:r>
                      <a:endParaRPr lang="ru-RU" sz="24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3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11</a:t>
                      </a:r>
                      <a:endParaRPr lang="ru-RU" sz="24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400" u="none" strike="noStrike">
                          <a:effectLst/>
                        </a:rPr>
                        <a:t>C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8</a:t>
                      </a:r>
                      <a:endParaRPr lang="ru-RU" sz="24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12</a:t>
                      </a:r>
                      <a:endParaRPr lang="ru-RU" sz="24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1</a:t>
                      </a:r>
                      <a:endParaRPr lang="ru-RU" sz="24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13</a:t>
                      </a:r>
                      <a:endParaRPr lang="ru-RU" sz="24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11</a:t>
                      </a:r>
                      <a:endParaRPr lang="ru-RU" sz="24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4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2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400" u="none" strike="noStrike">
                          <a:effectLst/>
                        </a:rPr>
                        <a:t>Всего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13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13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13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13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13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13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13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13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13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13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13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13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13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13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13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13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693738" y="208172"/>
            <a:ext cx="8693150" cy="14605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ШАГ 1. Подсчёт числа букв</a:t>
            </a:r>
            <a:r>
              <a:rPr lang="en-US" dirty="0" smtClean="0"/>
              <a:t>  N(</a:t>
            </a:r>
            <a:r>
              <a:rPr lang="en-US" dirty="0" err="1" smtClean="0"/>
              <a:t>b,j</a:t>
            </a:r>
            <a:r>
              <a:rPr lang="en-US" dirty="0" smtClean="0"/>
              <a:t>)</a:t>
            </a:r>
            <a:endParaRPr lang="ru-RU" dirty="0"/>
          </a:p>
        </p:txBody>
      </p:sp>
      <p:sp>
        <p:nvSpPr>
          <p:cNvPr id="9" name="CustomShape 4"/>
          <p:cNvSpPr/>
          <p:nvPr/>
        </p:nvSpPr>
        <p:spPr>
          <a:xfrm>
            <a:off x="76518" y="938422"/>
            <a:ext cx="2697607" cy="459204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1234567890123456</a:t>
            </a:r>
          </a:p>
          <a:p>
            <a:pPr>
              <a:lnSpc>
                <a:spcPct val="100000"/>
              </a:lnSpc>
            </a:pPr>
            <a:r>
              <a:rPr lang="ru-RU" sz="2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ACGCAAACGTTTTCTT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TCGCAAACGTTTGCTT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ACGCAAACGTTTTCGT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ACGCAAACGGTTTCGT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ACGCAACCGTTTTCCT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ACGCAAACGTGTGCGT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ACGCAATCGGTTACCT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urier New"/>
                <a:ea typeface="DejaVu Sans"/>
              </a:rPr>
              <a:t>GCGCAAACGTTTTCGT</a:t>
            </a:r>
            <a:endParaRPr lang="en-US" sz="2000" b="1" strike="noStrike" spc="-1" dirty="0" smtClean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ourier New"/>
              <a:ea typeface="DejaVu Sans"/>
            </a:endParaRPr>
          </a:p>
          <a:p>
            <a:r>
              <a:rPr lang="ru-RU" sz="2000" b="1" dirty="0">
                <a:latin typeface="Courier New" pitchFamily="49" charset="0"/>
              </a:rPr>
              <a:t>AGGAAAACGATTGGCT</a:t>
            </a:r>
          </a:p>
          <a:p>
            <a:r>
              <a:rPr lang="ru-RU" sz="2000" b="1" dirty="0">
                <a:latin typeface="Courier New" pitchFamily="49" charset="0"/>
              </a:rPr>
              <a:t>AAGCAAACGGTGATTT</a:t>
            </a:r>
          </a:p>
          <a:p>
            <a:r>
              <a:rPr lang="ru-RU" sz="2000" b="1" dirty="0">
                <a:latin typeface="Courier New" pitchFamily="49" charset="0"/>
              </a:rPr>
              <a:t>ATGCAATCGGTTACGC</a:t>
            </a:r>
          </a:p>
          <a:p>
            <a:r>
              <a:rPr lang="ru-RU" sz="2000" b="1" dirty="0">
                <a:latin typeface="Courier New" pitchFamily="49" charset="0"/>
              </a:rPr>
              <a:t>AGGCAAACGTTTACCT</a:t>
            </a:r>
          </a:p>
          <a:p>
            <a:r>
              <a:rPr lang="ru-RU" sz="2000" b="1" dirty="0" smtClean="0">
                <a:latin typeface="Courier New" pitchFamily="49" charset="0"/>
              </a:rPr>
              <a:t>GAGCAAACGTTTCCAC</a:t>
            </a:r>
            <a:endParaRPr lang="ru-RU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91462" y="3778747"/>
            <a:ext cx="7373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accent1"/>
                </a:solidFill>
              </a:rPr>
              <a:t> </a:t>
            </a:r>
            <a:r>
              <a:rPr lang="en-US" sz="4000" dirty="0" smtClean="0">
                <a:solidFill>
                  <a:schemeClr val="accent1"/>
                </a:solidFill>
              </a:rPr>
              <a:t>       </a:t>
            </a:r>
            <a:r>
              <a:rPr lang="en-US" sz="2400" b="1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 C </a:t>
            </a:r>
            <a:r>
              <a:rPr lang="en-US" sz="2400" b="1" dirty="0" err="1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2400" b="1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T A C </a:t>
            </a:r>
            <a:r>
              <a:rPr lang="en-US" sz="2400" b="1" dirty="0" err="1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2400" b="1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2400" b="1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2400" b="1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A T </a:t>
            </a:r>
            <a:r>
              <a:rPr lang="en-US" sz="2400" b="1" dirty="0" err="1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2400" b="1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A T </a:t>
            </a:r>
            <a:r>
              <a:rPr lang="en-US" sz="2400" b="1" dirty="0" err="1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2400" b="1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err="1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2400" b="1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  <a:r>
              <a:rPr lang="ru-RU" sz="3200" b="1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ru-RU" sz="3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720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EC8EE-03FA-42FE-992C-F282326656FA}" type="slidenum">
              <a:rPr lang="en-US" smtClean="0"/>
              <a:t>9</a:t>
            </a:fld>
            <a:endParaRPr lang="en-US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93738" y="208172"/>
            <a:ext cx="8693150" cy="14605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ШАГ 2. Частоты букв</a:t>
            </a:r>
            <a:r>
              <a:rPr lang="en-US" dirty="0" smtClean="0"/>
              <a:t> f(</a:t>
            </a:r>
            <a:r>
              <a:rPr lang="en-US" dirty="0" err="1" smtClean="0"/>
              <a:t>b,j</a:t>
            </a:r>
            <a:r>
              <a:rPr lang="en-US" dirty="0" smtClean="0"/>
              <a:t>)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705063" y="4335742"/>
            <a:ext cx="103460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accent1"/>
                </a:solidFill>
              </a:rPr>
              <a:t> </a:t>
            </a:r>
            <a:r>
              <a:rPr lang="en-US" sz="4000" dirty="0" smtClean="0">
                <a:solidFill>
                  <a:schemeClr val="accent1"/>
                </a:solidFill>
              </a:rPr>
              <a:t>       </a:t>
            </a:r>
            <a:r>
              <a:rPr lang="en-US" sz="2400" b="1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  C  </a:t>
            </a:r>
            <a:r>
              <a:rPr lang="en-US" sz="2400" b="1" dirty="0" err="1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2400" b="1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T  A  C  </a:t>
            </a:r>
            <a:r>
              <a:rPr lang="en-US" sz="2400" b="1" dirty="0" err="1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2400" b="1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 err="1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2400" b="1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 err="1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2400" b="1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A   T  </a:t>
            </a:r>
            <a:r>
              <a:rPr lang="en-US" sz="2400" b="1" dirty="0" err="1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2400" b="1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A  T  </a:t>
            </a:r>
            <a:r>
              <a:rPr lang="en-US" sz="2400" b="1" dirty="0" err="1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2400" b="1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 err="1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2400" b="1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  <a:r>
              <a:rPr lang="ru-RU" sz="3200" b="1" dirty="0" smtClean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ru-RU" sz="3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01282" y="2119468"/>
          <a:ext cx="10590778" cy="221627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752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59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59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59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59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596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596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7596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7596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7596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7596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7596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7596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75969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575969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575969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575969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</a:tblGrid>
              <a:tr h="36733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400" u="none" strike="noStrike" dirty="0">
                          <a:effectLst/>
                        </a:rPr>
                        <a:t>Частоты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3619" marR="3619" marT="361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2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3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4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5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6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7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8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9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10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11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12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13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14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15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16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92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400" u="none" strike="noStrike" dirty="0">
                          <a:effectLst/>
                        </a:rPr>
                        <a:t>A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3619" marR="3619" marT="361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0.77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0.15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0.00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0.08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1.00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1.00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0.77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0.00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0.00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0.08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0.00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0.00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0.31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0.00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0.08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0.00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392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400" u="none" strike="noStrike" dirty="0">
                          <a:effectLst/>
                        </a:rPr>
                        <a:t>G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3619" marR="3619" marT="361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0.15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0.15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1.00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0.00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0.00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0.00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0.00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0.00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1.00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0.31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0.08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0.08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0.23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0.08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0.38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0.00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392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400" u="none" strike="noStrike">
                          <a:effectLst/>
                        </a:rPr>
                        <a:t>T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3619" marR="3619" marT="361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0.08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0.08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0.00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0.00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0.00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0.00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0.15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0.00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0.00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0.62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0.92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0.92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0.38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0.08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0.23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0.85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392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400" u="none" strike="noStrike">
                          <a:effectLst/>
                        </a:rPr>
                        <a:t>C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3619" marR="3619" marT="361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0.00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0.62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0.00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0.92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0.00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0.00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0.08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1.00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0.00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0.00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0.00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0.00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0.08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0.85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0.31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0.15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392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400" u="none" strike="noStrike">
                          <a:effectLst/>
                        </a:rPr>
                        <a:t>Всего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ourier New" panose="02070309020205020404" pitchFamily="49" charset="0"/>
                      </a:endParaRPr>
                    </a:p>
                  </a:txBody>
                  <a:tcPr marL="3619" marR="3619" marT="361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1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1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>
                          <a:effectLst/>
                        </a:rPr>
                        <a:t>1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1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1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1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1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1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19" marR="3619" marT="3619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429388" y="1045240"/>
            <a:ext cx="72218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f</a:t>
            </a:r>
            <a:r>
              <a:rPr lang="en-US" sz="4000" dirty="0" smtClean="0"/>
              <a:t>(</a:t>
            </a:r>
            <a:r>
              <a:rPr lang="en-US" sz="4000" dirty="0" err="1" smtClean="0"/>
              <a:t>b,j</a:t>
            </a:r>
            <a:r>
              <a:rPr lang="en-US" sz="4000" dirty="0" smtClean="0"/>
              <a:t>) = N(</a:t>
            </a:r>
            <a:r>
              <a:rPr lang="en-US" sz="4000" dirty="0" err="1" smtClean="0"/>
              <a:t>b,j</a:t>
            </a:r>
            <a:r>
              <a:rPr lang="en-US" sz="4000" dirty="0" smtClean="0"/>
              <a:t>)/N  </a:t>
            </a:r>
            <a:r>
              <a:rPr lang="ru-RU" sz="4000" dirty="0" smtClean="0"/>
              <a:t>в примере </a:t>
            </a:r>
            <a:r>
              <a:rPr lang="en-US" sz="4000" dirty="0" smtClean="0"/>
              <a:t>N=13 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15769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пециальное оформление">
  <a:themeElements>
    <a:clrScheme name="Красный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6664</TotalTime>
  <Words>2876</Words>
  <Application>Microsoft Office PowerPoint</Application>
  <PresentationFormat>Произвольный</PresentationFormat>
  <Paragraphs>650</Paragraphs>
  <Slides>49</Slides>
  <Notes>13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49</vt:i4>
      </vt:variant>
    </vt:vector>
  </HeadingPairs>
  <TitlesOfParts>
    <vt:vector size="61" baseType="lpstr">
      <vt:lpstr>Arial</vt:lpstr>
      <vt:lpstr>Calibri</vt:lpstr>
      <vt:lpstr>Calibri Light</vt:lpstr>
      <vt:lpstr>Courier New</vt:lpstr>
      <vt:lpstr>DejaVu Sans</vt:lpstr>
      <vt:lpstr>Segoe UI</vt:lpstr>
      <vt:lpstr>StarSymbol</vt:lpstr>
      <vt:lpstr>Symbol</vt:lpstr>
      <vt:lpstr>Times New Roman</vt:lpstr>
      <vt:lpstr>Wingdings</vt:lpstr>
      <vt:lpstr>Специальное оформление</vt:lpstr>
      <vt:lpstr>Рисунок</vt:lpstr>
      <vt:lpstr>Сигналы и мотивы -2</vt:lpstr>
      <vt:lpstr>Коллоквиум на 5м занятии (пр.10)</vt:lpstr>
      <vt:lpstr>Содержание</vt:lpstr>
      <vt:lpstr>Содержание</vt:lpstr>
      <vt:lpstr>I. Вес = Логарифм отношения правдоподобия</vt:lpstr>
      <vt:lpstr>I. Информационное содержание выравнивания последовательностей сигнала. LOGO. «Сила» сигнала</vt:lpstr>
      <vt:lpstr>Информационное содержание IC сигнала, заданного выравниванием</vt:lpstr>
      <vt:lpstr>Презентация PowerPoint</vt:lpstr>
      <vt:lpstr>Презентация PowerPoint</vt:lpstr>
      <vt:lpstr> Величина IС для буквы b в позиции j выравнивания</vt:lpstr>
      <vt:lpstr> Величина IС(j) для колонки j</vt:lpstr>
      <vt:lpstr> Информационное содержание  IС  выравнивания равно</vt:lpstr>
      <vt:lpstr>webLOGO. </vt:lpstr>
      <vt:lpstr>Примеры</vt:lpstr>
      <vt:lpstr>Презентация PowerPoint</vt:lpstr>
      <vt:lpstr>II. Алгоритмы поиска мотивов  в последовательностях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2) Gibbs Sampling </vt:lpstr>
      <vt:lpstr>Презентация PowerPoint</vt:lpstr>
      <vt:lpstr>Презентация PowerPoint</vt:lpstr>
      <vt:lpstr>Презентация PowerPoint</vt:lpstr>
      <vt:lpstr>Презентация PowerPoint</vt:lpstr>
      <vt:lpstr>MAST – другая программа из пакета MEME для поиска новых  сигналов  по нескольким PWM в большом наборе последовательностей</vt:lpstr>
      <vt:lpstr>IV Примеры сигналов</vt:lpstr>
      <vt:lpstr>a. Промотор: последовательность ДНК, узнаваемая белками для инициации транскрипции</vt:lpstr>
      <vt:lpstr>Презентация PowerPoint</vt:lpstr>
      <vt:lpstr>Initiation of transcription (bacteria)</vt:lpstr>
      <vt:lpstr>Презентация PowerPoint</vt:lpstr>
      <vt:lpstr>Презентация PowerPoint</vt:lpstr>
      <vt:lpstr>Вариант а. задания 7 состоит в построении PWM для сигнала посадки превалирующего сигма фактора в геноме бактерии и применении её для поиска промоторов</vt:lpstr>
      <vt:lpstr>b. Сайт посадки рибосомы (прокариоты)</vt:lpstr>
      <vt:lpstr>Задание  2b: в геноме одной археи или бактерии найти сигнал сайта посадки рибосомы (SD)</vt:lpstr>
      <vt:lpstr>Презентация PowerPoint</vt:lpstr>
      <vt:lpstr>Презентация PowerPoint</vt:lpstr>
      <vt:lpstr>Презентация PowerPoint</vt:lpstr>
      <vt:lpstr>Вариант b. задания 7 состоит в построении PWM для сигнала Шайн-Далгарно и применении её для поиска этих сигналов перед другими генами в том же геноме</vt:lpstr>
      <vt:lpstr>Проблема с. Трансляция поздних генов коронавирусов</vt:lpstr>
      <vt:lpstr>Fig. 1: SARS-CoV-2 genomic and subgenomic RNA structure showing genes and open reading frames (ORF) together with violin plots showing the number of reads per total of 5 million reads in the diagnostic samples mapped to the leader-containing subgenomic RNAs in the fasta file used for mapping.</vt:lpstr>
      <vt:lpstr>Транскрипция вирусной РНК</vt:lpstr>
      <vt:lpstr>TRS-L и TRS-B</vt:lpstr>
      <vt:lpstr>Сигналы разрывной транскрипции TRS-L, TRS-B; CS</vt:lpstr>
      <vt:lpstr>Вариант с. задания 7 состоит в построении PWM для сигнала разрывной транскрипции поздних генов выбранного коронавируса и применении её для поиска этих сигналов  в геноме коронавируса</vt:lpstr>
      <vt:lpstr>Задание  c.: в геноме одного коронавируса найти сигналы TRS (CS)</vt:lpstr>
      <vt:lpstr>КОНЕЦ ПРЕЗЕНТАЦИИ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/>
  <dc:creator>aba</dc:creator>
  <dc:description/>
  <cp:lastModifiedBy>aba</cp:lastModifiedBy>
  <cp:revision>338</cp:revision>
  <dcterms:created xsi:type="dcterms:W3CDTF">2017-04-13T14:13:19Z</dcterms:created>
  <dcterms:modified xsi:type="dcterms:W3CDTF">2022-03-25T10:13:20Z</dcterms:modified>
  <dc:language>ru-RU</dc:language>
</cp:coreProperties>
</file>