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.xml" ContentType="application/vnd.openxmlformats-officedocument.drawingml.chart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65" r:id="rId1"/>
  </p:sldMasterIdLst>
  <p:notesMasterIdLst>
    <p:notesMasterId r:id="rId49"/>
  </p:notesMasterIdLst>
  <p:sldIdLst>
    <p:sldId id="306" r:id="rId2"/>
    <p:sldId id="414" r:id="rId3"/>
    <p:sldId id="464" r:id="rId4"/>
    <p:sldId id="456" r:id="rId5"/>
    <p:sldId id="437" r:id="rId6"/>
    <p:sldId id="425" r:id="rId7"/>
    <p:sldId id="426" r:id="rId8"/>
    <p:sldId id="427" r:id="rId9"/>
    <p:sldId id="465" r:id="rId10"/>
    <p:sldId id="466" r:id="rId11"/>
    <p:sldId id="439" r:id="rId12"/>
    <p:sldId id="428" r:id="rId13"/>
    <p:sldId id="480" r:id="rId14"/>
    <p:sldId id="479" r:id="rId15"/>
    <p:sldId id="431" r:id="rId16"/>
    <p:sldId id="500" r:id="rId17"/>
    <p:sldId id="430" r:id="rId18"/>
    <p:sldId id="433" r:id="rId19"/>
    <p:sldId id="474" r:id="rId20"/>
    <p:sldId id="509" r:id="rId21"/>
    <p:sldId id="470" r:id="rId22"/>
    <p:sldId id="508" r:id="rId23"/>
    <p:sldId id="504" r:id="rId24"/>
    <p:sldId id="505" r:id="rId25"/>
    <p:sldId id="506" r:id="rId26"/>
    <p:sldId id="507" r:id="rId27"/>
    <p:sldId id="503" r:id="rId28"/>
    <p:sldId id="473" r:id="rId29"/>
    <p:sldId id="510" r:id="rId30"/>
    <p:sldId id="477" r:id="rId31"/>
    <p:sldId id="481" r:id="rId32"/>
    <p:sldId id="482" r:id="rId33"/>
    <p:sldId id="483" r:id="rId34"/>
    <p:sldId id="484" r:id="rId35"/>
    <p:sldId id="485" r:id="rId36"/>
    <p:sldId id="486" r:id="rId37"/>
    <p:sldId id="487" r:id="rId38"/>
    <p:sldId id="488" r:id="rId39"/>
    <p:sldId id="489" r:id="rId40"/>
    <p:sldId id="490" r:id="rId41"/>
    <p:sldId id="491" r:id="rId42"/>
    <p:sldId id="492" r:id="rId43"/>
    <p:sldId id="493" r:id="rId44"/>
    <p:sldId id="494" r:id="rId45"/>
    <p:sldId id="495" r:id="rId46"/>
    <p:sldId id="496" r:id="rId47"/>
    <p:sldId id="413" r:id="rId48"/>
  </p:sldIdLst>
  <p:sldSz cx="10080625" cy="7559675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4" userDrawn="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367">
          <p15:clr>
            <a:srgbClr val="A4A3A4"/>
          </p15:clr>
        </p15:guide>
        <p15:guide id="2" pos="238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88698" autoAdjust="0"/>
  </p:normalViewPr>
  <p:slideViewPr>
    <p:cSldViewPr>
      <p:cViewPr varScale="1">
        <p:scale>
          <a:sx n="85" d="100"/>
          <a:sy n="85" d="100"/>
        </p:scale>
        <p:origin x="2172" y="84"/>
      </p:cViewPr>
      <p:guideLst>
        <p:guide orient="horz" pos="2284"/>
        <p:guide pos="3175"/>
      </p:guideLst>
    </p:cSldViewPr>
  </p:slideViewPr>
  <p:notesTextViewPr>
    <p:cViewPr>
      <p:scale>
        <a:sx n="400" d="100"/>
        <a:sy n="400" d="100"/>
      </p:scale>
      <p:origin x="0" y="0"/>
    </p:cViewPr>
  </p:notesTextViewPr>
  <p:notesViewPr>
    <p:cSldViewPr>
      <p:cViewPr>
        <p:scale>
          <a:sx n="150" d="100"/>
          <a:sy n="150" d="100"/>
        </p:scale>
        <p:origin x="-2034" y="1074"/>
      </p:cViewPr>
      <p:guideLst>
        <p:guide orient="horz" pos="3367"/>
        <p:guide pos="2381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nake\common\Education\FBB\Year_14\term4\block3\pr10\test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CB </a:t>
            </a:r>
            <a:r>
              <a:rPr lang="ru-RU" dirty="0"/>
              <a:t>для</a:t>
            </a:r>
            <a:r>
              <a:rPr lang="ru-RU" baseline="0" dirty="0"/>
              <a:t> </a:t>
            </a:r>
            <a:r>
              <a:rPr lang="en-US" baseline="0" dirty="0" err="1"/>
              <a:t>chr</a:t>
            </a:r>
            <a:r>
              <a:rPr lang="ru-RU" baseline="0" dirty="0"/>
              <a:t> </a:t>
            </a:r>
            <a:r>
              <a:rPr lang="en-US" baseline="0" dirty="0"/>
              <a:t>20 </a:t>
            </a:r>
            <a:r>
              <a:rPr lang="ru-RU" baseline="0" dirty="0"/>
              <a:t>человека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test!$E$6</c:f>
              <c:strCache>
                <c:ptCount val="1"/>
                <c:pt idx="0">
                  <c:v>K</c:v>
                </c:pt>
              </c:strCache>
            </c:strRef>
          </c:tx>
          <c:invertIfNegative val="0"/>
          <c:cat>
            <c:strRef>
              <c:f>test!$A$7:$A$22</c:f>
              <c:strCache>
                <c:ptCount val="16"/>
                <c:pt idx="0">
                  <c:v>AA</c:v>
                </c:pt>
                <c:pt idx="1">
                  <c:v>TT</c:v>
                </c:pt>
                <c:pt idx="2">
                  <c:v>AC</c:v>
                </c:pt>
                <c:pt idx="3">
                  <c:v>GT</c:v>
                </c:pt>
                <c:pt idx="4">
                  <c:v>AG</c:v>
                </c:pt>
                <c:pt idx="5">
                  <c:v>CT</c:v>
                </c:pt>
                <c:pt idx="6">
                  <c:v>CA</c:v>
                </c:pt>
                <c:pt idx="7">
                  <c:v>TG</c:v>
                </c:pt>
                <c:pt idx="8">
                  <c:v>CC</c:v>
                </c:pt>
                <c:pt idx="9">
                  <c:v>GG</c:v>
                </c:pt>
                <c:pt idx="10">
                  <c:v>GA</c:v>
                </c:pt>
                <c:pt idx="11">
                  <c:v>TC</c:v>
                </c:pt>
                <c:pt idx="12">
                  <c:v>AT</c:v>
                </c:pt>
                <c:pt idx="13">
                  <c:v>CG</c:v>
                </c:pt>
                <c:pt idx="14">
                  <c:v>GC</c:v>
                </c:pt>
                <c:pt idx="15">
                  <c:v>TA</c:v>
                </c:pt>
              </c:strCache>
            </c:strRef>
          </c:cat>
          <c:val>
            <c:numRef>
              <c:f>test!$E$7:$E$22</c:f>
              <c:numCache>
                <c:formatCode>0.00</c:formatCode>
                <c:ptCount val="16"/>
                <c:pt idx="0">
                  <c:v>1.1250344020382719</c:v>
                </c:pt>
                <c:pt idx="1">
                  <c:v>1.1252159918083415</c:v>
                </c:pt>
                <c:pt idx="2">
                  <c:v>0.82292090250964733</c:v>
                </c:pt>
                <c:pt idx="3">
                  <c:v>0.82282527593564525</c:v>
                </c:pt>
                <c:pt idx="4">
                  <c:v>1.1819980725012988</c:v>
                </c:pt>
                <c:pt idx="5">
                  <c:v>1.1791008632688809</c:v>
                </c:pt>
                <c:pt idx="6">
                  <c:v>1.2223082710429318</c:v>
                </c:pt>
                <c:pt idx="7">
                  <c:v>1.2189027526495249</c:v>
                </c:pt>
                <c:pt idx="8">
                  <c:v>1.2458509015262884</c:v>
                </c:pt>
                <c:pt idx="9">
                  <c:v>1.2427220997166304</c:v>
                </c:pt>
                <c:pt idx="10">
                  <c:v>0.98546339965100638</c:v>
                </c:pt>
                <c:pt idx="11">
                  <c:v>0.98155176253479859</c:v>
                </c:pt>
                <c:pt idx="12">
                  <c:v>0.87216986814789932</c:v>
                </c:pt>
                <c:pt idx="13">
                  <c:v>0.24777204166760816</c:v>
                </c:pt>
                <c:pt idx="14">
                  <c:v>1.000904479198192</c:v>
                </c:pt>
                <c:pt idx="15">
                  <c:v>0.71368065674979086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85-4D87-A751-7FACD6AD47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82820184"/>
        <c:axId val="282820576"/>
      </c:barChart>
      <c:catAx>
        <c:axId val="28282018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 sz="1800"/>
            </a:pPr>
            <a:endParaRPr lang="en-US"/>
          </a:p>
        </c:txPr>
        <c:crossAx val="282820576"/>
        <c:crosses val="autoZero"/>
        <c:auto val="1"/>
        <c:lblAlgn val="ctr"/>
        <c:lblOffset val="100"/>
        <c:tickLblSkip val="1"/>
        <c:noMultiLvlLbl val="0"/>
      </c:catAx>
      <c:valAx>
        <c:axId val="28282057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r</a:t>
                </a:r>
                <a:endParaRPr lang="en-US" sz="1800" dirty="0"/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282820184"/>
        <c:crosses val="autoZero"/>
        <c:crossBetween val="between"/>
      </c:valAx>
    </c:plotArea>
    <c:plotVisOnly val="1"/>
    <c:dispBlanksAs val="gap"/>
    <c:showDLblsOverMax val="0"/>
  </c:chart>
  <c:spPr>
    <a:ln w="38100">
      <a:solidFill>
        <a:schemeClr val="accent1"/>
      </a:solidFill>
    </a:ln>
  </c:sp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290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91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92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</a:p>
        </p:txBody>
      </p:sp>
      <p:sp>
        <p:nvSpPr>
          <p:cNvPr id="293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51A0BC5-4977-48AF-8644-18973B5889BA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89701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6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5162278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618148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Подходят – сайты рестрикции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21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29835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23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03392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25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515858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7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8445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16717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9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4439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10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387900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11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09679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12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693734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13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90047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151A0BC5-4977-48AF-8644-18973B5889BA}" type="slidenum">
              <a:rPr lang="ru-RU" sz="1400" b="0" strike="noStrike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17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346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>
            <a:normAutofit/>
          </a:bodyPr>
          <a:lstStyle>
            <a:lvl1pPr algn="ctr">
              <a:defRPr sz="6000" baseline="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>
            <a:normAutofit/>
          </a:bodyPr>
          <a:lstStyle>
            <a:lvl1pPr marL="0" indent="0" algn="ctr">
              <a:buNone/>
              <a:defRPr sz="3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 smtClean="0"/>
              <a:t>Образец подзаголовка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6EF3EC-45CE-4CBE-A892-6E5BA243DEAE}" type="datetime1">
              <a:rPr lang="en-US" smtClean="0"/>
              <a:t>2022-04-01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734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8C82F-4865-4876-BA0A-88307CDAD44E}" type="datetime1">
              <a:rPr lang="en-US" smtClean="0"/>
              <a:t>2022-04-01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6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13600" y="403225"/>
            <a:ext cx="2173288" cy="6405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93738" y="403225"/>
            <a:ext cx="6367462" cy="64055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994D-CD71-44C2-9CA4-EE79B0F7B43B}" type="datetime1">
              <a:rPr lang="en-US" smtClean="0"/>
              <a:t>2022-04-01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0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1800"/>
            </a:lvl4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946FD-D636-425E-B440-B76964B88FE7}" type="datetime1">
              <a:rPr lang="en-US" smtClean="0"/>
              <a:t>2022-04-01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29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CB430-CFAF-44FA-BC63-BECC63153096}" type="datetime1">
              <a:rPr lang="en-US" smtClean="0"/>
              <a:t>2022-04-01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93738" y="2012950"/>
            <a:ext cx="4270375" cy="4795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6513" y="2012950"/>
            <a:ext cx="4270375" cy="4795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B2A83-4DE6-42A4-9121-F6C4C5EA196C}" type="datetime1">
              <a:rPr lang="en-US" smtClean="0"/>
              <a:t>2022-04-01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097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723F9-2036-4B8D-82EC-BF0AD9D759C7}" type="datetime1">
              <a:rPr lang="en-US" smtClean="0"/>
              <a:t>2022-04-01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49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5B107-49D5-4336-9D99-AAEB0350B853}" type="datetime1">
              <a:rPr lang="en-US" smtClean="0"/>
              <a:t>2022-04-01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000">
                <a:solidFill>
                  <a:srgbClr val="00B0F0"/>
                </a:solidFill>
              </a:defRPr>
            </a:lvl1pPr>
          </a:lstStyle>
          <a:p>
            <a:fld id="{8DEEC8EE-03FA-42FE-992C-F282326656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785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7F196-04A5-40B1-9B54-01509159AC26}" type="datetime1">
              <a:rPr lang="en-US" smtClean="0"/>
              <a:t>2022-04-01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411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AF92D-CB9C-40BF-A6EF-5F69C0A7A052}" type="datetime1">
              <a:rPr lang="en-US" smtClean="0"/>
              <a:t>2022-04-01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14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18A63-E00D-4CED-BCF0-8AE0F09D08C3}" type="datetime1">
              <a:rPr lang="en-US" smtClean="0"/>
              <a:t>2022-04-01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9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3150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3738" y="2012950"/>
            <a:ext cx="8693150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93738" y="7007225"/>
            <a:ext cx="226695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68FDB-9AA1-40E2-BDCA-72DB77F281B3}" type="datetime1">
              <a:rPr lang="en-US" smtClean="0"/>
              <a:t>2022-04-01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38513" y="7007225"/>
            <a:ext cx="34036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96762" y="7002812"/>
            <a:ext cx="890126" cy="40163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/>
                </a:solidFill>
              </a:defRPr>
            </a:lvl1pPr>
          </a:lstStyle>
          <a:p>
            <a:fld id="{8DEEC8EE-03FA-42FE-992C-F282326656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21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opera.autosome.ru/chipmunk/discovery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Сигналы и мотивы -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Поиск сигналов в последовательностях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43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extShape 1"/>
          <p:cNvSpPr txBox="1"/>
          <p:nvPr/>
        </p:nvSpPr>
        <p:spPr>
          <a:xfrm>
            <a:off x="501606" y="0"/>
            <a:ext cx="9197280" cy="11436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Алгоритм</a:t>
            </a:r>
            <a:r>
              <a:rPr lang="ru-RU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MEME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9" name="TextShape 3"/>
          <p:cNvSpPr txBox="1"/>
          <p:nvPr/>
        </p:nvSpPr>
        <p:spPr>
          <a:xfrm>
            <a:off x="501606" y="1437131"/>
            <a:ext cx="9495360" cy="245792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pt-BR" sz="2800" dirty="0"/>
              <a:t>Expectation Maximization </a:t>
            </a:r>
            <a:r>
              <a:rPr lang="ru-RU" sz="2800" dirty="0" smtClean="0"/>
              <a:t>– две средние буквы </a:t>
            </a:r>
            <a:r>
              <a:rPr lang="en-US" sz="2800" dirty="0" smtClean="0"/>
              <a:t>MEME</a:t>
            </a:r>
            <a:r>
              <a:rPr lang="ru-RU" sz="2800" dirty="0" smtClean="0"/>
              <a:t>. Идейно похоже на алгоритм </a:t>
            </a:r>
            <a:r>
              <a:rPr lang="en-US" sz="2800" dirty="0" smtClean="0"/>
              <a:t>ML </a:t>
            </a:r>
            <a:r>
              <a:rPr lang="ru-RU" sz="2800" dirty="0" smtClean="0"/>
              <a:t>филогении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Как найти сигнал для его улучшения с помощью 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EM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?</a:t>
            </a:r>
            <a:b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Идеи …. (?)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" name="TextShape 3"/>
          <p:cNvSpPr txBox="1"/>
          <p:nvPr/>
        </p:nvSpPr>
        <p:spPr>
          <a:xfrm>
            <a:off x="495717" y="3895052"/>
            <a:ext cx="9203169" cy="1565541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515070" indent="-514350">
              <a:lnSpc>
                <a:spcPct val="100000"/>
              </a:lnSpc>
              <a:buClr>
                <a:srgbClr val="000000"/>
              </a:buClr>
              <a:buFont typeface="+mj-lt"/>
              <a:buAutoNum type="arabicPeriod" startAt="3"/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Идея:  взять случайные сайты и сделать из них сигнал!!!</a:t>
            </a:r>
          </a:p>
          <a:p>
            <a:pPr marL="515070" indent="-514350">
              <a:buClr>
                <a:srgbClr val="000000"/>
              </a:buClr>
              <a:buFont typeface="+mj-lt"/>
              <a:buAutoNum type="arabicPeriod" startAt="3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 получится? – повторить много раз! 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Первая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значит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Multiple)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Последняя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E - </a:t>
            </a:r>
            <a:r>
              <a:rPr lang="pt-BR" sz="2800" dirty="0"/>
              <a:t>Elicitation</a:t>
            </a:r>
          </a:p>
          <a:p>
            <a:pPr marL="720">
              <a:lnSpc>
                <a:spcPct val="100000"/>
              </a:lnSpc>
              <a:buClr>
                <a:srgbClr val="000000"/>
              </a:buClr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endParaRPr lang="ru-RU" sz="28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5070" indent="-514350">
              <a:lnSpc>
                <a:spcPct val="100000"/>
              </a:lnSpc>
              <a:buClr>
                <a:srgbClr val="000000"/>
              </a:buClr>
              <a:buFont typeface="+mj-lt"/>
              <a:buAutoNum type="arabicPeriod" startAt="3"/>
            </a:pPr>
            <a:endParaRPr lang="ru-RU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5070" indent="-514350">
              <a:lnSpc>
                <a:spcPct val="100000"/>
              </a:lnSpc>
              <a:buClr>
                <a:srgbClr val="000000"/>
              </a:buClr>
              <a:buFont typeface="+mj-lt"/>
              <a:buAutoNum type="arabicPeriod" startAt="3"/>
            </a:pP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930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extShape 1"/>
          <p:cNvSpPr txBox="1"/>
          <p:nvPr/>
        </p:nvSpPr>
        <p:spPr>
          <a:xfrm>
            <a:off x="501606" y="0"/>
            <a:ext cx="9197280" cy="114360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Алгоритм</a:t>
            </a:r>
            <a:r>
              <a:rPr lang="ru-RU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MEME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9" name="TextShape 3"/>
          <p:cNvSpPr txBox="1"/>
          <p:nvPr/>
        </p:nvSpPr>
        <p:spPr>
          <a:xfrm>
            <a:off x="501606" y="1437131"/>
            <a:ext cx="9495360" cy="487743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Последовательно берем фрагмент заданной длины в каждой последовательности, ищем похожие фрагменты в других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последовательностях,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строим выравнивание. Берем базовые частоты букв из дополнения.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каждого выравнивания получаем PWM с максимальным весом, используя  алгоритм EM </a:t>
            </a:r>
            <a:endParaRPr lang="ru-RU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Выбираем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заданное число PWM с лучшим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весом</a:t>
            </a: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Если задан поиск мотивов разной длины, то все заказанные длины перебираются</a:t>
            </a:r>
            <a:endParaRPr lang="ru-RU" sz="2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79514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TextShape 1"/>
          <p:cNvSpPr txBox="1"/>
          <p:nvPr/>
        </p:nvSpPr>
        <p:spPr>
          <a:xfrm>
            <a:off x="693673" y="169767"/>
            <a:ext cx="8693280" cy="1460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en-US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E-value </a:t>
            </a:r>
            <a:r>
              <a:rPr lang="ru-RU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мотива, найденного с помощью </a:t>
            </a:r>
            <a:r>
              <a:rPr lang="en-US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MEME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1" name="TextShape 2"/>
          <p:cNvSpPr txBox="1"/>
          <p:nvPr/>
        </p:nvSpPr>
        <p:spPr>
          <a:xfrm>
            <a:off x="431712" y="1590752"/>
            <a:ext cx="9262479" cy="5929388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MEME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улучшалась несколько раз</a:t>
            </a: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классическом варианте </a:t>
            </a:r>
          </a:p>
          <a:p>
            <a:pPr marL="971640" lvl="1" indent="-513720">
              <a:buClr>
                <a:srgbClr val="000000"/>
              </a:buClr>
              <a:buFont typeface="Symbol" charset="2"/>
              <a:buChar char="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Нужно одно число на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выравнивание (аналог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веса для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BLAST).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Это число – информационное содержание</a:t>
            </a:r>
          </a:p>
          <a:p>
            <a:pPr marL="971640" lvl="1" indent="-513720">
              <a:buClr>
                <a:srgbClr val="000000"/>
              </a:buClr>
              <a:buFont typeface="Symbol" charset="2"/>
              <a:buChar char=""/>
            </a:pP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E-value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должно показывать </a:t>
            </a:r>
            <a:r>
              <a:rPr lang="ru-RU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мат.ожидание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числа мотивов с тем же или большим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IC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, получаемых поиском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MEME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случайном банке того же размера и состава</a:t>
            </a:r>
          </a:p>
          <a:p>
            <a:pPr marL="971640" lvl="1" indent="-513720">
              <a:buClr>
                <a:srgbClr val="000000"/>
              </a:buClr>
              <a:buFont typeface="Symbol" charset="2"/>
              <a:buChar char="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Хорошей математической теории, позволяющей быстро вычислить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E-value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нет.</a:t>
            </a:r>
            <a:endParaRPr 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71640" lvl="1" indent="-513720">
              <a:buClr>
                <a:srgbClr val="000000"/>
              </a:buClr>
              <a:buFont typeface="Symbol" charset="2"/>
              <a:buChar char="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Используют эвристические алгоритмы</a:t>
            </a:r>
          </a:p>
          <a:p>
            <a:pPr marL="457920" lvl="1">
              <a:buClr>
                <a:srgbClr val="000000"/>
              </a:buClr>
            </a:pPr>
            <a:endParaRPr lang="ru-RU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71640" lvl="1" indent="-513720">
              <a:buClr>
                <a:srgbClr val="000000"/>
              </a:buClr>
              <a:buFont typeface="Symbol" charset="2"/>
              <a:buChar char=""/>
            </a:pPr>
            <a:endParaRPr lang="ru-RU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971640" lvl="1" indent="-513720">
              <a:buClr>
                <a:srgbClr val="000000"/>
              </a:buClr>
              <a:buFont typeface="Symbol" charset="2"/>
              <a:buChar char=""/>
            </a:pP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825849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4294967295"/>
          </p:nvPr>
        </p:nvSpPr>
        <p:spPr>
          <a:xfrm>
            <a:off x="6659184" y="7157193"/>
            <a:ext cx="2268141" cy="402483"/>
          </a:xfrm>
          <a:prstGeom prst="rect">
            <a:avLst/>
          </a:prstGeom>
        </p:spPr>
        <p:txBody>
          <a:bodyPr lIns="96213" tIns="48107" rIns="96213" bIns="48107"/>
          <a:lstStyle/>
          <a:p>
            <a:fld id="{4280A8C7-CE2A-4171-8686-5727339A32FC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152989"/>
              </p:ext>
            </p:extLst>
          </p:nvPr>
        </p:nvGraphicFramePr>
        <p:xfrm>
          <a:off x="239688" y="557908"/>
          <a:ext cx="9601249" cy="66227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63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20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000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48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18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396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Число</a:t>
                      </a:r>
                      <a:r>
                        <a:rPr lang="ru-RU" sz="2000" baseline="0" dirty="0" smtClean="0"/>
                        <a:t> последовательностей</a:t>
                      </a:r>
                      <a:endParaRPr lang="ru-RU" sz="2000" dirty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f(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b,j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= N(</a:t>
                      </a:r>
                      <a:r>
                        <a:rPr lang="en-US" sz="2000" dirty="0" err="1" smtClean="0"/>
                        <a:t>b,j</a:t>
                      </a:r>
                      <a:r>
                        <a:rPr lang="en-US" sz="2000" dirty="0" smtClean="0"/>
                        <a:t>)/N</a:t>
                      </a:r>
                      <a:endParaRPr lang="ru-RU" sz="2000" dirty="0"/>
                    </a:p>
                  </a:txBody>
                  <a:tcPr marL="36635" marR="36635" marT="51588" marB="51588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Частота</a:t>
                      </a:r>
                      <a:r>
                        <a:rPr lang="ru-RU" sz="2000" baseline="0" dirty="0" smtClean="0"/>
                        <a:t> буквы</a:t>
                      </a:r>
                      <a:r>
                        <a:rPr lang="en-US" sz="2000" baseline="0" dirty="0" smtClean="0"/>
                        <a:t> b</a:t>
                      </a:r>
                      <a:r>
                        <a:rPr lang="ru-RU" sz="2000" baseline="0" dirty="0" smtClean="0"/>
                        <a:t> в колонке</a:t>
                      </a:r>
                      <a:r>
                        <a:rPr lang="en-US" sz="2000" baseline="0" dirty="0" smtClean="0"/>
                        <a:t> j</a:t>
                      </a:r>
                      <a:endParaRPr lang="ru-RU" sz="2000" dirty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591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/>
                        <a:t>i</a:t>
                      </a:r>
                      <a:r>
                        <a:rPr lang="en-US" sz="2000" dirty="0" smtClean="0"/>
                        <a:t>-</a:t>
                      </a:r>
                      <a:r>
                        <a:rPr lang="ru-RU" sz="2000" dirty="0" smtClean="0"/>
                        <a:t>я</a:t>
                      </a:r>
                      <a:r>
                        <a:rPr lang="ru-RU" sz="2000" baseline="0" dirty="0" smtClean="0"/>
                        <a:t> </a:t>
                      </a:r>
                      <a:r>
                        <a:rPr lang="ru-RU" sz="2000" baseline="0" dirty="0" err="1" smtClean="0"/>
                        <a:t>последова-тельность</a:t>
                      </a:r>
                      <a:endParaRPr lang="ru-RU" sz="2000" dirty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F(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b,j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000" dirty="0" smtClean="0"/>
                    </a:p>
                    <a:p>
                      <a:r>
                        <a:rPr lang="en-US" sz="2000" dirty="0" smtClean="0"/>
                        <a:t>= (N(</a:t>
                      </a:r>
                      <a:r>
                        <a:rPr lang="en-US" sz="2000" dirty="0" err="1" smtClean="0"/>
                        <a:t>b,j</a:t>
                      </a:r>
                      <a:r>
                        <a:rPr lang="en-US" sz="2000" dirty="0" smtClean="0"/>
                        <a:t>)+</a:t>
                      </a:r>
                      <a:r>
                        <a:rPr lang="el-GR" sz="2000" dirty="0" smtClean="0"/>
                        <a:t>ε</a:t>
                      </a:r>
                      <a:r>
                        <a:rPr lang="en-US" sz="2000" baseline="-25000" dirty="0" smtClean="0"/>
                        <a:t>b</a:t>
                      </a:r>
                      <a:r>
                        <a:rPr lang="en-US" sz="2000" baseline="0" dirty="0" smtClean="0"/>
                        <a:t>)/(N</a:t>
                      </a:r>
                      <a:r>
                        <a:rPr lang="en-US" sz="2000" dirty="0" smtClean="0"/>
                        <a:t>+</a:t>
                      </a:r>
                      <a:r>
                        <a:rPr lang="el-GR" sz="2000" dirty="0" smtClean="0"/>
                        <a:t>ε</a:t>
                      </a:r>
                      <a:r>
                        <a:rPr lang="en-US" sz="2000" dirty="0" smtClean="0"/>
                        <a:t>)</a:t>
                      </a:r>
                      <a:r>
                        <a:rPr lang="ru-RU" sz="2000" dirty="0" smtClean="0"/>
                        <a:t/>
                      </a:r>
                      <a:br>
                        <a:rPr lang="ru-RU" sz="2000" dirty="0" smtClean="0"/>
                      </a:br>
                      <a:r>
                        <a:rPr lang="el-GR" sz="2000" dirty="0" smtClean="0"/>
                        <a:t>ε</a:t>
                      </a:r>
                      <a:r>
                        <a:rPr lang="ru-RU" sz="2000" dirty="0" smtClean="0"/>
                        <a:t> = </a:t>
                      </a:r>
                      <a:r>
                        <a:rPr lang="en-US" sz="2000" dirty="0" smtClean="0">
                          <a:sym typeface="Symbol"/>
                        </a:rPr>
                        <a:t></a:t>
                      </a:r>
                      <a:r>
                        <a:rPr lang="en-US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l-GR" sz="2000" dirty="0" smtClean="0"/>
                        <a:t>ε</a:t>
                      </a:r>
                      <a:r>
                        <a:rPr lang="en-US" sz="2000" baseline="-25000" dirty="0" smtClean="0"/>
                        <a:t>b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endParaRPr lang="ru-RU" sz="2000" baseline="0" dirty="0"/>
                    </a:p>
                  </a:txBody>
                  <a:tcPr marL="36635" marR="36635" marT="51588" marB="5158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Частота</a:t>
                      </a:r>
                      <a:r>
                        <a:rPr lang="ru-RU" sz="2000" baseline="0" dirty="0" smtClean="0"/>
                        <a:t> буквы </a:t>
                      </a:r>
                      <a:r>
                        <a:rPr lang="en-US" sz="2000" baseline="0" dirty="0" smtClean="0"/>
                        <a:t>b</a:t>
                      </a:r>
                      <a:r>
                        <a:rPr lang="ru-RU" sz="2000" baseline="0" dirty="0" smtClean="0"/>
                        <a:t> в колонке</a:t>
                      </a:r>
                      <a:r>
                        <a:rPr lang="en-US" sz="2000" baseline="0" dirty="0" smtClean="0"/>
                        <a:t> j </a:t>
                      </a:r>
                      <a:r>
                        <a:rPr lang="ru-RU" sz="2000" baseline="0" dirty="0" smtClean="0"/>
                        <a:t>с учетом </a:t>
                      </a:r>
                      <a:r>
                        <a:rPr lang="ru-RU" sz="2000" baseline="0" dirty="0" err="1" smtClean="0"/>
                        <a:t>псевдокаунтов</a:t>
                      </a:r>
                      <a:endParaRPr lang="ru-RU" sz="2000" dirty="0" smtClean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39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Число колонок</a:t>
                      </a:r>
                      <a:endParaRPr lang="ru-RU" sz="2000" dirty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I(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b,j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= F(</a:t>
                      </a:r>
                      <a:r>
                        <a:rPr lang="en-US" sz="2000" dirty="0" err="1" smtClean="0"/>
                        <a:t>b,j</a:t>
                      </a:r>
                      <a:r>
                        <a:rPr lang="en-US" sz="2000" dirty="0" smtClean="0"/>
                        <a:t>)·log</a:t>
                      </a:r>
                      <a:r>
                        <a:rPr lang="en-US" sz="2000" baseline="-25000" dirty="0" smtClean="0"/>
                        <a:t>2</a:t>
                      </a:r>
                      <a:r>
                        <a:rPr lang="en-US" sz="2000" dirty="0" smtClean="0"/>
                        <a:t>[F(</a:t>
                      </a:r>
                      <a:r>
                        <a:rPr lang="en-US" sz="2000" dirty="0" err="1" smtClean="0"/>
                        <a:t>b,j</a:t>
                      </a:r>
                      <a:r>
                        <a:rPr lang="en-US" sz="2000" dirty="0" smtClean="0"/>
                        <a:t>)/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000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2000" dirty="0" smtClean="0"/>
                        <a:t>]</a:t>
                      </a:r>
                      <a:endParaRPr lang="ru-RU" sz="2000" dirty="0"/>
                    </a:p>
                  </a:txBody>
                  <a:tcPr marL="36635" marR="36635" marT="51588" marB="5158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Информационное содержание </a:t>
                      </a:r>
                      <a:r>
                        <a:rPr lang="ru-RU" sz="2000" baseline="0" dirty="0" smtClean="0"/>
                        <a:t>буквы </a:t>
                      </a:r>
                      <a:r>
                        <a:rPr lang="en-US" sz="2000" baseline="0" dirty="0" smtClean="0"/>
                        <a:t>b </a:t>
                      </a:r>
                      <a:r>
                        <a:rPr lang="ru-RU" sz="2000" baseline="0" dirty="0" smtClean="0"/>
                        <a:t>в колонке </a:t>
                      </a:r>
                      <a:r>
                        <a:rPr lang="en-US" sz="2000" baseline="0" dirty="0" smtClean="0"/>
                        <a:t>j </a:t>
                      </a:r>
                      <a:endParaRPr lang="ru-RU" sz="2000" dirty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357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j-</a:t>
                      </a:r>
                      <a:r>
                        <a:rPr lang="ru-RU" sz="2000" dirty="0" smtClean="0"/>
                        <a:t>я колонка</a:t>
                      </a:r>
                      <a:endParaRPr lang="ru-RU" sz="2000" dirty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I(j)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= </a:t>
                      </a:r>
                      <a:r>
                        <a:rPr lang="en-US" sz="2000" dirty="0" smtClean="0">
                          <a:sym typeface="Symbol"/>
                        </a:rPr>
                        <a:t></a:t>
                      </a:r>
                      <a:r>
                        <a:rPr lang="en-US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b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I(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b,j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dirty="0"/>
                    </a:p>
                  </a:txBody>
                  <a:tcPr marL="36635" marR="36635" marT="51588" marB="51588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Информационное содержание </a:t>
                      </a:r>
                      <a:r>
                        <a:rPr lang="ru-RU" sz="2000" baseline="0" dirty="0" smtClean="0"/>
                        <a:t>колонки </a:t>
                      </a:r>
                      <a:r>
                        <a:rPr lang="en-US" sz="2000" baseline="0" dirty="0" smtClean="0"/>
                        <a:t>j</a:t>
                      </a:r>
                      <a:endParaRPr lang="ru-RU" sz="2000" dirty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3963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N(</a:t>
                      </a:r>
                      <a:r>
                        <a:rPr lang="en-US" sz="2000" dirty="0" err="1" smtClean="0"/>
                        <a:t>b,j</a:t>
                      </a:r>
                      <a:r>
                        <a:rPr lang="en-US" sz="2000" dirty="0" smtClean="0"/>
                        <a:t>)</a:t>
                      </a:r>
                      <a:endParaRPr lang="ru-RU" sz="2000" dirty="0"/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Число</a:t>
                      </a:r>
                      <a:r>
                        <a:rPr lang="ru-RU" sz="2000" baseline="0" dirty="0" smtClean="0"/>
                        <a:t> букв </a:t>
                      </a:r>
                      <a:r>
                        <a:rPr lang="en-US" sz="2000" baseline="0" dirty="0" smtClean="0"/>
                        <a:t>b </a:t>
                      </a:r>
                      <a:r>
                        <a:rPr lang="ru-RU" sz="2000" baseline="0" dirty="0" smtClean="0"/>
                        <a:t>в колонке </a:t>
                      </a:r>
                      <a:r>
                        <a:rPr lang="en-US" sz="2000" baseline="0" dirty="0" smtClean="0"/>
                        <a:t>j</a:t>
                      </a:r>
                      <a:endParaRPr lang="ru-RU" sz="2000" dirty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lang="ru-RU" sz="2000" dirty="0"/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= </a:t>
                      </a:r>
                      <a:r>
                        <a:rPr lang="en-US" sz="2000" dirty="0" smtClean="0">
                          <a:sym typeface="Symbol"/>
                        </a:rPr>
                        <a:t></a:t>
                      </a:r>
                      <a:r>
                        <a:rPr lang="en-US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j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I(j)</a:t>
                      </a:r>
                      <a:endParaRPr lang="ru-RU" sz="2000" dirty="0"/>
                    </a:p>
                  </a:txBody>
                  <a:tcPr marL="36635" marR="36635" marT="51588" marB="51588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Информационное содержание выравнивания</a:t>
                      </a:r>
                      <a:r>
                        <a:rPr lang="ru-RU" sz="2000" baseline="0" dirty="0" smtClean="0"/>
                        <a:t> сигналов</a:t>
                      </a:r>
                      <a:endParaRPr lang="ru-RU" sz="2000" dirty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396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Буква  </a:t>
                      </a:r>
                      <a:r>
                        <a:rPr lang="en-US" sz="2000" dirty="0" smtClean="0"/>
                        <a:t>A,T,G</a:t>
                      </a:r>
                      <a:r>
                        <a:rPr lang="ru-RU" sz="2000" dirty="0" smtClean="0"/>
                        <a:t>, </a:t>
                      </a:r>
                      <a:r>
                        <a:rPr lang="en-US" sz="2000" dirty="0" smtClean="0"/>
                        <a:t>C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W(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b,j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= ln (F(</a:t>
                      </a:r>
                      <a:r>
                        <a:rPr lang="en-US" sz="2000" dirty="0" err="1" smtClean="0"/>
                        <a:t>b,j</a:t>
                      </a:r>
                      <a:r>
                        <a:rPr lang="en-US" sz="2000" dirty="0" smtClean="0"/>
                        <a:t>)+</a:t>
                      </a:r>
                      <a:r>
                        <a:rPr lang="en-US" sz="2000" dirty="0" smtClean="0">
                          <a:sym typeface="Symbol" panose="05050102010706020507" pitchFamily="18" charset="2"/>
                        </a:rPr>
                        <a:t></a:t>
                      </a:r>
                      <a:r>
                        <a:rPr lang="en-US" sz="2000" baseline="-25000" dirty="0" smtClean="0">
                          <a:sym typeface="Symbol" panose="05050102010706020507" pitchFamily="18" charset="2"/>
                        </a:rPr>
                        <a:t>b</a:t>
                      </a:r>
                      <a:r>
                        <a:rPr lang="en-US" sz="2000" dirty="0" smtClean="0"/>
                        <a:t>)/(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p</a:t>
                      </a:r>
                      <a:r>
                        <a:rPr lang="en-US" sz="2000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ru-RU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+ </a:t>
                      </a:r>
                      <a:r>
                        <a:rPr lang="en-US" sz="2000" dirty="0" smtClean="0">
                          <a:sym typeface="Symbol" panose="05050102010706020507" pitchFamily="18" charset="2"/>
                        </a:rPr>
                        <a:t></a:t>
                      </a:r>
                      <a:r>
                        <a:rPr lang="ru-RU" sz="2000" baseline="0" dirty="0" smtClean="0">
                          <a:sym typeface="Symbol" panose="05050102010706020507" pitchFamily="18" charset="2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ym typeface="Symbol" panose="05050102010706020507" pitchFamily="18" charset="2"/>
                        </a:rPr>
                        <a:t>   </a:t>
                      </a:r>
                      <a:r>
                        <a:rPr lang="en-US" sz="2000" dirty="0" smtClean="0">
                          <a:sym typeface="Symbol" panose="05050102010706020507" pitchFamily="18" charset="2"/>
                        </a:rPr>
                        <a:t></a:t>
                      </a:r>
                      <a:r>
                        <a:rPr lang="ru-RU" sz="2000" dirty="0" smtClean="0">
                          <a:sym typeface="Symbol" panose="05050102010706020507" pitchFamily="18" charset="2"/>
                        </a:rPr>
                        <a:t> = </a:t>
                      </a:r>
                      <a:r>
                        <a:rPr lang="en-US" sz="2000" dirty="0" smtClean="0">
                          <a:sym typeface="Symbol"/>
                        </a:rPr>
                        <a:t></a:t>
                      </a:r>
                      <a:r>
                        <a:rPr lang="en-US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ru-RU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dirty="0" smtClean="0">
                          <a:sym typeface="Symbol" panose="05050102010706020507" pitchFamily="18" charset="2"/>
                        </a:rPr>
                        <a:t></a:t>
                      </a:r>
                      <a:r>
                        <a:rPr lang="en-US" sz="2000" baseline="-25000" dirty="0" smtClean="0">
                          <a:sym typeface="Symbol" panose="05050102010706020507" pitchFamily="18" charset="2"/>
                        </a:rPr>
                        <a:t>b</a:t>
                      </a:r>
                      <a:endParaRPr lang="ru-RU" sz="2000" baseline="0" dirty="0"/>
                    </a:p>
                  </a:txBody>
                  <a:tcPr marL="36635" marR="36635" marT="51588" marB="51588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Вес</a:t>
                      </a:r>
                      <a:r>
                        <a:rPr lang="ru-RU" sz="2000" baseline="0" dirty="0" smtClean="0"/>
                        <a:t> буквы </a:t>
                      </a:r>
                      <a:r>
                        <a:rPr lang="en-US" sz="2000" baseline="0" dirty="0" smtClean="0"/>
                        <a:t>b </a:t>
                      </a:r>
                      <a:r>
                        <a:rPr lang="ru-RU" sz="2000" baseline="0" dirty="0" smtClean="0"/>
                        <a:t>относительно колонки </a:t>
                      </a:r>
                      <a:r>
                        <a:rPr lang="en-US" sz="2000" baseline="0" dirty="0" smtClean="0"/>
                        <a:t>j</a:t>
                      </a:r>
                      <a:endParaRPr lang="ru-RU" sz="2000" dirty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3396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Последователь</a:t>
                      </a:r>
                      <a:r>
                        <a:rPr lang="en-US" sz="2000" dirty="0" smtClean="0"/>
                        <a:t>-</a:t>
                      </a:r>
                      <a:r>
                        <a:rPr lang="ru-RU" sz="2000" dirty="0" err="1" smtClean="0"/>
                        <a:t>ность</a:t>
                      </a:r>
                      <a:r>
                        <a:rPr lang="ru-RU" sz="2000" baseline="0" dirty="0" smtClean="0"/>
                        <a:t> длины </a:t>
                      </a:r>
                      <a:r>
                        <a:rPr lang="en-US" sz="2000" baseline="0" dirty="0" smtClean="0"/>
                        <a:t>m</a:t>
                      </a:r>
                      <a:endParaRPr lang="ru-RU" sz="2000" dirty="0" smtClean="0"/>
                    </a:p>
                    <a:p>
                      <a:pPr algn="ctr"/>
                      <a:endParaRPr lang="ru-RU" sz="2000" dirty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W(S)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3052" marR="93052" marT="50398" marB="5039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= </a:t>
                      </a:r>
                      <a:r>
                        <a:rPr lang="en-US" sz="2000" dirty="0" smtClean="0">
                          <a:sym typeface="Symbol"/>
                        </a:rPr>
                        <a:t></a:t>
                      </a:r>
                      <a:r>
                        <a:rPr lang="en-US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j 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W(</a:t>
                      </a:r>
                      <a:r>
                        <a:rPr lang="en-US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r>
                        <a:rPr lang="en-US" sz="2000" baseline="-25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j</a:t>
                      </a:r>
                      <a:r>
                        <a:rPr lang="en-US" sz="200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j)</a:t>
                      </a:r>
                      <a:endParaRPr lang="ru-RU" sz="2000" dirty="0"/>
                    </a:p>
                  </a:txBody>
                  <a:tcPr marL="36635" marR="36635" marT="51588" marB="51588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Вес</a:t>
                      </a:r>
                      <a:r>
                        <a:rPr lang="ru-RU" sz="2000" baseline="0" dirty="0" smtClean="0"/>
                        <a:t> последовательности относительно выравнивания </a:t>
                      </a:r>
                      <a:endParaRPr lang="ru-RU" sz="2000" dirty="0"/>
                    </a:p>
                  </a:txBody>
                  <a:tcPr marL="93052" marR="93052" marT="50398" marB="50398" anchor="ctr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0547" y="0"/>
            <a:ext cx="89032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Обозначения,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 = (b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 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</a:t>
            </a:r>
            <a:r>
              <a:rPr kumimoji="0" lang="en-US" sz="2000" b="0" i="0" u="none" strike="noStrike" kern="0" cap="none" spc="0" normalizeH="0" baseline="-2500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2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,…, </a:t>
            </a:r>
            <a:r>
              <a:rPr kumimoji="0" lang="en-US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</a:t>
            </a:r>
            <a:r>
              <a:rPr kumimoji="0" lang="en-US" sz="2000" b="0" i="0" u="none" strike="noStrike" kern="0" cap="none" spc="0" normalizeH="0" baseline="-2500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</a:t>
            </a: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)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– посл., выровненная с  выравниванием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16939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86067" y="605418"/>
            <a:ext cx="9908489" cy="6602523"/>
          </a:xfrm>
          <a:prstGeom prst="rect">
            <a:avLst/>
          </a:prstGeom>
        </p:spPr>
        <p:txBody>
          <a:bodyPr lIns="96213" tIns="48107" rIns="96213" bIns="48107">
            <a:normAutofit fontScale="92500" lnSpcReduction="20000"/>
          </a:bodyPr>
          <a:lstStyle/>
          <a:p>
            <a:r>
              <a:rPr lang="ru-RU" sz="2600" dirty="0" smtClean="0"/>
              <a:t>Примем частоту </a:t>
            </a:r>
            <a:r>
              <a:rPr lang="en-US" sz="2600" dirty="0"/>
              <a:t>F(</a:t>
            </a:r>
            <a:r>
              <a:rPr lang="en-US" sz="2600" dirty="0" err="1"/>
              <a:t>b</a:t>
            </a:r>
            <a:r>
              <a:rPr lang="en-US" sz="2600" baseline="-25000" dirty="0" err="1"/>
              <a:t>j</a:t>
            </a:r>
            <a:r>
              <a:rPr lang="en-US" sz="2600" dirty="0"/>
              <a:t>, j) </a:t>
            </a:r>
            <a:r>
              <a:rPr lang="ru-RU" sz="2600" dirty="0" smtClean="0"/>
              <a:t> (за вероятность появления </a:t>
            </a:r>
            <a:r>
              <a:rPr lang="en-US" sz="2600" dirty="0" smtClean="0"/>
              <a:t>b </a:t>
            </a:r>
            <a:r>
              <a:rPr lang="ru-RU" sz="2600" dirty="0" smtClean="0"/>
              <a:t>в сигнале</a:t>
            </a:r>
            <a:r>
              <a:rPr lang="en-US" sz="2600" dirty="0" smtClean="0"/>
              <a:t> </a:t>
            </a:r>
            <a:r>
              <a:rPr lang="ru-RU" sz="2600" dirty="0" smtClean="0"/>
              <a:t>на </a:t>
            </a:r>
            <a:r>
              <a:rPr lang="en-US" sz="2600" dirty="0" smtClean="0"/>
              <a:t>j-</a:t>
            </a:r>
            <a:r>
              <a:rPr lang="ru-RU" sz="2600" dirty="0" smtClean="0"/>
              <a:t>м месте </a:t>
            </a:r>
            <a:endParaRPr lang="en-US" sz="2600" dirty="0"/>
          </a:p>
          <a:p>
            <a:r>
              <a:rPr lang="ru-RU" sz="2600" dirty="0" smtClean="0"/>
              <a:t>Генерируем последовательность длины </a:t>
            </a:r>
            <a:r>
              <a:rPr lang="en-US" sz="2600" dirty="0" smtClean="0"/>
              <a:t>m</a:t>
            </a:r>
            <a:r>
              <a:rPr lang="ru-RU" sz="2600" dirty="0" smtClean="0"/>
              <a:t>, выбирая буквы случайно согласно этим вероятностям – т.е. частые буквы в колонке выбираем чаще</a:t>
            </a:r>
            <a:endParaRPr lang="en-US" sz="2600" dirty="0" smtClean="0"/>
          </a:p>
          <a:p>
            <a:r>
              <a:rPr lang="ru-RU" sz="2600" dirty="0" smtClean="0"/>
              <a:t>Вероятность получить слово </a:t>
            </a:r>
            <a:r>
              <a:rPr lang="en-US" sz="2600" dirty="0" smtClean="0"/>
              <a:t>S</a:t>
            </a:r>
            <a:r>
              <a:rPr lang="ru-RU" sz="2600" dirty="0" smtClean="0"/>
              <a:t> = (</a:t>
            </a:r>
            <a:r>
              <a:rPr lang="en-US" sz="2600" kern="0" dirty="0">
                <a:solidFill>
                  <a:sysClr val="windowText" lastClr="000000"/>
                </a:solidFill>
              </a:rPr>
              <a:t>= (b</a:t>
            </a:r>
            <a:r>
              <a:rPr lang="en-US" sz="2600" kern="0" baseline="-25000" dirty="0">
                <a:solidFill>
                  <a:sysClr val="windowText" lastClr="000000"/>
                </a:solidFill>
              </a:rPr>
              <a:t>1</a:t>
            </a:r>
            <a:r>
              <a:rPr lang="ru-RU" sz="2600" kern="0" dirty="0">
                <a:solidFill>
                  <a:sysClr val="windowText" lastClr="000000"/>
                </a:solidFill>
              </a:rPr>
              <a:t>. </a:t>
            </a:r>
            <a:r>
              <a:rPr lang="en-US" sz="2600" kern="0" dirty="0">
                <a:solidFill>
                  <a:sysClr val="windowText" lastClr="000000"/>
                </a:solidFill>
              </a:rPr>
              <a:t>b</a:t>
            </a:r>
            <a:r>
              <a:rPr lang="en-US" sz="2600" kern="0" baseline="-25000" dirty="0">
                <a:solidFill>
                  <a:sysClr val="windowText" lastClr="000000"/>
                </a:solidFill>
              </a:rPr>
              <a:t>2</a:t>
            </a:r>
            <a:r>
              <a:rPr lang="en-US" sz="2600" kern="0" dirty="0">
                <a:solidFill>
                  <a:sysClr val="windowText" lastClr="000000"/>
                </a:solidFill>
              </a:rPr>
              <a:t>,…, </a:t>
            </a:r>
            <a:r>
              <a:rPr lang="en-US" sz="2600" kern="0" dirty="0" err="1">
                <a:solidFill>
                  <a:sysClr val="windowText" lastClr="000000"/>
                </a:solidFill>
              </a:rPr>
              <a:t>b</a:t>
            </a:r>
            <a:r>
              <a:rPr lang="en-US" sz="2600" kern="0" baseline="-25000" dirty="0" err="1">
                <a:solidFill>
                  <a:sysClr val="windowText" lastClr="000000"/>
                </a:solidFill>
              </a:rPr>
              <a:t>m</a:t>
            </a:r>
            <a:r>
              <a:rPr lang="en-US" sz="2600" kern="0" dirty="0">
                <a:solidFill>
                  <a:sysClr val="windowText" lastClr="000000"/>
                </a:solidFill>
              </a:rPr>
              <a:t>)</a:t>
            </a:r>
            <a:r>
              <a:rPr lang="ru-RU" sz="2600" kern="0" dirty="0">
                <a:solidFill>
                  <a:sysClr val="windowText" lastClr="000000"/>
                </a:solidFill>
              </a:rPr>
              <a:t> </a:t>
            </a:r>
            <a:r>
              <a:rPr lang="ru-RU" sz="2600" kern="0" dirty="0" smtClean="0">
                <a:solidFill>
                  <a:sysClr val="windowText" lastClr="000000"/>
                </a:solidFill>
              </a:rPr>
              <a:t> равна п</a:t>
            </a:r>
            <a:r>
              <a:rPr lang="ru-RU" sz="2600" dirty="0" smtClean="0"/>
              <a:t>роизведению </a:t>
            </a:r>
            <a:r>
              <a:rPr lang="en-US" sz="2600" dirty="0" smtClean="0"/>
              <a:t>P(S|</a:t>
            </a:r>
            <a:r>
              <a:rPr lang="ru-RU" sz="2600" dirty="0" smtClean="0"/>
              <a:t>выравнивание) = </a:t>
            </a:r>
            <a:r>
              <a:rPr lang="ru-RU" sz="2600" dirty="0" smtClean="0">
                <a:sym typeface="Symbol"/>
              </a:rPr>
              <a:t></a:t>
            </a:r>
            <a:r>
              <a:rPr lang="en-US" sz="2600" baseline="-25000" dirty="0" err="1" smtClean="0"/>
              <a:t>j</a:t>
            </a:r>
            <a:r>
              <a:rPr lang="en-US" sz="2600" dirty="0" err="1" smtClean="0"/>
              <a:t>F</a:t>
            </a:r>
            <a:r>
              <a:rPr lang="en-US" sz="2600" dirty="0" smtClean="0"/>
              <a:t>(</a:t>
            </a:r>
            <a:r>
              <a:rPr lang="en-US" sz="2600" dirty="0" err="1" smtClean="0"/>
              <a:t>b</a:t>
            </a:r>
            <a:r>
              <a:rPr lang="en-US" sz="2600" baseline="-25000" dirty="0" err="1" smtClean="0"/>
              <a:t>j</a:t>
            </a:r>
            <a:r>
              <a:rPr lang="en-US" sz="2600" dirty="0" smtClean="0"/>
              <a:t>, j) </a:t>
            </a:r>
            <a:r>
              <a:rPr lang="ru-RU" sz="2600" dirty="0" smtClean="0"/>
              <a:t>, так генератор выбирает буквы независимо.</a:t>
            </a:r>
            <a:r>
              <a:rPr lang="en-US" sz="2600" dirty="0" smtClean="0"/>
              <a:t> </a:t>
            </a:r>
            <a:r>
              <a:rPr lang="ru-RU" sz="2600" dirty="0" smtClean="0"/>
              <a:t>Чем больше эта вероятность,  тем слово </a:t>
            </a:r>
            <a:r>
              <a:rPr lang="en-US" sz="2600" dirty="0" smtClean="0"/>
              <a:t>S </a:t>
            </a:r>
            <a:r>
              <a:rPr lang="ru-RU" sz="2600" dirty="0" smtClean="0"/>
              <a:t>больше похоже на выравнивание</a:t>
            </a:r>
          </a:p>
          <a:p>
            <a:r>
              <a:rPr lang="ru-RU" sz="2600" dirty="0" smtClean="0"/>
              <a:t>Нужен контроль. Контролем будем считать вероятность увидеть слово </a:t>
            </a:r>
            <a:r>
              <a:rPr lang="en-US" sz="2600" dirty="0" smtClean="0"/>
              <a:t>S </a:t>
            </a:r>
            <a:r>
              <a:rPr lang="ru-RU" sz="2600" dirty="0" smtClean="0"/>
              <a:t>в геноме, как произведение частот букв в геноме:</a:t>
            </a:r>
            <a:r>
              <a:rPr lang="en-US" sz="2600" dirty="0" smtClean="0"/>
              <a:t> P(S) = </a:t>
            </a:r>
            <a:r>
              <a:rPr lang="ru-RU" sz="2600" dirty="0" smtClean="0">
                <a:sym typeface="Symbol"/>
              </a:rPr>
              <a:t></a:t>
            </a:r>
            <a:r>
              <a:rPr lang="en-US" sz="2600" baseline="-25000" dirty="0" smtClean="0"/>
              <a:t>j</a:t>
            </a:r>
            <a:r>
              <a:rPr lang="en-US" sz="2600" dirty="0" smtClean="0"/>
              <a:t> </a:t>
            </a:r>
            <a:r>
              <a:rPr lang="en-US" sz="2600" dirty="0" err="1" smtClean="0"/>
              <a:t>p</a:t>
            </a:r>
            <a:r>
              <a:rPr lang="en-US" sz="2600" baseline="-25000" dirty="0" err="1" smtClean="0"/>
              <a:t>b</a:t>
            </a:r>
            <a:r>
              <a:rPr lang="en-US" sz="2600" baseline="-40000" dirty="0" err="1" smtClean="0"/>
              <a:t>j</a:t>
            </a:r>
            <a:endParaRPr lang="en-US" sz="2600" baseline="-40000" dirty="0" smtClean="0"/>
          </a:p>
          <a:p>
            <a:r>
              <a:rPr lang="ru-RU" sz="2600" dirty="0" smtClean="0"/>
              <a:t>Решение про сходство </a:t>
            </a:r>
            <a:r>
              <a:rPr lang="en-US" sz="2600" dirty="0" smtClean="0"/>
              <a:t>S </a:t>
            </a:r>
            <a:r>
              <a:rPr lang="ru-RU" sz="2600" dirty="0" smtClean="0"/>
              <a:t>с выравниванием принимается просто: что вероятнее, тому и верим:</a:t>
            </a:r>
          </a:p>
          <a:p>
            <a:pPr lvl="1"/>
            <a:r>
              <a:rPr lang="ru-RU" sz="2600" dirty="0" smtClean="0"/>
              <a:t>Если </a:t>
            </a:r>
            <a:r>
              <a:rPr lang="en-US" sz="2600" dirty="0" smtClean="0"/>
              <a:t>P(S|</a:t>
            </a:r>
            <a:r>
              <a:rPr lang="ru-RU" sz="2600" dirty="0" smtClean="0"/>
              <a:t>выравнивание) </a:t>
            </a:r>
            <a:r>
              <a:rPr lang="en-US" sz="2600" dirty="0" smtClean="0"/>
              <a:t> &gt;&gt; P(S),  </a:t>
            </a:r>
            <a:r>
              <a:rPr lang="ru-RU" sz="2600" dirty="0" smtClean="0"/>
              <a:t>то </a:t>
            </a:r>
            <a:r>
              <a:rPr lang="en-US" sz="2600" dirty="0" smtClean="0"/>
              <a:t>S </a:t>
            </a:r>
            <a:r>
              <a:rPr lang="ru-RU" sz="2600" dirty="0" smtClean="0"/>
              <a:t>похоже на выравнивание</a:t>
            </a:r>
          </a:p>
          <a:p>
            <a:pPr lvl="1"/>
            <a:r>
              <a:rPr lang="ru-RU" sz="2600" dirty="0" smtClean="0"/>
              <a:t>Если </a:t>
            </a:r>
            <a:r>
              <a:rPr lang="en-US" sz="2600" dirty="0" smtClean="0"/>
              <a:t>P(S|</a:t>
            </a:r>
            <a:r>
              <a:rPr lang="ru-RU" sz="2600" dirty="0"/>
              <a:t>выравнивание) </a:t>
            </a:r>
            <a:r>
              <a:rPr lang="en-US" sz="2600" dirty="0" smtClean="0"/>
              <a:t>&lt;</a:t>
            </a:r>
            <a:r>
              <a:rPr lang="ru-RU" sz="2600" dirty="0" smtClean="0"/>
              <a:t> </a:t>
            </a:r>
            <a:r>
              <a:rPr lang="en-US" sz="2600" dirty="0"/>
              <a:t>P(S</a:t>
            </a:r>
            <a:r>
              <a:rPr lang="ru-RU" sz="2600" dirty="0"/>
              <a:t>) </a:t>
            </a:r>
            <a:r>
              <a:rPr lang="ru-RU" sz="2600" dirty="0" smtClean="0"/>
              <a:t> (или даже чуть больше)</a:t>
            </a:r>
            <a:r>
              <a:rPr lang="en-US" sz="2600" dirty="0" smtClean="0"/>
              <a:t>,  </a:t>
            </a:r>
            <a:r>
              <a:rPr lang="ru-RU" sz="2600" dirty="0" smtClean="0"/>
              <a:t>то </a:t>
            </a:r>
            <a:r>
              <a:rPr lang="en-US" sz="2600" dirty="0" smtClean="0"/>
              <a:t>S </a:t>
            </a:r>
            <a:r>
              <a:rPr lang="ru-RU" sz="2600" dirty="0" smtClean="0"/>
              <a:t>больше похоже на случайное слово из генома</a:t>
            </a:r>
            <a:r>
              <a:rPr lang="en-US" sz="2600" dirty="0" smtClean="0"/>
              <a:t> </a:t>
            </a:r>
            <a:r>
              <a:rPr lang="ru-RU" sz="2600" dirty="0" smtClean="0"/>
              <a:t>чем на  выравнивание</a:t>
            </a:r>
          </a:p>
          <a:p>
            <a:r>
              <a:rPr lang="ru-RU" sz="2600" dirty="0" smtClean="0"/>
              <a:t>Мерой сходства служит  отношение правдоподобия  </a:t>
            </a:r>
            <a:r>
              <a:rPr lang="en-US" sz="2600" dirty="0" smtClean="0"/>
              <a:t>P(S|</a:t>
            </a:r>
            <a:r>
              <a:rPr lang="ru-RU" sz="2600" dirty="0" smtClean="0"/>
              <a:t>выравнивание)/</a:t>
            </a:r>
            <a:r>
              <a:rPr lang="en-US" sz="2600" dirty="0" smtClean="0"/>
              <a:t>P(S). </a:t>
            </a:r>
            <a:r>
              <a:rPr lang="ru-RU" sz="2600" dirty="0" smtClean="0"/>
              <a:t>На практике вводят </a:t>
            </a:r>
            <a:r>
              <a:rPr lang="ru-RU" sz="2600" dirty="0" err="1" smtClean="0"/>
              <a:t>псевдоотсчёты</a:t>
            </a:r>
            <a:r>
              <a:rPr lang="ru-RU" sz="2600" dirty="0" smtClean="0"/>
              <a:t> и переходят к логарифмам – чтобы не умножать, а складывать:</a:t>
            </a:r>
          </a:p>
          <a:p>
            <a:pPr lvl="1">
              <a:buNone/>
            </a:pPr>
            <a:r>
              <a:rPr lang="en-US" sz="2600" dirty="0" smtClean="0"/>
              <a:t>W(S, </a:t>
            </a:r>
            <a:r>
              <a:rPr lang="ru-RU" sz="2600" dirty="0" smtClean="0"/>
              <a:t>выравнивание) = </a:t>
            </a:r>
            <a:r>
              <a:rPr lang="en-US" sz="2600" dirty="0" smtClean="0"/>
              <a:t>ln (P(S|</a:t>
            </a:r>
            <a:r>
              <a:rPr lang="ru-RU" sz="2600" dirty="0" smtClean="0"/>
              <a:t>выравнивание)/</a:t>
            </a:r>
            <a:r>
              <a:rPr lang="en-US" sz="2600" dirty="0" smtClean="0"/>
              <a:t>P(S))</a:t>
            </a:r>
            <a:r>
              <a:rPr lang="ru-RU" sz="2600" dirty="0" smtClean="0"/>
              <a:t> </a:t>
            </a:r>
            <a:br>
              <a:rPr lang="ru-RU" sz="2600" dirty="0" smtClean="0"/>
            </a:br>
            <a:r>
              <a:rPr lang="ru-RU" sz="2600" dirty="0" smtClean="0"/>
              <a:t>(</a:t>
            </a:r>
            <a:r>
              <a:rPr lang="ru-RU" sz="2600" dirty="0" err="1" smtClean="0"/>
              <a:t>псевдоотсчёты</a:t>
            </a:r>
            <a:r>
              <a:rPr lang="ru-RU" sz="2600" dirty="0" smtClean="0"/>
              <a:t> в этой формуле не учтены)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7119442" y="7006700"/>
            <a:ext cx="2268141" cy="402483"/>
          </a:xfrm>
          <a:prstGeom prst="rect">
            <a:avLst/>
          </a:prstGeom>
        </p:spPr>
        <p:txBody>
          <a:bodyPr lIns="96213" tIns="48107" rIns="96213" bIns="48107"/>
          <a:lstStyle/>
          <a:p>
            <a:fld id="{4280A8C7-CE2A-4171-8686-5727339A32FC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0" name="Номер слайда 6"/>
          <p:cNvSpPr txBox="1">
            <a:spLocks/>
          </p:cNvSpPr>
          <p:nvPr/>
        </p:nvSpPr>
        <p:spPr>
          <a:xfrm>
            <a:off x="7070977" y="8802123"/>
            <a:ext cx="2660703" cy="402483"/>
          </a:xfrm>
          <a:prstGeom prst="rect">
            <a:avLst/>
          </a:prstGeom>
        </p:spPr>
        <p:txBody>
          <a:bodyPr vert="horz" lIns="96213" tIns="48107" rIns="96213" bIns="48107" rtlCol="0" anchor="ctr"/>
          <a:lstStyle/>
          <a:p>
            <a:pPr algn="r" defTabSz="962132">
              <a:defRPr/>
            </a:pPr>
            <a:fld id="{4280A8C7-CE2A-4171-8686-5727339A32FC}" type="slidenum">
              <a:rPr lang="ru-RU" sz="1300">
                <a:solidFill>
                  <a:schemeClr val="tx1">
                    <a:tint val="75000"/>
                  </a:schemeClr>
                </a:solidFill>
              </a:rPr>
              <a:pPr algn="r" defTabSz="962132">
                <a:defRPr/>
              </a:pPr>
              <a:t>14</a:t>
            </a:fld>
            <a:endParaRPr lang="ru-RU" sz="13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7817" y="55156"/>
            <a:ext cx="74557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PWM</a:t>
            </a:r>
            <a:r>
              <a:rPr lang="ru-RU" sz="2800" b="1" dirty="0" smtClean="0"/>
              <a:t> как генератор последовательностей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6623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043" y="613489"/>
            <a:ext cx="8694539" cy="1348930"/>
          </a:xfrm>
        </p:spPr>
        <p:txBody>
          <a:bodyPr>
            <a:normAutofit/>
          </a:bodyPr>
          <a:lstStyle/>
          <a:p>
            <a:r>
              <a:rPr lang="en-US" sz="3663" dirty="0"/>
              <a:t>Gibbs Sampling</a:t>
            </a:r>
            <a:r>
              <a:rPr lang="en-US" sz="3663" dirty="0">
                <a:solidFill>
                  <a:schemeClr val="tx2"/>
                </a:solidFill>
              </a:rPr>
              <a:t/>
            </a:r>
            <a:br>
              <a:rPr lang="en-US" sz="3663" dirty="0">
                <a:solidFill>
                  <a:schemeClr val="tx2"/>
                </a:solidFill>
              </a:rPr>
            </a:br>
            <a:endParaRPr lang="ru-RU" sz="3663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3043" y="1353378"/>
            <a:ext cx="8694539" cy="567358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Первый шаг такой же, как в </a:t>
            </a:r>
            <a:r>
              <a:rPr lang="en-US" dirty="0" smtClean="0"/>
              <a:t>MEME</a:t>
            </a:r>
            <a:r>
              <a:rPr lang="ru-RU" dirty="0" smtClean="0"/>
              <a:t>: выбор выравнивания </a:t>
            </a:r>
            <a:r>
              <a:rPr lang="en-US" dirty="0" smtClean="0"/>
              <a:t>A </a:t>
            </a:r>
            <a:r>
              <a:rPr lang="ru-RU" dirty="0" smtClean="0"/>
              <a:t>из случайных фрагментов</a:t>
            </a:r>
          </a:p>
          <a:p>
            <a:r>
              <a:rPr lang="ru-RU" dirty="0" smtClean="0"/>
              <a:t>Шаг состоит в удалении одного фрагмента и замене его случайным фрагментом из той же последовательности</a:t>
            </a:r>
            <a:r>
              <a:rPr lang="en-US" dirty="0" smtClean="0"/>
              <a:t> =&gt; </a:t>
            </a:r>
            <a:r>
              <a:rPr lang="ru-RU" dirty="0" smtClean="0"/>
              <a:t>новое выравнивание </a:t>
            </a:r>
            <a:r>
              <a:rPr lang="en-US" dirty="0" smtClean="0"/>
              <a:t>B</a:t>
            </a:r>
          </a:p>
          <a:p>
            <a:r>
              <a:rPr lang="ru-RU" dirty="0" smtClean="0"/>
              <a:t>Если </a:t>
            </a:r>
            <a:r>
              <a:rPr lang="en-US" dirty="0" smtClean="0"/>
              <a:t>I(B) &gt; I(A), </a:t>
            </a:r>
            <a:r>
              <a:rPr lang="ru-RU" dirty="0" smtClean="0"/>
              <a:t>то берем </a:t>
            </a:r>
            <a:r>
              <a:rPr lang="en-US" dirty="0" smtClean="0"/>
              <a:t>B</a:t>
            </a:r>
          </a:p>
          <a:p>
            <a:r>
              <a:rPr lang="ru-RU" dirty="0" smtClean="0"/>
              <a:t>Если </a:t>
            </a:r>
            <a:r>
              <a:rPr lang="en-US" dirty="0" smtClean="0"/>
              <a:t>I(B) &lt; I(A), </a:t>
            </a:r>
            <a:r>
              <a:rPr lang="ru-RU" dirty="0" smtClean="0"/>
              <a:t>то с вероятностью </a:t>
            </a:r>
            <a:r>
              <a:rPr lang="en-US" dirty="0" smtClean="0"/>
              <a:t> </a:t>
            </a: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берем </a:t>
            </a:r>
            <a:r>
              <a:rPr lang="en-US" dirty="0" smtClean="0"/>
              <a:t>B, </a:t>
            </a:r>
            <a:r>
              <a:rPr lang="ru-RU" dirty="0" smtClean="0"/>
              <a:t>иначе оставляем </a:t>
            </a:r>
            <a:r>
              <a:rPr lang="en-US" dirty="0" smtClean="0"/>
              <a:t>A</a:t>
            </a:r>
          </a:p>
          <a:p>
            <a:r>
              <a:rPr lang="en-US" dirty="0" smtClean="0"/>
              <a:t> </a:t>
            </a:r>
            <a:r>
              <a:rPr lang="ru-RU" dirty="0" smtClean="0"/>
              <a:t>В начале </a:t>
            </a:r>
            <a:r>
              <a:rPr lang="en-US" dirty="0" smtClean="0"/>
              <a:t>“</a:t>
            </a:r>
            <a:r>
              <a:rPr lang="ru-RU" dirty="0" smtClean="0"/>
              <a:t>температура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en-US" dirty="0" smtClean="0"/>
              <a:t>T </a:t>
            </a:r>
            <a:r>
              <a:rPr lang="ru-RU" dirty="0" smtClean="0"/>
              <a:t>большая =</a:t>
            </a:r>
            <a:r>
              <a:rPr lang="en-US" dirty="0" smtClean="0"/>
              <a:t>&gt; </a:t>
            </a:r>
            <a:r>
              <a:rPr lang="ru-RU" dirty="0" smtClean="0"/>
              <a:t>почти все замены на худшее выравнивание </a:t>
            </a:r>
            <a:r>
              <a:rPr lang="en-US" dirty="0" smtClean="0"/>
              <a:t>B </a:t>
            </a:r>
            <a:r>
              <a:rPr lang="ru-RU" dirty="0" smtClean="0"/>
              <a:t>принимаются; с каждым шагом температура понижается, так что все более  жесткие условия на то, чтобы взять </a:t>
            </a:r>
            <a:r>
              <a:rPr lang="en-US" dirty="0" smtClean="0"/>
              <a:t>B.</a:t>
            </a:r>
          </a:p>
          <a:p>
            <a:r>
              <a:rPr lang="en-US" dirty="0" smtClean="0"/>
              <a:t>“</a:t>
            </a:r>
            <a:r>
              <a:rPr lang="ru-RU" dirty="0" smtClean="0"/>
              <a:t>Тепловой отжиг</a:t>
            </a:r>
            <a:r>
              <a:rPr lang="en-US" dirty="0" smtClean="0"/>
              <a:t>”</a:t>
            </a:r>
            <a:r>
              <a:rPr lang="ru-RU" dirty="0" smtClean="0"/>
              <a:t> </a:t>
            </a:r>
            <a:r>
              <a:rPr lang="ru-RU" sz="1900" dirty="0" smtClean="0"/>
              <a:t>(Как в ПЦР</a:t>
            </a:r>
            <a:r>
              <a:rPr lang="en-US" sz="1900" dirty="0" smtClean="0">
                <a:sym typeface="Wingdings" panose="05000000000000000000" pitchFamily="2" charset="2"/>
              </a:rPr>
              <a:t> )</a:t>
            </a:r>
            <a:endParaRPr lang="en-US" sz="19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077513" y="4109396"/>
            <a:ext cx="3845926" cy="540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49" b="1" dirty="0"/>
              <a:t>P = exp [</a:t>
            </a:r>
            <a:r>
              <a:rPr lang="en-US" sz="1221" b="1" dirty="0"/>
              <a:t> </a:t>
            </a:r>
            <a:r>
              <a:rPr lang="en-US" sz="2849" b="1" dirty="0"/>
              <a:t>(I(B) – I(A))</a:t>
            </a:r>
            <a:r>
              <a:rPr lang="en-US" sz="1425" b="1" dirty="0"/>
              <a:t> </a:t>
            </a:r>
            <a:r>
              <a:rPr lang="en-US" sz="2849" b="1" dirty="0"/>
              <a:t>/</a:t>
            </a:r>
            <a:r>
              <a:rPr lang="en-US" sz="2035" b="1" dirty="0"/>
              <a:t> </a:t>
            </a:r>
            <a:r>
              <a:rPr lang="en-US" sz="2849" b="1" dirty="0"/>
              <a:t>T</a:t>
            </a:r>
            <a:r>
              <a:rPr lang="en-US" sz="2035" b="1" dirty="0"/>
              <a:t> </a:t>
            </a:r>
            <a:r>
              <a:rPr lang="en-US" sz="2849" b="1" dirty="0"/>
              <a:t>]</a:t>
            </a:r>
            <a:endParaRPr lang="ru-RU" sz="2849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A8C7-CE2A-4171-8686-5727339A32FC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4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Есть и другие алгоритмы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6927" y="1864172"/>
            <a:ext cx="9154010" cy="4795838"/>
          </a:xfrm>
        </p:spPr>
        <p:txBody>
          <a:bodyPr/>
          <a:lstStyle/>
          <a:p>
            <a:r>
              <a:rPr lang="ru-RU" dirty="0" smtClean="0"/>
              <a:t>У </a:t>
            </a:r>
            <a:r>
              <a:rPr lang="ru-RU" dirty="0" err="1" smtClean="0"/>
              <a:t>А.А.Миронова</a:t>
            </a:r>
            <a:r>
              <a:rPr lang="ru-RU" dirty="0" smtClean="0"/>
              <a:t> с </a:t>
            </a:r>
            <a:r>
              <a:rPr lang="ru-RU" dirty="0" err="1" smtClean="0"/>
              <a:t>соавт</a:t>
            </a:r>
            <a:endParaRPr lang="ru-RU" dirty="0" smtClean="0"/>
          </a:p>
          <a:p>
            <a:r>
              <a:rPr lang="en-US" dirty="0" err="1" smtClean="0"/>
              <a:t>ChiPMunk</a:t>
            </a:r>
            <a:r>
              <a:rPr lang="en-US" dirty="0" smtClean="0"/>
              <a:t> (</a:t>
            </a:r>
            <a:r>
              <a:rPr lang="ru-RU" dirty="0" err="1" smtClean="0"/>
              <a:t>В.Макеев</a:t>
            </a:r>
            <a:r>
              <a:rPr lang="ru-RU" dirty="0" smtClean="0"/>
              <a:t>, </a:t>
            </a:r>
            <a:r>
              <a:rPr lang="ru-RU" dirty="0" err="1" smtClean="0"/>
              <a:t>И.Кулаковский</a:t>
            </a:r>
            <a:r>
              <a:rPr lang="ru-RU" dirty="0" smtClean="0"/>
              <a:t> с </a:t>
            </a:r>
            <a:r>
              <a:rPr lang="ru-RU" dirty="0" err="1" smtClean="0"/>
              <a:t>соват</a:t>
            </a:r>
            <a:r>
              <a:rPr lang="ru-RU" dirty="0" smtClean="0"/>
              <a:t>.)</a:t>
            </a:r>
            <a:br>
              <a:rPr lang="ru-RU" dirty="0" smtClean="0"/>
            </a:br>
            <a:r>
              <a:rPr lang="en-US" dirty="0"/>
              <a:t>(</a:t>
            </a:r>
            <a:r>
              <a:rPr lang="en-US" dirty="0">
                <a:hlinkClick r:id="rId2"/>
              </a:rPr>
              <a:t>https://opera.autosome.ru/chipmunk/discovery</a:t>
            </a:r>
            <a:r>
              <a:rPr lang="en-US" dirty="0"/>
              <a:t>)</a:t>
            </a: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И </a:t>
            </a:r>
            <a:r>
              <a:rPr lang="ru-RU" dirty="0" err="1" smtClean="0"/>
              <a:t>др</a:t>
            </a:r>
            <a:r>
              <a:rPr lang="ru-RU" dirty="0" smtClean="0"/>
              <a:t> (см. </a:t>
            </a:r>
            <a:r>
              <a:rPr lang="en-US" dirty="0"/>
              <a:t>https://</a:t>
            </a:r>
            <a:r>
              <a:rPr lang="en-US" dirty="0" smtClean="0"/>
              <a:t>molbiol-tools.ca/DNA_Motifs.htm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5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TextShape 1"/>
          <p:cNvSpPr txBox="1"/>
          <p:nvPr/>
        </p:nvSpPr>
        <p:spPr>
          <a:xfrm>
            <a:off x="693000" y="361792"/>
            <a:ext cx="8693280" cy="1460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Ограничения MEME</a:t>
            </a:r>
          </a:p>
        </p:txBody>
      </p:sp>
      <p:sp>
        <p:nvSpPr>
          <p:cNvPr id="383" name="TextShape 2"/>
          <p:cNvSpPr txBox="1"/>
          <p:nvPr/>
        </p:nvSpPr>
        <p:spPr>
          <a:xfrm>
            <a:off x="540312" y="2318523"/>
            <a:ext cx="9031789" cy="376561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Предположение о независимости позиций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выравнивания</a:t>
            </a:r>
            <a:b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Находит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только мотивы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без </a:t>
            </a:r>
            <a:r>
              <a:rPr lang="ru-RU" sz="28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гэпов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Предназначен для коротких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последовательностей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</a:br>
            <a:endParaRPr 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2800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Число входных последовательностей ограничено </a:t>
            </a:r>
            <a:r>
              <a:rPr lang="en-US" sz="28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>(&lt;50)</a:t>
            </a:r>
            <a:r>
              <a:rPr lang="ru-RU" sz="28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  <a:t/>
            </a:r>
            <a:br>
              <a:rPr lang="ru-RU" sz="2800" b="0" strike="noStrike" spc="-1" dirty="0" smtClean="0">
                <a:uFill>
                  <a:solidFill>
                    <a:srgbClr val="FFFFFF"/>
                  </a:solidFill>
                </a:uFill>
                <a:latin typeface="Calibri"/>
              </a:rPr>
            </a:br>
            <a:endParaRPr lang="ru-RU" sz="2800" b="0" strike="noStrike" spc="-1" dirty="0" smtClean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919422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TextShape 1"/>
          <p:cNvSpPr txBox="1"/>
          <p:nvPr/>
        </p:nvSpPr>
        <p:spPr>
          <a:xfrm>
            <a:off x="693000" y="361792"/>
            <a:ext cx="8693280" cy="1460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dirty="0" smtClean="0"/>
              <a:t>3. </a:t>
            </a:r>
            <a:r>
              <a:rPr lang="en-US" sz="4400" dirty="0" smtClean="0"/>
              <a:t>Find </a:t>
            </a:r>
            <a:r>
              <a:rPr lang="en-US" sz="4400" dirty="0"/>
              <a:t>Individual Motif </a:t>
            </a:r>
            <a:r>
              <a:rPr lang="en-US" sz="4400" dirty="0" smtClean="0"/>
              <a:t>Occurrences (FIMO)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83" name="TextShape 2"/>
          <p:cNvSpPr txBox="1"/>
          <p:nvPr/>
        </p:nvSpPr>
        <p:spPr>
          <a:xfrm>
            <a:off x="10212" y="1744372"/>
            <a:ext cx="10070414" cy="576075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FIMO </a:t>
            </a:r>
            <a:r>
              <a:rPr lang="ru-RU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ищет встречи каждого из входных мотивов по очереди, независимо друг от друга</a:t>
            </a: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Использует алгоритм динамического программирования</a:t>
            </a: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Вычисляет 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p-value </a:t>
            </a:r>
            <a:r>
              <a:rPr lang="ru-RU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каждой находки.</a:t>
            </a: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ru-RU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Из-за проблемы множественного тестирования,</a:t>
            </a:r>
            <a:r>
              <a:rPr lang="en-US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p-value </a:t>
            </a:r>
            <a:r>
              <a:rPr lang="ru-RU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неправильно считать единственным показателем хорошей находки</a:t>
            </a: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lang="en-US" sz="3200" dirty="0" smtClean="0"/>
              <a:t>FIMO</a:t>
            </a:r>
            <a:r>
              <a:rPr lang="ru-RU" sz="3200" dirty="0" smtClean="0"/>
              <a:t> сообщает и</a:t>
            </a:r>
            <a:r>
              <a:rPr lang="en-US" sz="3200" dirty="0" smtClean="0"/>
              <a:t> </a:t>
            </a:r>
            <a:r>
              <a:rPr lang="en-US" sz="3200" i="1" dirty="0"/>
              <a:t>p</a:t>
            </a:r>
            <a:r>
              <a:rPr lang="en-US" sz="3200" dirty="0" smtClean="0"/>
              <a:t>-value</a:t>
            </a:r>
            <a:r>
              <a:rPr lang="ru-RU" sz="3200" dirty="0"/>
              <a:t>, </a:t>
            </a:r>
            <a:r>
              <a:rPr lang="ru-RU" sz="3200" dirty="0" smtClean="0"/>
              <a:t>и, дополнительно,</a:t>
            </a:r>
            <a:r>
              <a:rPr lang="en-US" sz="3200" dirty="0" smtClean="0"/>
              <a:t> </a:t>
            </a:r>
            <a:r>
              <a:rPr lang="ru-RU" sz="3200" dirty="0" smtClean="0"/>
              <a:t>величину </a:t>
            </a:r>
            <a:r>
              <a:rPr lang="en-US" sz="3200" i="1" dirty="0" smtClean="0"/>
              <a:t>q</a:t>
            </a:r>
            <a:r>
              <a:rPr lang="en-US" sz="3200" dirty="0" smtClean="0"/>
              <a:t>-value</a:t>
            </a:r>
            <a:r>
              <a:rPr lang="ru-RU" sz="3200" dirty="0" smtClean="0"/>
              <a:t>, которая определяет порог </a:t>
            </a:r>
            <a:r>
              <a:rPr lang="en-US" sz="3200" dirty="0" smtClean="0"/>
              <a:t>false discovery rate </a:t>
            </a:r>
            <a:r>
              <a:rPr lang="ru-RU" sz="3200" dirty="0" smtClean="0"/>
              <a:t>  </a:t>
            </a:r>
            <a:r>
              <a:rPr lang="en-US" sz="3200" dirty="0" smtClean="0"/>
              <a:t>(FDR) </a:t>
            </a:r>
            <a:r>
              <a:rPr lang="ru-RU" sz="3200" dirty="0" smtClean="0"/>
              <a:t>при котором</a:t>
            </a:r>
            <a:r>
              <a:rPr lang="en-US" sz="3200" dirty="0" smtClean="0"/>
              <a:t> </a:t>
            </a:r>
            <a:r>
              <a:rPr lang="en-US" sz="3200" i="1" dirty="0" smtClean="0"/>
              <a:t>p</a:t>
            </a:r>
            <a:r>
              <a:rPr lang="en-US" sz="3200" dirty="0" smtClean="0"/>
              <a:t>-value</a:t>
            </a:r>
            <a:r>
              <a:rPr lang="ru-RU" sz="3200" dirty="0" smtClean="0"/>
              <a:t> значимо</a:t>
            </a:r>
            <a:endParaRPr lang="ru-RU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endParaRPr lang="ru-RU" sz="32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2735818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939" y="1129892"/>
            <a:ext cx="8694737" cy="3144837"/>
          </a:xfrm>
        </p:spPr>
        <p:txBody>
          <a:bodyPr>
            <a:normAutofit/>
          </a:bodyPr>
          <a:lstStyle/>
          <a:p>
            <a:r>
              <a:rPr lang="en-US" sz="4400" dirty="0" smtClean="0">
                <a:latin typeface="+mn-lt"/>
              </a:rPr>
              <a:t>I </a:t>
            </a:r>
            <a:r>
              <a:rPr lang="ru-RU" sz="4400" dirty="0" err="1" smtClean="0">
                <a:latin typeface="+mn-lt"/>
              </a:rPr>
              <a:t>Недопредставленность</a:t>
            </a:r>
            <a:r>
              <a:rPr lang="ru-RU" sz="4400" dirty="0" smtClean="0">
                <a:latin typeface="+mn-lt"/>
              </a:rPr>
              <a:t> и </a:t>
            </a:r>
            <a:r>
              <a:rPr lang="ru-RU" sz="4400" dirty="0" err="1" smtClean="0">
                <a:latin typeface="+mn-lt"/>
              </a:rPr>
              <a:t>перепредставленность</a:t>
            </a:r>
            <a:r>
              <a:rPr lang="ru-RU" sz="4400" dirty="0" smtClean="0">
                <a:latin typeface="+mn-lt"/>
              </a:rPr>
              <a:t> слов (коротких последовательностей) и паттернов в геноме</a:t>
            </a:r>
            <a:endParaRPr lang="ru-RU" sz="4400" dirty="0"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Если слово </a:t>
            </a:r>
            <a:r>
              <a:rPr lang="ru-RU" dirty="0" err="1" smtClean="0"/>
              <a:t>недопредставлено</a:t>
            </a:r>
            <a:r>
              <a:rPr lang="ru-RU" dirty="0" smtClean="0"/>
              <a:t> или </a:t>
            </a:r>
            <a:r>
              <a:rPr lang="ru-RU" dirty="0" err="1" smtClean="0"/>
              <a:t>перепредставлено</a:t>
            </a:r>
            <a:r>
              <a:rPr lang="ru-RU" dirty="0" smtClean="0"/>
              <a:t>, надо искать биологическую причину отбора, направленного на уменьшение числа слов, или на их увеличение. Примеры.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8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8952" y="131362"/>
            <a:ext cx="8693150" cy="806505"/>
          </a:xfrm>
        </p:spPr>
        <p:txBody>
          <a:bodyPr/>
          <a:lstStyle/>
          <a:p>
            <a:pPr algn="ctr"/>
            <a:r>
              <a:rPr lang="ru-RU" dirty="0" smtClean="0"/>
              <a:t>Содержание Л3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01" y="937867"/>
            <a:ext cx="9409225" cy="47958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Про задания 6 и 7 практикумов</a:t>
            </a:r>
            <a:r>
              <a:rPr lang="en-US" dirty="0" smtClean="0"/>
              <a:t>. </a:t>
            </a:r>
            <a:r>
              <a:rPr lang="ru-RU" dirty="0" smtClean="0"/>
              <a:t>Тест 9.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Краткое содержание предыдущих серий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     Сигнал, мотив, </a:t>
            </a:r>
            <a:r>
              <a:rPr lang="en-US" dirty="0" smtClean="0"/>
              <a:t>PWM, IC</a:t>
            </a:r>
            <a:r>
              <a:rPr lang="ru-RU" dirty="0" smtClean="0"/>
              <a:t>,</a:t>
            </a:r>
            <a:r>
              <a:rPr lang="en-US" dirty="0" smtClean="0"/>
              <a:t> LOGO</a:t>
            </a:r>
            <a:r>
              <a:rPr lang="ru-RU" dirty="0" smtClean="0"/>
              <a:t>. Примеры сигналов   </a:t>
            </a:r>
            <a:r>
              <a:rPr lang="en-US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     </a:t>
            </a:r>
            <a:r>
              <a:rPr lang="ru-RU" dirty="0" smtClean="0"/>
              <a:t>Алгоритмы поиска мотивов</a:t>
            </a:r>
            <a:r>
              <a:rPr lang="en-US" dirty="0" smtClean="0"/>
              <a:t> de novo</a:t>
            </a:r>
            <a:endParaRPr lang="ru-RU" dirty="0" smtClean="0"/>
          </a:p>
          <a:p>
            <a:pPr marL="1485900" lvl="2" indent="-571500">
              <a:buFont typeface="+mj-lt"/>
              <a:buAutoNum type="alphaLcPeriod"/>
            </a:pPr>
            <a:r>
              <a:rPr lang="ru-RU" dirty="0" smtClean="0"/>
              <a:t> </a:t>
            </a:r>
            <a:r>
              <a:rPr lang="en-US" dirty="0" smtClean="0"/>
              <a:t>MEME</a:t>
            </a:r>
          </a:p>
          <a:p>
            <a:pPr marL="1485900" lvl="2" indent="-571500">
              <a:buFont typeface="+mj-lt"/>
              <a:buAutoNum type="alphaLcPeriod"/>
            </a:pPr>
            <a:r>
              <a:rPr lang="en-US" dirty="0" smtClean="0"/>
              <a:t>FIMO</a:t>
            </a:r>
          </a:p>
          <a:p>
            <a:pPr marL="1485900" lvl="2" indent="-571500">
              <a:buFont typeface="+mj-lt"/>
              <a:buAutoNum type="alphaLcPeriod"/>
            </a:pPr>
            <a:r>
              <a:rPr lang="en-US" dirty="0" err="1"/>
              <a:t>Gibs</a:t>
            </a:r>
            <a:r>
              <a:rPr lang="en-US" dirty="0"/>
              <a:t> sampler</a:t>
            </a:r>
            <a:endParaRPr lang="ru-RU" dirty="0" smtClean="0"/>
          </a:p>
          <a:p>
            <a:pPr marL="0" indent="0">
              <a:buNone/>
            </a:pPr>
            <a:r>
              <a:rPr lang="en-US" dirty="0" smtClean="0"/>
              <a:t>I. </a:t>
            </a:r>
            <a:r>
              <a:rPr lang="ru-RU" dirty="0" smtClean="0"/>
              <a:t>Определение </a:t>
            </a:r>
            <a:r>
              <a:rPr lang="ru-RU" dirty="0" err="1" smtClean="0"/>
              <a:t>недо</a:t>
            </a:r>
            <a:r>
              <a:rPr lang="ru-RU" dirty="0" smtClean="0"/>
              <a:t>- и пере-представленных слов и паттернов в геноме</a:t>
            </a:r>
          </a:p>
          <a:p>
            <a:pPr marL="0" indent="0">
              <a:buNone/>
            </a:pPr>
            <a:r>
              <a:rPr lang="en-US" dirty="0" smtClean="0"/>
              <a:t>II. </a:t>
            </a:r>
            <a:r>
              <a:rPr lang="ru-RU" dirty="0" smtClean="0"/>
              <a:t>Белки</a:t>
            </a:r>
            <a:r>
              <a:rPr lang="en-US" dirty="0" smtClean="0"/>
              <a:t>: PSSM </a:t>
            </a:r>
            <a:r>
              <a:rPr lang="ru-RU" dirty="0"/>
              <a:t>и </a:t>
            </a:r>
            <a:r>
              <a:rPr lang="en-US" dirty="0"/>
              <a:t>PSI </a:t>
            </a:r>
            <a:r>
              <a:rPr lang="en-US" dirty="0" smtClean="0"/>
              <a:t>BLAST</a:t>
            </a:r>
          </a:p>
          <a:p>
            <a:pPr marL="0" indent="0">
              <a:buNone/>
            </a:pPr>
            <a:r>
              <a:rPr lang="en-US" dirty="0" smtClean="0"/>
              <a:t>III. </a:t>
            </a:r>
            <a:r>
              <a:rPr lang="ru-RU" dirty="0" smtClean="0"/>
              <a:t>Белки: профили (?)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61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4472" y="74167"/>
            <a:ext cx="9754870" cy="1286155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+mn-lt"/>
              </a:rPr>
              <a:t>Самый простой и принятый способ оценки представленности слова или паттерна в геноме</a:t>
            </a:r>
            <a:endParaRPr lang="ru-RU" sz="3600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20</a:t>
            </a:fld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60515" y="3027904"/>
            <a:ext cx="9082784" cy="152003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CB &gt;&gt; 1 </a:t>
            </a:r>
            <a:r>
              <a:rPr lang="ru-RU" dirty="0" smtClean="0"/>
              <a:t> - слово </a:t>
            </a:r>
            <a:r>
              <a:rPr lang="ru-RU" dirty="0" err="1" smtClean="0"/>
              <a:t>перепредставлено</a:t>
            </a:r>
            <a:endParaRPr lang="ru-RU" dirty="0" smtClean="0"/>
          </a:p>
          <a:p>
            <a:r>
              <a:rPr lang="en-US" dirty="0" smtClean="0"/>
              <a:t>CB &lt;&lt; 1  - </a:t>
            </a:r>
            <a:r>
              <a:rPr lang="ru-RU" dirty="0"/>
              <a:t>слово </a:t>
            </a:r>
            <a:r>
              <a:rPr lang="ru-RU" dirty="0" err="1" smtClean="0"/>
              <a:t>недопредставлено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Вопрос в том, </a:t>
            </a:r>
            <a:r>
              <a:rPr lang="ru-RU" b="1" dirty="0" smtClean="0"/>
              <a:t>как  вычислять «ожидаемое»</a:t>
            </a:r>
            <a:endParaRPr lang="ru-RU" b="1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40004" y="1287431"/>
            <a:ext cx="9152984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100" dirty="0" err="1" smtClean="0">
                <a:solidFill>
                  <a:srgbClr val="000000"/>
                </a:solidFill>
                <a:latin typeface="Arial"/>
                <a:ea typeface="DejaVu Sans"/>
              </a:rPr>
              <a:t>Compositional</a:t>
            </a:r>
            <a:r>
              <a:rPr lang="ru-RU" sz="3100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3100" dirty="0" err="1" smtClean="0">
                <a:solidFill>
                  <a:srgbClr val="000000"/>
                </a:solidFill>
                <a:latin typeface="Arial"/>
                <a:ea typeface="DejaVu Sans"/>
              </a:rPr>
              <a:t>Bias</a:t>
            </a:r>
            <a:r>
              <a:rPr lang="ru-RU" sz="3100" dirty="0" smtClean="0">
                <a:solidFill>
                  <a:srgbClr val="000000"/>
                </a:solidFill>
                <a:latin typeface="Arial"/>
                <a:ea typeface="DejaVu Sans"/>
              </a:rPr>
              <a:t> (CB</a:t>
            </a:r>
            <a:r>
              <a:rPr lang="en-US" sz="3100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r>
              <a:rPr lang="ru-RU" sz="3100" dirty="0" smtClean="0">
                <a:solidFill>
                  <a:srgbClr val="000000"/>
                </a:solidFill>
                <a:latin typeface="Arial"/>
                <a:ea typeface="DejaVu Sans"/>
              </a:rPr>
              <a:t> слова </a:t>
            </a:r>
            <a:r>
              <a:rPr lang="en-US" sz="3100" dirty="0" smtClean="0">
                <a:solidFill>
                  <a:srgbClr val="000000"/>
                </a:solidFill>
                <a:latin typeface="Arial"/>
                <a:ea typeface="DejaVu Sans"/>
              </a:rPr>
              <a:t>W</a:t>
            </a:r>
            <a:r>
              <a:rPr lang="ru-RU" sz="3100" dirty="0" smtClean="0">
                <a:solidFill>
                  <a:srgbClr val="000000"/>
                </a:solidFill>
                <a:latin typeface="Arial"/>
                <a:ea typeface="DejaVu Sans"/>
              </a:rPr>
              <a:t> = </a:t>
            </a:r>
            <a:br>
              <a:rPr lang="ru-RU" sz="3100" dirty="0" smtClean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ru-RU" sz="2900" dirty="0" smtClean="0">
                <a:solidFill>
                  <a:srgbClr val="000000"/>
                </a:solidFill>
                <a:latin typeface="Arial"/>
                <a:ea typeface="DejaVu Sans"/>
              </a:rPr>
              <a:t>(</a:t>
            </a:r>
            <a:r>
              <a:rPr lang="ru-RU" sz="2500" dirty="0" smtClean="0">
                <a:solidFill>
                  <a:srgbClr val="000000"/>
                </a:solidFill>
                <a:latin typeface="Arial"/>
                <a:ea typeface="DejaVu Sans"/>
              </a:rPr>
              <a:t>наблюдаемое число слов</a:t>
            </a:r>
            <a:r>
              <a:rPr lang="en-US" sz="2500" dirty="0" smtClean="0">
                <a:solidFill>
                  <a:srgbClr val="000000"/>
                </a:solidFill>
                <a:latin typeface="Arial"/>
                <a:ea typeface="DejaVu Sans"/>
              </a:rPr>
              <a:t> W</a:t>
            </a:r>
            <a:r>
              <a:rPr lang="ru-RU" sz="2500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r>
              <a:rPr lang="en-US" sz="2500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500" dirty="0" smtClean="0">
                <a:solidFill>
                  <a:srgbClr val="000000"/>
                </a:solidFill>
                <a:latin typeface="Arial"/>
                <a:ea typeface="DejaVu Sans"/>
              </a:rPr>
              <a:t>/</a:t>
            </a:r>
            <a:r>
              <a:rPr lang="en-US" sz="2500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2500" dirty="0" smtClean="0">
                <a:solidFill>
                  <a:srgbClr val="000000"/>
                </a:solidFill>
                <a:latin typeface="Arial"/>
                <a:ea typeface="DejaVu Sans"/>
              </a:rPr>
              <a:t>(ожидаемое число слов</a:t>
            </a:r>
            <a:r>
              <a:rPr lang="en-US" sz="2500" dirty="0" smtClean="0">
                <a:solidFill>
                  <a:srgbClr val="000000"/>
                </a:solidFill>
                <a:latin typeface="Arial"/>
                <a:ea typeface="DejaVu Sans"/>
              </a:rPr>
              <a:t> W</a:t>
            </a:r>
            <a:r>
              <a:rPr lang="ru-RU" sz="2500" dirty="0" smtClean="0">
                <a:solidFill>
                  <a:srgbClr val="000000"/>
                </a:solidFill>
                <a:latin typeface="Arial"/>
                <a:ea typeface="DejaVu Sans"/>
              </a:rPr>
              <a:t>)</a:t>
            </a:r>
            <a:r>
              <a:rPr lang="ru-RU" sz="3700" dirty="0" smtClean="0">
                <a:solidFill>
                  <a:srgbClr val="000000"/>
                </a:solidFill>
                <a:latin typeface="Arial"/>
                <a:ea typeface="DejaVu Sans"/>
              </a:rPr>
              <a:t/>
            </a:r>
            <a:br>
              <a:rPr lang="ru-RU" sz="3700" dirty="0" smtClean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ru-RU" sz="2100" dirty="0" smtClean="0">
                <a:solidFill>
                  <a:srgbClr val="000000"/>
                </a:solidFill>
                <a:latin typeface="Arial"/>
                <a:ea typeface="DejaVu Sans"/>
              </a:rPr>
              <a:t>(иногда называют контрастом)</a:t>
            </a:r>
            <a:endParaRPr lang="ru-RU" sz="4100" dirty="0"/>
          </a:p>
        </p:txBody>
      </p:sp>
      <p:sp>
        <p:nvSpPr>
          <p:cNvPr id="6" name="TextBox 5"/>
          <p:cNvSpPr txBox="1"/>
          <p:nvPr/>
        </p:nvSpPr>
        <p:spPr>
          <a:xfrm>
            <a:off x="471722" y="4833091"/>
            <a:ext cx="915298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Обозначим частоту встреч слова </a:t>
            </a:r>
            <a:r>
              <a:rPr lang="en-US" sz="2400" dirty="0" smtClean="0"/>
              <a:t>W </a:t>
            </a:r>
            <a:r>
              <a:rPr lang="ru-RU" sz="2400" dirty="0" smtClean="0"/>
              <a:t>в геноме через  </a:t>
            </a:r>
            <a:br>
              <a:rPr lang="ru-RU" sz="2400" dirty="0" smtClean="0"/>
            </a:br>
            <a:r>
              <a:rPr lang="en-US" sz="2400" dirty="0" smtClean="0"/>
              <a:t>F(W)  ( = </a:t>
            </a:r>
            <a:r>
              <a:rPr lang="ru-RU" sz="2400" dirty="0" smtClean="0"/>
              <a:t>число слов </a:t>
            </a:r>
            <a:r>
              <a:rPr lang="en-US" sz="2400" dirty="0" smtClean="0"/>
              <a:t>W/ N) </a:t>
            </a:r>
            <a:r>
              <a:rPr lang="ru-RU" sz="2400" dirty="0" smtClean="0"/>
              <a:t>где </a:t>
            </a:r>
            <a:r>
              <a:rPr lang="en-US" sz="2400" dirty="0" smtClean="0"/>
              <a:t>N – </a:t>
            </a:r>
            <a:r>
              <a:rPr lang="ru-RU" sz="2400" dirty="0" smtClean="0"/>
              <a:t>длина генома </a:t>
            </a:r>
            <a:br>
              <a:rPr lang="ru-RU" sz="2400" dirty="0" smtClean="0"/>
            </a:br>
            <a:r>
              <a:rPr lang="ru-RU" sz="2000" dirty="0" smtClean="0"/>
              <a:t>(разницей </a:t>
            </a:r>
            <a:r>
              <a:rPr lang="ru-RU" sz="2000" dirty="0"/>
              <a:t>в несколько </a:t>
            </a:r>
            <a:r>
              <a:rPr lang="ru-RU" sz="2000" dirty="0" err="1"/>
              <a:t>нукл</a:t>
            </a:r>
            <a:r>
              <a:rPr lang="ru-RU" sz="2000" dirty="0"/>
              <a:t>. </a:t>
            </a:r>
            <a:r>
              <a:rPr lang="ru-RU" sz="2000" dirty="0" smtClean="0"/>
              <a:t>в зависимости от длины </a:t>
            </a:r>
            <a:r>
              <a:rPr lang="en-US" sz="2000" dirty="0" smtClean="0"/>
              <a:t>W </a:t>
            </a:r>
            <a:r>
              <a:rPr lang="ru-RU" sz="2000" dirty="0" smtClean="0"/>
              <a:t>пренебрегаем</a:t>
            </a:r>
            <a:r>
              <a:rPr lang="ru-RU" sz="2000" dirty="0"/>
              <a:t>)</a:t>
            </a:r>
            <a:endParaRPr lang="en-US" sz="2000" dirty="0" smtClean="0"/>
          </a:p>
          <a:p>
            <a:endParaRPr lang="ru-RU" sz="2400" dirty="0" smtClean="0"/>
          </a:p>
          <a:p>
            <a:r>
              <a:rPr lang="ru-RU" sz="3200" dirty="0" smtClean="0"/>
              <a:t>Очевидно,  </a:t>
            </a:r>
            <a:r>
              <a:rPr lang="en-US" sz="3200" dirty="0" smtClean="0"/>
              <a:t>CB(W</a:t>
            </a:r>
            <a:r>
              <a:rPr lang="en-US" sz="3200" dirty="0"/>
              <a:t>)  = </a:t>
            </a:r>
            <a:r>
              <a:rPr lang="ru-RU" sz="3200" dirty="0" smtClean="0"/>
              <a:t> </a:t>
            </a:r>
            <a:r>
              <a:rPr lang="en-US" sz="3200" dirty="0" smtClean="0"/>
              <a:t>Fobs</a:t>
            </a:r>
            <a:r>
              <a:rPr lang="ru-RU" sz="3200" dirty="0" smtClean="0"/>
              <a:t>(</a:t>
            </a:r>
            <a:r>
              <a:rPr lang="en-US" sz="3200" dirty="0" smtClean="0"/>
              <a:t>W</a:t>
            </a:r>
            <a:r>
              <a:rPr lang="ru-RU" sz="3200" dirty="0"/>
              <a:t>)</a:t>
            </a:r>
            <a:r>
              <a:rPr lang="en-US" sz="3200" dirty="0" smtClean="0"/>
              <a:t>/ </a:t>
            </a:r>
            <a:r>
              <a:rPr lang="en-US" sz="3200" dirty="0" err="1" smtClean="0"/>
              <a:t>Fexp</a:t>
            </a:r>
            <a:r>
              <a:rPr lang="en-US" sz="3200" dirty="0" smtClean="0"/>
              <a:t>(W</a:t>
            </a:r>
            <a:r>
              <a:rPr lang="ru-RU" sz="3200" dirty="0" smtClean="0"/>
              <a:t>) 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8296990" y="2929878"/>
            <a:ext cx="1344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GATC   </a:t>
            </a:r>
          </a:p>
          <a:p>
            <a:r>
              <a:rPr lang="en-US" sz="2400" dirty="0" smtClean="0"/>
              <a:t>CCNGG</a:t>
            </a:r>
          </a:p>
          <a:p>
            <a:r>
              <a:rPr lang="en-US" sz="2400" dirty="0" smtClean="0"/>
              <a:t>GGWCC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312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" name="TextShape 1"/>
          <p:cNvSpPr txBox="1"/>
          <p:nvPr/>
        </p:nvSpPr>
        <p:spPr>
          <a:xfrm>
            <a:off x="-1" y="0"/>
            <a:ext cx="10080625" cy="70743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3600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Метод «по </a:t>
            </a:r>
            <a:r>
              <a:rPr lang="ru-RU" sz="3600" spc="-1" dirty="0" err="1" smtClean="0">
                <a:uFill>
                  <a:solidFill>
                    <a:srgbClr val="FFFFFF"/>
                  </a:solidFill>
                </a:uFill>
                <a:latin typeface="Arial"/>
              </a:rPr>
              <a:t>бернулли</a:t>
            </a:r>
            <a:r>
              <a:rPr lang="ru-RU" sz="3600" spc="-1" dirty="0" smtClean="0">
                <a:uFill>
                  <a:solidFill>
                    <a:srgbClr val="FFFFFF"/>
                  </a:solidFill>
                </a:uFill>
                <a:latin typeface="Arial"/>
              </a:rPr>
              <a:t>» неточен</a:t>
            </a:r>
            <a:endParaRPr lang="ru-RU" sz="36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4" name="TextShape 2"/>
          <p:cNvSpPr txBox="1"/>
          <p:nvPr/>
        </p:nvSpPr>
        <p:spPr>
          <a:xfrm>
            <a:off x="239686" y="1053082"/>
            <a:ext cx="9639656" cy="633682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</a:t>
            </a:r>
            <a:r>
              <a:rPr lang="ru-RU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миниКР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мы (вы) определяли ожидаемое число слов, (например,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слова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CTAG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в геноме, путем перемножения частот отдельных букв. </a:t>
            </a:r>
            <a:b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endParaRPr lang="ru-RU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Такой способ подразумевает, что  геном устроен как </a:t>
            </a:r>
            <a:r>
              <a:rPr lang="ru-RU" sz="24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бернуллиевская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случайная последовательность: </a:t>
            </a:r>
            <a:b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появление следующей буквы не зависит от предыдущих букв</a:t>
            </a:r>
            <a:b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и вероятность появления конкретной  буквы известна (и равна частоте этой буквы в геноме.</a:t>
            </a:r>
            <a:b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endParaRPr lang="ru-RU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Это предположение часто нарушается.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/>
            </a:r>
            <a:b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endParaRPr lang="ru-RU" sz="18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ПРИМЕР и  Объяснение   - на следующих слайдах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2634745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3043" y="131362"/>
            <a:ext cx="8694539" cy="115215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+mn-lt"/>
              </a:rPr>
              <a:t>Пример: частоты </a:t>
            </a:r>
            <a:r>
              <a:rPr lang="ru-RU" sz="3600" dirty="0" err="1" smtClean="0">
                <a:latin typeface="+mn-lt"/>
              </a:rPr>
              <a:t>динуклеотидов</a:t>
            </a:r>
            <a:r>
              <a:rPr lang="ru-RU" sz="3600" dirty="0" smtClean="0">
                <a:latin typeface="+mn-lt"/>
              </a:rPr>
              <a:t> в геноме человека</a:t>
            </a:r>
            <a:endParaRPr lang="ru-RU" sz="36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92349" y="1590752"/>
            <a:ext cx="8694539" cy="5683940"/>
          </a:xfrm>
        </p:spPr>
        <p:txBody>
          <a:bodyPr>
            <a:normAutofit/>
          </a:bodyPr>
          <a:lstStyle/>
          <a:p>
            <a:r>
              <a:rPr lang="ru-RU" dirty="0" smtClean="0"/>
              <a:t>Частоты нуклеотидов</a:t>
            </a:r>
            <a:r>
              <a:rPr lang="ru-RU" baseline="30000" dirty="0" smtClean="0"/>
              <a:t>  </a:t>
            </a:r>
            <a:r>
              <a:rPr lang="ru-RU" dirty="0" smtClean="0"/>
              <a:t>в хромосоме  20  человека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obs</a:t>
            </a:r>
            <a:r>
              <a:rPr lang="en-US" dirty="0" smtClean="0"/>
              <a:t>(G) = 0.22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obs</a:t>
            </a:r>
            <a:r>
              <a:rPr lang="en-US" dirty="0" smtClean="0"/>
              <a:t>(C) = 0.22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obs</a:t>
            </a:r>
            <a:r>
              <a:rPr lang="en-US" dirty="0" smtClean="0"/>
              <a:t>(A) = 0.28</a:t>
            </a:r>
          </a:p>
          <a:p>
            <a:pPr lvl="1"/>
            <a:r>
              <a:rPr lang="en-US" dirty="0" smtClean="0"/>
              <a:t>F</a:t>
            </a:r>
            <a:r>
              <a:rPr lang="en-US" baseline="-25000" dirty="0" smtClean="0"/>
              <a:t>obs</a:t>
            </a:r>
            <a:r>
              <a:rPr lang="en-US" dirty="0" smtClean="0"/>
              <a:t>(T) = 0.28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Предскажите частоту слов </a:t>
            </a:r>
            <a:r>
              <a:rPr lang="en-US" dirty="0" smtClean="0">
                <a:solidFill>
                  <a:srgbClr val="FF0000"/>
                </a:solidFill>
              </a:rPr>
              <a:t>GC </a:t>
            </a:r>
            <a:r>
              <a:rPr lang="ru-RU" dirty="0" smtClean="0">
                <a:solidFill>
                  <a:srgbClr val="FF0000"/>
                </a:solidFill>
              </a:rPr>
              <a:t>и </a:t>
            </a:r>
            <a:r>
              <a:rPr lang="en-US" dirty="0" smtClean="0">
                <a:solidFill>
                  <a:srgbClr val="FF0000"/>
                </a:solidFill>
              </a:rPr>
              <a:t>CG: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exp</a:t>
            </a:r>
            <a:r>
              <a:rPr lang="en-US" dirty="0" smtClean="0"/>
              <a:t>(GC) = … </a:t>
            </a:r>
            <a:r>
              <a:rPr lang="ru-RU" dirty="0" smtClean="0"/>
              <a:t>?</a:t>
            </a:r>
            <a:r>
              <a:rPr lang="en-US" dirty="0" smtClean="0"/>
              <a:t>			</a:t>
            </a:r>
            <a:r>
              <a:rPr lang="en-US" dirty="0" err="1" smtClean="0"/>
              <a:t>F</a:t>
            </a:r>
            <a:r>
              <a:rPr lang="en-US" baseline="-25000" dirty="0" err="1" smtClean="0"/>
              <a:t>exp</a:t>
            </a:r>
            <a:r>
              <a:rPr lang="ru-RU" baseline="-25000" dirty="0" smtClean="0"/>
              <a:t> </a:t>
            </a:r>
            <a:r>
              <a:rPr lang="ru-RU" dirty="0" smtClean="0"/>
              <a:t>- ожидаемая частота </a:t>
            </a:r>
          </a:p>
          <a:p>
            <a:pPr lvl="1"/>
            <a:r>
              <a:rPr lang="en-US" dirty="0" err="1" smtClean="0"/>
              <a:t>F</a:t>
            </a:r>
            <a:r>
              <a:rPr lang="en-US" baseline="-25000" dirty="0" err="1" smtClean="0"/>
              <a:t>exp</a:t>
            </a:r>
            <a:r>
              <a:rPr lang="en-US" dirty="0" smtClean="0"/>
              <a:t>(CG) =  …</a:t>
            </a:r>
            <a:r>
              <a:rPr lang="ru-RU" dirty="0" smtClean="0"/>
              <a:t> ?</a:t>
            </a:r>
            <a:br>
              <a:rPr lang="ru-RU" dirty="0" smtClean="0"/>
            </a:br>
            <a:endParaRPr lang="en-US" dirty="0" smtClean="0"/>
          </a:p>
          <a:p>
            <a:pPr marL="457200" lvl="1" indent="0">
              <a:buNone/>
            </a:pPr>
            <a:r>
              <a:rPr lang="ru-RU" dirty="0" smtClean="0"/>
              <a:t>Для слов длины 2 другого метода, кроме «по </a:t>
            </a:r>
            <a:r>
              <a:rPr lang="ru-RU" dirty="0" err="1" smtClean="0"/>
              <a:t>бернулли</a:t>
            </a:r>
            <a:r>
              <a:rPr lang="ru-RU" dirty="0" smtClean="0"/>
              <a:t>» не придумаешь.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A8C7-CE2A-4171-8686-5727339A32FC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558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02" y="131362"/>
            <a:ext cx="9370820" cy="883315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CB </a:t>
            </a:r>
            <a:r>
              <a:rPr lang="ru-RU" sz="4000" dirty="0" err="1" smtClean="0"/>
              <a:t>динуклеотидов</a:t>
            </a:r>
            <a:r>
              <a:rPr lang="ru-RU" sz="4000" dirty="0" smtClean="0"/>
              <a:t> в </a:t>
            </a:r>
            <a:r>
              <a:rPr lang="en-US" sz="4000" dirty="0"/>
              <a:t>20-</a:t>
            </a:r>
            <a:r>
              <a:rPr lang="ru-RU" sz="4000" dirty="0"/>
              <a:t>й хромосоме  человека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A8C7-CE2A-4171-8686-5727339A32FC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28979" y="738356"/>
            <a:ext cx="9386888" cy="13211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000" dirty="0" smtClean="0"/>
              <a:t>Fobs(GC)  =</a:t>
            </a:r>
            <a:r>
              <a:rPr lang="ru-RU" sz="3000" dirty="0" smtClean="0"/>
              <a:t>  </a:t>
            </a:r>
            <a:r>
              <a:rPr lang="ru-RU" sz="3200" dirty="0" smtClean="0"/>
              <a:t>0.05                       </a:t>
            </a:r>
            <a:r>
              <a:rPr lang="en-US" sz="3200" dirty="0"/>
              <a:t>Fobs(CG</a:t>
            </a:r>
            <a:r>
              <a:rPr lang="en-US" sz="3200" dirty="0" smtClean="0"/>
              <a:t>) </a:t>
            </a:r>
            <a:r>
              <a:rPr lang="en-US" sz="3200" dirty="0"/>
              <a:t>=  </a:t>
            </a:r>
            <a:r>
              <a:rPr lang="ru-RU" sz="3200" dirty="0" smtClean="0"/>
              <a:t>0.01</a:t>
            </a:r>
            <a:br>
              <a:rPr lang="ru-RU" sz="3200" dirty="0" smtClean="0"/>
            </a:br>
            <a:r>
              <a:rPr lang="en-US" sz="3200" dirty="0" err="1" smtClean="0"/>
              <a:t>Fexp</a:t>
            </a:r>
            <a:r>
              <a:rPr lang="en-US" sz="3200" dirty="0" smtClean="0"/>
              <a:t>(GC) =  </a:t>
            </a:r>
            <a:r>
              <a:rPr lang="ru-RU" sz="3200" dirty="0" smtClean="0"/>
              <a:t>0</a:t>
            </a:r>
            <a:r>
              <a:rPr lang="en-US" sz="3200" dirty="0" smtClean="0"/>
              <a:t>.05 </a:t>
            </a:r>
            <a:r>
              <a:rPr lang="ru-RU" sz="3200" dirty="0" smtClean="0"/>
              <a:t>                      </a:t>
            </a:r>
            <a:r>
              <a:rPr lang="en-US" sz="3200" dirty="0" err="1" smtClean="0"/>
              <a:t>Fexp</a:t>
            </a:r>
            <a:r>
              <a:rPr lang="en-US" sz="3200" dirty="0" smtClean="0"/>
              <a:t>(</a:t>
            </a:r>
            <a:r>
              <a:rPr lang="ru-RU" sz="3200" dirty="0" smtClean="0"/>
              <a:t>С</a:t>
            </a:r>
            <a:r>
              <a:rPr lang="en-US" sz="3200" dirty="0" smtClean="0"/>
              <a:t>G) </a:t>
            </a:r>
            <a:r>
              <a:rPr lang="en-US" sz="3200" dirty="0"/>
              <a:t>=  </a:t>
            </a:r>
            <a:r>
              <a:rPr lang="ru-RU" sz="3200" dirty="0"/>
              <a:t>0</a:t>
            </a:r>
            <a:r>
              <a:rPr lang="en-US" sz="3200" dirty="0"/>
              <a:t>.05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CB</a:t>
            </a:r>
            <a:r>
              <a:rPr lang="ru-RU" sz="3200" dirty="0" smtClean="0">
                <a:solidFill>
                  <a:srgbClr val="FF0000"/>
                </a:solidFill>
              </a:rPr>
              <a:t>(</a:t>
            </a:r>
            <a:r>
              <a:rPr lang="en-US" sz="3200" dirty="0" smtClean="0">
                <a:solidFill>
                  <a:srgbClr val="FF0000"/>
                </a:solidFill>
              </a:rPr>
              <a:t>GC) =      1.0</a:t>
            </a:r>
            <a:r>
              <a:rPr lang="ru-RU" sz="3200" dirty="0" smtClean="0"/>
              <a:t>                         </a:t>
            </a:r>
            <a:r>
              <a:rPr lang="en-US" sz="3200" dirty="0" smtClean="0">
                <a:solidFill>
                  <a:srgbClr val="FF0000"/>
                </a:solidFill>
              </a:rPr>
              <a:t>CB(CG</a:t>
            </a:r>
            <a:r>
              <a:rPr lang="en-US" sz="3200" dirty="0">
                <a:solidFill>
                  <a:srgbClr val="FF0000"/>
                </a:solidFill>
              </a:rPr>
              <a:t>)  =  </a:t>
            </a:r>
            <a:r>
              <a:rPr lang="en-US" sz="3200" dirty="0" smtClean="0">
                <a:solidFill>
                  <a:srgbClr val="FF0000"/>
                </a:solidFill>
              </a:rPr>
              <a:t>0.2 &lt;&lt; 1</a:t>
            </a:r>
            <a:endParaRPr lang="ru-RU" sz="3200" dirty="0" smtClean="0">
              <a:solidFill>
                <a:srgbClr val="FF0000"/>
              </a:solidFill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74308513"/>
              </p:ext>
            </p:extLst>
          </p:nvPr>
        </p:nvGraphicFramePr>
        <p:xfrm>
          <a:off x="1509443" y="2047549"/>
          <a:ext cx="6976807" cy="52412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 flipV="1">
            <a:off x="2555133" y="3779837"/>
            <a:ext cx="5980034" cy="38405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121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Слово </a:t>
            </a:r>
            <a:r>
              <a:rPr lang="en-US" smtClean="0"/>
              <a:t>CG  </a:t>
            </a:r>
            <a:r>
              <a:rPr lang="ru-RU" smtClean="0"/>
              <a:t>встречается в пять раз реже, чем предсказывает статистика!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Вывод: </a:t>
            </a:r>
            <a:br>
              <a:rPr lang="ru-RU" dirty="0" smtClean="0"/>
            </a:br>
            <a:r>
              <a:rPr lang="ru-RU" dirty="0" smtClean="0"/>
              <a:t>- слово </a:t>
            </a:r>
            <a:r>
              <a:rPr lang="en-US" dirty="0" smtClean="0"/>
              <a:t>CG </a:t>
            </a:r>
            <a:r>
              <a:rPr lang="ru-RU" dirty="0" smtClean="0"/>
              <a:t>имеет какую-то функцию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ru-RU" dirty="0" smtClean="0"/>
              <a:t>точнее есть белки, узнающие его и что-то важное делающие)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Какую?  Прочитайте.</a:t>
            </a:r>
          </a:p>
          <a:p>
            <a:endParaRPr lang="ru-RU" dirty="0" smtClean="0"/>
          </a:p>
          <a:p>
            <a:r>
              <a:rPr lang="ru-RU" dirty="0" smtClean="0"/>
              <a:t>В литературе слово </a:t>
            </a:r>
            <a:r>
              <a:rPr lang="en-US" dirty="0" smtClean="0"/>
              <a:t>CG </a:t>
            </a:r>
            <a:r>
              <a:rPr lang="ru-RU" dirty="0" smtClean="0"/>
              <a:t>записывают так: </a:t>
            </a:r>
            <a:r>
              <a:rPr lang="en-US" dirty="0" err="1" smtClean="0"/>
              <a:t>CpG</a:t>
            </a:r>
            <a:r>
              <a:rPr lang="en-US" dirty="0" smtClean="0"/>
              <a:t> – </a:t>
            </a:r>
            <a:r>
              <a:rPr lang="ru-RU" dirty="0" smtClean="0"/>
              <a:t>чтобы не спутать с  комплементарной парой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A8C7-CE2A-4171-8686-5727339A32FC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50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Вопрос</a:t>
            </a:r>
            <a:r>
              <a:rPr lang="en-US" smtClean="0"/>
              <a:t>: </a:t>
            </a:r>
            <a:r>
              <a:rPr lang="ru-RU" smtClean="0"/>
              <a:t>даст ли правильный ответ расчёт </a:t>
            </a:r>
            <a:r>
              <a:rPr lang="en-US" smtClean="0"/>
              <a:t>Fexp(ACG)</a:t>
            </a:r>
            <a:r>
              <a:rPr lang="ru-RU" smtClean="0"/>
              <a:t> «по Бернулли»?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pPr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flipH="1">
            <a:off x="407875" y="5945122"/>
            <a:ext cx="952444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ВЫВОД:  при расчете ожидаемого числа слов </a:t>
            </a:r>
            <a:r>
              <a:rPr lang="en-US" sz="3200" dirty="0" smtClean="0"/>
              <a:t>ACG </a:t>
            </a:r>
            <a:r>
              <a:rPr lang="ru-RU" sz="3200" dirty="0" smtClean="0"/>
              <a:t>надо учитывать наблюдаемые частоты </a:t>
            </a:r>
            <a:r>
              <a:rPr lang="ru-RU" sz="3200" dirty="0" err="1" smtClean="0"/>
              <a:t>подслов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11869" y="2096973"/>
            <a:ext cx="94522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хромосомы 20 человека</a:t>
            </a:r>
            <a:endParaRPr lang="en-US" sz="2400" dirty="0" smtClean="0"/>
          </a:p>
          <a:p>
            <a:r>
              <a:rPr lang="en-US" sz="2400" dirty="0" err="1" smtClean="0"/>
              <a:t>Fexp</a:t>
            </a:r>
            <a:r>
              <a:rPr lang="en-US" sz="2400" dirty="0" smtClean="0"/>
              <a:t>(ACG) </a:t>
            </a:r>
            <a:r>
              <a:rPr lang="ru-RU" sz="2400" dirty="0" smtClean="0"/>
              <a:t> = 0</a:t>
            </a:r>
            <a:r>
              <a:rPr lang="en-US" sz="2400" dirty="0" smtClean="0"/>
              <a:t>.28*0.22*0.22 = 0.0136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ru-RU" sz="2400" dirty="0" smtClean="0"/>
              <a:t>Но </a:t>
            </a:r>
            <a:r>
              <a:rPr lang="en-US" sz="2400" dirty="0" smtClean="0"/>
              <a:t>Fobs(CG)  = 0.01 </a:t>
            </a:r>
            <a:r>
              <a:rPr lang="ru-RU" sz="2400" dirty="0" smtClean="0"/>
              <a:t> и ожидаемо не перед всеми </a:t>
            </a:r>
            <a:r>
              <a:rPr lang="en-US" sz="2400" dirty="0" smtClean="0"/>
              <a:t>CG</a:t>
            </a:r>
            <a:r>
              <a:rPr lang="ru-RU" sz="2400" dirty="0" smtClean="0"/>
              <a:t> стоит буква </a:t>
            </a:r>
            <a:r>
              <a:rPr lang="en-US" sz="2400" dirty="0" smtClean="0"/>
              <a:t>A!</a:t>
            </a:r>
            <a:endParaRPr lang="en-US" sz="2400" dirty="0"/>
          </a:p>
          <a:p>
            <a:r>
              <a:rPr lang="ru-RU" sz="2400" dirty="0" smtClean="0"/>
              <a:t>Очевидно, лучшая оценка ожидаемой частоты </a:t>
            </a:r>
            <a:r>
              <a:rPr lang="en-US" sz="2400" dirty="0" smtClean="0"/>
              <a:t>ACG </a:t>
            </a:r>
            <a:r>
              <a:rPr lang="ru-RU" sz="2400" dirty="0" smtClean="0"/>
              <a:t>такая</a:t>
            </a:r>
            <a:r>
              <a:rPr lang="en-US" sz="2400" dirty="0" smtClean="0"/>
              <a:t>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en-US" sz="2400" dirty="0" err="1" smtClean="0"/>
              <a:t>F’exp</a:t>
            </a:r>
            <a:r>
              <a:rPr lang="en-US" sz="2400" dirty="0" smtClean="0"/>
              <a:t>(ACG) </a:t>
            </a:r>
            <a:r>
              <a:rPr lang="ru-RU" sz="2400" dirty="0" smtClean="0"/>
              <a:t>= </a:t>
            </a:r>
            <a:r>
              <a:rPr lang="en-US" sz="2400" dirty="0" smtClean="0"/>
              <a:t>Fobs(A) * Fobs(CG) = 0.28 * 0.01 = 0.0028 &lt;&lt; 0.0136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408006" y="4575045"/>
            <a:ext cx="8856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Получается, что при подсчёте ожидаемого по </a:t>
            </a:r>
            <a:r>
              <a:rPr lang="ru-RU" sz="2400" dirty="0" err="1" smtClean="0"/>
              <a:t>бернулли</a:t>
            </a:r>
            <a:r>
              <a:rPr lang="ru-RU" sz="2400" dirty="0" smtClean="0"/>
              <a:t> слово </a:t>
            </a:r>
            <a:r>
              <a:rPr lang="en-US" sz="2400" dirty="0" smtClean="0"/>
              <a:t>ACG </a:t>
            </a:r>
            <a:r>
              <a:rPr lang="ru-RU" sz="2400" dirty="0" smtClean="0"/>
              <a:t>окажется </a:t>
            </a:r>
            <a:r>
              <a:rPr lang="ru-RU" sz="2400" dirty="0" err="1" smtClean="0"/>
              <a:t>недопредставленным</a:t>
            </a:r>
            <a:r>
              <a:rPr lang="ru-RU" sz="2400" dirty="0" smtClean="0"/>
              <a:t>  но только из=за того, что избегается  </a:t>
            </a:r>
            <a:r>
              <a:rPr lang="en-US" sz="2400" dirty="0" smtClean="0"/>
              <a:t>CG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16845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26</a:t>
            </a:fld>
            <a:endParaRPr lang="en-US"/>
          </a:p>
        </p:txBody>
      </p:sp>
      <p:sp>
        <p:nvSpPr>
          <p:cNvPr id="3" name="Прямоугольник 2"/>
          <p:cNvSpPr/>
          <p:nvPr/>
        </p:nvSpPr>
        <p:spPr>
          <a:xfrm>
            <a:off x="623737" y="1437132"/>
            <a:ext cx="856431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indent="-32364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10836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Пример. Число слово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TA 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большинстве геномов меньше, чем ожидаемое по </a:t>
            </a:r>
            <a:r>
              <a:rPr lang="ru-RU" sz="2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бернулли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(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см. в хромосоме 20 человека)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/>
            </a:r>
            <a:b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/>
            </a:r>
            <a:b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</a:b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Поэтому 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число слов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CTAG 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 геномах будет менее ожидаемого по </a:t>
            </a:r>
            <a:r>
              <a:rPr lang="ru-RU" sz="28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бернулли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!</a:t>
            </a:r>
          </a:p>
          <a:p>
            <a:pPr marL="108360">
              <a:lnSpc>
                <a:spcPct val="100000"/>
              </a:lnSpc>
              <a:buClr>
                <a:srgbClr val="000000"/>
              </a:buClr>
              <a:buSzPct val="45000"/>
            </a:pPr>
            <a:endParaRPr lang="ru-RU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7260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70117" y="112736"/>
            <a:ext cx="9255605" cy="1460500"/>
          </a:xfrm>
        </p:spPr>
        <p:txBody>
          <a:bodyPr/>
          <a:lstStyle/>
          <a:p>
            <a:r>
              <a:rPr lang="ru-RU" dirty="0" smtClean="0"/>
              <a:t>Марковская цепь максимального порядка</a:t>
            </a:r>
            <a:r>
              <a:rPr lang="en-US" dirty="0" smtClean="0"/>
              <a:t> (</a:t>
            </a:r>
            <a:r>
              <a:rPr lang="ru-RU" dirty="0" smtClean="0"/>
              <a:t>метод </a:t>
            </a:r>
            <a:r>
              <a:rPr lang="en-US" dirty="0" smtClean="0"/>
              <a:t>MM)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27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601746" y="1589987"/>
            <a:ext cx="3264425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CB = F</a:t>
            </a:r>
            <a:r>
              <a:rPr lang="en-US" sz="3600" baseline="-25000" dirty="0" smtClean="0"/>
              <a:t>0</a:t>
            </a:r>
            <a:r>
              <a:rPr lang="en-US" sz="3600" dirty="0" smtClean="0"/>
              <a:t>/</a:t>
            </a:r>
            <a:r>
              <a:rPr lang="en-US" sz="3600" dirty="0" err="1" smtClean="0"/>
              <a:t>F</a:t>
            </a:r>
            <a:r>
              <a:rPr lang="en-US" sz="3600" baseline="-25000" dirty="0" err="1" smtClean="0"/>
              <a:t>exp</a:t>
            </a:r>
            <a:endParaRPr lang="ru-RU" sz="1050" dirty="0"/>
          </a:p>
        </p:txBody>
      </p:sp>
      <p:sp>
        <p:nvSpPr>
          <p:cNvPr id="8" name="TextBox 7"/>
          <p:cNvSpPr txBox="1"/>
          <p:nvPr/>
        </p:nvSpPr>
        <p:spPr>
          <a:xfrm>
            <a:off x="239688" y="5053137"/>
            <a:ext cx="9840938" cy="24006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Fo</a:t>
            </a:r>
            <a:r>
              <a:rPr lang="en-US" sz="2800" dirty="0" smtClean="0"/>
              <a:t>(CTAG) = </a:t>
            </a:r>
            <a:r>
              <a:rPr lang="en-US" sz="2800" dirty="0" smtClean="0">
                <a:solidFill>
                  <a:prstClr val="black"/>
                </a:solidFill>
              </a:rPr>
              <a:t>F</a:t>
            </a:r>
            <a:r>
              <a:rPr lang="en-US" sz="2800" baseline="-25000" dirty="0" smtClean="0">
                <a:solidFill>
                  <a:prstClr val="black"/>
                </a:solidFill>
              </a:rPr>
              <a:t>0</a:t>
            </a:r>
            <a:r>
              <a:rPr lang="en-US" sz="2800" dirty="0" smtClean="0">
                <a:solidFill>
                  <a:prstClr val="black"/>
                </a:solidFill>
              </a:rPr>
              <a:t>(CTA)/F</a:t>
            </a:r>
            <a:r>
              <a:rPr lang="en-US" sz="2800" baseline="-25000" dirty="0" smtClean="0">
                <a:solidFill>
                  <a:prstClr val="black"/>
                </a:solidFill>
              </a:rPr>
              <a:t>0</a:t>
            </a:r>
            <a:r>
              <a:rPr lang="en-US" sz="2800" dirty="0" smtClean="0">
                <a:solidFill>
                  <a:prstClr val="black"/>
                </a:solidFill>
              </a:rPr>
              <a:t>(TA)* </a:t>
            </a:r>
            <a:r>
              <a:rPr lang="en-US" sz="2800" dirty="0">
                <a:solidFill>
                  <a:prstClr val="black"/>
                </a:solidFill>
              </a:rPr>
              <a:t>F</a:t>
            </a:r>
            <a:r>
              <a:rPr lang="en-US" sz="2800" baseline="-25000" dirty="0">
                <a:solidFill>
                  <a:prstClr val="black"/>
                </a:solidFill>
              </a:rPr>
              <a:t>0</a:t>
            </a:r>
            <a:r>
              <a:rPr lang="en-US" sz="2800" dirty="0">
                <a:solidFill>
                  <a:prstClr val="black"/>
                </a:solidFill>
              </a:rPr>
              <a:t>(TA</a:t>
            </a:r>
            <a:r>
              <a:rPr lang="en-US" sz="2800" dirty="0" smtClean="0">
                <a:solidFill>
                  <a:prstClr val="black"/>
                </a:solidFill>
              </a:rPr>
              <a:t>) * F</a:t>
            </a:r>
            <a:r>
              <a:rPr lang="en-US" sz="2800" baseline="-25000" dirty="0" smtClean="0">
                <a:solidFill>
                  <a:prstClr val="black"/>
                </a:solidFill>
              </a:rPr>
              <a:t>0</a:t>
            </a:r>
            <a:r>
              <a:rPr lang="en-US" sz="2800" dirty="0" smtClean="0">
                <a:solidFill>
                  <a:prstClr val="black"/>
                </a:solidFill>
              </a:rPr>
              <a:t>(TAG)</a:t>
            </a:r>
            <a:r>
              <a:rPr lang="en-US" sz="2800" dirty="0">
                <a:solidFill>
                  <a:prstClr val="black"/>
                </a:solidFill>
              </a:rPr>
              <a:t> )/F</a:t>
            </a:r>
            <a:r>
              <a:rPr lang="en-US" sz="2800" baseline="-25000" dirty="0">
                <a:solidFill>
                  <a:prstClr val="black"/>
                </a:solidFill>
              </a:rPr>
              <a:t>0</a:t>
            </a:r>
            <a:r>
              <a:rPr lang="en-US" sz="2800" dirty="0">
                <a:solidFill>
                  <a:prstClr val="black"/>
                </a:solidFill>
              </a:rPr>
              <a:t>(TA</a:t>
            </a:r>
            <a:r>
              <a:rPr lang="en-US" sz="2800" dirty="0" smtClean="0">
                <a:solidFill>
                  <a:prstClr val="black"/>
                </a:solidFill>
              </a:rPr>
              <a:t>) =</a:t>
            </a:r>
          </a:p>
          <a:p>
            <a:pPr algn="ctr"/>
            <a:endParaRPr lang="en-US" sz="2800" dirty="0" smtClean="0">
              <a:solidFill>
                <a:prstClr val="black"/>
              </a:solidFill>
            </a:endParaRPr>
          </a:p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= ( F</a:t>
            </a:r>
            <a:r>
              <a:rPr lang="en-US" sz="2800" baseline="-25000" dirty="0" smtClean="0">
                <a:solidFill>
                  <a:prstClr val="black"/>
                </a:solidFill>
              </a:rPr>
              <a:t>0</a:t>
            </a:r>
            <a:r>
              <a:rPr lang="en-US" sz="2800" dirty="0" smtClean="0">
                <a:solidFill>
                  <a:prstClr val="black"/>
                </a:solidFill>
              </a:rPr>
              <a:t>(CTA) * </a:t>
            </a:r>
            <a:r>
              <a:rPr lang="en-US" sz="2800" dirty="0">
                <a:solidFill>
                  <a:prstClr val="black"/>
                </a:solidFill>
              </a:rPr>
              <a:t>F</a:t>
            </a:r>
            <a:r>
              <a:rPr lang="en-US" sz="2800" baseline="-25000" dirty="0">
                <a:solidFill>
                  <a:prstClr val="black"/>
                </a:solidFill>
              </a:rPr>
              <a:t>0</a:t>
            </a:r>
            <a:r>
              <a:rPr lang="en-US" sz="2800" dirty="0">
                <a:solidFill>
                  <a:prstClr val="black"/>
                </a:solidFill>
              </a:rPr>
              <a:t>(TAG) )/F</a:t>
            </a:r>
            <a:r>
              <a:rPr lang="en-US" sz="2800" baseline="-25000" dirty="0">
                <a:solidFill>
                  <a:prstClr val="black"/>
                </a:solidFill>
              </a:rPr>
              <a:t>0</a:t>
            </a:r>
            <a:r>
              <a:rPr lang="en-US" sz="2800" dirty="0">
                <a:solidFill>
                  <a:prstClr val="black"/>
                </a:solidFill>
              </a:rPr>
              <a:t>(TA</a:t>
            </a:r>
            <a:r>
              <a:rPr lang="en-US" sz="2800" dirty="0" smtClean="0">
                <a:solidFill>
                  <a:prstClr val="black"/>
                </a:solidFill>
              </a:rPr>
              <a:t>)</a:t>
            </a:r>
            <a:endParaRPr lang="en-US" sz="2800" dirty="0">
              <a:solidFill>
                <a:prstClr val="black"/>
              </a:solidFill>
            </a:endParaRPr>
          </a:p>
          <a:p>
            <a:r>
              <a:rPr lang="ru-RU" sz="2800" dirty="0" smtClean="0">
                <a:solidFill>
                  <a:srgbClr val="FF0000"/>
                </a:solidFill>
              </a:rPr>
              <a:t>В этой модели можно вычислить </a:t>
            </a:r>
            <a:r>
              <a:rPr lang="en-US" sz="2800" dirty="0" err="1" smtClean="0">
                <a:solidFill>
                  <a:srgbClr val="FF0000"/>
                </a:solidFill>
              </a:rPr>
              <a:t>pValue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отличия наблюдаемого от ожидаемого. См </a:t>
            </a:r>
            <a:r>
              <a:rPr lang="en-US" sz="2800" dirty="0" err="1" smtClean="0">
                <a:solidFill>
                  <a:srgbClr val="FF0000"/>
                </a:solidFill>
              </a:rPr>
              <a:t>Gelfand</a:t>
            </a:r>
            <a:r>
              <a:rPr lang="en-US" sz="2800" dirty="0" smtClean="0">
                <a:solidFill>
                  <a:srgbClr val="FF0000"/>
                </a:solidFill>
              </a:rPr>
              <a:t>, </a:t>
            </a:r>
            <a:r>
              <a:rPr lang="en-US" sz="2800" dirty="0" err="1" smtClean="0">
                <a:solidFill>
                  <a:srgbClr val="FF0000"/>
                </a:solidFill>
              </a:rPr>
              <a:t>Koonin</a:t>
            </a:r>
            <a:r>
              <a:rPr lang="en-US" sz="2800" dirty="0" smtClean="0">
                <a:solidFill>
                  <a:srgbClr val="FF0000"/>
                </a:solidFill>
              </a:rPr>
              <a:t>, NAR, 1997</a:t>
            </a:r>
            <a:endParaRPr lang="en-US" sz="2800" dirty="0">
              <a:solidFill>
                <a:srgbClr val="FF0000"/>
              </a:solidFill>
            </a:endParaRPr>
          </a:p>
          <a:p>
            <a:endParaRPr lang="ru-RU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3734542" y="1153201"/>
            <a:ext cx="533829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F</a:t>
            </a:r>
            <a:r>
              <a:rPr lang="en-US" sz="3600" baseline="-25000" dirty="0" err="1" smtClean="0"/>
              <a:t>o</a:t>
            </a:r>
            <a:r>
              <a:rPr lang="en-US" sz="3600" dirty="0" smtClean="0"/>
              <a:t> –</a:t>
            </a:r>
            <a:r>
              <a:rPr lang="en-US" sz="4800" dirty="0" smtClean="0"/>
              <a:t> </a:t>
            </a:r>
            <a:r>
              <a:rPr lang="ru-RU" sz="2800" dirty="0" smtClean="0"/>
              <a:t>наблюдаемое число слов</a:t>
            </a:r>
            <a:endParaRPr lang="en-US" sz="2800" dirty="0" smtClean="0"/>
          </a:p>
          <a:p>
            <a:r>
              <a:rPr lang="en-US" sz="3600" dirty="0" err="1" smtClean="0">
                <a:solidFill>
                  <a:prstClr val="black"/>
                </a:solidFill>
              </a:rPr>
              <a:t>F</a:t>
            </a:r>
            <a:r>
              <a:rPr lang="en-US" sz="3600" baseline="-25000" dirty="0" err="1" smtClean="0">
                <a:solidFill>
                  <a:prstClr val="black"/>
                </a:solidFill>
              </a:rPr>
              <a:t>exp</a:t>
            </a:r>
            <a:r>
              <a:rPr lang="en-US" sz="3600" dirty="0" smtClean="0">
                <a:solidFill>
                  <a:prstClr val="black"/>
                </a:solidFill>
              </a:rPr>
              <a:t> </a:t>
            </a:r>
            <a:r>
              <a:rPr lang="en-US" sz="3600" dirty="0">
                <a:solidFill>
                  <a:prstClr val="black"/>
                </a:solidFill>
              </a:rPr>
              <a:t>–</a:t>
            </a:r>
            <a:r>
              <a:rPr lang="en-US" sz="4800" dirty="0">
                <a:solidFill>
                  <a:prstClr val="black"/>
                </a:solidFill>
              </a:rPr>
              <a:t> </a:t>
            </a:r>
            <a:r>
              <a:rPr lang="ru-RU" sz="2800" dirty="0" smtClean="0">
                <a:solidFill>
                  <a:prstClr val="black"/>
                </a:solidFill>
              </a:rPr>
              <a:t>ожидаемое </a:t>
            </a:r>
            <a:r>
              <a:rPr lang="ru-RU" sz="2800" dirty="0">
                <a:solidFill>
                  <a:prstClr val="black"/>
                </a:solidFill>
              </a:rPr>
              <a:t>число слов</a:t>
            </a:r>
            <a:endParaRPr lang="en-US" sz="2800" dirty="0">
              <a:solidFill>
                <a:prstClr val="black"/>
              </a:solidFill>
            </a:endParaRPr>
          </a:p>
          <a:p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601746" y="3754969"/>
            <a:ext cx="92485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Можно объяснить так</a:t>
            </a:r>
            <a:r>
              <a:rPr lang="en-US" sz="2400" b="1" dirty="0" smtClean="0"/>
              <a:t> </a:t>
            </a:r>
            <a:r>
              <a:rPr lang="ru-RU" sz="2400" b="1" dirty="0" smtClean="0"/>
              <a:t> (для </a:t>
            </a:r>
            <a:r>
              <a:rPr lang="en-US" sz="2400" b="1" dirty="0" smtClean="0"/>
              <a:t>CTAG)</a:t>
            </a:r>
            <a:r>
              <a:rPr lang="ru-RU" sz="2400" b="1" dirty="0" smtClean="0"/>
              <a:t>.  </a:t>
            </a:r>
            <a:r>
              <a:rPr lang="ru-RU" sz="2400" dirty="0" smtClean="0"/>
              <a:t>Перед словом </a:t>
            </a:r>
            <a:r>
              <a:rPr lang="en-US" sz="2400" dirty="0" smtClean="0"/>
              <a:t>TA c  </a:t>
            </a:r>
            <a:r>
              <a:rPr lang="ru-RU" sz="2400" dirty="0" smtClean="0"/>
              <a:t>частотой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solidFill>
                  <a:prstClr val="black"/>
                </a:solidFill>
              </a:rPr>
              <a:t>F</a:t>
            </a:r>
            <a:r>
              <a:rPr lang="en-US" sz="2400" baseline="-25000" dirty="0" smtClean="0">
                <a:solidFill>
                  <a:prstClr val="black"/>
                </a:solidFill>
              </a:rPr>
              <a:t>0</a:t>
            </a:r>
            <a:r>
              <a:rPr lang="en-US" sz="2400" dirty="0" smtClean="0">
                <a:solidFill>
                  <a:prstClr val="black"/>
                </a:solidFill>
              </a:rPr>
              <a:t>(CTA</a:t>
            </a:r>
            <a:r>
              <a:rPr lang="en-US" sz="2400" dirty="0">
                <a:solidFill>
                  <a:prstClr val="black"/>
                </a:solidFill>
              </a:rPr>
              <a:t>)/F</a:t>
            </a:r>
            <a:r>
              <a:rPr lang="en-US" sz="2400" baseline="-25000" dirty="0">
                <a:solidFill>
                  <a:prstClr val="black"/>
                </a:solidFill>
              </a:rPr>
              <a:t>0</a:t>
            </a:r>
            <a:r>
              <a:rPr lang="en-US" sz="2400" dirty="0">
                <a:solidFill>
                  <a:prstClr val="black"/>
                </a:solidFill>
              </a:rPr>
              <a:t>(TA</a:t>
            </a:r>
            <a:r>
              <a:rPr lang="en-US" sz="2400" dirty="0" smtClean="0">
                <a:solidFill>
                  <a:prstClr val="black"/>
                </a:solidFill>
              </a:rPr>
              <a:t>) </a:t>
            </a:r>
            <a:r>
              <a:rPr lang="ru-RU" sz="2400" dirty="0" smtClean="0">
                <a:solidFill>
                  <a:prstClr val="black"/>
                </a:solidFill>
              </a:rPr>
              <a:t>стоит буква </a:t>
            </a:r>
            <a:r>
              <a:rPr lang="en-US" sz="2400" dirty="0" smtClean="0">
                <a:solidFill>
                  <a:prstClr val="black"/>
                </a:solidFill>
              </a:rPr>
              <a:t>C, </a:t>
            </a:r>
            <a:r>
              <a:rPr lang="ru-RU" sz="2400" dirty="0" smtClean="0"/>
              <a:t> с частотой  </a:t>
            </a:r>
            <a:r>
              <a:rPr lang="en-US" sz="2400" dirty="0" smtClean="0">
                <a:solidFill>
                  <a:prstClr val="black"/>
                </a:solidFill>
              </a:rPr>
              <a:t>F</a:t>
            </a:r>
            <a:r>
              <a:rPr lang="en-US" sz="2400" baseline="-25000" dirty="0" smtClean="0">
                <a:solidFill>
                  <a:prstClr val="black"/>
                </a:solidFill>
              </a:rPr>
              <a:t>0</a:t>
            </a:r>
            <a:r>
              <a:rPr lang="en-US" sz="2400" dirty="0" smtClean="0">
                <a:solidFill>
                  <a:prstClr val="black"/>
                </a:solidFill>
              </a:rPr>
              <a:t>(TAG)/</a:t>
            </a:r>
            <a:r>
              <a:rPr lang="en-US" sz="2400" dirty="0">
                <a:solidFill>
                  <a:prstClr val="black"/>
                </a:solidFill>
              </a:rPr>
              <a:t>F</a:t>
            </a:r>
            <a:r>
              <a:rPr lang="en-US" sz="2400" baseline="-25000" dirty="0">
                <a:solidFill>
                  <a:prstClr val="black"/>
                </a:solidFill>
              </a:rPr>
              <a:t>0</a:t>
            </a:r>
            <a:r>
              <a:rPr lang="en-US" sz="2400" dirty="0">
                <a:solidFill>
                  <a:prstClr val="black"/>
                </a:solidFill>
              </a:rPr>
              <a:t>(TA</a:t>
            </a:r>
            <a:r>
              <a:rPr lang="en-US" sz="2400" dirty="0" smtClean="0">
                <a:solidFill>
                  <a:prstClr val="black"/>
                </a:solidFill>
              </a:rPr>
              <a:t>) </a:t>
            </a:r>
            <a:r>
              <a:rPr lang="ru-RU" sz="2400" dirty="0" smtClean="0">
                <a:solidFill>
                  <a:prstClr val="black"/>
                </a:solidFill>
              </a:rPr>
              <a:t>после </a:t>
            </a:r>
            <a:r>
              <a:rPr lang="en-US" sz="2400" dirty="0" smtClean="0">
                <a:solidFill>
                  <a:prstClr val="black"/>
                </a:solidFill>
              </a:rPr>
              <a:t>TA </a:t>
            </a:r>
            <a:r>
              <a:rPr lang="ru-RU" sz="2400" dirty="0" smtClean="0">
                <a:solidFill>
                  <a:prstClr val="black"/>
                </a:solidFill>
              </a:rPr>
              <a:t>стоит </a:t>
            </a:r>
            <a:r>
              <a:rPr lang="en-US" sz="2400" dirty="0" smtClean="0">
                <a:solidFill>
                  <a:prstClr val="black"/>
                </a:solidFill>
              </a:rPr>
              <a:t/>
            </a:r>
            <a:br>
              <a:rPr lang="en-US" sz="2400" dirty="0" smtClean="0">
                <a:solidFill>
                  <a:prstClr val="black"/>
                </a:solidFill>
              </a:rPr>
            </a:br>
            <a:r>
              <a:rPr lang="ru-RU" sz="2400" dirty="0" smtClean="0">
                <a:solidFill>
                  <a:prstClr val="black"/>
                </a:solidFill>
              </a:rPr>
              <a:t>буква </a:t>
            </a:r>
            <a:r>
              <a:rPr lang="en-US" sz="2400" dirty="0" smtClean="0">
                <a:solidFill>
                  <a:prstClr val="black"/>
                </a:solidFill>
              </a:rPr>
              <a:t>G. </a:t>
            </a:r>
            <a:r>
              <a:rPr lang="ru-RU" sz="2400" dirty="0" smtClean="0">
                <a:solidFill>
                  <a:prstClr val="black"/>
                </a:solidFill>
              </a:rPr>
              <a:t>В предположении независимости имеем:</a:t>
            </a:r>
            <a:endParaRPr lang="ru-RU" sz="24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239688" y="2937663"/>
            <a:ext cx="96780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i="1" dirty="0" err="1" smtClean="0">
                <a:latin typeface="Times New Roman" panose="02020603050405020304" pitchFamily="18" charset="0"/>
              </a:rPr>
              <a:t>Fexp</a:t>
            </a:r>
            <a:r>
              <a:rPr lang="en-US" sz="2800" i="1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</a:rPr>
              <a:t>w</a:t>
            </a:r>
            <a:r>
              <a:rPr lang="en-US" sz="2000" dirty="0" smtClean="0">
                <a:latin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</a:rPr>
              <a:t>…</a:t>
            </a:r>
            <a:r>
              <a:rPr lang="en-US" sz="2800" i="1" dirty="0" err="1" smtClean="0">
                <a:latin typeface="Times New Roman" panose="02020603050405020304" pitchFamily="18" charset="0"/>
              </a:rPr>
              <a:t>w</a:t>
            </a:r>
            <a:r>
              <a:rPr lang="en-US" sz="2000" dirty="0" err="1" smtClean="0">
                <a:latin typeface="Times New Roman" panose="02020603050405020304" pitchFamily="18" charset="0"/>
              </a:rPr>
              <a:t>m</a:t>
            </a:r>
            <a:r>
              <a:rPr lang="en-US" sz="2800" dirty="0">
                <a:latin typeface="Times New Roman" panose="02020603050405020304" pitchFamily="18" charset="0"/>
              </a:rPr>
              <a:t>) = </a:t>
            </a:r>
            <a:r>
              <a:rPr lang="en-US" sz="2800" i="1" dirty="0" err="1" smtClean="0">
                <a:latin typeface="Times New Roman" panose="02020603050405020304" pitchFamily="18" charset="0"/>
              </a:rPr>
              <a:t>Fo</a:t>
            </a:r>
            <a:r>
              <a:rPr lang="en-US" sz="2800" i="1" dirty="0" smtClean="0">
                <a:latin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</a:rPr>
              <a:t>w</a:t>
            </a:r>
            <a:r>
              <a:rPr lang="en-US" sz="2000" dirty="0" smtClean="0">
                <a:latin typeface="Times New Roman" panose="02020603050405020304" pitchFamily="18" charset="0"/>
              </a:rPr>
              <a:t>1</a:t>
            </a:r>
            <a:r>
              <a:rPr lang="en-US" sz="2800" dirty="0" smtClean="0">
                <a:latin typeface="Times New Roman" panose="02020603050405020304" pitchFamily="18" charset="0"/>
              </a:rPr>
              <a:t>…</a:t>
            </a:r>
            <a:r>
              <a:rPr lang="en-US" sz="2800" i="1" dirty="0" err="1" smtClean="0">
                <a:latin typeface="Times New Roman" panose="02020603050405020304" pitchFamily="18" charset="0"/>
              </a:rPr>
              <a:t>w</a:t>
            </a:r>
            <a:r>
              <a:rPr lang="en-US" sz="2000" dirty="0" err="1" smtClean="0">
                <a:latin typeface="Times New Roman" panose="02020603050405020304" pitchFamily="18" charset="0"/>
              </a:rPr>
              <a:t>m</a:t>
            </a:r>
            <a:r>
              <a:rPr lang="en-US" sz="2000" dirty="0" smtClean="0">
                <a:latin typeface="Times New Roman" panose="02020603050405020304" pitchFamily="18" charset="0"/>
              </a:rPr>
              <a:t>–1</a:t>
            </a:r>
            <a:r>
              <a:rPr lang="en-US" sz="2800" dirty="0" smtClean="0">
                <a:latin typeface="Times New Roman" panose="02020603050405020304" pitchFamily="18" charset="0"/>
              </a:rPr>
              <a:t>)</a:t>
            </a:r>
            <a:r>
              <a:rPr lang="ru-RU" sz="2800" dirty="0" smtClean="0">
                <a:latin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</a:rPr>
              <a:t>Fo</a:t>
            </a:r>
            <a:r>
              <a:rPr lang="en-US" sz="2800" i="1" dirty="0">
                <a:latin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</a:rPr>
              <a:t>(</a:t>
            </a:r>
            <a:r>
              <a:rPr lang="en-US" sz="2800" i="1" dirty="0" smtClean="0">
                <a:latin typeface="Times New Roman" panose="02020603050405020304" pitchFamily="18" charset="0"/>
              </a:rPr>
              <a:t>w</a:t>
            </a:r>
            <a:r>
              <a:rPr lang="en-US" sz="2000" dirty="0" smtClean="0">
                <a:latin typeface="Times New Roman" panose="02020603050405020304" pitchFamily="18" charset="0"/>
              </a:rPr>
              <a:t>2</a:t>
            </a:r>
            <a:r>
              <a:rPr lang="en-US" sz="2800" dirty="0" smtClean="0">
                <a:latin typeface="Times New Roman" panose="02020603050405020304" pitchFamily="18" charset="0"/>
              </a:rPr>
              <a:t>…</a:t>
            </a:r>
            <a:r>
              <a:rPr lang="en-US" sz="2800" i="1" dirty="0" err="1" smtClean="0">
                <a:latin typeface="Times New Roman" panose="02020603050405020304" pitchFamily="18" charset="0"/>
              </a:rPr>
              <a:t>w</a:t>
            </a:r>
            <a:r>
              <a:rPr lang="en-US" sz="2000" dirty="0" err="1" smtClean="0">
                <a:latin typeface="Times New Roman" panose="02020603050405020304" pitchFamily="18" charset="0"/>
              </a:rPr>
              <a:t>m</a:t>
            </a:r>
            <a:r>
              <a:rPr lang="en-US" sz="2800" dirty="0" smtClean="0">
                <a:latin typeface="Times New Roman" panose="02020603050405020304" pitchFamily="18" charset="0"/>
              </a:rPr>
              <a:t>)/</a:t>
            </a:r>
            <a:r>
              <a:rPr lang="en-US" sz="2800" dirty="0">
                <a:latin typeface="Times New Roman" panose="02020603050405020304" pitchFamily="18" charset="0"/>
              </a:rPr>
              <a:t> </a:t>
            </a:r>
            <a:r>
              <a:rPr lang="en-US" sz="2800" i="1" dirty="0" err="1">
                <a:latin typeface="Times New Roman" panose="02020603050405020304" pitchFamily="18" charset="0"/>
              </a:rPr>
              <a:t>Fo</a:t>
            </a:r>
            <a:r>
              <a:rPr lang="en-US" sz="2800" i="1" dirty="0">
                <a:latin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</a:rPr>
              <a:t>(</a:t>
            </a:r>
            <a:r>
              <a:rPr lang="en-US" sz="2800" i="1" dirty="0">
                <a:latin typeface="Times New Roman" panose="02020603050405020304" pitchFamily="18" charset="0"/>
              </a:rPr>
              <a:t>w</a:t>
            </a:r>
            <a:r>
              <a:rPr lang="en-US" sz="2000" dirty="0">
                <a:latin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</a:rPr>
              <a:t>…</a:t>
            </a:r>
            <a:r>
              <a:rPr lang="en-US" sz="2800" i="1" dirty="0" err="1">
                <a:latin typeface="Times New Roman" panose="02020603050405020304" pitchFamily="18" charset="0"/>
              </a:rPr>
              <a:t>w</a:t>
            </a:r>
            <a:r>
              <a:rPr lang="en-US" sz="2000" dirty="0" err="1">
                <a:latin typeface="Times New Roman" panose="02020603050405020304" pitchFamily="18" charset="0"/>
              </a:rPr>
              <a:t>m</a:t>
            </a:r>
            <a:r>
              <a:rPr lang="en-US" sz="2000" dirty="0">
                <a:latin typeface="Times New Roman" panose="02020603050405020304" pitchFamily="18" charset="0"/>
              </a:rPr>
              <a:t>–1</a:t>
            </a:r>
            <a:r>
              <a:rPr lang="en-US" sz="2800" dirty="0">
                <a:latin typeface="Times New Roman" panose="02020603050405020304" pitchFamily="18" charset="0"/>
              </a:rPr>
              <a:t>).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08919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>
          <a:xfrm>
            <a:off x="7119441" y="6758793"/>
            <a:ext cx="2660703" cy="371561"/>
          </a:xfrm>
          <a:prstGeom prst="rect">
            <a:avLst/>
          </a:prstGeom>
        </p:spPr>
        <p:txBody>
          <a:bodyPr/>
          <a:lstStyle/>
          <a:p>
            <a:r>
              <a:rPr lang="ru-RU" sz="1425"/>
              <a:t>Слайд</a:t>
            </a:r>
            <a:fld id="{4280A8C7-CE2A-4171-8686-5727339A32FC}" type="slidenum">
              <a:rPr lang="ru-RU" sz="1628"/>
              <a:pPr/>
              <a:t>28</a:t>
            </a:fld>
            <a:endParaRPr lang="ru-RU" sz="1628" dirty="0"/>
          </a:p>
        </p:txBody>
      </p:sp>
      <p:sp>
        <p:nvSpPr>
          <p:cNvPr id="3" name="CustomShape 1"/>
          <p:cNvSpPr/>
          <p:nvPr/>
        </p:nvSpPr>
        <p:spPr>
          <a:xfrm>
            <a:off x="425633" y="160563"/>
            <a:ext cx="9229359" cy="129393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3663" dirty="0" smtClean="0">
                <a:solidFill>
                  <a:srgbClr val="000000"/>
                </a:solidFill>
                <a:latin typeface="Arial"/>
                <a:ea typeface="DejaVu Sans"/>
              </a:rPr>
              <a:t>Метод </a:t>
            </a:r>
            <a:r>
              <a:rPr lang="ru-RU" sz="3663" dirty="0" err="1" smtClean="0">
                <a:solidFill>
                  <a:srgbClr val="000000"/>
                </a:solidFill>
                <a:latin typeface="Arial"/>
                <a:ea typeface="DejaVu Sans"/>
              </a:rPr>
              <a:t>Карлина</a:t>
            </a:r>
            <a:r>
              <a:rPr lang="ru-RU" sz="3663" dirty="0" smtClean="0">
                <a:solidFill>
                  <a:srgbClr val="000000"/>
                </a:solidFill>
                <a:latin typeface="Arial"/>
                <a:ea typeface="DejaVu Sans"/>
              </a:rPr>
              <a:t> с </a:t>
            </a:r>
            <a:r>
              <a:rPr lang="ru-RU" sz="3663" dirty="0" err="1" smtClean="0">
                <a:solidFill>
                  <a:srgbClr val="000000"/>
                </a:solidFill>
                <a:latin typeface="Arial"/>
                <a:ea typeface="DejaVu Sans"/>
              </a:rPr>
              <a:t>соавт</a:t>
            </a:r>
            <a:r>
              <a:rPr lang="ru-RU" sz="3663" dirty="0" smtClean="0">
                <a:solidFill>
                  <a:srgbClr val="000000"/>
                </a:solidFill>
                <a:latin typeface="Arial"/>
                <a:ea typeface="DejaVu Sans"/>
              </a:rPr>
              <a:t>.</a:t>
            </a:r>
            <a:r>
              <a:rPr lang="en-US" sz="3663" dirty="0" smtClean="0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lang="ru-RU" sz="3663" dirty="0" smtClean="0">
                <a:solidFill>
                  <a:srgbClr val="000000"/>
                </a:solidFill>
                <a:latin typeface="Arial"/>
                <a:ea typeface="DejaVu Sans"/>
              </a:rPr>
              <a:t/>
            </a:r>
            <a:br>
              <a:rPr lang="ru-RU" sz="3663" dirty="0" smtClean="0">
                <a:solidFill>
                  <a:srgbClr val="000000"/>
                </a:solidFill>
                <a:latin typeface="Arial"/>
                <a:ea typeface="DejaVu Sans"/>
              </a:rPr>
            </a:br>
            <a:r>
              <a:rPr lang="ru-RU" sz="3200" dirty="0" smtClean="0">
                <a:solidFill>
                  <a:srgbClr val="000000"/>
                </a:solidFill>
                <a:latin typeface="Arial"/>
                <a:ea typeface="DejaVu Sans"/>
              </a:rPr>
              <a:t>Учёт частот всех </a:t>
            </a:r>
            <a:r>
              <a:rPr lang="ru-RU" sz="3200" dirty="0" err="1" smtClean="0">
                <a:solidFill>
                  <a:srgbClr val="000000"/>
                </a:solidFill>
                <a:latin typeface="Arial"/>
                <a:ea typeface="DejaVu Sans"/>
              </a:rPr>
              <a:t>подслов</a:t>
            </a:r>
            <a:r>
              <a:rPr lang="ru-RU" sz="3200" dirty="0" smtClean="0">
                <a:solidFill>
                  <a:srgbClr val="000000"/>
                </a:solidFill>
                <a:latin typeface="Arial"/>
                <a:ea typeface="DejaVu Sans"/>
              </a:rPr>
              <a:t>, включая разрывные</a:t>
            </a:r>
            <a:endParaRPr sz="1200" dirty="0"/>
          </a:p>
        </p:txBody>
      </p:sp>
      <p:pic>
        <p:nvPicPr>
          <p:cNvPr id="6" name="Рисунок 5"/>
          <p:cNvPicPr/>
          <p:nvPr/>
        </p:nvPicPr>
        <p:blipFill>
          <a:blip r:embed="rId2" cstate="print"/>
          <a:stretch/>
        </p:blipFill>
        <p:spPr>
          <a:xfrm>
            <a:off x="1929507" y="3323913"/>
            <a:ext cx="7089669" cy="2944202"/>
          </a:xfrm>
          <a:prstGeom prst="rect">
            <a:avLst/>
          </a:prstGeom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10933" y="5923931"/>
            <a:ext cx="586271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/>
              <a:t>F</a:t>
            </a:r>
            <a:r>
              <a:rPr lang="en-US" sz="4800" baseline="-25000" dirty="0" err="1" smtClean="0"/>
              <a:t>o</a:t>
            </a:r>
            <a:r>
              <a:rPr lang="en-US" sz="4800" dirty="0" smtClean="0"/>
              <a:t> – </a:t>
            </a:r>
            <a:r>
              <a:rPr lang="ru-RU" sz="2800" dirty="0" smtClean="0"/>
              <a:t>наблюдаемое число слов</a:t>
            </a:r>
            <a:endParaRPr lang="ru-RU" sz="1400" dirty="0"/>
          </a:p>
        </p:txBody>
      </p:sp>
      <p:grpSp>
        <p:nvGrpSpPr>
          <p:cNvPr id="11" name="Группа 10"/>
          <p:cNvGrpSpPr/>
          <p:nvPr/>
        </p:nvGrpSpPr>
        <p:grpSpPr>
          <a:xfrm>
            <a:off x="546927" y="1770251"/>
            <a:ext cx="2880376" cy="1337488"/>
            <a:chOff x="546927" y="1770251"/>
            <a:chExt cx="2880376" cy="1337488"/>
          </a:xfrm>
        </p:grpSpPr>
        <p:pic>
          <p:nvPicPr>
            <p:cNvPr id="4" name="Рисунок 3"/>
            <p:cNvPicPr/>
            <p:nvPr/>
          </p:nvPicPr>
          <p:blipFill>
            <a:blip r:embed="rId3" cstate="print"/>
            <a:stretch/>
          </p:blipFill>
          <p:spPr>
            <a:xfrm>
              <a:off x="662142" y="1770251"/>
              <a:ext cx="2380151" cy="1021739"/>
            </a:xfrm>
            <a:prstGeom prst="rect">
              <a:avLst/>
            </a:prstGeom>
            <a:ln>
              <a:noFill/>
            </a:ln>
          </p:spPr>
        </p:pic>
        <p:sp>
          <p:nvSpPr>
            <p:cNvPr id="8" name="TextBox 7"/>
            <p:cNvSpPr txBox="1"/>
            <p:nvPr/>
          </p:nvSpPr>
          <p:spPr>
            <a:xfrm>
              <a:off x="546927" y="1896900"/>
              <a:ext cx="153620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4800" dirty="0" smtClean="0"/>
                <a:t>CB =</a:t>
              </a:r>
              <a:endParaRPr lang="ru-RU" sz="14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29507" y="2276742"/>
              <a:ext cx="1497796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4800" b="1" dirty="0" err="1" smtClean="0"/>
                <a:t>F</a:t>
              </a:r>
              <a:r>
                <a:rPr lang="en-US" sz="4800" b="1" baseline="-25000" dirty="0" err="1" smtClean="0"/>
                <a:t>exp</a:t>
              </a:r>
              <a:r>
                <a:rPr lang="en-US" sz="4400" dirty="0" smtClean="0"/>
                <a:t> </a:t>
              </a:r>
              <a:endParaRPr lang="ru-RU" sz="1200" dirty="0"/>
            </a:p>
          </p:txBody>
        </p:sp>
      </p:grpSp>
      <p:grpSp>
        <p:nvGrpSpPr>
          <p:cNvPr id="12" name="Группа 11"/>
          <p:cNvGrpSpPr/>
          <p:nvPr/>
        </p:nvGrpSpPr>
        <p:grpSpPr>
          <a:xfrm>
            <a:off x="3973652" y="1721115"/>
            <a:ext cx="4749980" cy="1182565"/>
            <a:chOff x="3235276" y="1782777"/>
            <a:chExt cx="4749980" cy="1182565"/>
          </a:xfrm>
        </p:grpSpPr>
        <p:pic>
          <p:nvPicPr>
            <p:cNvPr id="5" name="Рисунок 4"/>
            <p:cNvPicPr/>
            <p:nvPr/>
          </p:nvPicPr>
          <p:blipFill>
            <a:blip r:embed="rId4" cstate="print"/>
            <a:stretch/>
          </p:blipFill>
          <p:spPr>
            <a:xfrm>
              <a:off x="3734542" y="1782777"/>
              <a:ext cx="4250714" cy="1182565"/>
            </a:xfrm>
            <a:prstGeom prst="rect">
              <a:avLst/>
            </a:prstGeom>
            <a:ln>
              <a:noFill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3235276" y="1936397"/>
              <a:ext cx="1497796" cy="76944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US" sz="4400" dirty="0" err="1" smtClean="0"/>
                <a:t>F</a:t>
              </a:r>
              <a:r>
                <a:rPr lang="en-US" sz="4400" baseline="-25000" dirty="0" err="1" smtClean="0"/>
                <a:t>exp</a:t>
              </a:r>
              <a:r>
                <a:rPr lang="en-US" sz="4400" dirty="0" smtClean="0"/>
                <a:t> =</a:t>
              </a:r>
              <a:endParaRPr lang="ru-RU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37049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0838" y="284982"/>
            <a:ext cx="9709787" cy="3917310"/>
          </a:xfrm>
        </p:spPr>
        <p:txBody>
          <a:bodyPr>
            <a:noAutofit/>
          </a:bodyPr>
          <a:lstStyle/>
          <a:p>
            <a:pPr marL="4023" lvl="1" indent="0">
              <a:spcBef>
                <a:spcPts val="1018"/>
              </a:spcBef>
              <a:buNone/>
            </a:pPr>
            <a:r>
              <a:rPr lang="ru-RU" dirty="0" smtClean="0"/>
              <a:t>Метод </a:t>
            </a:r>
            <a:r>
              <a:rPr lang="ru-RU" dirty="0" err="1"/>
              <a:t>Карлина</a:t>
            </a:r>
            <a:r>
              <a:rPr lang="ru-RU" dirty="0"/>
              <a:t>: учет частот  всех </a:t>
            </a:r>
            <a:r>
              <a:rPr lang="ru-RU" dirty="0" err="1"/>
              <a:t>подслов</a:t>
            </a:r>
            <a:r>
              <a:rPr lang="ru-RU" dirty="0"/>
              <a:t>, включая </a:t>
            </a:r>
            <a:r>
              <a:rPr lang="ru-RU" dirty="0" smtClean="0"/>
              <a:t>вырожденные</a:t>
            </a:r>
            <a:r>
              <a:rPr lang="en-US" dirty="0" smtClean="0"/>
              <a:t> </a:t>
            </a:r>
            <a:r>
              <a:rPr lang="ru-RU" dirty="0" smtClean="0"/>
              <a:t>для слова </a:t>
            </a:r>
            <a:r>
              <a:rPr lang="en-US" dirty="0" smtClean="0"/>
              <a:t>ACG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800" dirty="0" err="1" smtClean="0"/>
              <a:t>F</a:t>
            </a:r>
            <a:r>
              <a:rPr lang="en-US" sz="2800" baseline="-25000" dirty="0" err="1" smtClean="0"/>
              <a:t>exp</a:t>
            </a:r>
            <a:r>
              <a:rPr lang="en-US" sz="2800" dirty="0" smtClean="0"/>
              <a:t>(ACG)  =  [F</a:t>
            </a:r>
            <a:r>
              <a:rPr lang="en-US" sz="2800" baseline="-25000" dirty="0" smtClean="0"/>
              <a:t>obs</a:t>
            </a:r>
            <a:r>
              <a:rPr lang="en-US" sz="2800" dirty="0" smtClean="0"/>
              <a:t>(A</a:t>
            </a:r>
            <a:r>
              <a:rPr lang="ru-RU" sz="2800" dirty="0" smtClean="0"/>
              <a:t>С</a:t>
            </a:r>
            <a:r>
              <a:rPr lang="en-US" sz="2800" dirty="0" smtClean="0"/>
              <a:t>)·F</a:t>
            </a:r>
            <a:r>
              <a:rPr lang="en-US" sz="2800" baseline="-25000" dirty="0" smtClean="0"/>
              <a:t>obs</a:t>
            </a:r>
            <a:r>
              <a:rPr lang="en-US" sz="2800" dirty="0" smtClean="0"/>
              <a:t>(</a:t>
            </a:r>
            <a:r>
              <a:rPr lang="ru-RU" sz="2800" dirty="0" smtClean="0"/>
              <a:t>С</a:t>
            </a:r>
            <a:r>
              <a:rPr lang="en-US" sz="2800" dirty="0" smtClean="0"/>
              <a:t>G)·F</a:t>
            </a:r>
            <a:r>
              <a:rPr lang="en-US" sz="2800" baseline="-25000" dirty="0" smtClean="0"/>
              <a:t>obs</a:t>
            </a:r>
            <a:r>
              <a:rPr lang="en-US" sz="2800" dirty="0" smtClean="0"/>
              <a:t>(ANG)]</a:t>
            </a:r>
            <a:r>
              <a:rPr lang="ru-RU" sz="2800" dirty="0" smtClean="0"/>
              <a:t> </a:t>
            </a:r>
            <a:r>
              <a:rPr lang="ru-RU" sz="2800" b="1" dirty="0" smtClean="0"/>
              <a:t>/</a:t>
            </a:r>
            <a:r>
              <a:rPr lang="ru-RU" sz="2800" dirty="0" smtClean="0"/>
              <a:t> </a:t>
            </a:r>
            <a:r>
              <a:rPr lang="en-US" sz="2800" dirty="0" smtClean="0"/>
              <a:t>[</a:t>
            </a:r>
            <a:r>
              <a:rPr lang="en-US" sz="2800" dirty="0"/>
              <a:t>F</a:t>
            </a:r>
            <a:r>
              <a:rPr lang="en-US" sz="2800" baseline="-25000" dirty="0"/>
              <a:t>obs</a:t>
            </a:r>
            <a:r>
              <a:rPr lang="en-US" sz="2800" dirty="0"/>
              <a:t>(A)·F</a:t>
            </a:r>
            <a:r>
              <a:rPr lang="en-US" sz="2800" baseline="-25000" dirty="0"/>
              <a:t>obs</a:t>
            </a:r>
            <a:r>
              <a:rPr lang="en-US" sz="2800" dirty="0"/>
              <a:t>(</a:t>
            </a:r>
            <a:r>
              <a:rPr lang="ru-RU" sz="2800" dirty="0"/>
              <a:t>С</a:t>
            </a:r>
            <a:r>
              <a:rPr lang="en-US" sz="2800" dirty="0"/>
              <a:t>)·F</a:t>
            </a:r>
            <a:r>
              <a:rPr lang="en-US" sz="2800" baseline="-25000" dirty="0"/>
              <a:t>obs</a:t>
            </a:r>
            <a:r>
              <a:rPr lang="en-US" sz="2800" dirty="0"/>
              <a:t>(G)]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CB(ACG)</a:t>
            </a:r>
            <a:r>
              <a:rPr lang="ru-RU" sz="2800" dirty="0" smtClean="0"/>
              <a:t> =</a:t>
            </a:r>
            <a:r>
              <a:rPr lang="en-US" sz="2800" dirty="0" smtClean="0"/>
              <a:t>F</a:t>
            </a:r>
            <a:r>
              <a:rPr lang="en-US" sz="2800" baseline="-25000" dirty="0" smtClean="0"/>
              <a:t>obs</a:t>
            </a:r>
            <a:r>
              <a:rPr lang="en-US" sz="2800" dirty="0" smtClean="0"/>
              <a:t>(A</a:t>
            </a:r>
            <a:r>
              <a:rPr lang="ru-RU" sz="2800" dirty="0" smtClean="0"/>
              <a:t>С</a:t>
            </a:r>
            <a:r>
              <a:rPr lang="en-US" sz="2800" dirty="0" smtClean="0"/>
              <a:t>G)/ </a:t>
            </a:r>
            <a:r>
              <a:rPr lang="en-US" sz="2800" dirty="0" err="1"/>
              <a:t>F</a:t>
            </a:r>
            <a:r>
              <a:rPr lang="en-US" sz="2800" baseline="-25000" dirty="0" err="1"/>
              <a:t>exp</a:t>
            </a:r>
            <a:r>
              <a:rPr lang="en-US" sz="2800" dirty="0"/>
              <a:t>(ACG) 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0A8C7-CE2A-4171-8686-5727339A32FC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69354" y="4934109"/>
            <a:ext cx="936406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ПОКАЗАНО: </a:t>
            </a:r>
            <a:r>
              <a:rPr lang="en-US" sz="3200" dirty="0" smtClean="0"/>
              <a:t>CB</a:t>
            </a:r>
            <a:r>
              <a:rPr lang="ru-RU" sz="3200" dirty="0" smtClean="0"/>
              <a:t> </a:t>
            </a:r>
            <a:r>
              <a:rPr lang="ru-RU" sz="3200" dirty="0"/>
              <a:t>по </a:t>
            </a:r>
            <a:r>
              <a:rPr lang="ru-RU" sz="3200" dirty="0" err="1"/>
              <a:t>Карлину</a:t>
            </a:r>
            <a:r>
              <a:rPr lang="ru-RU" sz="3200" dirty="0"/>
              <a:t> </a:t>
            </a:r>
            <a:r>
              <a:rPr lang="ru-RU" sz="3200" dirty="0" smtClean="0"/>
              <a:t>лучше </a:t>
            </a:r>
            <a:r>
              <a:rPr lang="ru-RU" sz="3200" dirty="0"/>
              <a:t>других методов находит </a:t>
            </a:r>
            <a:r>
              <a:rPr lang="ru-RU" sz="3200" dirty="0" smtClean="0"/>
              <a:t>Исключительные </a:t>
            </a:r>
            <a:r>
              <a:rPr lang="ru-RU" sz="3200" dirty="0"/>
              <a:t>слова  - </a:t>
            </a:r>
            <a:r>
              <a:rPr lang="ru-RU" sz="3200" dirty="0" err="1"/>
              <a:t>недо</a:t>
            </a:r>
            <a:r>
              <a:rPr lang="ru-RU" sz="3200" dirty="0"/>
              <a:t>- и </a:t>
            </a:r>
            <a:r>
              <a:rPr lang="ru-RU" sz="3200" dirty="0" err="1"/>
              <a:t>перепредставленные</a:t>
            </a:r>
            <a:r>
              <a:rPr lang="ru-RU" sz="3200" dirty="0"/>
              <a:t>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76622" y="6758119"/>
            <a:ext cx="68012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r>
              <a:rPr lang="ru-RU" dirty="0" smtClean="0"/>
              <a:t>м. </a:t>
            </a:r>
            <a:r>
              <a:rPr lang="en-US" dirty="0" err="1" smtClean="0"/>
              <a:t>Rusinov</a:t>
            </a:r>
            <a:r>
              <a:rPr lang="en-US" dirty="0" smtClean="0"/>
              <a:t> </a:t>
            </a:r>
            <a:r>
              <a:rPr lang="en-US" dirty="0"/>
              <a:t>et al., Comparison of Methods of Detection of </a:t>
            </a:r>
            <a:r>
              <a:rPr lang="en-US" dirty="0" smtClean="0"/>
              <a:t>Exceptional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Sequences in Prokaryotic </a:t>
            </a:r>
            <a:r>
              <a:rPr lang="en-US" dirty="0" smtClean="0"/>
              <a:t>Genomes</a:t>
            </a:r>
            <a:r>
              <a:rPr lang="ru-RU" dirty="0" smtClean="0"/>
              <a:t>,</a:t>
            </a:r>
            <a:r>
              <a:rPr lang="en-US" dirty="0" smtClean="0"/>
              <a:t>  Biochemistry (</a:t>
            </a:r>
            <a:r>
              <a:rPr lang="en-US" dirty="0" err="1" smtClean="0"/>
              <a:t>Mosc</a:t>
            </a:r>
            <a:r>
              <a:rPr lang="en-US" dirty="0" smtClean="0"/>
              <a:t>.), 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483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2877" y="169768"/>
            <a:ext cx="9678060" cy="184344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ru-RU" dirty="0" smtClean="0"/>
              <a:t>Содержание</a:t>
            </a:r>
            <a:r>
              <a:rPr lang="en-US" dirty="0" smtClean="0"/>
              <a:t> </a:t>
            </a:r>
            <a:r>
              <a:rPr lang="ru-RU" dirty="0" smtClean="0"/>
              <a:t>предыдущих серий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type="body" idx="1"/>
          </p:nvPr>
        </p:nvSpPr>
        <p:spPr>
          <a:xfrm>
            <a:off x="705624" y="2666092"/>
            <a:ext cx="8694737" cy="4147740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Сигнал: название, адресат, тип, содержание (реакция)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Промотор прокариот</a:t>
            </a:r>
            <a:r>
              <a:rPr lang="en-US" dirty="0" smtClean="0"/>
              <a:t>: c</a:t>
            </a:r>
            <a:r>
              <a:rPr lang="ru-RU" dirty="0" err="1" smtClean="0"/>
              <a:t>айт</a:t>
            </a:r>
            <a:r>
              <a:rPr lang="ru-RU" dirty="0" smtClean="0"/>
              <a:t> посадки сигма –субъединицы РНК полимеразы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SD </a:t>
            </a:r>
            <a:r>
              <a:rPr lang="en-US" dirty="0"/>
              <a:t>– </a:t>
            </a:r>
            <a:r>
              <a:rPr lang="ru-RU" dirty="0"/>
              <a:t>инициация трансляции у </a:t>
            </a:r>
            <a:r>
              <a:rPr lang="ru-RU" dirty="0" smtClean="0"/>
              <a:t>прокариот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Трансляция и разрывная транскрипция </a:t>
            </a:r>
            <a:r>
              <a:rPr lang="ru-RU" dirty="0" err="1" smtClean="0"/>
              <a:t>коронавирусов</a:t>
            </a:r>
            <a:endParaRPr lang="ru-RU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Сигналы разрывной транскрипции</a:t>
            </a:r>
          </a:p>
          <a:p>
            <a:pPr marL="971550" lvl="1" indent="-514350">
              <a:buFont typeface="+mj-lt"/>
              <a:buAutoNum type="arabicPeriod"/>
            </a:pPr>
            <a:r>
              <a:rPr lang="ru-RU" dirty="0" err="1" smtClean="0"/>
              <a:t>Протеолиз</a:t>
            </a:r>
            <a:r>
              <a:rPr lang="ru-RU" dirty="0" smtClean="0"/>
              <a:t> </a:t>
            </a:r>
            <a:r>
              <a:rPr lang="ru-RU" dirty="0" err="1" smtClean="0"/>
              <a:t>полипротеина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PWM: </a:t>
            </a:r>
            <a:r>
              <a:rPr lang="ru-RU" dirty="0" smtClean="0"/>
              <a:t>зачем, входные данные, как вычислить, как вычислить вес выравнивания последовательности и </a:t>
            </a:r>
            <a:r>
              <a:rPr lang="en-US" dirty="0" smtClean="0"/>
              <a:t>PWM </a:t>
            </a:r>
            <a:endParaRPr lang="ru-RU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Энтропия и информационное содержание мотива (</a:t>
            </a:r>
            <a:r>
              <a:rPr lang="en-US" dirty="0" smtClean="0"/>
              <a:t>IC)</a:t>
            </a:r>
            <a:endParaRPr lang="ru-RU" dirty="0" smtClean="0"/>
          </a:p>
          <a:p>
            <a:pPr marL="971550" lvl="1" indent="-514350">
              <a:buFont typeface="+mj-lt"/>
              <a:buAutoNum type="arabicPeriod"/>
            </a:pPr>
            <a:r>
              <a:rPr lang="ru-RU" dirty="0" smtClean="0"/>
              <a:t>Информационное содержание</a:t>
            </a:r>
            <a:r>
              <a:rPr lang="ru-RU" dirty="0"/>
              <a:t>: зачем, входные данные, как вычислить</a:t>
            </a:r>
            <a:r>
              <a:rPr lang="ru-RU" dirty="0" smtClean="0"/>
              <a:t>, как прикинуть число сигналов в случайной последовательности по  </a:t>
            </a:r>
            <a:r>
              <a:rPr lang="en-US" dirty="0" smtClean="0"/>
              <a:t>IC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Исп</a:t>
            </a:r>
            <a:r>
              <a:rPr lang="ru-RU" dirty="0"/>
              <a:t>о</a:t>
            </a:r>
            <a:r>
              <a:rPr lang="ru-RU" dirty="0" smtClean="0"/>
              <a:t>льзование </a:t>
            </a:r>
            <a:r>
              <a:rPr lang="en-US" dirty="0" smtClean="0"/>
              <a:t>MEME </a:t>
            </a:r>
            <a:r>
              <a:rPr lang="ru-RU" dirty="0" smtClean="0"/>
              <a:t>и </a:t>
            </a:r>
            <a:r>
              <a:rPr lang="en-US" dirty="0" smtClean="0"/>
              <a:t>FIMO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Примеры сигналов (перечислите!)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75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 PSSM </a:t>
            </a:r>
            <a:r>
              <a:rPr lang="ru-RU" dirty="0" smtClean="0"/>
              <a:t>и </a:t>
            </a:r>
            <a:r>
              <a:rPr lang="en-US" dirty="0" smtClean="0"/>
              <a:t>PSI BLAST</a:t>
            </a:r>
            <a:r>
              <a:rPr lang="ru-RU" dirty="0" smtClean="0"/>
              <a:t> для белков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С.А.Спирин</a:t>
            </a:r>
            <a:r>
              <a:rPr lang="ru-RU" dirty="0" smtClean="0"/>
              <a:t>, </a:t>
            </a:r>
            <a:r>
              <a:rPr lang="ru-RU" dirty="0" err="1" smtClean="0"/>
              <a:t>А.С.Ершова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749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3976" y="449765"/>
            <a:ext cx="8689500" cy="136646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marL="267228" marR="5078" indent="1023210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Вспомним PWM, </a:t>
            </a:r>
            <a:r>
              <a:rPr spc="-20" dirty="0"/>
              <a:t>вес </a:t>
            </a:r>
            <a:r>
              <a:rPr dirty="0"/>
              <a:t>и  </a:t>
            </a:r>
            <a:r>
              <a:rPr spc="-5" dirty="0"/>
              <a:t>информационное</a:t>
            </a:r>
            <a:r>
              <a:rPr spc="-65" dirty="0"/>
              <a:t> </a:t>
            </a:r>
            <a:r>
              <a:rPr spc="-10" dirty="0"/>
              <a:t>содержание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4319255" y="2192610"/>
            <a:ext cx="4964885" cy="1693469"/>
            <a:chOff x="4320540" y="2193531"/>
            <a:chExt cx="4966970" cy="1694180"/>
          </a:xfrm>
        </p:grpSpPr>
        <p:sp>
          <p:nvSpPr>
            <p:cNvPr id="4" name="object 4"/>
            <p:cNvSpPr/>
            <p:nvPr/>
          </p:nvSpPr>
          <p:spPr>
            <a:xfrm>
              <a:off x="4320540" y="2193531"/>
              <a:ext cx="4961042" cy="1688256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5" name="object 5"/>
            <p:cNvSpPr/>
            <p:nvPr/>
          </p:nvSpPr>
          <p:spPr>
            <a:xfrm>
              <a:off x="4320540" y="2193531"/>
              <a:ext cx="4966970" cy="1694180"/>
            </a:xfrm>
            <a:custGeom>
              <a:avLst/>
              <a:gdLst/>
              <a:ahLst/>
              <a:cxnLst/>
              <a:rect l="l" t="t" r="r" b="b"/>
              <a:pathLst>
                <a:path w="4966970" h="1694179">
                  <a:moveTo>
                    <a:pt x="0" y="0"/>
                  </a:moveTo>
                  <a:lnTo>
                    <a:pt x="4966970" y="0"/>
                  </a:lnTo>
                  <a:lnTo>
                    <a:pt x="4966970" y="1694179"/>
                  </a:lnTo>
                  <a:lnTo>
                    <a:pt x="0" y="1694179"/>
                  </a:lnTo>
                  <a:lnTo>
                    <a:pt x="0" y="0"/>
                  </a:lnTo>
                  <a:close/>
                </a:path>
              </a:pathLst>
            </a:custGeom>
            <a:ln w="3175">
              <a:solidFill>
                <a:srgbClr val="3364A3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</p:grpSp>
      <p:sp>
        <p:nvSpPr>
          <p:cNvPr id="6" name="object 6"/>
          <p:cNvSpPr/>
          <p:nvPr/>
        </p:nvSpPr>
        <p:spPr>
          <a:xfrm>
            <a:off x="647957" y="2202766"/>
            <a:ext cx="2461496" cy="153859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  <p:sp>
        <p:nvSpPr>
          <p:cNvPr id="7" name="object 7"/>
          <p:cNvSpPr txBox="1"/>
          <p:nvPr/>
        </p:nvSpPr>
        <p:spPr>
          <a:xfrm>
            <a:off x="564173" y="3945743"/>
            <a:ext cx="3782376" cy="451930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  <a:tabLst>
                <a:tab pos="2746546" algn="l"/>
                <a:tab pos="3769121" algn="l"/>
              </a:tabLst>
            </a:pPr>
            <a:r>
              <a:rPr sz="2799" spc="-10" dirty="0">
                <a:latin typeface="Arial"/>
                <a:cs typeface="Arial"/>
              </a:rPr>
              <a:t>выравнивание	</a:t>
            </a:r>
            <a:r>
              <a:rPr sz="2799" u="sng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endParaRPr sz="2799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875282" y="4161553"/>
            <a:ext cx="4970597" cy="2220297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378943" marR="2450754">
              <a:spcBef>
                <a:spcPts val="100"/>
              </a:spcBef>
            </a:pPr>
            <a:r>
              <a:rPr sz="1999" spc="-5" dirty="0">
                <a:latin typeface="Arial"/>
                <a:cs typeface="Arial"/>
              </a:rPr>
              <a:t>PWM для</a:t>
            </a:r>
            <a:r>
              <a:rPr sz="1999" spc="-80" dirty="0">
                <a:latin typeface="Arial"/>
                <a:cs typeface="Arial"/>
              </a:rPr>
              <a:t> </a:t>
            </a:r>
            <a:r>
              <a:rPr sz="1999" spc="-10" dirty="0">
                <a:latin typeface="Arial"/>
                <a:cs typeface="Arial"/>
              </a:rPr>
              <a:t>данного  </a:t>
            </a:r>
            <a:r>
              <a:rPr sz="1999" spc="-5" dirty="0">
                <a:latin typeface="Arial"/>
                <a:cs typeface="Arial"/>
              </a:rPr>
              <a:t>выравнивания</a:t>
            </a:r>
            <a:endParaRPr sz="1999">
              <a:latin typeface="Arial"/>
              <a:cs typeface="Arial"/>
            </a:endParaRPr>
          </a:p>
          <a:p>
            <a:pPr marL="38085" marR="30468">
              <a:lnSpc>
                <a:spcPts val="2429"/>
              </a:lnSpc>
              <a:spcBef>
                <a:spcPts val="705"/>
              </a:spcBef>
            </a:pPr>
            <a:r>
              <a:rPr sz="1799" spc="-10" dirty="0">
                <a:latin typeface="Arial"/>
                <a:cs typeface="Arial"/>
              </a:rPr>
              <a:t>Элементы </a:t>
            </a:r>
            <a:r>
              <a:rPr sz="1799" dirty="0">
                <a:latin typeface="Arial"/>
                <a:cs typeface="Arial"/>
              </a:rPr>
              <a:t>PWM: </a:t>
            </a:r>
            <a:r>
              <a:rPr sz="1999" i="1" spc="5" dirty="0">
                <a:latin typeface="Times New Roman"/>
                <a:cs typeface="Times New Roman"/>
              </a:rPr>
              <a:t>S</a:t>
            </a:r>
            <a:r>
              <a:rPr sz="1724" i="1" spc="7" baseline="-19323" dirty="0">
                <a:latin typeface="Times New Roman"/>
                <a:cs typeface="Times New Roman"/>
              </a:rPr>
              <a:t>ki </a:t>
            </a:r>
            <a:r>
              <a:rPr sz="1599" dirty="0">
                <a:latin typeface="Arial"/>
                <a:cs typeface="Arial"/>
              </a:rPr>
              <a:t>для </a:t>
            </a:r>
            <a:r>
              <a:rPr sz="1599" spc="-10" dirty="0">
                <a:latin typeface="Arial"/>
                <a:cs typeface="Arial"/>
              </a:rPr>
              <a:t>основания </a:t>
            </a:r>
            <a:r>
              <a:rPr sz="1799" i="1" dirty="0">
                <a:latin typeface="Times New Roman"/>
                <a:cs typeface="Times New Roman"/>
              </a:rPr>
              <a:t>i </a:t>
            </a:r>
            <a:r>
              <a:rPr sz="1599" dirty="0">
                <a:latin typeface="Arial"/>
                <a:cs typeface="Arial"/>
              </a:rPr>
              <a:t>в </a:t>
            </a:r>
            <a:r>
              <a:rPr sz="1599" spc="-10" dirty="0">
                <a:latin typeface="Arial"/>
                <a:cs typeface="Arial"/>
              </a:rPr>
              <a:t>позиции </a:t>
            </a:r>
            <a:r>
              <a:rPr sz="1799" i="1" spc="5" dirty="0">
                <a:latin typeface="Times New Roman"/>
                <a:cs typeface="Times New Roman"/>
              </a:rPr>
              <a:t>k</a:t>
            </a:r>
            <a:r>
              <a:rPr sz="1799" spc="5" dirty="0">
                <a:latin typeface="Arial"/>
                <a:cs typeface="Arial"/>
              </a:rPr>
              <a:t>,  </a:t>
            </a:r>
            <a:r>
              <a:rPr sz="1799" i="1" dirty="0">
                <a:latin typeface="Times New Roman"/>
                <a:cs typeface="Times New Roman"/>
              </a:rPr>
              <a:t>p </a:t>
            </a:r>
            <a:r>
              <a:rPr sz="1799" dirty="0">
                <a:latin typeface="Arial"/>
                <a:cs typeface="Arial"/>
              </a:rPr>
              <a:t>— </a:t>
            </a:r>
            <a:r>
              <a:rPr sz="1599" spc="-10" dirty="0">
                <a:latin typeface="Arial"/>
                <a:cs typeface="Arial"/>
              </a:rPr>
              <a:t>фоновая </a:t>
            </a:r>
            <a:r>
              <a:rPr sz="1599" spc="-20" dirty="0">
                <a:latin typeface="Arial"/>
                <a:cs typeface="Arial"/>
              </a:rPr>
              <a:t>частота </a:t>
            </a:r>
            <a:r>
              <a:rPr sz="1599" spc="-10" dirty="0">
                <a:latin typeface="Arial"/>
                <a:cs typeface="Arial"/>
              </a:rPr>
              <a:t>основания</a:t>
            </a:r>
            <a:r>
              <a:rPr sz="1599" spc="-95" dirty="0">
                <a:latin typeface="Arial"/>
                <a:cs typeface="Arial"/>
              </a:rPr>
              <a:t> </a:t>
            </a:r>
            <a:r>
              <a:rPr sz="1599" i="1" dirty="0">
                <a:latin typeface="Times New Roman"/>
                <a:cs typeface="Times New Roman"/>
              </a:rPr>
              <a:t>i</a:t>
            </a:r>
            <a:endParaRPr sz="1599">
              <a:latin typeface="Times New Roman"/>
              <a:cs typeface="Times New Roman"/>
            </a:endParaRPr>
          </a:p>
          <a:p>
            <a:pPr marL="152339">
              <a:lnSpc>
                <a:spcPts val="480"/>
              </a:lnSpc>
            </a:pPr>
            <a:r>
              <a:rPr sz="1050" i="1" spc="-5" dirty="0">
                <a:latin typeface="Times New Roman"/>
                <a:cs typeface="Times New Roman"/>
              </a:rPr>
              <a:t>i</a:t>
            </a:r>
            <a:endParaRPr sz="1050">
              <a:latin typeface="Times New Roman"/>
              <a:cs typeface="Times New Roman"/>
            </a:endParaRPr>
          </a:p>
          <a:p>
            <a:pPr marL="38085">
              <a:lnSpc>
                <a:spcPts val="2154"/>
              </a:lnSpc>
            </a:pPr>
            <a:r>
              <a:rPr sz="1799" i="1" spc="-5" dirty="0">
                <a:latin typeface="Times New Roman"/>
                <a:cs typeface="Times New Roman"/>
              </a:rPr>
              <a:t>f</a:t>
            </a:r>
            <a:r>
              <a:rPr sz="1574" i="1" spc="-7" baseline="-18518" dirty="0">
                <a:latin typeface="Times New Roman"/>
                <a:cs typeface="Times New Roman"/>
              </a:rPr>
              <a:t>ki </a:t>
            </a:r>
            <a:r>
              <a:rPr sz="1799" dirty="0">
                <a:latin typeface="Arial"/>
                <a:cs typeface="Arial"/>
              </a:rPr>
              <a:t>— </a:t>
            </a:r>
            <a:r>
              <a:rPr sz="1599" spc="-15" dirty="0">
                <a:latin typeface="Arial"/>
                <a:cs typeface="Arial"/>
              </a:rPr>
              <a:t>частота </a:t>
            </a:r>
            <a:r>
              <a:rPr sz="1599" spc="-10" dirty="0">
                <a:latin typeface="Arial"/>
                <a:cs typeface="Arial"/>
              </a:rPr>
              <a:t>основания </a:t>
            </a:r>
            <a:r>
              <a:rPr sz="1599" i="1" dirty="0">
                <a:latin typeface="Times New Roman"/>
                <a:cs typeface="Times New Roman"/>
              </a:rPr>
              <a:t>i </a:t>
            </a:r>
            <a:r>
              <a:rPr sz="1599" dirty="0">
                <a:latin typeface="Arial"/>
                <a:cs typeface="Arial"/>
              </a:rPr>
              <a:t>в </a:t>
            </a:r>
            <a:r>
              <a:rPr sz="1599" spc="-10" dirty="0">
                <a:latin typeface="Arial"/>
                <a:cs typeface="Arial"/>
              </a:rPr>
              <a:t>позиции</a:t>
            </a:r>
            <a:r>
              <a:rPr sz="1599" spc="-30" dirty="0">
                <a:latin typeface="Arial"/>
                <a:cs typeface="Arial"/>
              </a:rPr>
              <a:t> </a:t>
            </a:r>
            <a:r>
              <a:rPr sz="1599" i="1" dirty="0">
                <a:latin typeface="Times New Roman"/>
                <a:cs typeface="Times New Roman"/>
              </a:rPr>
              <a:t>k</a:t>
            </a:r>
            <a:endParaRPr sz="1599">
              <a:latin typeface="Times New Roman"/>
              <a:cs typeface="Times New Roman"/>
            </a:endParaRPr>
          </a:p>
          <a:p>
            <a:pPr marL="38085">
              <a:spcBef>
                <a:spcPts val="210"/>
              </a:spcBef>
            </a:pPr>
            <a:r>
              <a:rPr sz="1599" spc="-5" dirty="0">
                <a:latin typeface="Arial"/>
                <a:cs typeface="Arial"/>
              </a:rPr>
              <a:t>(с </a:t>
            </a:r>
            <a:r>
              <a:rPr sz="1599" spc="-10" dirty="0">
                <a:latin typeface="Arial"/>
                <a:cs typeface="Arial"/>
              </a:rPr>
              <a:t>учётом </a:t>
            </a:r>
            <a:r>
              <a:rPr sz="1599" spc="-15" dirty="0">
                <a:latin typeface="Arial"/>
                <a:cs typeface="Arial"/>
              </a:rPr>
              <a:t>псевдоотсчётов)</a:t>
            </a:r>
            <a:endParaRPr sz="1599">
              <a:latin typeface="Arial"/>
              <a:cs typeface="Arial"/>
            </a:endParaRPr>
          </a:p>
          <a:p>
            <a:pPr marL="38085"/>
            <a:r>
              <a:rPr sz="1799" dirty="0">
                <a:latin typeface="Times New Roman"/>
                <a:cs typeface="Times New Roman"/>
              </a:rPr>
              <a:t>λ </a:t>
            </a:r>
            <a:r>
              <a:rPr sz="1799" dirty="0">
                <a:latin typeface="Arial"/>
                <a:cs typeface="Arial"/>
              </a:rPr>
              <a:t>— </a:t>
            </a:r>
            <a:r>
              <a:rPr sz="1599" spc="-5" dirty="0">
                <a:latin typeface="Arial"/>
                <a:cs typeface="Arial"/>
              </a:rPr>
              <a:t>любое </a:t>
            </a:r>
            <a:r>
              <a:rPr sz="1599" dirty="0">
                <a:latin typeface="Arial"/>
                <a:cs typeface="Arial"/>
              </a:rPr>
              <a:t>число </a:t>
            </a:r>
            <a:r>
              <a:rPr sz="1599" spc="-5" dirty="0">
                <a:latin typeface="Arial"/>
                <a:cs typeface="Arial"/>
              </a:rPr>
              <a:t>(для</a:t>
            </a:r>
            <a:r>
              <a:rPr sz="1599" spc="-30" dirty="0">
                <a:latin typeface="Arial"/>
                <a:cs typeface="Arial"/>
              </a:rPr>
              <a:t> </a:t>
            </a:r>
            <a:r>
              <a:rPr sz="1599" spc="-15" dirty="0">
                <a:latin typeface="Arial"/>
                <a:cs typeface="Arial"/>
              </a:rPr>
              <a:t>удобства)</a:t>
            </a:r>
            <a:endParaRPr sz="1599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243087" y="4280883"/>
            <a:ext cx="76168" cy="76168"/>
          </a:xfrm>
          <a:custGeom>
            <a:avLst/>
            <a:gdLst/>
            <a:ahLst/>
            <a:cxnLst/>
            <a:rect l="l" t="t" r="r" b="b"/>
            <a:pathLst>
              <a:path w="76200" h="76200">
                <a:moveTo>
                  <a:pt x="0" y="0"/>
                </a:moveTo>
                <a:lnTo>
                  <a:pt x="0" y="76200"/>
                </a:lnTo>
                <a:lnTo>
                  <a:pt x="76200" y="3810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799"/>
          </a:p>
        </p:txBody>
      </p:sp>
      <p:sp>
        <p:nvSpPr>
          <p:cNvPr id="10" name="object 10"/>
          <p:cNvSpPr txBox="1"/>
          <p:nvPr/>
        </p:nvSpPr>
        <p:spPr>
          <a:xfrm>
            <a:off x="249344" y="6629396"/>
            <a:ext cx="3689071" cy="869585"/>
          </a:xfrm>
          <a:prstGeom prst="rect">
            <a:avLst/>
          </a:prstGeom>
        </p:spPr>
        <p:txBody>
          <a:bodyPr vert="horz" wrap="square" lIns="0" tIns="27294" rIns="0" bIns="0" rtlCol="0">
            <a:spAutoFit/>
          </a:bodyPr>
          <a:lstStyle/>
          <a:p>
            <a:pPr marL="12695" marR="5078">
              <a:lnSpc>
                <a:spcPct val="93900"/>
              </a:lnSpc>
              <a:spcBef>
                <a:spcPts val="215"/>
              </a:spcBef>
            </a:pPr>
            <a:r>
              <a:rPr sz="1399" spc="-5" dirty="0">
                <a:latin typeface="Arial"/>
                <a:cs typeface="Arial"/>
              </a:rPr>
              <a:t>Информационное содержание (</a:t>
            </a:r>
            <a:r>
              <a:rPr sz="1599" i="1" spc="-5" dirty="0">
                <a:latin typeface="Times New Roman"/>
                <a:cs typeface="Times New Roman"/>
              </a:rPr>
              <a:t>I</a:t>
            </a:r>
            <a:r>
              <a:rPr sz="1399" spc="-5" dirty="0">
                <a:latin typeface="Arial"/>
                <a:cs typeface="Arial"/>
              </a:rPr>
              <a:t>) </a:t>
            </a:r>
            <a:r>
              <a:rPr sz="1399" spc="-15" dirty="0">
                <a:latin typeface="Arial"/>
                <a:cs typeface="Arial"/>
              </a:rPr>
              <a:t>позволяет  </a:t>
            </a:r>
            <a:r>
              <a:rPr sz="1399" spc="-5" dirty="0">
                <a:latin typeface="Arial"/>
                <a:cs typeface="Arial"/>
              </a:rPr>
              <a:t>понять, </a:t>
            </a:r>
            <a:r>
              <a:rPr sz="1399" spc="10" dirty="0">
                <a:latin typeface="Arial"/>
                <a:cs typeface="Arial"/>
              </a:rPr>
              <a:t>как </a:t>
            </a:r>
            <a:r>
              <a:rPr sz="1399" spc="-5" dirty="0">
                <a:latin typeface="Arial"/>
                <a:cs typeface="Arial"/>
              </a:rPr>
              <a:t>много </a:t>
            </a:r>
            <a:r>
              <a:rPr sz="1399" spc="-10" dirty="0">
                <a:latin typeface="Arial"/>
                <a:cs typeface="Arial"/>
              </a:rPr>
              <a:t>похожих </a:t>
            </a:r>
            <a:r>
              <a:rPr sz="1399" dirty="0">
                <a:latin typeface="Arial"/>
                <a:cs typeface="Arial"/>
              </a:rPr>
              <a:t>на </a:t>
            </a:r>
            <a:r>
              <a:rPr sz="1399" spc="-10" dirty="0">
                <a:latin typeface="Arial"/>
                <a:cs typeface="Arial"/>
              </a:rPr>
              <a:t>мотив  </a:t>
            </a:r>
            <a:r>
              <a:rPr sz="1399" spc="-15" dirty="0">
                <a:latin typeface="Arial"/>
                <a:cs typeface="Arial"/>
              </a:rPr>
              <a:t>последовательностей </a:t>
            </a:r>
            <a:r>
              <a:rPr sz="1399" spc="-5" dirty="0">
                <a:latin typeface="Arial"/>
                <a:cs typeface="Arial"/>
              </a:rPr>
              <a:t>мы найдем </a:t>
            </a:r>
            <a:r>
              <a:rPr sz="1399" dirty="0">
                <a:latin typeface="Arial"/>
                <a:cs typeface="Arial"/>
              </a:rPr>
              <a:t>в наших  </a:t>
            </a:r>
            <a:r>
              <a:rPr sz="1399" spc="-5" dirty="0">
                <a:latin typeface="Arial"/>
                <a:cs typeface="Arial"/>
              </a:rPr>
              <a:t>данных </a:t>
            </a:r>
            <a:r>
              <a:rPr sz="1399" dirty="0">
                <a:latin typeface="Arial"/>
                <a:cs typeface="Arial"/>
              </a:rPr>
              <a:t>по </a:t>
            </a:r>
            <a:r>
              <a:rPr sz="1399" spc="-5" dirty="0">
                <a:latin typeface="Arial"/>
                <a:cs typeface="Arial"/>
              </a:rPr>
              <a:t>случайным</a:t>
            </a:r>
            <a:r>
              <a:rPr sz="1399" spc="5" dirty="0">
                <a:latin typeface="Arial"/>
                <a:cs typeface="Arial"/>
              </a:rPr>
              <a:t> </a:t>
            </a:r>
            <a:r>
              <a:rPr sz="1399" spc="-5" dirty="0">
                <a:latin typeface="Arial"/>
                <a:cs typeface="Arial"/>
              </a:rPr>
              <a:t>причинам.</a:t>
            </a:r>
            <a:endParaRPr sz="1399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497103" y="4462416"/>
            <a:ext cx="2801713" cy="1326593"/>
            <a:chOff x="496783" y="4464291"/>
            <a:chExt cx="2802890" cy="1327150"/>
          </a:xfrm>
        </p:grpSpPr>
        <p:sp>
          <p:nvSpPr>
            <p:cNvPr id="12" name="object 12"/>
            <p:cNvSpPr/>
            <p:nvPr/>
          </p:nvSpPr>
          <p:spPr>
            <a:xfrm>
              <a:off x="496783" y="4964960"/>
              <a:ext cx="2802779" cy="82594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13" name="object 13"/>
            <p:cNvSpPr/>
            <p:nvPr/>
          </p:nvSpPr>
          <p:spPr>
            <a:xfrm>
              <a:off x="1871979" y="4464291"/>
              <a:ext cx="0" cy="534670"/>
            </a:xfrm>
            <a:custGeom>
              <a:avLst/>
              <a:gdLst/>
              <a:ahLst/>
              <a:cxnLst/>
              <a:rect l="l" t="t" r="r" b="b"/>
              <a:pathLst>
                <a:path h="534670">
                  <a:moveTo>
                    <a:pt x="0" y="0"/>
                  </a:moveTo>
                  <a:lnTo>
                    <a:pt x="0" y="534669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14" name="object 14"/>
            <p:cNvSpPr/>
            <p:nvPr/>
          </p:nvSpPr>
          <p:spPr>
            <a:xfrm>
              <a:off x="1835150" y="4993881"/>
              <a:ext cx="74930" cy="74930"/>
            </a:xfrm>
            <a:custGeom>
              <a:avLst/>
              <a:gdLst/>
              <a:ahLst/>
              <a:cxnLst/>
              <a:rect l="l" t="t" r="r" b="b"/>
              <a:pathLst>
                <a:path w="74930" h="74929">
                  <a:moveTo>
                    <a:pt x="74930" y="0"/>
                  </a:moveTo>
                  <a:lnTo>
                    <a:pt x="0" y="0"/>
                  </a:lnTo>
                  <a:lnTo>
                    <a:pt x="36830" y="74930"/>
                  </a:lnTo>
                  <a:lnTo>
                    <a:pt x="7493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799"/>
            </a:p>
          </p:txBody>
        </p:sp>
      </p:grpSp>
      <p:sp>
        <p:nvSpPr>
          <p:cNvPr id="15" name="object 15"/>
          <p:cNvSpPr/>
          <p:nvPr/>
        </p:nvSpPr>
        <p:spPr>
          <a:xfrm>
            <a:off x="1099755" y="5946490"/>
            <a:ext cx="1355986" cy="62244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  <p:sp>
        <p:nvSpPr>
          <p:cNvPr id="16" name="object 16"/>
          <p:cNvSpPr/>
          <p:nvPr/>
        </p:nvSpPr>
        <p:spPr>
          <a:xfrm>
            <a:off x="5469228" y="6401625"/>
            <a:ext cx="2527947" cy="91364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</p:spTree>
    <p:extLst>
      <p:ext uri="{BB962C8B-B14F-4D97-AF65-F5344CB8AC3E}">
        <p14:creationId xmlns:p14="http://schemas.microsoft.com/office/powerpoint/2010/main" val="34360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0229" y="0"/>
            <a:ext cx="4813818" cy="695668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marL="12695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Применение</a:t>
            </a:r>
            <a:r>
              <a:rPr spc="-90" dirty="0"/>
              <a:t> </a:t>
            </a:r>
            <a:r>
              <a:rPr dirty="0"/>
              <a:t>PWM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93944" y="603126"/>
            <a:ext cx="8854967" cy="1634408"/>
          </a:xfrm>
          <a:prstGeom prst="rect">
            <a:avLst/>
          </a:prstGeom>
        </p:spPr>
        <p:txBody>
          <a:bodyPr vert="horz" wrap="square" lIns="0" tIns="31101" rIns="0" bIns="0" rtlCol="0">
            <a:spAutoFit/>
          </a:bodyPr>
          <a:lstStyle/>
          <a:p>
            <a:pPr marL="38085" marR="30468" algn="just">
              <a:lnSpc>
                <a:spcPct val="93300"/>
              </a:lnSpc>
              <a:spcBef>
                <a:spcPts val="244"/>
              </a:spcBef>
            </a:pPr>
            <a:r>
              <a:rPr sz="2800" spc="-5" dirty="0">
                <a:latin typeface="Liberation Sans"/>
                <a:cs typeface="Liberation Sans"/>
              </a:rPr>
              <a:t>Приложив позиционную </a:t>
            </a:r>
            <a:r>
              <a:rPr sz="2800" spc="-15" dirty="0">
                <a:latin typeface="Liberation Sans"/>
                <a:cs typeface="Liberation Sans"/>
              </a:rPr>
              <a:t>весовую </a:t>
            </a:r>
            <a:r>
              <a:rPr sz="2800" spc="-10" dirty="0">
                <a:latin typeface="Liberation Sans"/>
                <a:cs typeface="Liberation Sans"/>
              </a:rPr>
              <a:t>матрицу </a:t>
            </a:r>
            <a:r>
              <a:rPr sz="2800" dirty="0">
                <a:latin typeface="Liberation Sans"/>
                <a:cs typeface="Liberation Sans"/>
              </a:rPr>
              <a:t>(PWM) к </a:t>
            </a:r>
            <a:r>
              <a:rPr sz="2800" spc="-15" dirty="0">
                <a:latin typeface="Liberation Sans"/>
                <a:cs typeface="Liberation Sans"/>
              </a:rPr>
              <a:t>последовательности </a:t>
            </a:r>
            <a:r>
              <a:rPr sz="2800" spc="-10" dirty="0">
                <a:latin typeface="Liberation Sans"/>
                <a:cs typeface="Liberation Sans"/>
              </a:rPr>
              <a:t>той </a:t>
            </a:r>
            <a:r>
              <a:rPr sz="2800" dirty="0">
                <a:latin typeface="Liberation Sans"/>
                <a:cs typeface="Liberation Sans"/>
              </a:rPr>
              <a:t>же  длины, </a:t>
            </a:r>
            <a:r>
              <a:rPr sz="2800" spc="-5" dirty="0">
                <a:latin typeface="Liberation Sans"/>
                <a:cs typeface="Liberation Sans"/>
              </a:rPr>
              <a:t>можно понять, </a:t>
            </a:r>
            <a:r>
              <a:rPr sz="2800" spc="-10" dirty="0">
                <a:latin typeface="Liberation Sans"/>
                <a:cs typeface="Liberation Sans"/>
              </a:rPr>
              <a:t>содержит </a:t>
            </a:r>
            <a:r>
              <a:rPr sz="2800" spc="-5" dirty="0">
                <a:latin typeface="Liberation Sans"/>
                <a:cs typeface="Liberation Sans"/>
              </a:rPr>
              <a:t>ли </a:t>
            </a:r>
            <a:r>
              <a:rPr sz="2800" spc="-15" dirty="0">
                <a:latin typeface="Liberation Sans"/>
                <a:cs typeface="Liberation Sans"/>
              </a:rPr>
              <a:t>последовательность </a:t>
            </a:r>
            <a:r>
              <a:rPr sz="2800" spc="-5" dirty="0">
                <a:latin typeface="Liberation Sans"/>
                <a:cs typeface="Liberation Sans"/>
              </a:rPr>
              <a:t>сигнал, </a:t>
            </a:r>
            <a:r>
              <a:rPr sz="2800" spc="-10" dirty="0">
                <a:latin typeface="Liberation Sans"/>
                <a:cs typeface="Liberation Sans"/>
              </a:rPr>
              <a:t>описываемый  </a:t>
            </a:r>
            <a:r>
              <a:rPr sz="2800" spc="-20" dirty="0">
                <a:latin typeface="Liberation Sans"/>
                <a:cs typeface="Liberation Sans"/>
              </a:rPr>
              <a:t>этой</a:t>
            </a:r>
            <a:r>
              <a:rPr sz="2800" spc="-5" dirty="0">
                <a:latin typeface="Liberation Sans"/>
                <a:cs typeface="Liberation Sans"/>
              </a:rPr>
              <a:t> PWM</a:t>
            </a:r>
            <a:r>
              <a:rPr sz="2800" spc="-5" dirty="0" smtClean="0">
                <a:latin typeface="Liberation Sans"/>
                <a:cs typeface="Liberation Sans"/>
              </a:rPr>
              <a:t>.</a:t>
            </a:r>
            <a:endParaRPr sz="2800" dirty="0">
              <a:latin typeface="Liberation Sans"/>
              <a:cs typeface="Liberation San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81031" y="3126952"/>
            <a:ext cx="8056671" cy="2760036"/>
          </a:xfrm>
          <a:prstGeom prst="rect">
            <a:avLst/>
          </a:prstGeom>
        </p:spPr>
        <p:txBody>
          <a:bodyPr vert="horz" wrap="square" lIns="0" tIns="36815" rIns="0" bIns="0" rtlCol="0">
            <a:spAutoFit/>
          </a:bodyPr>
          <a:lstStyle/>
          <a:p>
            <a:pPr marL="12695" marR="1534181">
              <a:lnSpc>
                <a:spcPts val="2009"/>
              </a:lnSpc>
              <a:spcBef>
                <a:spcPts val="290"/>
              </a:spcBef>
            </a:pPr>
            <a:r>
              <a:rPr sz="2400" spc="-5" dirty="0">
                <a:latin typeface="Liberation Sans"/>
                <a:cs typeface="Liberation Sans"/>
              </a:rPr>
              <a:t>Чем выше </a:t>
            </a:r>
            <a:r>
              <a:rPr sz="2400" spc="-10" dirty="0">
                <a:latin typeface="Liberation Sans"/>
                <a:cs typeface="Liberation Sans"/>
              </a:rPr>
              <a:t>вес, тем более вероятно, что </a:t>
            </a:r>
            <a:r>
              <a:rPr sz="2400" spc="-15" dirty="0">
                <a:latin typeface="Liberation Sans"/>
                <a:cs typeface="Liberation Sans"/>
              </a:rPr>
              <a:t>последовательность  </a:t>
            </a:r>
            <a:r>
              <a:rPr sz="2400" spc="-10" dirty="0">
                <a:latin typeface="Liberation Sans"/>
                <a:cs typeface="Liberation Sans"/>
              </a:rPr>
              <a:t>содержит</a:t>
            </a:r>
            <a:r>
              <a:rPr sz="2400" spc="-5" dirty="0">
                <a:latin typeface="Liberation Sans"/>
                <a:cs typeface="Liberation Sans"/>
              </a:rPr>
              <a:t> сигнал.</a:t>
            </a:r>
            <a:endParaRPr sz="2400" dirty="0">
              <a:latin typeface="Liberation Sans"/>
              <a:cs typeface="Liberation Sans"/>
            </a:endParaRPr>
          </a:p>
          <a:p>
            <a:pPr>
              <a:spcBef>
                <a:spcPts val="30"/>
              </a:spcBef>
            </a:pPr>
            <a:endParaRPr sz="3200" dirty="0">
              <a:latin typeface="Liberation Sans"/>
              <a:cs typeface="Liberation Sans"/>
            </a:endParaRPr>
          </a:p>
          <a:p>
            <a:pPr marL="48241" marR="5078">
              <a:lnSpc>
                <a:spcPct val="93400"/>
              </a:lnSpc>
            </a:pPr>
            <a:r>
              <a:rPr sz="2400" spc="-5" dirty="0" err="1" smtClean="0">
                <a:latin typeface="Liberation Sans"/>
                <a:cs typeface="Liberation Sans"/>
              </a:rPr>
              <a:t>можно</a:t>
            </a:r>
            <a:r>
              <a:rPr sz="2400" spc="-5" dirty="0" smtClean="0">
                <a:latin typeface="Liberation Sans"/>
                <a:cs typeface="Liberation Sans"/>
              </a:rPr>
              <a:t> </a:t>
            </a:r>
            <a:r>
              <a:rPr sz="2400" spc="-5" dirty="0">
                <a:latin typeface="Liberation Sans"/>
                <a:cs typeface="Liberation Sans"/>
              </a:rPr>
              <a:t>искать </a:t>
            </a:r>
            <a:r>
              <a:rPr sz="2400" spc="-10" dirty="0">
                <a:latin typeface="Liberation Sans"/>
                <a:cs typeface="Liberation Sans"/>
              </a:rPr>
              <a:t>вероятные вхождения </a:t>
            </a:r>
            <a:r>
              <a:rPr sz="2400" spc="-15" dirty="0">
                <a:latin typeface="Liberation Sans"/>
                <a:cs typeface="Liberation Sans"/>
              </a:rPr>
              <a:t>мотива </a:t>
            </a:r>
            <a:r>
              <a:rPr sz="2400" dirty="0">
                <a:latin typeface="Liberation Sans"/>
                <a:cs typeface="Liberation Sans"/>
              </a:rPr>
              <a:t>в длинную  </a:t>
            </a:r>
            <a:r>
              <a:rPr sz="2400" spc="-15" dirty="0">
                <a:latin typeface="Liberation Sans"/>
                <a:cs typeface="Liberation Sans"/>
              </a:rPr>
              <a:t>последовательность </a:t>
            </a:r>
            <a:r>
              <a:rPr sz="2400" spc="-5" dirty="0">
                <a:latin typeface="Liberation Sans"/>
                <a:cs typeface="Liberation Sans"/>
              </a:rPr>
              <a:t>(например, </a:t>
            </a:r>
            <a:r>
              <a:rPr sz="2400" spc="-10" dirty="0">
                <a:latin typeface="Liberation Sans"/>
                <a:cs typeface="Liberation Sans"/>
              </a:rPr>
              <a:t>геном), </a:t>
            </a:r>
            <a:r>
              <a:rPr sz="2400" spc="-15" dirty="0">
                <a:latin typeface="Liberation Sans"/>
                <a:cs typeface="Liberation Sans"/>
              </a:rPr>
              <a:t>считая </a:t>
            </a:r>
            <a:r>
              <a:rPr sz="2400" spc="-10" dirty="0">
                <a:latin typeface="Liberation Sans"/>
                <a:cs typeface="Liberation Sans"/>
              </a:rPr>
              <a:t>вес </a:t>
            </a:r>
            <a:r>
              <a:rPr sz="2400" spc="-20" dirty="0">
                <a:latin typeface="Liberation Sans"/>
                <a:cs typeface="Liberation Sans"/>
              </a:rPr>
              <a:t>всех </a:t>
            </a:r>
            <a:r>
              <a:rPr sz="2400" spc="-10" dirty="0">
                <a:latin typeface="Liberation Sans"/>
                <a:cs typeface="Liberation Sans"/>
              </a:rPr>
              <a:t>возможных  </a:t>
            </a:r>
            <a:r>
              <a:rPr sz="2400" spc="-15" dirty="0">
                <a:latin typeface="Liberation Sans"/>
                <a:cs typeface="Liberation Sans"/>
              </a:rPr>
              <a:t>отрезков </a:t>
            </a:r>
            <a:r>
              <a:rPr sz="2400" dirty="0">
                <a:latin typeface="Liberation Sans"/>
                <a:cs typeface="Liberation Sans"/>
              </a:rPr>
              <a:t>нужной длины: </a:t>
            </a:r>
            <a:r>
              <a:rPr sz="2400" spc="-25" dirty="0">
                <a:latin typeface="Liberation Sans"/>
                <a:cs typeface="Liberation Sans"/>
              </a:rPr>
              <a:t>где </a:t>
            </a:r>
            <a:r>
              <a:rPr sz="2400" spc="-15" dirty="0">
                <a:latin typeface="Liberation Sans"/>
                <a:cs typeface="Liberation Sans"/>
              </a:rPr>
              <a:t>вес </a:t>
            </a:r>
            <a:r>
              <a:rPr sz="2400" spc="-5" dirty="0">
                <a:latin typeface="Liberation Sans"/>
                <a:cs typeface="Liberation Sans"/>
              </a:rPr>
              <a:t>выше </a:t>
            </a:r>
            <a:r>
              <a:rPr sz="2400" spc="-15" dirty="0">
                <a:latin typeface="Liberation Sans"/>
                <a:cs typeface="Liberation Sans"/>
              </a:rPr>
              <a:t>порога, там предсказывается </a:t>
            </a:r>
            <a:r>
              <a:rPr sz="2400" spc="-10" dirty="0">
                <a:latin typeface="Liberation Sans"/>
                <a:cs typeface="Liberation Sans"/>
              </a:rPr>
              <a:t>мотив.  </a:t>
            </a:r>
            <a:r>
              <a:rPr sz="2400" spc="-5" dirty="0">
                <a:latin typeface="Liberation Sans"/>
                <a:cs typeface="Liberation Sans"/>
              </a:rPr>
              <a:t>Выбор </a:t>
            </a:r>
            <a:r>
              <a:rPr sz="2400" spc="-15" dirty="0">
                <a:latin typeface="Liberation Sans"/>
                <a:cs typeface="Liberation Sans"/>
              </a:rPr>
              <a:t>порога </a:t>
            </a:r>
            <a:r>
              <a:rPr sz="2400" dirty="0">
                <a:latin typeface="Liberation Sans"/>
                <a:cs typeface="Liberation Sans"/>
              </a:rPr>
              <a:t>— </a:t>
            </a:r>
            <a:r>
              <a:rPr sz="2400" spc="-20" dirty="0">
                <a:latin typeface="Liberation Sans"/>
                <a:cs typeface="Liberation Sans"/>
              </a:rPr>
              <a:t>отдельная</a:t>
            </a:r>
            <a:r>
              <a:rPr sz="2400" dirty="0">
                <a:latin typeface="Liberation Sans"/>
                <a:cs typeface="Liberation Sans"/>
              </a:rPr>
              <a:t> </a:t>
            </a:r>
            <a:r>
              <a:rPr sz="2400" spc="-10" dirty="0">
                <a:latin typeface="Liberation Sans"/>
                <a:cs typeface="Liberation Sans"/>
              </a:rPr>
              <a:t>задача.</a:t>
            </a:r>
            <a:endParaRPr sz="2400" dirty="0">
              <a:latin typeface="Liberation Sans"/>
              <a:cs typeface="Liberation Sans"/>
            </a:endParaRPr>
          </a:p>
        </p:txBody>
      </p:sp>
    </p:spTree>
    <p:extLst>
      <p:ext uri="{BB962C8B-B14F-4D97-AF65-F5344CB8AC3E}">
        <p14:creationId xmlns:p14="http://schemas.microsoft.com/office/powerpoint/2010/main" val="170488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marL="3449210" marR="5078" indent="-3436515">
              <a:lnSpc>
                <a:spcPct val="100000"/>
              </a:lnSpc>
              <a:spcBef>
                <a:spcPts val="100"/>
              </a:spcBef>
              <a:tabLst>
                <a:tab pos="6594376" algn="l"/>
              </a:tabLst>
            </a:pPr>
            <a:r>
              <a:rPr sz="3600" dirty="0"/>
              <a:t>PSSM</a:t>
            </a:r>
            <a:r>
              <a:rPr sz="3600" spc="-5" dirty="0"/>
              <a:t> </a:t>
            </a:r>
            <a:r>
              <a:rPr sz="3600" dirty="0"/>
              <a:t>— </a:t>
            </a:r>
            <a:r>
              <a:rPr sz="3600" spc="-5" dirty="0" smtClean="0"/>
              <a:t>pos</a:t>
            </a:r>
            <a:r>
              <a:rPr sz="3600" spc="5" dirty="0" smtClean="0"/>
              <a:t>i</a:t>
            </a:r>
            <a:r>
              <a:rPr sz="3600" spc="-5" dirty="0" smtClean="0"/>
              <a:t>t</a:t>
            </a:r>
            <a:r>
              <a:rPr sz="3600" spc="5" dirty="0" smtClean="0"/>
              <a:t>i</a:t>
            </a:r>
            <a:r>
              <a:rPr sz="3600" spc="-5" dirty="0" smtClean="0"/>
              <a:t>o</a:t>
            </a:r>
            <a:r>
              <a:rPr sz="3600" spc="-10" dirty="0" smtClean="0"/>
              <a:t>n</a:t>
            </a:r>
            <a:r>
              <a:rPr sz="3600" dirty="0" smtClean="0"/>
              <a:t>-s</a:t>
            </a:r>
            <a:r>
              <a:rPr sz="3600" spc="-10" dirty="0" smtClean="0"/>
              <a:t>p</a:t>
            </a:r>
            <a:r>
              <a:rPr sz="3600" spc="-5" dirty="0" smtClean="0"/>
              <a:t>e</a:t>
            </a:r>
            <a:r>
              <a:rPr sz="3600" dirty="0" smtClean="0"/>
              <a:t>c</a:t>
            </a:r>
            <a:r>
              <a:rPr sz="3600" spc="-5" dirty="0" smtClean="0"/>
              <a:t>i</a:t>
            </a:r>
            <a:r>
              <a:rPr sz="3600" spc="5" dirty="0" smtClean="0"/>
              <a:t>f</a:t>
            </a:r>
            <a:r>
              <a:rPr sz="3600" spc="-5" dirty="0" smtClean="0"/>
              <a:t>i</a:t>
            </a:r>
            <a:r>
              <a:rPr sz="3600" dirty="0" smtClean="0"/>
              <a:t>c</a:t>
            </a:r>
            <a:r>
              <a:rPr lang="ru-RU" sz="3600" dirty="0" smtClean="0"/>
              <a:t> </a:t>
            </a:r>
            <a:r>
              <a:rPr sz="3600" dirty="0" smtClean="0"/>
              <a:t>sc</a:t>
            </a:r>
            <a:r>
              <a:rPr sz="3600" spc="-5" dirty="0" smtClean="0"/>
              <a:t>o</a:t>
            </a:r>
            <a:r>
              <a:rPr sz="3600" spc="-10" dirty="0" smtClean="0"/>
              <a:t>r</a:t>
            </a:r>
            <a:r>
              <a:rPr sz="3600" spc="5" dirty="0" smtClean="0"/>
              <a:t>i</a:t>
            </a:r>
            <a:r>
              <a:rPr sz="3600" spc="-10" dirty="0" smtClean="0"/>
              <a:t>n</a:t>
            </a:r>
            <a:r>
              <a:rPr sz="3600" dirty="0" smtClean="0"/>
              <a:t>g  </a:t>
            </a:r>
            <a:r>
              <a:rPr sz="3600" spc="-5" dirty="0"/>
              <a:t>matrix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58143" y="2013207"/>
            <a:ext cx="8964340" cy="4444801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 marR="322451">
              <a:lnSpc>
                <a:spcPct val="149900"/>
              </a:lnSpc>
              <a:spcBef>
                <a:spcPts val="100"/>
              </a:spcBef>
            </a:pPr>
            <a:r>
              <a:rPr sz="2400" spc="-10" dirty="0">
                <a:latin typeface="Arial"/>
                <a:cs typeface="Arial"/>
              </a:rPr>
              <a:t>По </a:t>
            </a:r>
            <a:r>
              <a:rPr sz="2400" spc="-5" dirty="0">
                <a:latin typeface="Arial"/>
                <a:cs typeface="Arial"/>
              </a:rPr>
              <a:t>смыслу </a:t>
            </a:r>
            <a:r>
              <a:rPr sz="2400" spc="-10" dirty="0">
                <a:latin typeface="Arial"/>
                <a:cs typeface="Arial"/>
              </a:rPr>
              <a:t>PSSM </a:t>
            </a:r>
            <a:r>
              <a:rPr sz="2400" dirty="0">
                <a:latin typeface="Arial"/>
                <a:cs typeface="Arial"/>
              </a:rPr>
              <a:t>— </a:t>
            </a:r>
            <a:r>
              <a:rPr sz="2400" spc="-35" dirty="0">
                <a:latin typeface="Arial"/>
                <a:cs typeface="Arial"/>
              </a:rPr>
              <a:t>это </a:t>
            </a:r>
            <a:r>
              <a:rPr sz="2400" spc="-20" dirty="0">
                <a:latin typeface="Arial"/>
                <a:cs typeface="Arial"/>
              </a:rPr>
              <a:t>то </a:t>
            </a:r>
            <a:r>
              <a:rPr sz="2400" spc="-5" dirty="0">
                <a:latin typeface="Arial"/>
                <a:cs typeface="Arial"/>
              </a:rPr>
              <a:t>же, </a:t>
            </a:r>
            <a:r>
              <a:rPr sz="2400" spc="-15" dirty="0">
                <a:latin typeface="Arial"/>
                <a:cs typeface="Arial"/>
              </a:rPr>
              <a:t>что </a:t>
            </a:r>
            <a:r>
              <a:rPr sz="2400" spc="-10" dirty="0">
                <a:latin typeface="Arial"/>
                <a:cs typeface="Arial"/>
              </a:rPr>
              <a:t>PWM, </a:t>
            </a:r>
            <a:r>
              <a:rPr sz="2400" dirty="0">
                <a:latin typeface="Arial"/>
                <a:cs typeface="Arial"/>
              </a:rPr>
              <a:t>но </a:t>
            </a:r>
            <a:r>
              <a:rPr sz="2400" spc="-10" dirty="0">
                <a:latin typeface="Arial"/>
                <a:cs typeface="Arial"/>
              </a:rPr>
              <a:t>термин  PWM </a:t>
            </a:r>
            <a:r>
              <a:rPr sz="2400" spc="-25" dirty="0">
                <a:latin typeface="Arial"/>
                <a:cs typeface="Arial"/>
              </a:rPr>
              <a:t>используется </a:t>
            </a:r>
            <a:r>
              <a:rPr sz="2400" spc="-5" dirty="0">
                <a:latin typeface="Arial"/>
                <a:cs typeface="Arial"/>
              </a:rPr>
              <a:t>для </a:t>
            </a:r>
            <a:r>
              <a:rPr sz="2400" spc="-20" dirty="0">
                <a:latin typeface="Arial"/>
                <a:cs typeface="Arial"/>
              </a:rPr>
              <a:t>мотивов </a:t>
            </a:r>
            <a:r>
              <a:rPr sz="2400" dirty="0">
                <a:latin typeface="Arial"/>
                <a:cs typeface="Arial"/>
              </a:rPr>
              <a:t>в </a:t>
            </a:r>
            <a:r>
              <a:rPr sz="2400" spc="-5" dirty="0">
                <a:latin typeface="Arial"/>
                <a:cs typeface="Arial"/>
              </a:rPr>
              <a:t>ДНК, </a:t>
            </a:r>
            <a:r>
              <a:rPr sz="2400" dirty="0">
                <a:latin typeface="Arial"/>
                <a:cs typeface="Arial"/>
              </a:rPr>
              <a:t>а </a:t>
            </a:r>
            <a:r>
              <a:rPr sz="2400" spc="-5" dirty="0">
                <a:latin typeface="Arial"/>
                <a:cs typeface="Arial"/>
              </a:rPr>
              <a:t>PSSM для  </a:t>
            </a:r>
            <a:r>
              <a:rPr sz="2400" spc="-20" dirty="0">
                <a:latin typeface="Arial"/>
                <a:cs typeface="Arial"/>
              </a:rPr>
              <a:t>мотивов </a:t>
            </a:r>
            <a:r>
              <a:rPr sz="2400" dirty="0">
                <a:latin typeface="Arial"/>
                <a:cs typeface="Arial"/>
              </a:rPr>
              <a:t>в </a:t>
            </a:r>
            <a:r>
              <a:rPr sz="2400" spc="-15" dirty="0">
                <a:latin typeface="Arial"/>
                <a:cs typeface="Arial"/>
              </a:rPr>
              <a:t>белках </a:t>
            </a:r>
            <a:r>
              <a:rPr sz="2400" spc="-5" dirty="0">
                <a:latin typeface="Arial"/>
                <a:cs typeface="Arial"/>
              </a:rPr>
              <a:t>или для описания семейств  </a:t>
            </a:r>
            <a:r>
              <a:rPr sz="2400" spc="-15" dirty="0">
                <a:latin typeface="Arial"/>
                <a:cs typeface="Arial"/>
              </a:rPr>
              <a:t>родственных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20" dirty="0">
                <a:latin typeface="Arial"/>
                <a:cs typeface="Arial"/>
              </a:rPr>
              <a:t>белков.</a:t>
            </a:r>
            <a:endParaRPr sz="2400" dirty="0">
              <a:latin typeface="Arial"/>
              <a:cs typeface="Arial"/>
            </a:endParaRPr>
          </a:p>
          <a:p>
            <a:pPr marL="110445" marR="80613" indent="-97751">
              <a:lnSpc>
                <a:spcPct val="149700"/>
              </a:lnSpc>
            </a:pPr>
            <a:endParaRPr lang="ru-RU" sz="2400" spc="-5" dirty="0" smtClean="0">
              <a:latin typeface="Arial"/>
              <a:cs typeface="Arial"/>
            </a:endParaRPr>
          </a:p>
          <a:p>
            <a:pPr marL="110445" marR="80613" indent="-97751">
              <a:lnSpc>
                <a:spcPct val="149700"/>
              </a:lnSpc>
            </a:pPr>
            <a:r>
              <a:rPr sz="2400" spc="-5" dirty="0" err="1" smtClean="0">
                <a:latin typeface="Arial"/>
                <a:cs typeface="Arial"/>
              </a:rPr>
              <a:t>Можно</a:t>
            </a:r>
            <a:r>
              <a:rPr sz="2400" spc="-5" dirty="0" smtClean="0">
                <a:latin typeface="Arial"/>
                <a:cs typeface="Arial"/>
              </a:rPr>
              <a:t> </a:t>
            </a:r>
            <a:r>
              <a:rPr sz="2400" spc="-25" dirty="0">
                <a:latin typeface="Arial"/>
                <a:cs typeface="Arial"/>
              </a:rPr>
              <a:t>использовать </a:t>
            </a:r>
            <a:r>
              <a:rPr sz="2400" spc="-10" dirty="0">
                <a:latin typeface="Arial"/>
                <a:cs typeface="Arial"/>
              </a:rPr>
              <a:t>гэпы, </a:t>
            </a:r>
            <a:r>
              <a:rPr sz="2400" spc="-15" dirty="0">
                <a:latin typeface="Arial"/>
                <a:cs typeface="Arial"/>
              </a:rPr>
              <a:t>учитываются </a:t>
            </a:r>
            <a:r>
              <a:rPr sz="2400" spc="15" dirty="0">
                <a:latin typeface="Arial"/>
                <a:cs typeface="Arial"/>
              </a:rPr>
              <a:t>как </a:t>
            </a:r>
            <a:r>
              <a:rPr sz="2400" spc="-5" dirty="0">
                <a:latin typeface="Arial"/>
                <a:cs typeface="Arial"/>
              </a:rPr>
              <a:t>21 </a:t>
            </a:r>
            <a:r>
              <a:rPr sz="2400" spc="-25" dirty="0">
                <a:latin typeface="Arial"/>
                <a:cs typeface="Arial"/>
              </a:rPr>
              <a:t>буква.  </a:t>
            </a:r>
            <a:r>
              <a:rPr sz="2400" spc="-5" dirty="0">
                <a:latin typeface="Arial"/>
                <a:cs typeface="Arial"/>
              </a:rPr>
              <a:t>PSSM </a:t>
            </a:r>
            <a:r>
              <a:rPr sz="2400" spc="-15" dirty="0">
                <a:latin typeface="Arial"/>
                <a:cs typeface="Arial"/>
              </a:rPr>
              <a:t>применяется так </a:t>
            </a:r>
            <a:r>
              <a:rPr sz="2400" spc="-5" dirty="0">
                <a:latin typeface="Arial"/>
                <a:cs typeface="Arial"/>
              </a:rPr>
              <a:t>же, </a:t>
            </a:r>
            <a:r>
              <a:rPr sz="2400" spc="15" dirty="0">
                <a:latin typeface="Arial"/>
                <a:cs typeface="Arial"/>
              </a:rPr>
              <a:t>как </a:t>
            </a:r>
            <a:r>
              <a:rPr sz="2400" spc="-10" dirty="0">
                <a:latin typeface="Arial"/>
                <a:cs typeface="Arial"/>
              </a:rPr>
              <a:t>PWM: </a:t>
            </a:r>
            <a:r>
              <a:rPr sz="2400" spc="-5" dirty="0">
                <a:latin typeface="Arial"/>
                <a:cs typeface="Arial"/>
              </a:rPr>
              <a:t>если</a:t>
            </a:r>
            <a:r>
              <a:rPr sz="2400" spc="-20" dirty="0">
                <a:latin typeface="Arial"/>
                <a:cs typeface="Arial"/>
              </a:rPr>
              <a:t> вес</a:t>
            </a:r>
            <a:endParaRPr sz="2400" dirty="0">
              <a:latin typeface="Arial"/>
              <a:cs typeface="Arial"/>
            </a:endParaRPr>
          </a:p>
          <a:p>
            <a:pPr marL="12695" marR="5078">
              <a:lnSpc>
                <a:spcPct val="149900"/>
              </a:lnSpc>
              <a:spcBef>
                <a:spcPts val="5"/>
              </a:spcBef>
            </a:pPr>
            <a:r>
              <a:rPr sz="2400" spc="-25" dirty="0">
                <a:latin typeface="Arial"/>
                <a:cs typeface="Arial"/>
              </a:rPr>
              <a:t>последовательности </a:t>
            </a:r>
            <a:r>
              <a:rPr sz="2400" spc="-20" dirty="0">
                <a:latin typeface="Arial"/>
                <a:cs typeface="Arial"/>
              </a:rPr>
              <a:t>белка относительно </a:t>
            </a:r>
            <a:r>
              <a:rPr sz="2400" spc="-5" dirty="0">
                <a:latin typeface="Arial"/>
                <a:cs typeface="Arial"/>
              </a:rPr>
              <a:t>PSSM выше  </a:t>
            </a:r>
            <a:r>
              <a:rPr sz="2400" spc="-15" dirty="0">
                <a:latin typeface="Arial"/>
                <a:cs typeface="Arial"/>
              </a:rPr>
              <a:t>порога, </a:t>
            </a:r>
            <a:r>
              <a:rPr sz="2400" spc="-20" dirty="0">
                <a:latin typeface="Arial"/>
                <a:cs typeface="Arial"/>
              </a:rPr>
              <a:t>предсказывается </a:t>
            </a:r>
            <a:r>
              <a:rPr sz="2400" spc="-10" dirty="0">
                <a:latin typeface="Arial"/>
                <a:cs typeface="Arial"/>
              </a:rPr>
              <a:t>принадлежность </a:t>
            </a:r>
            <a:r>
              <a:rPr sz="2400" spc="-20" dirty="0">
                <a:latin typeface="Arial"/>
                <a:cs typeface="Arial"/>
              </a:rPr>
              <a:t>белка  </a:t>
            </a:r>
            <a:r>
              <a:rPr sz="2400" spc="-40" dirty="0">
                <a:latin typeface="Arial"/>
                <a:cs typeface="Arial"/>
              </a:rPr>
              <a:t>семейству.</a:t>
            </a:r>
            <a:endParaRPr sz="24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5355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2388" y="413375"/>
            <a:ext cx="8689500" cy="56681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marL="3449210" marR="5078" indent="-3436515">
              <a:lnSpc>
                <a:spcPct val="100000"/>
              </a:lnSpc>
              <a:spcBef>
                <a:spcPts val="100"/>
              </a:spcBef>
              <a:tabLst>
                <a:tab pos="6594376" algn="l"/>
              </a:tabLst>
            </a:pPr>
            <a:r>
              <a:rPr sz="3600" dirty="0"/>
              <a:t>PSSM</a:t>
            </a:r>
            <a:r>
              <a:rPr sz="3600" spc="-5" dirty="0"/>
              <a:t> </a:t>
            </a:r>
            <a:r>
              <a:rPr sz="3600" dirty="0"/>
              <a:t>— </a:t>
            </a:r>
            <a:r>
              <a:rPr sz="3600" spc="-5" dirty="0" smtClean="0"/>
              <a:t>pos</a:t>
            </a:r>
            <a:r>
              <a:rPr sz="3600" spc="5" dirty="0" smtClean="0"/>
              <a:t>i</a:t>
            </a:r>
            <a:r>
              <a:rPr sz="3600" spc="-5" dirty="0" smtClean="0"/>
              <a:t>t</a:t>
            </a:r>
            <a:r>
              <a:rPr sz="3600" spc="5" dirty="0" smtClean="0"/>
              <a:t>i</a:t>
            </a:r>
            <a:r>
              <a:rPr sz="3600" spc="-5" dirty="0" smtClean="0"/>
              <a:t>o</a:t>
            </a:r>
            <a:r>
              <a:rPr sz="3600" spc="-10" dirty="0" smtClean="0"/>
              <a:t>n</a:t>
            </a:r>
            <a:r>
              <a:rPr sz="3600" dirty="0" smtClean="0"/>
              <a:t>-s</a:t>
            </a:r>
            <a:r>
              <a:rPr sz="3600" spc="-10" dirty="0" smtClean="0"/>
              <a:t>p</a:t>
            </a:r>
            <a:r>
              <a:rPr sz="3600" spc="-5" dirty="0" smtClean="0"/>
              <a:t>e</a:t>
            </a:r>
            <a:r>
              <a:rPr sz="3600" dirty="0" smtClean="0"/>
              <a:t>c</a:t>
            </a:r>
            <a:r>
              <a:rPr sz="3600" spc="-5" dirty="0" smtClean="0"/>
              <a:t>i</a:t>
            </a:r>
            <a:r>
              <a:rPr sz="3600" spc="5" dirty="0" smtClean="0"/>
              <a:t>f</a:t>
            </a:r>
            <a:r>
              <a:rPr sz="3600" spc="-5" dirty="0" smtClean="0"/>
              <a:t>i</a:t>
            </a:r>
            <a:r>
              <a:rPr sz="3600" dirty="0" smtClean="0"/>
              <a:t>c</a:t>
            </a:r>
            <a:r>
              <a:rPr lang="ru-RU" sz="3600" dirty="0" smtClean="0"/>
              <a:t> </a:t>
            </a:r>
            <a:r>
              <a:rPr sz="3600" dirty="0" smtClean="0"/>
              <a:t>sc</a:t>
            </a:r>
            <a:r>
              <a:rPr sz="3600" spc="-5" dirty="0" smtClean="0"/>
              <a:t>o</a:t>
            </a:r>
            <a:r>
              <a:rPr sz="3600" spc="-10" dirty="0" smtClean="0"/>
              <a:t>r</a:t>
            </a:r>
            <a:r>
              <a:rPr sz="3600" spc="5" dirty="0" smtClean="0"/>
              <a:t>i</a:t>
            </a:r>
            <a:r>
              <a:rPr sz="3600" spc="-10" dirty="0" smtClean="0"/>
              <a:t>n</a:t>
            </a:r>
            <a:r>
              <a:rPr sz="3600" dirty="0" smtClean="0"/>
              <a:t>g  </a:t>
            </a:r>
            <a:r>
              <a:rPr sz="3600" spc="-5" dirty="0"/>
              <a:t>matrix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64172" y="1369995"/>
            <a:ext cx="7227074" cy="1485276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4410" marR="5078" indent="-111715">
              <a:lnSpc>
                <a:spcPct val="149700"/>
              </a:lnSpc>
              <a:spcBef>
                <a:spcPts val="100"/>
              </a:spcBef>
            </a:pPr>
            <a:r>
              <a:rPr sz="3199" spc="-5" dirty="0">
                <a:latin typeface="Arial"/>
                <a:cs typeface="Arial"/>
              </a:rPr>
              <a:t>Как </a:t>
            </a:r>
            <a:r>
              <a:rPr sz="3199" spc="-25" dirty="0">
                <a:latin typeface="Arial"/>
                <a:cs typeface="Arial"/>
              </a:rPr>
              <a:t>создать </a:t>
            </a:r>
            <a:r>
              <a:rPr sz="3199" spc="-5" dirty="0">
                <a:latin typeface="Arial"/>
                <a:cs typeface="Arial"/>
              </a:rPr>
              <a:t>PSSM </a:t>
            </a:r>
            <a:r>
              <a:rPr sz="3199" dirty="0">
                <a:latin typeface="Arial"/>
                <a:cs typeface="Arial"/>
              </a:rPr>
              <a:t>по </a:t>
            </a:r>
            <a:r>
              <a:rPr sz="3199" spc="-10" dirty="0">
                <a:latin typeface="Arial"/>
                <a:cs typeface="Arial"/>
              </a:rPr>
              <a:t>выравниванию?  </a:t>
            </a:r>
            <a:r>
              <a:rPr sz="3199" spc="-20" dirty="0">
                <a:latin typeface="Arial"/>
                <a:cs typeface="Arial"/>
              </a:rPr>
              <a:t>Базовая </a:t>
            </a:r>
            <a:r>
              <a:rPr sz="3199" spc="-5" dirty="0">
                <a:latin typeface="Arial"/>
                <a:cs typeface="Arial"/>
              </a:rPr>
              <a:t>идея </a:t>
            </a:r>
            <a:r>
              <a:rPr sz="3199" dirty="0">
                <a:latin typeface="Arial"/>
                <a:cs typeface="Arial"/>
              </a:rPr>
              <a:t>— </a:t>
            </a:r>
            <a:r>
              <a:rPr sz="3199" spc="-20" dirty="0">
                <a:latin typeface="Arial"/>
                <a:cs typeface="Arial"/>
              </a:rPr>
              <a:t>та </a:t>
            </a:r>
            <a:r>
              <a:rPr sz="3199" spc="-5" dirty="0">
                <a:latin typeface="Arial"/>
                <a:cs typeface="Arial"/>
              </a:rPr>
              <a:t>же, </a:t>
            </a:r>
            <a:r>
              <a:rPr sz="3199" spc="-20" dirty="0">
                <a:latin typeface="Arial"/>
                <a:cs typeface="Arial"/>
              </a:rPr>
              <a:t>что </a:t>
            </a:r>
            <a:r>
              <a:rPr sz="3199" spc="-5" dirty="0">
                <a:latin typeface="Arial"/>
                <a:cs typeface="Arial"/>
              </a:rPr>
              <a:t>для</a:t>
            </a:r>
            <a:r>
              <a:rPr sz="3199" spc="-20" dirty="0">
                <a:latin typeface="Arial"/>
                <a:cs typeface="Arial"/>
              </a:rPr>
              <a:t> </a:t>
            </a:r>
            <a:r>
              <a:rPr sz="3199" spc="-5" dirty="0">
                <a:latin typeface="Arial"/>
                <a:cs typeface="Arial"/>
              </a:rPr>
              <a:t>PWM:</a:t>
            </a:r>
            <a:endParaRPr sz="3199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4172" y="4467494"/>
            <a:ext cx="9315170" cy="2452974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487485" marR="30468" indent="-449400">
              <a:lnSpc>
                <a:spcPct val="109700"/>
              </a:lnSpc>
              <a:spcBef>
                <a:spcPts val="100"/>
              </a:spcBef>
            </a:pPr>
            <a:r>
              <a:rPr sz="3200" spc="-30" dirty="0">
                <a:latin typeface="Arial"/>
                <a:cs typeface="Arial"/>
              </a:rPr>
              <a:t>где </a:t>
            </a:r>
            <a:r>
              <a:rPr sz="3200" i="1" spc="-5" dirty="0">
                <a:latin typeface="Times New Roman"/>
                <a:cs typeface="Times New Roman"/>
              </a:rPr>
              <a:t>S</a:t>
            </a:r>
            <a:r>
              <a:rPr sz="2800" i="1" spc="-7" baseline="-18518" dirty="0">
                <a:latin typeface="Times New Roman"/>
                <a:cs typeface="Times New Roman"/>
              </a:rPr>
              <a:t>ki </a:t>
            </a:r>
            <a:r>
              <a:rPr sz="3200" dirty="0">
                <a:latin typeface="Arial"/>
                <a:cs typeface="Arial"/>
              </a:rPr>
              <a:t>— </a:t>
            </a:r>
            <a:r>
              <a:rPr sz="3200" spc="-10" dirty="0">
                <a:latin typeface="Arial"/>
                <a:cs typeface="Arial"/>
              </a:rPr>
              <a:t>элемент </a:t>
            </a:r>
            <a:r>
              <a:rPr sz="3200" spc="-5" dirty="0">
                <a:latin typeface="Arial"/>
                <a:cs typeface="Arial"/>
              </a:rPr>
              <a:t>позиционной </a:t>
            </a:r>
            <a:r>
              <a:rPr sz="3200" spc="-10" dirty="0">
                <a:latin typeface="Arial"/>
                <a:cs typeface="Arial"/>
              </a:rPr>
              <a:t>весовой матрицы  (вес буквы </a:t>
            </a:r>
            <a:r>
              <a:rPr sz="3200" i="1" dirty="0">
                <a:latin typeface="Times New Roman"/>
                <a:cs typeface="Times New Roman"/>
              </a:rPr>
              <a:t>i </a:t>
            </a:r>
            <a:r>
              <a:rPr sz="3200" dirty="0">
                <a:latin typeface="Arial"/>
                <a:cs typeface="Arial"/>
              </a:rPr>
              <a:t>в </a:t>
            </a:r>
            <a:r>
              <a:rPr sz="3200" spc="-5" dirty="0">
                <a:latin typeface="Arial"/>
                <a:cs typeface="Arial"/>
              </a:rPr>
              <a:t>позиции</a:t>
            </a:r>
            <a:r>
              <a:rPr sz="3200" spc="85" dirty="0">
                <a:latin typeface="Arial"/>
                <a:cs typeface="Arial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k</a:t>
            </a:r>
            <a:r>
              <a:rPr sz="3200" dirty="0">
                <a:latin typeface="Arial"/>
                <a:cs typeface="Arial"/>
              </a:rPr>
              <a:t>),</a:t>
            </a:r>
          </a:p>
          <a:p>
            <a:pPr marL="38085">
              <a:lnSpc>
                <a:spcPts val="1829"/>
              </a:lnSpc>
            </a:pPr>
            <a:r>
              <a:rPr sz="3200" i="1" dirty="0">
                <a:latin typeface="Times New Roman"/>
                <a:cs typeface="Times New Roman"/>
              </a:rPr>
              <a:t>p </a:t>
            </a:r>
            <a:r>
              <a:rPr sz="3200" dirty="0">
                <a:latin typeface="Arial"/>
                <a:cs typeface="Arial"/>
              </a:rPr>
              <a:t>— </a:t>
            </a:r>
            <a:r>
              <a:rPr sz="3200" spc="-10" dirty="0">
                <a:latin typeface="Arial"/>
                <a:cs typeface="Arial"/>
              </a:rPr>
              <a:t>фоновая </a:t>
            </a:r>
            <a:r>
              <a:rPr sz="3200" spc="-20" dirty="0">
                <a:latin typeface="Arial"/>
                <a:cs typeface="Arial"/>
              </a:rPr>
              <a:t>частота </a:t>
            </a:r>
            <a:r>
              <a:rPr sz="3200" spc="-10" dirty="0">
                <a:latin typeface="Arial"/>
                <a:cs typeface="Arial"/>
              </a:rPr>
              <a:t>остатка</a:t>
            </a:r>
            <a:r>
              <a:rPr sz="3200" spc="-90" dirty="0">
                <a:latin typeface="Arial"/>
                <a:cs typeface="Arial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i</a:t>
            </a:r>
            <a:endParaRPr sz="3200" dirty="0">
              <a:latin typeface="Times New Roman"/>
              <a:cs typeface="Times New Roman"/>
            </a:endParaRPr>
          </a:p>
          <a:p>
            <a:pPr marL="152339">
              <a:lnSpc>
                <a:spcPts val="930"/>
              </a:lnSpc>
            </a:pPr>
            <a:r>
              <a:rPr i="1" spc="-5" dirty="0">
                <a:latin typeface="Times New Roman"/>
                <a:cs typeface="Times New Roman"/>
              </a:rPr>
              <a:t>i</a:t>
            </a:r>
            <a:endParaRPr dirty="0">
              <a:latin typeface="Times New Roman"/>
              <a:cs typeface="Times New Roman"/>
            </a:endParaRPr>
          </a:p>
          <a:p>
            <a:pPr marL="38085"/>
            <a:r>
              <a:rPr sz="3200" i="1" spc="-5" dirty="0">
                <a:latin typeface="Times New Roman"/>
                <a:cs typeface="Times New Roman"/>
              </a:rPr>
              <a:t>f</a:t>
            </a:r>
            <a:r>
              <a:rPr sz="2800" i="1" spc="-7" baseline="-18518" dirty="0">
                <a:latin typeface="Times New Roman"/>
                <a:cs typeface="Times New Roman"/>
              </a:rPr>
              <a:t>ki </a:t>
            </a:r>
            <a:r>
              <a:rPr sz="3200" dirty="0">
                <a:latin typeface="Arial"/>
                <a:cs typeface="Arial"/>
              </a:rPr>
              <a:t>— </a:t>
            </a:r>
            <a:r>
              <a:rPr sz="3200" spc="-20" dirty="0">
                <a:latin typeface="Arial"/>
                <a:cs typeface="Arial"/>
              </a:rPr>
              <a:t>частота </a:t>
            </a:r>
            <a:r>
              <a:rPr sz="3200" spc="-10" dirty="0">
                <a:latin typeface="Arial"/>
                <a:cs typeface="Arial"/>
              </a:rPr>
              <a:t>остатка </a:t>
            </a:r>
            <a:r>
              <a:rPr sz="3200" i="1" dirty="0">
                <a:latin typeface="Times New Roman"/>
                <a:cs typeface="Times New Roman"/>
              </a:rPr>
              <a:t>i </a:t>
            </a:r>
            <a:r>
              <a:rPr sz="3200" dirty="0">
                <a:latin typeface="Arial"/>
                <a:cs typeface="Arial"/>
              </a:rPr>
              <a:t>в </a:t>
            </a:r>
            <a:r>
              <a:rPr sz="3200" spc="-5" dirty="0">
                <a:latin typeface="Arial"/>
                <a:cs typeface="Arial"/>
              </a:rPr>
              <a:t>позиции</a:t>
            </a:r>
            <a:r>
              <a:rPr sz="3200" spc="25" dirty="0">
                <a:latin typeface="Arial"/>
                <a:cs typeface="Arial"/>
              </a:rPr>
              <a:t> </a:t>
            </a:r>
            <a:r>
              <a:rPr sz="3200" i="1" dirty="0">
                <a:latin typeface="Times New Roman"/>
                <a:cs typeface="Times New Roman"/>
              </a:rPr>
              <a:t>k</a:t>
            </a:r>
            <a:endParaRPr sz="3200" dirty="0">
              <a:latin typeface="Times New Roman"/>
              <a:cs typeface="Times New Roman"/>
            </a:endParaRPr>
          </a:p>
          <a:p>
            <a:pPr marL="487485">
              <a:spcBef>
                <a:spcPts val="210"/>
              </a:spcBef>
            </a:pPr>
            <a:r>
              <a:rPr sz="3200" dirty="0">
                <a:latin typeface="Arial"/>
                <a:cs typeface="Arial"/>
              </a:rPr>
              <a:t>(с </a:t>
            </a:r>
            <a:r>
              <a:rPr sz="3200" spc="-10" dirty="0">
                <a:latin typeface="Arial"/>
                <a:cs typeface="Arial"/>
              </a:rPr>
              <a:t>учётом</a:t>
            </a:r>
            <a:r>
              <a:rPr sz="3200" spc="-5" dirty="0">
                <a:latin typeface="Arial"/>
                <a:cs typeface="Arial"/>
              </a:rPr>
              <a:t> </a:t>
            </a:r>
            <a:r>
              <a:rPr sz="3200" spc="-15" dirty="0">
                <a:latin typeface="Arial"/>
                <a:cs typeface="Arial"/>
              </a:rPr>
              <a:t>псевдоотсчётов)</a:t>
            </a:r>
            <a:endParaRPr sz="32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60893" y="3328246"/>
            <a:ext cx="2552491" cy="91364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</p:spTree>
    <p:extLst>
      <p:ext uri="{BB962C8B-B14F-4D97-AF65-F5344CB8AC3E}">
        <p14:creationId xmlns:p14="http://schemas.microsoft.com/office/powerpoint/2010/main" val="59010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97607" y="208172"/>
            <a:ext cx="4022939" cy="56681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marL="12695">
              <a:lnSpc>
                <a:spcPct val="100000"/>
              </a:lnSpc>
              <a:spcBef>
                <a:spcPts val="100"/>
              </a:spcBef>
              <a:tabLst>
                <a:tab pos="3698665" algn="l"/>
              </a:tabLst>
            </a:pPr>
            <a:r>
              <a:rPr sz="3600" spc="-5" dirty="0" err="1"/>
              <a:t>Ка</a:t>
            </a:r>
            <a:r>
              <a:rPr sz="3600" dirty="0" err="1"/>
              <a:t>к</a:t>
            </a:r>
            <a:r>
              <a:rPr sz="3600" spc="5" dirty="0"/>
              <a:t> </a:t>
            </a:r>
            <a:r>
              <a:rPr sz="3600" spc="-5" dirty="0" err="1"/>
              <a:t>о</a:t>
            </a:r>
            <a:r>
              <a:rPr sz="3600" spc="-50" dirty="0" err="1"/>
              <a:t>ц</a:t>
            </a:r>
            <a:r>
              <a:rPr sz="3600" spc="-5" dirty="0" err="1"/>
              <a:t>енит</a:t>
            </a:r>
            <a:r>
              <a:rPr sz="3600" dirty="0" err="1"/>
              <a:t>ь</a:t>
            </a:r>
            <a:r>
              <a:rPr sz="3600" spc="20" dirty="0"/>
              <a:t> </a:t>
            </a:r>
            <a:r>
              <a:rPr sz="3600" i="1" dirty="0" err="1" smtClean="0">
                <a:latin typeface="Times New Roman"/>
                <a:cs typeface="Times New Roman"/>
              </a:rPr>
              <a:t>f</a:t>
            </a:r>
            <a:r>
              <a:rPr lang="en-US" sz="3600" i="1" baseline="-25000" dirty="0" err="1" smtClean="0">
                <a:latin typeface="Times New Roman"/>
                <a:cs typeface="Times New Roman"/>
              </a:rPr>
              <a:t>ki</a:t>
            </a:r>
            <a:r>
              <a:rPr sz="3600" dirty="0" smtClean="0"/>
              <a:t>?</a:t>
            </a:r>
            <a:endParaRPr sz="3600" dirty="0"/>
          </a:p>
        </p:txBody>
      </p:sp>
      <p:sp>
        <p:nvSpPr>
          <p:cNvPr id="3" name="object 3"/>
          <p:cNvSpPr txBox="1"/>
          <p:nvPr/>
        </p:nvSpPr>
        <p:spPr>
          <a:xfrm>
            <a:off x="599717" y="1608656"/>
            <a:ext cx="145354" cy="20638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2695">
              <a:spcBef>
                <a:spcPts val="110"/>
              </a:spcBef>
            </a:pPr>
            <a:r>
              <a:rPr sz="1250" spc="5" dirty="0">
                <a:latin typeface="Wingdings"/>
                <a:cs typeface="Wingdings"/>
              </a:rPr>
              <a:t>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717" y="3698198"/>
            <a:ext cx="145354" cy="20638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2695">
              <a:spcBef>
                <a:spcPts val="110"/>
              </a:spcBef>
            </a:pPr>
            <a:r>
              <a:rPr sz="1250" spc="5" dirty="0">
                <a:latin typeface="Wingdings"/>
                <a:cs typeface="Wingdings"/>
              </a:rPr>
              <a:t></a:t>
            </a:r>
            <a:endParaRPr sz="125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87023" y="959957"/>
            <a:ext cx="8727584" cy="6429850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R="2580877" algn="r">
              <a:spcBef>
                <a:spcPts val="100"/>
              </a:spcBef>
            </a:pPr>
            <a:endParaRPr sz="2549" dirty="0">
              <a:latin typeface="Times New Roman"/>
              <a:cs typeface="Times New Roman"/>
            </a:endParaRPr>
          </a:p>
          <a:p>
            <a:pPr marL="349110">
              <a:spcBef>
                <a:spcPts val="40"/>
              </a:spcBef>
              <a:tabLst>
                <a:tab pos="3377483" algn="l"/>
              </a:tabLst>
            </a:pPr>
            <a:r>
              <a:rPr sz="2799" spc="-5" dirty="0">
                <a:latin typeface="Arial"/>
                <a:cs typeface="Arial"/>
              </a:rPr>
              <a:t>Очевидная</a:t>
            </a:r>
            <a:r>
              <a:rPr sz="2799" spc="-10" dirty="0">
                <a:latin typeface="Arial"/>
                <a:cs typeface="Arial"/>
              </a:rPr>
              <a:t> </a:t>
            </a:r>
            <a:r>
              <a:rPr sz="2799" spc="-5" dirty="0">
                <a:latin typeface="Arial"/>
                <a:cs typeface="Arial"/>
              </a:rPr>
              <a:t>идея:	</a:t>
            </a:r>
            <a:r>
              <a:rPr sz="2799" i="1" dirty="0">
                <a:latin typeface="Times New Roman"/>
                <a:cs typeface="Times New Roman"/>
              </a:rPr>
              <a:t>f</a:t>
            </a:r>
            <a:r>
              <a:rPr sz="2399" i="1" baseline="-41666" dirty="0">
                <a:latin typeface="Times New Roman"/>
                <a:cs typeface="Times New Roman"/>
              </a:rPr>
              <a:t>ki </a:t>
            </a:r>
            <a:r>
              <a:rPr sz="2799" dirty="0">
                <a:latin typeface="Times New Roman"/>
                <a:cs typeface="Times New Roman"/>
              </a:rPr>
              <a:t>= </a:t>
            </a:r>
            <a:r>
              <a:rPr sz="2799" i="1" dirty="0">
                <a:latin typeface="Times New Roman"/>
                <a:cs typeface="Times New Roman"/>
              </a:rPr>
              <a:t>n</a:t>
            </a:r>
            <a:r>
              <a:rPr sz="2399" i="1" baseline="-32986" dirty="0">
                <a:latin typeface="Times New Roman"/>
                <a:cs typeface="Times New Roman"/>
              </a:rPr>
              <a:t>i </a:t>
            </a:r>
            <a:r>
              <a:rPr sz="2799" i="1" spc="-5" dirty="0">
                <a:latin typeface="Times New Roman"/>
                <a:cs typeface="Times New Roman"/>
              </a:rPr>
              <a:t>/N</a:t>
            </a:r>
            <a:r>
              <a:rPr sz="2799" spc="-5" dirty="0">
                <a:latin typeface="Arial"/>
                <a:cs typeface="Arial"/>
              </a:rPr>
              <a:t>, </a:t>
            </a:r>
            <a:r>
              <a:rPr sz="2799" spc="-45" dirty="0">
                <a:latin typeface="Arial"/>
                <a:cs typeface="Arial"/>
              </a:rPr>
              <a:t>где </a:t>
            </a:r>
            <a:r>
              <a:rPr sz="2799" i="1" spc="5" dirty="0">
                <a:latin typeface="Times New Roman"/>
                <a:cs typeface="Times New Roman"/>
              </a:rPr>
              <a:t>n</a:t>
            </a:r>
            <a:r>
              <a:rPr sz="2399" i="1" spc="7" baseline="-32986" dirty="0">
                <a:latin typeface="Times New Roman"/>
                <a:cs typeface="Times New Roman"/>
              </a:rPr>
              <a:t>i </a:t>
            </a:r>
            <a:r>
              <a:rPr sz="2799" dirty="0">
                <a:latin typeface="Arial"/>
                <a:cs typeface="Arial"/>
              </a:rPr>
              <a:t>—</a:t>
            </a:r>
            <a:r>
              <a:rPr sz="2799" spc="-90" dirty="0">
                <a:latin typeface="Arial"/>
                <a:cs typeface="Arial"/>
              </a:rPr>
              <a:t> </a:t>
            </a:r>
            <a:r>
              <a:rPr sz="2799" spc="-15" dirty="0">
                <a:latin typeface="Arial"/>
                <a:cs typeface="Arial"/>
              </a:rPr>
              <a:t>количество</a:t>
            </a:r>
            <a:endParaRPr sz="2799" dirty="0">
              <a:latin typeface="Arial"/>
              <a:cs typeface="Arial"/>
            </a:endParaRPr>
          </a:p>
          <a:p>
            <a:pPr marL="349110" marR="607452">
              <a:lnSpc>
                <a:spcPct val="114900"/>
              </a:lnSpc>
              <a:spcBef>
                <a:spcPts val="970"/>
              </a:spcBef>
            </a:pPr>
            <a:r>
              <a:rPr sz="2799" spc="-15" dirty="0">
                <a:latin typeface="Arial"/>
                <a:cs typeface="Arial"/>
              </a:rPr>
              <a:t>остатков </a:t>
            </a:r>
            <a:r>
              <a:rPr sz="2799" i="1" dirty="0">
                <a:latin typeface="Times New Roman"/>
                <a:cs typeface="Times New Roman"/>
              </a:rPr>
              <a:t>i </a:t>
            </a:r>
            <a:r>
              <a:rPr sz="2799" dirty="0">
                <a:latin typeface="Arial"/>
                <a:cs typeface="Arial"/>
              </a:rPr>
              <a:t>в </a:t>
            </a:r>
            <a:r>
              <a:rPr sz="2799" spc="-5" dirty="0">
                <a:latin typeface="Arial"/>
                <a:cs typeface="Arial"/>
              </a:rPr>
              <a:t>данной </a:t>
            </a:r>
            <a:r>
              <a:rPr sz="2799" dirty="0">
                <a:latin typeface="Arial"/>
                <a:cs typeface="Arial"/>
              </a:rPr>
              <a:t>колонке, </a:t>
            </a:r>
            <a:r>
              <a:rPr sz="2799" i="1" dirty="0">
                <a:latin typeface="Times New Roman"/>
                <a:cs typeface="Times New Roman"/>
              </a:rPr>
              <a:t>N </a:t>
            </a:r>
            <a:r>
              <a:rPr sz="2799" dirty="0">
                <a:latin typeface="Arial"/>
                <a:cs typeface="Arial"/>
              </a:rPr>
              <a:t>— </a:t>
            </a:r>
            <a:r>
              <a:rPr sz="2799" spc="-15" dirty="0">
                <a:latin typeface="Arial"/>
                <a:cs typeface="Arial"/>
              </a:rPr>
              <a:t>общее </a:t>
            </a:r>
            <a:r>
              <a:rPr sz="2799" dirty="0">
                <a:latin typeface="Arial"/>
                <a:cs typeface="Arial"/>
              </a:rPr>
              <a:t>число  </a:t>
            </a:r>
            <a:r>
              <a:rPr sz="2799" spc="-25" dirty="0">
                <a:latin typeface="Arial"/>
                <a:cs typeface="Arial"/>
              </a:rPr>
              <a:t>последовательностей </a:t>
            </a:r>
            <a:r>
              <a:rPr sz="2799" dirty="0">
                <a:latin typeface="Arial"/>
                <a:cs typeface="Arial"/>
              </a:rPr>
              <a:t>в</a:t>
            </a:r>
            <a:r>
              <a:rPr sz="2799" spc="15" dirty="0">
                <a:latin typeface="Arial"/>
                <a:cs typeface="Arial"/>
              </a:rPr>
              <a:t> </a:t>
            </a:r>
            <a:r>
              <a:rPr sz="2799" spc="-10" dirty="0">
                <a:latin typeface="Arial"/>
                <a:cs typeface="Arial"/>
              </a:rPr>
              <a:t>выравнивании.</a:t>
            </a:r>
            <a:endParaRPr sz="2799" dirty="0">
              <a:latin typeface="Arial"/>
              <a:cs typeface="Arial"/>
            </a:endParaRPr>
          </a:p>
          <a:p>
            <a:pPr marL="349110" indent="-323720">
              <a:spcBef>
                <a:spcPts val="480"/>
              </a:spcBef>
              <a:buSzPct val="45312"/>
              <a:buFont typeface="Wingdings"/>
              <a:buChar char=""/>
              <a:tabLst>
                <a:tab pos="348476" algn="l"/>
                <a:tab pos="349110" algn="l"/>
              </a:tabLst>
            </a:pPr>
            <a:r>
              <a:rPr sz="3199" spc="-10" dirty="0">
                <a:latin typeface="Arial"/>
                <a:cs typeface="Arial"/>
              </a:rPr>
              <a:t>Однако </a:t>
            </a:r>
            <a:r>
              <a:rPr sz="3199" spc="-5" dirty="0">
                <a:latin typeface="Arial"/>
                <a:cs typeface="Arial"/>
              </a:rPr>
              <a:t>есть </a:t>
            </a:r>
            <a:r>
              <a:rPr sz="3199" spc="-15" dirty="0">
                <a:latin typeface="Arial"/>
                <a:cs typeface="Arial"/>
              </a:rPr>
              <a:t>две</a:t>
            </a:r>
            <a:r>
              <a:rPr sz="3199" spc="30" dirty="0">
                <a:latin typeface="Arial"/>
                <a:cs typeface="Arial"/>
              </a:rPr>
              <a:t> </a:t>
            </a:r>
            <a:r>
              <a:rPr sz="3199" b="1" spc="-20" dirty="0">
                <a:latin typeface="Arial"/>
                <a:cs typeface="Arial"/>
              </a:rPr>
              <a:t>проблемы</a:t>
            </a:r>
            <a:r>
              <a:rPr sz="3199" spc="-20" dirty="0">
                <a:latin typeface="Arial"/>
                <a:cs typeface="Arial"/>
              </a:rPr>
              <a:t>:</a:t>
            </a:r>
            <a:endParaRPr sz="3199" dirty="0">
              <a:latin typeface="Arial"/>
              <a:cs typeface="Arial"/>
            </a:endParaRPr>
          </a:p>
          <a:p>
            <a:pPr marL="349110" marR="17773" lvl="1">
              <a:lnSpc>
                <a:spcPct val="114900"/>
              </a:lnSpc>
              <a:spcBef>
                <a:spcPts val="95"/>
              </a:spcBef>
              <a:buAutoNum type="romanLcParenBoth"/>
              <a:tabLst>
                <a:tab pos="763599" algn="l"/>
              </a:tabLst>
            </a:pPr>
            <a:r>
              <a:rPr sz="2799" spc="-20" dirty="0">
                <a:latin typeface="Arial"/>
                <a:cs typeface="Arial"/>
              </a:rPr>
              <a:t>Частоты </a:t>
            </a:r>
            <a:r>
              <a:rPr sz="2799" spc="-15" dirty="0">
                <a:latin typeface="Arial"/>
                <a:cs typeface="Arial"/>
              </a:rPr>
              <a:t>остатков, </a:t>
            </a:r>
            <a:r>
              <a:rPr sz="2799" dirty="0">
                <a:latin typeface="Arial"/>
                <a:cs typeface="Arial"/>
              </a:rPr>
              <a:t>не </a:t>
            </a:r>
            <a:r>
              <a:rPr sz="2799" spc="-20" dirty="0">
                <a:latin typeface="Arial"/>
                <a:cs typeface="Arial"/>
              </a:rPr>
              <a:t>встречающихся </a:t>
            </a:r>
            <a:r>
              <a:rPr sz="2799" dirty="0">
                <a:latin typeface="Arial"/>
                <a:cs typeface="Arial"/>
              </a:rPr>
              <a:t>в  </a:t>
            </a:r>
            <a:r>
              <a:rPr sz="2799" spc="-10" dirty="0">
                <a:latin typeface="Arial"/>
                <a:cs typeface="Arial"/>
              </a:rPr>
              <a:t>выравнивании, </a:t>
            </a:r>
            <a:r>
              <a:rPr sz="2799" spc="-35" dirty="0">
                <a:latin typeface="Arial"/>
                <a:cs typeface="Arial"/>
              </a:rPr>
              <a:t>будут </a:t>
            </a:r>
            <a:r>
              <a:rPr sz="2799" spc="-5" dirty="0">
                <a:latin typeface="Arial"/>
                <a:cs typeface="Arial"/>
              </a:rPr>
              <a:t>равны </a:t>
            </a:r>
            <a:r>
              <a:rPr sz="2799" dirty="0">
                <a:latin typeface="Arial"/>
                <a:cs typeface="Arial"/>
              </a:rPr>
              <a:t>0 — </a:t>
            </a:r>
            <a:r>
              <a:rPr sz="2799" spc="-35" dirty="0">
                <a:latin typeface="Arial"/>
                <a:cs typeface="Arial"/>
              </a:rPr>
              <a:t>это </a:t>
            </a:r>
            <a:r>
              <a:rPr sz="2799" spc="-20" dirty="0">
                <a:latin typeface="Arial"/>
                <a:cs typeface="Arial"/>
              </a:rPr>
              <a:t>исправляют </a:t>
            </a:r>
            <a:r>
              <a:rPr sz="2799" dirty="0">
                <a:latin typeface="Arial"/>
                <a:cs typeface="Arial"/>
              </a:rPr>
              <a:t>с  </a:t>
            </a:r>
            <a:r>
              <a:rPr sz="2799" spc="-10" dirty="0">
                <a:latin typeface="Arial"/>
                <a:cs typeface="Arial"/>
              </a:rPr>
              <a:t>помощью</a:t>
            </a:r>
            <a:r>
              <a:rPr sz="2799" spc="-5" dirty="0">
                <a:latin typeface="Arial"/>
                <a:cs typeface="Arial"/>
              </a:rPr>
              <a:t> </a:t>
            </a:r>
            <a:r>
              <a:rPr sz="2799" spc="-25" dirty="0">
                <a:latin typeface="Arial"/>
                <a:cs typeface="Arial"/>
              </a:rPr>
              <a:t>псевдоотсчетов.</a:t>
            </a:r>
            <a:endParaRPr sz="2799" dirty="0">
              <a:latin typeface="Arial"/>
              <a:cs typeface="Arial"/>
            </a:endParaRPr>
          </a:p>
          <a:p>
            <a:pPr marL="349110" marR="185981" indent="-323720">
              <a:lnSpc>
                <a:spcPct val="114900"/>
              </a:lnSpc>
              <a:buSzPct val="44642"/>
              <a:buFont typeface="Wingdings"/>
              <a:buChar char=""/>
              <a:tabLst>
                <a:tab pos="348476" algn="l"/>
                <a:tab pos="349110" algn="l"/>
              </a:tabLst>
            </a:pPr>
            <a:r>
              <a:rPr sz="2799" spc="-5" dirty="0">
                <a:latin typeface="Arial"/>
                <a:cs typeface="Arial"/>
              </a:rPr>
              <a:t>(ii) </a:t>
            </a:r>
            <a:r>
              <a:rPr sz="2799" spc="-10" dirty="0">
                <a:latin typeface="Arial"/>
                <a:cs typeface="Arial"/>
              </a:rPr>
              <a:t>Если </a:t>
            </a:r>
            <a:r>
              <a:rPr sz="2799" spc="-15" dirty="0">
                <a:latin typeface="Arial"/>
                <a:cs typeface="Arial"/>
              </a:rPr>
              <a:t>среди </a:t>
            </a:r>
            <a:r>
              <a:rPr sz="2799" spc="-30" dirty="0">
                <a:latin typeface="Arial"/>
                <a:cs typeface="Arial"/>
              </a:rPr>
              <a:t>всех </a:t>
            </a:r>
            <a:r>
              <a:rPr sz="2799" spc="-25" dirty="0">
                <a:latin typeface="Arial"/>
                <a:cs typeface="Arial"/>
              </a:rPr>
              <a:t>последовательностей </a:t>
            </a:r>
            <a:r>
              <a:rPr sz="2799" dirty="0">
                <a:latin typeface="Arial"/>
                <a:cs typeface="Arial"/>
              </a:rPr>
              <a:t>есть  </a:t>
            </a:r>
            <a:r>
              <a:rPr sz="2799" spc="-20" dirty="0">
                <a:latin typeface="Arial"/>
                <a:cs typeface="Arial"/>
              </a:rPr>
              <a:t>большая </a:t>
            </a:r>
            <a:r>
              <a:rPr sz="2799" spc="-10" dirty="0">
                <a:latin typeface="Arial"/>
                <a:cs typeface="Arial"/>
              </a:rPr>
              <a:t>группа </a:t>
            </a:r>
            <a:r>
              <a:rPr sz="2799" spc="-15" dirty="0">
                <a:latin typeface="Arial"/>
                <a:cs typeface="Arial"/>
              </a:rPr>
              <a:t>близкородственных, </a:t>
            </a:r>
            <a:r>
              <a:rPr sz="2799" spc="-5" dirty="0">
                <a:latin typeface="Arial"/>
                <a:cs typeface="Arial"/>
              </a:rPr>
              <a:t>их </a:t>
            </a:r>
            <a:r>
              <a:rPr sz="2799" spc="-20" dirty="0">
                <a:latin typeface="Arial"/>
                <a:cs typeface="Arial"/>
              </a:rPr>
              <a:t>сходство  </a:t>
            </a:r>
            <a:r>
              <a:rPr sz="2799" spc="-30" dirty="0">
                <a:latin typeface="Arial"/>
                <a:cs typeface="Arial"/>
              </a:rPr>
              <a:t>может </a:t>
            </a:r>
            <a:r>
              <a:rPr sz="2799" dirty="0">
                <a:latin typeface="Arial"/>
                <a:cs typeface="Arial"/>
              </a:rPr>
              <a:t>исказить </a:t>
            </a:r>
            <a:r>
              <a:rPr sz="2799" spc="-5" dirty="0">
                <a:latin typeface="Arial"/>
                <a:cs typeface="Arial"/>
              </a:rPr>
              <a:t>истинный сигнал </a:t>
            </a:r>
            <a:r>
              <a:rPr sz="2799" dirty="0">
                <a:latin typeface="Arial"/>
                <a:cs typeface="Arial"/>
              </a:rPr>
              <a:t>— </a:t>
            </a:r>
            <a:r>
              <a:rPr sz="2799" spc="-15" dirty="0">
                <a:latin typeface="Arial"/>
                <a:cs typeface="Arial"/>
              </a:rPr>
              <a:t>чтобы </a:t>
            </a:r>
            <a:r>
              <a:rPr sz="2799" dirty="0">
                <a:latin typeface="Arial"/>
                <a:cs typeface="Arial"/>
              </a:rPr>
              <a:t>учесть  </a:t>
            </a:r>
            <a:r>
              <a:rPr sz="2799" spc="-35" dirty="0">
                <a:latin typeface="Arial"/>
                <a:cs typeface="Arial"/>
              </a:rPr>
              <a:t>это </a:t>
            </a:r>
            <a:r>
              <a:rPr sz="2799" dirty="0">
                <a:latin typeface="Arial"/>
                <a:cs typeface="Arial"/>
              </a:rPr>
              <a:t>искажение, </a:t>
            </a:r>
            <a:r>
              <a:rPr sz="2799" spc="-15" dirty="0">
                <a:latin typeface="Arial"/>
                <a:cs typeface="Arial"/>
              </a:rPr>
              <a:t>применяют взвешивание  </a:t>
            </a:r>
            <a:r>
              <a:rPr sz="2799" spc="-25" dirty="0">
                <a:latin typeface="Arial"/>
                <a:cs typeface="Arial"/>
              </a:rPr>
              <a:t>последовательностей.</a:t>
            </a:r>
            <a:endParaRPr sz="2799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9777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8190" y="125043"/>
            <a:ext cx="9384245" cy="44370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marL="1405962" marR="5078" indent="-1393902">
              <a:lnSpc>
                <a:spcPct val="100000"/>
              </a:lnSpc>
              <a:spcBef>
                <a:spcPts val="100"/>
              </a:spcBef>
            </a:pPr>
            <a:r>
              <a:rPr sz="2800" spc="-15" dirty="0"/>
              <a:t>Чрезмерный </a:t>
            </a:r>
            <a:r>
              <a:rPr sz="2800" spc="5" dirty="0"/>
              <a:t>вклад </a:t>
            </a:r>
            <a:r>
              <a:rPr sz="2800" spc="-15" dirty="0"/>
              <a:t>родственных  </a:t>
            </a:r>
            <a:r>
              <a:rPr sz="2800" spc="-30" dirty="0"/>
              <a:t>последовательностей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202803" y="1806692"/>
            <a:ext cx="81881" cy="103831"/>
          </a:xfrm>
          <a:prstGeom prst="rect">
            <a:avLst/>
          </a:prstGeom>
        </p:spPr>
        <p:txBody>
          <a:bodyPr vert="horz" wrap="square" lIns="0" tIns="11425" rIns="0" bIns="0" rtlCol="0">
            <a:spAutoFit/>
          </a:bodyPr>
          <a:lstStyle/>
          <a:p>
            <a:pPr marL="12695">
              <a:spcBef>
                <a:spcPts val="90"/>
              </a:spcBef>
            </a:pPr>
            <a:r>
              <a:rPr sz="600" spc="-10" dirty="0">
                <a:latin typeface="Wingdings"/>
                <a:cs typeface="Wingdings"/>
              </a:rPr>
              <a:t></a:t>
            </a:r>
            <a:endParaRPr sz="600">
              <a:latin typeface="Wingdings"/>
              <a:cs typeface="Wingding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88163" y="1207605"/>
            <a:ext cx="6029584" cy="6318649"/>
          </a:xfrm>
          <a:prstGeom prst="rect">
            <a:avLst/>
          </a:prstGeom>
        </p:spPr>
        <p:txBody>
          <a:bodyPr vert="horz" wrap="square" lIns="0" tIns="8886" rIns="0" bIns="0" rtlCol="0">
            <a:spAutoFit/>
          </a:bodyPr>
          <a:lstStyle/>
          <a:p>
            <a:pPr marL="38085" marR="49510">
              <a:lnSpc>
                <a:spcPct val="103200"/>
              </a:lnSpc>
              <a:spcBef>
                <a:spcPts val="70"/>
              </a:spcBef>
            </a:pPr>
            <a:r>
              <a:rPr lang="ru-RU" sz="2400" dirty="0" smtClean="0">
                <a:latin typeface="Arial"/>
                <a:cs typeface="Arial"/>
              </a:rPr>
              <a:t>В случае 2  последовательности </a:t>
            </a:r>
            <a:r>
              <a:rPr sz="2400" spc="10" dirty="0" smtClean="0">
                <a:latin typeface="Arial"/>
                <a:cs typeface="Arial"/>
              </a:rPr>
              <a:t>s</a:t>
            </a:r>
            <a:r>
              <a:rPr sz="2000" spc="15" baseline="-18518" dirty="0" smtClean="0">
                <a:latin typeface="Arial"/>
                <a:cs typeface="Arial"/>
              </a:rPr>
              <a:t>1</a:t>
            </a:r>
            <a:r>
              <a:rPr sz="2400" spc="10" dirty="0" smtClean="0">
                <a:latin typeface="Arial"/>
                <a:cs typeface="Arial"/>
              </a:rPr>
              <a:t>-s</a:t>
            </a:r>
            <a:r>
              <a:rPr sz="2000" spc="15" baseline="-18518" dirty="0" smtClean="0">
                <a:latin typeface="Arial"/>
                <a:cs typeface="Arial"/>
              </a:rPr>
              <a:t>3</a:t>
            </a:r>
            <a:r>
              <a:rPr lang="en-US" sz="2000" spc="15" dirty="0" smtClean="0">
                <a:latin typeface="Arial"/>
                <a:cs typeface="Arial"/>
              </a:rPr>
              <a:t> </a:t>
            </a:r>
            <a:r>
              <a:rPr lang="ru-RU" sz="2400" spc="10" dirty="0" smtClean="0">
                <a:latin typeface="Arial"/>
                <a:cs typeface="Arial"/>
              </a:rPr>
              <a:t>, почти совпадают. Можно считать что ч</a:t>
            </a:r>
            <a:r>
              <a:rPr sz="2400" dirty="0" err="1" smtClean="0">
                <a:latin typeface="Arial"/>
                <a:cs typeface="Arial"/>
              </a:rPr>
              <a:t>астота</a:t>
            </a:r>
            <a:r>
              <a:rPr sz="2400" dirty="0" smtClean="0">
                <a:latin typeface="Arial"/>
                <a:cs typeface="Arial"/>
              </a:rPr>
              <a:t> </a:t>
            </a:r>
            <a:r>
              <a:rPr sz="2400" spc="10" dirty="0">
                <a:latin typeface="Arial"/>
                <a:cs typeface="Arial"/>
              </a:rPr>
              <a:t>L </a:t>
            </a:r>
            <a:r>
              <a:rPr lang="ru-RU" sz="2400" spc="10" dirty="0" smtClean="0">
                <a:latin typeface="Arial"/>
                <a:cs typeface="Arial"/>
              </a:rPr>
              <a:t>примерно равна частоте С </a:t>
            </a:r>
            <a:r>
              <a:rPr lang="ru-RU" sz="2000" spc="10" dirty="0" smtClean="0">
                <a:latin typeface="Arial"/>
                <a:cs typeface="Arial"/>
              </a:rPr>
              <a:t>(1/2)</a:t>
            </a:r>
            <a:endParaRPr sz="2000" dirty="0">
              <a:latin typeface="Arial"/>
              <a:cs typeface="Arial"/>
            </a:endParaRPr>
          </a:p>
          <a:p>
            <a:pPr marL="38085" marR="197406">
              <a:lnSpc>
                <a:spcPct val="101600"/>
              </a:lnSpc>
              <a:spcBef>
                <a:spcPts val="844"/>
              </a:spcBef>
            </a:pPr>
            <a:r>
              <a:rPr lang="ru-RU" sz="2400" spc="-40" dirty="0" smtClean="0">
                <a:latin typeface="Arial"/>
                <a:cs typeface="Arial"/>
              </a:rPr>
              <a:t>В случае 1 букву  </a:t>
            </a:r>
            <a:r>
              <a:rPr lang="en-US" sz="2400" spc="-40" dirty="0" smtClean="0">
                <a:latin typeface="Arial"/>
                <a:cs typeface="Arial"/>
              </a:rPr>
              <a:t>L  </a:t>
            </a:r>
            <a:r>
              <a:rPr lang="ru-RU" sz="2400" spc="-40" dirty="0" smtClean="0">
                <a:latin typeface="Arial"/>
                <a:cs typeface="Arial"/>
              </a:rPr>
              <a:t>следует считать более вероятной, чем </a:t>
            </a:r>
            <a:r>
              <a:rPr lang="en-US" sz="2400" spc="-40" dirty="0" smtClean="0">
                <a:latin typeface="Arial"/>
                <a:cs typeface="Arial"/>
              </a:rPr>
              <a:t>C</a:t>
            </a:r>
            <a:r>
              <a:rPr lang="ru-RU" sz="2400" spc="-40" dirty="0" smtClean="0">
                <a:latin typeface="Arial"/>
                <a:cs typeface="Arial"/>
              </a:rPr>
              <a:t>.</a:t>
            </a:r>
            <a:r>
              <a:rPr lang="en-US" sz="2400" spc="-40" dirty="0" smtClean="0">
                <a:latin typeface="Arial"/>
                <a:cs typeface="Arial"/>
              </a:rPr>
              <a:t> </a:t>
            </a:r>
            <a:r>
              <a:rPr lang="ru-RU" sz="2400" dirty="0">
                <a:latin typeface="Arial"/>
                <a:cs typeface="Arial"/>
              </a:rPr>
              <a:t>Частота </a:t>
            </a:r>
            <a:r>
              <a:rPr lang="ru-RU" sz="2400" spc="10" dirty="0">
                <a:latin typeface="Arial"/>
                <a:cs typeface="Arial"/>
              </a:rPr>
              <a:t>L в  </a:t>
            </a:r>
            <a:r>
              <a:rPr lang="ru-RU" sz="2400" spc="5" dirty="0">
                <a:latin typeface="Arial"/>
                <a:cs typeface="Arial"/>
              </a:rPr>
              <a:t>данной колонке равна ¾, </a:t>
            </a:r>
            <a:endParaRPr sz="2400" dirty="0">
              <a:latin typeface="Arial"/>
              <a:cs typeface="Arial"/>
            </a:endParaRPr>
          </a:p>
          <a:p>
            <a:pPr marL="38085" marR="36181">
              <a:lnSpc>
                <a:spcPct val="101400"/>
              </a:lnSpc>
              <a:spcBef>
                <a:spcPts val="844"/>
              </a:spcBef>
            </a:pPr>
            <a:r>
              <a:rPr lang="ru-RU" sz="2400" dirty="0" err="1" smtClean="0">
                <a:latin typeface="Arial"/>
                <a:cs typeface="Arial"/>
              </a:rPr>
              <a:t>Высокосходные</a:t>
            </a:r>
            <a:r>
              <a:rPr lang="ru-RU" sz="2400" dirty="0" smtClean="0">
                <a:latin typeface="Arial"/>
                <a:cs typeface="Arial"/>
              </a:rPr>
              <a:t> </a:t>
            </a:r>
            <a:r>
              <a:rPr sz="2400" dirty="0" err="1" smtClean="0">
                <a:latin typeface="Arial"/>
                <a:cs typeface="Arial"/>
              </a:rPr>
              <a:t>последовательност</a:t>
            </a:r>
            <a:r>
              <a:rPr lang="ru-RU" sz="2400" dirty="0" smtClean="0">
                <a:latin typeface="Arial"/>
                <a:cs typeface="Arial"/>
              </a:rPr>
              <a:t>и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-5" dirty="0" err="1" smtClean="0">
                <a:latin typeface="Arial"/>
                <a:cs typeface="Arial"/>
              </a:rPr>
              <a:t>ухудша</a:t>
            </a:r>
            <a:r>
              <a:rPr lang="ru-RU" sz="2400" spc="-5" dirty="0" smtClean="0">
                <a:latin typeface="Arial"/>
                <a:cs typeface="Arial"/>
              </a:rPr>
              <a:t>ют </a:t>
            </a:r>
            <a:r>
              <a:rPr sz="2400" spc="5" dirty="0" err="1" smtClean="0">
                <a:latin typeface="Arial"/>
                <a:cs typeface="Arial"/>
              </a:rPr>
              <a:t>качество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5" dirty="0" err="1" smtClean="0">
                <a:latin typeface="Arial"/>
                <a:cs typeface="Arial"/>
              </a:rPr>
              <a:t>матрицы</a:t>
            </a:r>
            <a:r>
              <a:rPr lang="ru-RU" sz="2400" spc="5" dirty="0" smtClean="0">
                <a:latin typeface="Arial"/>
                <a:cs typeface="Arial"/>
              </a:rPr>
              <a:t> </a:t>
            </a:r>
            <a:r>
              <a:rPr lang="en-US" sz="2400" spc="5" dirty="0" smtClean="0">
                <a:latin typeface="Arial"/>
                <a:cs typeface="Arial"/>
              </a:rPr>
              <a:t>PSSM</a:t>
            </a:r>
            <a:r>
              <a:rPr sz="2400" spc="5" dirty="0" smtClean="0">
                <a:latin typeface="Arial"/>
                <a:cs typeface="Arial"/>
              </a:rPr>
              <a:t>. </a:t>
            </a:r>
            <a:endParaRPr lang="ru-RU" sz="2400" spc="5" dirty="0" smtClean="0">
              <a:latin typeface="Arial"/>
              <a:cs typeface="Arial"/>
            </a:endParaRPr>
          </a:p>
          <a:p>
            <a:pPr marL="38085" marR="36181">
              <a:lnSpc>
                <a:spcPct val="101400"/>
              </a:lnSpc>
              <a:spcBef>
                <a:spcPts val="844"/>
              </a:spcBef>
            </a:pPr>
            <a:r>
              <a:rPr sz="2400" spc="5" dirty="0" err="1" smtClean="0">
                <a:latin typeface="Arial"/>
                <a:cs typeface="Arial"/>
              </a:rPr>
              <a:t>Чтобы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этого  избежать, </a:t>
            </a:r>
            <a:r>
              <a:rPr sz="2400" dirty="0">
                <a:latin typeface="Arial"/>
                <a:cs typeface="Arial"/>
              </a:rPr>
              <a:t>частоты остатков </a:t>
            </a:r>
            <a:r>
              <a:rPr sz="2400" spc="10" dirty="0">
                <a:latin typeface="Arial"/>
                <a:cs typeface="Arial"/>
              </a:rPr>
              <a:t>в </a:t>
            </a:r>
            <a:r>
              <a:rPr sz="2400" spc="5" dirty="0">
                <a:latin typeface="Arial"/>
                <a:cs typeface="Arial"/>
              </a:rPr>
              <a:t>колонке </a:t>
            </a:r>
            <a:r>
              <a:rPr sz="2400" dirty="0">
                <a:latin typeface="Arial"/>
                <a:cs typeface="Arial"/>
              </a:rPr>
              <a:t>оценивают </a:t>
            </a:r>
            <a:r>
              <a:rPr sz="2400" spc="10" dirty="0">
                <a:latin typeface="Arial"/>
                <a:cs typeface="Arial"/>
              </a:rPr>
              <a:t>с  </a:t>
            </a:r>
            <a:r>
              <a:rPr sz="2400" dirty="0">
                <a:latin typeface="Arial"/>
                <a:cs typeface="Arial"/>
              </a:rPr>
              <a:t>учетом </a:t>
            </a:r>
            <a:r>
              <a:rPr sz="2400" spc="5" dirty="0">
                <a:latin typeface="Arial"/>
                <a:cs typeface="Arial"/>
              </a:rPr>
              <a:t>весов (weights) </a:t>
            </a:r>
            <a:r>
              <a:rPr sz="2400" dirty="0" err="1" smtClean="0">
                <a:latin typeface="Arial"/>
                <a:cs typeface="Arial"/>
              </a:rPr>
              <a:t>последовательностей</a:t>
            </a:r>
            <a:r>
              <a:rPr lang="en-US" sz="2400" dirty="0" smtClean="0">
                <a:latin typeface="Arial"/>
                <a:cs typeface="Arial"/>
              </a:rPr>
              <a:t>. </a:t>
            </a:r>
            <a:r>
              <a:rPr sz="2400" spc="5" dirty="0" err="1" smtClean="0">
                <a:latin typeface="Arial"/>
                <a:cs typeface="Arial"/>
              </a:rPr>
              <a:t>Веса</a:t>
            </a:r>
            <a:r>
              <a:rPr sz="2400" spc="5" dirty="0" smtClean="0">
                <a:latin typeface="Arial"/>
                <a:cs typeface="Arial"/>
              </a:rPr>
              <a:t> </a:t>
            </a:r>
            <a:r>
              <a:rPr sz="2400" dirty="0" err="1">
                <a:latin typeface="Arial"/>
                <a:cs typeface="Arial"/>
              </a:rPr>
              <a:t>последовательностей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dirty="0" err="1" smtClean="0">
                <a:latin typeface="Arial"/>
                <a:cs typeface="Arial"/>
              </a:rPr>
              <a:t>рассчитывают</a:t>
            </a:r>
            <a:r>
              <a:rPr sz="2400" dirty="0" smtClean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так, </a:t>
            </a:r>
            <a:r>
              <a:rPr sz="2400" spc="5" dirty="0">
                <a:latin typeface="Arial"/>
                <a:cs typeface="Arial"/>
              </a:rPr>
              <a:t>чтобы  суммарный </a:t>
            </a:r>
            <a:r>
              <a:rPr sz="2400" dirty="0">
                <a:latin typeface="Arial"/>
                <a:cs typeface="Arial"/>
              </a:rPr>
              <a:t>вес </a:t>
            </a:r>
            <a:r>
              <a:rPr sz="2400" spc="5" dirty="0" err="1">
                <a:latin typeface="Arial"/>
                <a:cs typeface="Arial"/>
              </a:rPr>
              <a:t>группы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lang="ru-RU" sz="2400" spc="5" dirty="0" err="1" smtClean="0">
                <a:latin typeface="Arial"/>
                <a:cs typeface="Arial"/>
              </a:rPr>
              <a:t>высокосходных</a:t>
            </a:r>
            <a:r>
              <a:rPr sz="2400" dirty="0" smtClean="0">
                <a:latin typeface="Arial"/>
                <a:cs typeface="Arial"/>
              </a:rPr>
              <a:t> </a:t>
            </a:r>
            <a:r>
              <a:rPr sz="2400" dirty="0" err="1" smtClean="0">
                <a:latin typeface="Arial"/>
                <a:cs typeface="Arial"/>
              </a:rPr>
              <a:t>посл</a:t>
            </a:r>
            <a:r>
              <a:rPr lang="ru-RU" sz="2400" dirty="0" smtClean="0">
                <a:latin typeface="Arial"/>
                <a:cs typeface="Arial"/>
              </a:rPr>
              <a:t>. </a:t>
            </a:r>
            <a:r>
              <a:rPr sz="2400" spc="10" dirty="0" err="1" smtClean="0">
                <a:latin typeface="Arial"/>
                <a:cs typeface="Arial"/>
              </a:rPr>
              <a:t>был</a:t>
            </a:r>
            <a:r>
              <a:rPr sz="2400" spc="10" dirty="0" smtClean="0">
                <a:latin typeface="Arial"/>
                <a:cs typeface="Arial"/>
              </a:rPr>
              <a:t> </a:t>
            </a:r>
            <a:r>
              <a:rPr sz="2400" spc="5" dirty="0">
                <a:latin typeface="Arial"/>
                <a:cs typeface="Arial"/>
              </a:rPr>
              <a:t>ненамного </a:t>
            </a:r>
            <a:r>
              <a:rPr sz="2400" dirty="0">
                <a:latin typeface="Arial"/>
                <a:cs typeface="Arial"/>
              </a:rPr>
              <a:t>больше веса  последовательности, </a:t>
            </a:r>
            <a:r>
              <a:rPr sz="2400" spc="15" dirty="0">
                <a:latin typeface="Arial"/>
                <a:cs typeface="Arial"/>
              </a:rPr>
              <a:t>не </a:t>
            </a:r>
            <a:r>
              <a:rPr sz="2400" spc="5" dirty="0">
                <a:latin typeface="Arial"/>
                <a:cs typeface="Arial"/>
              </a:rPr>
              <a:t>имеющей </a:t>
            </a:r>
            <a:r>
              <a:rPr sz="2400" spc="-5" dirty="0">
                <a:latin typeface="Arial"/>
                <a:cs typeface="Arial"/>
              </a:rPr>
              <a:t>близких  </a:t>
            </a:r>
            <a:r>
              <a:rPr sz="2400" dirty="0">
                <a:latin typeface="Arial"/>
                <a:cs typeface="Arial"/>
              </a:rPr>
              <a:t>родственников.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202803" y="3135824"/>
            <a:ext cx="81881" cy="103831"/>
          </a:xfrm>
          <a:prstGeom prst="rect">
            <a:avLst/>
          </a:prstGeom>
        </p:spPr>
        <p:txBody>
          <a:bodyPr vert="horz" wrap="square" lIns="0" tIns="11425" rIns="0" bIns="0" rtlCol="0">
            <a:spAutoFit/>
          </a:bodyPr>
          <a:lstStyle/>
          <a:p>
            <a:pPr marL="12695">
              <a:spcBef>
                <a:spcPts val="90"/>
              </a:spcBef>
            </a:pPr>
            <a:r>
              <a:rPr sz="600" spc="-10" dirty="0">
                <a:latin typeface="Wingdings"/>
                <a:cs typeface="Wingdings"/>
              </a:rPr>
              <a:t></a:t>
            </a:r>
            <a:endParaRPr sz="600">
              <a:latin typeface="Wingdings"/>
              <a:cs typeface="Wingding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202803" y="3846726"/>
            <a:ext cx="81881" cy="103831"/>
          </a:xfrm>
          <a:prstGeom prst="rect">
            <a:avLst/>
          </a:prstGeom>
        </p:spPr>
        <p:txBody>
          <a:bodyPr vert="horz" wrap="square" lIns="0" tIns="11425" rIns="0" bIns="0" rtlCol="0">
            <a:spAutoFit/>
          </a:bodyPr>
          <a:lstStyle/>
          <a:p>
            <a:pPr marL="12695">
              <a:spcBef>
                <a:spcPts val="90"/>
              </a:spcBef>
            </a:pPr>
            <a:r>
              <a:rPr sz="600" spc="-10" dirty="0">
                <a:latin typeface="Wingdings"/>
                <a:cs typeface="Wingdings"/>
              </a:rPr>
              <a:t></a:t>
            </a:r>
            <a:endParaRPr sz="600">
              <a:latin typeface="Wingdings"/>
              <a:cs typeface="Wingdings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1841786"/>
            <a:ext cx="3693176" cy="31678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  <p:sp>
        <p:nvSpPr>
          <p:cNvPr id="8" name="object 8"/>
          <p:cNvSpPr txBox="1"/>
          <p:nvPr/>
        </p:nvSpPr>
        <p:spPr>
          <a:xfrm>
            <a:off x="348190" y="5354442"/>
            <a:ext cx="3231841" cy="1956237"/>
          </a:xfrm>
          <a:prstGeom prst="rect">
            <a:avLst/>
          </a:prstGeom>
          <a:solidFill>
            <a:srgbClr val="719ECE"/>
          </a:solidFill>
          <a:ln w="3175">
            <a:solidFill>
              <a:srgbClr val="3364A3"/>
            </a:solidFill>
          </a:ln>
        </p:spPr>
        <p:txBody>
          <a:bodyPr vert="horz" wrap="square" lIns="0" tIns="159318" rIns="0" bIns="0" rtlCol="0">
            <a:spAutoFit/>
          </a:bodyPr>
          <a:lstStyle/>
          <a:p>
            <a:pPr marL="161225" marR="412585">
              <a:lnSpc>
                <a:spcPts val="2019"/>
              </a:lnSpc>
              <a:spcBef>
                <a:spcPts val="1254"/>
              </a:spcBef>
            </a:pPr>
            <a:r>
              <a:rPr sz="1799" dirty="0">
                <a:latin typeface="Liberation Sans"/>
                <a:cs typeface="Liberation Sans"/>
              </a:rPr>
              <a:t>Для PWM </a:t>
            </a:r>
            <a:r>
              <a:rPr sz="1799" spc="-5" dirty="0">
                <a:latin typeface="Liberation Sans"/>
                <a:cs typeface="Liberation Sans"/>
              </a:rPr>
              <a:t>(сигнал </a:t>
            </a:r>
            <a:r>
              <a:rPr sz="1799" dirty="0">
                <a:latin typeface="Liberation Sans"/>
                <a:cs typeface="Liberation Sans"/>
              </a:rPr>
              <a:t>в </a:t>
            </a:r>
            <a:r>
              <a:rPr sz="1799" spc="-15" dirty="0">
                <a:latin typeface="Liberation Sans"/>
                <a:cs typeface="Liberation Sans"/>
              </a:rPr>
              <a:t>геноме) </a:t>
            </a:r>
            <a:r>
              <a:rPr sz="1799" spc="-10" dirty="0">
                <a:latin typeface="Liberation Sans"/>
                <a:cs typeface="Liberation Sans"/>
              </a:rPr>
              <a:t>такой </a:t>
            </a:r>
            <a:r>
              <a:rPr sz="1799" spc="-15" dirty="0">
                <a:latin typeface="Liberation Sans"/>
                <a:cs typeface="Liberation Sans"/>
              </a:rPr>
              <a:t>проблемы </a:t>
            </a:r>
            <a:r>
              <a:rPr sz="1799" spc="-5" dirty="0">
                <a:latin typeface="Liberation Sans"/>
                <a:cs typeface="Liberation Sans"/>
              </a:rPr>
              <a:t>обычно </a:t>
            </a:r>
            <a:r>
              <a:rPr sz="1799" spc="-70" dirty="0">
                <a:latin typeface="Liberation Sans"/>
                <a:cs typeface="Liberation Sans"/>
              </a:rPr>
              <a:t>нет, </a:t>
            </a:r>
            <a:r>
              <a:rPr sz="1799" dirty="0">
                <a:latin typeface="Liberation Sans"/>
                <a:cs typeface="Liberation Sans"/>
              </a:rPr>
              <a:t>а для </a:t>
            </a:r>
            <a:r>
              <a:rPr sz="1799" spc="-5" dirty="0">
                <a:latin typeface="Liberation Sans"/>
                <a:cs typeface="Liberation Sans"/>
              </a:rPr>
              <a:t>PSSM  (принадлежность </a:t>
            </a:r>
            <a:r>
              <a:rPr sz="1799" spc="-15" dirty="0">
                <a:latin typeface="Liberation Sans"/>
                <a:cs typeface="Liberation Sans"/>
              </a:rPr>
              <a:t>белка </a:t>
            </a:r>
            <a:r>
              <a:rPr sz="1799" spc="-10" dirty="0">
                <a:latin typeface="Liberation Sans"/>
                <a:cs typeface="Liberation Sans"/>
              </a:rPr>
              <a:t>семейству) </a:t>
            </a:r>
            <a:r>
              <a:rPr sz="1799" spc="-5" dirty="0">
                <a:latin typeface="Liberation Sans"/>
                <a:cs typeface="Liberation Sans"/>
              </a:rPr>
              <a:t>она </a:t>
            </a:r>
            <a:r>
              <a:rPr sz="1799" spc="-10" dirty="0">
                <a:latin typeface="Liberation Sans"/>
                <a:cs typeface="Liberation Sans"/>
              </a:rPr>
              <a:t>почти </a:t>
            </a:r>
            <a:r>
              <a:rPr sz="1799" spc="-20" dirty="0">
                <a:latin typeface="Liberation Sans"/>
                <a:cs typeface="Liberation Sans"/>
              </a:rPr>
              <a:t>всегда</a:t>
            </a:r>
            <a:r>
              <a:rPr sz="1799" spc="30" dirty="0">
                <a:latin typeface="Liberation Sans"/>
                <a:cs typeface="Liberation Sans"/>
              </a:rPr>
              <a:t> </a:t>
            </a:r>
            <a:r>
              <a:rPr sz="1799" spc="-5" dirty="0">
                <a:latin typeface="Liberation Sans"/>
                <a:cs typeface="Liberation Sans"/>
              </a:rPr>
              <a:t>актуальна.</a:t>
            </a:r>
            <a:endParaRPr sz="1799" dirty="0">
              <a:latin typeface="Liberation Sans"/>
              <a:cs typeface="Liberation Sans"/>
            </a:endParaRPr>
          </a:p>
          <a:p>
            <a:pPr marL="161225">
              <a:lnSpc>
                <a:spcPts val="1963"/>
              </a:lnSpc>
            </a:pPr>
            <a:r>
              <a:rPr sz="1799" spc="-10" dirty="0">
                <a:latin typeface="Liberation Sans"/>
                <a:cs typeface="Liberation Sans"/>
              </a:rPr>
              <a:t>Стоит </a:t>
            </a:r>
            <a:r>
              <a:rPr sz="1799" spc="-15" dirty="0">
                <a:latin typeface="Liberation Sans"/>
                <a:cs typeface="Liberation Sans"/>
              </a:rPr>
              <a:t>подумать,</a:t>
            </a:r>
            <a:r>
              <a:rPr sz="1799" dirty="0">
                <a:latin typeface="Liberation Sans"/>
                <a:cs typeface="Liberation Sans"/>
              </a:rPr>
              <a:t> </a:t>
            </a:r>
            <a:r>
              <a:rPr sz="1799" spc="-35" dirty="0">
                <a:latin typeface="Liberation Sans"/>
                <a:cs typeface="Liberation Sans"/>
              </a:rPr>
              <a:t>почему.</a:t>
            </a:r>
            <a:endParaRPr sz="1799" dirty="0">
              <a:latin typeface="Liberation Sans"/>
              <a:cs typeface="Liberation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6709" y="801347"/>
            <a:ext cx="3681454" cy="812515"/>
          </a:xfrm>
          <a:prstGeom prst="rect">
            <a:avLst/>
          </a:prstGeom>
        </p:spPr>
        <p:txBody>
          <a:bodyPr vert="horz" wrap="square" lIns="0" tIns="36815" rIns="0" bIns="0" rtlCol="0">
            <a:spAutoFit/>
          </a:bodyPr>
          <a:lstStyle/>
          <a:p>
            <a:pPr marL="12695" marR="5078">
              <a:lnSpc>
                <a:spcPts val="2009"/>
              </a:lnSpc>
              <a:spcBef>
                <a:spcPts val="290"/>
              </a:spcBef>
            </a:pPr>
            <a:r>
              <a:rPr sz="2400" spc="-10" dirty="0">
                <a:latin typeface="Liberation Sans"/>
                <a:cs typeface="Liberation Sans"/>
              </a:rPr>
              <a:t>Одинаковая </a:t>
            </a:r>
            <a:r>
              <a:rPr sz="2400" dirty="0">
                <a:latin typeface="Liberation Sans"/>
                <a:cs typeface="Liberation Sans"/>
              </a:rPr>
              <a:t>с виду колонка в </a:t>
            </a:r>
            <a:r>
              <a:rPr sz="2400" spc="-15" dirty="0">
                <a:latin typeface="Liberation Sans"/>
                <a:cs typeface="Liberation Sans"/>
              </a:rPr>
              <a:t>двух  </a:t>
            </a:r>
            <a:r>
              <a:rPr sz="2400" spc="-10" dirty="0">
                <a:latin typeface="Liberation Sans"/>
                <a:cs typeface="Liberation Sans"/>
              </a:rPr>
              <a:t>различных </a:t>
            </a:r>
            <a:r>
              <a:rPr sz="2400" spc="-5" dirty="0">
                <a:latin typeface="Liberation Sans"/>
                <a:cs typeface="Liberation Sans"/>
              </a:rPr>
              <a:t>ситуациях</a:t>
            </a:r>
            <a:endParaRPr sz="2400" dirty="0">
              <a:latin typeface="Liberation Sans"/>
              <a:cs typeface="Liberation Sans"/>
            </a:endParaRPr>
          </a:p>
        </p:txBody>
      </p:sp>
    </p:spTree>
    <p:extLst>
      <p:ext uri="{BB962C8B-B14F-4D97-AF65-F5344CB8AC3E}">
        <p14:creationId xmlns:p14="http://schemas.microsoft.com/office/powerpoint/2010/main" val="54464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36820" y="134293"/>
            <a:ext cx="8606985" cy="124407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marL="368153" marR="5078" indent="-355458">
              <a:lnSpc>
                <a:spcPct val="100000"/>
              </a:lnSpc>
              <a:spcBef>
                <a:spcPts val="100"/>
              </a:spcBef>
              <a:tabLst>
                <a:tab pos="1908681" algn="l"/>
                <a:tab pos="5866323" algn="l"/>
              </a:tabLst>
            </a:pPr>
            <a:r>
              <a:rPr sz="3998" dirty="0"/>
              <a:t>Оценка	</a:t>
            </a:r>
            <a:r>
              <a:rPr sz="3998" spc="-25" dirty="0" err="1"/>
              <a:t>частоты</a:t>
            </a:r>
            <a:r>
              <a:rPr sz="3998" spc="-10" dirty="0"/>
              <a:t> </a:t>
            </a:r>
            <a:r>
              <a:rPr sz="3998" spc="-10" dirty="0" err="1" smtClean="0"/>
              <a:t>остатка</a:t>
            </a:r>
            <a:r>
              <a:rPr lang="ru-RU" sz="3998" spc="-10" dirty="0" smtClean="0"/>
              <a:t> </a:t>
            </a:r>
            <a:r>
              <a:rPr sz="3998" dirty="0" smtClean="0"/>
              <a:t>в </a:t>
            </a:r>
            <a:r>
              <a:rPr sz="3998" spc="-15" dirty="0"/>
              <a:t>позиции</a:t>
            </a:r>
            <a:r>
              <a:rPr sz="3998" spc="-100" dirty="0"/>
              <a:t> </a:t>
            </a:r>
            <a:r>
              <a:rPr sz="3998" dirty="0"/>
              <a:t>с  </a:t>
            </a:r>
            <a:r>
              <a:rPr sz="3998" spc="-35" dirty="0"/>
              <a:t>учетом </a:t>
            </a:r>
            <a:r>
              <a:rPr sz="3998" spc="-15" dirty="0"/>
              <a:t>веса</a:t>
            </a:r>
            <a:r>
              <a:rPr sz="3998" dirty="0"/>
              <a:t> </a:t>
            </a:r>
            <a:r>
              <a:rPr sz="3998" spc="-30" dirty="0"/>
              <a:t>последовательности</a:t>
            </a:r>
            <a:endParaRPr sz="3998" dirty="0"/>
          </a:p>
        </p:txBody>
      </p:sp>
      <p:sp>
        <p:nvSpPr>
          <p:cNvPr id="3" name="object 3"/>
          <p:cNvSpPr txBox="1"/>
          <p:nvPr/>
        </p:nvSpPr>
        <p:spPr>
          <a:xfrm>
            <a:off x="540050" y="1721652"/>
            <a:ext cx="8987825" cy="2290366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38085" marR="30468">
              <a:lnSpc>
                <a:spcPct val="99900"/>
              </a:lnSpc>
              <a:spcBef>
                <a:spcPts val="100"/>
              </a:spcBef>
              <a:tabLst>
                <a:tab pos="3943676" algn="l"/>
              </a:tabLst>
            </a:pPr>
            <a:r>
              <a:rPr sz="2400" spc="-5" dirty="0">
                <a:latin typeface="Arial"/>
                <a:cs typeface="Arial"/>
              </a:rPr>
              <a:t>Придумали </a:t>
            </a:r>
            <a:r>
              <a:rPr sz="2400" dirty="0">
                <a:latin typeface="Arial"/>
                <a:cs typeface="Arial"/>
              </a:rPr>
              <a:t>такой способ: </a:t>
            </a:r>
            <a:r>
              <a:rPr sz="2400" spc="-5" dirty="0">
                <a:latin typeface="Arial"/>
                <a:cs typeface="Arial"/>
              </a:rPr>
              <a:t>присвоить </a:t>
            </a:r>
            <a:r>
              <a:rPr sz="2400" spc="-15" dirty="0">
                <a:latin typeface="Arial"/>
                <a:cs typeface="Arial"/>
              </a:rPr>
              <a:t>последовательности  вес </a:t>
            </a:r>
            <a:r>
              <a:rPr sz="2400" spc="-5" dirty="0">
                <a:latin typeface="Arial"/>
                <a:cs typeface="Arial"/>
              </a:rPr>
              <a:t>(weight) </a:t>
            </a:r>
            <a:r>
              <a:rPr sz="2400" spc="-10" dirty="0">
                <a:latin typeface="Arial"/>
                <a:cs typeface="Arial"/>
              </a:rPr>
              <a:t>так,</a:t>
            </a:r>
            <a:r>
              <a:rPr sz="2400" spc="3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чтобы</a:t>
            </a:r>
            <a:r>
              <a:rPr sz="2400" spc="-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у	</a:t>
            </a:r>
            <a:r>
              <a:rPr sz="2400" spc="-15" dirty="0">
                <a:latin typeface="Arial"/>
                <a:cs typeface="Arial"/>
              </a:rPr>
              <a:t>последовательностей, </a:t>
            </a:r>
            <a:r>
              <a:rPr sz="2400" spc="-5" dirty="0">
                <a:latin typeface="Arial"/>
                <a:cs typeface="Arial"/>
              </a:rPr>
              <a:t>имеющих  </a:t>
            </a:r>
            <a:r>
              <a:rPr sz="2400" spc="-15" dirty="0">
                <a:latin typeface="Arial"/>
                <a:cs typeface="Arial"/>
              </a:rPr>
              <a:t>много </a:t>
            </a:r>
            <a:r>
              <a:rPr sz="2400" spc="-5" dirty="0">
                <a:latin typeface="Arial"/>
                <a:cs typeface="Arial"/>
              </a:rPr>
              <a:t>родственников, </a:t>
            </a:r>
            <a:r>
              <a:rPr sz="2400" dirty="0">
                <a:latin typeface="Arial"/>
                <a:cs typeface="Arial"/>
              </a:rPr>
              <a:t>он </a:t>
            </a:r>
            <a:r>
              <a:rPr sz="2400" spc="-5" dirty="0">
                <a:latin typeface="Arial"/>
                <a:cs typeface="Arial"/>
              </a:rPr>
              <a:t>был маленьким, </a:t>
            </a:r>
            <a:r>
              <a:rPr sz="2400" dirty="0">
                <a:latin typeface="Arial"/>
                <a:cs typeface="Arial"/>
              </a:rPr>
              <a:t>а у </a:t>
            </a:r>
            <a:r>
              <a:rPr sz="2400" spc="-5" dirty="0">
                <a:latin typeface="Arial"/>
                <a:cs typeface="Arial"/>
              </a:rPr>
              <a:t>«одиноких»  </a:t>
            </a:r>
            <a:r>
              <a:rPr sz="2400" spc="-15" dirty="0">
                <a:latin typeface="Arial"/>
                <a:cs typeface="Arial"/>
              </a:rPr>
              <a:t>последовательностей </a:t>
            </a:r>
            <a:r>
              <a:rPr sz="2400" dirty="0">
                <a:latin typeface="Arial"/>
                <a:cs typeface="Arial"/>
              </a:rPr>
              <a:t>— </a:t>
            </a:r>
            <a:r>
              <a:rPr sz="2400" spc="-10" dirty="0">
                <a:latin typeface="Arial"/>
                <a:cs typeface="Arial"/>
              </a:rPr>
              <a:t>большой. </a:t>
            </a:r>
            <a:r>
              <a:rPr sz="2400" spc="-5" dirty="0">
                <a:latin typeface="Arial"/>
                <a:cs typeface="Arial"/>
              </a:rPr>
              <a:t>При </a:t>
            </a:r>
            <a:r>
              <a:rPr sz="2400" spc="-25" dirty="0">
                <a:latin typeface="Arial"/>
                <a:cs typeface="Arial"/>
              </a:rPr>
              <a:t>расчете </a:t>
            </a:r>
            <a:r>
              <a:rPr sz="2400" spc="-15" dirty="0">
                <a:latin typeface="Arial"/>
                <a:cs typeface="Arial"/>
              </a:rPr>
              <a:t>частоты  </a:t>
            </a:r>
            <a:r>
              <a:rPr sz="2400" spc="-5" dirty="0">
                <a:latin typeface="Arial"/>
                <a:cs typeface="Arial"/>
              </a:rPr>
              <a:t>остатка </a:t>
            </a:r>
            <a:r>
              <a:rPr sz="2400" i="1" dirty="0">
                <a:latin typeface="Times New Roman"/>
                <a:cs typeface="Times New Roman"/>
              </a:rPr>
              <a:t>i </a:t>
            </a:r>
            <a:r>
              <a:rPr sz="2400" dirty="0">
                <a:latin typeface="Arial"/>
                <a:cs typeface="Arial"/>
              </a:rPr>
              <a:t>в </a:t>
            </a:r>
            <a:r>
              <a:rPr sz="2400" spc="-10" dirty="0">
                <a:latin typeface="Arial"/>
                <a:cs typeface="Arial"/>
              </a:rPr>
              <a:t>позиции </a:t>
            </a:r>
            <a:r>
              <a:rPr sz="2400" i="1" dirty="0">
                <a:latin typeface="Times New Roman"/>
                <a:cs typeface="Times New Roman"/>
              </a:rPr>
              <a:t>k </a:t>
            </a:r>
            <a:r>
              <a:rPr sz="2400" spc="-15" dirty="0">
                <a:latin typeface="Arial"/>
                <a:cs typeface="Arial"/>
              </a:rPr>
              <a:t>используются </a:t>
            </a:r>
            <a:r>
              <a:rPr sz="2400" spc="-5" dirty="0">
                <a:latin typeface="Arial"/>
                <a:cs typeface="Arial"/>
              </a:rPr>
              <a:t>веса  </a:t>
            </a:r>
            <a:r>
              <a:rPr sz="2400" spc="-15" dirty="0">
                <a:latin typeface="Arial"/>
                <a:cs typeface="Arial"/>
              </a:rPr>
              <a:t>последовательностей </a:t>
            </a:r>
            <a:r>
              <a:rPr sz="2400" i="1" spc="-5" dirty="0">
                <a:latin typeface="Times New Roman"/>
                <a:cs typeface="Times New Roman"/>
              </a:rPr>
              <a:t>w</a:t>
            </a:r>
            <a:r>
              <a:rPr sz="2000" i="1" spc="-7" baseline="-13888" dirty="0">
                <a:latin typeface="Times New Roman"/>
                <a:cs typeface="Times New Roman"/>
              </a:rPr>
              <a:t>s</a:t>
            </a:r>
            <a:r>
              <a:rPr sz="2000" i="1" spc="52" baseline="-13888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Arial"/>
                <a:cs typeface="Arial"/>
              </a:rPr>
              <a:t>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3752" y="6221897"/>
            <a:ext cx="8725680" cy="1202185"/>
          </a:xfrm>
          <a:prstGeom prst="rect">
            <a:avLst/>
          </a:prstGeom>
        </p:spPr>
        <p:txBody>
          <a:bodyPr vert="horz" wrap="square" lIns="0" tIns="3174" rIns="0" bIns="0" rtlCol="0">
            <a:spAutoFit/>
          </a:bodyPr>
          <a:lstStyle/>
          <a:p>
            <a:pPr marL="76170" marR="55858">
              <a:lnSpc>
                <a:spcPct val="102600"/>
              </a:lnSpc>
              <a:spcBef>
                <a:spcPts val="25"/>
              </a:spcBef>
              <a:tabLst>
                <a:tab pos="4034446" algn="l"/>
              </a:tabLst>
            </a:pPr>
            <a:r>
              <a:rPr sz="2399" spc="-10" dirty="0">
                <a:latin typeface="Arial"/>
                <a:cs typeface="Arial"/>
              </a:rPr>
              <a:t>Если все веса </a:t>
            </a:r>
            <a:r>
              <a:rPr sz="2399" spc="-20" dirty="0">
                <a:latin typeface="Arial"/>
                <a:cs typeface="Arial"/>
              </a:rPr>
              <a:t>последовательностей </a:t>
            </a:r>
            <a:r>
              <a:rPr sz="2399" spc="-5" dirty="0">
                <a:latin typeface="Arial"/>
                <a:cs typeface="Arial"/>
              </a:rPr>
              <a:t>равны, </a:t>
            </a:r>
            <a:r>
              <a:rPr sz="2399" spc="-15" dirty="0">
                <a:latin typeface="Arial"/>
                <a:cs typeface="Arial"/>
              </a:rPr>
              <a:t>то </a:t>
            </a:r>
            <a:r>
              <a:rPr sz="2399" spc="-10" dirty="0">
                <a:latin typeface="Arial"/>
                <a:cs typeface="Arial"/>
              </a:rPr>
              <a:t>получится  </a:t>
            </a:r>
            <a:r>
              <a:rPr sz="2399" spc="-5" dirty="0">
                <a:latin typeface="Arial"/>
                <a:cs typeface="Arial"/>
              </a:rPr>
              <a:t>обычная </a:t>
            </a:r>
            <a:r>
              <a:rPr sz="2399" spc="-20" dirty="0">
                <a:latin typeface="Arial"/>
                <a:cs typeface="Arial"/>
              </a:rPr>
              <a:t>частота.</a:t>
            </a:r>
            <a:r>
              <a:rPr sz="2399" spc="20" dirty="0">
                <a:latin typeface="Arial"/>
                <a:cs typeface="Arial"/>
              </a:rPr>
              <a:t> </a:t>
            </a:r>
            <a:r>
              <a:rPr sz="2399" spc="-5" dirty="0">
                <a:latin typeface="Arial"/>
                <a:cs typeface="Arial"/>
              </a:rPr>
              <a:t>Здесь</a:t>
            </a:r>
            <a:r>
              <a:rPr sz="2399" spc="50" dirty="0">
                <a:latin typeface="Arial"/>
                <a:cs typeface="Arial"/>
              </a:rPr>
              <a:t> </a:t>
            </a:r>
            <a:r>
              <a:rPr sz="2399" i="1" spc="-5" dirty="0">
                <a:latin typeface="Times New Roman"/>
                <a:cs typeface="Times New Roman"/>
              </a:rPr>
              <a:t>a</a:t>
            </a:r>
            <a:r>
              <a:rPr sz="2099" i="1" spc="-7" baseline="-13888" dirty="0">
                <a:latin typeface="Times New Roman"/>
                <a:cs typeface="Times New Roman"/>
              </a:rPr>
              <a:t>sk	</a:t>
            </a:r>
            <a:r>
              <a:rPr sz="2399" dirty="0">
                <a:latin typeface="Arial"/>
                <a:cs typeface="Arial"/>
              </a:rPr>
              <a:t>— </a:t>
            </a:r>
            <a:r>
              <a:rPr sz="2399" spc="-15" dirty="0">
                <a:latin typeface="Arial"/>
                <a:cs typeface="Arial"/>
              </a:rPr>
              <a:t>буква </a:t>
            </a:r>
            <a:r>
              <a:rPr sz="2399" spc="-20" dirty="0">
                <a:latin typeface="Arial"/>
                <a:cs typeface="Arial"/>
              </a:rPr>
              <a:t>последовательности </a:t>
            </a:r>
            <a:r>
              <a:rPr sz="2399" i="1" dirty="0">
                <a:latin typeface="Times New Roman"/>
                <a:cs typeface="Times New Roman"/>
              </a:rPr>
              <a:t>s </a:t>
            </a:r>
            <a:r>
              <a:rPr sz="2399" dirty="0">
                <a:latin typeface="Arial"/>
                <a:cs typeface="Arial"/>
              </a:rPr>
              <a:t>в  </a:t>
            </a:r>
            <a:r>
              <a:rPr sz="2399" spc="-10" dirty="0">
                <a:latin typeface="Arial"/>
                <a:cs typeface="Arial"/>
              </a:rPr>
              <a:t>позиции </a:t>
            </a:r>
            <a:r>
              <a:rPr sz="2399" i="1" dirty="0">
                <a:latin typeface="Times New Roman"/>
                <a:cs typeface="Times New Roman"/>
              </a:rPr>
              <a:t>k </a:t>
            </a:r>
            <a:r>
              <a:rPr sz="2399" dirty="0">
                <a:latin typeface="Times New Roman"/>
                <a:cs typeface="Times New Roman"/>
              </a:rPr>
              <a:t>, </a:t>
            </a:r>
            <a:r>
              <a:rPr sz="2399" i="1" spc="-5" dirty="0">
                <a:latin typeface="Times New Roman"/>
                <a:cs typeface="Times New Roman"/>
              </a:rPr>
              <a:t>ψ</a:t>
            </a:r>
            <a:r>
              <a:rPr sz="2099" i="1" spc="-7" baseline="-13888" dirty="0">
                <a:latin typeface="Times New Roman"/>
                <a:cs typeface="Times New Roman"/>
              </a:rPr>
              <a:t>i </a:t>
            </a:r>
            <a:r>
              <a:rPr sz="2399" dirty="0">
                <a:latin typeface="Arial"/>
                <a:cs typeface="Arial"/>
              </a:rPr>
              <a:t>— </a:t>
            </a:r>
            <a:r>
              <a:rPr sz="2399" spc="-20" dirty="0">
                <a:latin typeface="Arial"/>
                <a:cs typeface="Arial"/>
              </a:rPr>
              <a:t>псевдоотсчёт </a:t>
            </a:r>
            <a:r>
              <a:rPr sz="2399" dirty="0">
                <a:latin typeface="Arial"/>
                <a:cs typeface="Arial"/>
              </a:rPr>
              <a:t>для </a:t>
            </a:r>
            <a:r>
              <a:rPr sz="2399" spc="-10" dirty="0">
                <a:latin typeface="Arial"/>
                <a:cs typeface="Arial"/>
              </a:rPr>
              <a:t>остатка</a:t>
            </a:r>
            <a:r>
              <a:rPr sz="2399" spc="45" dirty="0">
                <a:latin typeface="Arial"/>
                <a:cs typeface="Arial"/>
              </a:rPr>
              <a:t> </a:t>
            </a:r>
            <a:r>
              <a:rPr sz="2799" i="1" dirty="0">
                <a:latin typeface="Times New Roman"/>
                <a:cs typeface="Times New Roman"/>
              </a:rPr>
              <a:t>i</a:t>
            </a:r>
            <a:r>
              <a:rPr sz="2399" dirty="0">
                <a:latin typeface="Arial"/>
                <a:cs typeface="Arial"/>
              </a:rPr>
              <a:t>.</a:t>
            </a:r>
          </a:p>
        </p:txBody>
      </p:sp>
      <p:sp>
        <p:nvSpPr>
          <p:cNvPr id="5" name="object 5"/>
          <p:cNvSpPr/>
          <p:nvPr/>
        </p:nvSpPr>
        <p:spPr>
          <a:xfrm>
            <a:off x="3185620" y="4355912"/>
            <a:ext cx="3696687" cy="15220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</p:spTree>
    <p:extLst>
      <p:ext uri="{BB962C8B-B14F-4D97-AF65-F5344CB8AC3E}">
        <p14:creationId xmlns:p14="http://schemas.microsoft.com/office/powerpoint/2010/main" val="767149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70519" y="241439"/>
            <a:ext cx="8925621" cy="1320246"/>
          </a:xfrm>
          <a:prstGeom prst="rect">
            <a:avLst/>
          </a:prstGeom>
        </p:spPr>
        <p:txBody>
          <a:bodyPr vert="horz" wrap="square" lIns="0" tIns="71090" rIns="0" bIns="0" rtlCol="0" anchor="ctr">
            <a:spAutoFit/>
          </a:bodyPr>
          <a:lstStyle/>
          <a:p>
            <a:pPr marL="2262869" marR="5078" indent="-2250809">
              <a:lnSpc>
                <a:spcPts val="4918"/>
              </a:lnSpc>
              <a:spcBef>
                <a:spcPts val="560"/>
              </a:spcBef>
            </a:pPr>
            <a:r>
              <a:rPr spc="-5" dirty="0">
                <a:solidFill>
                  <a:srgbClr val="990000"/>
                </a:solidFill>
                <a:latin typeface="Liberation Sans"/>
                <a:cs typeface="Liberation Sans"/>
              </a:rPr>
              <a:t>Внимание: слово </a:t>
            </a:r>
            <a:r>
              <a:rPr spc="-15" dirty="0">
                <a:solidFill>
                  <a:srgbClr val="990000"/>
                </a:solidFill>
                <a:latin typeface="Liberation Sans"/>
                <a:cs typeface="Liberation Sans"/>
              </a:rPr>
              <a:t>«вес» </a:t>
            </a:r>
            <a:r>
              <a:rPr spc="-35" dirty="0">
                <a:solidFill>
                  <a:srgbClr val="990000"/>
                </a:solidFill>
                <a:latin typeface="Liberation Sans"/>
                <a:cs typeface="Liberation Sans"/>
              </a:rPr>
              <a:t>имеет </a:t>
            </a:r>
            <a:r>
              <a:rPr spc="-20" dirty="0">
                <a:solidFill>
                  <a:srgbClr val="990000"/>
                </a:solidFill>
                <a:latin typeface="Liberation Sans"/>
                <a:cs typeface="Liberation Sans"/>
              </a:rPr>
              <a:t>два  </a:t>
            </a:r>
            <a:r>
              <a:rPr spc="-15" dirty="0">
                <a:solidFill>
                  <a:srgbClr val="990000"/>
                </a:solidFill>
                <a:latin typeface="Liberation Sans"/>
                <a:cs typeface="Liberation Sans"/>
              </a:rPr>
              <a:t>разных</a:t>
            </a:r>
            <a:r>
              <a:rPr dirty="0">
                <a:solidFill>
                  <a:srgbClr val="990000"/>
                </a:solidFill>
                <a:latin typeface="Liberation Sans"/>
                <a:cs typeface="Liberation Sans"/>
              </a:rPr>
              <a:t> </a:t>
            </a:r>
            <a:r>
              <a:rPr spc="-20" dirty="0">
                <a:solidFill>
                  <a:srgbClr val="990000"/>
                </a:solidFill>
                <a:latin typeface="Liberation Sans"/>
                <a:cs typeface="Liberation Sans"/>
              </a:rPr>
              <a:t>значения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99718" y="4301194"/>
            <a:ext cx="170743" cy="234453"/>
          </a:xfrm>
          <a:prstGeom prst="rect">
            <a:avLst/>
          </a:prstGeom>
        </p:spPr>
        <p:txBody>
          <a:bodyPr vert="horz" wrap="square" lIns="0" tIns="11425" rIns="0" bIns="0" rtlCol="0">
            <a:spAutoFit/>
          </a:bodyPr>
          <a:lstStyle/>
          <a:p>
            <a:pPr marL="12695">
              <a:spcBef>
                <a:spcPts val="90"/>
              </a:spcBef>
            </a:pPr>
            <a:r>
              <a:rPr sz="1449" spc="-10" dirty="0">
                <a:latin typeface="OpenSymbol"/>
                <a:cs typeface="OpenSymbol"/>
              </a:rPr>
              <a:t>●</a:t>
            </a:r>
            <a:endParaRPr sz="1449">
              <a:latin typeface="OpenSymbol"/>
              <a:cs typeface="Open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99717" y="1717830"/>
            <a:ext cx="8765668" cy="3913787"/>
          </a:xfrm>
          <a:prstGeom prst="rect">
            <a:avLst/>
          </a:prstGeom>
        </p:spPr>
        <p:txBody>
          <a:bodyPr vert="horz" wrap="square" lIns="0" tIns="44431" rIns="0" bIns="0" rtlCol="0">
            <a:spAutoFit/>
          </a:bodyPr>
          <a:lstStyle/>
          <a:p>
            <a:pPr marL="336415" marR="5078" indent="-323720">
              <a:lnSpc>
                <a:spcPct val="93400"/>
              </a:lnSpc>
              <a:spcBef>
                <a:spcPts val="350"/>
              </a:spcBef>
              <a:buSzPct val="45312"/>
              <a:buFont typeface="OpenSymbol"/>
              <a:buChar char="●"/>
              <a:tabLst>
                <a:tab pos="335781" algn="l"/>
                <a:tab pos="336415" algn="l"/>
              </a:tabLst>
            </a:pPr>
            <a:r>
              <a:rPr sz="3199" spc="5" dirty="0">
                <a:latin typeface="Liberation Sans"/>
                <a:cs typeface="Liberation Sans"/>
              </a:rPr>
              <a:t>Вес </a:t>
            </a:r>
            <a:r>
              <a:rPr sz="3199" dirty="0">
                <a:latin typeface="Liberation Sans"/>
                <a:cs typeface="Liberation Sans"/>
              </a:rPr>
              <a:t>= Score, </a:t>
            </a:r>
            <a:r>
              <a:rPr sz="3199" spc="-15" dirty="0">
                <a:latin typeface="Liberation Sans"/>
                <a:cs typeface="Liberation Sans"/>
              </a:rPr>
              <a:t>вес </a:t>
            </a:r>
            <a:r>
              <a:rPr sz="3199" dirty="0">
                <a:latin typeface="Liberation Sans"/>
                <a:cs typeface="Liberation Sans"/>
              </a:rPr>
              <a:t>выравнивания </a:t>
            </a:r>
            <a:r>
              <a:rPr sz="3199" spc="-15" dirty="0">
                <a:latin typeface="Liberation Sans"/>
                <a:cs typeface="Liberation Sans"/>
              </a:rPr>
              <a:t>двух  </a:t>
            </a:r>
            <a:r>
              <a:rPr sz="3199" spc="-20" dirty="0">
                <a:latin typeface="Liberation Sans"/>
                <a:cs typeface="Liberation Sans"/>
              </a:rPr>
              <a:t>последовательностей </a:t>
            </a:r>
            <a:r>
              <a:rPr sz="3199" dirty="0">
                <a:latin typeface="Liberation Sans"/>
                <a:cs typeface="Liberation Sans"/>
              </a:rPr>
              <a:t>или  </a:t>
            </a:r>
            <a:r>
              <a:rPr sz="3199" spc="-20" dirty="0">
                <a:latin typeface="Liberation Sans"/>
                <a:cs typeface="Liberation Sans"/>
              </a:rPr>
              <a:t>последовательности относительно </a:t>
            </a:r>
            <a:r>
              <a:rPr sz="3199" dirty="0">
                <a:latin typeface="Liberation Sans"/>
                <a:cs typeface="Liberation Sans"/>
              </a:rPr>
              <a:t>профиля  </a:t>
            </a:r>
            <a:r>
              <a:rPr sz="3199" spc="5" dirty="0">
                <a:latin typeface="Liberation Sans"/>
                <a:cs typeface="Liberation Sans"/>
              </a:rPr>
              <a:t>(PWM </a:t>
            </a:r>
            <a:r>
              <a:rPr sz="3199" dirty="0">
                <a:latin typeface="Liberation Sans"/>
                <a:cs typeface="Liberation Sans"/>
              </a:rPr>
              <a:t>или </a:t>
            </a:r>
            <a:r>
              <a:rPr sz="3199" spc="5" dirty="0">
                <a:latin typeface="Liberation Sans"/>
                <a:cs typeface="Liberation Sans"/>
              </a:rPr>
              <a:t>PSSM или </a:t>
            </a:r>
            <a:r>
              <a:rPr sz="3199" dirty="0">
                <a:latin typeface="Liberation Sans"/>
                <a:cs typeface="Liberation Sans"/>
              </a:rPr>
              <a:t>HMM), обычно  </a:t>
            </a:r>
            <a:r>
              <a:rPr sz="3199" spc="-20" dirty="0">
                <a:latin typeface="Liberation Sans"/>
                <a:cs typeface="Liberation Sans"/>
              </a:rPr>
              <a:t>обозначается</a:t>
            </a:r>
            <a:r>
              <a:rPr sz="3199" spc="30" dirty="0">
                <a:latin typeface="Liberation Sans"/>
                <a:cs typeface="Liberation Sans"/>
              </a:rPr>
              <a:t> </a:t>
            </a:r>
            <a:r>
              <a:rPr sz="2799" i="1" dirty="0">
                <a:latin typeface="Times New Roman"/>
                <a:cs typeface="Times New Roman"/>
              </a:rPr>
              <a:t>S</a:t>
            </a:r>
            <a:r>
              <a:rPr sz="3199" dirty="0">
                <a:latin typeface="Liberation Sans"/>
                <a:cs typeface="Liberation Sans"/>
              </a:rPr>
              <a:t>.</a:t>
            </a:r>
            <a:endParaRPr sz="3199">
              <a:latin typeface="Liberation Sans"/>
              <a:cs typeface="Liberation Sans"/>
            </a:endParaRPr>
          </a:p>
          <a:p>
            <a:pPr marL="336415" marR="623321">
              <a:lnSpc>
                <a:spcPts val="3589"/>
              </a:lnSpc>
              <a:spcBef>
                <a:spcPts val="1499"/>
              </a:spcBef>
            </a:pPr>
            <a:r>
              <a:rPr sz="3199" spc="5" dirty="0">
                <a:latin typeface="Liberation Sans"/>
                <a:cs typeface="Liberation Sans"/>
              </a:rPr>
              <a:t>Вес </a:t>
            </a:r>
            <a:r>
              <a:rPr sz="3199" dirty="0">
                <a:latin typeface="Liberation Sans"/>
                <a:cs typeface="Liberation Sans"/>
              </a:rPr>
              <a:t>= </a:t>
            </a:r>
            <a:r>
              <a:rPr sz="3199" spc="-10" dirty="0">
                <a:latin typeface="Liberation Sans"/>
                <a:cs typeface="Liberation Sans"/>
              </a:rPr>
              <a:t>Weight, вес </a:t>
            </a:r>
            <a:r>
              <a:rPr sz="3199" spc="-15" dirty="0">
                <a:latin typeface="Liberation Sans"/>
                <a:cs typeface="Liberation Sans"/>
              </a:rPr>
              <a:t>последовательности,  </a:t>
            </a:r>
            <a:r>
              <a:rPr sz="3199" spc="-10" dirty="0">
                <a:latin typeface="Liberation Sans"/>
                <a:cs typeface="Liberation Sans"/>
              </a:rPr>
              <a:t>используемый </a:t>
            </a:r>
            <a:r>
              <a:rPr sz="3199" spc="-5" dirty="0">
                <a:latin typeface="Liberation Sans"/>
                <a:cs typeface="Liberation Sans"/>
              </a:rPr>
              <a:t>при </a:t>
            </a:r>
            <a:r>
              <a:rPr sz="3199" dirty="0">
                <a:latin typeface="Liberation Sans"/>
                <a:cs typeface="Liberation Sans"/>
              </a:rPr>
              <a:t>построении </a:t>
            </a:r>
            <a:r>
              <a:rPr sz="3199" spc="5" dirty="0">
                <a:latin typeface="Liberation Sans"/>
                <a:cs typeface="Liberation Sans"/>
              </a:rPr>
              <a:t>PSSM </a:t>
            </a:r>
            <a:r>
              <a:rPr sz="3199" dirty="0">
                <a:latin typeface="Liberation Sans"/>
                <a:cs typeface="Liberation Sans"/>
              </a:rPr>
              <a:t>по  множественному выравниванию,</a:t>
            </a:r>
            <a:r>
              <a:rPr sz="3199" spc="-110" dirty="0">
                <a:latin typeface="Liberation Sans"/>
                <a:cs typeface="Liberation Sans"/>
              </a:rPr>
              <a:t> </a:t>
            </a:r>
            <a:r>
              <a:rPr sz="3199" dirty="0">
                <a:latin typeface="Liberation Sans"/>
                <a:cs typeface="Liberation Sans"/>
              </a:rPr>
              <a:t>обычно  </a:t>
            </a:r>
            <a:r>
              <a:rPr sz="3199" spc="-20" dirty="0">
                <a:latin typeface="Liberation Sans"/>
                <a:cs typeface="Liberation Sans"/>
              </a:rPr>
              <a:t>обозначается</a:t>
            </a:r>
            <a:r>
              <a:rPr sz="3199" spc="30" dirty="0">
                <a:latin typeface="Liberation Sans"/>
                <a:cs typeface="Liberation Sans"/>
              </a:rPr>
              <a:t> </a:t>
            </a:r>
            <a:r>
              <a:rPr sz="2799" i="1" dirty="0">
                <a:latin typeface="Times New Roman"/>
                <a:cs typeface="Times New Roman"/>
              </a:rPr>
              <a:t>w</a:t>
            </a:r>
            <a:r>
              <a:rPr sz="3199" dirty="0">
                <a:latin typeface="Liberation Sans"/>
                <a:cs typeface="Liberation Sans"/>
              </a:rPr>
              <a:t>.</a:t>
            </a:r>
            <a:endParaRPr sz="3199">
              <a:latin typeface="Liberation Sans"/>
              <a:cs typeface="Liberation Sans"/>
            </a:endParaRPr>
          </a:p>
        </p:txBody>
      </p:sp>
    </p:spTree>
    <p:extLst>
      <p:ext uri="{BB962C8B-B14F-4D97-AF65-F5344CB8AC3E}">
        <p14:creationId xmlns:p14="http://schemas.microsoft.com/office/powerpoint/2010/main" val="308878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2568" y="370925"/>
            <a:ext cx="8825333" cy="1122209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599" spc="-20" dirty="0"/>
              <a:t>Дополнительная </a:t>
            </a:r>
            <a:r>
              <a:rPr sz="3599" spc="-5" dirty="0"/>
              <a:t>информация:</a:t>
            </a:r>
            <a:endParaRPr sz="3599"/>
          </a:p>
          <a:p>
            <a:pPr algn="ctr">
              <a:lnSpc>
                <a:spcPct val="100000"/>
              </a:lnSpc>
            </a:pPr>
            <a:r>
              <a:rPr sz="3599" spc="25" dirty="0"/>
              <a:t>как </a:t>
            </a:r>
            <a:r>
              <a:rPr sz="3599" spc="-30" dirty="0"/>
              <a:t>получается </a:t>
            </a:r>
            <a:r>
              <a:rPr sz="3599" spc="-15" dirty="0"/>
              <a:t>вес</a:t>
            </a:r>
            <a:r>
              <a:rPr sz="3599" spc="-70" dirty="0"/>
              <a:t> </a:t>
            </a:r>
            <a:r>
              <a:rPr sz="3599" spc="-25" dirty="0"/>
              <a:t>последовательности?</a:t>
            </a:r>
            <a:endParaRPr sz="3599"/>
          </a:p>
        </p:txBody>
      </p:sp>
      <p:sp>
        <p:nvSpPr>
          <p:cNvPr id="3" name="object 3"/>
          <p:cNvSpPr txBox="1"/>
          <p:nvPr/>
        </p:nvSpPr>
        <p:spPr>
          <a:xfrm>
            <a:off x="190949" y="1736871"/>
            <a:ext cx="9014484" cy="1891506"/>
          </a:xfrm>
          <a:prstGeom prst="rect">
            <a:avLst/>
          </a:prstGeom>
        </p:spPr>
        <p:txBody>
          <a:bodyPr vert="horz" wrap="square" lIns="0" tIns="25389" rIns="0" bIns="0" rtlCol="0">
            <a:spAutoFit/>
          </a:bodyPr>
          <a:lstStyle/>
          <a:p>
            <a:pPr marL="25390" marR="17773">
              <a:lnSpc>
                <a:spcPct val="101699"/>
              </a:lnSpc>
              <a:spcBef>
                <a:spcPts val="200"/>
              </a:spcBef>
            </a:pPr>
            <a:r>
              <a:rPr sz="2399" spc="-5" dirty="0">
                <a:latin typeface="Arial"/>
                <a:cs typeface="Arial"/>
              </a:rPr>
              <a:t>Как </a:t>
            </a:r>
            <a:r>
              <a:rPr sz="2399" spc="-10" dirty="0">
                <a:latin typeface="Arial"/>
                <a:cs typeface="Arial"/>
              </a:rPr>
              <a:t>получить </a:t>
            </a:r>
            <a:r>
              <a:rPr sz="2399" spc="-5" dirty="0">
                <a:latin typeface="Arial"/>
                <a:cs typeface="Arial"/>
              </a:rPr>
              <a:t>такой </a:t>
            </a:r>
            <a:r>
              <a:rPr sz="2399" spc="-15" dirty="0">
                <a:latin typeface="Arial"/>
                <a:cs typeface="Arial"/>
              </a:rPr>
              <a:t>вес </a:t>
            </a:r>
            <a:r>
              <a:rPr sz="2399" spc="-20" dirty="0">
                <a:latin typeface="Arial"/>
                <a:cs typeface="Arial"/>
              </a:rPr>
              <a:t>последовательности </a:t>
            </a:r>
            <a:r>
              <a:rPr sz="2399" spc="5" dirty="0">
                <a:latin typeface="Arial"/>
                <a:cs typeface="Arial"/>
              </a:rPr>
              <a:t>(</a:t>
            </a:r>
            <a:r>
              <a:rPr sz="2399" i="1" spc="5" dirty="0">
                <a:latin typeface="Times New Roman"/>
                <a:cs typeface="Times New Roman"/>
              </a:rPr>
              <a:t>w</a:t>
            </a:r>
            <a:r>
              <a:rPr sz="2099" i="1" spc="7" baseline="-13888" dirty="0">
                <a:latin typeface="Times New Roman"/>
                <a:cs typeface="Times New Roman"/>
              </a:rPr>
              <a:t>s</a:t>
            </a:r>
            <a:r>
              <a:rPr sz="2399" spc="5" dirty="0">
                <a:latin typeface="Arial"/>
                <a:cs typeface="Arial"/>
              </a:rPr>
              <a:t>), </a:t>
            </a:r>
            <a:r>
              <a:rPr sz="2399" spc="-10" dirty="0">
                <a:latin typeface="Arial"/>
                <a:cs typeface="Arial"/>
              </a:rPr>
              <a:t>чтобы </a:t>
            </a:r>
            <a:r>
              <a:rPr sz="2399" spc="-5" dirty="0">
                <a:latin typeface="Arial"/>
                <a:cs typeface="Arial"/>
              </a:rPr>
              <a:t>он </a:t>
            </a:r>
            <a:r>
              <a:rPr sz="2399" dirty="0">
                <a:latin typeface="Arial"/>
                <a:cs typeface="Arial"/>
              </a:rPr>
              <a:t>был  </a:t>
            </a:r>
            <a:r>
              <a:rPr sz="2399" spc="-5" dirty="0">
                <a:latin typeface="Arial"/>
                <a:cs typeface="Arial"/>
              </a:rPr>
              <a:t>маленьким </a:t>
            </a:r>
            <a:r>
              <a:rPr sz="2399" dirty="0">
                <a:latin typeface="Arial"/>
                <a:cs typeface="Arial"/>
              </a:rPr>
              <a:t>у </a:t>
            </a:r>
            <a:r>
              <a:rPr sz="2399" spc="-20" dirty="0">
                <a:latin typeface="Arial"/>
                <a:cs typeface="Arial"/>
              </a:rPr>
              <a:t>последовательностей, </a:t>
            </a:r>
            <a:r>
              <a:rPr sz="2399" spc="-5" dirty="0">
                <a:latin typeface="Arial"/>
                <a:cs typeface="Arial"/>
              </a:rPr>
              <a:t>имеющим </a:t>
            </a:r>
            <a:r>
              <a:rPr sz="2399" dirty="0">
                <a:latin typeface="Arial"/>
                <a:cs typeface="Arial"/>
              </a:rPr>
              <a:t>в </a:t>
            </a:r>
            <a:r>
              <a:rPr sz="2399" spc="-10" dirty="0">
                <a:latin typeface="Arial"/>
                <a:cs typeface="Arial"/>
              </a:rPr>
              <a:t>нашем  выравнивании </a:t>
            </a:r>
            <a:r>
              <a:rPr sz="2399" spc="-20" dirty="0">
                <a:latin typeface="Arial"/>
                <a:cs typeface="Arial"/>
              </a:rPr>
              <a:t>близких </a:t>
            </a:r>
            <a:r>
              <a:rPr sz="2399" spc="-10" dirty="0">
                <a:latin typeface="Arial"/>
                <a:cs typeface="Arial"/>
              </a:rPr>
              <a:t>родственников, </a:t>
            </a:r>
            <a:r>
              <a:rPr sz="2399" dirty="0">
                <a:latin typeface="Arial"/>
                <a:cs typeface="Arial"/>
              </a:rPr>
              <a:t>и </a:t>
            </a:r>
            <a:r>
              <a:rPr sz="2399" spc="-10" dirty="0">
                <a:latin typeface="Arial"/>
                <a:cs typeface="Arial"/>
              </a:rPr>
              <a:t>большим </a:t>
            </a:r>
            <a:r>
              <a:rPr sz="2399" dirty="0">
                <a:latin typeface="Arial"/>
                <a:cs typeface="Arial"/>
              </a:rPr>
              <a:t>у </a:t>
            </a:r>
            <a:r>
              <a:rPr sz="2399" spc="-15" dirty="0">
                <a:latin typeface="Arial"/>
                <a:cs typeface="Arial"/>
              </a:rPr>
              <a:t>одиноких  </a:t>
            </a:r>
            <a:r>
              <a:rPr sz="2399" spc="-20" dirty="0">
                <a:latin typeface="Arial"/>
                <a:cs typeface="Arial"/>
              </a:rPr>
              <a:t>последовательностей?</a:t>
            </a:r>
            <a:endParaRPr sz="2399" dirty="0">
              <a:latin typeface="Arial"/>
              <a:cs typeface="Arial"/>
            </a:endParaRPr>
          </a:p>
          <a:p>
            <a:pPr marL="25390"/>
            <a:r>
              <a:rPr sz="2399" spc="-10" dirty="0">
                <a:latin typeface="Arial"/>
                <a:cs typeface="Arial"/>
              </a:rPr>
              <a:t>Например, </a:t>
            </a:r>
            <a:r>
              <a:rPr sz="2399" spc="-15" dirty="0">
                <a:latin typeface="Arial"/>
                <a:cs typeface="Arial"/>
              </a:rPr>
              <a:t>так </a:t>
            </a:r>
            <a:r>
              <a:rPr sz="1999" spc="5" dirty="0">
                <a:latin typeface="Arial"/>
                <a:cs typeface="Arial"/>
              </a:rPr>
              <a:t>(а </a:t>
            </a:r>
            <a:r>
              <a:rPr sz="1999" spc="-15" dirty="0">
                <a:latin typeface="Arial"/>
                <a:cs typeface="Arial"/>
              </a:rPr>
              <a:t>всего </a:t>
            </a:r>
            <a:r>
              <a:rPr sz="1999" dirty="0">
                <a:latin typeface="Arial"/>
                <a:cs typeface="Arial"/>
              </a:rPr>
              <a:t>около </a:t>
            </a:r>
            <a:r>
              <a:rPr sz="1999" spc="5" dirty="0">
                <a:latin typeface="Arial"/>
                <a:cs typeface="Arial"/>
              </a:rPr>
              <a:t>десятка </a:t>
            </a:r>
            <a:r>
              <a:rPr sz="1999" spc="-10" dirty="0">
                <a:latin typeface="Arial"/>
                <a:cs typeface="Arial"/>
              </a:rPr>
              <a:t>только популярных</a:t>
            </a:r>
            <a:r>
              <a:rPr sz="1999" spc="55" dirty="0">
                <a:latin typeface="Arial"/>
                <a:cs typeface="Arial"/>
              </a:rPr>
              <a:t> </a:t>
            </a:r>
            <a:r>
              <a:rPr sz="1999" spc="5" dirty="0">
                <a:latin typeface="Arial"/>
                <a:cs typeface="Arial"/>
              </a:rPr>
              <a:t>способов)</a:t>
            </a:r>
            <a:r>
              <a:rPr sz="2399" spc="5" dirty="0">
                <a:latin typeface="Arial"/>
                <a:cs typeface="Arial"/>
              </a:rPr>
              <a:t>.</a:t>
            </a:r>
            <a:endParaRPr sz="2399" dirty="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12818" y="3742629"/>
            <a:ext cx="111078" cy="151259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900" dirty="0">
                <a:latin typeface="Wingdings"/>
                <a:cs typeface="Wingdings"/>
              </a:rPr>
              <a:t></a:t>
            </a:r>
            <a:endParaRPr sz="900">
              <a:latin typeface="Wingdings"/>
              <a:cs typeface="Wingding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9873" y="3526819"/>
            <a:ext cx="9024640" cy="835309"/>
          </a:xfrm>
          <a:prstGeom prst="rect">
            <a:avLst/>
          </a:prstGeom>
        </p:spPr>
        <p:txBody>
          <a:bodyPr vert="horz" wrap="square" lIns="0" tIns="24755" rIns="0" bIns="0" rtlCol="0">
            <a:spAutoFit/>
          </a:bodyPr>
          <a:lstStyle/>
          <a:p>
            <a:pPr marL="38085" marR="30468">
              <a:lnSpc>
                <a:spcPct val="117400"/>
              </a:lnSpc>
              <a:spcBef>
                <a:spcPts val="195"/>
              </a:spcBef>
            </a:pPr>
            <a:r>
              <a:rPr sz="1999" spc="-5" dirty="0">
                <a:latin typeface="Arial"/>
                <a:cs typeface="Arial"/>
              </a:rPr>
              <a:t>Дано выравнивание: </a:t>
            </a:r>
            <a:r>
              <a:rPr sz="1999" spc="-15" dirty="0">
                <a:latin typeface="Arial"/>
                <a:cs typeface="Arial"/>
              </a:rPr>
              <a:t>последовательность </a:t>
            </a:r>
            <a:r>
              <a:rPr sz="2399" i="1" dirty="0">
                <a:latin typeface="Times New Roman"/>
                <a:cs typeface="Times New Roman"/>
              </a:rPr>
              <a:t>s </a:t>
            </a:r>
            <a:r>
              <a:rPr sz="1999" spc="-5" dirty="0">
                <a:latin typeface="Arial"/>
                <a:cs typeface="Arial"/>
              </a:rPr>
              <a:t>содержит </a:t>
            </a:r>
            <a:r>
              <a:rPr sz="1999" spc="-20" dirty="0">
                <a:latin typeface="Arial"/>
                <a:cs typeface="Arial"/>
              </a:rPr>
              <a:t>букву </a:t>
            </a:r>
            <a:r>
              <a:rPr sz="2199" i="1" spc="5" dirty="0">
                <a:latin typeface="Times New Roman"/>
                <a:cs typeface="Times New Roman"/>
              </a:rPr>
              <a:t>a</a:t>
            </a:r>
            <a:r>
              <a:rPr sz="1874" i="1" spc="7" baseline="-33333" dirty="0">
                <a:latin typeface="Times New Roman"/>
                <a:cs typeface="Times New Roman"/>
              </a:rPr>
              <a:t>s,k </a:t>
            </a:r>
            <a:r>
              <a:rPr sz="1999" dirty="0">
                <a:latin typeface="Arial"/>
                <a:cs typeface="Arial"/>
              </a:rPr>
              <a:t>в </a:t>
            </a:r>
            <a:r>
              <a:rPr sz="1999" spc="-5" dirty="0">
                <a:latin typeface="Arial"/>
                <a:cs typeface="Arial"/>
              </a:rPr>
              <a:t>позиции </a:t>
            </a:r>
            <a:r>
              <a:rPr sz="2399" i="1" dirty="0">
                <a:latin typeface="Times New Roman"/>
                <a:cs typeface="Times New Roman"/>
              </a:rPr>
              <a:t>k</a:t>
            </a:r>
            <a:r>
              <a:rPr sz="1999" dirty="0">
                <a:latin typeface="Arial"/>
                <a:cs typeface="Arial"/>
              </a:rPr>
              <a:t>.  </a:t>
            </a:r>
            <a:r>
              <a:rPr sz="1999" spc="-10" dirty="0">
                <a:latin typeface="Arial"/>
                <a:cs typeface="Arial"/>
              </a:rPr>
              <a:t>Сначала </a:t>
            </a:r>
            <a:r>
              <a:rPr sz="1999" spc="-5" dirty="0">
                <a:latin typeface="Arial"/>
                <a:cs typeface="Arial"/>
              </a:rPr>
              <a:t>припишем </a:t>
            </a:r>
            <a:r>
              <a:rPr sz="1999" spc="-10" dirty="0">
                <a:latin typeface="Arial"/>
                <a:cs typeface="Arial"/>
              </a:rPr>
              <a:t>вес </a:t>
            </a:r>
            <a:r>
              <a:rPr sz="1999" spc="5" dirty="0">
                <a:latin typeface="Arial"/>
                <a:cs typeface="Arial"/>
              </a:rPr>
              <a:t>каждой </a:t>
            </a:r>
            <a:r>
              <a:rPr sz="1999" b="1" spc="-10" dirty="0">
                <a:latin typeface="Arial"/>
                <a:cs typeface="Arial"/>
              </a:rPr>
              <a:t>букве</a:t>
            </a:r>
            <a:r>
              <a:rPr sz="1999" b="1" spc="25" dirty="0">
                <a:latin typeface="Arial"/>
                <a:cs typeface="Arial"/>
              </a:rPr>
              <a:t> </a:t>
            </a:r>
            <a:r>
              <a:rPr sz="1999" spc="-5" dirty="0">
                <a:latin typeface="Arial"/>
                <a:cs typeface="Arial"/>
              </a:rPr>
              <a:t>выравнивания:</a:t>
            </a:r>
            <a:endParaRPr sz="1999" dirty="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262" y="4409099"/>
            <a:ext cx="107269" cy="137159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2695">
              <a:spcBef>
                <a:spcPts val="110"/>
              </a:spcBef>
            </a:pPr>
            <a:r>
              <a:rPr sz="800" spc="5" dirty="0">
                <a:latin typeface="OpenSymbol"/>
                <a:cs typeface="OpenSymbol"/>
              </a:rPr>
              <a:t>●</a:t>
            </a:r>
            <a:endParaRPr sz="800">
              <a:latin typeface="OpenSymbol"/>
              <a:cs typeface="Open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25683" y="4362128"/>
            <a:ext cx="8955454" cy="1758212"/>
          </a:xfrm>
          <a:prstGeom prst="rect">
            <a:avLst/>
          </a:prstGeom>
        </p:spPr>
        <p:txBody>
          <a:bodyPr vert="horz" wrap="square" lIns="0" tIns="8886" rIns="0" bIns="0" rtlCol="0">
            <a:spAutoFit/>
          </a:bodyPr>
          <a:lstStyle/>
          <a:p>
            <a:pPr marL="38085" marR="807397">
              <a:lnSpc>
                <a:spcPct val="101400"/>
              </a:lnSpc>
              <a:spcBef>
                <a:spcPts val="70"/>
              </a:spcBef>
            </a:pPr>
            <a:r>
              <a:rPr sz="1799" spc="-10" dirty="0">
                <a:latin typeface="Arial"/>
                <a:cs typeface="Arial"/>
              </a:rPr>
              <a:t>Пусть </a:t>
            </a:r>
            <a:r>
              <a:rPr sz="1799" dirty="0">
                <a:latin typeface="Arial"/>
                <a:cs typeface="Arial"/>
              </a:rPr>
              <a:t>в </a:t>
            </a:r>
            <a:r>
              <a:rPr sz="1799" i="1" dirty="0">
                <a:latin typeface="Times New Roman"/>
                <a:cs typeface="Times New Roman"/>
              </a:rPr>
              <a:t>k</a:t>
            </a:r>
            <a:r>
              <a:rPr sz="1799" dirty="0">
                <a:latin typeface="Arial"/>
                <a:cs typeface="Arial"/>
              </a:rPr>
              <a:t>-ой </a:t>
            </a:r>
            <a:r>
              <a:rPr sz="1799" spc="-5" dirty="0">
                <a:latin typeface="Arial"/>
                <a:cs typeface="Arial"/>
              </a:rPr>
              <a:t>позиции выравнивания </a:t>
            </a:r>
            <a:r>
              <a:rPr sz="1799" spc="-20" dirty="0">
                <a:latin typeface="Arial"/>
                <a:cs typeface="Arial"/>
              </a:rPr>
              <a:t>встречается </a:t>
            </a:r>
            <a:r>
              <a:rPr sz="1799" i="1" dirty="0">
                <a:latin typeface="Times New Roman"/>
                <a:cs typeface="Times New Roman"/>
              </a:rPr>
              <a:t>r</a:t>
            </a:r>
            <a:r>
              <a:rPr sz="1799" dirty="0">
                <a:latin typeface="Times New Roman"/>
                <a:cs typeface="Times New Roman"/>
              </a:rPr>
              <a:t>(</a:t>
            </a:r>
            <a:r>
              <a:rPr sz="1799" i="1" dirty="0">
                <a:latin typeface="Times New Roman"/>
                <a:cs typeface="Times New Roman"/>
              </a:rPr>
              <a:t>k</a:t>
            </a:r>
            <a:r>
              <a:rPr sz="1799" dirty="0">
                <a:latin typeface="Times New Roman"/>
                <a:cs typeface="Times New Roman"/>
              </a:rPr>
              <a:t>) </a:t>
            </a:r>
            <a:r>
              <a:rPr sz="1799" spc="-5" dirty="0">
                <a:latin typeface="Arial"/>
                <a:cs typeface="Arial"/>
              </a:rPr>
              <a:t>типов аминокислотных  </a:t>
            </a:r>
            <a:r>
              <a:rPr sz="1799" spc="-10" dirty="0">
                <a:latin typeface="Arial"/>
                <a:cs typeface="Arial"/>
              </a:rPr>
              <a:t>остатков. </a:t>
            </a:r>
            <a:r>
              <a:rPr sz="1799" spc="-15" dirty="0">
                <a:latin typeface="Arial"/>
                <a:cs typeface="Arial"/>
              </a:rPr>
              <a:t>Сделаем </a:t>
            </a:r>
            <a:r>
              <a:rPr sz="1799" spc="-10" dirty="0">
                <a:latin typeface="Arial"/>
                <a:cs typeface="Arial"/>
              </a:rPr>
              <a:t>так, чтобы </a:t>
            </a:r>
            <a:r>
              <a:rPr sz="1799" spc="-5" dirty="0">
                <a:latin typeface="Arial"/>
                <a:cs typeface="Arial"/>
              </a:rPr>
              <a:t>суммарный </a:t>
            </a:r>
            <a:r>
              <a:rPr sz="1799" spc="-15" dirty="0">
                <a:latin typeface="Arial"/>
                <a:cs typeface="Arial"/>
              </a:rPr>
              <a:t>вес </a:t>
            </a:r>
            <a:r>
              <a:rPr sz="1799" spc="-5" dirty="0">
                <a:latin typeface="Arial"/>
                <a:cs typeface="Arial"/>
              </a:rPr>
              <a:t>каждого типа был </a:t>
            </a:r>
            <a:r>
              <a:rPr sz="1799" spc="-15" dirty="0">
                <a:latin typeface="Arial"/>
                <a:cs typeface="Arial"/>
              </a:rPr>
              <a:t>равен</a:t>
            </a:r>
            <a:r>
              <a:rPr sz="1799" spc="100" dirty="0">
                <a:latin typeface="Arial"/>
                <a:cs typeface="Arial"/>
              </a:rPr>
              <a:t> </a:t>
            </a:r>
            <a:r>
              <a:rPr sz="1799" dirty="0">
                <a:latin typeface="Times New Roman"/>
                <a:cs typeface="Times New Roman"/>
              </a:rPr>
              <a:t>1/</a:t>
            </a:r>
            <a:r>
              <a:rPr sz="1799" i="1" dirty="0">
                <a:latin typeface="Times New Roman"/>
                <a:cs typeface="Times New Roman"/>
              </a:rPr>
              <a:t>r</a:t>
            </a:r>
            <a:r>
              <a:rPr sz="1799" dirty="0">
                <a:latin typeface="Times New Roman"/>
                <a:cs typeface="Times New Roman"/>
              </a:rPr>
              <a:t>(</a:t>
            </a:r>
            <a:r>
              <a:rPr sz="1799" i="1" dirty="0">
                <a:latin typeface="Times New Roman"/>
                <a:cs typeface="Times New Roman"/>
              </a:rPr>
              <a:t>k</a:t>
            </a:r>
            <a:r>
              <a:rPr sz="1799" dirty="0">
                <a:latin typeface="Times New Roman"/>
                <a:cs typeface="Times New Roman"/>
              </a:rPr>
              <a:t>)</a:t>
            </a:r>
          </a:p>
          <a:p>
            <a:pPr marL="38085" marR="30468"/>
            <a:r>
              <a:rPr sz="1799" spc="-5" dirty="0">
                <a:latin typeface="Arial"/>
                <a:cs typeface="Arial"/>
              </a:rPr>
              <a:t>(то есть </a:t>
            </a:r>
            <a:r>
              <a:rPr sz="1799" spc="-10" dirty="0">
                <a:latin typeface="Arial"/>
                <a:cs typeface="Arial"/>
              </a:rPr>
              <a:t>суммарный </a:t>
            </a:r>
            <a:r>
              <a:rPr sz="1799" spc="-15" dirty="0">
                <a:latin typeface="Arial"/>
                <a:cs typeface="Arial"/>
              </a:rPr>
              <a:t>вес </a:t>
            </a:r>
            <a:r>
              <a:rPr sz="1799" spc="-20" dirty="0">
                <a:latin typeface="Arial"/>
                <a:cs typeface="Arial"/>
              </a:rPr>
              <a:t>всех </a:t>
            </a:r>
            <a:r>
              <a:rPr sz="1799" spc="-5" dirty="0">
                <a:latin typeface="Arial"/>
                <a:cs typeface="Arial"/>
              </a:rPr>
              <a:t>аланинов равнялся суммарному </a:t>
            </a:r>
            <a:r>
              <a:rPr sz="1799" spc="-10" dirty="0">
                <a:latin typeface="Arial"/>
                <a:cs typeface="Arial"/>
              </a:rPr>
              <a:t>весу </a:t>
            </a:r>
            <a:r>
              <a:rPr sz="1799" spc="-5" dirty="0">
                <a:latin typeface="Arial"/>
                <a:cs typeface="Arial"/>
              </a:rPr>
              <a:t>лейцинов </a:t>
            </a:r>
            <a:r>
              <a:rPr sz="1799" dirty="0">
                <a:latin typeface="Arial"/>
                <a:cs typeface="Arial"/>
              </a:rPr>
              <a:t>и </a:t>
            </a:r>
            <a:r>
              <a:rPr sz="1799" spc="-45" dirty="0">
                <a:latin typeface="Arial"/>
                <a:cs typeface="Arial"/>
              </a:rPr>
              <a:t>т.д.)  </a:t>
            </a:r>
            <a:r>
              <a:rPr sz="1799" dirty="0">
                <a:latin typeface="Arial"/>
                <a:cs typeface="Arial"/>
              </a:rPr>
              <a:t>Для </a:t>
            </a:r>
            <a:r>
              <a:rPr sz="1799" spc="-25" dirty="0">
                <a:latin typeface="Arial"/>
                <a:cs typeface="Arial"/>
              </a:rPr>
              <a:t>этого </a:t>
            </a:r>
            <a:r>
              <a:rPr sz="1799" spc="-10" dirty="0">
                <a:latin typeface="Arial"/>
                <a:cs typeface="Arial"/>
              </a:rPr>
              <a:t>посмотрим, </a:t>
            </a:r>
            <a:r>
              <a:rPr sz="1799" dirty="0">
                <a:latin typeface="Arial"/>
                <a:cs typeface="Arial"/>
              </a:rPr>
              <a:t>в </a:t>
            </a:r>
            <a:r>
              <a:rPr sz="1799" spc="-5" dirty="0">
                <a:latin typeface="Arial"/>
                <a:cs typeface="Arial"/>
              </a:rPr>
              <a:t>скольких </a:t>
            </a:r>
            <a:r>
              <a:rPr sz="1799" spc="-15" dirty="0">
                <a:latin typeface="Arial"/>
                <a:cs typeface="Arial"/>
              </a:rPr>
              <a:t>последовательностях </a:t>
            </a:r>
            <a:r>
              <a:rPr sz="1799" spc="-10" dirty="0">
                <a:latin typeface="Arial"/>
                <a:cs typeface="Arial"/>
              </a:rPr>
              <a:t>содержится </a:t>
            </a:r>
            <a:r>
              <a:rPr sz="1799" dirty="0">
                <a:latin typeface="Arial"/>
                <a:cs typeface="Arial"/>
              </a:rPr>
              <a:t>каждый тип  </a:t>
            </a:r>
            <a:r>
              <a:rPr sz="1799" spc="-10" dirty="0">
                <a:latin typeface="Arial"/>
                <a:cs typeface="Arial"/>
              </a:rPr>
              <a:t>остатка. Пусть </a:t>
            </a:r>
            <a:r>
              <a:rPr sz="1799" spc="-5" dirty="0">
                <a:latin typeface="Arial"/>
                <a:cs typeface="Arial"/>
              </a:rPr>
              <a:t>такой же </a:t>
            </a:r>
            <a:r>
              <a:rPr sz="1799" spc="-15" dirty="0">
                <a:latin typeface="Arial"/>
                <a:cs typeface="Arial"/>
              </a:rPr>
              <a:t>остаток, </a:t>
            </a:r>
            <a:r>
              <a:rPr sz="1799" spc="10" dirty="0">
                <a:latin typeface="Arial"/>
                <a:cs typeface="Arial"/>
              </a:rPr>
              <a:t>как </a:t>
            </a:r>
            <a:r>
              <a:rPr sz="1799" i="1" spc="-5" dirty="0">
                <a:latin typeface="Times New Roman"/>
                <a:cs typeface="Times New Roman"/>
              </a:rPr>
              <a:t>a</a:t>
            </a:r>
            <a:r>
              <a:rPr sz="1574" i="1" spc="-7" baseline="-31746" dirty="0">
                <a:latin typeface="Times New Roman"/>
                <a:cs typeface="Times New Roman"/>
              </a:rPr>
              <a:t>s,k</a:t>
            </a:r>
            <a:r>
              <a:rPr sz="1799" spc="-5" dirty="0">
                <a:latin typeface="Arial"/>
                <a:cs typeface="Arial"/>
              </a:rPr>
              <a:t>, </a:t>
            </a:r>
            <a:r>
              <a:rPr sz="1799" spc="-20" dirty="0">
                <a:latin typeface="Arial"/>
                <a:cs typeface="Arial"/>
              </a:rPr>
              <a:t>встречается </a:t>
            </a:r>
            <a:r>
              <a:rPr sz="1799" dirty="0">
                <a:latin typeface="Arial"/>
                <a:cs typeface="Arial"/>
              </a:rPr>
              <a:t>в </a:t>
            </a:r>
            <a:r>
              <a:rPr sz="1799" spc="-5" dirty="0">
                <a:latin typeface="Arial"/>
                <a:cs typeface="Arial"/>
              </a:rPr>
              <a:t>нашей позиции </a:t>
            </a:r>
            <a:r>
              <a:rPr sz="1799" i="1" dirty="0">
                <a:latin typeface="Times New Roman"/>
                <a:cs typeface="Times New Roman"/>
              </a:rPr>
              <a:t>k </a:t>
            </a:r>
            <a:r>
              <a:rPr sz="1799" spc="-15" dirty="0">
                <a:latin typeface="Arial"/>
                <a:cs typeface="Arial"/>
              </a:rPr>
              <a:t>всего</a:t>
            </a:r>
            <a:r>
              <a:rPr sz="1799" spc="170" dirty="0">
                <a:latin typeface="Arial"/>
                <a:cs typeface="Arial"/>
              </a:rPr>
              <a:t> </a:t>
            </a:r>
            <a:r>
              <a:rPr sz="1799" dirty="0">
                <a:latin typeface="Arial"/>
                <a:cs typeface="Arial"/>
              </a:rPr>
              <a:t>в</a:t>
            </a:r>
          </a:p>
          <a:p>
            <a:pPr marL="38085">
              <a:spcBef>
                <a:spcPts val="420"/>
              </a:spcBef>
              <a:tabLst>
                <a:tab pos="6765758" algn="l"/>
              </a:tabLst>
            </a:pPr>
            <a:r>
              <a:rPr sz="1799" i="1" dirty="0">
                <a:latin typeface="Times New Roman"/>
                <a:cs typeface="Times New Roman"/>
              </a:rPr>
              <a:t>n</a:t>
            </a:r>
            <a:r>
              <a:rPr sz="1799" dirty="0">
                <a:latin typeface="Times New Roman"/>
                <a:cs typeface="Times New Roman"/>
              </a:rPr>
              <a:t>(</a:t>
            </a:r>
            <a:r>
              <a:rPr sz="1799" i="1" dirty="0">
                <a:latin typeface="Times New Roman"/>
                <a:cs typeface="Times New Roman"/>
              </a:rPr>
              <a:t>a</a:t>
            </a:r>
            <a:r>
              <a:rPr sz="1574" i="1" baseline="-31746" dirty="0">
                <a:latin typeface="Times New Roman"/>
                <a:cs typeface="Times New Roman"/>
              </a:rPr>
              <a:t>s,k</a:t>
            </a:r>
            <a:r>
              <a:rPr sz="1799" i="1" dirty="0">
                <a:latin typeface="Times New Roman"/>
                <a:cs typeface="Times New Roman"/>
              </a:rPr>
              <a:t>, k</a:t>
            </a:r>
            <a:r>
              <a:rPr sz="1799" dirty="0">
                <a:latin typeface="Times New Roman"/>
                <a:cs typeface="Times New Roman"/>
              </a:rPr>
              <a:t>) </a:t>
            </a:r>
            <a:r>
              <a:rPr sz="1799" spc="-5" dirty="0">
                <a:latin typeface="Arial"/>
                <a:cs typeface="Arial"/>
              </a:rPr>
              <a:t>разных </a:t>
            </a:r>
            <a:r>
              <a:rPr sz="1799" spc="-15" dirty="0">
                <a:latin typeface="Arial"/>
                <a:cs typeface="Arial"/>
              </a:rPr>
              <a:t>последовательностях. </a:t>
            </a:r>
            <a:r>
              <a:rPr sz="1799" spc="-5" dirty="0">
                <a:latin typeface="Arial"/>
                <a:cs typeface="Arial"/>
              </a:rPr>
              <a:t>Припишем </a:t>
            </a:r>
            <a:r>
              <a:rPr sz="1799" spc="-15" dirty="0">
                <a:latin typeface="Arial"/>
                <a:cs typeface="Arial"/>
              </a:rPr>
              <a:t>букве</a:t>
            </a:r>
            <a:r>
              <a:rPr sz="1799" spc="150" dirty="0">
                <a:latin typeface="Arial"/>
                <a:cs typeface="Arial"/>
              </a:rPr>
              <a:t> </a:t>
            </a:r>
            <a:r>
              <a:rPr sz="1799" i="1" spc="-5" dirty="0">
                <a:latin typeface="Times New Roman"/>
                <a:cs typeface="Times New Roman"/>
              </a:rPr>
              <a:t>a</a:t>
            </a:r>
            <a:r>
              <a:rPr sz="1574" i="1" spc="-7" baseline="-31746" dirty="0">
                <a:latin typeface="Times New Roman"/>
                <a:cs typeface="Times New Roman"/>
              </a:rPr>
              <a:t>s,k  </a:t>
            </a:r>
            <a:r>
              <a:rPr sz="1799" spc="-15" dirty="0">
                <a:latin typeface="Arial"/>
                <a:cs typeface="Arial"/>
              </a:rPr>
              <a:t>вес	</a:t>
            </a:r>
            <a:r>
              <a:rPr sz="1799" i="1" spc="-5" dirty="0">
                <a:latin typeface="Times New Roman"/>
                <a:cs typeface="Times New Roman"/>
              </a:rPr>
              <a:t>w</a:t>
            </a:r>
            <a:r>
              <a:rPr sz="1574" i="1" spc="-7" baseline="-31746" dirty="0">
                <a:latin typeface="Times New Roman"/>
                <a:cs typeface="Times New Roman"/>
              </a:rPr>
              <a:t>s,k</a:t>
            </a:r>
            <a:r>
              <a:rPr sz="1799" spc="-5" dirty="0">
                <a:latin typeface="Times New Roman"/>
                <a:cs typeface="Times New Roman"/>
              </a:rPr>
              <a:t>= 1/</a:t>
            </a:r>
            <a:r>
              <a:rPr sz="1799" i="1" spc="-5" dirty="0">
                <a:latin typeface="Times New Roman"/>
                <a:cs typeface="Times New Roman"/>
              </a:rPr>
              <a:t>r</a:t>
            </a:r>
            <a:r>
              <a:rPr sz="1799" spc="-5" dirty="0">
                <a:latin typeface="Times New Roman"/>
                <a:cs typeface="Times New Roman"/>
              </a:rPr>
              <a:t>(</a:t>
            </a:r>
            <a:r>
              <a:rPr sz="1799" i="1" spc="-5" dirty="0">
                <a:latin typeface="Times New Roman"/>
                <a:cs typeface="Times New Roman"/>
              </a:rPr>
              <a:t>k</a:t>
            </a:r>
            <a:r>
              <a:rPr sz="1799" spc="-5" dirty="0">
                <a:latin typeface="Times New Roman"/>
                <a:cs typeface="Times New Roman"/>
              </a:rPr>
              <a:t>)</a:t>
            </a:r>
            <a:r>
              <a:rPr sz="1799" i="1" spc="-5" dirty="0">
                <a:latin typeface="Times New Roman"/>
                <a:cs typeface="Times New Roman"/>
              </a:rPr>
              <a:t>n</a:t>
            </a:r>
            <a:r>
              <a:rPr sz="1799" spc="-5" dirty="0">
                <a:latin typeface="Times New Roman"/>
                <a:cs typeface="Times New Roman"/>
              </a:rPr>
              <a:t>(</a:t>
            </a:r>
            <a:r>
              <a:rPr sz="1799" i="1" spc="-5" dirty="0">
                <a:latin typeface="Times New Roman"/>
                <a:cs typeface="Times New Roman"/>
              </a:rPr>
              <a:t>a</a:t>
            </a:r>
            <a:r>
              <a:rPr sz="1574" i="1" spc="-7" baseline="-31746" dirty="0">
                <a:latin typeface="Times New Roman"/>
                <a:cs typeface="Times New Roman"/>
              </a:rPr>
              <a:t>s,k</a:t>
            </a:r>
            <a:r>
              <a:rPr sz="1799" i="1" spc="-5" dirty="0">
                <a:latin typeface="Times New Roman"/>
                <a:cs typeface="Times New Roman"/>
              </a:rPr>
              <a:t>,</a:t>
            </a:r>
            <a:r>
              <a:rPr sz="1799" i="1" spc="15" dirty="0">
                <a:latin typeface="Times New Roman"/>
                <a:cs typeface="Times New Roman"/>
              </a:rPr>
              <a:t> </a:t>
            </a:r>
            <a:r>
              <a:rPr sz="1799" i="1" dirty="0">
                <a:latin typeface="Times New Roman"/>
                <a:cs typeface="Times New Roman"/>
              </a:rPr>
              <a:t>k</a:t>
            </a:r>
            <a:r>
              <a:rPr sz="1799" dirty="0">
                <a:latin typeface="Times New Roman"/>
                <a:cs typeface="Times New Roman"/>
              </a:rPr>
              <a:t>)</a:t>
            </a:r>
            <a:r>
              <a:rPr sz="1999" dirty="0">
                <a:latin typeface="Arial"/>
                <a:cs typeface="Arial"/>
              </a:rPr>
              <a:t>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35262" y="5244409"/>
            <a:ext cx="107269" cy="137159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2695">
              <a:spcBef>
                <a:spcPts val="110"/>
              </a:spcBef>
            </a:pPr>
            <a:r>
              <a:rPr sz="800" spc="5" dirty="0">
                <a:latin typeface="OpenSymbol"/>
                <a:cs typeface="OpenSymbol"/>
              </a:rPr>
              <a:t>●</a:t>
            </a:r>
            <a:endParaRPr sz="800">
              <a:latin typeface="OpenSymbol"/>
              <a:cs typeface="Open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12818" y="6223168"/>
            <a:ext cx="111078" cy="151259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900" dirty="0">
                <a:latin typeface="Wingdings"/>
                <a:cs typeface="Wingdings"/>
              </a:rPr>
              <a:t></a:t>
            </a:r>
            <a:endParaRPr sz="900">
              <a:latin typeface="Wingdings"/>
              <a:cs typeface="Wingdings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09873" y="6145729"/>
            <a:ext cx="7682813" cy="695668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38085">
              <a:spcBef>
                <a:spcPts val="100"/>
              </a:spcBef>
            </a:pPr>
            <a:r>
              <a:rPr sz="1999" dirty="0">
                <a:latin typeface="Arial"/>
                <a:cs typeface="Arial"/>
              </a:rPr>
              <a:t>Вес </a:t>
            </a:r>
            <a:r>
              <a:rPr sz="1999" spc="-15" dirty="0">
                <a:latin typeface="Arial"/>
                <a:cs typeface="Arial"/>
              </a:rPr>
              <a:t>последовательности </a:t>
            </a:r>
            <a:r>
              <a:rPr sz="1999" spc="-40" dirty="0">
                <a:latin typeface="Arial"/>
                <a:cs typeface="Arial"/>
              </a:rPr>
              <a:t>будет </a:t>
            </a:r>
            <a:r>
              <a:rPr sz="1999" spc="-5" dirty="0">
                <a:latin typeface="Arial"/>
                <a:cs typeface="Arial"/>
              </a:rPr>
              <a:t>равен сумме </a:t>
            </a:r>
            <a:r>
              <a:rPr sz="1999" dirty="0">
                <a:latin typeface="Arial"/>
                <a:cs typeface="Arial"/>
              </a:rPr>
              <a:t>весов </a:t>
            </a:r>
            <a:r>
              <a:rPr sz="1999" spc="-20" dirty="0">
                <a:latin typeface="Arial"/>
                <a:cs typeface="Arial"/>
              </a:rPr>
              <a:t>всех </a:t>
            </a:r>
            <a:r>
              <a:rPr sz="1999" dirty="0">
                <a:latin typeface="Arial"/>
                <a:cs typeface="Arial"/>
              </a:rPr>
              <a:t>её</a:t>
            </a:r>
            <a:r>
              <a:rPr sz="1999" spc="40" dirty="0">
                <a:latin typeface="Arial"/>
                <a:cs typeface="Arial"/>
              </a:rPr>
              <a:t> </a:t>
            </a:r>
            <a:r>
              <a:rPr sz="1999" spc="-10" dirty="0">
                <a:latin typeface="Arial"/>
                <a:cs typeface="Arial"/>
              </a:rPr>
              <a:t>букв:</a:t>
            </a:r>
            <a:endParaRPr sz="1999">
              <a:latin typeface="Arial"/>
              <a:cs typeface="Arial"/>
            </a:endParaRPr>
          </a:p>
          <a:p>
            <a:pPr marL="926094" algn="ctr"/>
            <a:r>
              <a:rPr sz="2399" i="1" spc="-10" dirty="0">
                <a:latin typeface="Times New Roman"/>
                <a:cs typeface="Times New Roman"/>
              </a:rPr>
              <a:t>w</a:t>
            </a:r>
            <a:r>
              <a:rPr sz="2099" i="1" spc="-15" baseline="-13888" dirty="0">
                <a:latin typeface="Times New Roman"/>
                <a:cs typeface="Times New Roman"/>
              </a:rPr>
              <a:t>s  </a:t>
            </a:r>
            <a:r>
              <a:rPr sz="1999" dirty="0">
                <a:latin typeface="Arial"/>
                <a:cs typeface="Arial"/>
              </a:rPr>
              <a:t>= </a:t>
            </a:r>
            <a:r>
              <a:rPr sz="2399" spc="-5" dirty="0">
                <a:latin typeface="Times New Roman"/>
                <a:cs typeface="Times New Roman"/>
              </a:rPr>
              <a:t>∑</a:t>
            </a:r>
            <a:r>
              <a:rPr sz="2099" i="1" spc="-7" baseline="-31746" dirty="0">
                <a:latin typeface="Times New Roman"/>
                <a:cs typeface="Times New Roman"/>
              </a:rPr>
              <a:t>k</a:t>
            </a:r>
            <a:r>
              <a:rPr sz="2099" i="1" spc="270" baseline="-31746" dirty="0">
                <a:latin typeface="Times New Roman"/>
                <a:cs typeface="Times New Roman"/>
              </a:rPr>
              <a:t> </a:t>
            </a:r>
            <a:r>
              <a:rPr sz="2399" i="1" spc="-10" dirty="0">
                <a:latin typeface="Times New Roman"/>
                <a:cs typeface="Times New Roman"/>
              </a:rPr>
              <a:t>w</a:t>
            </a:r>
            <a:r>
              <a:rPr sz="2099" i="1" spc="-15" baseline="-31746" dirty="0">
                <a:latin typeface="Times New Roman"/>
                <a:cs typeface="Times New Roman"/>
              </a:rPr>
              <a:t>s,k</a:t>
            </a:r>
            <a:endParaRPr sz="2099" baseline="-31746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11998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CustomShape 1"/>
          <p:cNvSpPr/>
          <p:nvPr/>
        </p:nvSpPr>
        <p:spPr>
          <a:xfrm>
            <a:off x="504853" y="131362"/>
            <a:ext cx="9070920" cy="1260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Информационное содержание </a:t>
            </a:r>
            <a:r>
              <a:rPr lang="ru-RU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как мера силы сигнала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3" name="CustomShape 2"/>
          <p:cNvSpPr/>
          <p:nvPr/>
        </p:nvSpPr>
        <p:spPr>
          <a:xfrm>
            <a:off x="354902" y="1379316"/>
            <a:ext cx="9071280" cy="4507483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/>
          <a:lstStyle/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В грубом приближении два выравнивания с одинаковым информационным содержанием дадут одинаковое число «случайных» находок в «случайном» банке</a:t>
            </a:r>
          </a:p>
          <a:p>
            <a:pPr marL="108720">
              <a:lnSpc>
                <a:spcPct val="100000"/>
              </a:lnSpc>
              <a:buClr>
                <a:srgbClr val="000000"/>
              </a:buClr>
              <a:buSzPct val="45000"/>
            </a:pPr>
            <a:endParaRPr lang="ru-RU" sz="24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  <a:ea typeface="DejaVu Sans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Информационное содержание «выравнивания» из одной последовательности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из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n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букв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равно, </a:t>
            </a: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DejaVu Sans"/>
              </a:rPr>
              <a:t>2n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(по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формуле)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Сколько раз случайно встретится слово длины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в геноме длины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? В грубом приближении 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                                       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N/(4</a:t>
            </a:r>
            <a:r>
              <a:rPr lang="en-US" sz="2400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 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раз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Значит  если информационное содержание выравнивания равно 10, то случайных находок в геноме размера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N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будет</a:t>
            </a: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                                         </a:t>
            </a:r>
            <a:r>
              <a:rPr lang="en-US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N/(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4</a:t>
            </a:r>
            <a:r>
              <a:rPr lang="ru-RU" sz="2400" spc="-1" baseline="30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5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) 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- примерно, 1 на 1000 п.н.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Надо понимать, что такая оценка грубая, но грубые оценки полезны!</a:t>
            </a:r>
            <a:r>
              <a:rPr lang="ru-RU" sz="2400" dirty="0"/>
              <a:t> </a:t>
            </a:r>
            <a:r>
              <a:rPr lang="ru-RU" sz="2400" dirty="0" smtClean="0"/>
              <a:t>             </a:t>
            </a: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r>
              <a:rPr lang="ru-RU" sz="2400" dirty="0"/>
              <a:t> </a:t>
            </a:r>
            <a:r>
              <a:rPr lang="ru-RU" sz="2400" dirty="0" smtClean="0"/>
              <a:t>                       ИС измеряет отклонение частоты сигнала от случайной</a:t>
            </a: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endParaRPr lang="en-US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432000" indent="-323280">
              <a:lnSpc>
                <a:spcPct val="100000"/>
              </a:lnSpc>
              <a:buClr>
                <a:srgbClr val="000000"/>
              </a:buClr>
              <a:buSzPct val="45000"/>
            </a:pPr>
            <a:endParaRPr lang="ru-RU" sz="1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498801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11888" y="584195"/>
            <a:ext cx="7443519" cy="695668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marL="1269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Добавление</a:t>
            </a:r>
            <a:r>
              <a:rPr spc="-60" dirty="0"/>
              <a:t> </a:t>
            </a:r>
            <a:r>
              <a:rPr spc="-25" dirty="0"/>
              <a:t>псевдоотсчётов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79118" y="1269708"/>
            <a:ext cx="9034161" cy="5797486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25390" marR="189789">
              <a:spcBef>
                <a:spcPts val="100"/>
              </a:spcBef>
            </a:pPr>
            <a:r>
              <a:rPr sz="2399" spc="-20" dirty="0">
                <a:latin typeface="Arial"/>
                <a:cs typeface="Arial"/>
              </a:rPr>
              <a:t>Используются </a:t>
            </a:r>
            <a:r>
              <a:rPr sz="2399" spc="-5" dirty="0">
                <a:latin typeface="Arial"/>
                <a:cs typeface="Arial"/>
              </a:rPr>
              <a:t>по крайней мере три </a:t>
            </a:r>
            <a:r>
              <a:rPr sz="2399" spc="-10" dirty="0">
                <a:latin typeface="Arial"/>
                <a:cs typeface="Arial"/>
              </a:rPr>
              <a:t>способа </a:t>
            </a:r>
            <a:r>
              <a:rPr sz="2399" spc="-15" dirty="0">
                <a:latin typeface="Arial"/>
                <a:cs typeface="Arial"/>
              </a:rPr>
              <a:t>избавиться </a:t>
            </a:r>
            <a:r>
              <a:rPr sz="2399" spc="-30" dirty="0">
                <a:latin typeface="Arial"/>
                <a:cs typeface="Arial"/>
              </a:rPr>
              <a:t>от </a:t>
            </a:r>
            <a:r>
              <a:rPr sz="2399" dirty="0">
                <a:latin typeface="Arial"/>
                <a:cs typeface="Arial"/>
              </a:rPr>
              <a:t>0 в  </a:t>
            </a:r>
            <a:r>
              <a:rPr sz="2399" spc="-15" dirty="0">
                <a:latin typeface="Arial"/>
                <a:cs typeface="Arial"/>
              </a:rPr>
              <a:t>матрице</a:t>
            </a:r>
            <a:r>
              <a:rPr sz="2399" spc="-10" dirty="0">
                <a:latin typeface="Arial"/>
                <a:cs typeface="Arial"/>
              </a:rPr>
              <a:t> </a:t>
            </a:r>
            <a:r>
              <a:rPr sz="2399" spc="-15" dirty="0">
                <a:latin typeface="Arial"/>
                <a:cs typeface="Arial"/>
              </a:rPr>
              <a:t>частот:</a:t>
            </a:r>
            <a:endParaRPr sz="2399">
              <a:latin typeface="Arial"/>
              <a:cs typeface="Arial"/>
            </a:endParaRPr>
          </a:p>
          <a:p>
            <a:pPr marL="25390" marR="524935">
              <a:lnSpc>
                <a:spcPct val="99900"/>
              </a:lnSpc>
              <a:buAutoNum type="arabicPeriod"/>
              <a:tabLst>
                <a:tab pos="363709" algn="l"/>
              </a:tabLst>
            </a:pPr>
            <a:r>
              <a:rPr sz="2399" spc="-15" dirty="0">
                <a:latin typeface="Arial"/>
                <a:cs typeface="Arial"/>
              </a:rPr>
              <a:t>Добавление </a:t>
            </a:r>
            <a:r>
              <a:rPr sz="2399" dirty="0">
                <a:latin typeface="Arial"/>
                <a:cs typeface="Arial"/>
              </a:rPr>
              <a:t>1 к </a:t>
            </a:r>
            <a:r>
              <a:rPr sz="2399" spc="-15" dirty="0">
                <a:latin typeface="Arial"/>
                <a:cs typeface="Arial"/>
              </a:rPr>
              <a:t>наблюдаемому </a:t>
            </a:r>
            <a:r>
              <a:rPr sz="2399" spc="-10" dirty="0">
                <a:latin typeface="Arial"/>
                <a:cs typeface="Arial"/>
              </a:rPr>
              <a:t>количеству </a:t>
            </a:r>
            <a:r>
              <a:rPr sz="2399" spc="5" dirty="0">
                <a:latin typeface="Arial"/>
                <a:cs typeface="Arial"/>
              </a:rPr>
              <a:t>каждой </a:t>
            </a:r>
            <a:r>
              <a:rPr sz="2399" spc="-15" dirty="0">
                <a:latin typeface="Arial"/>
                <a:cs typeface="Arial"/>
              </a:rPr>
              <a:t>буквы  </a:t>
            </a:r>
            <a:r>
              <a:rPr sz="2399" spc="-5" dirty="0">
                <a:latin typeface="Arial"/>
                <a:cs typeface="Arial"/>
              </a:rPr>
              <a:t>(правило Лапласа). Не </a:t>
            </a:r>
            <a:r>
              <a:rPr sz="2399" spc="-10" dirty="0">
                <a:latin typeface="Arial"/>
                <a:cs typeface="Arial"/>
              </a:rPr>
              <a:t>учитываем разную </a:t>
            </a:r>
            <a:r>
              <a:rPr sz="2399" spc="-15" dirty="0">
                <a:latin typeface="Arial"/>
                <a:cs typeface="Arial"/>
              </a:rPr>
              <a:t>частоту  встречаемости </a:t>
            </a:r>
            <a:r>
              <a:rPr sz="2399" spc="-10" dirty="0">
                <a:latin typeface="Arial"/>
                <a:cs typeface="Arial"/>
              </a:rPr>
              <a:t>разных остатков. </a:t>
            </a:r>
            <a:r>
              <a:rPr sz="2399" spc="-15" dirty="0">
                <a:latin typeface="Arial"/>
                <a:cs typeface="Arial"/>
              </a:rPr>
              <a:t>Стандартный </a:t>
            </a:r>
            <a:r>
              <a:rPr sz="2399" spc="-10" dirty="0">
                <a:latin typeface="Arial"/>
                <a:cs typeface="Arial"/>
              </a:rPr>
              <a:t>вариант </a:t>
            </a:r>
            <a:r>
              <a:rPr sz="2399" dirty="0">
                <a:latin typeface="Arial"/>
                <a:cs typeface="Arial"/>
              </a:rPr>
              <a:t>для  </a:t>
            </a:r>
            <a:r>
              <a:rPr sz="2399" spc="-5" dirty="0">
                <a:latin typeface="Arial"/>
                <a:cs typeface="Arial"/>
              </a:rPr>
              <a:t>нуклеотидов</a:t>
            </a:r>
            <a:r>
              <a:rPr sz="2399" spc="-10" dirty="0">
                <a:latin typeface="Arial"/>
                <a:cs typeface="Arial"/>
              </a:rPr>
              <a:t> </a:t>
            </a:r>
            <a:r>
              <a:rPr sz="2399" spc="-5" dirty="0">
                <a:latin typeface="Arial"/>
                <a:cs typeface="Arial"/>
              </a:rPr>
              <a:t>(PWM).</a:t>
            </a:r>
            <a:endParaRPr sz="2399">
              <a:latin typeface="Arial"/>
              <a:cs typeface="Arial"/>
            </a:endParaRPr>
          </a:p>
          <a:p>
            <a:pPr marL="25390" marR="618243" algn="just">
              <a:buAutoNum type="arabicPeriod"/>
              <a:tabLst>
                <a:tab pos="363709" algn="l"/>
              </a:tabLst>
            </a:pPr>
            <a:r>
              <a:rPr sz="2399" spc="-15" dirty="0">
                <a:latin typeface="Arial"/>
                <a:cs typeface="Arial"/>
              </a:rPr>
              <a:t>Добавление </a:t>
            </a:r>
            <a:r>
              <a:rPr sz="2399" spc="-10" dirty="0">
                <a:latin typeface="Arial"/>
                <a:cs typeface="Arial"/>
              </a:rPr>
              <a:t>фоновой </a:t>
            </a:r>
            <a:r>
              <a:rPr sz="2399" spc="-15" dirty="0">
                <a:latin typeface="Arial"/>
                <a:cs typeface="Arial"/>
              </a:rPr>
              <a:t>частоты </a:t>
            </a:r>
            <a:r>
              <a:rPr sz="2399" spc="-10" dirty="0">
                <a:latin typeface="Arial"/>
                <a:cs typeface="Arial"/>
              </a:rPr>
              <a:t>остатка </a:t>
            </a:r>
            <a:r>
              <a:rPr sz="2399" dirty="0">
                <a:latin typeface="Arial"/>
                <a:cs typeface="Arial"/>
              </a:rPr>
              <a:t>в </a:t>
            </a:r>
            <a:r>
              <a:rPr sz="2399" spc="-10" dirty="0">
                <a:latin typeface="Arial"/>
                <a:cs typeface="Arial"/>
              </a:rPr>
              <a:t>банке </a:t>
            </a:r>
            <a:r>
              <a:rPr sz="2399" spc="-15" dirty="0">
                <a:latin typeface="Arial"/>
                <a:cs typeface="Arial"/>
              </a:rPr>
              <a:t>белковых  </a:t>
            </a:r>
            <a:r>
              <a:rPr sz="2399" spc="-20" dirty="0">
                <a:latin typeface="Arial"/>
                <a:cs typeface="Arial"/>
              </a:rPr>
              <a:t>последовательностей </a:t>
            </a:r>
            <a:r>
              <a:rPr sz="2399" dirty="0">
                <a:latin typeface="Arial"/>
                <a:cs typeface="Arial"/>
              </a:rPr>
              <a:t>— </a:t>
            </a:r>
            <a:r>
              <a:rPr sz="2399" spc="-10" dirty="0">
                <a:latin typeface="Arial"/>
                <a:cs typeface="Arial"/>
              </a:rPr>
              <a:t>лучше, </a:t>
            </a:r>
            <a:r>
              <a:rPr sz="2399" spc="-5" dirty="0">
                <a:latin typeface="Arial"/>
                <a:cs typeface="Arial"/>
              </a:rPr>
              <a:t>но не </a:t>
            </a:r>
            <a:r>
              <a:rPr sz="2399" spc="-10" dirty="0">
                <a:latin typeface="Arial"/>
                <a:cs typeface="Arial"/>
              </a:rPr>
              <a:t>учитываем свойства  остатков.</a:t>
            </a:r>
            <a:endParaRPr sz="2399">
              <a:latin typeface="Arial"/>
              <a:cs typeface="Arial"/>
            </a:endParaRPr>
          </a:p>
          <a:p>
            <a:pPr marL="25390">
              <a:lnSpc>
                <a:spcPts val="2389"/>
              </a:lnSpc>
            </a:pPr>
            <a:r>
              <a:rPr sz="1999" spc="-5" dirty="0">
                <a:latin typeface="Arial"/>
                <a:cs typeface="Arial"/>
              </a:rPr>
              <a:t>Например, </a:t>
            </a:r>
            <a:r>
              <a:rPr sz="1999" dirty="0">
                <a:latin typeface="Arial"/>
                <a:cs typeface="Arial"/>
              </a:rPr>
              <a:t>если в </a:t>
            </a:r>
            <a:r>
              <a:rPr sz="1999" spc="-5" dirty="0">
                <a:latin typeface="Arial"/>
                <a:cs typeface="Arial"/>
              </a:rPr>
              <a:t>данной позиции выравнивания стоит </a:t>
            </a:r>
            <a:r>
              <a:rPr sz="1999" dirty="0">
                <a:latin typeface="Arial"/>
                <a:cs typeface="Arial"/>
              </a:rPr>
              <a:t>Leu, </a:t>
            </a:r>
            <a:r>
              <a:rPr sz="1999" spc="-10" dirty="0">
                <a:latin typeface="Arial"/>
                <a:cs typeface="Arial"/>
              </a:rPr>
              <a:t>то </a:t>
            </a:r>
            <a:r>
              <a:rPr sz="1999" spc="-5" dirty="0">
                <a:latin typeface="Arial"/>
                <a:cs typeface="Arial"/>
              </a:rPr>
              <a:t>вероятность</a:t>
            </a:r>
            <a:endParaRPr sz="1999">
              <a:latin typeface="Arial"/>
              <a:cs typeface="Arial"/>
            </a:endParaRPr>
          </a:p>
          <a:p>
            <a:pPr marL="25390" marR="186615">
              <a:lnSpc>
                <a:spcPct val="99800"/>
              </a:lnSpc>
              <a:spcBef>
                <a:spcPts val="5"/>
              </a:spcBef>
            </a:pPr>
            <a:r>
              <a:rPr sz="1999" spc="-10" dirty="0">
                <a:latin typeface="Arial"/>
                <a:cs typeface="Arial"/>
              </a:rPr>
              <a:t>появления </a:t>
            </a:r>
            <a:r>
              <a:rPr sz="1999" dirty="0">
                <a:latin typeface="Arial"/>
                <a:cs typeface="Arial"/>
              </a:rPr>
              <a:t>в </a:t>
            </a:r>
            <a:r>
              <a:rPr sz="1999" spc="-15" dirty="0">
                <a:latin typeface="Arial"/>
                <a:cs typeface="Arial"/>
              </a:rPr>
              <a:t>этой </a:t>
            </a:r>
            <a:r>
              <a:rPr sz="1999" spc="-5" dirty="0">
                <a:latin typeface="Arial"/>
                <a:cs typeface="Arial"/>
              </a:rPr>
              <a:t>позиции </a:t>
            </a:r>
            <a:r>
              <a:rPr sz="1999" spc="-15" dirty="0">
                <a:latin typeface="Arial"/>
                <a:cs typeface="Arial"/>
              </a:rPr>
              <a:t>похожего </a:t>
            </a:r>
            <a:r>
              <a:rPr sz="1999" spc="-5" dirty="0">
                <a:latin typeface="Arial"/>
                <a:cs typeface="Arial"/>
              </a:rPr>
              <a:t>по </a:t>
            </a:r>
            <a:r>
              <a:rPr sz="1999" spc="-10" dirty="0">
                <a:latin typeface="Arial"/>
                <a:cs typeface="Arial"/>
              </a:rPr>
              <a:t>свойствам </a:t>
            </a:r>
            <a:r>
              <a:rPr sz="1999" spc="-5" dirty="0">
                <a:latin typeface="Arial"/>
                <a:cs typeface="Arial"/>
              </a:rPr>
              <a:t>остатка (например, Met)  </a:t>
            </a:r>
            <a:r>
              <a:rPr sz="1999" spc="-10" dirty="0">
                <a:latin typeface="Arial"/>
                <a:cs typeface="Arial"/>
              </a:rPr>
              <a:t>должна </a:t>
            </a:r>
            <a:r>
              <a:rPr sz="1999" spc="-5" dirty="0">
                <a:latin typeface="Arial"/>
                <a:cs typeface="Arial"/>
              </a:rPr>
              <a:t>быть </a:t>
            </a:r>
            <a:r>
              <a:rPr sz="1999" spc="-10" dirty="0">
                <a:latin typeface="Arial"/>
                <a:cs typeface="Arial"/>
              </a:rPr>
              <a:t>больше </a:t>
            </a:r>
            <a:r>
              <a:rPr sz="1999" spc="-5" dirty="0">
                <a:latin typeface="Arial"/>
                <a:cs typeface="Arial"/>
              </a:rPr>
              <a:t>фоновой, </a:t>
            </a:r>
            <a:r>
              <a:rPr sz="1999" dirty="0">
                <a:latin typeface="Arial"/>
                <a:cs typeface="Arial"/>
              </a:rPr>
              <a:t>а </a:t>
            </a:r>
            <a:r>
              <a:rPr sz="1999" spc="-15" dirty="0">
                <a:latin typeface="Arial"/>
                <a:cs typeface="Arial"/>
              </a:rPr>
              <a:t>непохожего </a:t>
            </a:r>
            <a:r>
              <a:rPr sz="1999" dirty="0">
                <a:latin typeface="Arial"/>
                <a:cs typeface="Arial"/>
              </a:rPr>
              <a:t>(например, </a:t>
            </a:r>
            <a:r>
              <a:rPr sz="1999" spc="-5" dirty="0">
                <a:latin typeface="Arial"/>
                <a:cs typeface="Arial"/>
              </a:rPr>
              <a:t>Asp) </a:t>
            </a:r>
            <a:r>
              <a:rPr sz="1999" dirty="0">
                <a:latin typeface="Arial"/>
                <a:cs typeface="Arial"/>
              </a:rPr>
              <a:t>— </a:t>
            </a:r>
            <a:r>
              <a:rPr sz="1999" spc="-5" dirty="0">
                <a:latin typeface="Arial"/>
                <a:cs typeface="Arial"/>
              </a:rPr>
              <a:t>меньше  фоновой.</a:t>
            </a:r>
            <a:endParaRPr sz="1999">
              <a:latin typeface="Arial"/>
              <a:cs typeface="Arial"/>
            </a:endParaRPr>
          </a:p>
          <a:p>
            <a:pPr marL="363075" indent="-338320" algn="just">
              <a:buAutoNum type="arabicPeriod" startAt="3"/>
              <a:tabLst>
                <a:tab pos="363709" algn="l"/>
              </a:tabLst>
            </a:pPr>
            <a:r>
              <a:rPr sz="2399" b="1" spc="-10" dirty="0">
                <a:latin typeface="Arial"/>
                <a:cs typeface="Arial"/>
              </a:rPr>
              <a:t>Добавление </a:t>
            </a:r>
            <a:r>
              <a:rPr sz="2599" b="1" i="1" dirty="0">
                <a:latin typeface="Times New Roman"/>
                <a:cs typeface="Times New Roman"/>
              </a:rPr>
              <a:t>q</a:t>
            </a:r>
            <a:r>
              <a:rPr sz="2249" b="1" i="1" baseline="-31481" dirty="0">
                <a:latin typeface="Times New Roman"/>
                <a:cs typeface="Times New Roman"/>
              </a:rPr>
              <a:t>ij </a:t>
            </a:r>
            <a:r>
              <a:rPr sz="2399" b="1" dirty="0">
                <a:latin typeface="Arial"/>
                <a:cs typeface="Arial"/>
              </a:rPr>
              <a:t>: </a:t>
            </a:r>
            <a:r>
              <a:rPr sz="2399" b="1" spc="-20" dirty="0">
                <a:latin typeface="Arial"/>
                <a:cs typeface="Arial"/>
              </a:rPr>
              <a:t>частот </a:t>
            </a:r>
            <a:r>
              <a:rPr sz="2399" b="1" spc="-15" dirty="0">
                <a:latin typeface="Arial"/>
                <a:cs typeface="Arial"/>
              </a:rPr>
              <a:t>замен </a:t>
            </a:r>
            <a:r>
              <a:rPr sz="2399" b="1" dirty="0">
                <a:latin typeface="Arial"/>
                <a:cs typeface="Arial"/>
              </a:rPr>
              <a:t>из</a:t>
            </a:r>
            <a:r>
              <a:rPr sz="2399" b="1" spc="95" dirty="0">
                <a:latin typeface="Arial"/>
                <a:cs typeface="Arial"/>
              </a:rPr>
              <a:t> </a:t>
            </a:r>
            <a:r>
              <a:rPr sz="2399" b="1" spc="-5" dirty="0">
                <a:latin typeface="Arial"/>
                <a:cs typeface="Arial"/>
              </a:rPr>
              <a:t>«образцовых»</a:t>
            </a:r>
            <a:endParaRPr sz="2399">
              <a:latin typeface="Arial"/>
              <a:cs typeface="Arial"/>
            </a:endParaRPr>
          </a:p>
          <a:p>
            <a:pPr marL="25390" marR="653154">
              <a:lnSpc>
                <a:spcPts val="2869"/>
              </a:lnSpc>
              <a:spcBef>
                <a:spcPts val="745"/>
              </a:spcBef>
            </a:pPr>
            <a:r>
              <a:rPr sz="2399" b="1" spc="-10" dirty="0">
                <a:latin typeface="Arial"/>
                <a:cs typeface="Arial"/>
              </a:rPr>
              <a:t>выравниваний </a:t>
            </a:r>
            <a:r>
              <a:rPr sz="2399" spc="-25" dirty="0">
                <a:latin typeface="Arial"/>
                <a:cs typeface="Arial"/>
              </a:rPr>
              <a:t>(тех </a:t>
            </a:r>
            <a:r>
              <a:rPr sz="2399" spc="-5" dirty="0">
                <a:latin typeface="Arial"/>
                <a:cs typeface="Arial"/>
              </a:rPr>
              <a:t>же, </a:t>
            </a:r>
            <a:r>
              <a:rPr sz="2399" spc="-15" dirty="0">
                <a:latin typeface="Arial"/>
                <a:cs typeface="Arial"/>
              </a:rPr>
              <a:t>что </a:t>
            </a:r>
            <a:r>
              <a:rPr sz="2399" spc="-10" dirty="0">
                <a:latin typeface="Arial"/>
                <a:cs typeface="Arial"/>
              </a:rPr>
              <a:t>использовались при создании  матриц </a:t>
            </a:r>
            <a:r>
              <a:rPr sz="2399" spc="-5" dirty="0">
                <a:latin typeface="Arial"/>
                <a:cs typeface="Arial"/>
              </a:rPr>
              <a:t>замен </a:t>
            </a:r>
            <a:r>
              <a:rPr sz="2399" spc="-10" dirty="0">
                <a:latin typeface="Arial"/>
                <a:cs typeface="Arial"/>
              </a:rPr>
              <a:t>остатков, например</a:t>
            </a:r>
            <a:r>
              <a:rPr sz="2399" spc="10" dirty="0">
                <a:latin typeface="Arial"/>
                <a:cs typeface="Arial"/>
              </a:rPr>
              <a:t> </a:t>
            </a:r>
            <a:r>
              <a:rPr sz="2399" spc="-5" dirty="0">
                <a:latin typeface="Arial"/>
                <a:cs typeface="Arial"/>
              </a:rPr>
              <a:t>BLOSUM62)</a:t>
            </a:r>
            <a:endParaRPr sz="2399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776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16036" y="584195"/>
            <a:ext cx="5437761" cy="695668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marL="12695">
              <a:lnSpc>
                <a:spcPct val="100000"/>
              </a:lnSpc>
              <a:spcBef>
                <a:spcPts val="100"/>
              </a:spcBef>
            </a:pPr>
            <a:r>
              <a:rPr spc="-15" dirty="0"/>
              <a:t>Матрица</a:t>
            </a:r>
            <a:r>
              <a:rPr spc="-50" dirty="0"/>
              <a:t> </a:t>
            </a:r>
            <a:r>
              <a:rPr spc="-5" dirty="0"/>
              <a:t>BLOSUM62</a:t>
            </a:r>
          </a:p>
        </p:txBody>
      </p:sp>
      <p:sp>
        <p:nvSpPr>
          <p:cNvPr id="3" name="object 3"/>
          <p:cNvSpPr/>
          <p:nvPr/>
        </p:nvSpPr>
        <p:spPr>
          <a:xfrm>
            <a:off x="1715579" y="1823211"/>
            <a:ext cx="6298212" cy="408746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  <p:grpSp>
        <p:nvGrpSpPr>
          <p:cNvPr id="11" name="Группа 10"/>
          <p:cNvGrpSpPr/>
          <p:nvPr/>
        </p:nvGrpSpPr>
        <p:grpSpPr>
          <a:xfrm>
            <a:off x="5606495" y="2201496"/>
            <a:ext cx="2407296" cy="791711"/>
            <a:chOff x="5606495" y="2201496"/>
            <a:chExt cx="2407296" cy="791711"/>
          </a:xfrm>
        </p:grpSpPr>
        <p:sp>
          <p:nvSpPr>
            <p:cNvPr id="4" name="object 4"/>
            <p:cNvSpPr txBox="1"/>
            <p:nvPr/>
          </p:nvSpPr>
          <p:spPr>
            <a:xfrm>
              <a:off x="5785489" y="2550599"/>
              <a:ext cx="126947" cy="230607"/>
            </a:xfrm>
            <a:prstGeom prst="rect">
              <a:avLst/>
            </a:prstGeom>
          </p:spPr>
          <p:txBody>
            <a:bodyPr vert="horz" wrap="square" lIns="0" tIns="15234" rIns="0" bIns="0" rtlCol="0">
              <a:spAutoFit/>
            </a:bodyPr>
            <a:lstStyle/>
            <a:p>
              <a:pPr marL="12695">
                <a:spcBef>
                  <a:spcPts val="120"/>
                </a:spcBef>
              </a:pPr>
              <a:r>
                <a:rPr sz="1399" i="1" spc="5" dirty="0">
                  <a:latin typeface="Liberation Serif"/>
                  <a:cs typeface="Liberation Serif"/>
                </a:rPr>
                <a:t>i</a:t>
              </a:r>
              <a:r>
                <a:rPr sz="1399" i="1" spc="10" dirty="0">
                  <a:latin typeface="Liberation Serif"/>
                  <a:cs typeface="Liberation Serif"/>
                </a:rPr>
                <a:t>j</a:t>
              </a:r>
              <a:endParaRPr sz="1399">
                <a:latin typeface="Liberation Serif"/>
                <a:cs typeface="Liberation Serif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5606495" y="2352563"/>
              <a:ext cx="2407296" cy="378238"/>
            </a:xfrm>
            <a:prstGeom prst="rect">
              <a:avLst/>
            </a:prstGeom>
          </p:spPr>
          <p:txBody>
            <a:bodyPr vert="horz" wrap="square" lIns="0" tIns="16503" rIns="0" bIns="0" rtlCol="0">
              <a:spAutoFit/>
            </a:bodyPr>
            <a:lstStyle/>
            <a:p>
              <a:pPr marL="38085">
                <a:spcBef>
                  <a:spcPts val="130"/>
                </a:spcBef>
              </a:pPr>
              <a:r>
                <a:rPr sz="2349" i="1" spc="20" dirty="0">
                  <a:latin typeface="Liberation Serif"/>
                  <a:cs typeface="Liberation Serif"/>
                </a:rPr>
                <a:t>S </a:t>
              </a:r>
              <a:r>
                <a:rPr sz="2349" spc="45" dirty="0">
                  <a:latin typeface="OpenSymbol"/>
                  <a:cs typeface="OpenSymbol"/>
                </a:rPr>
                <a:t>=</a:t>
              </a:r>
              <a:r>
                <a:rPr sz="2349" spc="-509" dirty="0">
                  <a:latin typeface="OpenSymbol"/>
                  <a:cs typeface="OpenSymbol"/>
                </a:rPr>
                <a:t> </a:t>
              </a:r>
              <a:r>
                <a:rPr sz="3524" u="heavy" spc="37" baseline="30732" dirty="0">
                  <a:uFill>
                    <a:solidFill>
                      <a:srgbClr val="000000"/>
                    </a:solidFill>
                  </a:uFill>
                  <a:latin typeface="Liberation Serif"/>
                  <a:cs typeface="Liberation Serif"/>
                </a:rPr>
                <a:t>1</a:t>
              </a:r>
              <a:r>
                <a:rPr sz="3524" spc="37" baseline="30732" dirty="0">
                  <a:latin typeface="Liberation Serif"/>
                  <a:cs typeface="Liberation Serif"/>
                </a:rPr>
                <a:t> </a:t>
              </a:r>
              <a:r>
                <a:rPr sz="2349" spc="15" dirty="0">
                  <a:latin typeface="Liberation Serif"/>
                  <a:cs typeface="Liberation Serif"/>
                </a:rPr>
                <a:t>log</a:t>
              </a:r>
              <a:endParaRPr sz="2349" dirty="0">
                <a:latin typeface="Liberation Serif"/>
                <a:cs typeface="Liberation Serif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7015602" y="2201496"/>
              <a:ext cx="332600" cy="388457"/>
            </a:xfrm>
            <a:prstGeom prst="rect">
              <a:avLst/>
            </a:prstGeom>
          </p:spPr>
          <p:txBody>
            <a:bodyPr vert="horz" wrap="square" lIns="0" tIns="16503" rIns="0" bIns="0" rtlCol="0">
              <a:spAutoFit/>
            </a:bodyPr>
            <a:lstStyle/>
            <a:p>
              <a:pPr marL="38085">
                <a:spcBef>
                  <a:spcPts val="130"/>
                </a:spcBef>
              </a:pPr>
              <a:r>
                <a:rPr sz="3524" i="1" spc="22" baseline="11820" dirty="0">
                  <a:latin typeface="Liberation Serif"/>
                  <a:cs typeface="Liberation Serif"/>
                </a:rPr>
                <a:t>q</a:t>
              </a:r>
              <a:r>
                <a:rPr sz="1399" i="1" spc="15" dirty="0">
                  <a:latin typeface="Liberation Serif"/>
                  <a:cs typeface="Liberation Serif"/>
                </a:rPr>
                <a:t>ij</a:t>
              </a:r>
              <a:endParaRPr sz="1399">
                <a:latin typeface="Liberation Serif"/>
                <a:cs typeface="Liberation Serif"/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6886117" y="2577258"/>
              <a:ext cx="591572" cy="13964"/>
            </a:xfrm>
            <a:custGeom>
              <a:avLst/>
              <a:gdLst/>
              <a:ahLst/>
              <a:cxnLst/>
              <a:rect l="l" t="t" r="r" b="b"/>
              <a:pathLst>
                <a:path w="591820" h="13969">
                  <a:moveTo>
                    <a:pt x="591820" y="0"/>
                  </a:moveTo>
                  <a:lnTo>
                    <a:pt x="0" y="0"/>
                  </a:lnTo>
                  <a:lnTo>
                    <a:pt x="0" y="13969"/>
                  </a:lnTo>
                  <a:lnTo>
                    <a:pt x="591820" y="13969"/>
                  </a:lnTo>
                  <a:lnTo>
                    <a:pt x="591820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 sz="1799"/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6296450" y="2588992"/>
              <a:ext cx="1174257" cy="378173"/>
            </a:xfrm>
            <a:prstGeom prst="rect">
              <a:avLst/>
            </a:prstGeom>
          </p:spPr>
          <p:txBody>
            <a:bodyPr vert="horz" wrap="square" lIns="0" tIns="16503" rIns="0" bIns="0" rtlCol="0">
              <a:spAutoFit/>
            </a:bodyPr>
            <a:lstStyle/>
            <a:p>
              <a:pPr marL="12695">
                <a:spcBef>
                  <a:spcPts val="130"/>
                </a:spcBef>
                <a:tabLst>
                  <a:tab pos="717898" algn="l"/>
                  <a:tab pos="1008611" algn="l"/>
                </a:tabLst>
              </a:pPr>
              <a:r>
                <a:rPr sz="2349" i="1" spc="15" dirty="0" smtClean="0">
                  <a:latin typeface="Liberation Serif"/>
                  <a:cs typeface="Liberation Serif"/>
                </a:rPr>
                <a:t>λ</a:t>
              </a:r>
              <a:r>
                <a:rPr lang="en-US" sz="2349" i="1" spc="15" dirty="0" smtClean="0">
                  <a:latin typeface="Liberation Serif"/>
                  <a:cs typeface="Liberation Serif"/>
                </a:rPr>
                <a:t>      </a:t>
              </a:r>
              <a:r>
                <a:rPr sz="2349" i="1" spc="20" dirty="0" smtClean="0">
                  <a:latin typeface="Liberation Serif"/>
                  <a:cs typeface="Liberation Serif"/>
                </a:rPr>
                <a:t>p</a:t>
              </a:r>
              <a:r>
                <a:rPr sz="2349" i="1" spc="20" dirty="0">
                  <a:latin typeface="Liberation Serif"/>
                  <a:cs typeface="Liberation Serif"/>
                </a:rPr>
                <a:t>	</a:t>
              </a:r>
              <a:endParaRPr sz="2349" dirty="0">
                <a:latin typeface="Liberation Serif"/>
                <a:cs typeface="Liberation Serif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7086693" y="2762600"/>
              <a:ext cx="384014" cy="230607"/>
            </a:xfrm>
            <a:prstGeom prst="rect">
              <a:avLst/>
            </a:prstGeom>
          </p:spPr>
          <p:txBody>
            <a:bodyPr vert="horz" wrap="square" lIns="0" tIns="15234" rIns="0" bIns="0" rtlCol="0">
              <a:spAutoFit/>
            </a:bodyPr>
            <a:lstStyle/>
            <a:p>
              <a:pPr marL="12695">
                <a:spcBef>
                  <a:spcPts val="120"/>
                </a:spcBef>
                <a:tabLst>
                  <a:tab pos="319277" algn="l"/>
                </a:tabLst>
              </a:pPr>
              <a:r>
                <a:rPr sz="1399" i="1" spc="10" dirty="0" err="1" smtClean="0">
                  <a:latin typeface="Liberation Serif"/>
                  <a:cs typeface="Liberation Serif"/>
                </a:rPr>
                <a:t>ij</a:t>
              </a:r>
              <a:endParaRPr sz="1399" dirty="0">
                <a:latin typeface="Liberation Serif"/>
                <a:cs typeface="Liberation Serif"/>
              </a:endParaRPr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627646" y="6111454"/>
            <a:ext cx="8064922" cy="1371595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38085">
              <a:lnSpc>
                <a:spcPts val="2869"/>
              </a:lnSpc>
              <a:spcBef>
                <a:spcPts val="100"/>
              </a:spcBef>
              <a:tabLst>
                <a:tab pos="4725684" algn="l"/>
                <a:tab pos="5087489" algn="l"/>
              </a:tabLst>
            </a:pPr>
            <a:r>
              <a:rPr sz="1999" spc="-10" dirty="0">
                <a:latin typeface="Arial"/>
                <a:cs typeface="Arial"/>
              </a:rPr>
              <a:t>здесь </a:t>
            </a:r>
            <a:r>
              <a:rPr sz="2399" i="1" spc="-5" dirty="0">
                <a:latin typeface="Times New Roman"/>
                <a:cs typeface="Times New Roman"/>
              </a:rPr>
              <a:t>S</a:t>
            </a:r>
            <a:r>
              <a:rPr sz="2099" i="1" spc="-7" baseline="-13888" dirty="0">
                <a:latin typeface="Times New Roman"/>
                <a:cs typeface="Times New Roman"/>
              </a:rPr>
              <a:t>ki </a:t>
            </a:r>
            <a:r>
              <a:rPr sz="1999" dirty="0">
                <a:latin typeface="Arial"/>
                <a:cs typeface="Arial"/>
              </a:rPr>
              <a:t>— </a:t>
            </a:r>
            <a:r>
              <a:rPr sz="1999" spc="-10" dirty="0">
                <a:latin typeface="Arial"/>
                <a:cs typeface="Arial"/>
              </a:rPr>
              <a:t>элемент матрицы</a:t>
            </a:r>
            <a:r>
              <a:rPr sz="1999" spc="-229" dirty="0">
                <a:latin typeface="Arial"/>
                <a:cs typeface="Arial"/>
              </a:rPr>
              <a:t> </a:t>
            </a:r>
            <a:r>
              <a:rPr sz="1999" dirty="0">
                <a:latin typeface="Arial"/>
                <a:cs typeface="Arial"/>
              </a:rPr>
              <a:t>замен,</a:t>
            </a:r>
            <a:r>
              <a:rPr sz="1999" spc="25" dirty="0">
                <a:latin typeface="Arial"/>
                <a:cs typeface="Arial"/>
              </a:rPr>
              <a:t> </a:t>
            </a:r>
            <a:r>
              <a:rPr sz="2799" i="1" dirty="0">
                <a:latin typeface="Times New Roman"/>
                <a:cs typeface="Times New Roman"/>
              </a:rPr>
              <a:t>p	p	</a:t>
            </a:r>
            <a:r>
              <a:rPr sz="1999" dirty="0">
                <a:latin typeface="Arial"/>
                <a:cs typeface="Arial"/>
              </a:rPr>
              <a:t>— фоновые</a:t>
            </a:r>
            <a:r>
              <a:rPr sz="1999" spc="-254" dirty="0">
                <a:latin typeface="Arial"/>
                <a:cs typeface="Arial"/>
              </a:rPr>
              <a:t> </a:t>
            </a:r>
            <a:r>
              <a:rPr sz="1999" spc="-10" dirty="0">
                <a:latin typeface="Arial"/>
                <a:cs typeface="Arial"/>
              </a:rPr>
              <a:t>частоты</a:t>
            </a:r>
            <a:endParaRPr sz="1999">
              <a:latin typeface="Arial"/>
              <a:cs typeface="Arial"/>
            </a:endParaRPr>
          </a:p>
          <a:p>
            <a:pPr marL="1481497" algn="ctr">
              <a:lnSpc>
                <a:spcPts val="1289"/>
              </a:lnSpc>
              <a:tabLst>
                <a:tab pos="1800140" algn="l"/>
              </a:tabLst>
            </a:pPr>
            <a:r>
              <a:rPr sz="1599" i="1" spc="5" dirty="0">
                <a:latin typeface="Times New Roman"/>
                <a:cs typeface="Times New Roman"/>
              </a:rPr>
              <a:t>i</a:t>
            </a:r>
            <a:r>
              <a:rPr sz="1724" spc="7" baseline="24154" dirty="0">
                <a:latin typeface="Arial"/>
                <a:cs typeface="Arial"/>
              </a:rPr>
              <a:t>,	</a:t>
            </a:r>
            <a:r>
              <a:rPr sz="1599" i="1" spc="5" dirty="0">
                <a:latin typeface="Times New Roman"/>
                <a:cs typeface="Times New Roman"/>
              </a:rPr>
              <a:t>j</a:t>
            </a:r>
            <a:endParaRPr sz="1599">
              <a:latin typeface="Times New Roman"/>
              <a:cs typeface="Times New Roman"/>
            </a:endParaRPr>
          </a:p>
          <a:p>
            <a:pPr marL="38085" marR="30468">
              <a:lnSpc>
                <a:spcPts val="3079"/>
              </a:lnSpc>
              <a:spcBef>
                <a:spcPts val="195"/>
              </a:spcBef>
            </a:pPr>
            <a:r>
              <a:rPr sz="1999" spc="-5" dirty="0">
                <a:latin typeface="Arial"/>
                <a:cs typeface="Arial"/>
              </a:rPr>
              <a:t>остатков </a:t>
            </a:r>
            <a:r>
              <a:rPr sz="2799" i="1" dirty="0">
                <a:latin typeface="Times New Roman"/>
                <a:cs typeface="Times New Roman"/>
              </a:rPr>
              <a:t>i </a:t>
            </a:r>
            <a:r>
              <a:rPr sz="1999" dirty="0">
                <a:latin typeface="Arial"/>
                <a:cs typeface="Arial"/>
              </a:rPr>
              <a:t>и </a:t>
            </a:r>
            <a:r>
              <a:rPr sz="2799" i="1" dirty="0">
                <a:latin typeface="Times New Roman"/>
                <a:cs typeface="Times New Roman"/>
              </a:rPr>
              <a:t>j</a:t>
            </a:r>
            <a:r>
              <a:rPr sz="1999" dirty="0">
                <a:latin typeface="Arial"/>
                <a:cs typeface="Arial"/>
              </a:rPr>
              <a:t>, </a:t>
            </a:r>
            <a:r>
              <a:rPr sz="2799" i="1" spc="5" dirty="0">
                <a:latin typeface="Times New Roman"/>
                <a:cs typeface="Times New Roman"/>
              </a:rPr>
              <a:t>q</a:t>
            </a:r>
            <a:r>
              <a:rPr sz="2399" i="1" spc="7" baseline="-31250" dirty="0">
                <a:latin typeface="Times New Roman"/>
                <a:cs typeface="Times New Roman"/>
              </a:rPr>
              <a:t>ij </a:t>
            </a:r>
            <a:r>
              <a:rPr sz="1999" dirty="0">
                <a:latin typeface="Arial"/>
                <a:cs typeface="Arial"/>
              </a:rPr>
              <a:t>— </a:t>
            </a:r>
            <a:r>
              <a:rPr sz="1999" spc="-15" dirty="0">
                <a:latin typeface="Arial"/>
                <a:cs typeface="Arial"/>
              </a:rPr>
              <a:t>частота </a:t>
            </a:r>
            <a:r>
              <a:rPr sz="1999" dirty="0">
                <a:latin typeface="Arial"/>
                <a:cs typeface="Arial"/>
              </a:rPr>
              <a:t>замены </a:t>
            </a:r>
            <a:r>
              <a:rPr sz="1999" spc="-5" dirty="0">
                <a:latin typeface="Arial"/>
                <a:cs typeface="Arial"/>
              </a:rPr>
              <a:t>остатка </a:t>
            </a:r>
            <a:r>
              <a:rPr sz="2799" i="1" dirty="0">
                <a:latin typeface="Times New Roman"/>
                <a:cs typeface="Times New Roman"/>
              </a:rPr>
              <a:t>i </a:t>
            </a:r>
            <a:r>
              <a:rPr sz="1999" spc="-5" dirty="0">
                <a:latin typeface="Arial"/>
                <a:cs typeface="Arial"/>
              </a:rPr>
              <a:t>на </a:t>
            </a:r>
            <a:r>
              <a:rPr sz="2799" i="1" dirty="0">
                <a:latin typeface="Times New Roman"/>
                <a:cs typeface="Times New Roman"/>
              </a:rPr>
              <a:t>j </a:t>
            </a:r>
            <a:r>
              <a:rPr sz="1999" dirty="0">
                <a:latin typeface="Arial"/>
                <a:cs typeface="Arial"/>
              </a:rPr>
              <a:t>в </a:t>
            </a:r>
            <a:r>
              <a:rPr sz="1999" spc="-5" dirty="0">
                <a:latin typeface="Arial"/>
                <a:cs typeface="Arial"/>
              </a:rPr>
              <a:t>«образцовых»  выравниваниях </a:t>
            </a:r>
            <a:r>
              <a:rPr sz="1999" dirty="0">
                <a:latin typeface="Arial"/>
                <a:cs typeface="Arial"/>
              </a:rPr>
              <a:t>(из </a:t>
            </a:r>
            <a:r>
              <a:rPr sz="1999" spc="-20" dirty="0">
                <a:latin typeface="Arial"/>
                <a:cs typeface="Arial"/>
              </a:rPr>
              <a:t>базы</a:t>
            </a:r>
            <a:r>
              <a:rPr sz="1999" spc="-10" dirty="0">
                <a:latin typeface="Arial"/>
                <a:cs typeface="Arial"/>
              </a:rPr>
              <a:t> </a:t>
            </a:r>
            <a:r>
              <a:rPr sz="1999" dirty="0">
                <a:latin typeface="Arial"/>
                <a:cs typeface="Arial"/>
              </a:rPr>
              <a:t>BLOCKS).</a:t>
            </a:r>
            <a:endParaRPr sz="1999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19302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93976" y="449765"/>
            <a:ext cx="8689500" cy="1366467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marL="3228953" marR="5078" indent="-2580877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Расчет </a:t>
            </a:r>
            <a:r>
              <a:rPr spc="-10" dirty="0"/>
              <a:t>ожидаемой </a:t>
            </a:r>
            <a:r>
              <a:rPr spc="-25" dirty="0"/>
              <a:t>частоты  </a:t>
            </a:r>
            <a:r>
              <a:rPr spc="-10" dirty="0"/>
              <a:t>остатка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31741" y="2404611"/>
            <a:ext cx="90132" cy="304672"/>
          </a:xfrm>
          <a:prstGeom prst="rect">
            <a:avLst/>
          </a:prstGeom>
        </p:spPr>
        <p:txBody>
          <a:bodyPr vert="horz" wrap="square" lIns="0" tIns="16503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799" i="1" spc="5" dirty="0">
                <a:latin typeface="Liberation Serif"/>
                <a:cs typeface="Liberation Serif"/>
              </a:rPr>
              <a:t>i</a:t>
            </a:r>
            <a:endParaRPr sz="1799">
              <a:latin typeface="Liberation Serif"/>
              <a:cs typeface="Liberation Serif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0783" y="2112633"/>
            <a:ext cx="128851" cy="304672"/>
          </a:xfrm>
          <a:prstGeom prst="rect">
            <a:avLst/>
          </a:prstGeom>
        </p:spPr>
        <p:txBody>
          <a:bodyPr vert="horz" wrap="square" lIns="0" tIns="16503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799" i="1" spc="15" dirty="0">
                <a:latin typeface="Liberation Serif"/>
                <a:cs typeface="Liberation Serif"/>
              </a:rPr>
              <a:t>k</a:t>
            </a:r>
            <a:endParaRPr sz="1799">
              <a:latin typeface="Liberation Serif"/>
              <a:cs typeface="Liberation Serif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6244" y="2151987"/>
            <a:ext cx="684877" cy="491918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2695">
              <a:spcBef>
                <a:spcPts val="110"/>
              </a:spcBef>
              <a:tabLst>
                <a:tab pos="362440" algn="l"/>
              </a:tabLst>
            </a:pPr>
            <a:r>
              <a:rPr sz="3049" i="1" spc="5" dirty="0">
                <a:latin typeface="Liberation Serif"/>
                <a:cs typeface="Liberation Serif"/>
              </a:rPr>
              <a:t>g	</a:t>
            </a:r>
            <a:r>
              <a:rPr sz="3049" spc="5" dirty="0">
                <a:latin typeface="OpenSymbol"/>
                <a:cs typeface="OpenSymbol"/>
              </a:rPr>
              <a:t>=</a:t>
            </a:r>
            <a:endParaRPr sz="3049">
              <a:latin typeface="OpenSymbol"/>
              <a:cs typeface="Open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98906" y="2031387"/>
            <a:ext cx="474146" cy="930519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algn="ctr">
              <a:lnSpc>
                <a:spcPts val="5143"/>
              </a:lnSpc>
              <a:spcBef>
                <a:spcPts val="110"/>
              </a:spcBef>
            </a:pPr>
            <a:r>
              <a:rPr sz="4448" spc="5" dirty="0">
                <a:latin typeface="OpenSymbol"/>
                <a:cs typeface="OpenSymbol"/>
              </a:rPr>
              <a:t>∑</a:t>
            </a:r>
            <a:endParaRPr sz="4448">
              <a:latin typeface="OpenSymbol"/>
              <a:cs typeface="OpenSymbol"/>
            </a:endParaRPr>
          </a:p>
          <a:p>
            <a:pPr marL="4443" algn="ctr">
              <a:lnSpc>
                <a:spcPts val="1963"/>
              </a:lnSpc>
            </a:pPr>
            <a:r>
              <a:rPr sz="1799" i="1" spc="5" dirty="0">
                <a:latin typeface="Liberation Serif"/>
                <a:cs typeface="Liberation Serif"/>
              </a:rPr>
              <a:t>j</a:t>
            </a:r>
            <a:endParaRPr sz="1799">
              <a:latin typeface="Liberation Serif"/>
              <a:cs typeface="Liberation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57470" y="1684824"/>
            <a:ext cx="373858" cy="491918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38085">
              <a:spcBef>
                <a:spcPts val="110"/>
              </a:spcBef>
            </a:pPr>
            <a:r>
              <a:rPr sz="4573" i="1" baseline="-28233" dirty="0">
                <a:latin typeface="Liberation Serif"/>
                <a:cs typeface="Liberation Serif"/>
              </a:rPr>
              <a:t>f</a:t>
            </a:r>
            <a:r>
              <a:rPr sz="4573" i="1" spc="-232" baseline="-28233" dirty="0">
                <a:latin typeface="Liberation Serif"/>
                <a:cs typeface="Liberation Serif"/>
              </a:rPr>
              <a:t> </a:t>
            </a:r>
            <a:r>
              <a:rPr sz="1799" i="1" spc="15" dirty="0">
                <a:latin typeface="Liberation Serif"/>
                <a:cs typeface="Liberation Serif"/>
              </a:rPr>
              <a:t>k</a:t>
            </a:r>
            <a:endParaRPr sz="1799">
              <a:latin typeface="Liberation Serif"/>
              <a:cs typeface="Liberation Serif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18117" y="2093350"/>
            <a:ext cx="472242" cy="821980"/>
          </a:xfrm>
          <a:prstGeom prst="rect">
            <a:avLst/>
          </a:prstGeom>
        </p:spPr>
        <p:txBody>
          <a:bodyPr vert="horz" wrap="square" lIns="0" tIns="35545" rIns="0" bIns="0" rtlCol="0">
            <a:spAutoFit/>
          </a:bodyPr>
          <a:lstStyle/>
          <a:p>
            <a:pPr marL="38085">
              <a:spcBef>
                <a:spcPts val="280"/>
              </a:spcBef>
              <a:tabLst>
                <a:tab pos="291348" algn="l"/>
              </a:tabLst>
            </a:pPr>
            <a:r>
              <a:rPr sz="1799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	</a:t>
            </a:r>
            <a:r>
              <a:rPr sz="1799" i="1" u="heavy" spc="5" dirty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j</a:t>
            </a:r>
            <a:r>
              <a:rPr sz="1799" i="1" u="heavy" spc="160" dirty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 </a:t>
            </a:r>
            <a:endParaRPr sz="1799">
              <a:latin typeface="Liberation Serif"/>
              <a:cs typeface="Liberation Serif"/>
            </a:endParaRPr>
          </a:p>
          <a:p>
            <a:pPr marL="95847">
              <a:spcBef>
                <a:spcPts val="270"/>
              </a:spcBef>
            </a:pPr>
            <a:r>
              <a:rPr sz="3049" i="1" spc="160" dirty="0">
                <a:latin typeface="Liberation Serif"/>
                <a:cs typeface="Liberation Serif"/>
              </a:rPr>
              <a:t>p</a:t>
            </a:r>
            <a:r>
              <a:rPr sz="2699" i="1" spc="240" baseline="-18518" dirty="0">
                <a:latin typeface="Liberation Serif"/>
                <a:cs typeface="Liberation Serif"/>
              </a:rPr>
              <a:t>j</a:t>
            </a:r>
            <a:endParaRPr sz="2699" baseline="-18518">
              <a:latin typeface="Liberation Serif"/>
              <a:cs typeface="Liberation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190359" y="2151987"/>
            <a:ext cx="219618" cy="491918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2695">
              <a:spcBef>
                <a:spcPts val="110"/>
              </a:spcBef>
            </a:pPr>
            <a:r>
              <a:rPr sz="3049" i="1" spc="5" dirty="0">
                <a:latin typeface="Liberation Serif"/>
                <a:cs typeface="Liberation Serif"/>
              </a:rPr>
              <a:t>q</a:t>
            </a:r>
            <a:endParaRPr sz="3049">
              <a:latin typeface="Liberation Serif"/>
              <a:cs typeface="Liberation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4898" y="2404611"/>
            <a:ext cx="155510" cy="304672"/>
          </a:xfrm>
          <a:prstGeom prst="rect">
            <a:avLst/>
          </a:prstGeom>
        </p:spPr>
        <p:txBody>
          <a:bodyPr vert="horz" wrap="square" lIns="0" tIns="16503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799" i="1" spc="5" dirty="0">
                <a:latin typeface="Liberation Serif"/>
                <a:cs typeface="Liberation Serif"/>
              </a:rPr>
              <a:t>ij</a:t>
            </a:r>
            <a:endParaRPr sz="1799">
              <a:latin typeface="Liberation Serif"/>
              <a:cs typeface="Liberation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98735" y="4901652"/>
            <a:ext cx="90132" cy="293882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2695">
              <a:spcBef>
                <a:spcPts val="110"/>
              </a:spcBef>
            </a:pPr>
            <a:r>
              <a:rPr sz="1749" i="1" spc="20" dirty="0">
                <a:latin typeface="Liberation Serif"/>
                <a:cs typeface="Liberation Serif"/>
              </a:rPr>
              <a:t>i</a:t>
            </a:r>
            <a:endParaRPr sz="1749">
              <a:latin typeface="Liberation Serif"/>
              <a:cs typeface="Liberation Serif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83908" y="4472572"/>
            <a:ext cx="2382789" cy="472242"/>
          </a:xfrm>
          <a:prstGeom prst="rect">
            <a:avLst/>
          </a:prstGeom>
        </p:spPr>
        <p:txBody>
          <a:bodyPr vert="horz" wrap="square" lIns="0" tIns="16503" rIns="0" bIns="0" rtlCol="0">
            <a:spAutoFit/>
          </a:bodyPr>
          <a:lstStyle/>
          <a:p>
            <a:pPr marL="38085">
              <a:spcBef>
                <a:spcPts val="130"/>
              </a:spcBef>
              <a:tabLst>
                <a:tab pos="1296786" algn="l"/>
                <a:tab pos="2187969" algn="l"/>
              </a:tabLst>
            </a:pPr>
            <a:r>
              <a:rPr sz="4348" i="1" spc="165" baseline="-27777" dirty="0">
                <a:latin typeface="Liberation Serif"/>
                <a:cs typeface="Liberation Serif"/>
              </a:rPr>
              <a:t>Q</a:t>
            </a:r>
            <a:r>
              <a:rPr sz="1749" i="1" spc="110" dirty="0">
                <a:latin typeface="Liberation Serif"/>
                <a:cs typeface="Liberation Serif"/>
              </a:rPr>
              <a:t>k</a:t>
            </a:r>
            <a:r>
              <a:rPr sz="1749" i="1" spc="-170" dirty="0">
                <a:latin typeface="Liberation Serif"/>
                <a:cs typeface="Liberation Serif"/>
              </a:rPr>
              <a:t> </a:t>
            </a:r>
            <a:r>
              <a:rPr sz="4348" spc="172" baseline="-27777" dirty="0">
                <a:latin typeface="OpenSymbol"/>
                <a:cs typeface="OpenSymbol"/>
              </a:rPr>
              <a:t>=</a:t>
            </a:r>
            <a:r>
              <a:rPr sz="2899" u="heavy" spc="114" dirty="0">
                <a:uFill>
                  <a:solidFill>
                    <a:srgbClr val="000000"/>
                  </a:solidFill>
                </a:uFill>
                <a:latin typeface="OpenSymbol"/>
                <a:cs typeface="OpenSymbol"/>
              </a:rPr>
              <a:t> 	</a:t>
            </a:r>
            <a:r>
              <a:rPr sz="1749" i="1" u="heavy" spc="20" dirty="0" err="1" smtClean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i</a:t>
            </a:r>
            <a:r>
              <a:rPr sz="1749" i="1" u="heavy" spc="20" dirty="0" smtClean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	</a:t>
            </a:r>
            <a:r>
              <a:rPr sz="1749" i="1" u="heavy" spc="20" dirty="0" err="1" smtClean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i</a:t>
            </a:r>
            <a:r>
              <a:rPr sz="1749" i="1" u="heavy" spc="-155" dirty="0" smtClean="0">
                <a:uFill>
                  <a:solidFill>
                    <a:srgbClr val="000000"/>
                  </a:solidFill>
                </a:uFill>
                <a:latin typeface="Liberation Serif"/>
                <a:cs typeface="Liberation Serif"/>
              </a:rPr>
              <a:t> </a:t>
            </a:r>
            <a:endParaRPr sz="1749" dirty="0">
              <a:latin typeface="Liberation Serif"/>
              <a:cs typeface="Liberation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178594" y="4398944"/>
            <a:ext cx="1535420" cy="908585"/>
          </a:xfrm>
          <a:prstGeom prst="rect">
            <a:avLst/>
          </a:prstGeom>
        </p:spPr>
        <p:txBody>
          <a:bodyPr vert="horz" wrap="square" lIns="0" tIns="16503" rIns="0" bIns="0" rtlCol="0">
            <a:spAutoFit/>
          </a:bodyPr>
          <a:lstStyle/>
          <a:p>
            <a:pPr marL="38085">
              <a:spcBef>
                <a:spcPts val="130"/>
              </a:spcBef>
            </a:pPr>
            <a:r>
              <a:rPr sz="2899" i="1" spc="75" dirty="0">
                <a:latin typeface="Liberation Serif"/>
                <a:cs typeface="Liberation Serif"/>
              </a:rPr>
              <a:t>α</a:t>
            </a:r>
            <a:r>
              <a:rPr sz="2899" i="1" spc="-60" dirty="0">
                <a:latin typeface="Liberation Serif"/>
                <a:cs typeface="Liberation Serif"/>
              </a:rPr>
              <a:t> </a:t>
            </a:r>
            <a:r>
              <a:rPr sz="2899" i="1" spc="40" dirty="0">
                <a:latin typeface="Liberation Serif"/>
                <a:cs typeface="Liberation Serif"/>
              </a:rPr>
              <a:t>f</a:t>
            </a:r>
            <a:r>
              <a:rPr sz="2899" i="1" spc="-220" dirty="0">
                <a:latin typeface="Liberation Serif"/>
                <a:cs typeface="Liberation Serif"/>
              </a:rPr>
              <a:t> </a:t>
            </a:r>
            <a:r>
              <a:rPr sz="2624" i="1" spc="52" baseline="47619" dirty="0">
                <a:latin typeface="Liberation Serif"/>
                <a:cs typeface="Liberation Serif"/>
              </a:rPr>
              <a:t>k</a:t>
            </a:r>
            <a:r>
              <a:rPr sz="2624" i="1" spc="-284" baseline="47619" dirty="0">
                <a:latin typeface="Liberation Serif"/>
                <a:cs typeface="Liberation Serif"/>
              </a:rPr>
              <a:t> </a:t>
            </a:r>
            <a:r>
              <a:rPr sz="2899" spc="85" dirty="0">
                <a:latin typeface="OpenSymbol"/>
                <a:cs typeface="OpenSymbol"/>
              </a:rPr>
              <a:t>+</a:t>
            </a:r>
            <a:r>
              <a:rPr sz="2899" spc="-1105" dirty="0">
                <a:latin typeface="OpenSymbol"/>
                <a:cs typeface="OpenSymbol"/>
              </a:rPr>
              <a:t> </a:t>
            </a:r>
            <a:r>
              <a:rPr lang="en-US" sz="2899" spc="-1105" dirty="0" smtClean="0">
                <a:latin typeface="OpenSymbol"/>
                <a:cs typeface="OpenSymbol"/>
              </a:rPr>
              <a:t>   </a:t>
            </a:r>
            <a:r>
              <a:rPr sz="2899" i="1" spc="70" dirty="0" smtClean="0">
                <a:latin typeface="Liberation Serif"/>
                <a:cs typeface="Liberation Serif"/>
              </a:rPr>
              <a:t>β</a:t>
            </a:r>
            <a:r>
              <a:rPr sz="2899" i="1" spc="-125" dirty="0" smtClean="0">
                <a:latin typeface="Liberation Serif"/>
                <a:cs typeface="Liberation Serif"/>
              </a:rPr>
              <a:t> </a:t>
            </a:r>
            <a:r>
              <a:rPr sz="2899" i="1" spc="125" dirty="0">
                <a:latin typeface="Liberation Serif"/>
                <a:cs typeface="Liberation Serif"/>
              </a:rPr>
              <a:t>g</a:t>
            </a:r>
            <a:r>
              <a:rPr sz="2624" i="1" spc="187" baseline="47619" dirty="0">
                <a:latin typeface="Liberation Serif"/>
                <a:cs typeface="Liberation Serif"/>
              </a:rPr>
              <a:t>k</a:t>
            </a:r>
            <a:endParaRPr sz="2624" baseline="47619" dirty="0">
              <a:latin typeface="Liberation Serif"/>
              <a:cs typeface="Liberation Serif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20051" y="4826753"/>
            <a:ext cx="927660" cy="462812"/>
          </a:xfrm>
          <a:prstGeom prst="rect">
            <a:avLst/>
          </a:prstGeom>
        </p:spPr>
        <p:txBody>
          <a:bodyPr vert="horz" wrap="square" lIns="0" tIns="16503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2899" i="1" spc="75" dirty="0">
                <a:latin typeface="Liberation Serif"/>
                <a:cs typeface="Liberation Serif"/>
              </a:rPr>
              <a:t>α</a:t>
            </a:r>
            <a:r>
              <a:rPr sz="2899" i="1" spc="-390" dirty="0">
                <a:latin typeface="Liberation Serif"/>
                <a:cs typeface="Liberation Serif"/>
              </a:rPr>
              <a:t> </a:t>
            </a:r>
            <a:r>
              <a:rPr sz="2899" spc="85" dirty="0">
                <a:latin typeface="OpenSymbol"/>
                <a:cs typeface="OpenSymbol"/>
              </a:rPr>
              <a:t>+</a:t>
            </a:r>
            <a:r>
              <a:rPr sz="2899" spc="-1135" dirty="0">
                <a:latin typeface="OpenSymbol"/>
                <a:cs typeface="OpenSymbol"/>
              </a:rPr>
              <a:t> </a:t>
            </a:r>
            <a:r>
              <a:rPr sz="2899" i="1" spc="70" dirty="0">
                <a:latin typeface="Liberation Serif"/>
                <a:cs typeface="Liberation Serif"/>
              </a:rPr>
              <a:t>β</a:t>
            </a:r>
            <a:endParaRPr sz="2899" dirty="0">
              <a:latin typeface="Liberation Serif"/>
              <a:cs typeface="Liberation Serif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316377" y="2711822"/>
            <a:ext cx="5797020" cy="451930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  <a:tabLst>
                <a:tab pos="4144257" algn="l"/>
              </a:tabLst>
            </a:pPr>
            <a:r>
              <a:rPr sz="2399" spc="-10" dirty="0">
                <a:latin typeface="Arial"/>
                <a:cs typeface="Arial"/>
              </a:rPr>
              <a:t>остатка </a:t>
            </a:r>
            <a:r>
              <a:rPr sz="2799" i="1" dirty="0">
                <a:latin typeface="Times New Roman"/>
                <a:cs typeface="Times New Roman"/>
              </a:rPr>
              <a:t>j </a:t>
            </a:r>
            <a:r>
              <a:rPr sz="2399" dirty="0">
                <a:latin typeface="Arial"/>
                <a:cs typeface="Arial"/>
              </a:rPr>
              <a:t>в</a:t>
            </a:r>
            <a:r>
              <a:rPr sz="2399" spc="15" dirty="0">
                <a:latin typeface="Arial"/>
                <a:cs typeface="Arial"/>
              </a:rPr>
              <a:t> </a:t>
            </a:r>
            <a:r>
              <a:rPr sz="2399" spc="-10" dirty="0">
                <a:latin typeface="Arial"/>
                <a:cs typeface="Arial"/>
              </a:rPr>
              <a:t>выравнивании,</a:t>
            </a:r>
            <a:r>
              <a:rPr sz="2399" spc="35" dirty="0">
                <a:latin typeface="Arial"/>
                <a:cs typeface="Arial"/>
              </a:rPr>
              <a:t> </a:t>
            </a:r>
            <a:r>
              <a:rPr sz="2799" i="1" dirty="0">
                <a:latin typeface="Times New Roman"/>
                <a:cs typeface="Times New Roman"/>
              </a:rPr>
              <a:t>p	</a:t>
            </a:r>
            <a:r>
              <a:rPr sz="2399" dirty="0">
                <a:latin typeface="Arial"/>
                <a:cs typeface="Arial"/>
              </a:rPr>
              <a:t>—</a:t>
            </a:r>
            <a:r>
              <a:rPr sz="2399" spc="-65" dirty="0">
                <a:latin typeface="Arial"/>
                <a:cs typeface="Arial"/>
              </a:rPr>
              <a:t> </a:t>
            </a:r>
            <a:r>
              <a:rPr sz="2399" spc="-10" dirty="0">
                <a:latin typeface="Arial"/>
                <a:cs typeface="Arial"/>
              </a:rPr>
              <a:t>фоновая</a:t>
            </a:r>
            <a:endParaRPr sz="2399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290987" y="3011416"/>
            <a:ext cx="5830661" cy="1150137"/>
          </a:xfrm>
          <a:prstGeom prst="rect">
            <a:avLst/>
          </a:prstGeom>
        </p:spPr>
        <p:txBody>
          <a:bodyPr vert="horz" wrap="square" lIns="0" tIns="15234" rIns="0" bIns="0" rtlCol="0">
            <a:spAutoFit/>
          </a:bodyPr>
          <a:lstStyle/>
          <a:p>
            <a:pPr marR="1737300" algn="r">
              <a:spcBef>
                <a:spcPts val="120"/>
              </a:spcBef>
            </a:pPr>
            <a:r>
              <a:rPr sz="1599" i="1" spc="5" dirty="0">
                <a:latin typeface="Times New Roman"/>
                <a:cs typeface="Times New Roman"/>
              </a:rPr>
              <a:t>j</a:t>
            </a:r>
            <a:endParaRPr sz="1599">
              <a:latin typeface="Times New Roman"/>
              <a:cs typeface="Times New Roman"/>
            </a:endParaRPr>
          </a:p>
          <a:p>
            <a:pPr marL="38085">
              <a:tabLst>
                <a:tab pos="4615238" algn="l"/>
              </a:tabLst>
            </a:pPr>
            <a:r>
              <a:rPr sz="2399" spc="-20" dirty="0">
                <a:latin typeface="Arial"/>
                <a:cs typeface="Arial"/>
              </a:rPr>
              <a:t>частота </a:t>
            </a:r>
            <a:r>
              <a:rPr sz="2399" spc="-10" dirty="0">
                <a:latin typeface="Arial"/>
                <a:cs typeface="Arial"/>
              </a:rPr>
              <a:t>остатка </a:t>
            </a:r>
            <a:r>
              <a:rPr sz="2799" i="1" dirty="0">
                <a:latin typeface="Times New Roman"/>
                <a:cs typeface="Times New Roman"/>
              </a:rPr>
              <a:t>j</a:t>
            </a:r>
            <a:r>
              <a:rPr sz="2399" dirty="0">
                <a:latin typeface="Arial"/>
                <a:cs typeface="Arial"/>
              </a:rPr>
              <a:t>, </a:t>
            </a:r>
            <a:r>
              <a:rPr sz="2799" i="1" spc="5" dirty="0">
                <a:latin typeface="Times New Roman"/>
                <a:cs typeface="Times New Roman"/>
              </a:rPr>
              <a:t>q</a:t>
            </a:r>
            <a:r>
              <a:rPr sz="2399" i="1" spc="7" baseline="-31250" dirty="0">
                <a:latin typeface="Times New Roman"/>
                <a:cs typeface="Times New Roman"/>
              </a:rPr>
              <a:t>ij</a:t>
            </a:r>
            <a:r>
              <a:rPr sz="2399" i="1" spc="82" baseline="-31250" dirty="0">
                <a:latin typeface="Times New Roman"/>
                <a:cs typeface="Times New Roman"/>
              </a:rPr>
              <a:t> </a:t>
            </a:r>
            <a:r>
              <a:rPr sz="2399" dirty="0">
                <a:latin typeface="Arial"/>
                <a:cs typeface="Arial"/>
              </a:rPr>
              <a:t>—</a:t>
            </a:r>
            <a:r>
              <a:rPr sz="2399" spc="5" dirty="0">
                <a:latin typeface="Arial"/>
                <a:cs typeface="Arial"/>
              </a:rPr>
              <a:t> </a:t>
            </a:r>
            <a:r>
              <a:rPr sz="2399" spc="-20" dirty="0">
                <a:latin typeface="Arial"/>
                <a:cs typeface="Arial"/>
              </a:rPr>
              <a:t>частота	</a:t>
            </a:r>
            <a:r>
              <a:rPr sz="2399" spc="-10" dirty="0">
                <a:latin typeface="Arial"/>
                <a:cs typeface="Arial"/>
              </a:rPr>
              <a:t>пары </a:t>
            </a:r>
            <a:r>
              <a:rPr sz="2799" i="1" dirty="0">
                <a:latin typeface="Times New Roman"/>
                <a:cs typeface="Times New Roman"/>
              </a:rPr>
              <a:t>i</a:t>
            </a:r>
            <a:r>
              <a:rPr sz="2399" dirty="0">
                <a:latin typeface="Arial"/>
                <a:cs typeface="Arial"/>
              </a:rPr>
              <a:t>,</a:t>
            </a:r>
            <a:r>
              <a:rPr sz="2399" spc="-30" dirty="0">
                <a:latin typeface="Arial"/>
                <a:cs typeface="Arial"/>
              </a:rPr>
              <a:t> </a:t>
            </a:r>
            <a:r>
              <a:rPr sz="2799" i="1" dirty="0">
                <a:latin typeface="Times New Roman"/>
                <a:cs typeface="Times New Roman"/>
              </a:rPr>
              <a:t>j</a:t>
            </a:r>
            <a:endParaRPr sz="2799">
              <a:latin typeface="Times New Roman"/>
              <a:cs typeface="Times New Roman"/>
            </a:endParaRPr>
          </a:p>
          <a:p>
            <a:pPr marL="38085">
              <a:spcBef>
                <a:spcPts val="680"/>
              </a:spcBef>
            </a:pPr>
            <a:r>
              <a:rPr sz="2399" dirty="0">
                <a:latin typeface="Arial"/>
                <a:cs typeface="Arial"/>
              </a:rPr>
              <a:t>в </a:t>
            </a:r>
            <a:r>
              <a:rPr sz="2399" spc="-10" dirty="0">
                <a:latin typeface="Arial"/>
                <a:cs typeface="Arial"/>
              </a:rPr>
              <a:t>«образцовых»</a:t>
            </a:r>
            <a:r>
              <a:rPr sz="2399" spc="-15" dirty="0">
                <a:latin typeface="Arial"/>
                <a:cs typeface="Arial"/>
              </a:rPr>
              <a:t> </a:t>
            </a:r>
            <a:r>
              <a:rPr sz="2399" spc="-10" dirty="0">
                <a:latin typeface="Arial"/>
                <a:cs typeface="Arial"/>
              </a:rPr>
              <a:t>выравниваниях</a:t>
            </a:r>
            <a:endParaRPr sz="2399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290987" y="2286550"/>
            <a:ext cx="5584385" cy="451930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38085">
              <a:spcBef>
                <a:spcPts val="100"/>
              </a:spcBef>
              <a:tabLst>
                <a:tab pos="1814738" algn="l"/>
                <a:tab pos="2031822" algn="l"/>
              </a:tabLst>
            </a:pPr>
            <a:r>
              <a:rPr sz="2399" spc="-10" dirty="0">
                <a:latin typeface="Arial"/>
                <a:cs typeface="Arial"/>
              </a:rPr>
              <a:t>позиции</a:t>
            </a:r>
            <a:r>
              <a:rPr sz="2399" spc="20" dirty="0">
                <a:latin typeface="Arial"/>
                <a:cs typeface="Arial"/>
              </a:rPr>
              <a:t> </a:t>
            </a:r>
            <a:r>
              <a:rPr sz="2799" i="1" spc="-10" dirty="0">
                <a:latin typeface="Times New Roman"/>
                <a:cs typeface="Times New Roman"/>
              </a:rPr>
              <a:t>k</a:t>
            </a:r>
            <a:r>
              <a:rPr sz="2399" spc="-10" dirty="0">
                <a:latin typeface="Arial"/>
                <a:cs typeface="Arial"/>
              </a:rPr>
              <a:t>,	</a:t>
            </a:r>
            <a:r>
              <a:rPr sz="2924" i="1" spc="7" baseline="-5698" dirty="0">
                <a:latin typeface="Liberation Serif"/>
                <a:cs typeface="Liberation Serif"/>
              </a:rPr>
              <a:t>j	</a:t>
            </a:r>
            <a:r>
              <a:rPr sz="2399" dirty="0">
                <a:latin typeface="Arial"/>
                <a:cs typeface="Arial"/>
              </a:rPr>
              <a:t>— </a:t>
            </a:r>
            <a:r>
              <a:rPr sz="2399" spc="-20" dirty="0">
                <a:latin typeface="Arial"/>
                <a:cs typeface="Arial"/>
              </a:rPr>
              <a:t>наблюдаемая</a:t>
            </a:r>
            <a:r>
              <a:rPr sz="2399" spc="-70" dirty="0">
                <a:latin typeface="Arial"/>
                <a:cs typeface="Arial"/>
              </a:rPr>
              <a:t> </a:t>
            </a:r>
            <a:r>
              <a:rPr sz="2399" spc="-20" dirty="0">
                <a:latin typeface="Arial"/>
                <a:cs typeface="Arial"/>
              </a:rPr>
              <a:t>частота</a:t>
            </a:r>
            <a:endParaRPr sz="2399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3100566" y="4472572"/>
            <a:ext cx="470336" cy="390996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2399" spc="-105" dirty="0">
                <a:latin typeface="Arial"/>
                <a:cs typeface="Arial"/>
              </a:rPr>
              <a:t>г</a:t>
            </a:r>
            <a:r>
              <a:rPr sz="2399" spc="-5" dirty="0">
                <a:latin typeface="Arial"/>
                <a:cs typeface="Arial"/>
              </a:rPr>
              <a:t>де</a:t>
            </a:r>
            <a:endParaRPr sz="2399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105984" y="4421793"/>
            <a:ext cx="5376827" cy="451930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2399" dirty="0">
                <a:latin typeface="Arial"/>
                <a:cs typeface="Arial"/>
              </a:rPr>
              <a:t>— </a:t>
            </a:r>
            <a:r>
              <a:rPr sz="2399" spc="-10" dirty="0">
                <a:latin typeface="Arial"/>
                <a:cs typeface="Arial"/>
              </a:rPr>
              <a:t>ожидаемая </a:t>
            </a:r>
            <a:r>
              <a:rPr sz="2399" spc="-20" dirty="0">
                <a:latin typeface="Arial"/>
                <a:cs typeface="Arial"/>
              </a:rPr>
              <a:t>частота </a:t>
            </a:r>
            <a:r>
              <a:rPr sz="2399" dirty="0">
                <a:latin typeface="Arial"/>
                <a:cs typeface="Arial"/>
              </a:rPr>
              <a:t>для </a:t>
            </a:r>
            <a:r>
              <a:rPr sz="2399" spc="-10" dirty="0">
                <a:latin typeface="Arial"/>
                <a:cs typeface="Arial"/>
              </a:rPr>
              <a:t>остатка </a:t>
            </a:r>
            <a:r>
              <a:rPr sz="2799" i="1" dirty="0">
                <a:latin typeface="Times New Roman"/>
                <a:cs typeface="Times New Roman"/>
              </a:rPr>
              <a:t>i</a:t>
            </a:r>
            <a:r>
              <a:rPr sz="2799" i="1" spc="-5" dirty="0">
                <a:latin typeface="Times New Roman"/>
                <a:cs typeface="Times New Roman"/>
              </a:rPr>
              <a:t> </a:t>
            </a:r>
            <a:r>
              <a:rPr sz="2399" dirty="0">
                <a:latin typeface="Arial"/>
                <a:cs typeface="Arial"/>
              </a:rPr>
              <a:t>в</a:t>
            </a:r>
            <a:endParaRPr sz="2399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100566" y="5829632"/>
            <a:ext cx="6110579" cy="1487815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 marR="5078">
              <a:spcBef>
                <a:spcPts val="100"/>
              </a:spcBef>
            </a:pPr>
            <a:r>
              <a:rPr sz="2399" dirty="0">
                <a:latin typeface="Times New Roman"/>
                <a:cs typeface="Times New Roman"/>
              </a:rPr>
              <a:t>α = </a:t>
            </a:r>
            <a:r>
              <a:rPr sz="2399" i="1" spc="-10" dirty="0">
                <a:latin typeface="Times New Roman"/>
                <a:cs typeface="Times New Roman"/>
              </a:rPr>
              <a:t>Ne </a:t>
            </a:r>
            <a:r>
              <a:rPr sz="2399" i="1" dirty="0">
                <a:latin typeface="Times New Roman"/>
                <a:cs typeface="Times New Roman"/>
              </a:rPr>
              <a:t>–</a:t>
            </a:r>
            <a:r>
              <a:rPr sz="2399" dirty="0">
                <a:latin typeface="Times New Roman"/>
                <a:cs typeface="Times New Roman"/>
              </a:rPr>
              <a:t>1</a:t>
            </a:r>
            <a:r>
              <a:rPr sz="2399" dirty="0">
                <a:latin typeface="Arial"/>
                <a:cs typeface="Arial"/>
              </a:rPr>
              <a:t>, </a:t>
            </a:r>
            <a:r>
              <a:rPr sz="2399" spc="-40" dirty="0">
                <a:latin typeface="Arial"/>
                <a:cs typeface="Arial"/>
              </a:rPr>
              <a:t>где </a:t>
            </a:r>
            <a:r>
              <a:rPr sz="2399" i="1" spc="-10" dirty="0">
                <a:latin typeface="Times New Roman"/>
                <a:cs typeface="Times New Roman"/>
              </a:rPr>
              <a:t>Ne </a:t>
            </a:r>
            <a:r>
              <a:rPr sz="2399" dirty="0">
                <a:latin typeface="Arial"/>
                <a:cs typeface="Arial"/>
              </a:rPr>
              <a:t>— </a:t>
            </a:r>
            <a:r>
              <a:rPr sz="2399" spc="-5" dirty="0">
                <a:latin typeface="Arial"/>
                <a:cs typeface="Arial"/>
              </a:rPr>
              <a:t>эффективный </a:t>
            </a:r>
            <a:r>
              <a:rPr sz="2399" spc="-10" dirty="0">
                <a:latin typeface="Arial"/>
                <a:cs typeface="Arial"/>
              </a:rPr>
              <a:t>размер  выравнивания (среднее </a:t>
            </a:r>
            <a:r>
              <a:rPr sz="2399" dirty="0">
                <a:latin typeface="Arial"/>
                <a:cs typeface="Arial"/>
              </a:rPr>
              <a:t>число </a:t>
            </a:r>
            <a:r>
              <a:rPr sz="2399" b="1" spc="-5" dirty="0">
                <a:latin typeface="Arial"/>
                <a:cs typeface="Arial"/>
              </a:rPr>
              <a:t>различных  </a:t>
            </a:r>
            <a:r>
              <a:rPr sz="2399" spc="-10" dirty="0">
                <a:latin typeface="Arial"/>
                <a:cs typeface="Arial"/>
              </a:rPr>
              <a:t>остатков </a:t>
            </a:r>
            <a:r>
              <a:rPr sz="2399" spc="-5" dirty="0">
                <a:latin typeface="Arial"/>
                <a:cs typeface="Arial"/>
              </a:rPr>
              <a:t>по</a:t>
            </a:r>
            <a:r>
              <a:rPr sz="2399" spc="-10" dirty="0">
                <a:latin typeface="Arial"/>
                <a:cs typeface="Arial"/>
              </a:rPr>
              <a:t> </a:t>
            </a:r>
            <a:r>
              <a:rPr sz="2399" spc="-5" dirty="0">
                <a:latin typeface="Arial"/>
                <a:cs typeface="Arial"/>
              </a:rPr>
              <a:t>позициям),</a:t>
            </a:r>
            <a:endParaRPr sz="2399">
              <a:latin typeface="Arial"/>
              <a:cs typeface="Arial"/>
            </a:endParaRPr>
          </a:p>
          <a:p>
            <a:pPr marL="12695"/>
            <a:r>
              <a:rPr sz="2399" dirty="0">
                <a:latin typeface="Times New Roman"/>
                <a:cs typeface="Times New Roman"/>
              </a:rPr>
              <a:t>β =</a:t>
            </a:r>
            <a:r>
              <a:rPr sz="2399" spc="-10" dirty="0">
                <a:latin typeface="Times New Roman"/>
                <a:cs typeface="Times New Roman"/>
              </a:rPr>
              <a:t> </a:t>
            </a:r>
            <a:r>
              <a:rPr sz="2399" dirty="0">
                <a:latin typeface="Times New Roman"/>
                <a:cs typeface="Times New Roman"/>
              </a:rPr>
              <a:t>10</a:t>
            </a:r>
            <a:r>
              <a:rPr sz="2399" dirty="0">
                <a:latin typeface="Arial"/>
                <a:cs typeface="Arial"/>
              </a:rPr>
              <a:t>.</a:t>
            </a:r>
            <a:endParaRPr sz="2399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838467" y="1961567"/>
            <a:ext cx="375762" cy="523655"/>
          </a:xfrm>
          <a:prstGeom prst="rect">
            <a:avLst/>
          </a:prstGeom>
        </p:spPr>
        <p:txBody>
          <a:bodyPr vert="horz" wrap="square" lIns="0" tIns="15234" rIns="0" bIns="0" rtlCol="0">
            <a:spAutoFit/>
          </a:bodyPr>
          <a:lstStyle/>
          <a:p>
            <a:pPr marL="38085">
              <a:spcBef>
                <a:spcPts val="120"/>
              </a:spcBef>
            </a:pPr>
            <a:r>
              <a:rPr sz="4873" i="1" spc="15" baseline="-28205" dirty="0">
                <a:latin typeface="Liberation Serif"/>
                <a:cs typeface="Liberation Serif"/>
              </a:rPr>
              <a:t>f</a:t>
            </a:r>
            <a:r>
              <a:rPr sz="4873" i="1" spc="-472" baseline="-28205" dirty="0">
                <a:latin typeface="Liberation Serif"/>
                <a:cs typeface="Liberation Serif"/>
              </a:rPr>
              <a:t> </a:t>
            </a:r>
            <a:r>
              <a:rPr sz="1949" i="1" spc="10" dirty="0">
                <a:latin typeface="Liberation Serif"/>
                <a:cs typeface="Liberation Serif"/>
              </a:rPr>
              <a:t>k</a:t>
            </a:r>
            <a:endParaRPr sz="1949">
              <a:latin typeface="Liberation Serif"/>
              <a:cs typeface="Liberation Serif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708642" y="4410368"/>
            <a:ext cx="274840" cy="438600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2695">
              <a:spcBef>
                <a:spcPts val="110"/>
              </a:spcBef>
            </a:pPr>
            <a:r>
              <a:rPr sz="2699" i="1" spc="10" dirty="0">
                <a:latin typeface="Liberation Serif"/>
                <a:cs typeface="Liberation Serif"/>
              </a:rPr>
              <a:t>Q</a:t>
            </a:r>
            <a:endParaRPr sz="2699">
              <a:latin typeface="Liberation Serif"/>
              <a:cs typeface="Liberation Serif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967613" y="4376093"/>
            <a:ext cx="117426" cy="513499"/>
          </a:xfrm>
          <a:prstGeom prst="rect">
            <a:avLst/>
          </a:prstGeom>
        </p:spPr>
        <p:txBody>
          <a:bodyPr vert="horz" wrap="square" lIns="0" tIns="25389" rIns="0" bIns="0" rtlCol="0">
            <a:spAutoFit/>
          </a:bodyPr>
          <a:lstStyle/>
          <a:p>
            <a:pPr marL="12695" marR="5078">
              <a:lnSpc>
                <a:spcPts val="1899"/>
              </a:lnSpc>
              <a:spcBef>
                <a:spcPts val="200"/>
              </a:spcBef>
            </a:pPr>
            <a:r>
              <a:rPr sz="1599" i="1" spc="5" dirty="0">
                <a:latin typeface="Liberation Serif"/>
                <a:cs typeface="Liberation Serif"/>
              </a:rPr>
              <a:t>k   i</a:t>
            </a:r>
            <a:endParaRPr sz="1599">
              <a:latin typeface="Liberation Serif"/>
              <a:cs typeface="Liberation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853700" y="4826753"/>
            <a:ext cx="129485" cy="304672"/>
          </a:xfrm>
          <a:prstGeom prst="rect">
            <a:avLst/>
          </a:prstGeom>
        </p:spPr>
        <p:txBody>
          <a:bodyPr vert="horz" wrap="square" lIns="0" tIns="16503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799" i="1" spc="15" dirty="0">
                <a:latin typeface="Liberation Serif"/>
                <a:cs typeface="Liberation Serif"/>
              </a:rPr>
              <a:t>k</a:t>
            </a:r>
            <a:endParaRPr sz="1799">
              <a:latin typeface="Liberation Serif"/>
              <a:cs typeface="Liberation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151686" y="1967914"/>
            <a:ext cx="90767" cy="304672"/>
          </a:xfrm>
          <a:prstGeom prst="rect">
            <a:avLst/>
          </a:prstGeom>
        </p:spPr>
        <p:txBody>
          <a:bodyPr vert="horz" wrap="square" lIns="0" tIns="16503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799" i="1" spc="10" dirty="0">
                <a:latin typeface="Liberation Serif"/>
                <a:cs typeface="Liberation Serif"/>
              </a:rPr>
              <a:t>i</a:t>
            </a:r>
            <a:endParaRPr sz="1799">
              <a:latin typeface="Liberation Serif"/>
              <a:cs typeface="Liberation Serif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3290987" y="1763530"/>
            <a:ext cx="5612948" cy="490014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38085">
              <a:spcBef>
                <a:spcPts val="100"/>
              </a:spcBef>
              <a:tabLst>
                <a:tab pos="677274" algn="l"/>
                <a:tab pos="5225864" algn="l"/>
              </a:tabLst>
            </a:pPr>
            <a:r>
              <a:rPr sz="2399" spc="-40" dirty="0">
                <a:latin typeface="Arial"/>
                <a:cs typeface="Arial"/>
              </a:rPr>
              <a:t>где	</a:t>
            </a:r>
            <a:r>
              <a:rPr sz="4573" i="1" spc="127" baseline="3642" dirty="0">
                <a:latin typeface="Liberation Serif"/>
                <a:cs typeface="Liberation Serif"/>
              </a:rPr>
              <a:t>g</a:t>
            </a:r>
            <a:r>
              <a:rPr sz="2699" i="1" spc="127" baseline="54012" dirty="0">
                <a:latin typeface="Liberation Serif"/>
                <a:cs typeface="Liberation Serif"/>
              </a:rPr>
              <a:t>k</a:t>
            </a:r>
            <a:r>
              <a:rPr sz="2399" spc="85" dirty="0">
                <a:latin typeface="Arial"/>
                <a:cs typeface="Arial"/>
              </a:rPr>
              <a:t>— </a:t>
            </a:r>
            <a:r>
              <a:rPr sz="2399" spc="-25" dirty="0">
                <a:latin typeface="Arial"/>
                <a:cs typeface="Arial"/>
              </a:rPr>
              <a:t>псевдоотсчет</a:t>
            </a:r>
            <a:r>
              <a:rPr sz="2399" spc="-50" dirty="0">
                <a:latin typeface="Arial"/>
                <a:cs typeface="Arial"/>
              </a:rPr>
              <a:t> </a:t>
            </a:r>
            <a:r>
              <a:rPr sz="2399" spc="-5" dirty="0">
                <a:latin typeface="Arial"/>
                <a:cs typeface="Arial"/>
              </a:rPr>
              <a:t>для</a:t>
            </a:r>
            <a:r>
              <a:rPr sz="2399" spc="10" dirty="0">
                <a:latin typeface="Arial"/>
                <a:cs typeface="Arial"/>
              </a:rPr>
              <a:t> </a:t>
            </a:r>
            <a:r>
              <a:rPr sz="2399" spc="-10" dirty="0">
                <a:latin typeface="Arial"/>
                <a:cs typeface="Arial"/>
              </a:rPr>
              <a:t>остатка	</a:t>
            </a:r>
            <a:r>
              <a:rPr sz="2799" i="1" dirty="0">
                <a:latin typeface="Times New Roman"/>
                <a:cs typeface="Times New Roman"/>
              </a:rPr>
              <a:t>i</a:t>
            </a:r>
            <a:r>
              <a:rPr sz="2799" i="1" spc="-75" dirty="0">
                <a:latin typeface="Times New Roman"/>
                <a:cs typeface="Times New Roman"/>
              </a:rPr>
              <a:t> </a:t>
            </a:r>
            <a:r>
              <a:rPr sz="2399" dirty="0">
                <a:latin typeface="Arial"/>
                <a:cs typeface="Arial"/>
              </a:rPr>
              <a:t>в</a:t>
            </a:r>
            <a:endParaRPr sz="2399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44422" y="5637943"/>
            <a:ext cx="90767" cy="304672"/>
          </a:xfrm>
          <a:prstGeom prst="rect">
            <a:avLst/>
          </a:prstGeom>
        </p:spPr>
        <p:txBody>
          <a:bodyPr vert="horz" wrap="square" lIns="0" tIns="16503" rIns="0" bIns="0" rtlCol="0">
            <a:spAutoFit/>
          </a:bodyPr>
          <a:lstStyle/>
          <a:p>
            <a:pPr marL="12695">
              <a:spcBef>
                <a:spcPts val="130"/>
              </a:spcBef>
            </a:pPr>
            <a:r>
              <a:rPr sz="1799" i="1" spc="10" dirty="0">
                <a:latin typeface="Liberation Serif"/>
                <a:cs typeface="Liberation Serif"/>
              </a:rPr>
              <a:t>i</a:t>
            </a:r>
            <a:endParaRPr sz="1799">
              <a:latin typeface="Liberation Serif"/>
              <a:cs typeface="Liberation Serif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742577" y="4855951"/>
            <a:ext cx="7084894" cy="1005418"/>
          </a:xfrm>
          <a:prstGeom prst="rect">
            <a:avLst/>
          </a:prstGeom>
        </p:spPr>
        <p:txBody>
          <a:bodyPr vert="horz" wrap="square" lIns="0" tIns="38084" rIns="0" bIns="0" rtlCol="0">
            <a:spAutoFit/>
          </a:bodyPr>
          <a:lstStyle/>
          <a:p>
            <a:pPr marL="370057">
              <a:spcBef>
                <a:spcPts val="300"/>
              </a:spcBef>
            </a:pPr>
            <a:r>
              <a:rPr sz="2399" spc="-5" dirty="0">
                <a:latin typeface="Arial"/>
                <a:cs typeface="Arial"/>
              </a:rPr>
              <a:t>позиции </a:t>
            </a:r>
            <a:r>
              <a:rPr sz="2799" i="1" spc="-5" dirty="0">
                <a:latin typeface="Times New Roman"/>
                <a:cs typeface="Times New Roman"/>
              </a:rPr>
              <a:t>k</a:t>
            </a:r>
            <a:r>
              <a:rPr sz="2399" spc="-5" dirty="0">
                <a:latin typeface="Arial"/>
                <a:cs typeface="Arial"/>
              </a:rPr>
              <a:t>, </a:t>
            </a:r>
            <a:r>
              <a:rPr sz="4573" i="1" spc="15" baseline="1821" dirty="0">
                <a:latin typeface="Liberation Serif"/>
                <a:cs typeface="Liberation Serif"/>
              </a:rPr>
              <a:t>g</a:t>
            </a:r>
            <a:r>
              <a:rPr sz="2699" i="1" spc="15" baseline="-15432" dirty="0">
                <a:latin typeface="Liberation Serif"/>
                <a:cs typeface="Liberation Serif"/>
              </a:rPr>
              <a:t>i </a:t>
            </a:r>
            <a:r>
              <a:rPr sz="2399" dirty="0">
                <a:latin typeface="Arial"/>
                <a:cs typeface="Arial"/>
              </a:rPr>
              <a:t>— </a:t>
            </a:r>
            <a:r>
              <a:rPr sz="2399" spc="-15" dirty="0">
                <a:latin typeface="Arial"/>
                <a:cs typeface="Arial"/>
              </a:rPr>
              <a:t>псевдоотсчёт </a:t>
            </a:r>
            <a:r>
              <a:rPr sz="2399" dirty="0">
                <a:latin typeface="Arial"/>
                <a:cs typeface="Arial"/>
              </a:rPr>
              <a:t>для </a:t>
            </a:r>
            <a:r>
              <a:rPr sz="2399" spc="-10" dirty="0">
                <a:latin typeface="Arial"/>
                <a:cs typeface="Arial"/>
              </a:rPr>
              <a:t>остатка</a:t>
            </a:r>
            <a:r>
              <a:rPr sz="2399" spc="-175" dirty="0">
                <a:latin typeface="Arial"/>
                <a:cs typeface="Arial"/>
              </a:rPr>
              <a:t> </a:t>
            </a:r>
            <a:r>
              <a:rPr sz="2799" i="1" dirty="0">
                <a:latin typeface="Times New Roman"/>
                <a:cs typeface="Times New Roman"/>
              </a:rPr>
              <a:t>i</a:t>
            </a:r>
            <a:endParaRPr sz="2799" dirty="0">
              <a:latin typeface="Times New Roman"/>
              <a:cs typeface="Times New Roman"/>
            </a:endParaRPr>
          </a:p>
          <a:p>
            <a:pPr marL="38085">
              <a:spcBef>
                <a:spcPts val="200"/>
              </a:spcBef>
            </a:pPr>
            <a:r>
              <a:rPr sz="4573" i="1" baseline="-5464" dirty="0">
                <a:latin typeface="Liberation Serif"/>
                <a:cs typeface="Liberation Serif"/>
              </a:rPr>
              <a:t>f </a:t>
            </a:r>
            <a:r>
              <a:rPr sz="2699" i="1" spc="22" baseline="38580" dirty="0">
                <a:latin typeface="Liberation Serif"/>
                <a:cs typeface="Liberation Serif"/>
              </a:rPr>
              <a:t>k </a:t>
            </a:r>
            <a:r>
              <a:rPr sz="2399" dirty="0">
                <a:latin typeface="Arial"/>
                <a:cs typeface="Arial"/>
              </a:rPr>
              <a:t>— </a:t>
            </a:r>
            <a:r>
              <a:rPr sz="2399" spc="-20" dirty="0">
                <a:latin typeface="Arial"/>
                <a:cs typeface="Arial"/>
              </a:rPr>
              <a:t>наблюдаемая частота </a:t>
            </a:r>
            <a:r>
              <a:rPr sz="2399" spc="-10" dirty="0">
                <a:latin typeface="Arial"/>
                <a:cs typeface="Arial"/>
              </a:rPr>
              <a:t>остатка </a:t>
            </a:r>
            <a:r>
              <a:rPr sz="2799" i="1" dirty="0">
                <a:latin typeface="Times New Roman"/>
                <a:cs typeface="Times New Roman"/>
              </a:rPr>
              <a:t>i </a:t>
            </a:r>
            <a:r>
              <a:rPr sz="2399" dirty="0">
                <a:latin typeface="Arial"/>
                <a:cs typeface="Arial"/>
              </a:rPr>
              <a:t>в </a:t>
            </a:r>
            <a:r>
              <a:rPr sz="2399" spc="-10" dirty="0">
                <a:latin typeface="Arial"/>
                <a:cs typeface="Arial"/>
              </a:rPr>
              <a:t>позиции</a:t>
            </a:r>
            <a:r>
              <a:rPr sz="2399" spc="-215" dirty="0">
                <a:latin typeface="Arial"/>
                <a:cs typeface="Arial"/>
              </a:rPr>
              <a:t> </a:t>
            </a:r>
            <a:r>
              <a:rPr sz="2799" i="1" spc="-10" dirty="0">
                <a:latin typeface="Times New Roman"/>
                <a:cs typeface="Times New Roman"/>
              </a:rPr>
              <a:t>k</a:t>
            </a:r>
            <a:r>
              <a:rPr sz="2399" spc="-10" dirty="0">
                <a:latin typeface="Arial"/>
                <a:cs typeface="Arial"/>
              </a:rPr>
              <a:t>,</a:t>
            </a:r>
            <a:endParaRPr sz="2399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8281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215407" y="241439"/>
            <a:ext cx="7635843" cy="1320246"/>
          </a:xfrm>
          <a:prstGeom prst="rect">
            <a:avLst/>
          </a:prstGeom>
        </p:spPr>
        <p:txBody>
          <a:bodyPr vert="horz" wrap="square" lIns="0" tIns="71090" rIns="0" bIns="0" rtlCol="0" anchor="ctr">
            <a:spAutoFit/>
          </a:bodyPr>
          <a:lstStyle/>
          <a:p>
            <a:pPr marL="1637645" marR="5078" indent="-1624950">
              <a:lnSpc>
                <a:spcPts val="4918"/>
              </a:lnSpc>
              <a:spcBef>
                <a:spcPts val="560"/>
              </a:spcBef>
              <a:tabLst>
                <a:tab pos="4420371" algn="l"/>
              </a:tabLst>
            </a:pPr>
            <a:r>
              <a:rPr spc="-25" dirty="0">
                <a:latin typeface="Liberation Sans"/>
                <a:cs typeface="Liberation Sans"/>
              </a:rPr>
              <a:t>Окончательная </a:t>
            </a:r>
            <a:r>
              <a:rPr spc="-15" dirty="0">
                <a:latin typeface="Liberation Sans"/>
                <a:cs typeface="Liberation Sans"/>
              </a:rPr>
              <a:t>формула </a:t>
            </a:r>
            <a:r>
              <a:rPr spc="-5" dirty="0">
                <a:latin typeface="Liberation Sans"/>
                <a:cs typeface="Liberation Sans"/>
              </a:rPr>
              <a:t>для  </a:t>
            </a:r>
            <a:r>
              <a:rPr spc="-20" dirty="0">
                <a:latin typeface="Liberation Sans"/>
                <a:cs typeface="Liberation Sans"/>
              </a:rPr>
              <a:t>элемента	</a:t>
            </a:r>
            <a:r>
              <a:rPr dirty="0">
                <a:latin typeface="Liberation Sans"/>
                <a:cs typeface="Liberation Sans"/>
              </a:rPr>
              <a:t>PSSM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31623" y="3592832"/>
            <a:ext cx="7433998" cy="451930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38085">
              <a:spcBef>
                <a:spcPts val="100"/>
              </a:spcBef>
            </a:pPr>
            <a:r>
              <a:rPr sz="2399" spc="-40" dirty="0">
                <a:latin typeface="Arial"/>
                <a:cs typeface="Arial"/>
              </a:rPr>
              <a:t>где </a:t>
            </a:r>
            <a:r>
              <a:rPr sz="2399" i="1" spc="-10" dirty="0">
                <a:latin typeface="Times New Roman"/>
                <a:cs typeface="Times New Roman"/>
              </a:rPr>
              <a:t>S</a:t>
            </a:r>
            <a:r>
              <a:rPr sz="2099" i="1" spc="-15" baseline="-13888" dirty="0">
                <a:latin typeface="Times New Roman"/>
                <a:cs typeface="Times New Roman"/>
              </a:rPr>
              <a:t>ki </a:t>
            </a:r>
            <a:r>
              <a:rPr sz="2399" dirty="0">
                <a:latin typeface="Arial"/>
                <a:cs typeface="Arial"/>
              </a:rPr>
              <a:t>— </a:t>
            </a:r>
            <a:r>
              <a:rPr sz="2399" spc="-15" dirty="0">
                <a:latin typeface="Arial"/>
                <a:cs typeface="Arial"/>
              </a:rPr>
              <a:t>элемент </a:t>
            </a:r>
            <a:r>
              <a:rPr sz="2399" spc="-10" dirty="0">
                <a:latin typeface="Arial"/>
                <a:cs typeface="Arial"/>
              </a:rPr>
              <a:t>PSSM (вес остатка </a:t>
            </a:r>
            <a:r>
              <a:rPr sz="2799" i="1" dirty="0">
                <a:latin typeface="Times New Roman"/>
                <a:cs typeface="Times New Roman"/>
              </a:rPr>
              <a:t>i </a:t>
            </a:r>
            <a:r>
              <a:rPr sz="2399" dirty="0">
                <a:latin typeface="Arial"/>
                <a:cs typeface="Arial"/>
              </a:rPr>
              <a:t>в </a:t>
            </a:r>
            <a:r>
              <a:rPr sz="2399" spc="-10" dirty="0">
                <a:latin typeface="Arial"/>
                <a:cs typeface="Arial"/>
              </a:rPr>
              <a:t>позиции</a:t>
            </a:r>
            <a:r>
              <a:rPr sz="2399" spc="125" dirty="0">
                <a:latin typeface="Arial"/>
                <a:cs typeface="Arial"/>
              </a:rPr>
              <a:t> </a:t>
            </a:r>
            <a:r>
              <a:rPr sz="2799" i="1" dirty="0">
                <a:latin typeface="Times New Roman"/>
                <a:cs typeface="Times New Roman"/>
              </a:rPr>
              <a:t>k)</a:t>
            </a:r>
            <a:r>
              <a:rPr sz="2399" dirty="0">
                <a:latin typeface="Arial"/>
                <a:cs typeface="Arial"/>
              </a:rPr>
              <a:t>,</a:t>
            </a:r>
            <a:endParaRPr sz="2399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131623" y="4089193"/>
            <a:ext cx="422731" cy="390996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38085">
              <a:spcBef>
                <a:spcPts val="100"/>
              </a:spcBef>
            </a:pPr>
            <a:r>
              <a:rPr sz="3599" i="1" spc="-15" baseline="8101" dirty="0">
                <a:latin typeface="Times New Roman"/>
                <a:cs typeface="Times New Roman"/>
              </a:rPr>
              <a:t>Q</a:t>
            </a:r>
            <a:r>
              <a:rPr sz="1399" i="1" spc="-10" dirty="0">
                <a:latin typeface="Times New Roman"/>
                <a:cs typeface="Times New Roman"/>
              </a:rPr>
              <a:t>ki</a:t>
            </a:r>
            <a:endParaRPr sz="1399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57674" y="3992714"/>
            <a:ext cx="6579012" cy="451930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spcBef>
                <a:spcPts val="100"/>
              </a:spcBef>
            </a:pPr>
            <a:r>
              <a:rPr sz="2399" dirty="0">
                <a:latin typeface="Arial"/>
                <a:cs typeface="Arial"/>
              </a:rPr>
              <a:t>— </a:t>
            </a:r>
            <a:r>
              <a:rPr sz="2399" spc="-10" dirty="0">
                <a:latin typeface="Arial"/>
                <a:cs typeface="Arial"/>
              </a:rPr>
              <a:t>ожидаемая </a:t>
            </a:r>
            <a:r>
              <a:rPr sz="2399" spc="-20" dirty="0">
                <a:latin typeface="Arial"/>
                <a:cs typeface="Arial"/>
              </a:rPr>
              <a:t>частота </a:t>
            </a:r>
            <a:r>
              <a:rPr sz="2399" spc="-10" dirty="0">
                <a:latin typeface="Arial"/>
                <a:cs typeface="Arial"/>
              </a:rPr>
              <a:t>остатка </a:t>
            </a:r>
            <a:r>
              <a:rPr sz="2799" i="1" dirty="0">
                <a:latin typeface="Times New Roman"/>
                <a:cs typeface="Times New Roman"/>
              </a:rPr>
              <a:t>i </a:t>
            </a:r>
            <a:r>
              <a:rPr sz="2399" dirty="0">
                <a:latin typeface="Arial"/>
                <a:cs typeface="Arial"/>
              </a:rPr>
              <a:t>в </a:t>
            </a:r>
            <a:r>
              <a:rPr sz="2399" spc="-10" dirty="0">
                <a:latin typeface="Arial"/>
                <a:cs typeface="Arial"/>
              </a:rPr>
              <a:t>позиции </a:t>
            </a:r>
            <a:r>
              <a:rPr sz="2799" i="1" spc="-10" dirty="0">
                <a:latin typeface="Times New Roman"/>
                <a:cs typeface="Times New Roman"/>
              </a:rPr>
              <a:t>k</a:t>
            </a:r>
            <a:r>
              <a:rPr sz="2399" spc="-10" dirty="0">
                <a:latin typeface="Arial"/>
                <a:cs typeface="Arial"/>
              </a:rPr>
              <a:t>,</a:t>
            </a:r>
            <a:r>
              <a:rPr sz="2399" spc="65" dirty="0">
                <a:latin typeface="Arial"/>
                <a:cs typeface="Arial"/>
              </a:rPr>
              <a:t> </a:t>
            </a:r>
            <a:r>
              <a:rPr sz="2399" dirty="0">
                <a:latin typeface="Arial"/>
                <a:cs typeface="Arial"/>
              </a:rPr>
              <a:t>с</a:t>
            </a:r>
            <a:endParaRPr sz="2399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57012" y="4402751"/>
            <a:ext cx="7734227" cy="1291048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>
              <a:lnSpc>
                <a:spcPts val="2739"/>
              </a:lnSpc>
              <a:spcBef>
                <a:spcPts val="100"/>
              </a:spcBef>
            </a:pPr>
            <a:r>
              <a:rPr sz="2399" spc="-20" dirty="0">
                <a:latin typeface="Arial"/>
                <a:cs typeface="Arial"/>
              </a:rPr>
              <a:t>учетом </a:t>
            </a:r>
            <a:r>
              <a:rPr sz="2399" spc="-10" dirty="0">
                <a:latin typeface="Arial"/>
                <a:cs typeface="Arial"/>
              </a:rPr>
              <a:t>весов </a:t>
            </a:r>
            <a:r>
              <a:rPr sz="2399" spc="-20" dirty="0">
                <a:latin typeface="Arial"/>
                <a:cs typeface="Arial"/>
              </a:rPr>
              <a:t>последовательностей </a:t>
            </a:r>
            <a:r>
              <a:rPr sz="2399" dirty="0">
                <a:latin typeface="Arial"/>
                <a:cs typeface="Arial"/>
              </a:rPr>
              <a:t>и</a:t>
            </a:r>
            <a:r>
              <a:rPr sz="2399" spc="40" dirty="0">
                <a:latin typeface="Arial"/>
                <a:cs typeface="Arial"/>
              </a:rPr>
              <a:t> </a:t>
            </a:r>
            <a:r>
              <a:rPr sz="2399" spc="-20" dirty="0">
                <a:latin typeface="Arial"/>
                <a:cs typeface="Arial"/>
              </a:rPr>
              <a:t>псевдоотсчетов,</a:t>
            </a:r>
            <a:endParaRPr sz="2399">
              <a:latin typeface="Arial"/>
              <a:cs typeface="Arial"/>
            </a:endParaRPr>
          </a:p>
          <a:p>
            <a:pPr marL="12695">
              <a:lnSpc>
                <a:spcPts val="2724"/>
              </a:lnSpc>
              <a:tabLst>
                <a:tab pos="333242" algn="l"/>
              </a:tabLst>
            </a:pPr>
            <a:r>
              <a:rPr sz="2799" i="1" dirty="0">
                <a:latin typeface="Times New Roman"/>
                <a:cs typeface="Times New Roman"/>
              </a:rPr>
              <a:t>p	</a:t>
            </a:r>
            <a:r>
              <a:rPr sz="2399" dirty="0">
                <a:latin typeface="Arial"/>
                <a:cs typeface="Arial"/>
              </a:rPr>
              <a:t>— </a:t>
            </a:r>
            <a:r>
              <a:rPr sz="2399" spc="-10" dirty="0">
                <a:latin typeface="Arial"/>
                <a:cs typeface="Arial"/>
              </a:rPr>
              <a:t>фоновая </a:t>
            </a:r>
            <a:r>
              <a:rPr sz="2399" spc="-20" dirty="0">
                <a:latin typeface="Arial"/>
                <a:cs typeface="Arial"/>
              </a:rPr>
              <a:t>частота </a:t>
            </a:r>
            <a:r>
              <a:rPr sz="2399" spc="-10" dirty="0">
                <a:latin typeface="Arial"/>
                <a:cs typeface="Arial"/>
              </a:rPr>
              <a:t>остатка </a:t>
            </a:r>
            <a:r>
              <a:rPr sz="2799" i="1" dirty="0">
                <a:latin typeface="Times New Roman"/>
                <a:cs typeface="Times New Roman"/>
              </a:rPr>
              <a:t>i</a:t>
            </a:r>
            <a:r>
              <a:rPr sz="2799" i="1" spc="25" dirty="0">
                <a:latin typeface="Times New Roman"/>
                <a:cs typeface="Times New Roman"/>
              </a:rPr>
              <a:t> </a:t>
            </a:r>
            <a:r>
              <a:rPr sz="2399" dirty="0">
                <a:latin typeface="Arial"/>
                <a:cs typeface="Arial"/>
              </a:rPr>
              <a:t>,</a:t>
            </a:r>
            <a:endParaRPr sz="2399">
              <a:latin typeface="Arial"/>
              <a:cs typeface="Arial"/>
            </a:endParaRPr>
          </a:p>
          <a:p>
            <a:pPr marL="191693">
              <a:lnSpc>
                <a:spcPts val="1284"/>
              </a:lnSpc>
            </a:pPr>
            <a:r>
              <a:rPr sz="1599" i="1" spc="5" dirty="0">
                <a:latin typeface="Times New Roman"/>
                <a:cs typeface="Times New Roman"/>
              </a:rPr>
              <a:t>i</a:t>
            </a:r>
            <a:endParaRPr sz="1599">
              <a:latin typeface="Times New Roman"/>
              <a:cs typeface="Times New Roman"/>
            </a:endParaRPr>
          </a:p>
          <a:p>
            <a:pPr marL="12695">
              <a:lnSpc>
                <a:spcPts val="3219"/>
              </a:lnSpc>
            </a:pPr>
            <a:r>
              <a:rPr sz="2799" dirty="0">
                <a:latin typeface="Times New Roman"/>
                <a:cs typeface="Times New Roman"/>
              </a:rPr>
              <a:t>λ </a:t>
            </a:r>
            <a:r>
              <a:rPr sz="2399" dirty="0">
                <a:latin typeface="Arial"/>
                <a:cs typeface="Arial"/>
              </a:rPr>
              <a:t>— </a:t>
            </a:r>
            <a:r>
              <a:rPr sz="2399" spc="-10" dirty="0">
                <a:latin typeface="Arial"/>
                <a:cs typeface="Arial"/>
              </a:rPr>
              <a:t>константа </a:t>
            </a:r>
            <a:r>
              <a:rPr sz="2399" dirty="0">
                <a:latin typeface="Arial"/>
                <a:cs typeface="Arial"/>
              </a:rPr>
              <a:t>(для</a:t>
            </a:r>
            <a:r>
              <a:rPr sz="2399" spc="-35" dirty="0">
                <a:latin typeface="Arial"/>
                <a:cs typeface="Arial"/>
              </a:rPr>
              <a:t> </a:t>
            </a:r>
            <a:r>
              <a:rPr sz="2399" spc="-20" dirty="0">
                <a:latin typeface="Arial"/>
                <a:cs typeface="Arial"/>
              </a:rPr>
              <a:t>удобства)</a:t>
            </a:r>
            <a:endParaRPr sz="2399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3734937" y="2207948"/>
            <a:ext cx="2654974" cy="927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799"/>
          </a:p>
        </p:txBody>
      </p:sp>
    </p:spTree>
    <p:extLst>
      <p:ext uri="{BB962C8B-B14F-4D97-AF65-F5344CB8AC3E}">
        <p14:creationId xmlns:p14="http://schemas.microsoft.com/office/powerpoint/2010/main" val="158364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56083" y="949802"/>
            <a:ext cx="5754493" cy="695668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marL="1269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Использование</a:t>
            </a:r>
            <a:r>
              <a:rPr spc="-70" dirty="0"/>
              <a:t> </a:t>
            </a:r>
            <a:r>
              <a:rPr dirty="0"/>
              <a:t>PSSM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1812" y="2059316"/>
            <a:ext cx="9010676" cy="4779942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12695" marR="674735">
              <a:lnSpc>
                <a:spcPct val="99900"/>
              </a:lnSpc>
              <a:spcBef>
                <a:spcPts val="100"/>
              </a:spcBef>
            </a:pPr>
            <a:r>
              <a:rPr sz="2799" spc="-10" dirty="0">
                <a:latin typeface="Arial"/>
                <a:cs typeface="Arial"/>
              </a:rPr>
              <a:t>PSSM можно «выравнять» </a:t>
            </a:r>
            <a:r>
              <a:rPr sz="2799" dirty="0">
                <a:latin typeface="Arial"/>
                <a:cs typeface="Arial"/>
              </a:rPr>
              <a:t>с </a:t>
            </a:r>
            <a:r>
              <a:rPr sz="2799" spc="-20" dirty="0">
                <a:latin typeface="Arial"/>
                <a:cs typeface="Arial"/>
              </a:rPr>
              <a:t>белковой  последовательностью </a:t>
            </a:r>
            <a:r>
              <a:rPr sz="2799" dirty="0">
                <a:latin typeface="Arial"/>
                <a:cs typeface="Arial"/>
              </a:rPr>
              <a:t>и </a:t>
            </a:r>
            <a:r>
              <a:rPr sz="2799" spc="-15" dirty="0">
                <a:latin typeface="Arial"/>
                <a:cs typeface="Arial"/>
              </a:rPr>
              <a:t>получить </a:t>
            </a:r>
            <a:r>
              <a:rPr sz="2799" spc="-10" dirty="0">
                <a:latin typeface="Arial"/>
                <a:cs typeface="Arial"/>
              </a:rPr>
              <a:t>вес, </a:t>
            </a:r>
            <a:r>
              <a:rPr sz="2799" spc="-5" dirty="0">
                <a:latin typeface="Arial"/>
                <a:cs typeface="Arial"/>
              </a:rPr>
              <a:t>аналогично  </a:t>
            </a:r>
            <a:r>
              <a:rPr sz="2799" spc="-15" dirty="0">
                <a:latin typeface="Arial"/>
                <a:cs typeface="Arial"/>
              </a:rPr>
              <a:t>весу </a:t>
            </a:r>
            <a:r>
              <a:rPr sz="2799" spc="-10" dirty="0">
                <a:latin typeface="Arial"/>
                <a:cs typeface="Arial"/>
              </a:rPr>
              <a:t>выравнивания </a:t>
            </a:r>
            <a:r>
              <a:rPr sz="2799" spc="-20" dirty="0">
                <a:latin typeface="Arial"/>
                <a:cs typeface="Arial"/>
              </a:rPr>
              <a:t>двух</a:t>
            </a:r>
            <a:r>
              <a:rPr sz="2799" spc="40" dirty="0">
                <a:latin typeface="Arial"/>
                <a:cs typeface="Arial"/>
              </a:rPr>
              <a:t> </a:t>
            </a:r>
            <a:r>
              <a:rPr sz="2799" spc="-25" dirty="0">
                <a:latin typeface="Arial"/>
                <a:cs typeface="Arial"/>
              </a:rPr>
              <a:t>последовательностей.</a:t>
            </a:r>
            <a:endParaRPr sz="2799">
              <a:latin typeface="Arial"/>
              <a:cs typeface="Arial"/>
            </a:endParaRPr>
          </a:p>
          <a:p>
            <a:pPr>
              <a:spcBef>
                <a:spcPts val="15"/>
              </a:spcBef>
            </a:pPr>
            <a:endParaRPr sz="2899">
              <a:latin typeface="Arial"/>
              <a:cs typeface="Arial"/>
            </a:endParaRPr>
          </a:p>
          <a:p>
            <a:pPr marL="12695" marR="5078"/>
            <a:r>
              <a:rPr sz="2799" spc="-10" dirty="0">
                <a:latin typeface="Arial"/>
                <a:cs typeface="Arial"/>
              </a:rPr>
              <a:t>PSSM </a:t>
            </a:r>
            <a:r>
              <a:rPr sz="2799" spc="-25" dirty="0">
                <a:latin typeface="Arial"/>
                <a:cs typeface="Arial"/>
              </a:rPr>
              <a:t>используется </a:t>
            </a:r>
            <a:r>
              <a:rPr sz="2799" spc="-5" dirty="0">
                <a:latin typeface="Arial"/>
                <a:cs typeface="Arial"/>
              </a:rPr>
              <a:t>при </a:t>
            </a:r>
            <a:r>
              <a:rPr sz="2799" dirty="0">
                <a:latin typeface="Arial"/>
                <a:cs typeface="Arial"/>
              </a:rPr>
              <a:t>поиске в </a:t>
            </a:r>
            <a:r>
              <a:rPr sz="2799" spc="-10" dirty="0">
                <a:latin typeface="Arial"/>
                <a:cs typeface="Arial"/>
              </a:rPr>
              <a:t>банке </a:t>
            </a:r>
            <a:r>
              <a:rPr sz="2799" spc="-5" dirty="0">
                <a:latin typeface="Arial"/>
                <a:cs typeface="Arial"/>
              </a:rPr>
              <a:t>данных  программой </a:t>
            </a:r>
            <a:r>
              <a:rPr sz="2799" spc="-10" dirty="0">
                <a:latin typeface="Arial"/>
                <a:cs typeface="Arial"/>
              </a:rPr>
              <a:t>PSI-BLAST </a:t>
            </a:r>
            <a:r>
              <a:rPr sz="2799" dirty="0">
                <a:latin typeface="Arial"/>
                <a:cs typeface="Arial"/>
              </a:rPr>
              <a:t>и </a:t>
            </a:r>
            <a:r>
              <a:rPr sz="2799" spc="-5" dirty="0">
                <a:latin typeface="Arial"/>
                <a:cs typeface="Arial"/>
              </a:rPr>
              <a:t>программами </a:t>
            </a:r>
            <a:r>
              <a:rPr sz="2799" spc="-20" dirty="0">
                <a:latin typeface="Arial"/>
                <a:cs typeface="Arial"/>
              </a:rPr>
              <a:t>пакета</a:t>
            </a:r>
            <a:r>
              <a:rPr sz="2799" spc="-95" dirty="0">
                <a:latin typeface="Arial"/>
                <a:cs typeface="Arial"/>
              </a:rPr>
              <a:t> </a:t>
            </a:r>
            <a:r>
              <a:rPr sz="2799" spc="-10" dirty="0">
                <a:latin typeface="Arial"/>
                <a:cs typeface="Arial"/>
              </a:rPr>
              <a:t>MEME.</a:t>
            </a:r>
            <a:endParaRPr sz="2799">
              <a:latin typeface="Arial"/>
              <a:cs typeface="Arial"/>
            </a:endParaRPr>
          </a:p>
          <a:p>
            <a:pPr>
              <a:spcBef>
                <a:spcPts val="15"/>
              </a:spcBef>
            </a:pPr>
            <a:endParaRPr sz="2899">
              <a:latin typeface="Arial"/>
              <a:cs typeface="Arial"/>
            </a:endParaRPr>
          </a:p>
          <a:p>
            <a:pPr marL="12695" marR="1181897" algn="just"/>
            <a:r>
              <a:rPr sz="2799" spc="-10" dirty="0">
                <a:latin typeface="Arial"/>
                <a:cs typeface="Arial"/>
              </a:rPr>
              <a:t>PSI-BLAST </a:t>
            </a:r>
            <a:r>
              <a:rPr sz="2799" spc="-5" dirty="0">
                <a:latin typeface="Arial"/>
                <a:cs typeface="Arial"/>
              </a:rPr>
              <a:t>(Position-Specific Iterative </a:t>
            </a:r>
            <a:r>
              <a:rPr sz="2799" spc="-10" dirty="0">
                <a:latin typeface="Arial"/>
                <a:cs typeface="Arial"/>
              </a:rPr>
              <a:t>BLAST) </a:t>
            </a:r>
            <a:r>
              <a:rPr sz="2799" dirty="0">
                <a:latin typeface="Arial"/>
                <a:cs typeface="Arial"/>
              </a:rPr>
              <a:t>—  </a:t>
            </a:r>
            <a:r>
              <a:rPr sz="2799" spc="-10" dirty="0">
                <a:latin typeface="Arial"/>
                <a:cs typeface="Arial"/>
              </a:rPr>
              <a:t>разновидность </a:t>
            </a:r>
            <a:r>
              <a:rPr sz="2799" spc="-60" dirty="0">
                <a:latin typeface="Arial"/>
                <a:cs typeface="Arial"/>
              </a:rPr>
              <a:t>BLASTP, </a:t>
            </a:r>
            <a:r>
              <a:rPr sz="2799" spc="-15" dirty="0">
                <a:latin typeface="Arial"/>
                <a:cs typeface="Arial"/>
              </a:rPr>
              <a:t>использующий </a:t>
            </a:r>
            <a:r>
              <a:rPr sz="2799" spc="-10" dirty="0">
                <a:latin typeface="Arial"/>
                <a:cs typeface="Arial"/>
              </a:rPr>
              <a:t>PSSM,  </a:t>
            </a:r>
            <a:r>
              <a:rPr sz="2799" spc="-35" dirty="0">
                <a:latin typeface="Arial"/>
                <a:cs typeface="Arial"/>
              </a:rPr>
              <a:t>благодаря </a:t>
            </a:r>
            <a:r>
              <a:rPr sz="2799" dirty="0">
                <a:latin typeface="Arial"/>
                <a:cs typeface="Arial"/>
              </a:rPr>
              <a:t>чему </a:t>
            </a:r>
            <a:r>
              <a:rPr sz="2799" spc="-5" dirty="0">
                <a:latin typeface="Arial"/>
                <a:cs typeface="Arial"/>
              </a:rPr>
              <a:t>он способен </a:t>
            </a:r>
            <a:r>
              <a:rPr sz="2799" spc="-20" dirty="0">
                <a:latin typeface="Arial"/>
                <a:cs typeface="Arial"/>
              </a:rPr>
              <a:t>находить </a:t>
            </a:r>
            <a:r>
              <a:rPr sz="2799" spc="-5" dirty="0">
                <a:latin typeface="Arial"/>
                <a:cs typeface="Arial"/>
              </a:rPr>
              <a:t>дальних  </a:t>
            </a:r>
            <a:r>
              <a:rPr sz="2799" spc="-10" dirty="0">
                <a:latin typeface="Arial"/>
                <a:cs typeface="Arial"/>
              </a:rPr>
              <a:t>родственников заданного </a:t>
            </a:r>
            <a:r>
              <a:rPr sz="2799" spc="-15" dirty="0">
                <a:latin typeface="Arial"/>
                <a:cs typeface="Arial"/>
              </a:rPr>
              <a:t>белка.</a:t>
            </a:r>
            <a:endParaRPr sz="2799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52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5569" y="131362"/>
            <a:ext cx="5498061" cy="695668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marL="12695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Алгоритм</a:t>
            </a:r>
            <a:r>
              <a:rPr spc="-40" dirty="0"/>
              <a:t> </a:t>
            </a:r>
            <a:r>
              <a:rPr spc="-5" dirty="0"/>
              <a:t>PSI-BLAST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689849" y="861057"/>
            <a:ext cx="9227898" cy="6144306"/>
          </a:xfrm>
          <a:prstGeom prst="rect">
            <a:avLst/>
          </a:prstGeom>
        </p:spPr>
        <p:txBody>
          <a:bodyPr vert="horz" wrap="square" lIns="0" tIns="12695" rIns="0" bIns="0" rtlCol="0">
            <a:spAutoFit/>
          </a:bodyPr>
          <a:lstStyle/>
          <a:p>
            <a:pPr marL="0" marR="401794" indent="0">
              <a:lnSpc>
                <a:spcPct val="100899"/>
              </a:lnSpc>
              <a:spcBef>
                <a:spcPts val="100"/>
              </a:spcBef>
              <a:buNone/>
            </a:pPr>
            <a:r>
              <a:rPr sz="2400" spc="10" dirty="0"/>
              <a:t>На </a:t>
            </a:r>
            <a:r>
              <a:rPr sz="2400" spc="-10" dirty="0"/>
              <a:t>входе </a:t>
            </a:r>
            <a:r>
              <a:rPr sz="2400" spc="20" dirty="0"/>
              <a:t>— </a:t>
            </a:r>
            <a:r>
              <a:rPr sz="2400" spc="-5" dirty="0"/>
              <a:t>последовательность </a:t>
            </a:r>
            <a:r>
              <a:rPr sz="2400" spc="10" dirty="0"/>
              <a:t>и </a:t>
            </a:r>
            <a:r>
              <a:rPr sz="2400" spc="5" dirty="0"/>
              <a:t>порог </a:t>
            </a:r>
            <a:r>
              <a:rPr sz="2400" spc="10" dirty="0"/>
              <a:t>по </a:t>
            </a:r>
            <a:r>
              <a:rPr sz="2400" spc="5" dirty="0"/>
              <a:t>e-value, </a:t>
            </a:r>
            <a:r>
              <a:rPr sz="2400" dirty="0"/>
              <a:t>на </a:t>
            </a:r>
            <a:r>
              <a:rPr sz="2400" spc="-5" dirty="0"/>
              <a:t>выходе </a:t>
            </a:r>
            <a:r>
              <a:rPr sz="2400" spc="20" dirty="0"/>
              <a:t>— </a:t>
            </a:r>
            <a:r>
              <a:rPr sz="2400" dirty="0"/>
              <a:t>набор  найденных </a:t>
            </a:r>
            <a:r>
              <a:rPr sz="2400" spc="-5" dirty="0"/>
              <a:t>последовательностей </a:t>
            </a:r>
            <a:r>
              <a:rPr sz="2400" spc="10" dirty="0"/>
              <a:t>и </a:t>
            </a:r>
            <a:r>
              <a:rPr sz="2400" spc="5" dirty="0"/>
              <a:t>построенный по ним</a:t>
            </a:r>
            <a:r>
              <a:rPr sz="2400" spc="-10" dirty="0"/>
              <a:t> </a:t>
            </a:r>
            <a:r>
              <a:rPr sz="2400" spc="5" dirty="0"/>
              <a:t>PSSM.</a:t>
            </a:r>
            <a:endParaRPr sz="2400" dirty="0"/>
          </a:p>
          <a:p>
            <a:pPr marL="46336" marR="759156">
              <a:lnSpc>
                <a:spcPct val="100899"/>
              </a:lnSpc>
              <a:spcBef>
                <a:spcPts val="855"/>
              </a:spcBef>
              <a:buAutoNum type="arabicPeriod"/>
              <a:tabLst>
                <a:tab pos="316104" algn="l"/>
              </a:tabLst>
            </a:pPr>
            <a:r>
              <a:rPr sz="2400" spc="10" dirty="0"/>
              <a:t>На </a:t>
            </a:r>
            <a:r>
              <a:rPr sz="2400" dirty="0"/>
              <a:t>первом </a:t>
            </a:r>
            <a:r>
              <a:rPr sz="2400" spc="-10" dirty="0"/>
              <a:t>этапе </a:t>
            </a:r>
            <a:r>
              <a:rPr sz="2400" dirty="0"/>
              <a:t>запускается </a:t>
            </a:r>
            <a:r>
              <a:rPr sz="2400" spc="5" dirty="0"/>
              <a:t>обычный </a:t>
            </a:r>
            <a:r>
              <a:rPr sz="2400" spc="10" dirty="0"/>
              <a:t>BLASTP </a:t>
            </a:r>
            <a:r>
              <a:rPr sz="2400" spc="-5" dirty="0"/>
              <a:t>входной  </a:t>
            </a:r>
            <a:r>
              <a:rPr sz="2400" spc="-10" dirty="0"/>
              <a:t>последовательности </a:t>
            </a:r>
            <a:r>
              <a:rPr sz="2400" dirty="0"/>
              <a:t>против выбранного </a:t>
            </a:r>
            <a:r>
              <a:rPr sz="2400" spc="5" dirty="0"/>
              <a:t>банка</a:t>
            </a:r>
            <a:r>
              <a:rPr sz="2400" spc="60" dirty="0"/>
              <a:t> </a:t>
            </a:r>
            <a:r>
              <a:rPr sz="2400" spc="-10" dirty="0"/>
              <a:t>последовательностей</a:t>
            </a:r>
            <a:endParaRPr sz="2400" dirty="0"/>
          </a:p>
          <a:p>
            <a:pPr marL="46336" marR="423376">
              <a:lnSpc>
                <a:spcPct val="100899"/>
              </a:lnSpc>
              <a:spcBef>
                <a:spcPts val="860"/>
              </a:spcBef>
              <a:buAutoNum type="arabicPeriod"/>
              <a:tabLst>
                <a:tab pos="316104" algn="l"/>
              </a:tabLst>
            </a:pPr>
            <a:r>
              <a:rPr sz="2400" spc="5" dirty="0"/>
              <a:t>Для </a:t>
            </a:r>
            <a:r>
              <a:rPr sz="2400" spc="-10" dirty="0"/>
              <a:t>находок </a:t>
            </a:r>
            <a:r>
              <a:rPr sz="2400" spc="15" dirty="0"/>
              <a:t>со </a:t>
            </a:r>
            <a:r>
              <a:rPr sz="2400" dirty="0"/>
              <a:t>значениями </a:t>
            </a:r>
            <a:r>
              <a:rPr sz="2400" spc="5" dirty="0"/>
              <a:t>e-value лучше </a:t>
            </a:r>
            <a:r>
              <a:rPr sz="2400" dirty="0"/>
              <a:t>заданного порога строится  множественное</a:t>
            </a:r>
            <a:r>
              <a:rPr sz="2400" spc="-15" dirty="0"/>
              <a:t> </a:t>
            </a:r>
            <a:r>
              <a:rPr sz="2400" dirty="0"/>
              <a:t>выравнивание.</a:t>
            </a:r>
          </a:p>
          <a:p>
            <a:pPr marL="314834" indent="-269132">
              <a:lnSpc>
                <a:spcPct val="100000"/>
              </a:lnSpc>
              <a:spcBef>
                <a:spcPts val="880"/>
              </a:spcBef>
              <a:buAutoNum type="arabicPeriod"/>
              <a:tabLst>
                <a:tab pos="316104" algn="l"/>
              </a:tabLst>
            </a:pPr>
            <a:r>
              <a:rPr sz="2400" spc="-5" dirty="0"/>
              <a:t>Это </a:t>
            </a:r>
            <a:r>
              <a:rPr sz="2400" dirty="0"/>
              <a:t>выравнивание </a:t>
            </a:r>
            <a:r>
              <a:rPr sz="2400" spc="-10" dirty="0"/>
              <a:t>используется </a:t>
            </a:r>
            <a:r>
              <a:rPr sz="2400" dirty="0"/>
              <a:t>для получения</a:t>
            </a:r>
            <a:r>
              <a:rPr sz="2400" spc="10" dirty="0"/>
              <a:t> </a:t>
            </a:r>
            <a:r>
              <a:rPr sz="2400" spc="5" dirty="0"/>
              <a:t>PSSM.</a:t>
            </a:r>
            <a:endParaRPr sz="2400" dirty="0"/>
          </a:p>
          <a:p>
            <a:pPr marL="46336" marR="5078">
              <a:lnSpc>
                <a:spcPct val="101200"/>
              </a:lnSpc>
              <a:spcBef>
                <a:spcPts val="844"/>
              </a:spcBef>
              <a:buAutoNum type="arabicPeriod"/>
              <a:tabLst>
                <a:tab pos="316104" algn="l"/>
              </a:tabLst>
            </a:pPr>
            <a:r>
              <a:rPr sz="2400" spc="10" dirty="0"/>
              <a:t>На </a:t>
            </a:r>
            <a:r>
              <a:rPr sz="2400" dirty="0"/>
              <a:t>следующем </a:t>
            </a:r>
            <a:r>
              <a:rPr sz="2400" spc="-5" dirty="0"/>
              <a:t>шаге </a:t>
            </a:r>
            <a:r>
              <a:rPr sz="2400" spc="5" dirty="0"/>
              <a:t>опять </a:t>
            </a:r>
            <a:r>
              <a:rPr sz="2400" dirty="0"/>
              <a:t>происходит запуск </a:t>
            </a:r>
            <a:r>
              <a:rPr sz="2400" spc="10" dirty="0"/>
              <a:t>BLAST </a:t>
            </a:r>
            <a:r>
              <a:rPr sz="2400" spc="5" dirty="0"/>
              <a:t>для </a:t>
            </a:r>
            <a:r>
              <a:rPr sz="2400" spc="-5" dirty="0"/>
              <a:t>исходной  </a:t>
            </a:r>
            <a:r>
              <a:rPr sz="2400" spc="-10" dirty="0"/>
              <a:t>последовательности </a:t>
            </a:r>
            <a:r>
              <a:rPr sz="2400" dirty="0"/>
              <a:t>против </a:t>
            </a:r>
            <a:r>
              <a:rPr sz="2400" spc="-10" dirty="0"/>
              <a:t>того </a:t>
            </a:r>
            <a:r>
              <a:rPr sz="2400" spc="10" dirty="0"/>
              <a:t>же </a:t>
            </a:r>
            <a:r>
              <a:rPr sz="2400" spc="5" dirty="0"/>
              <a:t>банка </a:t>
            </a:r>
            <a:r>
              <a:rPr sz="2400" spc="-10" dirty="0"/>
              <a:t>последовательностей, </a:t>
            </a:r>
            <a:r>
              <a:rPr sz="2400" spc="5" dirty="0"/>
              <a:t>но </a:t>
            </a:r>
            <a:r>
              <a:rPr sz="2400" spc="-5" dirty="0"/>
              <a:t>вместо  </a:t>
            </a:r>
            <a:r>
              <a:rPr sz="2400" dirty="0"/>
              <a:t>матрицы </a:t>
            </a:r>
            <a:r>
              <a:rPr sz="2400" spc="5" dirty="0"/>
              <a:t>замен </a:t>
            </a:r>
            <a:r>
              <a:rPr sz="2400" dirty="0"/>
              <a:t>остатков </a:t>
            </a:r>
            <a:r>
              <a:rPr sz="2400" spc="-10" dirty="0"/>
              <a:t>используется </a:t>
            </a:r>
            <a:r>
              <a:rPr sz="2400" spc="10" dirty="0"/>
              <a:t>PSSM, </a:t>
            </a:r>
            <a:r>
              <a:rPr sz="2400" dirty="0"/>
              <a:t>полученная на предыдущем  </a:t>
            </a:r>
            <a:r>
              <a:rPr sz="2400" spc="-5" dirty="0"/>
              <a:t>шаге.</a:t>
            </a:r>
            <a:endParaRPr sz="2400" dirty="0"/>
          </a:p>
          <a:p>
            <a:pPr marL="46336" marR="1438969">
              <a:lnSpc>
                <a:spcPct val="101299"/>
              </a:lnSpc>
              <a:spcBef>
                <a:spcPts val="840"/>
              </a:spcBef>
              <a:buAutoNum type="arabicPeriod"/>
              <a:tabLst>
                <a:tab pos="316104" algn="l"/>
              </a:tabLst>
            </a:pPr>
            <a:r>
              <a:rPr sz="2400" spc="-5" dirty="0"/>
              <a:t>Повторяем </a:t>
            </a:r>
            <a:r>
              <a:rPr sz="2400" spc="5" dirty="0"/>
              <a:t>шаги </a:t>
            </a:r>
            <a:r>
              <a:rPr sz="2400" dirty="0"/>
              <a:t>2-4, </a:t>
            </a:r>
            <a:r>
              <a:rPr sz="2400" spc="15" dirty="0"/>
              <a:t>пока </a:t>
            </a:r>
            <a:r>
              <a:rPr sz="2400" spc="5" dirty="0"/>
              <a:t>не </a:t>
            </a:r>
            <a:r>
              <a:rPr sz="2400" dirty="0"/>
              <a:t>перестанут </a:t>
            </a:r>
            <a:r>
              <a:rPr sz="2400" spc="-5" dirty="0"/>
              <a:t>добавляться </a:t>
            </a:r>
            <a:r>
              <a:rPr sz="2400" dirty="0"/>
              <a:t>новые  </a:t>
            </a:r>
            <a:r>
              <a:rPr sz="2400" spc="-10" dirty="0"/>
              <a:t>последовательности.</a:t>
            </a:r>
            <a:endParaRPr sz="2400" dirty="0"/>
          </a:p>
        </p:txBody>
      </p:sp>
    </p:spTree>
    <p:extLst>
      <p:ext uri="{BB962C8B-B14F-4D97-AF65-F5344CB8AC3E}">
        <p14:creationId xmlns:p14="http://schemas.microsoft.com/office/powerpoint/2010/main" val="7626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42760" y="249056"/>
            <a:ext cx="7981773" cy="1365946"/>
          </a:xfrm>
          <a:prstGeom prst="rect">
            <a:avLst/>
          </a:prstGeom>
        </p:spPr>
        <p:txBody>
          <a:bodyPr vert="horz" wrap="square" lIns="0" tIns="12695" rIns="0" bIns="0" rtlCol="0" anchor="ctr">
            <a:spAutoFit/>
          </a:bodyPr>
          <a:lstStyle/>
          <a:p>
            <a:pPr marL="2565643" marR="5078" indent="-2552948">
              <a:lnSpc>
                <a:spcPct val="100000"/>
              </a:lnSpc>
              <a:spcBef>
                <a:spcPts val="100"/>
              </a:spcBef>
            </a:pPr>
            <a:r>
              <a:rPr spc="-20" dirty="0"/>
              <a:t>Дополнительные возможности  </a:t>
            </a:r>
            <a:r>
              <a:rPr spc="-5" dirty="0"/>
              <a:t>PSI-BLAST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1042760" y="2243637"/>
            <a:ext cx="8689500" cy="3145053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marL="218987" marR="5078">
              <a:lnSpc>
                <a:spcPct val="100099"/>
              </a:lnSpc>
              <a:spcBef>
                <a:spcPts val="95"/>
              </a:spcBef>
            </a:pPr>
            <a:r>
              <a:rPr dirty="0"/>
              <a:t>Можно </a:t>
            </a:r>
            <a:r>
              <a:rPr spc="-5" dirty="0"/>
              <a:t>вручную </a:t>
            </a:r>
            <a:r>
              <a:rPr spc="-15" dirty="0"/>
              <a:t>включать/исключать  </a:t>
            </a:r>
            <a:r>
              <a:rPr spc="-20" dirty="0"/>
              <a:t>последовательности, </a:t>
            </a:r>
            <a:r>
              <a:rPr spc="-10" dirty="0"/>
              <a:t>которые </a:t>
            </a:r>
            <a:r>
              <a:rPr spc="-20" dirty="0"/>
              <a:t>используются  </a:t>
            </a:r>
            <a:r>
              <a:rPr spc="-5" dirty="0"/>
              <a:t>для </a:t>
            </a:r>
            <a:r>
              <a:rPr dirty="0"/>
              <a:t>построения </a:t>
            </a:r>
            <a:r>
              <a:rPr spc="-5" dirty="0"/>
              <a:t>PSSM</a:t>
            </a:r>
          </a:p>
          <a:p>
            <a:pPr marL="218987" marR="213909">
              <a:lnSpc>
                <a:spcPct val="100000"/>
              </a:lnSpc>
              <a:spcBef>
                <a:spcPts val="1419"/>
              </a:spcBef>
            </a:pPr>
            <a:r>
              <a:rPr dirty="0"/>
              <a:t>Можно </a:t>
            </a:r>
            <a:r>
              <a:rPr spc="-20" dirty="0"/>
              <a:t>использовать </a:t>
            </a:r>
            <a:r>
              <a:rPr spc="-5" dirty="0"/>
              <a:t>PSSM, созданную </a:t>
            </a:r>
            <a:r>
              <a:rPr dirty="0"/>
              <a:t>на  </a:t>
            </a:r>
            <a:r>
              <a:rPr spc="-5" dirty="0"/>
              <a:t>основе </a:t>
            </a:r>
            <a:r>
              <a:rPr spc="10" dirty="0"/>
              <a:t>поиска </a:t>
            </a:r>
            <a:r>
              <a:rPr dirty="0"/>
              <a:t>в </a:t>
            </a:r>
            <a:r>
              <a:rPr spc="-15" dirty="0"/>
              <a:t>одном </a:t>
            </a:r>
            <a:r>
              <a:rPr spc="-10" dirty="0"/>
              <a:t>банке, </a:t>
            </a:r>
            <a:r>
              <a:rPr spc="-5" dirty="0"/>
              <a:t>для </a:t>
            </a:r>
            <a:r>
              <a:rPr spc="10" dirty="0"/>
              <a:t>поиска </a:t>
            </a:r>
            <a:r>
              <a:rPr dirty="0"/>
              <a:t>в  </a:t>
            </a:r>
            <a:r>
              <a:rPr spc="-20" dirty="0"/>
              <a:t>другом</a:t>
            </a:r>
            <a:r>
              <a:rPr dirty="0"/>
              <a:t> </a:t>
            </a:r>
            <a:r>
              <a:rPr spc="-10" dirty="0"/>
              <a:t>банке.</a:t>
            </a:r>
          </a:p>
        </p:txBody>
      </p:sp>
    </p:spTree>
    <p:extLst>
      <p:ext uri="{BB962C8B-B14F-4D97-AF65-F5344CB8AC3E}">
        <p14:creationId xmlns:p14="http://schemas.microsoft.com/office/powerpoint/2010/main" val="370248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КОНЕЦ ПРЕЗЕНТАЦИИ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27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I. </a:t>
            </a:r>
            <a:r>
              <a:rPr lang="ru-RU" dirty="0" smtClean="0"/>
              <a:t>Алгоритмы поиска мотивов  в последовательностях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* MEME:  Multiple Expectation Maximization for </a:t>
            </a:r>
            <a:r>
              <a:rPr lang="pt-BR" dirty="0"/>
              <a:t>Motif </a:t>
            </a:r>
            <a:r>
              <a:rPr lang="pt-BR" dirty="0" smtClean="0"/>
              <a:t>Elicitation</a:t>
            </a:r>
          </a:p>
          <a:p>
            <a:r>
              <a:rPr lang="pt-BR" dirty="0"/>
              <a:t>* gibbs sampling for motif finding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EC8EE-03FA-42FE-992C-F282326656F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17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extShape 1"/>
          <p:cNvSpPr txBox="1"/>
          <p:nvPr/>
        </p:nvSpPr>
        <p:spPr>
          <a:xfrm>
            <a:off x="0" y="3282256"/>
            <a:ext cx="9197280" cy="773412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Задача поиска </a:t>
            </a:r>
            <a:r>
              <a:rPr lang="ru-RU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мотивов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8" name="TextShape 2"/>
          <p:cNvSpPr txBox="1"/>
          <p:nvPr/>
        </p:nvSpPr>
        <p:spPr>
          <a:xfrm>
            <a:off x="388528" y="4169029"/>
            <a:ext cx="9196405" cy="80650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Дано</a:t>
            </a: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набор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последовательностей, в которых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предполагается наличие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сигнала </a:t>
            </a:r>
            <a:b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</a:b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[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может быть нескольких мотивов на сигнал – промотор</a:t>
            </a: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-10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 -35</a:t>
            </a:r>
            <a:r>
              <a:rPr lang="en-US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]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TextShape 2"/>
          <p:cNvSpPr txBox="1"/>
          <p:nvPr/>
        </p:nvSpPr>
        <p:spPr>
          <a:xfrm>
            <a:off x="388528" y="5239227"/>
            <a:ext cx="9639655" cy="161301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Результат</a:t>
            </a: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4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один или несколько достоверных мотивов. Каждый мотив – предполагаемый сигнал.</a:t>
            </a:r>
            <a:b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</a:b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Для каждого сигнала </a:t>
            </a:r>
            <a:r>
              <a:rPr lang="ru-RU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 ответе: координаты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сигнала; </a:t>
            </a:r>
            <a:r>
              <a:rPr lang="ru-RU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выравнивание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всех последовательностей, </a:t>
            </a:r>
            <a:r>
              <a:rPr lang="en-US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PWM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</a:t>
            </a:r>
            <a:r>
              <a:rPr lang="ru-RU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информационное содержание и </a:t>
            </a:r>
            <a:r>
              <a:rPr lang="en-US" sz="2400" i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LOGO</a:t>
            </a:r>
            <a:endParaRPr lang="ru-RU" sz="2400" b="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TextShape 2"/>
          <p:cNvSpPr txBox="1"/>
          <p:nvPr/>
        </p:nvSpPr>
        <p:spPr>
          <a:xfrm>
            <a:off x="388529" y="131362"/>
            <a:ext cx="9068358" cy="26115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</a:t>
            </a: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игнал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- последовательность (напр. нуклеотидов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), адресованная одному белку или комплексу белков, и вызывающая определенную реакцию. Предполагается, что последовательности сигнала похожи. </a:t>
            </a:r>
            <a:b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</a:b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Сайт сигнала – одна последовательность. Выравнивание сигнала – выравнивание найденных его сайтов.</a:t>
            </a:r>
          </a:p>
          <a:p>
            <a:r>
              <a:rPr lang="ru-RU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Мотив –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описание сигнала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: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PWM,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 паттерн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,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консенсус,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LOGO, 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другое 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[</a:t>
            </a:r>
            <a:r>
              <a:rPr lang="ru-RU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правило</a:t>
            </a:r>
            <a:r>
              <a:rPr lang="en-US" sz="2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ea typeface="DejaVu Sans"/>
              </a:rPr>
              <a:t>]</a:t>
            </a:r>
            <a:endParaRPr lang="ru-RU" sz="24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endParaRPr lang="ru-RU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  <a:ea typeface="DejaVu Sans"/>
            </a:endParaRPr>
          </a:p>
        </p:txBody>
      </p:sp>
      <p:sp>
        <p:nvSpPr>
          <p:cNvPr id="7" name="TextShape 2"/>
          <p:cNvSpPr txBox="1"/>
          <p:nvPr/>
        </p:nvSpPr>
        <p:spPr>
          <a:xfrm>
            <a:off x="388529" y="2858117"/>
            <a:ext cx="9196405" cy="480063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ru-RU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Примеры</a:t>
            </a: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:  </a:t>
            </a:r>
            <a:r>
              <a:rPr lang="ru-RU" sz="2400" i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от слушателей</a:t>
            </a:r>
            <a:endParaRPr lang="ru-RU" sz="2400" i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476608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TextShape 1"/>
          <p:cNvSpPr txBox="1"/>
          <p:nvPr/>
        </p:nvSpPr>
        <p:spPr>
          <a:xfrm>
            <a:off x="501606" y="0"/>
            <a:ext cx="9197280" cy="937867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Программа </a:t>
            </a:r>
            <a:r>
              <a:rPr lang="ru-RU" sz="4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MEME</a:t>
            </a:r>
            <a:endParaRPr lang="ru-RU" sz="4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9" name="TextShape 3"/>
          <p:cNvSpPr txBox="1"/>
          <p:nvPr/>
        </p:nvSpPr>
        <p:spPr>
          <a:xfrm>
            <a:off x="501606" y="1014677"/>
            <a:ext cx="9495360" cy="4877435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720">
              <a:lnSpc>
                <a:spcPct val="100000"/>
              </a:lnSpc>
              <a:buClr>
                <a:srgbClr val="000000"/>
              </a:buClr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Кроме входных последовательностей можно и нужно указать</a:t>
            </a:r>
          </a:p>
          <a:p>
            <a:pPr marL="971640" lvl="1" indent="-51372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Максимальное число </a:t>
            </a:r>
            <a:r>
              <a:rPr lang="ru-RU" sz="2800" u="sng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разных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сигналов, которое появится в выходных данных</a:t>
            </a:r>
          </a:p>
          <a:p>
            <a:pPr marL="971640" lvl="1" indent="-51372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Длина последовательности сигнала</a:t>
            </a:r>
          </a:p>
          <a:p>
            <a:pPr marL="971640" lvl="1" indent="-51372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Ограничения на число находок сигнала в одной последовательности </a:t>
            </a:r>
          </a:p>
          <a:p>
            <a:pPr marL="971640" lvl="1" indent="-51372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2800" spc="-1" dirty="0" smtClean="0">
                <a:solidFill>
                  <a:schemeClr val="bg1">
                    <a:lumMod val="6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Искать ли на комплементарной цепи</a:t>
            </a:r>
            <a:endParaRPr lang="en-US" sz="2800" spc="-1" dirty="0" smtClean="0">
              <a:solidFill>
                <a:schemeClr val="bg1">
                  <a:lumMod val="65000"/>
                </a:schemeClr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71640" lvl="1" indent="-513720">
              <a:buClr>
                <a:srgbClr val="000000"/>
              </a:buClr>
              <a:buFont typeface="Arial" panose="020B0604020202020204" pitchFamily="34" charset="0"/>
              <a:buChar char="•"/>
            </a:pPr>
            <a:r>
              <a:rPr lang="ru-RU" sz="2800" spc="-1" dirty="0" smtClean="0">
                <a:solidFill>
                  <a:schemeClr val="bg1">
                    <a:lumMod val="6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Вариант выбора базовой модели для вычисления базовых частот букв</a:t>
            </a:r>
            <a:endParaRPr lang="en-US" sz="2800" spc="-1" dirty="0" smtClean="0">
              <a:solidFill>
                <a:schemeClr val="bg1">
                  <a:lumMod val="65000"/>
                </a:schemeClr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Arial" panose="020B0604020202020204" pitchFamily="34" charset="0"/>
              <a:buChar char="•"/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389543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TextShape 1"/>
          <p:cNvSpPr txBox="1"/>
          <p:nvPr/>
        </p:nvSpPr>
        <p:spPr>
          <a:xfrm>
            <a:off x="693000" y="402120"/>
            <a:ext cx="8693280" cy="1460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Алгоритм EM (</a:t>
            </a:r>
            <a:r>
              <a:rPr lang="ru-RU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Expectation</a:t>
            </a: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maximization</a:t>
            </a: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</a:p>
        </p:txBody>
      </p:sp>
      <p:sp>
        <p:nvSpPr>
          <p:cNvPr id="381" name="TextShape 2"/>
          <p:cNvSpPr txBox="1"/>
          <p:nvPr/>
        </p:nvSpPr>
        <p:spPr>
          <a:xfrm>
            <a:off x="544500" y="1744372"/>
            <a:ext cx="8990280" cy="44549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spc="-1" dirty="0" smtClean="0">
                <a:solidFill>
                  <a:schemeClr val="bg1">
                    <a:lumMod val="85000"/>
                  </a:schemeClr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Нам дан набор входных последовательностей </a:t>
            </a: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Предположим, у нас уже найдено начальное выравнивание* сигнала из входных последовательностей и построена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PWM</a:t>
            </a:r>
            <a:endParaRPr lang="ru-RU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Мы хотим  улучшить этот сигнал. Это значит поменять некоторые последовательности в выравнивании так, чтобы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PWM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нового выравнивания оказалась лучше старой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PWM.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«Лучше» - нужен вес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PWM.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Например,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IC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выравнивания подойдет!</a:t>
            </a: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Как это сделать? </a:t>
            </a:r>
            <a:endParaRPr lang="en-US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2219" y="6468187"/>
            <a:ext cx="933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* выравнивание здесь и далее – выравнивание</a:t>
            </a:r>
            <a:r>
              <a:rPr lang="en-US" dirty="0" smtClean="0"/>
              <a:t> </a:t>
            </a:r>
            <a:r>
              <a:rPr lang="ru-RU" dirty="0" smtClean="0"/>
              <a:t>предполагаемых сайтов сигнала во входных последовательностях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04279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TextShape 1"/>
          <p:cNvSpPr txBox="1"/>
          <p:nvPr/>
        </p:nvSpPr>
        <p:spPr>
          <a:xfrm>
            <a:off x="693000" y="402120"/>
            <a:ext cx="8693280" cy="14605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/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Алгоритм EM (</a:t>
            </a:r>
            <a:r>
              <a:rPr lang="ru-RU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Expectation</a:t>
            </a: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4400" b="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maximization</a:t>
            </a:r>
            <a:r>
              <a:rPr lang="ru-RU" sz="4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)</a:t>
            </a:r>
          </a:p>
        </p:txBody>
      </p:sp>
      <p:sp>
        <p:nvSpPr>
          <p:cNvPr id="381" name="TextShape 2"/>
          <p:cNvSpPr txBox="1"/>
          <p:nvPr/>
        </p:nvSpPr>
        <p:spPr>
          <a:xfrm>
            <a:off x="693000" y="1862639"/>
            <a:ext cx="8955912" cy="4835977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очереди удаляем фрагмент из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выравнивания сигнала </a:t>
            </a:r>
            <a:r>
              <a:rPr lang="ru-RU" sz="2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заменяем его на лучший </a:t>
            </a:r>
            <a:r>
              <a:rPr lang="ru-RU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фрагмент </a:t>
            </a:r>
            <a:r>
              <a:rPr lang="en-US" sz="28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[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</a:rPr>
              <a:t>по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весу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при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сравнении с  PWM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]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из той же последовательности, из которой выкинули</a:t>
            </a: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Пересчитываем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PWM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IC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Повторяем пока процесс не сходится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ru-RU" sz="2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971640" lvl="1" indent="-513720">
              <a:buClr>
                <a:srgbClr val="000000"/>
              </a:buClr>
              <a:buFont typeface="Symbol" charset="2"/>
              <a:buChar char="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 выравнивание возвращается любой выкинутый фрагмент</a:t>
            </a:r>
          </a:p>
          <a:p>
            <a:pPr marL="971640" lvl="1" indent="-513720">
              <a:buClr>
                <a:srgbClr val="000000"/>
              </a:buClr>
              <a:buFont typeface="Symbol" charset="2"/>
              <a:buChar char=""/>
            </a:pP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или 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IC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новой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PWM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отличается от </a:t>
            </a:r>
            <a:r>
              <a:rPr lang="en-US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IC </a:t>
            </a:r>
            <a:r>
              <a:rPr lang="ru-RU" sz="2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старой незначительно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514440" indent="-513720">
              <a:lnSpc>
                <a:spcPct val="100000"/>
              </a:lnSpc>
              <a:buClr>
                <a:srgbClr val="000000"/>
              </a:buClr>
              <a:buFont typeface="Symbol" charset="2"/>
              <a:buChar char=""/>
            </a:pP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 выходе алгоритма улучшенная </a:t>
            </a:r>
            <a:r>
              <a:rPr lang="en-US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PWM </a:t>
            </a:r>
            <a:r>
              <a:rPr lang="ru-RU" sz="2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 ее вес</a:t>
            </a:r>
            <a:endParaRPr lang="ru-RU" sz="2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989516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Красный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7762</TotalTime>
  <Words>3641</Words>
  <Application>Microsoft Office PowerPoint</Application>
  <PresentationFormat>Произвольный</PresentationFormat>
  <Paragraphs>402</Paragraphs>
  <Slides>47</Slides>
  <Notes>13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9" baseType="lpstr">
      <vt:lpstr>Arial</vt:lpstr>
      <vt:lpstr>Calibri</vt:lpstr>
      <vt:lpstr>Calibri Light</vt:lpstr>
      <vt:lpstr>DejaVu Sans</vt:lpstr>
      <vt:lpstr>Liberation Sans</vt:lpstr>
      <vt:lpstr>Liberation Serif</vt:lpstr>
      <vt:lpstr>OpenSymbol</vt:lpstr>
      <vt:lpstr>StarSymbol</vt:lpstr>
      <vt:lpstr>Symbol</vt:lpstr>
      <vt:lpstr>Times New Roman</vt:lpstr>
      <vt:lpstr>Wingdings</vt:lpstr>
      <vt:lpstr>Специальное оформление</vt:lpstr>
      <vt:lpstr>Сигналы и мотивы -3</vt:lpstr>
      <vt:lpstr>Содержание Л3</vt:lpstr>
      <vt:lpstr> Содержание предыдущих серий</vt:lpstr>
      <vt:lpstr>Презентация PowerPoint</vt:lpstr>
      <vt:lpstr>I. Алгоритмы поиска мотивов  в последовательностях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Gibbs Sampling </vt:lpstr>
      <vt:lpstr>Есть и другие алгоритмы</vt:lpstr>
      <vt:lpstr>Презентация PowerPoint</vt:lpstr>
      <vt:lpstr>Презентация PowerPoint</vt:lpstr>
      <vt:lpstr>I Недопредставленность и перепредставленность слов (коротких последовательностей) и паттернов в геноме</vt:lpstr>
      <vt:lpstr>Самый простой и принятый способ оценки представленности слова или паттерна в геноме</vt:lpstr>
      <vt:lpstr>Презентация PowerPoint</vt:lpstr>
      <vt:lpstr>Пример: частоты динуклеотидов в геноме человека</vt:lpstr>
      <vt:lpstr>CB динуклеотидов в 20-й хромосоме  человека </vt:lpstr>
      <vt:lpstr>Слово CG  встречается в пять раз реже, чем предсказывает статистика!</vt:lpstr>
      <vt:lpstr>Вопрос: даст ли правильный ответ расчёт Fexp(ACG) «по Бернулли»?</vt:lpstr>
      <vt:lpstr>Презентация PowerPoint</vt:lpstr>
      <vt:lpstr>Марковская цепь максимального порядка (метод MM)</vt:lpstr>
      <vt:lpstr>Презентация PowerPoint</vt:lpstr>
      <vt:lpstr>Презентация PowerPoint</vt:lpstr>
      <vt:lpstr>II PSSM и PSI BLAST для белков</vt:lpstr>
      <vt:lpstr>Вспомним PWM, вес и  информационное содержание</vt:lpstr>
      <vt:lpstr>Применение PWM</vt:lpstr>
      <vt:lpstr>PSSM — position-specific scoring  matrix</vt:lpstr>
      <vt:lpstr>PSSM — position-specific scoring  matrix</vt:lpstr>
      <vt:lpstr>Как оценить fki?</vt:lpstr>
      <vt:lpstr>Чрезмерный вклад родственных  последовательностей</vt:lpstr>
      <vt:lpstr>Оценка частоты остатка в позиции с  учетом веса последовательности</vt:lpstr>
      <vt:lpstr>Внимание: слово «вес» имеет два  разных значения</vt:lpstr>
      <vt:lpstr>Дополнительная информация: как получается вес последовательности?</vt:lpstr>
      <vt:lpstr>Добавление псевдоотсчётов</vt:lpstr>
      <vt:lpstr>Матрица BLOSUM62</vt:lpstr>
      <vt:lpstr>Расчет ожидаемой частоты  остатка</vt:lpstr>
      <vt:lpstr>Окончательная формула для  элемента PSSM</vt:lpstr>
      <vt:lpstr>Использование PSSM</vt:lpstr>
      <vt:lpstr>Алгоритм PSI-BLAST</vt:lpstr>
      <vt:lpstr>Дополнительные возможности  PSI-BLAST</vt:lpstr>
      <vt:lpstr>КОНЕЦ ПРЕЗЕНТАЦИИ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aba</dc:creator>
  <dc:description/>
  <cp:lastModifiedBy>aba</cp:lastModifiedBy>
  <cp:revision>397</cp:revision>
  <dcterms:created xsi:type="dcterms:W3CDTF">2017-04-13T14:13:19Z</dcterms:created>
  <dcterms:modified xsi:type="dcterms:W3CDTF">2022-04-01T08:47:25Z</dcterms:modified>
  <dc:language>ru-RU</dc:language>
</cp:coreProperties>
</file>